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 id="2147484766" r:id="rId2"/>
    <p:sldMasterId id="2147484768" r:id="rId3"/>
  </p:sldMasterIdLst>
  <p:notesMasterIdLst>
    <p:notesMasterId r:id="rId72"/>
  </p:notesMasterIdLst>
  <p:handoutMasterIdLst>
    <p:handoutMasterId r:id="rId73"/>
  </p:handoutMasterIdLst>
  <p:sldIdLst>
    <p:sldId id="315" r:id="rId4"/>
    <p:sldId id="824" r:id="rId5"/>
    <p:sldId id="821" r:id="rId6"/>
    <p:sldId id="822" r:id="rId7"/>
    <p:sldId id="823" r:id="rId8"/>
    <p:sldId id="825" r:id="rId9"/>
    <p:sldId id="826" r:id="rId10"/>
    <p:sldId id="827" r:id="rId11"/>
    <p:sldId id="828" r:id="rId12"/>
    <p:sldId id="829" r:id="rId13"/>
    <p:sldId id="830" r:id="rId14"/>
    <p:sldId id="831" r:id="rId15"/>
    <p:sldId id="832" r:id="rId16"/>
    <p:sldId id="834" r:id="rId17"/>
    <p:sldId id="833" r:id="rId18"/>
    <p:sldId id="835" r:id="rId19"/>
    <p:sldId id="836" r:id="rId20"/>
    <p:sldId id="838" r:id="rId21"/>
    <p:sldId id="839" r:id="rId22"/>
    <p:sldId id="840" r:id="rId23"/>
    <p:sldId id="841" r:id="rId24"/>
    <p:sldId id="842" r:id="rId25"/>
    <p:sldId id="843" r:id="rId26"/>
    <p:sldId id="844" r:id="rId27"/>
    <p:sldId id="845" r:id="rId28"/>
    <p:sldId id="846" r:id="rId29"/>
    <p:sldId id="847" r:id="rId30"/>
    <p:sldId id="848" r:id="rId31"/>
    <p:sldId id="849" r:id="rId32"/>
    <p:sldId id="850" r:id="rId33"/>
    <p:sldId id="851" r:id="rId34"/>
    <p:sldId id="852" r:id="rId35"/>
    <p:sldId id="853" r:id="rId36"/>
    <p:sldId id="855" r:id="rId37"/>
    <p:sldId id="856" r:id="rId38"/>
    <p:sldId id="854" r:id="rId39"/>
    <p:sldId id="857" r:id="rId40"/>
    <p:sldId id="859" r:id="rId41"/>
    <p:sldId id="860" r:id="rId42"/>
    <p:sldId id="861" r:id="rId43"/>
    <p:sldId id="858" r:id="rId44"/>
    <p:sldId id="862" r:id="rId45"/>
    <p:sldId id="863" r:id="rId46"/>
    <p:sldId id="864" r:id="rId47"/>
    <p:sldId id="865" r:id="rId48"/>
    <p:sldId id="866" r:id="rId49"/>
    <p:sldId id="867" r:id="rId50"/>
    <p:sldId id="868" r:id="rId51"/>
    <p:sldId id="869" r:id="rId52"/>
    <p:sldId id="870" r:id="rId53"/>
    <p:sldId id="871" r:id="rId54"/>
    <p:sldId id="872" r:id="rId55"/>
    <p:sldId id="876" r:id="rId56"/>
    <p:sldId id="877" r:id="rId57"/>
    <p:sldId id="878" r:id="rId58"/>
    <p:sldId id="879" r:id="rId59"/>
    <p:sldId id="880" r:id="rId60"/>
    <p:sldId id="881" r:id="rId61"/>
    <p:sldId id="882" r:id="rId62"/>
    <p:sldId id="883" r:id="rId63"/>
    <p:sldId id="884" r:id="rId64"/>
    <p:sldId id="886" r:id="rId65"/>
    <p:sldId id="885" r:id="rId66"/>
    <p:sldId id="873" r:id="rId67"/>
    <p:sldId id="875" r:id="rId68"/>
    <p:sldId id="874" r:id="rId69"/>
    <p:sldId id="837" r:id="rId70"/>
    <p:sldId id="887" r:id="rId71"/>
  </p:sldIdLst>
  <p:sldSz cx="9144000" cy="5715000" type="screen16x1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7">
          <p15:clr>
            <a:srgbClr val="A4A3A4"/>
          </p15:clr>
        </p15:guide>
        <p15:guide id="2" orient="horz" pos="3070">
          <p15:clr>
            <a:srgbClr val="A4A3A4"/>
          </p15:clr>
        </p15:guide>
        <p15:guide id="3" pos="295">
          <p15:clr>
            <a:srgbClr val="A4A3A4"/>
          </p15:clr>
        </p15:guide>
        <p15:guide id="4"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5EB8"/>
    <a:srgbClr val="EF3340"/>
    <a:srgbClr val="FFCD00"/>
    <a:srgbClr val="FFCDB8"/>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1" autoAdjust="0"/>
    <p:restoredTop sz="94674"/>
  </p:normalViewPr>
  <p:slideViewPr>
    <p:cSldViewPr snapToGrid="0">
      <p:cViewPr varScale="1">
        <p:scale>
          <a:sx n="149" d="100"/>
          <a:sy n="149" d="100"/>
        </p:scale>
        <p:origin x="912" y="168"/>
      </p:cViewPr>
      <p:guideLst>
        <p:guide orient="horz" pos="167"/>
        <p:guide orient="horz" pos="3070"/>
        <p:guide pos="295"/>
        <p:guide pos="5465"/>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1/7/24</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7.1.2024</a:t>
            </a:fld>
            <a:endParaRPr lang="fi-FI"/>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407110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3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11882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6"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112927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endParaRPr lang="fi-FI" noProof="0"/>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763713" cy="1606550"/>
          </a:xfrm>
          <a:prstGeom prst="rect">
            <a:avLst/>
          </a:prstGeom>
        </p:spPr>
      </p:pic>
    </p:spTree>
    <p:extLst>
      <p:ext uri="{BB962C8B-B14F-4D97-AF65-F5344CB8AC3E}">
        <p14:creationId xmlns:p14="http://schemas.microsoft.com/office/powerpoint/2010/main" val="393504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248911" cy="957600"/>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7.1.2024</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248908" cy="957600"/>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7.1.2024</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248908" cy="957600"/>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44000" y="4712400"/>
            <a:ext cx="2502818" cy="9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87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7.1.2024</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51" r:id="rId2"/>
    <p:sldLayoutId id="2147484753" r:id="rId3"/>
    <p:sldLayoutId id="2147484756" r:id="rId4"/>
    <p:sldLayoutId id="2147484759" r:id="rId5"/>
    <p:sldLayoutId id="2147484762" r:id="rId6"/>
    <p:sldLayoutId id="2147484765" r:id="rId7"/>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solidFill>
                  <a:prstClr val="black">
                    <a:tint val="75000"/>
                  </a:prstClr>
                </a:solidFill>
              </a:rPr>
              <a:pPr>
                <a:defRPr/>
              </a:pPr>
              <a:t>7.1.2024</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solidFill>
                  <a:prstClr val="black">
                    <a:tint val="75000"/>
                  </a:prstClr>
                </a:solidFill>
              </a:rPr>
              <a:pPr>
                <a:defRPr/>
              </a:pPr>
              <a:t>‹#›</a:t>
            </a:fld>
            <a:endParaRPr lang="fi-FI">
              <a:solidFill>
                <a:prstClr val="black">
                  <a:tint val="75000"/>
                </a:prstClr>
              </a:solidFill>
            </a:endParaRPr>
          </a:p>
        </p:txBody>
      </p:sp>
    </p:spTree>
  </p:cSld>
  <p:clrMap bg1="lt1" tx1="dk1" bg2="lt2" tx2="dk2" accent1="accent1" accent2="accent2" accent3="accent3" accent4="accent4" accent5="accent5" accent6="accent6" hlink="hlink" folHlink="folHlink"/>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solidFill>
                <a:prstClr val="black">
                  <a:tint val="75000"/>
                </a:prstClr>
              </a:solidFill>
            </a:endParaRPr>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solidFill>
                  <a:prstClr val="black">
                    <a:tint val="75000"/>
                  </a:prstClr>
                </a:solidFill>
              </a:rPr>
              <a:pPr>
                <a:defRPr/>
              </a:pPr>
              <a:t>7.1.2024</a:t>
            </a:fld>
            <a:endParaRPr lang="fi-FI">
              <a:solidFill>
                <a:prstClr val="black">
                  <a:tint val="75000"/>
                </a:prstClr>
              </a:solidFill>
            </a:endParaRPr>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solidFill>
                  <a:prstClr val="black">
                    <a:tint val="75000"/>
                  </a:prstClr>
                </a:solidFill>
              </a:rPr>
              <a:pPr>
                <a:defRPr/>
              </a:pPr>
              <a:t>‹#›</a:t>
            </a:fld>
            <a:endParaRPr lang="fi-FI">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769" r:id="rId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bookboon.com/en/introduction-to-cognitive-neuroscience-ebook?mediaType=ebook"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hyperlink" Target="https://www.youtube.com/watch?v=11ctKwaJHiE"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WuyPuH9ojCE"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2rXrGH52aoM"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674" y="843280"/>
            <a:ext cx="8568184" cy="1550144"/>
          </a:xfrm>
        </p:spPr>
        <p:txBody>
          <a:bodyPr/>
          <a:lstStyle/>
          <a:p>
            <a:r>
              <a:rPr lang="fi-FI" sz="4000" dirty="0"/>
              <a:t>NBE-C2300 Biologinen psykologia</a:t>
            </a:r>
            <a:endParaRPr lang="fi-FI" sz="4000" dirty="0">
              <a:solidFill>
                <a:srgbClr val="FF6600"/>
              </a:solidFill>
            </a:endParaRPr>
          </a:p>
        </p:txBody>
      </p:sp>
      <p:sp>
        <p:nvSpPr>
          <p:cNvPr id="28674" name="Subtitle 2"/>
          <p:cNvSpPr>
            <a:spLocks noGrp="1"/>
          </p:cNvSpPr>
          <p:nvPr>
            <p:ph type="subTitle" idx="1"/>
          </p:nvPr>
        </p:nvSpPr>
        <p:spPr>
          <a:xfrm>
            <a:off x="458154" y="3616960"/>
            <a:ext cx="8350566" cy="1503680"/>
          </a:xfrm>
        </p:spPr>
        <p:txBody>
          <a:bodyPr>
            <a:normAutofit/>
          </a:bodyPr>
          <a:lstStyle/>
          <a:p>
            <a:r>
              <a:rPr lang="fi-FI" dirty="0"/>
              <a:t>Iiro P. Jääskeläinen, professori</a:t>
            </a:r>
          </a:p>
          <a:p>
            <a:endParaRPr lang="fi-FI" dirty="0"/>
          </a:p>
          <a:p>
            <a:r>
              <a:rPr lang="fi-FI" dirty="0"/>
              <a:t>Brain and </a:t>
            </a:r>
            <a:r>
              <a:rPr lang="fi-FI" dirty="0" err="1"/>
              <a:t>Mind</a:t>
            </a:r>
            <a:r>
              <a:rPr lang="fi-FI" dirty="0"/>
              <a:t> </a:t>
            </a:r>
            <a:r>
              <a:rPr lang="fi-FI" dirty="0" err="1"/>
              <a:t>Laboratory</a:t>
            </a:r>
            <a:endParaRPr lang="fi-FI" dirty="0"/>
          </a:p>
          <a:p>
            <a:r>
              <a:rPr lang="fi-FI" dirty="0"/>
              <a:t>Lääketieteellisen tekniikan ja laskennallisen tieteen laitos</a:t>
            </a:r>
          </a:p>
          <a:p>
            <a:r>
              <a:rPr lang="fi-FI" dirty="0"/>
              <a:t>Aalto Yliopiston perustieteiden korkeakoulu</a:t>
            </a:r>
          </a:p>
        </p:txBody>
      </p:sp>
    </p:spTree>
    <p:extLst>
      <p:ext uri="{BB962C8B-B14F-4D97-AF65-F5344CB8AC3E}">
        <p14:creationId xmlns:p14="http://schemas.microsoft.com/office/powerpoint/2010/main" val="428695472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3661-232F-9AB6-1E25-BDF2D7F13EFB}"/>
              </a:ext>
            </a:extLst>
          </p:cNvPr>
          <p:cNvSpPr>
            <a:spLocks noGrp="1"/>
          </p:cNvSpPr>
          <p:nvPr>
            <p:ph type="ctrTitle"/>
          </p:nvPr>
        </p:nvSpPr>
        <p:spPr>
          <a:xfrm>
            <a:off x="468312" y="98059"/>
            <a:ext cx="8207375" cy="658079"/>
          </a:xfrm>
        </p:spPr>
        <p:txBody>
          <a:bodyPr/>
          <a:lstStyle/>
          <a:p>
            <a:r>
              <a:rPr lang="en-FI" dirty="0"/>
              <a:t>Biologisen psykologian historiaa</a:t>
            </a:r>
          </a:p>
        </p:txBody>
      </p:sp>
      <p:sp>
        <p:nvSpPr>
          <p:cNvPr id="4" name="Date Placeholder 3">
            <a:extLst>
              <a:ext uri="{FF2B5EF4-FFF2-40B4-BE49-F238E27FC236}">
                <a16:creationId xmlns:a16="http://schemas.microsoft.com/office/drawing/2014/main" id="{B342C0D7-E6C2-DD89-8F6B-CCC635BAEC5A}"/>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8A6CD5D5-0496-3409-A98D-F4FA9D32CEF4}"/>
              </a:ext>
            </a:extLst>
          </p:cNvPr>
          <p:cNvSpPr>
            <a:spLocks noGrp="1"/>
          </p:cNvSpPr>
          <p:nvPr>
            <p:ph type="sldNum" sz="quarter" idx="17"/>
          </p:nvPr>
        </p:nvSpPr>
        <p:spPr/>
        <p:txBody>
          <a:bodyPr/>
          <a:lstStyle/>
          <a:p>
            <a:pPr>
              <a:defRPr/>
            </a:pPr>
            <a:fld id="{49EFD4B7-1CC6-864B-A72A-C978B70BBA9B}" type="slidenum">
              <a:rPr lang="fi-FI" smtClean="0"/>
              <a:pPr>
                <a:defRPr/>
              </a:pPr>
              <a:t>10</a:t>
            </a:fld>
            <a:endParaRPr lang="fi-FI"/>
          </a:p>
        </p:txBody>
      </p:sp>
      <p:pic>
        <p:nvPicPr>
          <p:cNvPr id="8" name="Picture 7">
            <a:extLst>
              <a:ext uri="{FF2B5EF4-FFF2-40B4-BE49-F238E27FC236}">
                <a16:creationId xmlns:a16="http://schemas.microsoft.com/office/drawing/2014/main" id="{79EDD0D1-A008-7B79-916D-002DAD3ED7E4}"/>
              </a:ext>
            </a:extLst>
          </p:cNvPr>
          <p:cNvPicPr>
            <a:picLocks noChangeAspect="1"/>
          </p:cNvPicPr>
          <p:nvPr/>
        </p:nvPicPr>
        <p:blipFill>
          <a:blip r:embed="rId2"/>
          <a:stretch>
            <a:fillRect/>
          </a:stretch>
        </p:blipFill>
        <p:spPr>
          <a:xfrm>
            <a:off x="2338335" y="657956"/>
            <a:ext cx="6805665" cy="4781796"/>
          </a:xfrm>
          <a:prstGeom prst="rect">
            <a:avLst/>
          </a:prstGeom>
        </p:spPr>
      </p:pic>
      <p:sp>
        <p:nvSpPr>
          <p:cNvPr id="9" name="TextBox 8">
            <a:extLst>
              <a:ext uri="{FF2B5EF4-FFF2-40B4-BE49-F238E27FC236}">
                <a16:creationId xmlns:a16="http://schemas.microsoft.com/office/drawing/2014/main" id="{57660A31-4EA4-8915-155B-F4A2ADEC02E0}"/>
              </a:ext>
            </a:extLst>
          </p:cNvPr>
          <p:cNvSpPr txBox="1"/>
          <p:nvPr/>
        </p:nvSpPr>
        <p:spPr>
          <a:xfrm>
            <a:off x="79078" y="606668"/>
            <a:ext cx="2268468" cy="4239622"/>
          </a:xfrm>
          <a:prstGeom prst="rect">
            <a:avLst/>
          </a:prstGeom>
          <a:noFill/>
        </p:spPr>
        <p:txBody>
          <a:bodyPr wrap="square" lIns="0" tIns="0" rIns="0" bIns="0" rtlCol="0">
            <a:spAutoFit/>
          </a:bodyPr>
          <a:lstStyle/>
          <a:p>
            <a:pPr marL="342900" indent="-342900">
              <a:buAutoNum type="alphaLcPeriod"/>
            </a:pPr>
            <a:r>
              <a:rPr lang="en-GB" sz="1450" dirty="0"/>
              <a:t>P</a:t>
            </a:r>
            <a:r>
              <a:rPr lang="en-FI" sz="1450" dirty="0"/>
              <a:t>iirros hippokampuksesta v. 1876 ennen Golgi menetelmää</a:t>
            </a:r>
          </a:p>
          <a:p>
            <a:pPr marL="342900" indent="-342900">
              <a:buAutoNum type="alphaLcPeriod"/>
            </a:pPr>
            <a:r>
              <a:rPr lang="en-FI" sz="1450" dirty="0"/>
              <a:t>Golgi menetelmän tuloksiin pohjaa piirros (Cajal 1901-1902)</a:t>
            </a:r>
          </a:p>
          <a:p>
            <a:pPr marL="342900" indent="-342900">
              <a:buAutoNum type="alphaLcPeriod"/>
            </a:pPr>
            <a:r>
              <a:rPr lang="en-FI" sz="1450" dirty="0"/>
              <a:t>Mikroskooppikuva hiiren hippokampuksesta jota värjätty Lucifer-keltainen -aineella</a:t>
            </a:r>
          </a:p>
          <a:p>
            <a:pPr marL="342900" indent="-342900">
              <a:buAutoNum type="alphaLcPeriod"/>
            </a:pPr>
            <a:r>
              <a:rPr lang="en-GB" sz="1450" dirty="0" err="1"/>
              <a:t>Näyte</a:t>
            </a:r>
            <a:r>
              <a:rPr lang="en-GB" sz="1450" dirty="0"/>
              <a:t> </a:t>
            </a:r>
            <a:r>
              <a:rPr lang="en-GB" sz="1450" dirty="0" err="1"/>
              <a:t>eläinmallista</a:t>
            </a:r>
            <a:r>
              <a:rPr lang="en-GB" sz="1450" dirty="0"/>
              <a:t> </a:t>
            </a:r>
            <a:r>
              <a:rPr lang="en-GB" sz="1450" dirty="0" err="1"/>
              <a:t>joka</a:t>
            </a:r>
            <a:r>
              <a:rPr lang="en-GB" sz="1450" dirty="0"/>
              <a:t> </a:t>
            </a:r>
            <a:r>
              <a:rPr lang="en-GB" sz="1450" dirty="0" err="1"/>
              <a:t>geneettisesti</a:t>
            </a:r>
            <a:r>
              <a:rPr lang="en-GB" sz="1450" dirty="0"/>
              <a:t> </a:t>
            </a:r>
            <a:r>
              <a:rPr lang="en-GB" sz="1450" dirty="0" err="1"/>
              <a:t>muunnettu</a:t>
            </a:r>
            <a:r>
              <a:rPr lang="en-GB" sz="1450" dirty="0"/>
              <a:t> </a:t>
            </a:r>
            <a:r>
              <a:rPr lang="en-GB" sz="1450" dirty="0" err="1"/>
              <a:t>ilmentämään</a:t>
            </a:r>
            <a:r>
              <a:rPr lang="en-GB" sz="1450" dirty="0"/>
              <a:t> </a:t>
            </a:r>
            <a:r>
              <a:rPr lang="en-GB" sz="1450" dirty="0" err="1"/>
              <a:t>fluoresoivia</a:t>
            </a:r>
            <a:r>
              <a:rPr lang="en-GB" sz="1450" dirty="0"/>
              <a:t> </a:t>
            </a:r>
            <a:r>
              <a:rPr lang="en-GB" sz="1450" dirty="0" err="1"/>
              <a:t>proteiineja</a:t>
            </a:r>
            <a:r>
              <a:rPr lang="en-GB" sz="1450" dirty="0"/>
              <a:t> </a:t>
            </a:r>
            <a:r>
              <a:rPr lang="en-GB" sz="1450" dirty="0" err="1"/>
              <a:t>hermosolujen</a:t>
            </a:r>
            <a:r>
              <a:rPr lang="en-GB" sz="1450" dirty="0"/>
              <a:t> </a:t>
            </a:r>
            <a:r>
              <a:rPr lang="en-GB" sz="1450" dirty="0" err="1"/>
              <a:t>osajoukossa</a:t>
            </a:r>
            <a:r>
              <a:rPr lang="en-FI" sz="1450" dirty="0"/>
              <a:t>  </a:t>
            </a:r>
          </a:p>
        </p:txBody>
      </p:sp>
    </p:spTree>
    <p:extLst>
      <p:ext uri="{BB962C8B-B14F-4D97-AF65-F5344CB8AC3E}">
        <p14:creationId xmlns:p14="http://schemas.microsoft.com/office/powerpoint/2010/main" val="414980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CAE6-427C-A212-6F86-4D5C0B93AFC9}"/>
              </a:ext>
            </a:extLst>
          </p:cNvPr>
          <p:cNvSpPr>
            <a:spLocks noGrp="1"/>
          </p:cNvSpPr>
          <p:nvPr>
            <p:ph type="ctrTitle"/>
          </p:nvPr>
        </p:nvSpPr>
        <p:spPr/>
        <p:txBody>
          <a:bodyPr/>
          <a:lstStyle/>
          <a:p>
            <a:r>
              <a:rPr lang="en-FI" dirty="0"/>
              <a:t>Frenologia</a:t>
            </a:r>
          </a:p>
        </p:txBody>
      </p:sp>
      <p:sp>
        <p:nvSpPr>
          <p:cNvPr id="3" name="Content Placeholder 2">
            <a:extLst>
              <a:ext uri="{FF2B5EF4-FFF2-40B4-BE49-F238E27FC236}">
                <a16:creationId xmlns:a16="http://schemas.microsoft.com/office/drawing/2014/main" id="{5E4E2B3F-A4F6-FFFA-2DC6-E3A0C00CEFF0}"/>
              </a:ext>
            </a:extLst>
          </p:cNvPr>
          <p:cNvSpPr>
            <a:spLocks noGrp="1"/>
          </p:cNvSpPr>
          <p:nvPr>
            <p:ph sz="quarter" idx="14"/>
          </p:nvPr>
        </p:nvSpPr>
        <p:spPr>
          <a:xfrm>
            <a:off x="213593" y="925773"/>
            <a:ext cx="3989388" cy="3863454"/>
          </a:xfrm>
        </p:spPr>
        <p:txBody>
          <a:bodyPr/>
          <a:lstStyle/>
          <a:p>
            <a:pPr marL="285750" indent="-285750">
              <a:buFont typeface="Arial" panose="020B0604020202020204" pitchFamily="34" charset="0"/>
              <a:buChar char="•"/>
            </a:pPr>
            <a:r>
              <a:rPr lang="en-GB" sz="1650" b="0" dirty="0"/>
              <a:t>18. </a:t>
            </a:r>
            <a:r>
              <a:rPr lang="en-GB" sz="1650" b="0" dirty="0" err="1"/>
              <a:t>ja</a:t>
            </a:r>
            <a:r>
              <a:rPr lang="en-GB" sz="1650" b="0" dirty="0"/>
              <a:t> 19. </a:t>
            </a:r>
            <a:r>
              <a:rPr lang="en-GB" sz="1650" b="0" dirty="0" err="1"/>
              <a:t>vuosisadan</a:t>
            </a:r>
            <a:r>
              <a:rPr lang="en-GB" sz="1650" b="0" dirty="0"/>
              <a:t> </a:t>
            </a:r>
            <a:r>
              <a:rPr lang="en-GB" sz="1650" b="0" dirty="0" err="1"/>
              <a:t>vaihteessa</a:t>
            </a:r>
            <a:r>
              <a:rPr lang="en-GB" sz="1650" b="0" dirty="0"/>
              <a:t> </a:t>
            </a:r>
            <a:r>
              <a:rPr lang="en-GB" sz="1650" b="0" dirty="0" err="1"/>
              <a:t>kukoistaneessa</a:t>
            </a:r>
            <a:r>
              <a:rPr lang="en-GB" sz="1650" b="0" dirty="0"/>
              <a:t> </a:t>
            </a:r>
            <a:r>
              <a:rPr lang="en-GB" sz="1650" b="0" dirty="0" err="1"/>
              <a:t>frenologiassa</a:t>
            </a:r>
            <a:r>
              <a:rPr lang="en-GB" sz="1650" b="0" dirty="0"/>
              <a:t> </a:t>
            </a:r>
            <a:r>
              <a:rPr lang="en-GB" sz="1650" b="0" dirty="0" err="1"/>
              <a:t>oletettiin</a:t>
            </a:r>
            <a:r>
              <a:rPr lang="en-GB" sz="1650" b="0" dirty="0"/>
              <a:t>, </a:t>
            </a:r>
            <a:r>
              <a:rPr lang="en-GB" sz="1650" b="0" dirty="0" err="1"/>
              <a:t>että</a:t>
            </a:r>
            <a:r>
              <a:rPr lang="en-GB" sz="1650" b="0" dirty="0"/>
              <a:t> </a:t>
            </a:r>
            <a:r>
              <a:rPr lang="en-GB" sz="1650" b="0" dirty="0" err="1"/>
              <a:t>kallon</a:t>
            </a:r>
            <a:r>
              <a:rPr lang="en-GB" sz="1650" b="0" dirty="0"/>
              <a:t> </a:t>
            </a:r>
            <a:r>
              <a:rPr lang="en-GB" sz="1650" b="0" dirty="0" err="1"/>
              <a:t>pienet</a:t>
            </a:r>
            <a:r>
              <a:rPr lang="en-GB" sz="1650" b="0" dirty="0"/>
              <a:t> </a:t>
            </a:r>
            <a:r>
              <a:rPr lang="en-GB" sz="1650" b="0" dirty="0" err="1"/>
              <a:t>kuopat</a:t>
            </a:r>
            <a:r>
              <a:rPr lang="en-GB" sz="1650" b="0" dirty="0"/>
              <a:t> </a:t>
            </a:r>
            <a:r>
              <a:rPr lang="en-GB" sz="1650" b="0" dirty="0" err="1"/>
              <a:t>heijastavat</a:t>
            </a:r>
            <a:r>
              <a:rPr lang="en-GB" sz="1650" b="0" dirty="0"/>
              <a:t> </a:t>
            </a:r>
            <a:r>
              <a:rPr lang="en-GB" sz="1650" b="0" dirty="0" err="1"/>
              <a:t>kallon</a:t>
            </a:r>
            <a:r>
              <a:rPr lang="en-GB" sz="1650" b="0" dirty="0"/>
              <a:t> </a:t>
            </a:r>
            <a:r>
              <a:rPr lang="en-GB" sz="1650" b="0" dirty="0" err="1"/>
              <a:t>alla</a:t>
            </a:r>
            <a:r>
              <a:rPr lang="en-GB" sz="1650" b="0" dirty="0"/>
              <a:t> </a:t>
            </a:r>
            <a:r>
              <a:rPr lang="en-GB" sz="1650" b="0" dirty="0" err="1"/>
              <a:t>olevia</a:t>
            </a:r>
            <a:r>
              <a:rPr lang="en-GB" sz="1650" b="0" dirty="0"/>
              <a:t> </a:t>
            </a:r>
            <a:r>
              <a:rPr lang="en-GB" sz="1650" b="0" dirty="0" err="1"/>
              <a:t>kehittyneempiä</a:t>
            </a:r>
            <a:r>
              <a:rPr lang="en-GB" sz="1650" b="0" dirty="0"/>
              <a:t> </a:t>
            </a:r>
            <a:r>
              <a:rPr lang="en-GB" sz="1650" b="0" dirty="0" err="1"/>
              <a:t>aivoalueita</a:t>
            </a:r>
            <a:r>
              <a:rPr lang="en-GB" sz="1650" b="0" dirty="0"/>
              <a:t> </a:t>
            </a:r>
            <a:r>
              <a:rPr lang="en-GB" sz="1650" b="0" dirty="0" err="1"/>
              <a:t>ja</a:t>
            </a:r>
            <a:r>
              <a:rPr lang="en-GB" sz="1650" b="0" dirty="0"/>
              <a:t> </a:t>
            </a:r>
            <a:r>
              <a:rPr lang="en-GB" sz="1650" b="0" dirty="0" err="1"/>
              <a:t>että</a:t>
            </a:r>
            <a:r>
              <a:rPr lang="en-GB" sz="1650" b="0" dirty="0"/>
              <a:t> </a:t>
            </a:r>
            <a:r>
              <a:rPr lang="en-GB" sz="1650" b="0" dirty="0" err="1"/>
              <a:t>tällaisten</a:t>
            </a:r>
            <a:r>
              <a:rPr lang="en-GB" sz="1650" b="0" dirty="0"/>
              <a:t> </a:t>
            </a:r>
            <a:r>
              <a:rPr lang="en-GB" sz="1650" b="0" dirty="0" err="1"/>
              <a:t>kuoppien</a:t>
            </a:r>
            <a:r>
              <a:rPr lang="en-GB" sz="1650" b="0" dirty="0"/>
              <a:t> </a:t>
            </a:r>
            <a:r>
              <a:rPr lang="en-GB" sz="1650" b="0" dirty="0" err="1"/>
              <a:t>ja</a:t>
            </a:r>
            <a:r>
              <a:rPr lang="en-GB" sz="1650" b="0" dirty="0"/>
              <a:t> </a:t>
            </a:r>
            <a:r>
              <a:rPr lang="en-GB" sz="1650" b="0" dirty="0" err="1"/>
              <a:t>persoonallisuuden</a:t>
            </a:r>
            <a:r>
              <a:rPr lang="en-GB" sz="1650" b="0" dirty="0"/>
              <a:t> </a:t>
            </a:r>
            <a:r>
              <a:rPr lang="en-GB" sz="1650" b="0" dirty="0" err="1"/>
              <a:t>piirteiden</a:t>
            </a:r>
            <a:r>
              <a:rPr lang="en-GB" sz="1650" b="0" dirty="0"/>
              <a:t> </a:t>
            </a:r>
            <a:r>
              <a:rPr lang="en-GB" sz="1650" b="0" dirty="0" err="1"/>
              <a:t>välisiä</a:t>
            </a:r>
            <a:r>
              <a:rPr lang="en-GB" sz="1650" b="0" dirty="0"/>
              <a:t> </a:t>
            </a:r>
            <a:r>
              <a:rPr lang="en-GB" sz="1650" b="0" dirty="0" err="1"/>
              <a:t>yhteyksiä</a:t>
            </a:r>
            <a:r>
              <a:rPr lang="en-GB" sz="1650" b="0" dirty="0"/>
              <a:t> </a:t>
            </a:r>
            <a:r>
              <a:rPr lang="en-GB" sz="1650" b="0" dirty="0" err="1"/>
              <a:t>olisi</a:t>
            </a:r>
            <a:r>
              <a:rPr lang="en-GB" sz="1650" b="0" dirty="0"/>
              <a:t> </a:t>
            </a:r>
            <a:r>
              <a:rPr lang="en-GB" sz="1650" b="0" dirty="0" err="1"/>
              <a:t>mahdollista</a:t>
            </a:r>
            <a:r>
              <a:rPr lang="en-GB" sz="1650" b="0" dirty="0"/>
              <a:t> </a:t>
            </a:r>
            <a:r>
              <a:rPr lang="en-GB" sz="1650" b="0" dirty="0" err="1"/>
              <a:t>löytää</a:t>
            </a:r>
            <a:r>
              <a:rPr lang="en-GB" sz="1650" b="0" dirty="0"/>
              <a:t>, </a:t>
            </a:r>
            <a:r>
              <a:rPr lang="en-GB" sz="1650" b="0" dirty="0" err="1"/>
              <a:t>jolloin</a:t>
            </a:r>
            <a:r>
              <a:rPr lang="en-GB" sz="1650" b="0" dirty="0"/>
              <a:t> ne </a:t>
            </a:r>
            <a:r>
              <a:rPr lang="en-GB" sz="1650" b="0" dirty="0" err="1"/>
              <a:t>paljastaisivat</a:t>
            </a:r>
            <a:r>
              <a:rPr lang="en-GB" sz="1650" b="0" dirty="0"/>
              <a:t> </a:t>
            </a:r>
            <a:r>
              <a:rPr lang="en-GB" sz="1650" b="0" dirty="0" err="1"/>
              <a:t>paikallisia</a:t>
            </a:r>
            <a:r>
              <a:rPr lang="en-GB" sz="1650" b="0" dirty="0"/>
              <a:t> </a:t>
            </a:r>
            <a:r>
              <a:rPr lang="en-GB" sz="1650" b="0" dirty="0" err="1"/>
              <a:t>aivotoimintoja</a:t>
            </a:r>
            <a:r>
              <a:rPr lang="en-GB" sz="1650" b="0" dirty="0"/>
              <a:t>. </a:t>
            </a:r>
          </a:p>
          <a:p>
            <a:pPr marL="285750" indent="-285750">
              <a:buFont typeface="Arial" panose="020B0604020202020204" pitchFamily="34" charset="0"/>
              <a:buChar char="•"/>
            </a:pPr>
            <a:r>
              <a:rPr lang="en-GB" sz="1650" b="0" dirty="0" err="1"/>
              <a:t>Vaikka</a:t>
            </a:r>
            <a:r>
              <a:rPr lang="en-GB" sz="1650" b="0" dirty="0"/>
              <a:t> </a:t>
            </a:r>
            <a:r>
              <a:rPr lang="en-GB" sz="1650" b="0" dirty="0" err="1"/>
              <a:t>frenologiaa</a:t>
            </a:r>
            <a:r>
              <a:rPr lang="en-GB" sz="1650" b="0" dirty="0"/>
              <a:t> </a:t>
            </a:r>
            <a:r>
              <a:rPr lang="en-GB" sz="1650" b="0" dirty="0" err="1"/>
              <a:t>pidetään</a:t>
            </a:r>
            <a:r>
              <a:rPr lang="en-GB" sz="1650" b="0" dirty="0"/>
              <a:t> </a:t>
            </a:r>
            <a:r>
              <a:rPr lang="en-GB" sz="1650" b="0" dirty="0" err="1"/>
              <a:t>nykyään</a:t>
            </a:r>
            <a:r>
              <a:rPr lang="en-GB" sz="1650" b="0" dirty="0"/>
              <a:t> </a:t>
            </a:r>
            <a:r>
              <a:rPr lang="en-GB" sz="1650" b="0" dirty="0" err="1"/>
              <a:t>pseudotieteenä</a:t>
            </a:r>
            <a:r>
              <a:rPr lang="en-GB" sz="1650" b="0" dirty="0"/>
              <a:t>, </a:t>
            </a:r>
            <a:r>
              <a:rPr lang="en-GB" sz="1650" b="0" dirty="0" err="1"/>
              <a:t>perusajatuksesta</a:t>
            </a:r>
            <a:r>
              <a:rPr lang="en-GB" sz="1650" b="0" dirty="0"/>
              <a:t>, </a:t>
            </a:r>
            <a:r>
              <a:rPr lang="en-GB" sz="1650" b="0" dirty="0" err="1"/>
              <a:t>jonka</a:t>
            </a:r>
            <a:r>
              <a:rPr lang="en-GB" sz="1650" b="0" dirty="0"/>
              <a:t> </a:t>
            </a:r>
            <a:r>
              <a:rPr lang="en-GB" sz="1650" b="0" dirty="0" err="1"/>
              <a:t>mukaan</a:t>
            </a:r>
            <a:r>
              <a:rPr lang="en-GB" sz="1650" b="0" dirty="0"/>
              <a:t> </a:t>
            </a:r>
            <a:r>
              <a:rPr lang="en-GB" sz="1650" b="0" dirty="0" err="1"/>
              <a:t>kognitiiviset</a:t>
            </a:r>
            <a:r>
              <a:rPr lang="en-GB" sz="1650" b="0" dirty="0"/>
              <a:t> </a:t>
            </a:r>
            <a:r>
              <a:rPr lang="en-GB" sz="1650" b="0" dirty="0" err="1"/>
              <a:t>toiminnot</a:t>
            </a:r>
            <a:r>
              <a:rPr lang="en-GB" sz="1650" b="0" dirty="0"/>
              <a:t> </a:t>
            </a:r>
            <a:r>
              <a:rPr lang="en-GB" sz="1650" b="0" dirty="0" err="1"/>
              <a:t>voidaan</a:t>
            </a:r>
            <a:r>
              <a:rPr lang="en-GB" sz="1650" b="0" dirty="0"/>
              <a:t> </a:t>
            </a:r>
            <a:r>
              <a:rPr lang="en-GB" sz="1650" b="0" dirty="0" err="1"/>
              <a:t>lokalisoida</a:t>
            </a:r>
            <a:r>
              <a:rPr lang="en-GB" sz="1650" b="0" dirty="0"/>
              <a:t> </a:t>
            </a:r>
            <a:r>
              <a:rPr lang="en-GB" sz="1650" b="0" dirty="0" err="1"/>
              <a:t>aivoihin</a:t>
            </a:r>
            <a:r>
              <a:rPr lang="en-GB" sz="1650" b="0" dirty="0"/>
              <a:t>, on </a:t>
            </a:r>
            <a:r>
              <a:rPr lang="en-GB" sz="1650" b="0" dirty="0" err="1"/>
              <a:t>tullut</a:t>
            </a:r>
            <a:r>
              <a:rPr lang="en-GB" sz="1650" b="0" dirty="0"/>
              <a:t> </a:t>
            </a:r>
            <a:r>
              <a:rPr lang="en-GB" sz="1650" b="0" dirty="0" err="1"/>
              <a:t>yksi</a:t>
            </a:r>
            <a:r>
              <a:rPr lang="en-GB" sz="1650" b="0" dirty="0"/>
              <a:t> </a:t>
            </a:r>
            <a:r>
              <a:rPr lang="en-GB" sz="1650" b="0" dirty="0" err="1"/>
              <a:t>nykyaikaisen</a:t>
            </a:r>
            <a:r>
              <a:rPr lang="en-GB" sz="1650" b="0" dirty="0"/>
              <a:t> </a:t>
            </a:r>
            <a:r>
              <a:rPr lang="en-GB" sz="1650" b="0" dirty="0" err="1"/>
              <a:t>kognitiivisen</a:t>
            </a:r>
            <a:r>
              <a:rPr lang="en-GB" sz="1650" b="0" dirty="0"/>
              <a:t> </a:t>
            </a:r>
            <a:r>
              <a:rPr lang="en-GB" sz="1650" b="0" dirty="0" err="1"/>
              <a:t>neurotieteen</a:t>
            </a:r>
            <a:r>
              <a:rPr lang="en-GB" sz="1650" b="0" dirty="0"/>
              <a:t> </a:t>
            </a:r>
            <a:r>
              <a:rPr lang="en-GB" sz="1650" b="0" dirty="0" err="1"/>
              <a:t>johtavista</a:t>
            </a:r>
            <a:r>
              <a:rPr lang="en-GB" sz="1650" b="0" dirty="0"/>
              <a:t> </a:t>
            </a:r>
            <a:r>
              <a:rPr lang="en-GB" sz="1650" b="0" dirty="0" err="1"/>
              <a:t>periaatteista</a:t>
            </a:r>
            <a:r>
              <a:rPr lang="en-GB" sz="1650" b="0" dirty="0"/>
              <a:t>.</a:t>
            </a:r>
            <a:endParaRPr lang="en-FI" sz="1650" b="0" dirty="0"/>
          </a:p>
        </p:txBody>
      </p:sp>
      <p:sp>
        <p:nvSpPr>
          <p:cNvPr id="4" name="Date Placeholder 3">
            <a:extLst>
              <a:ext uri="{FF2B5EF4-FFF2-40B4-BE49-F238E27FC236}">
                <a16:creationId xmlns:a16="http://schemas.microsoft.com/office/drawing/2014/main" id="{B8A80FAD-7E81-D288-A3C8-CD6954CB1B18}"/>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79121C2D-2CEB-458E-0F6F-69A2F7D06A32}"/>
              </a:ext>
            </a:extLst>
          </p:cNvPr>
          <p:cNvSpPr>
            <a:spLocks noGrp="1"/>
          </p:cNvSpPr>
          <p:nvPr>
            <p:ph type="sldNum" sz="quarter" idx="17"/>
          </p:nvPr>
        </p:nvSpPr>
        <p:spPr/>
        <p:txBody>
          <a:bodyPr/>
          <a:lstStyle/>
          <a:p>
            <a:pPr>
              <a:defRPr/>
            </a:pPr>
            <a:fld id="{49EFD4B7-1CC6-864B-A72A-C978B70BBA9B}" type="slidenum">
              <a:rPr lang="fi-FI" smtClean="0"/>
              <a:pPr>
                <a:defRPr/>
              </a:pPr>
              <a:t>11</a:t>
            </a:fld>
            <a:endParaRPr lang="fi-FI"/>
          </a:p>
        </p:txBody>
      </p:sp>
      <p:pic>
        <p:nvPicPr>
          <p:cNvPr id="6" name="Picture 5">
            <a:extLst>
              <a:ext uri="{FF2B5EF4-FFF2-40B4-BE49-F238E27FC236}">
                <a16:creationId xmlns:a16="http://schemas.microsoft.com/office/drawing/2014/main" id="{11C6EE5E-8199-3A56-E131-EE24BFA7AC69}"/>
              </a:ext>
            </a:extLst>
          </p:cNvPr>
          <p:cNvPicPr>
            <a:picLocks noChangeAspect="1"/>
          </p:cNvPicPr>
          <p:nvPr/>
        </p:nvPicPr>
        <p:blipFill>
          <a:blip r:embed="rId2"/>
          <a:srcRect/>
          <a:stretch>
            <a:fillRect/>
          </a:stretch>
        </p:blipFill>
        <p:spPr bwMode="auto">
          <a:xfrm>
            <a:off x="4302015" y="265113"/>
            <a:ext cx="4472707" cy="4592227"/>
          </a:xfrm>
          <a:prstGeom prst="rect">
            <a:avLst/>
          </a:prstGeom>
          <a:noFill/>
          <a:ln w="9525">
            <a:noFill/>
            <a:miter lim="800000"/>
            <a:headEnd/>
            <a:tailEnd/>
          </a:ln>
        </p:spPr>
      </p:pic>
    </p:spTree>
    <p:extLst>
      <p:ext uri="{BB962C8B-B14F-4D97-AF65-F5344CB8AC3E}">
        <p14:creationId xmlns:p14="http://schemas.microsoft.com/office/powerpoint/2010/main" val="3018686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7BBA-3D61-2CF7-929C-D06A10CAD5F3}"/>
              </a:ext>
            </a:extLst>
          </p:cNvPr>
          <p:cNvSpPr>
            <a:spLocks noGrp="1"/>
          </p:cNvSpPr>
          <p:nvPr>
            <p:ph type="ctrTitle"/>
          </p:nvPr>
        </p:nvSpPr>
        <p:spPr>
          <a:xfrm>
            <a:off x="468313" y="84420"/>
            <a:ext cx="8207375" cy="996498"/>
          </a:xfrm>
        </p:spPr>
        <p:txBody>
          <a:bodyPr/>
          <a:lstStyle/>
          <a:p>
            <a:r>
              <a:rPr lang="en-FI" dirty="0"/>
              <a:t>Aivot aggregaattikenttänä</a:t>
            </a:r>
          </a:p>
        </p:txBody>
      </p:sp>
      <p:sp>
        <p:nvSpPr>
          <p:cNvPr id="3" name="Content Placeholder 2">
            <a:extLst>
              <a:ext uri="{FF2B5EF4-FFF2-40B4-BE49-F238E27FC236}">
                <a16:creationId xmlns:a16="http://schemas.microsoft.com/office/drawing/2014/main" id="{C5C6E17D-34AC-C2A3-1F06-A364136FC2E2}"/>
              </a:ext>
            </a:extLst>
          </p:cNvPr>
          <p:cNvSpPr>
            <a:spLocks noGrp="1"/>
          </p:cNvSpPr>
          <p:nvPr>
            <p:ph sz="quarter" idx="14"/>
          </p:nvPr>
        </p:nvSpPr>
        <p:spPr>
          <a:xfrm>
            <a:off x="468312" y="582669"/>
            <a:ext cx="8207374" cy="3842239"/>
          </a:xfrm>
        </p:spPr>
        <p:txBody>
          <a:bodyPr/>
          <a:lstStyle/>
          <a:p>
            <a:pPr marL="342900" indent="-342900">
              <a:buFont typeface="Arial" panose="020B0604020202020204" pitchFamily="34" charset="0"/>
              <a:buChar char="•"/>
            </a:pPr>
            <a:r>
              <a:rPr lang="en-GB" sz="1900" b="0" dirty="0"/>
              <a:t>Pierre </a:t>
            </a:r>
            <a:r>
              <a:rPr lang="en-GB" sz="1900" b="0" dirty="0" err="1"/>
              <a:t>Flourens</a:t>
            </a:r>
            <a:r>
              <a:rPr lang="en-GB" sz="1900" b="0" dirty="0"/>
              <a:t> </a:t>
            </a:r>
            <a:r>
              <a:rPr lang="en-GB" sz="1900" b="0" dirty="0" err="1"/>
              <a:t>havannoi</a:t>
            </a:r>
            <a:r>
              <a:rPr lang="en-GB" sz="1900" b="0" dirty="0"/>
              <a:t> 1800-luvun </a:t>
            </a:r>
            <a:r>
              <a:rPr lang="en-GB" sz="1900" b="0" dirty="0" err="1"/>
              <a:t>alussa</a:t>
            </a:r>
            <a:r>
              <a:rPr lang="en-GB" sz="1900" b="0" dirty="0"/>
              <a:t> </a:t>
            </a:r>
            <a:r>
              <a:rPr lang="en-GB" sz="1900" b="0" dirty="0" err="1"/>
              <a:t>paikallisten</a:t>
            </a:r>
            <a:r>
              <a:rPr lang="en-GB" sz="1900" b="0" dirty="0"/>
              <a:t> </a:t>
            </a:r>
            <a:r>
              <a:rPr lang="en-GB" sz="1900" b="0" dirty="0" err="1"/>
              <a:t>aivovaurioiden</a:t>
            </a:r>
            <a:r>
              <a:rPr lang="en-GB" sz="1900" b="0" dirty="0"/>
              <a:t> </a:t>
            </a:r>
            <a:r>
              <a:rPr lang="en-GB" sz="1900" b="0" dirty="0" err="1"/>
              <a:t>vaikutuksia</a:t>
            </a:r>
            <a:r>
              <a:rPr lang="en-GB" sz="1900" b="0" dirty="0"/>
              <a:t> </a:t>
            </a:r>
            <a:r>
              <a:rPr lang="en-GB" sz="1900" b="0" dirty="0" err="1"/>
              <a:t>kanien</a:t>
            </a:r>
            <a:r>
              <a:rPr lang="en-GB" sz="1900" b="0" dirty="0"/>
              <a:t> </a:t>
            </a:r>
            <a:r>
              <a:rPr lang="en-GB" sz="1900" b="0" dirty="0" err="1"/>
              <a:t>ja</a:t>
            </a:r>
            <a:r>
              <a:rPr lang="en-GB" sz="1900" b="0" dirty="0"/>
              <a:t> </a:t>
            </a:r>
            <a:r>
              <a:rPr lang="en-GB" sz="1900" b="0" dirty="0" err="1"/>
              <a:t>kyyhkyjen</a:t>
            </a:r>
            <a:r>
              <a:rPr lang="en-GB" sz="1900" b="0" dirty="0"/>
              <a:t> </a:t>
            </a:r>
            <a:r>
              <a:rPr lang="en-GB" sz="1900" b="0" dirty="0" err="1"/>
              <a:t>käyttäytymiseen</a:t>
            </a:r>
            <a:r>
              <a:rPr lang="en-GB" sz="1900" b="0" dirty="0"/>
              <a:t>. </a:t>
            </a:r>
          </a:p>
          <a:p>
            <a:pPr marL="342900" indent="-342900">
              <a:buFont typeface="Arial" panose="020B0604020202020204" pitchFamily="34" charset="0"/>
              <a:buChar char="•"/>
            </a:pPr>
            <a:r>
              <a:rPr lang="en-GB" sz="1900" b="0" dirty="0" err="1"/>
              <a:t>Vaikka</a:t>
            </a:r>
            <a:r>
              <a:rPr lang="en-GB" sz="1900" b="0" dirty="0"/>
              <a:t> </a:t>
            </a:r>
            <a:r>
              <a:rPr lang="en-GB" sz="1900" b="0" dirty="0" err="1"/>
              <a:t>hän</a:t>
            </a:r>
            <a:r>
              <a:rPr lang="en-GB" sz="1900" b="0" dirty="0"/>
              <a:t> </a:t>
            </a:r>
            <a:r>
              <a:rPr lang="en-GB" sz="1900" b="0" dirty="0" err="1"/>
              <a:t>havaitsi</a:t>
            </a:r>
            <a:r>
              <a:rPr lang="en-GB" sz="1900" b="0" dirty="0"/>
              <a:t> </a:t>
            </a:r>
            <a:r>
              <a:rPr lang="en-GB" sz="1900" b="0" dirty="0" err="1"/>
              <a:t>joitakin</a:t>
            </a:r>
            <a:r>
              <a:rPr lang="en-GB" sz="1900" b="0" dirty="0"/>
              <a:t> </a:t>
            </a:r>
            <a:r>
              <a:rPr lang="en-GB" sz="1900" b="0" dirty="0" err="1"/>
              <a:t>selviä</a:t>
            </a:r>
            <a:r>
              <a:rPr lang="en-GB" sz="1900" b="0" dirty="0"/>
              <a:t> </a:t>
            </a:r>
            <a:r>
              <a:rPr lang="en-GB" sz="1900" b="0" dirty="0" err="1"/>
              <a:t>eroja</a:t>
            </a:r>
            <a:r>
              <a:rPr lang="en-GB" sz="1900" b="0" dirty="0"/>
              <a:t> </a:t>
            </a:r>
            <a:r>
              <a:rPr lang="en-GB" sz="1900" b="0" dirty="0" err="1"/>
              <a:t>tapauksissa</a:t>
            </a:r>
            <a:r>
              <a:rPr lang="en-GB" sz="1900" b="0" dirty="0"/>
              <a:t>, </a:t>
            </a:r>
            <a:r>
              <a:rPr lang="en-GB" sz="1900" b="0" dirty="0" err="1"/>
              <a:t>joissa</a:t>
            </a:r>
            <a:r>
              <a:rPr lang="en-GB" sz="1900" b="0" dirty="0"/>
              <a:t> </a:t>
            </a:r>
            <a:r>
              <a:rPr lang="en-GB" sz="1900" b="0" dirty="0" err="1"/>
              <a:t>esimerkiksi</a:t>
            </a:r>
            <a:r>
              <a:rPr lang="en-GB" sz="1900" b="0" dirty="0"/>
              <a:t> </a:t>
            </a:r>
            <a:r>
              <a:rPr lang="en-GB" sz="1900" b="0" dirty="0" err="1"/>
              <a:t>koko</a:t>
            </a:r>
            <a:r>
              <a:rPr lang="en-GB" sz="1900" b="0" dirty="0"/>
              <a:t> </a:t>
            </a:r>
            <a:r>
              <a:rPr lang="en-GB" sz="1900" b="0" dirty="0" err="1"/>
              <a:t>aivokuori</a:t>
            </a:r>
            <a:r>
              <a:rPr lang="en-GB" sz="1900" b="0" dirty="0"/>
              <a:t> tai </a:t>
            </a:r>
            <a:r>
              <a:rPr lang="en-GB" sz="1900" b="0" dirty="0" err="1"/>
              <a:t>pikkuaivot</a:t>
            </a:r>
            <a:r>
              <a:rPr lang="en-GB" sz="1900" b="0" dirty="0"/>
              <a:t> </a:t>
            </a:r>
            <a:r>
              <a:rPr lang="en-GB" sz="1900" b="0" dirty="0" err="1"/>
              <a:t>oli</a:t>
            </a:r>
            <a:r>
              <a:rPr lang="en-GB" sz="1900" b="0" dirty="0"/>
              <a:t> </a:t>
            </a:r>
            <a:r>
              <a:rPr lang="en-GB" sz="1900" b="0" dirty="0" err="1"/>
              <a:t>poistettu</a:t>
            </a:r>
            <a:r>
              <a:rPr lang="en-GB" sz="1900" b="0" dirty="0"/>
              <a:t>, </a:t>
            </a:r>
            <a:r>
              <a:rPr lang="en-GB" sz="1900" b="0" dirty="0" err="1"/>
              <a:t>hän</a:t>
            </a:r>
            <a:r>
              <a:rPr lang="en-GB" sz="1900" b="0" dirty="0"/>
              <a:t> </a:t>
            </a:r>
            <a:r>
              <a:rPr lang="en-GB" sz="1900" b="0" dirty="0" err="1"/>
              <a:t>ei</a:t>
            </a:r>
            <a:r>
              <a:rPr lang="en-GB" sz="1900" b="0" dirty="0"/>
              <a:t> </a:t>
            </a:r>
            <a:r>
              <a:rPr lang="en-GB" sz="1900" b="0" dirty="0" err="1"/>
              <a:t>löytänyt</a:t>
            </a:r>
            <a:r>
              <a:rPr lang="en-GB" sz="1900" b="0" dirty="0"/>
              <a:t> </a:t>
            </a:r>
            <a:r>
              <a:rPr lang="en-GB" sz="1900" b="0" dirty="0" err="1"/>
              <a:t>selkeitä</a:t>
            </a:r>
            <a:r>
              <a:rPr lang="en-GB" sz="1900" b="0" dirty="0"/>
              <a:t> </a:t>
            </a:r>
            <a:r>
              <a:rPr lang="en-GB" sz="1900" b="0" dirty="0" err="1"/>
              <a:t>yhteyksiä</a:t>
            </a:r>
            <a:r>
              <a:rPr lang="en-GB" sz="1900" b="0" dirty="0"/>
              <a:t> </a:t>
            </a:r>
            <a:r>
              <a:rPr lang="en-GB" sz="1900" b="0" dirty="0" err="1"/>
              <a:t>aivokuoren</a:t>
            </a:r>
            <a:r>
              <a:rPr lang="en-GB" sz="1900" b="0" dirty="0"/>
              <a:t> </a:t>
            </a:r>
            <a:r>
              <a:rPr lang="en-GB" sz="1900" b="0" dirty="0" err="1"/>
              <a:t>eri</a:t>
            </a:r>
            <a:r>
              <a:rPr lang="en-GB" sz="1900" b="0" dirty="0"/>
              <a:t> </a:t>
            </a:r>
            <a:r>
              <a:rPr lang="en-GB" sz="1900" b="0" dirty="0" err="1"/>
              <a:t>osien</a:t>
            </a:r>
            <a:r>
              <a:rPr lang="en-GB" sz="1900" b="0" dirty="0"/>
              <a:t> </a:t>
            </a:r>
            <a:r>
              <a:rPr lang="en-GB" sz="1900" b="0" dirty="0" err="1"/>
              <a:t>ja</a:t>
            </a:r>
            <a:r>
              <a:rPr lang="en-GB" sz="1900" b="0" dirty="0"/>
              <a:t> </a:t>
            </a:r>
            <a:r>
              <a:rPr lang="en-GB" sz="1900" b="0" dirty="0" err="1"/>
              <a:t>tiettyjen</a:t>
            </a:r>
            <a:r>
              <a:rPr lang="en-GB" sz="1900" b="0" dirty="0"/>
              <a:t> </a:t>
            </a:r>
            <a:r>
              <a:rPr lang="en-GB" sz="1900" b="0" dirty="0" err="1"/>
              <a:t>toimintojen</a:t>
            </a:r>
            <a:r>
              <a:rPr lang="en-GB" sz="1900" b="0" dirty="0"/>
              <a:t> </a:t>
            </a:r>
            <a:r>
              <a:rPr lang="en-GB" sz="1900" b="0" dirty="0" err="1"/>
              <a:t>välillä</a:t>
            </a:r>
            <a:r>
              <a:rPr lang="en-GB" sz="1900" b="0" dirty="0"/>
              <a:t>, </a:t>
            </a:r>
            <a:r>
              <a:rPr lang="en-GB" sz="1900" b="0" dirty="0" err="1"/>
              <a:t>kuten</a:t>
            </a:r>
            <a:r>
              <a:rPr lang="en-GB" sz="1900" b="0" dirty="0"/>
              <a:t> </a:t>
            </a:r>
            <a:r>
              <a:rPr lang="en-GB" sz="1900" b="0" dirty="0" err="1"/>
              <a:t>frenologit</a:t>
            </a:r>
            <a:r>
              <a:rPr lang="en-GB" sz="1900" b="0" dirty="0"/>
              <a:t> </a:t>
            </a:r>
            <a:r>
              <a:rPr lang="en-GB" sz="1900" b="0" dirty="0" err="1"/>
              <a:t>olivat</a:t>
            </a:r>
            <a:r>
              <a:rPr lang="en-GB" sz="1900" b="0" dirty="0"/>
              <a:t> </a:t>
            </a:r>
            <a:r>
              <a:rPr lang="en-GB" sz="1900" b="0" dirty="0" err="1"/>
              <a:t>esittäneet</a:t>
            </a:r>
            <a:r>
              <a:rPr lang="en-GB" sz="1900" b="0" dirty="0"/>
              <a:t> </a:t>
            </a:r>
          </a:p>
          <a:p>
            <a:pPr marL="342900" indent="-342900">
              <a:buFont typeface="Arial" panose="020B0604020202020204" pitchFamily="34" charset="0"/>
              <a:buChar char="•"/>
            </a:pPr>
            <a:r>
              <a:rPr lang="en-GB" sz="1900" b="0" dirty="0" err="1"/>
              <a:t>Tämän</a:t>
            </a:r>
            <a:r>
              <a:rPr lang="en-GB" sz="1900" b="0" dirty="0"/>
              <a:t> </a:t>
            </a:r>
            <a:r>
              <a:rPr lang="en-GB" sz="1900" b="0" dirty="0" err="1"/>
              <a:t>perusteella</a:t>
            </a:r>
            <a:r>
              <a:rPr lang="en-GB" sz="1900" b="0" dirty="0"/>
              <a:t> </a:t>
            </a:r>
            <a:r>
              <a:rPr lang="en-GB" sz="1900" b="0" dirty="0" err="1"/>
              <a:t>Flourens</a:t>
            </a:r>
            <a:r>
              <a:rPr lang="en-GB" sz="1900" b="0" dirty="0"/>
              <a:t> </a:t>
            </a:r>
            <a:r>
              <a:rPr lang="en-GB" sz="1900" b="0" dirty="0" err="1"/>
              <a:t>esitti</a:t>
            </a:r>
            <a:r>
              <a:rPr lang="en-GB" sz="1900" b="0" dirty="0"/>
              <a:t>, </a:t>
            </a:r>
            <a:r>
              <a:rPr lang="en-GB" sz="1900" b="0" dirty="0" err="1"/>
              <a:t>että</a:t>
            </a:r>
            <a:r>
              <a:rPr lang="en-GB" sz="1900" b="0" dirty="0"/>
              <a:t> </a:t>
            </a:r>
            <a:r>
              <a:rPr lang="en-GB" sz="1900" b="0" dirty="0" err="1"/>
              <a:t>aivot</a:t>
            </a:r>
            <a:r>
              <a:rPr lang="en-GB" sz="1900" b="0" dirty="0"/>
              <a:t> </a:t>
            </a:r>
            <a:r>
              <a:rPr lang="en-GB" sz="1900" b="0" dirty="0" err="1"/>
              <a:t>ovat</a:t>
            </a:r>
            <a:r>
              <a:rPr lang="en-GB" sz="1900" b="0" dirty="0"/>
              <a:t> </a:t>
            </a:r>
            <a:r>
              <a:rPr lang="en-GB" sz="1900" b="0" dirty="0" err="1"/>
              <a:t>aggregaattikenttä</a:t>
            </a:r>
            <a:r>
              <a:rPr lang="en-GB" sz="1900" b="0" dirty="0"/>
              <a:t>: </a:t>
            </a:r>
            <a:r>
              <a:rPr lang="en-GB" sz="1900" b="0" dirty="0" err="1"/>
              <a:t>kognitio</a:t>
            </a:r>
            <a:r>
              <a:rPr lang="en-GB" sz="1900" b="0" dirty="0"/>
              <a:t> </a:t>
            </a:r>
            <a:r>
              <a:rPr lang="en-GB" sz="1900" b="0" dirty="0" err="1"/>
              <a:t>ja</a:t>
            </a:r>
            <a:r>
              <a:rPr lang="en-GB" sz="1900" b="0" dirty="0"/>
              <a:t> </a:t>
            </a:r>
            <a:r>
              <a:rPr lang="en-GB" sz="1900" b="0" dirty="0" err="1"/>
              <a:t>muisti</a:t>
            </a:r>
            <a:r>
              <a:rPr lang="en-GB" sz="1900" b="0" dirty="0"/>
              <a:t> </a:t>
            </a:r>
            <a:r>
              <a:rPr lang="en-GB" sz="1900" b="0" dirty="0" err="1"/>
              <a:t>ovat</a:t>
            </a:r>
            <a:r>
              <a:rPr lang="en-GB" sz="1900" b="0" dirty="0"/>
              <a:t> </a:t>
            </a:r>
            <a:r>
              <a:rPr lang="en-GB" sz="1900" b="0" dirty="0" err="1"/>
              <a:t>aivoissa</a:t>
            </a:r>
            <a:r>
              <a:rPr lang="en-GB" sz="1900" b="0" dirty="0"/>
              <a:t> </a:t>
            </a:r>
            <a:r>
              <a:rPr lang="en-GB" sz="1900" b="0" dirty="0" err="1"/>
              <a:t>edustettuina</a:t>
            </a:r>
            <a:r>
              <a:rPr lang="en-GB" sz="1900" b="0" dirty="0"/>
              <a:t> </a:t>
            </a:r>
            <a:r>
              <a:rPr lang="en-GB" sz="1900" b="0" dirty="0" err="1"/>
              <a:t>hajautetusti</a:t>
            </a:r>
            <a:endParaRPr lang="en-GB" sz="1900" b="0" dirty="0"/>
          </a:p>
          <a:p>
            <a:pPr marL="342900" indent="-342900">
              <a:buFont typeface="Arial" panose="020B0604020202020204" pitchFamily="34" charset="0"/>
              <a:buChar char="•"/>
            </a:pPr>
            <a:r>
              <a:rPr lang="en-GB" sz="1900" b="0" dirty="0" err="1"/>
              <a:t>Nykyään</a:t>
            </a:r>
            <a:r>
              <a:rPr lang="en-GB" sz="1900" b="0" dirty="0"/>
              <a:t> </a:t>
            </a:r>
            <a:r>
              <a:rPr lang="en-GB" sz="1900" b="0" dirty="0" err="1"/>
              <a:t>tiedetään</a:t>
            </a:r>
            <a:r>
              <a:rPr lang="en-GB" sz="1900" b="0" dirty="0"/>
              <a:t>, </a:t>
            </a:r>
            <a:r>
              <a:rPr lang="en-GB" sz="1900" b="0" dirty="0" err="1"/>
              <a:t>että</a:t>
            </a:r>
            <a:r>
              <a:rPr lang="en-GB" sz="1900" b="0" dirty="0"/>
              <a:t> </a:t>
            </a:r>
            <a:r>
              <a:rPr lang="en-GB" sz="1900" b="0" dirty="0" err="1"/>
              <a:t>eri</a:t>
            </a:r>
            <a:r>
              <a:rPr lang="en-GB" sz="1900" b="0" dirty="0"/>
              <a:t> </a:t>
            </a:r>
            <a:r>
              <a:rPr lang="en-GB" sz="1900" b="0" dirty="0" err="1"/>
              <a:t>aivokuorialueiden</a:t>
            </a:r>
            <a:r>
              <a:rPr lang="en-GB" sz="1900" b="0" dirty="0"/>
              <a:t> </a:t>
            </a:r>
            <a:r>
              <a:rPr lang="en-GB" sz="1900" b="0" dirty="0" err="1"/>
              <a:t>välillä</a:t>
            </a:r>
            <a:r>
              <a:rPr lang="en-GB" sz="1900" b="0" dirty="0"/>
              <a:t> on </a:t>
            </a:r>
            <a:r>
              <a:rPr lang="en-GB" sz="1900" b="0" dirty="0" err="1"/>
              <a:t>suuria</a:t>
            </a:r>
            <a:r>
              <a:rPr lang="en-GB" sz="1900" b="0" dirty="0"/>
              <a:t> </a:t>
            </a:r>
            <a:r>
              <a:rPr lang="en-GB" sz="1900" b="0" dirty="0" err="1"/>
              <a:t>erikoistumisasteita</a:t>
            </a:r>
            <a:r>
              <a:rPr lang="en-GB" sz="1900" b="0" dirty="0"/>
              <a:t>, on </a:t>
            </a:r>
            <a:r>
              <a:rPr lang="en-GB" sz="1900" b="0" dirty="0" err="1"/>
              <a:t>myös</a:t>
            </a:r>
            <a:r>
              <a:rPr lang="en-GB" sz="1900" b="0" dirty="0"/>
              <a:t> </a:t>
            </a:r>
            <a:r>
              <a:rPr lang="en-GB" sz="1900" b="0" dirty="0" err="1"/>
              <a:t>totta</a:t>
            </a:r>
            <a:r>
              <a:rPr lang="en-GB" sz="1900" b="0" dirty="0"/>
              <a:t>, </a:t>
            </a:r>
            <a:r>
              <a:rPr lang="en-GB" sz="1900" b="0" dirty="0" err="1"/>
              <a:t>että</a:t>
            </a:r>
            <a:r>
              <a:rPr lang="en-GB" sz="1900" b="0" dirty="0"/>
              <a:t> </a:t>
            </a:r>
            <a:r>
              <a:rPr lang="en-GB" sz="1900" b="0" dirty="0" err="1"/>
              <a:t>kognitiiviset</a:t>
            </a:r>
            <a:r>
              <a:rPr lang="en-GB" sz="1900" b="0" dirty="0"/>
              <a:t> </a:t>
            </a:r>
            <a:r>
              <a:rPr lang="en-GB" sz="1900" b="0" dirty="0" err="1"/>
              <a:t>toiminnot</a:t>
            </a:r>
            <a:r>
              <a:rPr lang="en-GB" sz="1900" b="0" dirty="0"/>
              <a:t> </a:t>
            </a:r>
            <a:r>
              <a:rPr lang="en-GB" sz="1900" b="0" dirty="0" err="1"/>
              <a:t>syntyvät</a:t>
            </a:r>
            <a:r>
              <a:rPr lang="en-GB" sz="1900" b="0" dirty="0"/>
              <a:t> </a:t>
            </a:r>
            <a:r>
              <a:rPr lang="en-GB" sz="1900" b="0" dirty="0" err="1"/>
              <a:t>aivoalueiden</a:t>
            </a:r>
            <a:r>
              <a:rPr lang="en-GB" sz="1900" b="0" dirty="0"/>
              <a:t> </a:t>
            </a:r>
            <a:r>
              <a:rPr lang="en-GB" sz="1900" b="0" dirty="0" err="1"/>
              <a:t>verkoston</a:t>
            </a:r>
            <a:r>
              <a:rPr lang="en-GB" sz="1900" b="0" dirty="0"/>
              <a:t> </a:t>
            </a:r>
            <a:r>
              <a:rPr lang="en-GB" sz="1900" b="0" dirty="0" err="1"/>
              <a:t>yhteistoiminnan</a:t>
            </a:r>
            <a:r>
              <a:rPr lang="en-GB" sz="1900" b="0" dirty="0"/>
              <a:t> </a:t>
            </a:r>
            <a:r>
              <a:rPr lang="en-GB" sz="1900" b="0" dirty="0" err="1"/>
              <a:t>tuloksena</a:t>
            </a:r>
            <a:r>
              <a:rPr lang="en-GB" sz="1900" b="0" dirty="0"/>
              <a:t>. </a:t>
            </a:r>
          </a:p>
          <a:p>
            <a:pPr marL="580500" lvl="1" indent="-342900">
              <a:buFont typeface="Arial" panose="020B0604020202020204" pitchFamily="34" charset="0"/>
              <a:buChar char="•"/>
            </a:pPr>
            <a:r>
              <a:rPr lang="en-GB" sz="1800" b="0" dirty="0" err="1"/>
              <a:t>Tiettyä</a:t>
            </a:r>
            <a:r>
              <a:rPr lang="en-GB" sz="1800" b="0" dirty="0"/>
              <a:t> </a:t>
            </a:r>
            <a:r>
              <a:rPr lang="en-GB" sz="1800" b="0" dirty="0" err="1"/>
              <a:t>aivokuorialuetta</a:t>
            </a:r>
            <a:r>
              <a:rPr lang="en-GB" sz="1800" b="0" dirty="0"/>
              <a:t> </a:t>
            </a:r>
            <a:r>
              <a:rPr lang="en-GB" sz="1800" b="0" dirty="0" err="1"/>
              <a:t>voidaan</a:t>
            </a:r>
            <a:r>
              <a:rPr lang="en-GB" sz="1800" b="0" dirty="0"/>
              <a:t> </a:t>
            </a:r>
            <a:r>
              <a:rPr lang="en-GB" sz="1800" b="0" dirty="0" err="1"/>
              <a:t>käyttää</a:t>
            </a:r>
            <a:r>
              <a:rPr lang="en-GB" sz="1800" b="0" dirty="0"/>
              <a:t> </a:t>
            </a:r>
            <a:r>
              <a:rPr lang="en-GB" sz="1800" b="0" dirty="0" err="1"/>
              <a:t>erityyppisten</a:t>
            </a:r>
            <a:r>
              <a:rPr lang="en-GB" sz="1800" b="0" dirty="0"/>
              <a:t> </a:t>
            </a:r>
            <a:r>
              <a:rPr lang="en-GB" sz="1800" b="0" dirty="0" err="1"/>
              <a:t>kognitiivisten</a:t>
            </a:r>
            <a:r>
              <a:rPr lang="en-GB" sz="1800" b="0" dirty="0"/>
              <a:t> </a:t>
            </a:r>
            <a:r>
              <a:rPr lang="en-GB" sz="1800" b="0" dirty="0" err="1"/>
              <a:t>tehtävien</a:t>
            </a:r>
            <a:r>
              <a:rPr lang="en-GB" sz="1800" b="0" dirty="0"/>
              <a:t> </a:t>
            </a:r>
            <a:r>
              <a:rPr lang="en-GB" sz="1800" b="0" dirty="0" err="1"/>
              <a:t>suorittamiseen</a:t>
            </a:r>
            <a:r>
              <a:rPr lang="en-GB" sz="1800" b="0" dirty="0"/>
              <a:t> </a:t>
            </a:r>
            <a:r>
              <a:rPr lang="en-GB" sz="1800" b="0" dirty="0" err="1"/>
              <a:t>tehtävän</a:t>
            </a:r>
            <a:r>
              <a:rPr lang="en-GB" sz="1800" b="0" dirty="0"/>
              <a:t> </a:t>
            </a:r>
            <a:r>
              <a:rPr lang="en-GB" sz="1800" b="0" dirty="0" err="1"/>
              <a:t>erityisten</a:t>
            </a:r>
            <a:r>
              <a:rPr lang="en-GB" sz="1800" b="0" dirty="0"/>
              <a:t> </a:t>
            </a:r>
            <a:r>
              <a:rPr lang="en-GB" sz="1800" b="0" dirty="0" err="1"/>
              <a:t>prosessointivaatimusten</a:t>
            </a:r>
            <a:r>
              <a:rPr lang="en-GB" sz="1800" b="0" dirty="0"/>
              <a:t> </a:t>
            </a:r>
            <a:r>
              <a:rPr lang="en-GB" sz="1800" b="0" dirty="0" err="1"/>
              <a:t>mukaan</a:t>
            </a:r>
            <a:r>
              <a:rPr lang="en-GB" sz="1800" b="0" dirty="0"/>
              <a:t> (</a:t>
            </a:r>
            <a:r>
              <a:rPr lang="en-GB" sz="1800" b="0" dirty="0" err="1"/>
              <a:t>esim</a:t>
            </a:r>
            <a:r>
              <a:rPr lang="en-GB" sz="1800" b="0" dirty="0"/>
              <a:t>. </a:t>
            </a:r>
            <a:r>
              <a:rPr lang="en-GB" sz="1800" dirty="0" err="1"/>
              <a:t>n</a:t>
            </a:r>
            <a:r>
              <a:rPr lang="en-GB" sz="1800" b="0" dirty="0" err="1"/>
              <a:t>äköaivokuori</a:t>
            </a:r>
            <a:r>
              <a:rPr lang="en-GB" sz="1800" b="0" dirty="0"/>
              <a:t>, </a:t>
            </a:r>
            <a:r>
              <a:rPr lang="en-GB" sz="1800" b="0" dirty="0" err="1"/>
              <a:t>näköhavainto</a:t>
            </a:r>
            <a:r>
              <a:rPr lang="en-GB" sz="1800" b="0" dirty="0"/>
              <a:t> </a:t>
            </a:r>
            <a:r>
              <a:rPr lang="en-GB" sz="1800" b="0" dirty="0" err="1"/>
              <a:t>ja</a:t>
            </a:r>
            <a:r>
              <a:rPr lang="en-GB" sz="1800" b="0" dirty="0"/>
              <a:t> </a:t>
            </a:r>
            <a:r>
              <a:rPr lang="en-GB" sz="1800" b="0" dirty="0" err="1"/>
              <a:t>näkömielikuvat</a:t>
            </a:r>
            <a:r>
              <a:rPr lang="en-GB" sz="1800" b="0" dirty="0"/>
              <a:t>)</a:t>
            </a:r>
          </a:p>
        </p:txBody>
      </p:sp>
      <p:sp>
        <p:nvSpPr>
          <p:cNvPr id="4" name="Date Placeholder 3">
            <a:extLst>
              <a:ext uri="{FF2B5EF4-FFF2-40B4-BE49-F238E27FC236}">
                <a16:creationId xmlns:a16="http://schemas.microsoft.com/office/drawing/2014/main" id="{D427ACD6-8903-FE1B-3385-2697ED80CF87}"/>
              </a:ext>
            </a:extLst>
          </p:cNvPr>
          <p:cNvSpPr>
            <a:spLocks noGrp="1"/>
          </p:cNvSpPr>
          <p:nvPr>
            <p:ph type="dt" sz="half" idx="15"/>
          </p:nvPr>
        </p:nvSpPr>
        <p:spPr/>
        <p:txBody>
          <a:bodyPr/>
          <a:lstStyle/>
          <a:p>
            <a:pPr>
              <a:defRPr/>
            </a:pPr>
            <a:fld id="{24CBB682-87B2-4236-AF78-B49807E7713E}" type="datetime1">
              <a:rPr lang="fi-FI" smtClean="0"/>
              <a:t>7.1.2024</a:t>
            </a:fld>
            <a:endParaRPr lang="fi-FI" dirty="0"/>
          </a:p>
        </p:txBody>
      </p:sp>
      <p:sp>
        <p:nvSpPr>
          <p:cNvPr id="5" name="Slide Number Placeholder 4">
            <a:extLst>
              <a:ext uri="{FF2B5EF4-FFF2-40B4-BE49-F238E27FC236}">
                <a16:creationId xmlns:a16="http://schemas.microsoft.com/office/drawing/2014/main" id="{A8B751E2-9AAD-73C9-8B79-8EB63F777542}"/>
              </a:ext>
            </a:extLst>
          </p:cNvPr>
          <p:cNvSpPr>
            <a:spLocks noGrp="1"/>
          </p:cNvSpPr>
          <p:nvPr>
            <p:ph type="sldNum" sz="quarter" idx="17"/>
          </p:nvPr>
        </p:nvSpPr>
        <p:spPr/>
        <p:txBody>
          <a:bodyPr/>
          <a:lstStyle/>
          <a:p>
            <a:pPr>
              <a:defRPr/>
            </a:pPr>
            <a:fld id="{49EFD4B7-1CC6-864B-A72A-C978B70BBA9B}" type="slidenum">
              <a:rPr lang="fi-FI" smtClean="0"/>
              <a:pPr>
                <a:defRPr/>
              </a:pPr>
              <a:t>12</a:t>
            </a:fld>
            <a:endParaRPr lang="fi-FI"/>
          </a:p>
        </p:txBody>
      </p:sp>
    </p:spTree>
    <p:extLst>
      <p:ext uri="{BB962C8B-B14F-4D97-AF65-F5344CB8AC3E}">
        <p14:creationId xmlns:p14="http://schemas.microsoft.com/office/powerpoint/2010/main" val="385325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C0F7-993F-DD46-80FB-158B3E8F2639}"/>
              </a:ext>
            </a:extLst>
          </p:cNvPr>
          <p:cNvSpPr>
            <a:spLocks noGrp="1"/>
          </p:cNvSpPr>
          <p:nvPr>
            <p:ph type="ctrTitle"/>
          </p:nvPr>
        </p:nvSpPr>
        <p:spPr/>
        <p:txBody>
          <a:bodyPr/>
          <a:lstStyle/>
          <a:p>
            <a:r>
              <a:rPr lang="en-GB" dirty="0" err="1"/>
              <a:t>Aivovauriot</a:t>
            </a:r>
            <a:r>
              <a:rPr lang="en-GB" dirty="0"/>
              <a:t> </a:t>
            </a:r>
            <a:r>
              <a:rPr lang="en-GB" dirty="0" err="1"/>
              <a:t>ja</a:t>
            </a:r>
            <a:r>
              <a:rPr lang="en-GB" dirty="0"/>
              <a:t> </a:t>
            </a:r>
            <a:r>
              <a:rPr lang="en-GB" dirty="0" err="1"/>
              <a:t>kielelliset</a:t>
            </a:r>
            <a:r>
              <a:rPr lang="en-GB" dirty="0"/>
              <a:t> </a:t>
            </a:r>
            <a:r>
              <a:rPr lang="en-GB" dirty="0" err="1"/>
              <a:t>häiriöt</a:t>
            </a:r>
            <a:r>
              <a:rPr lang="en-GB" dirty="0"/>
              <a:t>: Paul Broca </a:t>
            </a:r>
            <a:r>
              <a:rPr lang="en-GB" dirty="0" err="1"/>
              <a:t>ja</a:t>
            </a:r>
            <a:r>
              <a:rPr lang="en-GB" dirty="0"/>
              <a:t> Carl Wernicke</a:t>
            </a:r>
            <a:endParaRPr lang="en-FI" dirty="0"/>
          </a:p>
        </p:txBody>
      </p:sp>
      <p:sp>
        <p:nvSpPr>
          <p:cNvPr id="3" name="Content Placeholder 2">
            <a:extLst>
              <a:ext uri="{FF2B5EF4-FFF2-40B4-BE49-F238E27FC236}">
                <a16:creationId xmlns:a16="http://schemas.microsoft.com/office/drawing/2014/main" id="{72A2A483-C052-C226-A524-22F190BED2B3}"/>
              </a:ext>
            </a:extLst>
          </p:cNvPr>
          <p:cNvSpPr>
            <a:spLocks noGrp="1"/>
          </p:cNvSpPr>
          <p:nvPr>
            <p:ph sz="quarter" idx="14"/>
          </p:nvPr>
        </p:nvSpPr>
        <p:spPr>
          <a:xfrm>
            <a:off x="134207" y="1261611"/>
            <a:ext cx="4437793" cy="3336083"/>
          </a:xfrm>
        </p:spPr>
        <p:txBody>
          <a:bodyPr/>
          <a:lstStyle/>
          <a:p>
            <a:pPr marL="342900" indent="-342900">
              <a:buFont typeface="Arial" panose="020B0604020202020204" pitchFamily="34" charset="0"/>
              <a:buChar char="•"/>
            </a:pPr>
            <a:r>
              <a:rPr lang="en-GB" sz="1900" b="0" dirty="0"/>
              <a:t>1861 Paul Broca </a:t>
            </a:r>
            <a:r>
              <a:rPr lang="en-GB" sz="1900" b="0" dirty="0" err="1"/>
              <a:t>esitteli</a:t>
            </a:r>
            <a:r>
              <a:rPr lang="en-GB" sz="1900" b="0" dirty="0"/>
              <a:t> </a:t>
            </a:r>
            <a:r>
              <a:rPr lang="en-GB" sz="1900" b="0" dirty="0" err="1"/>
              <a:t>löydöksiä</a:t>
            </a:r>
            <a:r>
              <a:rPr lang="en-GB" sz="1900" b="0" dirty="0"/>
              <a:t> </a:t>
            </a:r>
            <a:r>
              <a:rPr lang="en-GB" sz="1900" b="0" dirty="0" err="1"/>
              <a:t>potilaasta</a:t>
            </a:r>
            <a:r>
              <a:rPr lang="en-GB" sz="1900" b="0" dirty="0"/>
              <a:t>, </a:t>
            </a:r>
            <a:r>
              <a:rPr lang="en-GB" sz="1900" b="0" dirty="0" err="1"/>
              <a:t>joka</a:t>
            </a:r>
            <a:r>
              <a:rPr lang="en-GB" sz="1900" b="0" dirty="0"/>
              <a:t> </a:t>
            </a:r>
            <a:r>
              <a:rPr lang="en-GB" sz="1900" b="0" dirty="0" err="1"/>
              <a:t>oli</a:t>
            </a:r>
            <a:r>
              <a:rPr lang="en-GB" sz="1900" b="0" dirty="0"/>
              <a:t> </a:t>
            </a:r>
            <a:r>
              <a:rPr lang="en-GB" sz="1900" b="0" dirty="0" err="1"/>
              <a:t>menettänyt</a:t>
            </a:r>
            <a:r>
              <a:rPr lang="en-GB" sz="1900" b="0" dirty="0"/>
              <a:t> </a:t>
            </a:r>
            <a:r>
              <a:rPr lang="en-GB" sz="1900" b="0" dirty="0" err="1"/>
              <a:t>kykynsä</a:t>
            </a:r>
            <a:r>
              <a:rPr lang="en-GB" sz="1900" b="0" dirty="0"/>
              <a:t> </a:t>
            </a:r>
            <a:r>
              <a:rPr lang="en-GB" sz="1900" b="0" dirty="0" err="1"/>
              <a:t>puhua</a:t>
            </a:r>
            <a:r>
              <a:rPr lang="en-GB" sz="1900" b="0" dirty="0"/>
              <a:t> (</a:t>
            </a:r>
            <a:r>
              <a:rPr lang="en-GB" sz="1900" b="0" dirty="0" err="1"/>
              <a:t>pystyi</a:t>
            </a:r>
            <a:r>
              <a:rPr lang="en-GB" sz="1900" b="0" dirty="0"/>
              <a:t> </a:t>
            </a:r>
            <a:r>
              <a:rPr lang="en-GB" sz="1900" b="0" dirty="0" err="1"/>
              <a:t>lausumaan</a:t>
            </a:r>
            <a:r>
              <a:rPr lang="en-GB" sz="1900" b="0" dirty="0"/>
              <a:t> vain </a:t>
            </a:r>
            <a:r>
              <a:rPr lang="en-GB" sz="1900" b="0" dirty="0" err="1"/>
              <a:t>yhden</a:t>
            </a:r>
            <a:r>
              <a:rPr lang="en-GB" sz="1900" b="0" dirty="0"/>
              <a:t> </a:t>
            </a:r>
            <a:r>
              <a:rPr lang="en-GB" sz="1900" b="0" dirty="0" err="1"/>
              <a:t>sanan</a:t>
            </a:r>
            <a:r>
              <a:rPr lang="en-GB" sz="1900" b="0" dirty="0"/>
              <a:t> "tan"), </a:t>
            </a:r>
            <a:r>
              <a:rPr lang="en-GB" sz="1900" b="0" dirty="0" err="1"/>
              <a:t>mutta</a:t>
            </a:r>
            <a:r>
              <a:rPr lang="en-GB" sz="1900" b="0" dirty="0"/>
              <a:t> </a:t>
            </a:r>
            <a:r>
              <a:rPr lang="en-GB" sz="1900" b="0" dirty="0" err="1"/>
              <a:t>potilas</a:t>
            </a:r>
            <a:r>
              <a:rPr lang="en-GB" sz="1900" b="0" dirty="0"/>
              <a:t> </a:t>
            </a:r>
            <a:r>
              <a:rPr lang="en-GB" sz="1900" b="0" dirty="0" err="1"/>
              <a:t>pystyi</a:t>
            </a:r>
            <a:r>
              <a:rPr lang="en-GB" sz="1900" b="0" dirty="0"/>
              <a:t> </a:t>
            </a:r>
            <a:r>
              <a:rPr lang="en-GB" sz="1900" b="0" dirty="0" err="1"/>
              <a:t>silti</a:t>
            </a:r>
            <a:r>
              <a:rPr lang="en-GB" sz="1900" b="0" dirty="0"/>
              <a:t> </a:t>
            </a:r>
            <a:r>
              <a:rPr lang="en-GB" sz="1900" b="0" dirty="0" err="1"/>
              <a:t>ymmärtämään</a:t>
            </a:r>
            <a:r>
              <a:rPr lang="en-GB" sz="1900" b="0" dirty="0"/>
              <a:t>, </a:t>
            </a:r>
            <a:r>
              <a:rPr lang="en-GB" sz="1900" b="0" dirty="0" err="1"/>
              <a:t>mitä</a:t>
            </a:r>
            <a:r>
              <a:rPr lang="en-GB" sz="1900" b="0" dirty="0"/>
              <a:t> </a:t>
            </a:r>
            <a:r>
              <a:rPr lang="en-GB" sz="1900" b="0" dirty="0" err="1"/>
              <a:t>hänelle</a:t>
            </a:r>
            <a:r>
              <a:rPr lang="en-GB" sz="1900" b="0" dirty="0"/>
              <a:t> </a:t>
            </a:r>
            <a:r>
              <a:rPr lang="en-GB" sz="1900" b="0" dirty="0" err="1"/>
              <a:t>puhuttiin</a:t>
            </a:r>
            <a:endParaRPr lang="en-GB" sz="1900" b="0" dirty="0"/>
          </a:p>
          <a:p>
            <a:pPr marL="580500" lvl="1" indent="-342900">
              <a:buFont typeface="Arial" panose="020B0604020202020204" pitchFamily="34" charset="0"/>
              <a:buChar char="•"/>
            </a:pPr>
            <a:r>
              <a:rPr lang="en-GB" sz="1800" b="0" dirty="0" err="1"/>
              <a:t>erityinen</a:t>
            </a:r>
            <a:r>
              <a:rPr lang="en-GB" sz="1800" b="0" dirty="0"/>
              <a:t> </a:t>
            </a:r>
            <a:r>
              <a:rPr lang="en-GB" sz="1800" b="0" dirty="0" err="1"/>
              <a:t>puheen</a:t>
            </a:r>
            <a:r>
              <a:rPr lang="en-GB" sz="1800" b="0" dirty="0"/>
              <a:t> </a:t>
            </a:r>
            <a:r>
              <a:rPr lang="en-GB" sz="1800" b="0" dirty="0" err="1"/>
              <a:t>tuottamiskyvyn</a:t>
            </a:r>
            <a:r>
              <a:rPr lang="en-GB" sz="1800" b="0" dirty="0"/>
              <a:t> </a:t>
            </a:r>
            <a:r>
              <a:rPr lang="en-GB" sz="1800" b="0" dirty="0" err="1"/>
              <a:t>menetys</a:t>
            </a:r>
            <a:endParaRPr lang="en-GB" sz="1800" b="0" dirty="0"/>
          </a:p>
          <a:p>
            <a:pPr marL="342900" indent="-342900">
              <a:buFont typeface="Arial" panose="020B0604020202020204" pitchFamily="34" charset="0"/>
              <a:buChar char="•"/>
            </a:pPr>
            <a:r>
              <a:rPr lang="en-GB" sz="1900" b="0" dirty="0"/>
              <a:t>Broca </a:t>
            </a:r>
            <a:r>
              <a:rPr lang="en-GB" sz="1900" b="0" dirty="0" err="1"/>
              <a:t>suoritti</a:t>
            </a:r>
            <a:r>
              <a:rPr lang="en-GB" sz="1900" b="0" dirty="0"/>
              <a:t> </a:t>
            </a:r>
            <a:r>
              <a:rPr lang="en-GB" sz="1900" b="0" dirty="0" err="1"/>
              <a:t>ruumiinavauksen</a:t>
            </a:r>
            <a:r>
              <a:rPr lang="en-GB" sz="1900" b="0" dirty="0"/>
              <a:t>, </a:t>
            </a:r>
            <a:r>
              <a:rPr lang="en-GB" sz="1900" b="0" dirty="0" err="1"/>
              <a:t>kun</a:t>
            </a:r>
            <a:r>
              <a:rPr lang="en-GB" sz="1900" b="0" dirty="0"/>
              <a:t> </a:t>
            </a:r>
            <a:r>
              <a:rPr lang="en-GB" sz="1900" b="0" dirty="0" err="1"/>
              <a:t>potilas</a:t>
            </a:r>
            <a:r>
              <a:rPr lang="en-GB" sz="1900" b="0" dirty="0"/>
              <a:t> </a:t>
            </a:r>
            <a:r>
              <a:rPr lang="en-GB" sz="1900" b="0" dirty="0" err="1"/>
              <a:t>myöhemmin</a:t>
            </a:r>
            <a:r>
              <a:rPr lang="en-GB" sz="1900" b="0" dirty="0"/>
              <a:t> </a:t>
            </a:r>
            <a:r>
              <a:rPr lang="en-GB" sz="1900" b="0" dirty="0" err="1"/>
              <a:t>menehtyi</a:t>
            </a:r>
            <a:r>
              <a:rPr lang="en-GB" sz="1900" b="0" dirty="0"/>
              <a:t>: </a:t>
            </a:r>
            <a:r>
              <a:rPr lang="en-GB" sz="1900" b="0" dirty="0" err="1"/>
              <a:t>osa</a:t>
            </a:r>
            <a:r>
              <a:rPr lang="en-GB" sz="1900" b="0" dirty="0"/>
              <a:t> </a:t>
            </a:r>
            <a:r>
              <a:rPr lang="en-GB" sz="1900" b="0" dirty="0" err="1"/>
              <a:t>vasemmasta</a:t>
            </a:r>
            <a:r>
              <a:rPr lang="en-GB" sz="1900" b="0" dirty="0"/>
              <a:t> </a:t>
            </a:r>
            <a:r>
              <a:rPr lang="en-GB" sz="1900" b="0" dirty="0" err="1"/>
              <a:t>alemmasta</a:t>
            </a:r>
            <a:r>
              <a:rPr lang="en-GB" sz="1900" b="0" dirty="0"/>
              <a:t> </a:t>
            </a:r>
            <a:r>
              <a:rPr lang="en-GB" sz="1900" b="0" dirty="0" err="1"/>
              <a:t>otsalohkosta</a:t>
            </a:r>
            <a:r>
              <a:rPr lang="en-GB" sz="1900" b="0" dirty="0"/>
              <a:t> </a:t>
            </a:r>
            <a:r>
              <a:rPr lang="en-GB" sz="1900" b="0" dirty="0" err="1"/>
              <a:t>oli</a:t>
            </a:r>
            <a:r>
              <a:rPr lang="en-GB" sz="1900" b="0" dirty="0"/>
              <a:t> </a:t>
            </a:r>
            <a:r>
              <a:rPr lang="en-GB" sz="1900" b="0" dirty="0" err="1"/>
              <a:t>vaurioitunut</a:t>
            </a:r>
            <a:endParaRPr lang="en-GB" sz="1900" b="0" dirty="0"/>
          </a:p>
          <a:p>
            <a:pPr marL="342900" indent="-342900">
              <a:buFont typeface="Arial" panose="020B0604020202020204" pitchFamily="34" charset="0"/>
              <a:buChar char="•"/>
            </a:pPr>
            <a:endParaRPr lang="en-FI" sz="1900" b="0" dirty="0"/>
          </a:p>
        </p:txBody>
      </p:sp>
      <p:sp>
        <p:nvSpPr>
          <p:cNvPr id="4" name="Date Placeholder 3">
            <a:extLst>
              <a:ext uri="{FF2B5EF4-FFF2-40B4-BE49-F238E27FC236}">
                <a16:creationId xmlns:a16="http://schemas.microsoft.com/office/drawing/2014/main" id="{0F25458E-E385-137D-8208-C2345EE198EE}"/>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FD1BED58-8D69-7B28-4107-F79F4980F20D}"/>
              </a:ext>
            </a:extLst>
          </p:cNvPr>
          <p:cNvSpPr>
            <a:spLocks noGrp="1"/>
          </p:cNvSpPr>
          <p:nvPr>
            <p:ph type="sldNum" sz="quarter" idx="17"/>
          </p:nvPr>
        </p:nvSpPr>
        <p:spPr/>
        <p:txBody>
          <a:bodyPr/>
          <a:lstStyle/>
          <a:p>
            <a:pPr>
              <a:defRPr/>
            </a:pPr>
            <a:fld id="{49EFD4B7-1CC6-864B-A72A-C978B70BBA9B}" type="slidenum">
              <a:rPr lang="fi-FI" smtClean="0"/>
              <a:pPr>
                <a:defRPr/>
              </a:pPr>
              <a:t>13</a:t>
            </a:fld>
            <a:endParaRPr lang="fi-FI"/>
          </a:p>
        </p:txBody>
      </p:sp>
      <p:pic>
        <p:nvPicPr>
          <p:cNvPr id="6" name="Picture 5">
            <a:extLst>
              <a:ext uri="{FF2B5EF4-FFF2-40B4-BE49-F238E27FC236}">
                <a16:creationId xmlns:a16="http://schemas.microsoft.com/office/drawing/2014/main" id="{6CB1AB6C-A0E2-46A7-0E8E-92A39A4F91BA}"/>
              </a:ext>
            </a:extLst>
          </p:cNvPr>
          <p:cNvPicPr>
            <a:picLocks noChangeAspect="1"/>
          </p:cNvPicPr>
          <p:nvPr/>
        </p:nvPicPr>
        <p:blipFill>
          <a:blip r:embed="rId2"/>
          <a:srcRect/>
          <a:stretch>
            <a:fillRect/>
          </a:stretch>
        </p:blipFill>
        <p:spPr bwMode="auto">
          <a:xfrm>
            <a:off x="4608548" y="1366777"/>
            <a:ext cx="4448407" cy="3125751"/>
          </a:xfrm>
          <a:prstGeom prst="rect">
            <a:avLst/>
          </a:prstGeom>
          <a:noFill/>
          <a:ln w="9525">
            <a:noFill/>
            <a:miter lim="800000"/>
            <a:headEnd/>
            <a:tailEnd/>
          </a:ln>
        </p:spPr>
      </p:pic>
    </p:spTree>
    <p:extLst>
      <p:ext uri="{BB962C8B-B14F-4D97-AF65-F5344CB8AC3E}">
        <p14:creationId xmlns:p14="http://schemas.microsoft.com/office/powerpoint/2010/main" val="319820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E3A3-114F-E6AD-443B-385B4EE14DD9}"/>
              </a:ext>
            </a:extLst>
          </p:cNvPr>
          <p:cNvSpPr>
            <a:spLocks noGrp="1"/>
          </p:cNvSpPr>
          <p:nvPr>
            <p:ph type="ctrTitle"/>
          </p:nvPr>
        </p:nvSpPr>
        <p:spPr/>
        <p:txBody>
          <a:bodyPr/>
          <a:lstStyle/>
          <a:p>
            <a:r>
              <a:rPr lang="en-GB" dirty="0" err="1"/>
              <a:t>Aivovauriot</a:t>
            </a:r>
            <a:r>
              <a:rPr lang="en-GB" dirty="0"/>
              <a:t> </a:t>
            </a:r>
            <a:r>
              <a:rPr lang="en-GB" dirty="0" err="1"/>
              <a:t>ja</a:t>
            </a:r>
            <a:r>
              <a:rPr lang="en-GB" dirty="0"/>
              <a:t> </a:t>
            </a:r>
            <a:r>
              <a:rPr lang="en-GB" dirty="0" err="1"/>
              <a:t>kielelliset</a:t>
            </a:r>
            <a:r>
              <a:rPr lang="en-GB" dirty="0"/>
              <a:t> </a:t>
            </a:r>
            <a:r>
              <a:rPr lang="en-GB" dirty="0" err="1"/>
              <a:t>häiriöt</a:t>
            </a:r>
            <a:r>
              <a:rPr lang="en-GB" dirty="0"/>
              <a:t>: Paul Broca </a:t>
            </a:r>
            <a:r>
              <a:rPr lang="en-GB" dirty="0" err="1"/>
              <a:t>ja</a:t>
            </a:r>
            <a:r>
              <a:rPr lang="en-GB" dirty="0"/>
              <a:t> Carl Wernicke</a:t>
            </a:r>
            <a:endParaRPr lang="en-FI" dirty="0"/>
          </a:p>
        </p:txBody>
      </p:sp>
      <p:sp>
        <p:nvSpPr>
          <p:cNvPr id="3" name="Content Placeholder 2">
            <a:extLst>
              <a:ext uri="{FF2B5EF4-FFF2-40B4-BE49-F238E27FC236}">
                <a16:creationId xmlns:a16="http://schemas.microsoft.com/office/drawing/2014/main" id="{F97948F0-D116-0940-3AE5-933F9F3A5359}"/>
              </a:ext>
            </a:extLst>
          </p:cNvPr>
          <p:cNvSpPr>
            <a:spLocks noGrp="1"/>
          </p:cNvSpPr>
          <p:nvPr>
            <p:ph sz="quarter" idx="14"/>
          </p:nvPr>
        </p:nvSpPr>
        <p:spPr>
          <a:xfrm>
            <a:off x="468314" y="1550883"/>
            <a:ext cx="8207374" cy="3336083"/>
          </a:xfrm>
        </p:spPr>
        <p:txBody>
          <a:bodyPr/>
          <a:lstStyle/>
          <a:p>
            <a:pPr marL="342900" indent="-342900">
              <a:buFont typeface="Arial" panose="020B0604020202020204" pitchFamily="34" charset="0"/>
              <a:buChar char="•"/>
            </a:pPr>
            <a:r>
              <a:rPr lang="en-GB" b="0" dirty="0"/>
              <a:t>1874 Carl Wernicke </a:t>
            </a:r>
            <a:r>
              <a:rPr lang="en-GB" b="0" dirty="0" err="1"/>
              <a:t>dokumentoi</a:t>
            </a:r>
            <a:r>
              <a:rPr lang="en-GB" b="0" dirty="0"/>
              <a:t> </a:t>
            </a:r>
            <a:r>
              <a:rPr lang="en-GB" b="0" dirty="0" err="1"/>
              <a:t>potilaan</a:t>
            </a:r>
            <a:r>
              <a:rPr lang="en-GB" b="0" dirty="0"/>
              <a:t>, </a:t>
            </a:r>
            <a:r>
              <a:rPr lang="en-GB" b="0" dirty="0" err="1"/>
              <a:t>joka</a:t>
            </a:r>
            <a:r>
              <a:rPr lang="en-GB" b="0" dirty="0"/>
              <a:t> </a:t>
            </a:r>
            <a:r>
              <a:rPr lang="en-GB" b="0" dirty="0" err="1"/>
              <a:t>oli</a:t>
            </a:r>
            <a:r>
              <a:rPr lang="en-GB" b="0" dirty="0"/>
              <a:t> </a:t>
            </a:r>
            <a:r>
              <a:rPr lang="en-GB" b="0" dirty="0" err="1"/>
              <a:t>menettänyt</a:t>
            </a:r>
            <a:r>
              <a:rPr lang="en-GB" b="0" dirty="0"/>
              <a:t> </a:t>
            </a:r>
            <a:r>
              <a:rPr lang="en-GB" b="0" dirty="0" err="1"/>
              <a:t>kykynsä</a:t>
            </a:r>
            <a:r>
              <a:rPr lang="en-GB" b="0" dirty="0"/>
              <a:t> </a:t>
            </a:r>
            <a:r>
              <a:rPr lang="en-GB" b="0" dirty="0" err="1"/>
              <a:t>ymmärtää</a:t>
            </a:r>
            <a:r>
              <a:rPr lang="en-GB" b="0" dirty="0"/>
              <a:t> </a:t>
            </a:r>
            <a:r>
              <a:rPr lang="en-GB" b="0" dirty="0" err="1"/>
              <a:t>puhetta</a:t>
            </a:r>
            <a:r>
              <a:rPr lang="en-GB" b="0" dirty="0"/>
              <a:t>. </a:t>
            </a:r>
            <a:r>
              <a:rPr lang="en-GB" b="0" dirty="0" err="1"/>
              <a:t>Ruumiinavauksessa</a:t>
            </a:r>
            <a:r>
              <a:rPr lang="en-GB" b="0" dirty="0"/>
              <a:t> </a:t>
            </a:r>
            <a:r>
              <a:rPr lang="en-GB" b="0" dirty="0" err="1"/>
              <a:t>paljastui</a:t>
            </a:r>
            <a:r>
              <a:rPr lang="en-GB" b="0" dirty="0"/>
              <a:t> </a:t>
            </a:r>
            <a:r>
              <a:rPr lang="en-GB" b="0" dirty="0" err="1"/>
              <a:t>vaurio</a:t>
            </a:r>
            <a:r>
              <a:rPr lang="en-GB" b="0" dirty="0"/>
              <a:t> </a:t>
            </a:r>
            <a:r>
              <a:rPr lang="en-GB" b="0" dirty="0" err="1"/>
              <a:t>potilaan</a:t>
            </a:r>
            <a:r>
              <a:rPr lang="en-GB" b="0" dirty="0"/>
              <a:t> </a:t>
            </a:r>
            <a:r>
              <a:rPr lang="en-GB" b="0" dirty="0" err="1"/>
              <a:t>ohimolohkon</a:t>
            </a:r>
            <a:r>
              <a:rPr lang="en-GB" b="0" dirty="0"/>
              <a:t> </a:t>
            </a:r>
            <a:r>
              <a:rPr lang="en-GB" b="0" dirty="0" err="1"/>
              <a:t>lateraaliosissa</a:t>
            </a:r>
            <a:r>
              <a:rPr lang="en-GB" b="0" dirty="0"/>
              <a:t>. </a:t>
            </a:r>
          </a:p>
          <a:p>
            <a:pPr marL="342900" indent="-342900">
              <a:buFont typeface="Arial" panose="020B0604020202020204" pitchFamily="34" charset="0"/>
              <a:buChar char="•"/>
            </a:pPr>
            <a:r>
              <a:rPr lang="en-GB" b="0" dirty="0" err="1"/>
              <a:t>Tätä</a:t>
            </a:r>
            <a:r>
              <a:rPr lang="en-GB" b="0" dirty="0"/>
              <a:t> </a:t>
            </a:r>
            <a:r>
              <a:rPr lang="en-GB" b="0" dirty="0" err="1"/>
              <a:t>aluetta</a:t>
            </a:r>
            <a:r>
              <a:rPr lang="en-GB" b="0" dirty="0"/>
              <a:t> </a:t>
            </a:r>
            <a:r>
              <a:rPr lang="en-GB" b="0" dirty="0" err="1"/>
              <a:t>kutsutaan</a:t>
            </a:r>
            <a:r>
              <a:rPr lang="en-GB" b="0" dirty="0"/>
              <a:t> </a:t>
            </a:r>
            <a:r>
              <a:rPr lang="en-GB" b="0" dirty="0" err="1"/>
              <a:t>vielä</a:t>
            </a:r>
            <a:r>
              <a:rPr lang="en-GB" b="0" dirty="0"/>
              <a:t> </a:t>
            </a:r>
            <a:r>
              <a:rPr lang="en-GB" b="0" dirty="0" err="1"/>
              <a:t>nykyäänkin</a:t>
            </a:r>
            <a:r>
              <a:rPr lang="en-GB" b="0" dirty="0"/>
              <a:t> </a:t>
            </a:r>
            <a:r>
              <a:rPr lang="en-GB" b="0" dirty="0" err="1"/>
              <a:t>Wernicken</a:t>
            </a:r>
            <a:r>
              <a:rPr lang="en-GB" b="0" dirty="0"/>
              <a:t> </a:t>
            </a:r>
            <a:r>
              <a:rPr lang="en-GB" b="0" dirty="0" err="1"/>
              <a:t>alueeksi</a:t>
            </a:r>
            <a:r>
              <a:rPr lang="en-GB" b="0" dirty="0"/>
              <a:t> (</a:t>
            </a:r>
            <a:r>
              <a:rPr lang="en-GB" b="0" dirty="0" err="1"/>
              <a:t>joskin</a:t>
            </a:r>
            <a:r>
              <a:rPr lang="en-GB" b="0" dirty="0"/>
              <a:t> </a:t>
            </a:r>
            <a:r>
              <a:rPr lang="en-GB" b="0" dirty="0" err="1"/>
              <a:t>perinteisesti</a:t>
            </a:r>
            <a:r>
              <a:rPr lang="en-GB" b="0" dirty="0"/>
              <a:t> </a:t>
            </a:r>
            <a:r>
              <a:rPr lang="en-GB" b="0" dirty="0" err="1"/>
              <a:t>oppikirjoissa</a:t>
            </a:r>
            <a:r>
              <a:rPr lang="en-GB" b="0" dirty="0"/>
              <a:t> se on </a:t>
            </a:r>
            <a:r>
              <a:rPr lang="en-GB" b="0" dirty="0" err="1"/>
              <a:t>sijoitettu</a:t>
            </a:r>
            <a:r>
              <a:rPr lang="en-GB" b="0" dirty="0"/>
              <a:t> </a:t>
            </a:r>
            <a:r>
              <a:rPr lang="en-GB" b="0" dirty="0" err="1"/>
              <a:t>liian</a:t>
            </a:r>
            <a:r>
              <a:rPr lang="en-GB" b="0" dirty="0"/>
              <a:t> </a:t>
            </a:r>
            <a:r>
              <a:rPr lang="en-GB" b="0" dirty="0" err="1"/>
              <a:t>taakse</a:t>
            </a:r>
            <a:r>
              <a:rPr lang="en-GB" b="0" dirty="0"/>
              <a:t> </a:t>
            </a:r>
            <a:r>
              <a:rPr lang="en-GB" b="0" dirty="0" err="1"/>
              <a:t>ohimolohkossa</a:t>
            </a:r>
            <a:r>
              <a:rPr lang="en-GB" b="0" dirty="0"/>
              <a:t>)</a:t>
            </a:r>
          </a:p>
          <a:p>
            <a:pPr marL="342900" indent="-342900">
              <a:buFont typeface="Arial" panose="020B0604020202020204" pitchFamily="34" charset="0"/>
              <a:buChar char="•"/>
            </a:pPr>
            <a:r>
              <a:rPr lang="en-GB" b="0" dirty="0" err="1"/>
              <a:t>Wernicken</a:t>
            </a:r>
            <a:r>
              <a:rPr lang="en-GB" b="0" dirty="0"/>
              <a:t> </a:t>
            </a:r>
            <a:r>
              <a:rPr lang="en-GB" b="0" dirty="0" err="1"/>
              <a:t>afasiassa</a:t>
            </a:r>
            <a:r>
              <a:rPr lang="en-GB" b="0" dirty="0"/>
              <a:t> </a:t>
            </a:r>
            <a:r>
              <a:rPr lang="en-GB" b="0" dirty="0" err="1"/>
              <a:t>puhe</a:t>
            </a:r>
            <a:r>
              <a:rPr lang="en-GB" b="0" dirty="0"/>
              <a:t> </a:t>
            </a:r>
            <a:r>
              <a:rPr lang="en-GB" b="0" dirty="0" err="1"/>
              <a:t>voi</a:t>
            </a:r>
            <a:r>
              <a:rPr lang="en-GB" b="0" dirty="0"/>
              <a:t> olla </a:t>
            </a:r>
            <a:r>
              <a:rPr lang="en-GB" b="0" dirty="0" err="1"/>
              <a:t>sujuvaa</a:t>
            </a:r>
            <a:r>
              <a:rPr lang="en-GB" b="0" dirty="0"/>
              <a:t> </a:t>
            </a:r>
            <a:r>
              <a:rPr lang="en-GB" b="0" dirty="0" err="1"/>
              <a:t>mutta</a:t>
            </a:r>
            <a:r>
              <a:rPr lang="en-GB" b="0" dirty="0"/>
              <a:t> </a:t>
            </a:r>
            <a:r>
              <a:rPr lang="en-GB" b="0" dirty="0" err="1"/>
              <a:t>siitä</a:t>
            </a:r>
            <a:r>
              <a:rPr lang="en-GB" b="0" dirty="0"/>
              <a:t> </a:t>
            </a:r>
            <a:r>
              <a:rPr lang="en-GB" b="0" dirty="0" err="1"/>
              <a:t>ei</a:t>
            </a:r>
            <a:r>
              <a:rPr lang="en-GB" b="0" dirty="0"/>
              <a:t> </a:t>
            </a:r>
            <a:r>
              <a:rPr lang="en-GB" b="0" dirty="0" err="1"/>
              <a:t>saa</a:t>
            </a:r>
            <a:r>
              <a:rPr lang="en-GB" b="0" dirty="0"/>
              <a:t> </a:t>
            </a:r>
            <a:r>
              <a:rPr lang="en-GB" b="0" dirty="0" err="1"/>
              <a:t>selvää</a:t>
            </a:r>
            <a:r>
              <a:rPr lang="en-GB" b="0" dirty="0"/>
              <a:t>, se on “</a:t>
            </a:r>
            <a:r>
              <a:rPr lang="en-GB" b="0" dirty="0" err="1"/>
              <a:t>sanasalaattia</a:t>
            </a:r>
            <a:r>
              <a:rPr lang="en-GB" b="0" dirty="0"/>
              <a:t>”</a:t>
            </a:r>
            <a:endParaRPr lang="en-FI" b="0" dirty="0"/>
          </a:p>
        </p:txBody>
      </p:sp>
      <p:sp>
        <p:nvSpPr>
          <p:cNvPr id="4" name="Date Placeholder 3">
            <a:extLst>
              <a:ext uri="{FF2B5EF4-FFF2-40B4-BE49-F238E27FC236}">
                <a16:creationId xmlns:a16="http://schemas.microsoft.com/office/drawing/2014/main" id="{5DF2C51A-B246-F4E3-852D-FED7740E6689}"/>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AB1C274B-604E-3546-7A04-59C06138B454}"/>
              </a:ext>
            </a:extLst>
          </p:cNvPr>
          <p:cNvSpPr>
            <a:spLocks noGrp="1"/>
          </p:cNvSpPr>
          <p:nvPr>
            <p:ph type="sldNum" sz="quarter" idx="17"/>
          </p:nvPr>
        </p:nvSpPr>
        <p:spPr/>
        <p:txBody>
          <a:bodyPr/>
          <a:lstStyle/>
          <a:p>
            <a:pPr>
              <a:defRPr/>
            </a:pPr>
            <a:fld id="{49EFD4B7-1CC6-864B-A72A-C978B70BBA9B}" type="slidenum">
              <a:rPr lang="fi-FI" smtClean="0"/>
              <a:pPr>
                <a:defRPr/>
              </a:pPr>
              <a:t>14</a:t>
            </a:fld>
            <a:endParaRPr lang="fi-FI"/>
          </a:p>
        </p:txBody>
      </p:sp>
    </p:spTree>
    <p:extLst>
      <p:ext uri="{BB962C8B-B14F-4D97-AF65-F5344CB8AC3E}">
        <p14:creationId xmlns:p14="http://schemas.microsoft.com/office/powerpoint/2010/main" val="1659090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E3A3-114F-E6AD-443B-385B4EE14DD9}"/>
              </a:ext>
            </a:extLst>
          </p:cNvPr>
          <p:cNvSpPr>
            <a:spLocks noGrp="1"/>
          </p:cNvSpPr>
          <p:nvPr>
            <p:ph type="ctrTitle"/>
          </p:nvPr>
        </p:nvSpPr>
        <p:spPr/>
        <p:txBody>
          <a:bodyPr/>
          <a:lstStyle/>
          <a:p>
            <a:r>
              <a:rPr lang="en-GB" dirty="0" err="1"/>
              <a:t>Aivovauriot</a:t>
            </a:r>
            <a:r>
              <a:rPr lang="en-GB" dirty="0"/>
              <a:t> </a:t>
            </a:r>
            <a:r>
              <a:rPr lang="en-GB" dirty="0" err="1"/>
              <a:t>ja</a:t>
            </a:r>
            <a:r>
              <a:rPr lang="en-GB" dirty="0"/>
              <a:t> </a:t>
            </a:r>
            <a:r>
              <a:rPr lang="en-GB" dirty="0" err="1"/>
              <a:t>kielelliset</a:t>
            </a:r>
            <a:r>
              <a:rPr lang="en-GB" dirty="0"/>
              <a:t> </a:t>
            </a:r>
            <a:r>
              <a:rPr lang="en-GB" dirty="0" err="1"/>
              <a:t>häiriöt</a:t>
            </a:r>
            <a:r>
              <a:rPr lang="en-GB" dirty="0"/>
              <a:t>: Paul Broca </a:t>
            </a:r>
            <a:r>
              <a:rPr lang="en-GB" dirty="0" err="1"/>
              <a:t>ja</a:t>
            </a:r>
            <a:r>
              <a:rPr lang="en-GB" dirty="0"/>
              <a:t> Carl Wernicke</a:t>
            </a:r>
            <a:endParaRPr lang="en-FI" dirty="0"/>
          </a:p>
        </p:txBody>
      </p:sp>
      <p:sp>
        <p:nvSpPr>
          <p:cNvPr id="3" name="Content Placeholder 2">
            <a:extLst>
              <a:ext uri="{FF2B5EF4-FFF2-40B4-BE49-F238E27FC236}">
                <a16:creationId xmlns:a16="http://schemas.microsoft.com/office/drawing/2014/main" id="{F97948F0-D116-0940-3AE5-933F9F3A5359}"/>
              </a:ext>
            </a:extLst>
          </p:cNvPr>
          <p:cNvSpPr>
            <a:spLocks noGrp="1"/>
          </p:cNvSpPr>
          <p:nvPr>
            <p:ph sz="quarter" idx="14"/>
          </p:nvPr>
        </p:nvSpPr>
        <p:spPr>
          <a:xfrm>
            <a:off x="468313" y="1217651"/>
            <a:ext cx="8207374" cy="3753483"/>
          </a:xfrm>
        </p:spPr>
        <p:txBody>
          <a:bodyPr/>
          <a:lstStyle/>
          <a:p>
            <a:pPr marL="342900" indent="-342900">
              <a:buFont typeface="Arial" panose="020B0604020202020204" pitchFamily="34" charset="0"/>
              <a:buChar char="•"/>
            </a:pPr>
            <a:r>
              <a:rPr lang="en-GB" b="0" dirty="0" err="1"/>
              <a:t>Brocan</a:t>
            </a:r>
            <a:r>
              <a:rPr lang="en-GB" b="0" dirty="0"/>
              <a:t> </a:t>
            </a:r>
            <a:r>
              <a:rPr lang="en-GB" b="0" dirty="0" err="1"/>
              <a:t>ja</a:t>
            </a:r>
            <a:r>
              <a:rPr lang="en-GB" b="0" dirty="0"/>
              <a:t> </a:t>
            </a:r>
            <a:r>
              <a:rPr lang="en-GB" b="0" dirty="0" err="1"/>
              <a:t>Wernicken</a:t>
            </a:r>
            <a:r>
              <a:rPr lang="en-GB" b="0" dirty="0"/>
              <a:t> </a:t>
            </a:r>
            <a:r>
              <a:rPr lang="en-GB" b="0" dirty="0" err="1"/>
              <a:t>aikoina</a:t>
            </a:r>
            <a:r>
              <a:rPr lang="en-GB" b="0" dirty="0"/>
              <a:t> </a:t>
            </a:r>
            <a:r>
              <a:rPr lang="en-GB" b="0" dirty="0" err="1"/>
              <a:t>aivovaurioiden</a:t>
            </a:r>
            <a:r>
              <a:rPr lang="en-GB" b="0" dirty="0"/>
              <a:t> </a:t>
            </a:r>
            <a:r>
              <a:rPr lang="en-GB" b="0" dirty="0" err="1"/>
              <a:t>sijainnin</a:t>
            </a:r>
            <a:r>
              <a:rPr lang="en-GB" b="0" dirty="0"/>
              <a:t> </a:t>
            </a:r>
            <a:r>
              <a:rPr lang="en-GB" b="0" dirty="0" err="1"/>
              <a:t>ja</a:t>
            </a:r>
            <a:r>
              <a:rPr lang="en-GB" b="0" dirty="0"/>
              <a:t> </a:t>
            </a:r>
            <a:r>
              <a:rPr lang="en-GB" b="0" dirty="0" err="1"/>
              <a:t>psyykkisten</a:t>
            </a:r>
            <a:r>
              <a:rPr lang="en-GB" b="0" dirty="0"/>
              <a:t> </a:t>
            </a:r>
            <a:r>
              <a:rPr lang="en-GB" b="0" dirty="0" err="1"/>
              <a:t>toimintojen</a:t>
            </a:r>
            <a:r>
              <a:rPr lang="en-GB" b="0" dirty="0"/>
              <a:t> </a:t>
            </a:r>
            <a:r>
              <a:rPr lang="en-GB" b="0" dirty="0" err="1"/>
              <a:t>välisen</a:t>
            </a:r>
            <a:r>
              <a:rPr lang="en-GB" b="0" dirty="0"/>
              <a:t> </a:t>
            </a:r>
            <a:r>
              <a:rPr lang="en-GB" b="0" dirty="0" err="1"/>
              <a:t>vastaavuuden</a:t>
            </a:r>
            <a:r>
              <a:rPr lang="en-GB" b="0" dirty="0"/>
              <a:t> </a:t>
            </a:r>
            <a:r>
              <a:rPr lang="en-GB" b="0" dirty="0" err="1"/>
              <a:t>kartoitus</a:t>
            </a:r>
            <a:r>
              <a:rPr lang="en-GB" b="0" dirty="0"/>
              <a:t> </a:t>
            </a:r>
            <a:r>
              <a:rPr lang="en-GB" b="0" dirty="0" err="1"/>
              <a:t>oli</a:t>
            </a:r>
            <a:r>
              <a:rPr lang="en-GB" b="0" dirty="0"/>
              <a:t> </a:t>
            </a:r>
            <a:r>
              <a:rPr lang="en-GB" b="0" dirty="0" err="1"/>
              <a:t>työlästä</a:t>
            </a:r>
            <a:r>
              <a:rPr lang="en-GB" b="0" dirty="0"/>
              <a:t> </a:t>
            </a:r>
          </a:p>
          <a:p>
            <a:pPr marL="580500" lvl="1" indent="-342900">
              <a:buFont typeface="Arial" panose="020B0604020202020204" pitchFamily="34" charset="0"/>
              <a:buChar char="•"/>
            </a:pPr>
            <a:r>
              <a:rPr lang="en-GB" b="0" dirty="0" err="1"/>
              <a:t>ei</a:t>
            </a:r>
            <a:r>
              <a:rPr lang="en-GB" b="0" dirty="0"/>
              <a:t> </a:t>
            </a:r>
            <a:r>
              <a:rPr lang="en-GB" b="0" dirty="0" err="1"/>
              <a:t>ollut</a:t>
            </a:r>
            <a:r>
              <a:rPr lang="en-GB" b="0" dirty="0"/>
              <a:t> </a:t>
            </a:r>
            <a:r>
              <a:rPr lang="en-GB" b="0" dirty="0" err="1"/>
              <a:t>olemassa</a:t>
            </a:r>
            <a:r>
              <a:rPr lang="en-GB" b="0" dirty="0"/>
              <a:t> </a:t>
            </a:r>
            <a:r>
              <a:rPr lang="en-GB" b="0" dirty="0" err="1"/>
              <a:t>nykyaikaisia</a:t>
            </a:r>
            <a:r>
              <a:rPr lang="en-GB" b="0" dirty="0"/>
              <a:t> </a:t>
            </a:r>
            <a:r>
              <a:rPr lang="en-GB" b="0" dirty="0" err="1"/>
              <a:t>aivokuvantamismenetelmiä</a:t>
            </a:r>
            <a:r>
              <a:rPr lang="en-GB" b="0" dirty="0"/>
              <a:t>, </a:t>
            </a:r>
            <a:r>
              <a:rPr lang="en-GB" b="0" dirty="0" err="1"/>
              <a:t>kuten</a:t>
            </a:r>
            <a:r>
              <a:rPr lang="en-GB" b="0" dirty="0"/>
              <a:t> </a:t>
            </a:r>
            <a:r>
              <a:rPr lang="en-GB" b="0" dirty="0" err="1"/>
              <a:t>magneettikuvausta</a:t>
            </a:r>
            <a:r>
              <a:rPr lang="en-GB" b="0" dirty="0"/>
              <a:t>, </a:t>
            </a:r>
            <a:r>
              <a:rPr lang="en-GB" b="0" dirty="0" err="1"/>
              <a:t>jolla</a:t>
            </a:r>
            <a:r>
              <a:rPr lang="en-GB" b="0" dirty="0"/>
              <a:t> </a:t>
            </a:r>
            <a:r>
              <a:rPr lang="en-GB" b="0" dirty="0" err="1"/>
              <a:t>voitaisiin</a:t>
            </a:r>
            <a:r>
              <a:rPr lang="en-GB" b="0" dirty="0"/>
              <a:t> </a:t>
            </a:r>
            <a:r>
              <a:rPr lang="en-GB" b="0" dirty="0" err="1"/>
              <a:t>kartoittaa</a:t>
            </a:r>
            <a:r>
              <a:rPr lang="en-GB" b="0" dirty="0"/>
              <a:t> </a:t>
            </a:r>
            <a:r>
              <a:rPr lang="en-GB" b="0" dirty="0" err="1"/>
              <a:t>vauriokohdat</a:t>
            </a:r>
            <a:r>
              <a:rPr lang="en-GB" b="0" dirty="0"/>
              <a:t> </a:t>
            </a:r>
            <a:r>
              <a:rPr lang="en-GB" b="0" dirty="0" err="1"/>
              <a:t>ei-invasiivisesti</a:t>
            </a:r>
            <a:r>
              <a:rPr lang="en-GB" b="0" dirty="0"/>
              <a:t>, </a:t>
            </a:r>
            <a:r>
              <a:rPr lang="en-GB" b="0" dirty="0" err="1"/>
              <a:t>vaan</a:t>
            </a:r>
            <a:r>
              <a:rPr lang="en-GB" b="0" dirty="0"/>
              <a:t> </a:t>
            </a:r>
            <a:r>
              <a:rPr lang="en-GB" b="0" dirty="0" err="1"/>
              <a:t>tutkijoiden</a:t>
            </a:r>
            <a:r>
              <a:rPr lang="en-GB" b="0" dirty="0"/>
              <a:t> </a:t>
            </a:r>
            <a:r>
              <a:rPr lang="en-GB" b="0" dirty="0" err="1"/>
              <a:t>oli</a:t>
            </a:r>
            <a:r>
              <a:rPr lang="en-GB" b="0" dirty="0"/>
              <a:t> </a:t>
            </a:r>
            <a:r>
              <a:rPr lang="en-GB" b="0" dirty="0" err="1"/>
              <a:t>odotettava</a:t>
            </a:r>
            <a:r>
              <a:rPr lang="en-GB" b="0" dirty="0"/>
              <a:t> </a:t>
            </a:r>
            <a:r>
              <a:rPr lang="en-GB" b="0" dirty="0" err="1"/>
              <a:t>potilaan</a:t>
            </a:r>
            <a:r>
              <a:rPr lang="en-GB" b="0" dirty="0"/>
              <a:t> </a:t>
            </a:r>
            <a:r>
              <a:rPr lang="en-GB" b="0" dirty="0" err="1"/>
              <a:t>kuolemaa</a:t>
            </a:r>
            <a:r>
              <a:rPr lang="en-GB" b="0" dirty="0"/>
              <a:t> </a:t>
            </a:r>
            <a:r>
              <a:rPr lang="en-GB" b="0" dirty="0" err="1"/>
              <a:t>ruumiinavauksen</a:t>
            </a:r>
            <a:r>
              <a:rPr lang="en-GB" b="0" dirty="0"/>
              <a:t> </a:t>
            </a:r>
            <a:r>
              <a:rPr lang="en-GB" b="0" dirty="0" err="1"/>
              <a:t>tekemiseksi</a:t>
            </a:r>
            <a:endParaRPr lang="en-GB" b="0" dirty="0"/>
          </a:p>
          <a:p>
            <a:pPr marL="342900" indent="-342900">
              <a:buFont typeface="Arial" panose="020B0604020202020204" pitchFamily="34" charset="0"/>
              <a:buChar char="•"/>
            </a:pPr>
            <a:r>
              <a:rPr lang="en-GB" b="0" dirty="0" err="1"/>
              <a:t>Tämä</a:t>
            </a:r>
            <a:r>
              <a:rPr lang="en-GB" b="0" dirty="0"/>
              <a:t> </a:t>
            </a:r>
            <a:r>
              <a:rPr lang="en-GB" b="0" dirty="0" err="1"/>
              <a:t>paitsi</a:t>
            </a:r>
            <a:r>
              <a:rPr lang="en-GB" b="0" dirty="0"/>
              <a:t> </a:t>
            </a:r>
            <a:r>
              <a:rPr lang="en-GB" b="0" dirty="0" err="1"/>
              <a:t>hidasti</a:t>
            </a:r>
            <a:r>
              <a:rPr lang="en-GB" b="0" dirty="0"/>
              <a:t> </a:t>
            </a:r>
            <a:r>
              <a:rPr lang="en-GB" b="0" dirty="0" err="1"/>
              <a:t>tutkimusta</a:t>
            </a:r>
            <a:r>
              <a:rPr lang="en-GB" b="0" dirty="0"/>
              <a:t> </a:t>
            </a:r>
            <a:r>
              <a:rPr lang="en-GB" b="0" dirty="0" err="1"/>
              <a:t>myös</a:t>
            </a:r>
            <a:r>
              <a:rPr lang="en-GB" b="0" dirty="0"/>
              <a:t> </a:t>
            </a:r>
            <a:r>
              <a:rPr lang="en-GB" b="0" dirty="0" err="1"/>
              <a:t>vähensi</a:t>
            </a:r>
            <a:r>
              <a:rPr lang="en-GB" b="0" dirty="0"/>
              <a:t> </a:t>
            </a:r>
            <a:r>
              <a:rPr lang="en-GB" b="0" dirty="0" err="1"/>
              <a:t>raportoitujen</a:t>
            </a:r>
            <a:r>
              <a:rPr lang="en-GB" b="0" dirty="0"/>
              <a:t> </a:t>
            </a:r>
            <a:r>
              <a:rPr lang="en-GB" b="0" dirty="0" err="1"/>
              <a:t>tapausten</a:t>
            </a:r>
            <a:r>
              <a:rPr lang="en-GB" b="0" dirty="0"/>
              <a:t> </a:t>
            </a:r>
            <a:r>
              <a:rPr lang="en-GB" b="0" dirty="0" err="1"/>
              <a:t>määrää</a:t>
            </a:r>
            <a:r>
              <a:rPr lang="en-GB" b="0" dirty="0"/>
              <a:t> </a:t>
            </a:r>
            <a:r>
              <a:rPr lang="en-GB" b="0" dirty="0" err="1"/>
              <a:t>ja</a:t>
            </a:r>
            <a:r>
              <a:rPr lang="en-GB" b="0" dirty="0"/>
              <a:t> </a:t>
            </a:r>
            <a:r>
              <a:rPr lang="en-GB" b="0" dirty="0" err="1"/>
              <a:t>heikensi</a:t>
            </a:r>
            <a:r>
              <a:rPr lang="en-GB" b="0" dirty="0"/>
              <a:t> </a:t>
            </a:r>
            <a:r>
              <a:rPr lang="en-GB" b="0" dirty="0" err="1"/>
              <a:t>tuloksien</a:t>
            </a:r>
            <a:r>
              <a:rPr lang="en-GB" b="0" dirty="0"/>
              <a:t> </a:t>
            </a:r>
            <a:r>
              <a:rPr lang="en-GB" b="0" dirty="0" err="1"/>
              <a:t>yleistettävyyttä</a:t>
            </a:r>
            <a:r>
              <a:rPr lang="en-GB" b="0" dirty="0"/>
              <a:t> </a:t>
            </a:r>
          </a:p>
          <a:p>
            <a:pPr marL="342900" indent="-342900">
              <a:buFont typeface="Arial" panose="020B0604020202020204" pitchFamily="34" charset="0"/>
              <a:buChar char="•"/>
            </a:pPr>
            <a:r>
              <a:rPr lang="en-GB" b="0" dirty="0" err="1"/>
              <a:t>Näiden</a:t>
            </a:r>
            <a:r>
              <a:rPr lang="en-GB" b="0" dirty="0"/>
              <a:t> 1800-luvulla </a:t>
            </a:r>
            <a:r>
              <a:rPr lang="en-GB" b="0" dirty="0" err="1"/>
              <a:t>tehtyjen</a:t>
            </a:r>
            <a:r>
              <a:rPr lang="en-GB" b="0" dirty="0"/>
              <a:t> </a:t>
            </a:r>
            <a:r>
              <a:rPr lang="en-GB" b="0" dirty="0" err="1"/>
              <a:t>uraauurtavien</a:t>
            </a:r>
            <a:r>
              <a:rPr lang="en-GB" b="0" dirty="0"/>
              <a:t> </a:t>
            </a:r>
            <a:r>
              <a:rPr lang="en-GB" b="0" dirty="0" err="1"/>
              <a:t>havaintojen</a:t>
            </a:r>
            <a:r>
              <a:rPr lang="en-GB" b="0" dirty="0"/>
              <a:t> </a:t>
            </a:r>
            <a:r>
              <a:rPr lang="en-GB" b="0" dirty="0" err="1"/>
              <a:t>ansiosta</a:t>
            </a:r>
            <a:r>
              <a:rPr lang="en-GB" b="0" dirty="0"/>
              <a:t> </a:t>
            </a:r>
            <a:r>
              <a:rPr lang="en-GB" b="0" dirty="0" err="1"/>
              <a:t>syntyi</a:t>
            </a:r>
            <a:r>
              <a:rPr lang="en-GB" b="0" dirty="0"/>
              <a:t> </a:t>
            </a:r>
            <a:r>
              <a:rPr lang="en-GB" b="0" dirty="0" err="1"/>
              <a:t>kuitenkin</a:t>
            </a:r>
            <a:r>
              <a:rPr lang="en-GB" b="0" dirty="0"/>
              <a:t> </a:t>
            </a:r>
            <a:r>
              <a:rPr lang="en-GB" b="0" dirty="0" err="1"/>
              <a:t>perinne</a:t>
            </a:r>
            <a:r>
              <a:rPr lang="en-GB" b="0" dirty="0"/>
              <a:t>, </a:t>
            </a:r>
            <a:r>
              <a:rPr lang="en-GB" b="0" dirty="0" err="1"/>
              <a:t>jossa</a:t>
            </a:r>
            <a:r>
              <a:rPr lang="en-GB" b="0" dirty="0"/>
              <a:t> </a:t>
            </a:r>
            <a:r>
              <a:rPr lang="en-GB" b="0" dirty="0" err="1"/>
              <a:t>dokumentoidaan</a:t>
            </a:r>
            <a:r>
              <a:rPr lang="en-GB" b="0" dirty="0"/>
              <a:t> </a:t>
            </a:r>
            <a:r>
              <a:rPr lang="en-GB" b="0" dirty="0" err="1"/>
              <a:t>aivovaurioalueiden</a:t>
            </a:r>
            <a:r>
              <a:rPr lang="en-GB" b="0" dirty="0"/>
              <a:t> </a:t>
            </a:r>
            <a:r>
              <a:rPr lang="en-GB" b="0" dirty="0" err="1"/>
              <a:t>ja</a:t>
            </a:r>
            <a:r>
              <a:rPr lang="en-GB" b="0" dirty="0"/>
              <a:t> </a:t>
            </a:r>
            <a:r>
              <a:rPr lang="en-GB" b="0" dirty="0" err="1"/>
              <a:t>psyykkisten</a:t>
            </a:r>
            <a:r>
              <a:rPr lang="en-GB" b="0" dirty="0"/>
              <a:t> </a:t>
            </a:r>
            <a:r>
              <a:rPr lang="en-GB" b="0" dirty="0" err="1"/>
              <a:t>toimintojen</a:t>
            </a:r>
            <a:r>
              <a:rPr lang="en-GB" b="0" dirty="0"/>
              <a:t> </a:t>
            </a:r>
            <a:r>
              <a:rPr lang="en-GB" b="0" dirty="0" err="1"/>
              <a:t>välisiä</a:t>
            </a:r>
            <a:r>
              <a:rPr lang="en-GB" b="0" dirty="0"/>
              <a:t> </a:t>
            </a:r>
            <a:r>
              <a:rPr lang="en-GB" b="0" dirty="0" err="1"/>
              <a:t>yhteyksiä</a:t>
            </a:r>
            <a:endParaRPr lang="en-FI" b="0" dirty="0"/>
          </a:p>
        </p:txBody>
      </p:sp>
      <p:sp>
        <p:nvSpPr>
          <p:cNvPr id="4" name="Date Placeholder 3">
            <a:extLst>
              <a:ext uri="{FF2B5EF4-FFF2-40B4-BE49-F238E27FC236}">
                <a16:creationId xmlns:a16="http://schemas.microsoft.com/office/drawing/2014/main" id="{5DF2C51A-B246-F4E3-852D-FED7740E6689}"/>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AB1C274B-604E-3546-7A04-59C06138B454}"/>
              </a:ext>
            </a:extLst>
          </p:cNvPr>
          <p:cNvSpPr>
            <a:spLocks noGrp="1"/>
          </p:cNvSpPr>
          <p:nvPr>
            <p:ph type="sldNum" sz="quarter" idx="17"/>
          </p:nvPr>
        </p:nvSpPr>
        <p:spPr/>
        <p:txBody>
          <a:bodyPr/>
          <a:lstStyle/>
          <a:p>
            <a:pPr>
              <a:defRPr/>
            </a:pPr>
            <a:fld id="{49EFD4B7-1CC6-864B-A72A-C978B70BBA9B}" type="slidenum">
              <a:rPr lang="fi-FI" smtClean="0"/>
              <a:pPr>
                <a:defRPr/>
              </a:pPr>
              <a:t>15</a:t>
            </a:fld>
            <a:endParaRPr lang="fi-FI"/>
          </a:p>
        </p:txBody>
      </p:sp>
    </p:spTree>
    <p:extLst>
      <p:ext uri="{BB962C8B-B14F-4D97-AF65-F5344CB8AC3E}">
        <p14:creationId xmlns:p14="http://schemas.microsoft.com/office/powerpoint/2010/main" val="2163891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534B-66EF-F5FD-9EA5-7032B27E3B2A}"/>
              </a:ext>
            </a:extLst>
          </p:cNvPr>
          <p:cNvSpPr>
            <a:spLocks noGrp="1"/>
          </p:cNvSpPr>
          <p:nvPr>
            <p:ph type="ctrTitle"/>
          </p:nvPr>
        </p:nvSpPr>
        <p:spPr>
          <a:xfrm>
            <a:off x="468313" y="265113"/>
            <a:ext cx="8207375" cy="676921"/>
          </a:xfrm>
        </p:spPr>
        <p:txBody>
          <a:bodyPr/>
          <a:lstStyle/>
          <a:p>
            <a:r>
              <a:rPr lang="en-FI" dirty="0"/>
              <a:t>Käyttäytymispohjaiset testit</a:t>
            </a:r>
          </a:p>
        </p:txBody>
      </p:sp>
      <p:sp>
        <p:nvSpPr>
          <p:cNvPr id="3" name="Content Placeholder 2">
            <a:extLst>
              <a:ext uri="{FF2B5EF4-FFF2-40B4-BE49-F238E27FC236}">
                <a16:creationId xmlns:a16="http://schemas.microsoft.com/office/drawing/2014/main" id="{C8EBD9E5-8028-FE15-E7CE-E96B21477EC4}"/>
              </a:ext>
            </a:extLst>
          </p:cNvPr>
          <p:cNvSpPr>
            <a:spLocks noGrp="1"/>
          </p:cNvSpPr>
          <p:nvPr>
            <p:ph sz="quarter" idx="14"/>
          </p:nvPr>
        </p:nvSpPr>
        <p:spPr>
          <a:xfrm>
            <a:off x="468313" y="945091"/>
            <a:ext cx="8207374" cy="3994378"/>
          </a:xfrm>
        </p:spPr>
        <p:txBody>
          <a:bodyPr/>
          <a:lstStyle/>
          <a:p>
            <a:pPr marL="342900" indent="-342900">
              <a:buFont typeface="Arial" panose="020B0604020202020204" pitchFamily="34" charset="0"/>
              <a:buChar char="•"/>
            </a:pPr>
            <a:r>
              <a:rPr lang="en-GB" sz="2000" b="0" dirty="0" err="1"/>
              <a:t>Potilaiden</a:t>
            </a:r>
            <a:r>
              <a:rPr lang="en-GB" sz="2000" b="0" dirty="0"/>
              <a:t> </a:t>
            </a:r>
            <a:r>
              <a:rPr lang="en-GB" sz="2000" b="0" dirty="0" err="1"/>
              <a:t>kognitiivisten</a:t>
            </a:r>
            <a:r>
              <a:rPr lang="en-GB" sz="2000" b="0" dirty="0"/>
              <a:t> </a:t>
            </a:r>
            <a:r>
              <a:rPr lang="en-GB" sz="2000" b="0" dirty="0" err="1"/>
              <a:t>puutteiden</a:t>
            </a:r>
            <a:r>
              <a:rPr lang="en-GB" sz="2000" b="0" dirty="0"/>
              <a:t> </a:t>
            </a:r>
            <a:r>
              <a:rPr lang="en-GB" sz="2000" b="0" dirty="0" err="1"/>
              <a:t>tutkimiseksi</a:t>
            </a:r>
            <a:r>
              <a:rPr lang="en-GB" sz="2000" b="0" dirty="0"/>
              <a:t> </a:t>
            </a:r>
            <a:r>
              <a:rPr lang="en-GB" sz="2000" b="0" dirty="0" err="1"/>
              <a:t>oli</a:t>
            </a:r>
            <a:r>
              <a:rPr lang="en-GB" sz="2000" b="0" dirty="0"/>
              <a:t> </a:t>
            </a:r>
            <a:r>
              <a:rPr lang="en-GB" sz="2000" b="0" dirty="0" err="1"/>
              <a:t>kehitettävä</a:t>
            </a:r>
            <a:r>
              <a:rPr lang="en-GB" sz="2000" b="0" dirty="0"/>
              <a:t> </a:t>
            </a:r>
            <a:r>
              <a:rPr lang="en-GB" sz="2000" b="0" dirty="0" err="1"/>
              <a:t>testejä</a:t>
            </a:r>
            <a:r>
              <a:rPr lang="en-GB" sz="2000" b="0" dirty="0"/>
              <a:t>, </a:t>
            </a:r>
            <a:r>
              <a:rPr lang="en-GB" sz="2000" b="0" dirty="0" err="1"/>
              <a:t>joilla</a:t>
            </a:r>
            <a:r>
              <a:rPr lang="en-GB" sz="2000" b="0" dirty="0"/>
              <a:t> </a:t>
            </a:r>
            <a:r>
              <a:rPr lang="en-GB" sz="2000" b="0" dirty="0" err="1"/>
              <a:t>mitataan</a:t>
            </a:r>
            <a:r>
              <a:rPr lang="en-GB" sz="2000" b="0" dirty="0"/>
              <a:t> </a:t>
            </a:r>
            <a:r>
              <a:rPr lang="en-GB" sz="2000" b="0" dirty="0" err="1"/>
              <a:t>tiettyjä</a:t>
            </a:r>
            <a:r>
              <a:rPr lang="en-GB" sz="2000" b="0" dirty="0"/>
              <a:t> </a:t>
            </a:r>
            <a:r>
              <a:rPr lang="en-GB" sz="2000" b="0" dirty="0" err="1"/>
              <a:t>kognitiivisia</a:t>
            </a:r>
            <a:r>
              <a:rPr lang="en-GB" sz="2000" b="0" dirty="0"/>
              <a:t> </a:t>
            </a:r>
            <a:r>
              <a:rPr lang="en-GB" sz="2000" b="0" dirty="0" err="1"/>
              <a:t>toimintoja</a:t>
            </a:r>
            <a:r>
              <a:rPr lang="en-GB" sz="2000" b="0" dirty="0"/>
              <a:t> </a:t>
            </a:r>
          </a:p>
          <a:p>
            <a:pPr marL="580500" lvl="1" indent="-342900">
              <a:buFont typeface="Arial" panose="020B0604020202020204" pitchFamily="34" charset="0"/>
              <a:buChar char="•"/>
            </a:pPr>
            <a:r>
              <a:rPr lang="en-GB" sz="1900" b="0" dirty="0" err="1"/>
              <a:t>Epämääräisten</a:t>
            </a:r>
            <a:r>
              <a:rPr lang="en-GB" sz="1900" b="0" dirty="0"/>
              <a:t> </a:t>
            </a:r>
            <a:r>
              <a:rPr lang="en-GB" sz="1900" b="0" dirty="0" err="1"/>
              <a:t>kuvausten</a:t>
            </a:r>
            <a:r>
              <a:rPr lang="en-GB" sz="1900" b="0" dirty="0"/>
              <a:t>, </a:t>
            </a:r>
            <a:r>
              <a:rPr lang="en-GB" sz="1900" b="0" dirty="0" err="1"/>
              <a:t>kuten</a:t>
            </a:r>
            <a:r>
              <a:rPr lang="en-GB" sz="1900" b="0" dirty="0"/>
              <a:t> "</a:t>
            </a:r>
            <a:r>
              <a:rPr lang="en-GB" sz="1900" b="0" dirty="0" err="1"/>
              <a:t>potilaan</a:t>
            </a:r>
            <a:r>
              <a:rPr lang="en-GB" sz="1900" b="0" dirty="0"/>
              <a:t> </a:t>
            </a:r>
            <a:r>
              <a:rPr lang="en-GB" sz="1900" b="0" dirty="0" err="1"/>
              <a:t>muisti</a:t>
            </a:r>
            <a:r>
              <a:rPr lang="en-GB" sz="1900" b="0" dirty="0"/>
              <a:t> </a:t>
            </a:r>
            <a:r>
              <a:rPr lang="en-GB" sz="1900" b="0" dirty="0" err="1"/>
              <a:t>näytti</a:t>
            </a:r>
            <a:r>
              <a:rPr lang="en-GB" sz="1900" b="0" dirty="0"/>
              <a:t> </a:t>
            </a:r>
            <a:r>
              <a:rPr lang="en-GB" sz="1900" b="0" dirty="0" err="1"/>
              <a:t>heikentyneen</a:t>
            </a:r>
            <a:r>
              <a:rPr lang="en-GB" sz="1900" b="0" dirty="0"/>
              <a:t>", </a:t>
            </a:r>
            <a:r>
              <a:rPr lang="en-GB" sz="1900" b="0" dirty="0" err="1"/>
              <a:t>sijaan</a:t>
            </a:r>
            <a:r>
              <a:rPr lang="en-GB" sz="1900" b="0" dirty="0"/>
              <a:t> </a:t>
            </a:r>
            <a:r>
              <a:rPr lang="en-GB" sz="1900" b="0" dirty="0" err="1"/>
              <a:t>oli</a:t>
            </a:r>
            <a:r>
              <a:rPr lang="en-GB" sz="1900" b="0" dirty="0"/>
              <a:t> </a:t>
            </a:r>
            <a:r>
              <a:rPr lang="en-GB" sz="1900" b="0" dirty="0" err="1"/>
              <a:t>kehitettävä</a:t>
            </a:r>
            <a:r>
              <a:rPr lang="en-GB" sz="1900" b="0" dirty="0"/>
              <a:t> </a:t>
            </a:r>
            <a:r>
              <a:rPr lang="en-GB" sz="1900" b="0" dirty="0" err="1"/>
              <a:t>erityisiä</a:t>
            </a:r>
            <a:r>
              <a:rPr lang="en-GB" sz="1900" b="0" dirty="0"/>
              <a:t> </a:t>
            </a:r>
            <a:r>
              <a:rPr lang="en-GB" sz="1900" b="0" dirty="0" err="1"/>
              <a:t>testejä</a:t>
            </a:r>
            <a:r>
              <a:rPr lang="en-GB" sz="1900" b="0" dirty="0"/>
              <a:t>, </a:t>
            </a:r>
            <a:r>
              <a:rPr lang="en-GB" sz="1900" b="0" dirty="0" err="1"/>
              <a:t>jotka</a:t>
            </a:r>
            <a:r>
              <a:rPr lang="en-GB" sz="1900" b="0" dirty="0"/>
              <a:t> </a:t>
            </a:r>
            <a:r>
              <a:rPr lang="en-GB" sz="1900" b="0" dirty="0" err="1"/>
              <a:t>mittaavat</a:t>
            </a:r>
            <a:r>
              <a:rPr lang="en-GB" sz="1900" b="0" dirty="0"/>
              <a:t> </a:t>
            </a:r>
            <a:r>
              <a:rPr lang="en-GB" sz="1900" b="0" dirty="0" err="1"/>
              <a:t>muistitoimintoja</a:t>
            </a:r>
            <a:r>
              <a:rPr lang="en-GB" sz="1900" b="0" dirty="0"/>
              <a:t> </a:t>
            </a:r>
            <a:r>
              <a:rPr lang="en-GB" sz="1900" b="0" dirty="0" err="1"/>
              <a:t>kvantitatiivisesti</a:t>
            </a:r>
            <a:r>
              <a:rPr lang="en-GB" sz="1900" b="0" dirty="0"/>
              <a:t>, </a:t>
            </a:r>
            <a:r>
              <a:rPr lang="en-GB" sz="1900" b="0" dirty="0" err="1"/>
              <a:t>jotta</a:t>
            </a:r>
            <a:r>
              <a:rPr lang="en-GB" sz="1900" b="0" dirty="0"/>
              <a:t> </a:t>
            </a:r>
            <a:r>
              <a:rPr lang="en-GB" sz="1900" b="0" dirty="0" err="1"/>
              <a:t>voitiin</a:t>
            </a:r>
            <a:r>
              <a:rPr lang="en-GB" sz="1900" b="0" dirty="0"/>
              <a:t> </a:t>
            </a:r>
            <a:r>
              <a:rPr lang="en-GB" sz="1900" b="0" dirty="0" err="1"/>
              <a:t>arvioida</a:t>
            </a:r>
            <a:r>
              <a:rPr lang="en-GB" sz="1900" b="0" dirty="0"/>
              <a:t>, </a:t>
            </a:r>
            <a:r>
              <a:rPr lang="en-GB" sz="1900" b="0" dirty="0" err="1"/>
              <a:t>missä</a:t>
            </a:r>
            <a:r>
              <a:rPr lang="en-GB" sz="1900" b="0" dirty="0"/>
              <a:t> </a:t>
            </a:r>
            <a:r>
              <a:rPr lang="en-GB" sz="1900" b="0" dirty="0" err="1"/>
              <a:t>määrin</a:t>
            </a:r>
            <a:r>
              <a:rPr lang="en-GB" sz="1900" b="0" dirty="0"/>
              <a:t> (</a:t>
            </a:r>
            <a:r>
              <a:rPr lang="en-GB" sz="1900" b="0" dirty="0" err="1"/>
              <a:t>ja</a:t>
            </a:r>
            <a:r>
              <a:rPr lang="en-GB" sz="1900" b="0" dirty="0"/>
              <a:t> </a:t>
            </a:r>
            <a:r>
              <a:rPr lang="en-GB" sz="1900" b="0" dirty="0" err="1"/>
              <a:t>mitkä</a:t>
            </a:r>
            <a:r>
              <a:rPr lang="en-GB" sz="1900" b="0" dirty="0"/>
              <a:t>) </a:t>
            </a:r>
            <a:r>
              <a:rPr lang="en-GB" sz="1900" b="0" dirty="0" err="1"/>
              <a:t>muistitoiminnot</a:t>
            </a:r>
            <a:r>
              <a:rPr lang="en-GB" sz="1900" b="0" dirty="0"/>
              <a:t> </a:t>
            </a:r>
            <a:r>
              <a:rPr lang="en-GB" sz="1900" b="0" dirty="0" err="1"/>
              <a:t>olivat</a:t>
            </a:r>
            <a:r>
              <a:rPr lang="en-GB" sz="1900" b="0" dirty="0"/>
              <a:t> </a:t>
            </a:r>
            <a:r>
              <a:rPr lang="en-GB" sz="1900" b="0" dirty="0" err="1"/>
              <a:t>heikentyneet</a:t>
            </a:r>
            <a:r>
              <a:rPr lang="en-GB" sz="1900" b="0" dirty="0"/>
              <a:t> </a:t>
            </a:r>
          </a:p>
          <a:p>
            <a:pPr marL="342900" indent="-342900">
              <a:buFont typeface="Arial" panose="020B0604020202020204" pitchFamily="34" charset="0"/>
              <a:buChar char="•"/>
            </a:pPr>
            <a:r>
              <a:rPr lang="en-GB" sz="2000" b="0" dirty="0" err="1"/>
              <a:t>Näiden</a:t>
            </a:r>
            <a:r>
              <a:rPr lang="en-GB" sz="2000" b="0" dirty="0"/>
              <a:t> </a:t>
            </a:r>
            <a:r>
              <a:rPr lang="en-GB" sz="2000" b="0" dirty="0" err="1"/>
              <a:t>testien</a:t>
            </a:r>
            <a:r>
              <a:rPr lang="en-GB" sz="2000" b="0" dirty="0"/>
              <a:t> (</a:t>
            </a:r>
            <a:r>
              <a:rPr lang="en-GB" sz="2000" b="0" dirty="0" err="1"/>
              <a:t>joita</a:t>
            </a:r>
            <a:r>
              <a:rPr lang="en-GB" sz="2000" b="0" dirty="0"/>
              <a:t> </a:t>
            </a:r>
            <a:r>
              <a:rPr lang="en-GB" sz="2000" b="0" dirty="0" err="1"/>
              <a:t>kutsutaan</a:t>
            </a:r>
            <a:r>
              <a:rPr lang="en-GB" sz="2000" b="0" dirty="0"/>
              <a:t> </a:t>
            </a:r>
            <a:r>
              <a:rPr lang="en-GB" sz="2000" b="0" dirty="0" err="1"/>
              <a:t>myös</a:t>
            </a:r>
            <a:r>
              <a:rPr lang="en-GB" sz="2000" b="0" dirty="0"/>
              <a:t> (neuro)</a:t>
            </a:r>
            <a:r>
              <a:rPr lang="en-GB" sz="2000" b="0" dirty="0" err="1"/>
              <a:t>psykologisiksi</a:t>
            </a:r>
            <a:r>
              <a:rPr lang="en-GB" sz="2000" b="0" dirty="0"/>
              <a:t> </a:t>
            </a:r>
            <a:r>
              <a:rPr lang="en-GB" sz="2000" b="0" dirty="0" err="1"/>
              <a:t>testeiksi</a:t>
            </a:r>
            <a:r>
              <a:rPr lang="en-GB" sz="2000" b="0" dirty="0"/>
              <a:t> </a:t>
            </a:r>
            <a:r>
              <a:rPr lang="en-GB" sz="2000" b="0" dirty="0" err="1"/>
              <a:t>ja</a:t>
            </a:r>
            <a:r>
              <a:rPr lang="en-GB" sz="2000" b="0" dirty="0"/>
              <a:t> </a:t>
            </a:r>
            <a:r>
              <a:rPr lang="en-GB" sz="2000" b="0" dirty="0" err="1"/>
              <a:t>älykkyystesteiksi</a:t>
            </a:r>
            <a:r>
              <a:rPr lang="en-GB" sz="2000" b="0" dirty="0"/>
              <a:t>) </a:t>
            </a:r>
            <a:r>
              <a:rPr lang="en-GB" sz="2000" b="0" dirty="0" err="1"/>
              <a:t>kehittäminen</a:t>
            </a:r>
            <a:r>
              <a:rPr lang="en-GB" sz="2000" b="0" dirty="0"/>
              <a:t> </a:t>
            </a:r>
            <a:r>
              <a:rPr lang="en-GB" sz="2000" b="0" dirty="0" err="1"/>
              <a:t>ja</a:t>
            </a:r>
            <a:r>
              <a:rPr lang="en-GB" sz="2000" b="0" dirty="0"/>
              <a:t> </a:t>
            </a:r>
            <a:r>
              <a:rPr lang="en-GB" sz="2000" b="0" dirty="0" err="1"/>
              <a:t>käyttäytymisparadigmojen</a:t>
            </a:r>
            <a:r>
              <a:rPr lang="en-GB" sz="2000" b="0" dirty="0"/>
              <a:t> </a:t>
            </a:r>
            <a:r>
              <a:rPr lang="en-GB" sz="2000" b="0" dirty="0" err="1"/>
              <a:t>kehittäminen</a:t>
            </a:r>
            <a:r>
              <a:rPr lang="en-GB" sz="2000" b="0" dirty="0"/>
              <a:t> </a:t>
            </a:r>
            <a:r>
              <a:rPr lang="en-GB" sz="2000" b="0" dirty="0" err="1"/>
              <a:t>havainto</a:t>
            </a:r>
            <a:r>
              <a:rPr lang="en-GB" sz="2000" b="0" dirty="0"/>
              <a:t>- </a:t>
            </a:r>
            <a:r>
              <a:rPr lang="en-GB" sz="2000" b="0" dirty="0" err="1"/>
              <a:t>ja</a:t>
            </a:r>
            <a:r>
              <a:rPr lang="en-GB" sz="2000" b="0" dirty="0"/>
              <a:t> </a:t>
            </a:r>
            <a:r>
              <a:rPr lang="en-GB" sz="2000" b="0" dirty="0" err="1"/>
              <a:t>kognitiivisten</a:t>
            </a:r>
            <a:r>
              <a:rPr lang="en-GB" sz="2000" b="0" dirty="0"/>
              <a:t> </a:t>
            </a:r>
            <a:r>
              <a:rPr lang="en-GB" sz="2000" b="0" dirty="0" err="1"/>
              <a:t>toimintojen</a:t>
            </a:r>
            <a:r>
              <a:rPr lang="en-GB" sz="2000" b="0" dirty="0"/>
              <a:t> </a:t>
            </a:r>
            <a:r>
              <a:rPr lang="en-GB" sz="2000" b="0" dirty="0" err="1"/>
              <a:t>arvioimiseksi</a:t>
            </a:r>
            <a:r>
              <a:rPr lang="en-GB" sz="2000" b="0" dirty="0"/>
              <a:t> ("</a:t>
            </a:r>
            <a:r>
              <a:rPr lang="en-GB" sz="2000" b="0" dirty="0" err="1"/>
              <a:t>psykofysiikka</a:t>
            </a:r>
            <a:r>
              <a:rPr lang="en-GB" sz="2000" b="0" dirty="0"/>
              <a:t>") on </a:t>
            </a:r>
            <a:r>
              <a:rPr lang="en-GB" sz="2000" b="0" dirty="0" err="1"/>
              <a:t>ollut</a:t>
            </a:r>
            <a:r>
              <a:rPr lang="en-GB" sz="2000" b="0" dirty="0"/>
              <a:t> </a:t>
            </a:r>
            <a:r>
              <a:rPr lang="en-GB" sz="2000" b="0" dirty="0" err="1"/>
              <a:t>ensiarvoista</a:t>
            </a:r>
            <a:r>
              <a:rPr lang="en-GB" sz="2000" b="0" dirty="0"/>
              <a:t> </a:t>
            </a:r>
            <a:r>
              <a:rPr lang="en-GB" sz="2000" b="0" dirty="0" err="1"/>
              <a:t>psyykkisten</a:t>
            </a:r>
            <a:r>
              <a:rPr lang="en-GB" sz="2000" b="0" dirty="0"/>
              <a:t> </a:t>
            </a:r>
            <a:r>
              <a:rPr lang="en-GB" sz="2000" b="0" dirty="0" err="1"/>
              <a:t>toimintojen</a:t>
            </a:r>
            <a:r>
              <a:rPr lang="en-GB" sz="2000" b="0" dirty="0"/>
              <a:t> </a:t>
            </a:r>
            <a:r>
              <a:rPr lang="en-GB" sz="2000" b="0" dirty="0" err="1"/>
              <a:t>biologisen</a:t>
            </a:r>
            <a:r>
              <a:rPr lang="en-GB" sz="2000" b="0" dirty="0"/>
              <a:t> </a:t>
            </a:r>
            <a:r>
              <a:rPr lang="en-GB" sz="2000" b="0" dirty="0" err="1"/>
              <a:t>perustan</a:t>
            </a:r>
            <a:r>
              <a:rPr lang="en-GB" sz="2000" b="0" dirty="0"/>
              <a:t> </a:t>
            </a:r>
            <a:r>
              <a:rPr lang="en-GB" sz="2000" b="0" dirty="0" err="1"/>
              <a:t>ymmärryksen</a:t>
            </a:r>
            <a:r>
              <a:rPr lang="en-GB" sz="2000" b="0" dirty="0"/>
              <a:t> </a:t>
            </a:r>
            <a:r>
              <a:rPr lang="en-GB" sz="2000" b="0" dirty="0" err="1"/>
              <a:t>kehittymiselle</a:t>
            </a:r>
            <a:r>
              <a:rPr lang="en-GB" sz="2000" b="0" dirty="0"/>
              <a:t> </a:t>
            </a:r>
          </a:p>
          <a:p>
            <a:pPr marL="580500" lvl="1" indent="-342900">
              <a:buFont typeface="Arial" panose="020B0604020202020204" pitchFamily="34" charset="0"/>
              <a:buChar char="•"/>
            </a:pPr>
            <a:r>
              <a:rPr lang="en-GB" sz="1900" b="0" dirty="0" err="1"/>
              <a:t>Pääasiallinen</a:t>
            </a:r>
            <a:r>
              <a:rPr lang="en-GB" sz="1900" b="0" dirty="0"/>
              <a:t> </a:t>
            </a:r>
            <a:r>
              <a:rPr lang="en-GB" sz="1900" b="0" dirty="0" err="1"/>
              <a:t>menetelmätiikka</a:t>
            </a:r>
            <a:r>
              <a:rPr lang="en-GB" sz="1900" b="0"/>
              <a:t> 1900-luvun </a:t>
            </a:r>
            <a:r>
              <a:rPr lang="en-GB" sz="1900" b="0" dirty="0" err="1"/>
              <a:t>lopuille</a:t>
            </a:r>
            <a:r>
              <a:rPr lang="en-GB" sz="1900" b="0" dirty="0"/>
              <a:t> </a:t>
            </a:r>
            <a:r>
              <a:rPr lang="en-GB" sz="1900" b="0" dirty="0" err="1"/>
              <a:t>asti</a:t>
            </a:r>
            <a:endParaRPr lang="en-GB" sz="1900" b="0" dirty="0"/>
          </a:p>
        </p:txBody>
      </p:sp>
      <p:sp>
        <p:nvSpPr>
          <p:cNvPr id="4" name="Date Placeholder 3">
            <a:extLst>
              <a:ext uri="{FF2B5EF4-FFF2-40B4-BE49-F238E27FC236}">
                <a16:creationId xmlns:a16="http://schemas.microsoft.com/office/drawing/2014/main" id="{9CDD7291-4EA3-4A22-8295-926AC1BDEA42}"/>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A5D83DDA-C759-6210-F12C-A4029865A1C7}"/>
              </a:ext>
            </a:extLst>
          </p:cNvPr>
          <p:cNvSpPr>
            <a:spLocks noGrp="1"/>
          </p:cNvSpPr>
          <p:nvPr>
            <p:ph type="sldNum" sz="quarter" idx="17"/>
          </p:nvPr>
        </p:nvSpPr>
        <p:spPr/>
        <p:txBody>
          <a:bodyPr/>
          <a:lstStyle/>
          <a:p>
            <a:pPr>
              <a:defRPr/>
            </a:pPr>
            <a:fld id="{49EFD4B7-1CC6-864B-A72A-C978B70BBA9B}" type="slidenum">
              <a:rPr lang="fi-FI" smtClean="0"/>
              <a:pPr>
                <a:defRPr/>
              </a:pPr>
              <a:t>16</a:t>
            </a:fld>
            <a:endParaRPr lang="fi-FI"/>
          </a:p>
        </p:txBody>
      </p:sp>
    </p:spTree>
    <p:extLst>
      <p:ext uri="{BB962C8B-B14F-4D97-AF65-F5344CB8AC3E}">
        <p14:creationId xmlns:p14="http://schemas.microsoft.com/office/powerpoint/2010/main" val="423807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3626-EFA4-1CC8-8CE3-E9C1F370B956}"/>
              </a:ext>
            </a:extLst>
          </p:cNvPr>
          <p:cNvSpPr>
            <a:spLocks noGrp="1"/>
          </p:cNvSpPr>
          <p:nvPr>
            <p:ph type="ctrTitle"/>
          </p:nvPr>
        </p:nvSpPr>
        <p:spPr/>
        <p:txBody>
          <a:bodyPr/>
          <a:lstStyle/>
          <a:p>
            <a:r>
              <a:rPr lang="en-GB" sz="3400" dirty="0" err="1"/>
              <a:t>Ei-invasiivisten</a:t>
            </a:r>
            <a:r>
              <a:rPr lang="en-GB" sz="3400" dirty="0"/>
              <a:t> </a:t>
            </a:r>
            <a:r>
              <a:rPr lang="en-GB" sz="3400" dirty="0" err="1"/>
              <a:t>aivokuvantamismenetelmien</a:t>
            </a:r>
            <a:r>
              <a:rPr lang="en-GB" sz="3400" dirty="0"/>
              <a:t> </a:t>
            </a:r>
            <a:r>
              <a:rPr lang="en-GB" sz="3400" dirty="0" err="1"/>
              <a:t>kehittyminen</a:t>
            </a:r>
            <a:endParaRPr lang="en-RU" sz="3400" dirty="0"/>
          </a:p>
        </p:txBody>
      </p:sp>
      <p:sp>
        <p:nvSpPr>
          <p:cNvPr id="3" name="Content Placeholder 2">
            <a:extLst>
              <a:ext uri="{FF2B5EF4-FFF2-40B4-BE49-F238E27FC236}">
                <a16:creationId xmlns:a16="http://schemas.microsoft.com/office/drawing/2014/main" id="{F4838941-3C1F-8814-345E-EC16472914F2}"/>
              </a:ext>
            </a:extLst>
          </p:cNvPr>
          <p:cNvSpPr>
            <a:spLocks noGrp="1"/>
          </p:cNvSpPr>
          <p:nvPr>
            <p:ph sz="quarter" idx="14"/>
          </p:nvPr>
        </p:nvSpPr>
        <p:spPr>
          <a:xfrm>
            <a:off x="468314" y="1261611"/>
            <a:ext cx="8207374" cy="3652221"/>
          </a:xfrm>
        </p:spPr>
        <p:txBody>
          <a:bodyPr/>
          <a:lstStyle/>
          <a:p>
            <a:pPr marL="342900" indent="-342900">
              <a:buFont typeface="Arial" panose="020B0604020202020204" pitchFamily="34" charset="0"/>
              <a:buChar char="•"/>
            </a:pPr>
            <a:r>
              <a:rPr lang="en-GB" sz="2000" b="0" dirty="0" err="1"/>
              <a:t>Ei-invasiivisten</a:t>
            </a:r>
            <a:r>
              <a:rPr lang="en-GB" sz="2000" b="0" dirty="0"/>
              <a:t> </a:t>
            </a:r>
            <a:r>
              <a:rPr lang="en-GB" sz="2000" b="0" dirty="0" err="1"/>
              <a:t>toiminnallisten</a:t>
            </a:r>
            <a:r>
              <a:rPr lang="en-GB" sz="2000" b="0" dirty="0"/>
              <a:t> </a:t>
            </a:r>
            <a:r>
              <a:rPr lang="en-GB" sz="2000" b="0" dirty="0" err="1"/>
              <a:t>neurokuvantamismenetelmien</a:t>
            </a:r>
            <a:r>
              <a:rPr lang="en-GB" sz="2000" b="0" dirty="0"/>
              <a:t> </a:t>
            </a:r>
            <a:r>
              <a:rPr lang="en-GB" sz="2000" b="0" dirty="0" err="1"/>
              <a:t>kehitys</a:t>
            </a:r>
            <a:r>
              <a:rPr lang="en-GB" sz="2000" b="0" dirty="0"/>
              <a:t> </a:t>
            </a:r>
            <a:r>
              <a:rPr lang="en-GB" sz="2000" b="0" dirty="0" err="1"/>
              <a:t>alkoi</a:t>
            </a:r>
            <a:r>
              <a:rPr lang="en-GB" sz="2000" b="0" dirty="0"/>
              <a:t> </a:t>
            </a:r>
            <a:r>
              <a:rPr lang="en-GB" sz="2000" b="0" dirty="0" err="1"/>
              <a:t>aivosähkökäyrän</a:t>
            </a:r>
            <a:r>
              <a:rPr lang="en-GB" sz="2000" b="0" dirty="0"/>
              <a:t> (EEG) </a:t>
            </a:r>
            <a:r>
              <a:rPr lang="en-GB" sz="2000" b="0" dirty="0" err="1"/>
              <a:t>kehittämisellä</a:t>
            </a:r>
            <a:r>
              <a:rPr lang="en-GB" sz="2000" b="0" dirty="0"/>
              <a:t> 1900-luvun </a:t>
            </a:r>
            <a:r>
              <a:rPr lang="en-GB" sz="2000" b="0" dirty="0" err="1"/>
              <a:t>alussa</a:t>
            </a:r>
            <a:r>
              <a:rPr lang="en-GB" sz="2000" b="0" dirty="0"/>
              <a:t> </a:t>
            </a:r>
            <a:r>
              <a:rPr lang="en-GB" sz="2000" b="0" dirty="0" err="1"/>
              <a:t>ja</a:t>
            </a:r>
            <a:r>
              <a:rPr lang="en-GB" sz="2000" b="0" dirty="0"/>
              <a:t> </a:t>
            </a:r>
            <a:r>
              <a:rPr lang="en-GB" sz="2000" b="0" dirty="0" err="1"/>
              <a:t>laajeni</a:t>
            </a:r>
            <a:r>
              <a:rPr lang="en-GB" sz="2000" b="0" dirty="0"/>
              <a:t> </a:t>
            </a:r>
            <a:r>
              <a:rPr lang="en-GB" sz="2000" b="0" dirty="0" err="1"/>
              <a:t>nopeasti</a:t>
            </a:r>
            <a:r>
              <a:rPr lang="en-GB" sz="2000" b="0" dirty="0"/>
              <a:t> 1900-luvun </a:t>
            </a:r>
            <a:r>
              <a:rPr lang="en-GB" sz="2000" b="0" dirty="0" err="1"/>
              <a:t>loppupuolella</a:t>
            </a:r>
            <a:r>
              <a:rPr lang="en-GB" sz="2000" b="0" dirty="0"/>
              <a:t> </a:t>
            </a:r>
            <a:r>
              <a:rPr lang="en-GB" sz="2000" b="0" dirty="0" err="1"/>
              <a:t>positroniemissiotomografiaan</a:t>
            </a:r>
            <a:r>
              <a:rPr lang="en-GB" sz="2000" b="0" dirty="0"/>
              <a:t> (PET), </a:t>
            </a:r>
            <a:r>
              <a:rPr lang="en-GB" sz="2000" b="0" dirty="0" err="1"/>
              <a:t>magnetoenkefalografiaan</a:t>
            </a:r>
            <a:r>
              <a:rPr lang="en-GB" sz="2000" b="0" dirty="0"/>
              <a:t> (MEG), </a:t>
            </a:r>
            <a:r>
              <a:rPr lang="en-GB" sz="2000" b="0" dirty="0" err="1"/>
              <a:t>toiminnalliseen</a:t>
            </a:r>
            <a:r>
              <a:rPr lang="en-GB" sz="2000" b="0" dirty="0"/>
              <a:t> </a:t>
            </a:r>
            <a:r>
              <a:rPr lang="en-GB" sz="2000" b="0" dirty="0" err="1"/>
              <a:t>magneettikuvaukseen</a:t>
            </a:r>
            <a:r>
              <a:rPr lang="en-GB" sz="2000" b="0" dirty="0"/>
              <a:t> (fMRI), </a:t>
            </a:r>
            <a:r>
              <a:rPr lang="en-GB" sz="2000" b="0" dirty="0" err="1"/>
              <a:t>lähi-infrapunaspektroskopiaan</a:t>
            </a:r>
            <a:r>
              <a:rPr lang="en-GB" sz="2000" b="0" dirty="0"/>
              <a:t> (NIRS) </a:t>
            </a:r>
            <a:r>
              <a:rPr lang="en-GB" sz="2000" b="0" dirty="0" err="1"/>
              <a:t>ja</a:t>
            </a:r>
            <a:r>
              <a:rPr lang="en-GB" sz="2000" b="0" dirty="0"/>
              <a:t> </a:t>
            </a:r>
            <a:r>
              <a:rPr lang="en-GB" sz="2000" b="0" dirty="0" err="1"/>
              <a:t>kallon</a:t>
            </a:r>
            <a:r>
              <a:rPr lang="en-GB" sz="2000" b="0" dirty="0"/>
              <a:t> </a:t>
            </a:r>
            <a:r>
              <a:rPr lang="en-GB" sz="2000" b="0" dirty="0" err="1"/>
              <a:t>läpäisevään</a:t>
            </a:r>
            <a:r>
              <a:rPr lang="en-GB" sz="2000" b="0" dirty="0"/>
              <a:t> </a:t>
            </a:r>
            <a:r>
              <a:rPr lang="en-GB" sz="2000" b="0" dirty="0" err="1"/>
              <a:t>magneettistimulaatioon</a:t>
            </a:r>
            <a:r>
              <a:rPr lang="en-GB" sz="2000" b="0" dirty="0"/>
              <a:t> (TMS) </a:t>
            </a:r>
            <a:r>
              <a:rPr lang="en-GB" sz="2000" b="0" dirty="0" err="1"/>
              <a:t>ja</a:t>
            </a:r>
            <a:r>
              <a:rPr lang="en-GB" sz="2000" b="0" dirty="0"/>
              <a:t> </a:t>
            </a:r>
            <a:r>
              <a:rPr lang="en-GB" sz="2000" b="0" dirty="0" err="1"/>
              <a:t>sähköstimulaatioon</a:t>
            </a:r>
            <a:r>
              <a:rPr lang="en-GB" sz="2000" b="0" dirty="0"/>
              <a:t> (</a:t>
            </a:r>
            <a:r>
              <a:rPr lang="en-GB" sz="2000" b="0" dirty="0" err="1"/>
              <a:t>tDCS</a:t>
            </a:r>
            <a:r>
              <a:rPr lang="en-GB" sz="2000" b="0" dirty="0"/>
              <a:t>)</a:t>
            </a:r>
          </a:p>
          <a:p>
            <a:pPr marL="342900" indent="-342900">
              <a:buFont typeface="Arial" panose="020B0604020202020204" pitchFamily="34" charset="0"/>
              <a:buChar char="•"/>
            </a:pPr>
            <a:r>
              <a:rPr lang="en-GB" sz="2000" b="0" dirty="0" err="1"/>
              <a:t>Matemaattiset</a:t>
            </a:r>
            <a:r>
              <a:rPr lang="en-GB" sz="2000" b="0" dirty="0"/>
              <a:t> </a:t>
            </a:r>
            <a:r>
              <a:rPr lang="en-GB" sz="2000" b="0" dirty="0" err="1"/>
              <a:t>menetelmät</a:t>
            </a:r>
            <a:r>
              <a:rPr lang="en-GB" sz="2000" b="0" dirty="0"/>
              <a:t>, </a:t>
            </a:r>
            <a:r>
              <a:rPr lang="en-GB" sz="2000" b="0" dirty="0" err="1"/>
              <a:t>joiden</a:t>
            </a:r>
            <a:r>
              <a:rPr lang="en-GB" sz="2000" b="0" dirty="0"/>
              <a:t> </a:t>
            </a:r>
            <a:r>
              <a:rPr lang="en-GB" sz="2000" b="0" dirty="0" err="1"/>
              <a:t>avulla</a:t>
            </a:r>
            <a:r>
              <a:rPr lang="en-GB" sz="2000" b="0" dirty="0"/>
              <a:t> on </a:t>
            </a:r>
            <a:r>
              <a:rPr lang="en-GB" sz="2000" b="0" dirty="0" err="1"/>
              <a:t>mahdollista</a:t>
            </a:r>
            <a:r>
              <a:rPr lang="en-GB" sz="2000" b="0" dirty="0"/>
              <a:t> </a:t>
            </a:r>
            <a:r>
              <a:rPr lang="en-GB" sz="2000" b="0" dirty="0" err="1"/>
              <a:t>yhdistää</a:t>
            </a:r>
            <a:r>
              <a:rPr lang="en-GB" sz="2000" b="0" dirty="0"/>
              <a:t> </a:t>
            </a:r>
            <a:r>
              <a:rPr lang="en-GB" sz="2000" b="0" dirty="0" err="1"/>
              <a:t>eri</a:t>
            </a:r>
            <a:r>
              <a:rPr lang="en-GB" sz="2000" b="0" dirty="0"/>
              <a:t> </a:t>
            </a:r>
            <a:r>
              <a:rPr lang="en-GB" sz="2000" b="0" dirty="0" err="1"/>
              <a:t>aivokuvantamismenetelmien</a:t>
            </a:r>
            <a:r>
              <a:rPr lang="en-GB" sz="2000" b="0" dirty="0"/>
              <a:t> </a:t>
            </a:r>
            <a:r>
              <a:rPr lang="en-GB" sz="2000" b="0" dirty="0" err="1"/>
              <a:t>antamaa</a:t>
            </a:r>
            <a:r>
              <a:rPr lang="en-GB" sz="2000" b="0" dirty="0"/>
              <a:t> </a:t>
            </a:r>
            <a:r>
              <a:rPr lang="en-GB" sz="2000" b="0" dirty="0" err="1"/>
              <a:t>täydentävää</a:t>
            </a:r>
            <a:r>
              <a:rPr lang="en-GB" sz="2000" b="0" dirty="0"/>
              <a:t> </a:t>
            </a:r>
            <a:r>
              <a:rPr lang="en-GB" sz="2000" b="0" dirty="0" err="1"/>
              <a:t>tietoa</a:t>
            </a:r>
            <a:r>
              <a:rPr lang="en-GB" sz="2000" b="0" dirty="0"/>
              <a:t>.</a:t>
            </a:r>
          </a:p>
          <a:p>
            <a:pPr marL="342900" indent="-342900">
              <a:buFont typeface="Arial" panose="020B0604020202020204" pitchFamily="34" charset="0"/>
              <a:buChar char="•"/>
            </a:pPr>
            <a:r>
              <a:rPr lang="en-GB" sz="2000" b="0" dirty="0" err="1"/>
              <a:t>Analyysimenetelmien</a:t>
            </a:r>
            <a:r>
              <a:rPr lang="en-GB" sz="2000" b="0" dirty="0"/>
              <a:t> </a:t>
            </a:r>
            <a:r>
              <a:rPr lang="en-GB" sz="2000" b="0" dirty="0" err="1"/>
              <a:t>kehittyminen</a:t>
            </a:r>
            <a:r>
              <a:rPr lang="en-GB" sz="2000" b="0" dirty="0"/>
              <a:t> </a:t>
            </a:r>
            <a:r>
              <a:rPr lang="en-GB" sz="2000" b="0" dirty="0" err="1"/>
              <a:t>mahdollistaa</a:t>
            </a:r>
            <a:r>
              <a:rPr lang="en-GB" sz="2000" b="0" dirty="0"/>
              <a:t> </a:t>
            </a:r>
            <a:r>
              <a:rPr lang="en-GB" sz="2000" b="0" dirty="0" err="1"/>
              <a:t>uudenlaisia</a:t>
            </a:r>
            <a:r>
              <a:rPr lang="en-GB" sz="2000" b="0" dirty="0"/>
              <a:t> </a:t>
            </a:r>
            <a:r>
              <a:rPr lang="en-GB" sz="2000" b="0" dirty="0" err="1"/>
              <a:t>paradigmoja</a:t>
            </a:r>
            <a:r>
              <a:rPr lang="en-GB" sz="2000" b="0" dirty="0"/>
              <a:t>, </a:t>
            </a:r>
            <a:r>
              <a:rPr lang="en-GB" sz="2000" b="0" dirty="0" err="1"/>
              <a:t>esim</a:t>
            </a:r>
            <a:r>
              <a:rPr lang="en-GB" sz="2000" b="0" dirty="0"/>
              <a:t>. </a:t>
            </a:r>
            <a:r>
              <a:rPr lang="en-GB" sz="2000" b="0" dirty="0" err="1"/>
              <a:t>elokuvien</a:t>
            </a:r>
            <a:r>
              <a:rPr lang="en-GB" sz="2000" b="0" dirty="0"/>
              <a:t> </a:t>
            </a:r>
            <a:r>
              <a:rPr lang="en-GB" sz="2000" b="0" dirty="0" err="1"/>
              <a:t>käyttämisen</a:t>
            </a:r>
            <a:r>
              <a:rPr lang="en-GB" sz="2000" b="0" dirty="0"/>
              <a:t> </a:t>
            </a:r>
            <a:r>
              <a:rPr lang="en-GB" sz="2000" b="0" dirty="0" err="1"/>
              <a:t>ärsykkeinä</a:t>
            </a:r>
            <a:endParaRPr lang="en-GB" sz="2000" b="0" dirty="0"/>
          </a:p>
          <a:p>
            <a:pPr marL="342900" indent="-342900">
              <a:buFont typeface="Arial" panose="020B0604020202020204" pitchFamily="34" charset="0"/>
              <a:buChar char="•"/>
            </a:pPr>
            <a:endParaRPr lang="en-RU" sz="2000" b="0" dirty="0"/>
          </a:p>
        </p:txBody>
      </p:sp>
      <p:sp>
        <p:nvSpPr>
          <p:cNvPr id="4" name="Date Placeholder 3">
            <a:extLst>
              <a:ext uri="{FF2B5EF4-FFF2-40B4-BE49-F238E27FC236}">
                <a16:creationId xmlns:a16="http://schemas.microsoft.com/office/drawing/2014/main" id="{7F19B3DE-BEDD-626F-209C-0F4DF864E2B2}"/>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0745191B-F799-8292-C83E-9ED43AB5923A}"/>
              </a:ext>
            </a:extLst>
          </p:cNvPr>
          <p:cNvSpPr>
            <a:spLocks noGrp="1"/>
          </p:cNvSpPr>
          <p:nvPr>
            <p:ph type="sldNum" sz="quarter" idx="17"/>
          </p:nvPr>
        </p:nvSpPr>
        <p:spPr/>
        <p:txBody>
          <a:bodyPr/>
          <a:lstStyle/>
          <a:p>
            <a:pPr>
              <a:defRPr/>
            </a:pPr>
            <a:fld id="{49EFD4B7-1CC6-864B-A72A-C978B70BBA9B}" type="slidenum">
              <a:rPr lang="fi-FI" smtClean="0"/>
              <a:pPr>
                <a:defRPr/>
              </a:pPr>
              <a:t>17</a:t>
            </a:fld>
            <a:endParaRPr lang="fi-FI" dirty="0"/>
          </a:p>
        </p:txBody>
      </p:sp>
    </p:spTree>
    <p:extLst>
      <p:ext uri="{BB962C8B-B14F-4D97-AF65-F5344CB8AC3E}">
        <p14:creationId xmlns:p14="http://schemas.microsoft.com/office/powerpoint/2010/main" val="227716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AE81-7323-921B-6596-212BED05659B}"/>
              </a:ext>
            </a:extLst>
          </p:cNvPr>
          <p:cNvSpPr>
            <a:spLocks noGrp="1"/>
          </p:cNvSpPr>
          <p:nvPr>
            <p:ph type="ctrTitle"/>
          </p:nvPr>
        </p:nvSpPr>
        <p:spPr/>
        <p:txBody>
          <a:bodyPr/>
          <a:lstStyle/>
          <a:p>
            <a:r>
              <a:rPr lang="en-RU" dirty="0"/>
              <a:t>Biologisen psykologian tulevaisuus</a:t>
            </a:r>
          </a:p>
        </p:txBody>
      </p:sp>
      <p:sp>
        <p:nvSpPr>
          <p:cNvPr id="3" name="Content Placeholder 2">
            <a:extLst>
              <a:ext uri="{FF2B5EF4-FFF2-40B4-BE49-F238E27FC236}">
                <a16:creationId xmlns:a16="http://schemas.microsoft.com/office/drawing/2014/main" id="{1BAB6530-331F-7C1C-EB6A-07599AD02203}"/>
              </a:ext>
            </a:extLst>
          </p:cNvPr>
          <p:cNvSpPr>
            <a:spLocks noGrp="1"/>
          </p:cNvSpPr>
          <p:nvPr>
            <p:ph sz="quarter" idx="14"/>
          </p:nvPr>
        </p:nvSpPr>
        <p:spPr>
          <a:xfrm>
            <a:off x="468314" y="828943"/>
            <a:ext cx="8207374" cy="3948156"/>
          </a:xfrm>
        </p:spPr>
        <p:txBody>
          <a:bodyPr/>
          <a:lstStyle/>
          <a:p>
            <a:pPr marL="342900" indent="-342900">
              <a:buFont typeface="Arial" panose="020B0604020202020204" pitchFamily="34" charset="0"/>
              <a:buChar char="•"/>
            </a:pPr>
            <a:r>
              <a:rPr lang="en-GB" sz="2000" b="0" dirty="0" err="1"/>
              <a:t>Tulevaisuuden</a:t>
            </a:r>
            <a:r>
              <a:rPr lang="en-GB" sz="2000" b="0" dirty="0"/>
              <a:t> </a:t>
            </a:r>
            <a:r>
              <a:rPr lang="en-GB" sz="2000" b="0" dirty="0" err="1"/>
              <a:t>ennustaminen</a:t>
            </a:r>
            <a:r>
              <a:rPr lang="en-GB" sz="2000" b="0" dirty="0"/>
              <a:t> on </a:t>
            </a:r>
            <a:r>
              <a:rPr lang="en-GB" sz="2000" b="0" dirty="0" err="1"/>
              <a:t>vaikeaa</a:t>
            </a:r>
            <a:r>
              <a:rPr lang="en-GB" sz="2000" b="0" dirty="0"/>
              <a:t>, </a:t>
            </a:r>
            <a:r>
              <a:rPr lang="en-GB" sz="2000" b="0" dirty="0" err="1"/>
              <a:t>mutta</a:t>
            </a:r>
            <a:r>
              <a:rPr lang="en-GB" sz="2000" b="0" dirty="0"/>
              <a:t> on </a:t>
            </a:r>
            <a:r>
              <a:rPr lang="en-GB" sz="2000" b="0" dirty="0" err="1"/>
              <a:t>kuitenkin</a:t>
            </a:r>
            <a:r>
              <a:rPr lang="en-GB" sz="2000" b="0" dirty="0"/>
              <a:t> </a:t>
            </a:r>
            <a:r>
              <a:rPr lang="en-GB" sz="2000" b="0" dirty="0" err="1"/>
              <a:t>houkuttelevaa</a:t>
            </a:r>
            <a:r>
              <a:rPr lang="en-GB" sz="2000" b="0" dirty="0"/>
              <a:t> </a:t>
            </a:r>
            <a:r>
              <a:rPr lang="en-GB" sz="2000" b="0" dirty="0" err="1"/>
              <a:t>spekuloida</a:t>
            </a:r>
            <a:r>
              <a:rPr lang="en-GB" sz="2000" b="0" dirty="0"/>
              <a:t> </a:t>
            </a:r>
            <a:r>
              <a:rPr lang="en-GB" sz="2000" b="0" dirty="0" err="1"/>
              <a:t>tulevaa</a:t>
            </a:r>
            <a:r>
              <a:rPr lang="en-GB" sz="2000" b="0" dirty="0"/>
              <a:t> </a:t>
            </a:r>
            <a:r>
              <a:rPr lang="en-GB" sz="2000" b="0" dirty="0" err="1"/>
              <a:t>useiden</a:t>
            </a:r>
            <a:r>
              <a:rPr lang="en-GB" sz="2000" b="0" dirty="0"/>
              <a:t> </a:t>
            </a:r>
            <a:r>
              <a:rPr lang="en-GB" sz="2000" b="0" dirty="0" err="1"/>
              <a:t>viimeaikaisten</a:t>
            </a:r>
            <a:r>
              <a:rPr lang="en-GB" sz="2000" b="0" dirty="0"/>
              <a:t> </a:t>
            </a:r>
            <a:r>
              <a:rPr lang="en-GB" sz="2000" b="0" dirty="0" err="1"/>
              <a:t>kehityssuuntausten</a:t>
            </a:r>
            <a:r>
              <a:rPr lang="en-GB" sz="2000" b="0" dirty="0"/>
              <a:t> </a:t>
            </a:r>
            <a:r>
              <a:rPr lang="en-GB" sz="2000" b="0" dirty="0" err="1"/>
              <a:t>perusteella</a:t>
            </a:r>
            <a:r>
              <a:rPr lang="en-GB" sz="2000" b="0" dirty="0"/>
              <a:t> </a:t>
            </a:r>
          </a:p>
          <a:p>
            <a:pPr marL="342900" indent="-342900">
              <a:buFont typeface="Arial" panose="020B0604020202020204" pitchFamily="34" charset="0"/>
              <a:buChar char="•"/>
            </a:pPr>
            <a:r>
              <a:rPr lang="en-GB" sz="2000" b="0" dirty="0" err="1"/>
              <a:t>Herkempien</a:t>
            </a:r>
            <a:r>
              <a:rPr lang="en-GB" sz="2000" b="0" dirty="0"/>
              <a:t> </a:t>
            </a:r>
            <a:r>
              <a:rPr lang="en-GB" sz="2000" b="0" dirty="0" err="1"/>
              <a:t>ja</a:t>
            </a:r>
            <a:r>
              <a:rPr lang="en-GB" sz="2000" b="0" dirty="0"/>
              <a:t> </a:t>
            </a:r>
            <a:r>
              <a:rPr lang="en-GB" sz="2000" b="0" dirty="0" err="1"/>
              <a:t>tarkempien</a:t>
            </a:r>
            <a:r>
              <a:rPr lang="en-GB" sz="2000" b="0" dirty="0"/>
              <a:t> </a:t>
            </a:r>
            <a:r>
              <a:rPr lang="en-GB" sz="2000" b="0" dirty="0" err="1"/>
              <a:t>neurokuvantamis</a:t>
            </a:r>
            <a:r>
              <a:rPr lang="en-GB" sz="2000" b="0" dirty="0"/>
              <a:t>- </a:t>
            </a:r>
            <a:r>
              <a:rPr lang="en-GB" sz="2000" b="0" dirty="0" err="1"/>
              <a:t>ja</a:t>
            </a:r>
            <a:r>
              <a:rPr lang="en-GB" sz="2000" b="0" dirty="0"/>
              <a:t> data-</a:t>
            </a:r>
            <a:r>
              <a:rPr lang="en-GB" sz="2000" b="0" dirty="0" err="1"/>
              <a:t>analyysimenetelmien</a:t>
            </a:r>
            <a:r>
              <a:rPr lang="en-GB" sz="2000" b="0" dirty="0"/>
              <a:t> </a:t>
            </a:r>
            <a:r>
              <a:rPr lang="en-GB" sz="2000" b="0" dirty="0" err="1"/>
              <a:t>jatkuva</a:t>
            </a:r>
            <a:r>
              <a:rPr lang="en-GB" sz="2000" b="0" dirty="0"/>
              <a:t> </a:t>
            </a:r>
            <a:r>
              <a:rPr lang="en-GB" sz="2000" b="0" dirty="0" err="1"/>
              <a:t>kehittäminen</a:t>
            </a:r>
            <a:r>
              <a:rPr lang="en-GB" sz="2000" b="0" dirty="0"/>
              <a:t> </a:t>
            </a:r>
            <a:r>
              <a:rPr lang="en-GB" sz="2000" b="0" dirty="0" err="1"/>
              <a:t>luo</a:t>
            </a:r>
            <a:r>
              <a:rPr lang="en-GB" sz="2000" b="0" dirty="0"/>
              <a:t> </a:t>
            </a:r>
            <a:r>
              <a:rPr lang="en-GB" sz="2000" b="0" dirty="0" err="1"/>
              <a:t>uusia</a:t>
            </a:r>
            <a:r>
              <a:rPr lang="en-GB" sz="2000" b="0" dirty="0"/>
              <a:t> </a:t>
            </a:r>
            <a:r>
              <a:rPr lang="en-GB" sz="2000" b="0" dirty="0" err="1"/>
              <a:t>tutkimusmahdollisuuksia</a:t>
            </a:r>
            <a:r>
              <a:rPr lang="en-GB" sz="2000" b="0" dirty="0"/>
              <a:t> </a:t>
            </a:r>
          </a:p>
          <a:p>
            <a:pPr marL="342900" indent="-342900">
              <a:buFont typeface="Arial" panose="020B0604020202020204" pitchFamily="34" charset="0"/>
              <a:buChar char="•"/>
            </a:pPr>
            <a:r>
              <a:rPr lang="en-GB" sz="2000" b="0" dirty="0" err="1"/>
              <a:t>Teoreettisten</a:t>
            </a:r>
            <a:r>
              <a:rPr lang="en-GB" sz="2000" b="0" dirty="0"/>
              <a:t> </a:t>
            </a:r>
            <a:r>
              <a:rPr lang="en-GB" sz="2000" b="0" dirty="0" err="1"/>
              <a:t>ja</a:t>
            </a:r>
            <a:r>
              <a:rPr lang="en-GB" sz="2000" b="0" dirty="0"/>
              <a:t> </a:t>
            </a:r>
            <a:r>
              <a:rPr lang="en-GB" sz="2000" b="0" dirty="0" err="1"/>
              <a:t>laskennallisten</a:t>
            </a:r>
            <a:r>
              <a:rPr lang="en-GB" sz="2000" b="0" dirty="0"/>
              <a:t> </a:t>
            </a:r>
            <a:r>
              <a:rPr lang="en-GB" sz="2000" b="0" dirty="0" err="1"/>
              <a:t>mallien</a:t>
            </a:r>
            <a:r>
              <a:rPr lang="en-GB" sz="2000" b="0" dirty="0"/>
              <a:t> </a:t>
            </a:r>
            <a:r>
              <a:rPr lang="en-GB" sz="2000" b="0" dirty="0" err="1"/>
              <a:t>kehittyminen</a:t>
            </a:r>
            <a:r>
              <a:rPr lang="en-GB" sz="2000" b="0" dirty="0"/>
              <a:t> on </a:t>
            </a:r>
            <a:r>
              <a:rPr lang="en-GB" sz="2000" b="0" dirty="0" err="1"/>
              <a:t>kuitenkin</a:t>
            </a:r>
            <a:r>
              <a:rPr lang="en-GB" sz="2000" b="0" dirty="0"/>
              <a:t> </a:t>
            </a:r>
            <a:r>
              <a:rPr lang="en-GB" sz="2000" b="0" dirty="0" err="1"/>
              <a:t>yhtä</a:t>
            </a:r>
            <a:r>
              <a:rPr lang="en-GB" sz="2000" b="0" dirty="0"/>
              <a:t> </a:t>
            </a:r>
            <a:r>
              <a:rPr lang="en-GB" sz="2000" b="0" dirty="0" err="1"/>
              <a:t>tärkeää</a:t>
            </a:r>
            <a:r>
              <a:rPr lang="en-GB" sz="2000" b="0" dirty="0"/>
              <a:t>, </a:t>
            </a:r>
            <a:r>
              <a:rPr lang="en-GB" sz="2000" b="0" dirty="0" err="1"/>
              <a:t>sillä</a:t>
            </a:r>
            <a:r>
              <a:rPr lang="en-GB" sz="2000" b="0" dirty="0"/>
              <a:t> </a:t>
            </a:r>
            <a:r>
              <a:rPr lang="en-GB" sz="2000" b="0" dirty="0" err="1"/>
              <a:t>niiden</a:t>
            </a:r>
            <a:r>
              <a:rPr lang="en-GB" sz="2000" b="0" dirty="0"/>
              <a:t> </a:t>
            </a:r>
            <a:r>
              <a:rPr lang="en-GB" sz="2000" b="0" dirty="0" err="1"/>
              <a:t>avulla</a:t>
            </a:r>
            <a:r>
              <a:rPr lang="en-GB" sz="2000" b="0" dirty="0"/>
              <a:t> </a:t>
            </a:r>
            <a:r>
              <a:rPr lang="en-GB" sz="2000" b="0" dirty="0" err="1"/>
              <a:t>voidaan</a:t>
            </a:r>
            <a:r>
              <a:rPr lang="en-GB" sz="2000" b="0" dirty="0"/>
              <a:t> </a:t>
            </a:r>
            <a:r>
              <a:rPr lang="en-GB" sz="2000" b="0" dirty="0" err="1"/>
              <a:t>laatia</a:t>
            </a:r>
            <a:r>
              <a:rPr lang="en-GB" sz="2000" b="0" dirty="0"/>
              <a:t> </a:t>
            </a:r>
            <a:r>
              <a:rPr lang="en-GB" sz="2000" b="0" dirty="0" err="1"/>
              <a:t>testattavia</a:t>
            </a:r>
            <a:r>
              <a:rPr lang="en-GB" sz="2000" b="0" dirty="0"/>
              <a:t> </a:t>
            </a:r>
            <a:r>
              <a:rPr lang="en-GB" sz="2000" b="0" dirty="0" err="1"/>
              <a:t>hypoteeseja</a:t>
            </a:r>
            <a:r>
              <a:rPr lang="en-GB" sz="2000" b="0" dirty="0"/>
              <a:t> </a:t>
            </a:r>
            <a:r>
              <a:rPr lang="en-GB" sz="2000" b="0" dirty="0" err="1"/>
              <a:t>ja</a:t>
            </a:r>
            <a:r>
              <a:rPr lang="en-GB" sz="2000" b="0" dirty="0"/>
              <a:t> </a:t>
            </a:r>
            <a:r>
              <a:rPr lang="en-GB" sz="2000" b="0" dirty="0" err="1"/>
              <a:t>analysoida</a:t>
            </a:r>
            <a:r>
              <a:rPr lang="en-GB" sz="2000" b="0" dirty="0"/>
              <a:t> </a:t>
            </a:r>
            <a:r>
              <a:rPr lang="en-GB" sz="2000" b="0" dirty="0" err="1"/>
              <a:t>laajoja</a:t>
            </a:r>
            <a:r>
              <a:rPr lang="en-GB" sz="2000" b="0" dirty="0"/>
              <a:t> </a:t>
            </a:r>
            <a:r>
              <a:rPr lang="en-GB" sz="2000" b="0" dirty="0" err="1"/>
              <a:t>tietokokonaisuuksia</a:t>
            </a:r>
            <a:r>
              <a:rPr lang="en-GB" sz="2000" b="0" dirty="0"/>
              <a:t>, </a:t>
            </a:r>
            <a:r>
              <a:rPr lang="en-GB" sz="2000" b="0" dirty="0" err="1"/>
              <a:t>joita</a:t>
            </a:r>
            <a:r>
              <a:rPr lang="en-GB" sz="2000" b="0" dirty="0"/>
              <a:t> </a:t>
            </a:r>
            <a:r>
              <a:rPr lang="en-GB" sz="2000" b="0" dirty="0" err="1"/>
              <a:t>nykyään</a:t>
            </a:r>
            <a:r>
              <a:rPr lang="en-GB" sz="2000" b="0" dirty="0"/>
              <a:t> </a:t>
            </a:r>
            <a:r>
              <a:rPr lang="en-GB" sz="2000" b="0" dirty="0" err="1"/>
              <a:t>saadaan</a:t>
            </a:r>
            <a:r>
              <a:rPr lang="en-GB" sz="2000" b="0" dirty="0"/>
              <a:t> </a:t>
            </a:r>
            <a:r>
              <a:rPr lang="en-GB" sz="2000" b="0" dirty="0" err="1"/>
              <a:t>aivokuvantamiskokeissa</a:t>
            </a:r>
            <a:r>
              <a:rPr lang="en-GB" sz="2000" b="0" dirty="0"/>
              <a:t>. </a:t>
            </a:r>
          </a:p>
          <a:p>
            <a:pPr marL="342900" indent="-342900">
              <a:buFont typeface="Arial" panose="020B0604020202020204" pitchFamily="34" charset="0"/>
              <a:buChar char="•"/>
            </a:pPr>
            <a:r>
              <a:rPr lang="en-GB" sz="2000" b="0" dirty="0" err="1"/>
              <a:t>Menetelmien</a:t>
            </a:r>
            <a:r>
              <a:rPr lang="en-GB" sz="2000" b="0" dirty="0"/>
              <a:t> </a:t>
            </a:r>
            <a:r>
              <a:rPr lang="en-GB" sz="2000" b="0" dirty="0" err="1"/>
              <a:t>että</a:t>
            </a:r>
            <a:r>
              <a:rPr lang="en-GB" sz="2000" b="0" dirty="0"/>
              <a:t> </a:t>
            </a:r>
            <a:r>
              <a:rPr lang="en-GB" sz="2000" b="0" dirty="0" err="1"/>
              <a:t>teorian</a:t>
            </a:r>
            <a:r>
              <a:rPr lang="en-GB" sz="2000" b="0" dirty="0"/>
              <a:t> </a:t>
            </a:r>
            <a:r>
              <a:rPr lang="en-GB" sz="2000" b="0" dirty="0" err="1"/>
              <a:t>kehittymisen</a:t>
            </a:r>
            <a:r>
              <a:rPr lang="en-GB" sz="2000" b="0" dirty="0"/>
              <a:t> </a:t>
            </a:r>
            <a:r>
              <a:rPr lang="en-GB" sz="2000" b="0" dirty="0" err="1"/>
              <a:t>ansiosta</a:t>
            </a:r>
            <a:r>
              <a:rPr lang="en-GB" sz="2000" b="0" dirty="0"/>
              <a:t> </a:t>
            </a:r>
            <a:r>
              <a:rPr lang="en-GB" sz="2000" b="0" dirty="0" err="1"/>
              <a:t>kehitetään</a:t>
            </a:r>
            <a:r>
              <a:rPr lang="en-GB" sz="2000" b="0" dirty="0"/>
              <a:t> </a:t>
            </a:r>
            <a:r>
              <a:rPr lang="en-GB" sz="2000" b="0" dirty="0" err="1"/>
              <a:t>uusia</a:t>
            </a:r>
            <a:r>
              <a:rPr lang="en-GB" sz="2000" b="0" dirty="0"/>
              <a:t> </a:t>
            </a:r>
            <a:r>
              <a:rPr lang="en-GB" sz="2000" b="0" dirty="0" err="1"/>
              <a:t>kokeellisia</a:t>
            </a:r>
            <a:r>
              <a:rPr lang="en-GB" sz="2000" b="0" dirty="0"/>
              <a:t> </a:t>
            </a:r>
            <a:r>
              <a:rPr lang="en-GB" sz="2000" b="0" dirty="0" err="1"/>
              <a:t>paradigmoja</a:t>
            </a:r>
            <a:endParaRPr lang="en-RU" sz="2000" b="0" dirty="0"/>
          </a:p>
        </p:txBody>
      </p:sp>
      <p:sp>
        <p:nvSpPr>
          <p:cNvPr id="4" name="Date Placeholder 3">
            <a:extLst>
              <a:ext uri="{FF2B5EF4-FFF2-40B4-BE49-F238E27FC236}">
                <a16:creationId xmlns:a16="http://schemas.microsoft.com/office/drawing/2014/main" id="{1F9E559B-B559-8C2C-2588-7A6E5216545E}"/>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D60E993D-5660-2B69-27EC-2B10A9515BBB}"/>
              </a:ext>
            </a:extLst>
          </p:cNvPr>
          <p:cNvSpPr>
            <a:spLocks noGrp="1"/>
          </p:cNvSpPr>
          <p:nvPr>
            <p:ph type="sldNum" sz="quarter" idx="17"/>
          </p:nvPr>
        </p:nvSpPr>
        <p:spPr/>
        <p:txBody>
          <a:bodyPr/>
          <a:lstStyle/>
          <a:p>
            <a:pPr>
              <a:defRPr/>
            </a:pPr>
            <a:fld id="{49EFD4B7-1CC6-864B-A72A-C978B70BBA9B}" type="slidenum">
              <a:rPr lang="fi-FI" smtClean="0"/>
              <a:pPr>
                <a:defRPr/>
              </a:pPr>
              <a:t>18</a:t>
            </a:fld>
            <a:endParaRPr lang="fi-FI"/>
          </a:p>
        </p:txBody>
      </p:sp>
    </p:spTree>
    <p:extLst>
      <p:ext uri="{BB962C8B-B14F-4D97-AF65-F5344CB8AC3E}">
        <p14:creationId xmlns:p14="http://schemas.microsoft.com/office/powerpoint/2010/main" val="403672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AE81-7323-921B-6596-212BED05659B}"/>
              </a:ext>
            </a:extLst>
          </p:cNvPr>
          <p:cNvSpPr>
            <a:spLocks noGrp="1"/>
          </p:cNvSpPr>
          <p:nvPr>
            <p:ph type="ctrTitle"/>
          </p:nvPr>
        </p:nvSpPr>
        <p:spPr/>
        <p:txBody>
          <a:bodyPr/>
          <a:lstStyle/>
          <a:p>
            <a:r>
              <a:rPr lang="en-RU" dirty="0"/>
              <a:t>Biologisen psykologian tulevaisuus</a:t>
            </a:r>
          </a:p>
        </p:txBody>
      </p:sp>
      <p:sp>
        <p:nvSpPr>
          <p:cNvPr id="4" name="Date Placeholder 3">
            <a:extLst>
              <a:ext uri="{FF2B5EF4-FFF2-40B4-BE49-F238E27FC236}">
                <a16:creationId xmlns:a16="http://schemas.microsoft.com/office/drawing/2014/main" id="{1F9E559B-B559-8C2C-2588-7A6E5216545E}"/>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D60E993D-5660-2B69-27EC-2B10A9515BBB}"/>
              </a:ext>
            </a:extLst>
          </p:cNvPr>
          <p:cNvSpPr>
            <a:spLocks noGrp="1"/>
          </p:cNvSpPr>
          <p:nvPr>
            <p:ph type="sldNum" sz="quarter" idx="17"/>
          </p:nvPr>
        </p:nvSpPr>
        <p:spPr/>
        <p:txBody>
          <a:bodyPr/>
          <a:lstStyle/>
          <a:p>
            <a:pPr>
              <a:defRPr/>
            </a:pPr>
            <a:fld id="{49EFD4B7-1CC6-864B-A72A-C978B70BBA9B}" type="slidenum">
              <a:rPr lang="fi-FI" smtClean="0"/>
              <a:pPr>
                <a:defRPr/>
              </a:pPr>
              <a:t>19</a:t>
            </a:fld>
            <a:endParaRPr lang="fi-FI"/>
          </a:p>
        </p:txBody>
      </p:sp>
      <p:pic>
        <p:nvPicPr>
          <p:cNvPr id="8" name="Picture 7">
            <a:extLst>
              <a:ext uri="{FF2B5EF4-FFF2-40B4-BE49-F238E27FC236}">
                <a16:creationId xmlns:a16="http://schemas.microsoft.com/office/drawing/2014/main" id="{C021B922-E6B3-2261-C235-56657B150C68}"/>
              </a:ext>
            </a:extLst>
          </p:cNvPr>
          <p:cNvPicPr>
            <a:picLocks noChangeAspect="1"/>
          </p:cNvPicPr>
          <p:nvPr/>
        </p:nvPicPr>
        <p:blipFill>
          <a:blip r:embed="rId2"/>
          <a:srcRect/>
          <a:stretch>
            <a:fillRect/>
          </a:stretch>
        </p:blipFill>
        <p:spPr bwMode="auto">
          <a:xfrm>
            <a:off x="399188" y="846061"/>
            <a:ext cx="8345624" cy="2160911"/>
          </a:xfrm>
          <a:prstGeom prst="rect">
            <a:avLst/>
          </a:prstGeom>
          <a:noFill/>
          <a:ln w="9525">
            <a:noFill/>
            <a:miter lim="800000"/>
            <a:headEnd/>
            <a:tailEnd/>
          </a:ln>
        </p:spPr>
      </p:pic>
      <p:sp>
        <p:nvSpPr>
          <p:cNvPr id="10" name="TextBox 9">
            <a:extLst>
              <a:ext uri="{FF2B5EF4-FFF2-40B4-BE49-F238E27FC236}">
                <a16:creationId xmlns:a16="http://schemas.microsoft.com/office/drawing/2014/main" id="{F513A62D-1CB7-1134-D9D7-1BBE7B2B973B}"/>
              </a:ext>
            </a:extLst>
          </p:cNvPr>
          <p:cNvSpPr txBox="1"/>
          <p:nvPr/>
        </p:nvSpPr>
        <p:spPr>
          <a:xfrm>
            <a:off x="468313" y="3149962"/>
            <a:ext cx="8207374" cy="1477328"/>
          </a:xfrm>
          <a:prstGeom prst="rect">
            <a:avLst/>
          </a:prstGeom>
          <a:noFill/>
        </p:spPr>
        <p:txBody>
          <a:bodyPr wrap="square">
            <a:spAutoFit/>
          </a:bodyPr>
          <a:lstStyle/>
          <a:p>
            <a:r>
              <a:rPr lang="en-RU" dirty="0"/>
              <a:t>Elokuvaklippien rekonstruointi mitatusta aivotoiminnasta. Ylhäällä on esitetty kolme esimerkillistä koehenkilöille esitettyä elokuvaklippiä ja alhaalla mitatun aivotoiminnan perusteella rekonstruoidut elokuvaklipit</a:t>
            </a:r>
          </a:p>
          <a:p>
            <a:endParaRPr lang="en-RU" dirty="0"/>
          </a:p>
          <a:p>
            <a:r>
              <a:rPr lang="en-RU" dirty="0"/>
              <a:t>Myös tunnetilojen estimointi aivotoiminnan pohjalta mahdollista</a:t>
            </a:r>
          </a:p>
        </p:txBody>
      </p:sp>
    </p:spTree>
    <p:extLst>
      <p:ext uri="{BB962C8B-B14F-4D97-AF65-F5344CB8AC3E}">
        <p14:creationId xmlns:p14="http://schemas.microsoft.com/office/powerpoint/2010/main" val="334721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5D23-0E2B-66FD-0957-CAD3C5CCFB44}"/>
              </a:ext>
            </a:extLst>
          </p:cNvPr>
          <p:cNvSpPr>
            <a:spLocks noGrp="1"/>
          </p:cNvSpPr>
          <p:nvPr>
            <p:ph type="ctrTitle"/>
          </p:nvPr>
        </p:nvSpPr>
        <p:spPr>
          <a:xfrm>
            <a:off x="468312" y="200993"/>
            <a:ext cx="8207375" cy="666872"/>
          </a:xfrm>
        </p:spPr>
        <p:txBody>
          <a:bodyPr/>
          <a:lstStyle/>
          <a:p>
            <a:r>
              <a:rPr lang="en-FI" dirty="0"/>
              <a:t>Lyhyt esittelykierros ensialkuun</a:t>
            </a:r>
          </a:p>
        </p:txBody>
      </p:sp>
      <p:sp>
        <p:nvSpPr>
          <p:cNvPr id="3" name="Content Placeholder 2">
            <a:extLst>
              <a:ext uri="{FF2B5EF4-FFF2-40B4-BE49-F238E27FC236}">
                <a16:creationId xmlns:a16="http://schemas.microsoft.com/office/drawing/2014/main" id="{17B2F7D2-CA9A-62E2-8C0F-50BD10727580}"/>
              </a:ext>
            </a:extLst>
          </p:cNvPr>
          <p:cNvSpPr>
            <a:spLocks noGrp="1"/>
          </p:cNvSpPr>
          <p:nvPr>
            <p:ph sz="quarter" idx="14"/>
          </p:nvPr>
        </p:nvSpPr>
        <p:spPr>
          <a:xfrm>
            <a:off x="468312" y="826643"/>
            <a:ext cx="8207374" cy="4035503"/>
          </a:xfrm>
        </p:spPr>
        <p:txBody>
          <a:bodyPr/>
          <a:lstStyle/>
          <a:p>
            <a:pPr marL="342900" indent="-342900">
              <a:buFont typeface="Arial" panose="020B0604020202020204" pitchFamily="34" charset="0"/>
              <a:buChar char="•"/>
            </a:pPr>
            <a:r>
              <a:rPr lang="en-FI" sz="2000" dirty="0"/>
              <a:t>Jokainen jos kertoo nimensä ja lyheysti että mitä opiskelee, voi mainita kiinnostuksen kohteita kurssin osalta -- tämä on hyvä jotta asioita voi kurssin kuluessa läpi käytäessä ottaa toiveita sopivissa kohdin huomioon</a:t>
            </a:r>
          </a:p>
          <a:p>
            <a:pPr marL="580500" lvl="1" indent="-342900">
              <a:buFont typeface="Arial" panose="020B0604020202020204" pitchFamily="34" charset="0"/>
              <a:buChar char="•"/>
            </a:pPr>
            <a:r>
              <a:rPr lang="en-FI" sz="1900" dirty="0"/>
              <a:t>Esittäytyä voi suomeksi, ruotsiksi tai englanniksi </a:t>
            </a:r>
          </a:p>
          <a:p>
            <a:pPr marL="342900" indent="-342900">
              <a:buFont typeface="Arial" panose="020B0604020202020204" pitchFamily="34" charset="0"/>
              <a:buChar char="•"/>
            </a:pPr>
            <a:r>
              <a:rPr lang="en-FI" sz="2000" dirty="0"/>
              <a:t>Kurssin opettajien lyhyt esittely:</a:t>
            </a:r>
          </a:p>
          <a:p>
            <a:pPr marL="580500" lvl="1" indent="-342900">
              <a:buFont typeface="Arial" panose="020B0604020202020204" pitchFamily="34" charset="0"/>
              <a:buChar char="•"/>
            </a:pPr>
            <a:r>
              <a:rPr lang="en-FI" dirty="0"/>
              <a:t>Professori Iiro Jääskeläinen NBE laitokselta, valmistunut ja väitellyt psykologiasta Helsingin yliopistosta 1990 luvulla, jonka jälkeen Harvardin yliopistossa, TKK:lla ja Aallossa aivotutkimusta. Lyhyesti myös kliinistä työtä HUS:ssa psykiatrialla 1990 luvulla.</a:t>
            </a:r>
          </a:p>
          <a:p>
            <a:pPr marL="580500" lvl="1" indent="-342900">
              <a:buFont typeface="Arial" panose="020B0604020202020204" pitchFamily="34" charset="0"/>
              <a:buChar char="•"/>
            </a:pPr>
            <a:r>
              <a:rPr lang="en-FI" dirty="0"/>
              <a:t>Väitöskirjatyöntekijä Annika Kluge NBE laitokselta, valmistunut Tallinnan teknillisestä korkeakoulusta, jonka jälkeen Aallossa.</a:t>
            </a:r>
          </a:p>
          <a:p>
            <a:endParaRPr lang="en-FI" dirty="0"/>
          </a:p>
        </p:txBody>
      </p:sp>
      <p:sp>
        <p:nvSpPr>
          <p:cNvPr id="4" name="Date Placeholder 3">
            <a:extLst>
              <a:ext uri="{FF2B5EF4-FFF2-40B4-BE49-F238E27FC236}">
                <a16:creationId xmlns:a16="http://schemas.microsoft.com/office/drawing/2014/main" id="{B35E8574-CC83-7000-3287-585BD9D0184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24A1655-19C2-9FD8-0EE5-159A2B9771EB}"/>
              </a:ext>
            </a:extLst>
          </p:cNvPr>
          <p:cNvSpPr>
            <a:spLocks noGrp="1"/>
          </p:cNvSpPr>
          <p:nvPr>
            <p:ph type="sldNum" sz="quarter" idx="17"/>
          </p:nvPr>
        </p:nvSpPr>
        <p:spPr/>
        <p:txBody>
          <a:bodyPr/>
          <a:lstStyle/>
          <a:p>
            <a:pPr>
              <a:defRPr/>
            </a:pPr>
            <a:fld id="{49EFD4B7-1CC6-864B-A72A-C978B70BBA9B}" type="slidenum">
              <a:rPr lang="fi-FI" smtClean="0"/>
              <a:pPr>
                <a:defRPr/>
              </a:pPr>
              <a:t>2</a:t>
            </a:fld>
            <a:endParaRPr lang="fi-FI"/>
          </a:p>
        </p:txBody>
      </p:sp>
    </p:spTree>
    <p:extLst>
      <p:ext uri="{BB962C8B-B14F-4D97-AF65-F5344CB8AC3E}">
        <p14:creationId xmlns:p14="http://schemas.microsoft.com/office/powerpoint/2010/main" val="333498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B9F7-A068-4CFE-1533-DC3061F4AC26}"/>
              </a:ext>
            </a:extLst>
          </p:cNvPr>
          <p:cNvSpPr>
            <a:spLocks noGrp="1"/>
          </p:cNvSpPr>
          <p:nvPr>
            <p:ph type="ctrTitle"/>
          </p:nvPr>
        </p:nvSpPr>
        <p:spPr>
          <a:xfrm>
            <a:off x="468312" y="1861002"/>
            <a:ext cx="8207375" cy="996498"/>
          </a:xfrm>
        </p:spPr>
        <p:txBody>
          <a:bodyPr/>
          <a:lstStyle/>
          <a:p>
            <a:r>
              <a:rPr lang="en-RU" dirty="0"/>
              <a:t>Kysymyksiä?</a:t>
            </a:r>
          </a:p>
        </p:txBody>
      </p:sp>
      <p:sp>
        <p:nvSpPr>
          <p:cNvPr id="4" name="Date Placeholder 3">
            <a:extLst>
              <a:ext uri="{FF2B5EF4-FFF2-40B4-BE49-F238E27FC236}">
                <a16:creationId xmlns:a16="http://schemas.microsoft.com/office/drawing/2014/main" id="{10C05B95-5040-DE99-8783-59F15682B6BF}"/>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E13FC62E-D5A0-6CD6-9D3F-F92AF5C99309}"/>
              </a:ext>
            </a:extLst>
          </p:cNvPr>
          <p:cNvSpPr>
            <a:spLocks noGrp="1"/>
          </p:cNvSpPr>
          <p:nvPr>
            <p:ph type="sldNum" sz="quarter" idx="17"/>
          </p:nvPr>
        </p:nvSpPr>
        <p:spPr/>
        <p:txBody>
          <a:bodyPr/>
          <a:lstStyle/>
          <a:p>
            <a:pPr>
              <a:defRPr/>
            </a:pPr>
            <a:fld id="{49EFD4B7-1CC6-864B-A72A-C978B70BBA9B}" type="slidenum">
              <a:rPr lang="fi-FI" smtClean="0"/>
              <a:pPr>
                <a:defRPr/>
              </a:pPr>
              <a:t>20</a:t>
            </a:fld>
            <a:endParaRPr lang="fi-FI"/>
          </a:p>
        </p:txBody>
      </p:sp>
    </p:spTree>
    <p:extLst>
      <p:ext uri="{BB962C8B-B14F-4D97-AF65-F5344CB8AC3E}">
        <p14:creationId xmlns:p14="http://schemas.microsoft.com/office/powerpoint/2010/main" val="2111960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30E0-BA9F-0B00-4553-52DC46D4A00A}"/>
              </a:ext>
            </a:extLst>
          </p:cNvPr>
          <p:cNvSpPr>
            <a:spLocks noGrp="1"/>
          </p:cNvSpPr>
          <p:nvPr>
            <p:ph type="ctrTitle"/>
          </p:nvPr>
        </p:nvSpPr>
        <p:spPr>
          <a:xfrm>
            <a:off x="468313" y="221153"/>
            <a:ext cx="8207375" cy="996498"/>
          </a:xfrm>
        </p:spPr>
        <p:txBody>
          <a:bodyPr/>
          <a:lstStyle/>
          <a:p>
            <a:r>
              <a:rPr lang="en-FI" dirty="0"/>
              <a:t>Biologisen psykologian tutkimusmenetelmät</a:t>
            </a:r>
          </a:p>
        </p:txBody>
      </p:sp>
      <p:sp>
        <p:nvSpPr>
          <p:cNvPr id="3" name="Content Placeholder 2">
            <a:extLst>
              <a:ext uri="{FF2B5EF4-FFF2-40B4-BE49-F238E27FC236}">
                <a16:creationId xmlns:a16="http://schemas.microsoft.com/office/drawing/2014/main" id="{968069A6-B242-EB43-6CAD-0846BDB508B9}"/>
              </a:ext>
            </a:extLst>
          </p:cNvPr>
          <p:cNvSpPr>
            <a:spLocks noGrp="1"/>
          </p:cNvSpPr>
          <p:nvPr>
            <p:ph sz="quarter" idx="14"/>
          </p:nvPr>
        </p:nvSpPr>
        <p:spPr>
          <a:xfrm>
            <a:off x="468314" y="1305574"/>
            <a:ext cx="8207374" cy="3556574"/>
          </a:xfrm>
        </p:spPr>
        <p:txBody>
          <a:bodyPr/>
          <a:lstStyle/>
          <a:p>
            <a:pPr marL="285750" indent="-285750">
              <a:buFont typeface="Arial" panose="020B0604020202020204" pitchFamily="34" charset="0"/>
              <a:buChar char="•"/>
            </a:pPr>
            <a:r>
              <a:rPr lang="en-GB" sz="1800" b="0" dirty="0" err="1"/>
              <a:t>Kun</a:t>
            </a:r>
            <a:r>
              <a:rPr lang="en-GB" sz="1800" b="0" dirty="0"/>
              <a:t> </a:t>
            </a:r>
            <a:r>
              <a:rPr lang="en-GB" sz="1800" b="0" dirty="0" err="1"/>
              <a:t>otetaan</a:t>
            </a:r>
            <a:r>
              <a:rPr lang="en-GB" sz="1800" b="0" dirty="0"/>
              <a:t> </a:t>
            </a:r>
            <a:r>
              <a:rPr lang="en-GB" sz="1800" b="0" dirty="0" err="1"/>
              <a:t>huomioon</a:t>
            </a:r>
            <a:r>
              <a:rPr lang="en-GB" sz="1800" b="0" dirty="0"/>
              <a:t> </a:t>
            </a:r>
            <a:r>
              <a:rPr lang="en-GB" sz="1800" b="0" dirty="0" err="1"/>
              <a:t>toisaalta</a:t>
            </a:r>
            <a:r>
              <a:rPr lang="en-GB" sz="1800" b="0" dirty="0"/>
              <a:t> </a:t>
            </a:r>
            <a:r>
              <a:rPr lang="en-GB" sz="1800" b="0" dirty="0" err="1"/>
              <a:t>ihmisen</a:t>
            </a:r>
            <a:r>
              <a:rPr lang="en-GB" sz="1800" b="0" dirty="0"/>
              <a:t> </a:t>
            </a:r>
            <a:r>
              <a:rPr lang="en-GB" sz="1800" b="0" dirty="0" err="1"/>
              <a:t>havainto</a:t>
            </a:r>
            <a:r>
              <a:rPr lang="en-GB" sz="1800" b="0" dirty="0"/>
              <a:t>- </a:t>
            </a:r>
            <a:r>
              <a:rPr lang="en-GB" sz="1800" b="0" dirty="0" err="1"/>
              <a:t>ja</a:t>
            </a:r>
            <a:r>
              <a:rPr lang="en-GB" sz="1800" b="0" dirty="0"/>
              <a:t> </a:t>
            </a:r>
            <a:r>
              <a:rPr lang="en-GB" sz="1800" b="0" dirty="0" err="1"/>
              <a:t>kognitiivisten</a:t>
            </a:r>
            <a:r>
              <a:rPr lang="en-GB" sz="1800" b="0" dirty="0"/>
              <a:t> </a:t>
            </a:r>
            <a:r>
              <a:rPr lang="en-GB" sz="1800" b="0" dirty="0" err="1"/>
              <a:t>prosessien</a:t>
            </a:r>
            <a:r>
              <a:rPr lang="en-GB" sz="1800" b="0" dirty="0"/>
              <a:t> </a:t>
            </a:r>
            <a:r>
              <a:rPr lang="en-GB" sz="1800" b="0" dirty="0" err="1"/>
              <a:t>valtava</a:t>
            </a:r>
            <a:r>
              <a:rPr lang="en-GB" sz="1800" b="0" dirty="0"/>
              <a:t> </a:t>
            </a:r>
            <a:r>
              <a:rPr lang="en-GB" sz="1800" b="0" dirty="0" err="1"/>
              <a:t>monimutkaisuus</a:t>
            </a:r>
            <a:r>
              <a:rPr lang="en-GB" sz="1800" b="0" dirty="0"/>
              <a:t> </a:t>
            </a:r>
            <a:r>
              <a:rPr lang="en-GB" sz="1800" b="0" dirty="0" err="1"/>
              <a:t>ja</a:t>
            </a:r>
            <a:r>
              <a:rPr lang="en-GB" sz="1800" b="0" dirty="0"/>
              <a:t> </a:t>
            </a:r>
            <a:r>
              <a:rPr lang="en-GB" sz="1800" b="0" dirty="0" err="1"/>
              <a:t>toisaalta</a:t>
            </a:r>
            <a:r>
              <a:rPr lang="en-GB" sz="1800" b="0" dirty="0"/>
              <a:t> </a:t>
            </a:r>
            <a:r>
              <a:rPr lang="en-GB" sz="1800" b="0" dirty="0" err="1"/>
              <a:t>ihmisen</a:t>
            </a:r>
            <a:r>
              <a:rPr lang="en-GB" sz="1800" b="0" dirty="0"/>
              <a:t> </a:t>
            </a:r>
            <a:r>
              <a:rPr lang="en-GB" sz="1800" b="0" dirty="0" err="1"/>
              <a:t>aivojen</a:t>
            </a:r>
            <a:r>
              <a:rPr lang="en-GB" sz="1800" b="0" dirty="0"/>
              <a:t> </a:t>
            </a:r>
            <a:r>
              <a:rPr lang="en-GB" sz="1800" b="0" dirty="0" err="1"/>
              <a:t>monimutkaisuus</a:t>
            </a:r>
            <a:r>
              <a:rPr lang="en-GB" sz="1800" b="0" dirty="0"/>
              <a:t> (</a:t>
            </a:r>
            <a:r>
              <a:rPr lang="en-GB" sz="1800" b="0" dirty="0" err="1"/>
              <a:t>noin</a:t>
            </a:r>
            <a:r>
              <a:rPr lang="en-GB" sz="1800" b="0" dirty="0"/>
              <a:t> 10</a:t>
            </a:r>
            <a:r>
              <a:rPr lang="en-GB" sz="1800" b="0" baseline="30000" dirty="0"/>
              <a:t>11</a:t>
            </a:r>
            <a:r>
              <a:rPr lang="en-GB" sz="1800" b="0" dirty="0"/>
              <a:t> </a:t>
            </a:r>
            <a:r>
              <a:rPr lang="en-GB" sz="1800" b="0" dirty="0" err="1"/>
              <a:t>neuronia</a:t>
            </a:r>
            <a:r>
              <a:rPr lang="en-GB" sz="1800" b="0" dirty="0"/>
              <a:t>, </a:t>
            </a:r>
            <a:r>
              <a:rPr lang="en-GB" sz="1800" b="0" dirty="0" err="1"/>
              <a:t>joista</a:t>
            </a:r>
            <a:r>
              <a:rPr lang="en-GB" sz="1800" b="0" dirty="0"/>
              <a:t> </a:t>
            </a:r>
            <a:r>
              <a:rPr lang="en-GB" sz="1800" b="0" dirty="0" err="1"/>
              <a:t>jokaisella</a:t>
            </a:r>
            <a:r>
              <a:rPr lang="en-GB" sz="1800" b="0" dirty="0"/>
              <a:t> on </a:t>
            </a:r>
            <a:r>
              <a:rPr lang="en-GB" sz="1800" b="0" dirty="0" err="1"/>
              <a:t>keskimäärin</a:t>
            </a:r>
            <a:r>
              <a:rPr lang="en-GB" sz="1800" b="0" dirty="0"/>
              <a:t> </a:t>
            </a:r>
            <a:r>
              <a:rPr lang="en-GB" sz="1800" b="0" dirty="0" err="1"/>
              <a:t>noin</a:t>
            </a:r>
            <a:r>
              <a:rPr lang="en-GB" sz="1800" b="0" dirty="0"/>
              <a:t> 7000 </a:t>
            </a:r>
            <a:r>
              <a:rPr lang="en-GB" sz="1800" b="0" dirty="0" err="1"/>
              <a:t>synaptista</a:t>
            </a:r>
            <a:r>
              <a:rPr lang="en-GB" sz="1800" b="0" dirty="0"/>
              <a:t> </a:t>
            </a:r>
            <a:r>
              <a:rPr lang="en-GB" sz="1800" b="0" dirty="0" err="1"/>
              <a:t>yhteyttä</a:t>
            </a:r>
            <a:r>
              <a:rPr lang="en-GB" sz="1800" b="0" dirty="0"/>
              <a:t> </a:t>
            </a:r>
            <a:r>
              <a:rPr lang="en-GB" sz="1800" b="0" dirty="0" err="1"/>
              <a:t>muihin</a:t>
            </a:r>
            <a:r>
              <a:rPr lang="en-GB" sz="1800" b="0" dirty="0"/>
              <a:t> </a:t>
            </a:r>
            <a:r>
              <a:rPr lang="en-GB" sz="1800" b="0" dirty="0" err="1"/>
              <a:t>neuroneihin</a:t>
            </a:r>
            <a:r>
              <a:rPr lang="en-GB" sz="1800" b="0" dirty="0"/>
              <a:t>), on </a:t>
            </a:r>
            <a:r>
              <a:rPr lang="en-GB" sz="1800" b="0" dirty="0" err="1"/>
              <a:t>selvää</a:t>
            </a:r>
            <a:r>
              <a:rPr lang="en-GB" sz="1800" b="0" dirty="0"/>
              <a:t>, </a:t>
            </a:r>
            <a:r>
              <a:rPr lang="en-GB" sz="1800" b="0" dirty="0" err="1"/>
              <a:t>että</a:t>
            </a:r>
            <a:r>
              <a:rPr lang="en-GB" sz="1800" b="0" dirty="0"/>
              <a:t> </a:t>
            </a:r>
            <a:r>
              <a:rPr lang="en-GB" sz="1800" b="0" dirty="0" err="1"/>
              <a:t>tutkimusmenetelmien</a:t>
            </a:r>
            <a:r>
              <a:rPr lang="en-GB" sz="1800" b="0" dirty="0"/>
              <a:t> </a:t>
            </a:r>
            <a:r>
              <a:rPr lang="en-GB" sz="1800" b="0" dirty="0" err="1"/>
              <a:t>kehityksellä</a:t>
            </a:r>
            <a:r>
              <a:rPr lang="en-GB" sz="1800" b="0" dirty="0"/>
              <a:t> on </a:t>
            </a:r>
            <a:r>
              <a:rPr lang="en-GB" sz="1800" b="0" dirty="0" err="1"/>
              <a:t>keskeinen</a:t>
            </a:r>
            <a:r>
              <a:rPr lang="en-GB" sz="1800" b="0" dirty="0"/>
              <a:t> </a:t>
            </a:r>
            <a:r>
              <a:rPr lang="en-GB" sz="1800" b="0" dirty="0" err="1"/>
              <a:t>merkitys</a:t>
            </a:r>
            <a:r>
              <a:rPr lang="en-GB" sz="1800" b="0" dirty="0"/>
              <a:t> </a:t>
            </a:r>
            <a:r>
              <a:rPr lang="en-GB" sz="1800" b="0" dirty="0" err="1"/>
              <a:t>aivotutkimuksen</a:t>
            </a:r>
            <a:r>
              <a:rPr lang="en-GB" sz="1800" b="0" dirty="0"/>
              <a:t> </a:t>
            </a:r>
            <a:r>
              <a:rPr lang="en-GB" sz="1800" b="0" dirty="0" err="1"/>
              <a:t>edistymisessä</a:t>
            </a:r>
            <a:r>
              <a:rPr lang="en-GB" sz="1800" b="0" dirty="0"/>
              <a:t> </a:t>
            </a:r>
          </a:p>
          <a:p>
            <a:pPr marL="285750" indent="-285750">
              <a:buFont typeface="Arial" panose="020B0604020202020204" pitchFamily="34" charset="0"/>
              <a:buChar char="•"/>
            </a:pPr>
            <a:r>
              <a:rPr lang="en-GB" sz="1800" b="0" dirty="0" err="1"/>
              <a:t>Ei-invasiiviset</a:t>
            </a:r>
            <a:r>
              <a:rPr lang="en-GB" sz="1800" b="0" dirty="0"/>
              <a:t> </a:t>
            </a:r>
            <a:r>
              <a:rPr lang="en-GB" sz="1800" b="0" dirty="0" err="1"/>
              <a:t>aivokuvantamismenetelmät</a:t>
            </a:r>
            <a:r>
              <a:rPr lang="en-GB" sz="1800" b="0" dirty="0"/>
              <a:t>, </a:t>
            </a:r>
            <a:r>
              <a:rPr lang="en-GB" sz="1800" b="0" dirty="0" err="1"/>
              <a:t>joiden</a:t>
            </a:r>
            <a:r>
              <a:rPr lang="en-GB" sz="1800" b="0" dirty="0"/>
              <a:t> </a:t>
            </a:r>
            <a:r>
              <a:rPr lang="en-GB" sz="1800" b="0" dirty="0" err="1"/>
              <a:t>avulla</a:t>
            </a:r>
            <a:r>
              <a:rPr lang="en-GB" sz="1800" b="0" dirty="0"/>
              <a:t> </a:t>
            </a:r>
            <a:r>
              <a:rPr lang="en-GB" sz="1800" b="0" dirty="0" err="1"/>
              <a:t>voidaan</a:t>
            </a:r>
            <a:r>
              <a:rPr lang="en-GB" sz="1800" b="0" dirty="0"/>
              <a:t> </a:t>
            </a:r>
            <a:r>
              <a:rPr lang="en-GB" sz="1800" b="0" dirty="0" err="1"/>
              <a:t>mitata</a:t>
            </a:r>
            <a:r>
              <a:rPr lang="en-GB" sz="1800" b="0" dirty="0"/>
              <a:t> </a:t>
            </a:r>
            <a:r>
              <a:rPr lang="en-GB" sz="1800" b="0" dirty="0" err="1"/>
              <a:t>aivotoimintaa</a:t>
            </a:r>
            <a:r>
              <a:rPr lang="en-GB" sz="1800" b="0" dirty="0"/>
              <a:t> </a:t>
            </a:r>
            <a:r>
              <a:rPr lang="en-GB" sz="1800" b="0" dirty="0" err="1"/>
              <a:t>erilaisten</a:t>
            </a:r>
            <a:r>
              <a:rPr lang="en-GB" sz="1800" b="0" dirty="0"/>
              <a:t> </a:t>
            </a:r>
            <a:r>
              <a:rPr lang="en-GB" sz="1800" b="0" dirty="0" err="1"/>
              <a:t>ärsykkeiden</a:t>
            </a:r>
            <a:r>
              <a:rPr lang="en-GB" sz="1800" b="0" dirty="0"/>
              <a:t> </a:t>
            </a:r>
            <a:r>
              <a:rPr lang="en-GB" sz="1800" b="0" dirty="0" err="1"/>
              <a:t>esittämisen</a:t>
            </a:r>
            <a:r>
              <a:rPr lang="en-GB" sz="1800" b="0" dirty="0"/>
              <a:t> </a:t>
            </a:r>
            <a:r>
              <a:rPr lang="en-GB" sz="1800" b="0" dirty="0" err="1"/>
              <a:t>ja</a:t>
            </a:r>
            <a:r>
              <a:rPr lang="en-GB" sz="1800" b="0" dirty="0"/>
              <a:t> </a:t>
            </a:r>
            <a:r>
              <a:rPr lang="en-GB" sz="1800" b="0" dirty="0" err="1"/>
              <a:t>tehtävien</a:t>
            </a:r>
            <a:r>
              <a:rPr lang="en-GB" sz="1800" b="0" dirty="0"/>
              <a:t> </a:t>
            </a:r>
            <a:r>
              <a:rPr lang="en-GB" sz="1800" b="0" dirty="0" err="1"/>
              <a:t>suorittamisen</a:t>
            </a:r>
            <a:r>
              <a:rPr lang="en-GB" sz="1800" b="0" dirty="0"/>
              <a:t> </a:t>
            </a:r>
            <a:r>
              <a:rPr lang="en-GB" sz="1800" b="0" dirty="0" err="1"/>
              <a:t>aikana</a:t>
            </a:r>
            <a:r>
              <a:rPr lang="en-GB" sz="1800" b="0" dirty="0"/>
              <a:t> </a:t>
            </a:r>
            <a:r>
              <a:rPr lang="en-GB" sz="1800" b="0" dirty="0" err="1"/>
              <a:t>terveillä</a:t>
            </a:r>
            <a:r>
              <a:rPr lang="en-GB" sz="1800" b="0" dirty="0"/>
              <a:t> </a:t>
            </a:r>
            <a:r>
              <a:rPr lang="en-GB" sz="1800" b="0" dirty="0" err="1"/>
              <a:t>vapaaehtoisilla</a:t>
            </a:r>
            <a:r>
              <a:rPr lang="en-GB" sz="1800" b="0" dirty="0"/>
              <a:t>, </a:t>
            </a:r>
            <a:r>
              <a:rPr lang="en-GB" sz="1800" b="0" dirty="0" err="1"/>
              <a:t>ovat</a:t>
            </a:r>
            <a:r>
              <a:rPr lang="en-GB" sz="1800" b="0" dirty="0"/>
              <a:t> </a:t>
            </a:r>
            <a:r>
              <a:rPr lang="en-GB" sz="1800" b="0" dirty="0" err="1"/>
              <a:t>kehittyneet</a:t>
            </a:r>
            <a:r>
              <a:rPr lang="en-GB" sz="1800" b="0" dirty="0"/>
              <a:t> </a:t>
            </a:r>
            <a:r>
              <a:rPr lang="en-GB" sz="1800" b="0" dirty="0" err="1"/>
              <a:t>hyvin</a:t>
            </a:r>
            <a:r>
              <a:rPr lang="en-GB" sz="1800" b="0" dirty="0"/>
              <a:t> </a:t>
            </a:r>
            <a:r>
              <a:rPr lang="en-GB" sz="1800" b="0" dirty="0" err="1"/>
              <a:t>nopeasti</a:t>
            </a:r>
            <a:r>
              <a:rPr lang="en-GB" sz="1800" b="0" dirty="0"/>
              <a:t> </a:t>
            </a:r>
          </a:p>
          <a:p>
            <a:pPr marL="285750" indent="-285750">
              <a:buFont typeface="Arial" panose="020B0604020202020204" pitchFamily="34" charset="0"/>
              <a:buChar char="•"/>
            </a:pPr>
            <a:r>
              <a:rPr lang="en-GB" sz="1800" b="0" dirty="0" err="1"/>
              <a:t>Nykyaikainen</a:t>
            </a:r>
            <a:r>
              <a:rPr lang="en-GB" sz="1800" b="0" dirty="0"/>
              <a:t> </a:t>
            </a:r>
            <a:r>
              <a:rPr lang="en-GB" sz="1800" b="0" dirty="0" err="1"/>
              <a:t>kuvantamistekniikka</a:t>
            </a:r>
            <a:r>
              <a:rPr lang="en-GB" sz="1800" b="0" dirty="0"/>
              <a:t> </a:t>
            </a:r>
            <a:r>
              <a:rPr lang="en-GB" sz="1800" b="0" dirty="0" err="1"/>
              <a:t>ja</a:t>
            </a:r>
            <a:r>
              <a:rPr lang="en-GB" sz="1800" b="0" dirty="0"/>
              <a:t> </a:t>
            </a:r>
            <a:r>
              <a:rPr lang="en-GB" sz="1800" b="0" dirty="0" err="1"/>
              <a:t>kehittyneet</a:t>
            </a:r>
            <a:r>
              <a:rPr lang="en-GB" sz="1800" b="0" dirty="0"/>
              <a:t> </a:t>
            </a:r>
            <a:r>
              <a:rPr lang="en-GB" sz="1800" b="0" dirty="0" err="1"/>
              <a:t>signaalianalyysin</a:t>
            </a:r>
            <a:r>
              <a:rPr lang="en-GB" sz="1800" b="0" dirty="0"/>
              <a:t> </a:t>
            </a:r>
            <a:r>
              <a:rPr lang="en-GB" sz="1800" b="0" dirty="0" err="1"/>
              <a:t>algoritmit</a:t>
            </a:r>
            <a:r>
              <a:rPr lang="en-GB" sz="1800" b="0" dirty="0"/>
              <a:t> </a:t>
            </a:r>
            <a:r>
              <a:rPr lang="en-GB" sz="1800" b="0" dirty="0" err="1"/>
              <a:t>tarjoavat</a:t>
            </a:r>
            <a:r>
              <a:rPr lang="en-GB" sz="1800" b="0" dirty="0"/>
              <a:t> </a:t>
            </a:r>
            <a:r>
              <a:rPr lang="en-GB" sz="1800" b="0" dirty="0" err="1"/>
              <a:t>nykyään</a:t>
            </a:r>
            <a:r>
              <a:rPr lang="en-GB" sz="1800" b="0" dirty="0"/>
              <a:t> </a:t>
            </a:r>
            <a:r>
              <a:rPr lang="en-GB" sz="1800" b="0" dirty="0" err="1"/>
              <a:t>tutkijoille</a:t>
            </a:r>
            <a:r>
              <a:rPr lang="en-GB" sz="1800" b="0" dirty="0"/>
              <a:t> </a:t>
            </a:r>
            <a:r>
              <a:rPr lang="en-GB" sz="1800" b="0" dirty="0" err="1"/>
              <a:t>mahdollisuuksia</a:t>
            </a:r>
            <a:r>
              <a:rPr lang="en-GB" sz="1800" b="0" dirty="0"/>
              <a:t>, </a:t>
            </a:r>
            <a:r>
              <a:rPr lang="en-GB" sz="1800" b="0" dirty="0" err="1"/>
              <a:t>joista</a:t>
            </a:r>
            <a:r>
              <a:rPr lang="en-GB" sz="1800" b="0" dirty="0"/>
              <a:t> </a:t>
            </a:r>
            <a:r>
              <a:rPr lang="en-GB" sz="1800" b="0" dirty="0" err="1"/>
              <a:t>muutama</a:t>
            </a:r>
            <a:r>
              <a:rPr lang="en-GB" sz="1800" b="0" dirty="0"/>
              <a:t> </a:t>
            </a:r>
            <a:r>
              <a:rPr lang="en-GB" sz="1800" b="0" dirty="0" err="1"/>
              <a:t>vuosikymmen</a:t>
            </a:r>
            <a:r>
              <a:rPr lang="en-GB" sz="1800" b="0" dirty="0"/>
              <a:t> </a:t>
            </a:r>
            <a:r>
              <a:rPr lang="en-GB" sz="1800" b="0" dirty="0" err="1"/>
              <a:t>sitten</a:t>
            </a:r>
            <a:r>
              <a:rPr lang="en-GB" sz="1800" b="0" dirty="0"/>
              <a:t> </a:t>
            </a:r>
            <a:r>
              <a:rPr lang="en-GB" sz="1800" b="0" dirty="0" err="1"/>
              <a:t>voitiin</a:t>
            </a:r>
            <a:r>
              <a:rPr lang="en-GB" sz="1800" b="0" dirty="0"/>
              <a:t> vain </a:t>
            </a:r>
            <a:r>
              <a:rPr lang="en-GB" sz="1800" b="0" dirty="0" err="1"/>
              <a:t>uneksia</a:t>
            </a:r>
            <a:r>
              <a:rPr lang="en-GB" sz="1800" b="0" dirty="0"/>
              <a:t>, </a:t>
            </a:r>
            <a:r>
              <a:rPr lang="en-GB" sz="1800" b="0" dirty="0" err="1"/>
              <a:t>kuten</a:t>
            </a:r>
            <a:r>
              <a:rPr lang="en-GB" sz="1800" b="0" dirty="0"/>
              <a:t> </a:t>
            </a:r>
            <a:r>
              <a:rPr lang="en-GB" sz="1800" b="0" dirty="0" err="1"/>
              <a:t>sellaisten</a:t>
            </a:r>
            <a:r>
              <a:rPr lang="en-GB" sz="1800" b="0" dirty="0"/>
              <a:t> </a:t>
            </a:r>
            <a:r>
              <a:rPr lang="en-GB" sz="1800" b="0" dirty="0" err="1"/>
              <a:t>aivotoimintamallien</a:t>
            </a:r>
            <a:r>
              <a:rPr lang="en-GB" sz="1800" b="0" dirty="0"/>
              <a:t> </a:t>
            </a:r>
            <a:r>
              <a:rPr lang="en-GB" sz="1800" b="0" dirty="0" err="1"/>
              <a:t>kuvantaminen</a:t>
            </a:r>
            <a:r>
              <a:rPr lang="en-GB" sz="1800" b="0" dirty="0"/>
              <a:t>, </a:t>
            </a:r>
            <a:r>
              <a:rPr lang="en-GB" sz="1800" b="0" dirty="0" err="1"/>
              <a:t>jotka</a:t>
            </a:r>
            <a:r>
              <a:rPr lang="en-GB" sz="1800" b="0" dirty="0"/>
              <a:t> </a:t>
            </a:r>
            <a:r>
              <a:rPr lang="en-GB" sz="1800" b="0" dirty="0" err="1"/>
              <a:t>voidaan</a:t>
            </a:r>
            <a:r>
              <a:rPr lang="en-GB" sz="1800" b="0" dirty="0"/>
              <a:t> </a:t>
            </a:r>
            <a:r>
              <a:rPr lang="en-GB" sz="1800" b="0" dirty="0" err="1"/>
              <a:t>liittää</a:t>
            </a:r>
            <a:r>
              <a:rPr lang="en-GB" sz="1800" b="0" dirty="0"/>
              <a:t> </a:t>
            </a:r>
            <a:r>
              <a:rPr lang="en-GB" sz="1800" b="0" dirty="0" err="1"/>
              <a:t>tiettyihin</a:t>
            </a:r>
            <a:r>
              <a:rPr lang="en-GB" sz="1800" b="0" dirty="0"/>
              <a:t> </a:t>
            </a:r>
            <a:r>
              <a:rPr lang="en-GB" sz="1800" b="0" dirty="0" err="1"/>
              <a:t>ajatuksiin</a:t>
            </a:r>
            <a:endParaRPr lang="en-FI" sz="1800" b="0" dirty="0"/>
          </a:p>
        </p:txBody>
      </p:sp>
      <p:sp>
        <p:nvSpPr>
          <p:cNvPr id="4" name="Date Placeholder 3">
            <a:extLst>
              <a:ext uri="{FF2B5EF4-FFF2-40B4-BE49-F238E27FC236}">
                <a16:creationId xmlns:a16="http://schemas.microsoft.com/office/drawing/2014/main" id="{5EC94472-C3A8-63F8-1116-D184DB703024}"/>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28FCF61D-04FB-D5F9-A386-EB08C7F7795A}"/>
              </a:ext>
            </a:extLst>
          </p:cNvPr>
          <p:cNvSpPr>
            <a:spLocks noGrp="1"/>
          </p:cNvSpPr>
          <p:nvPr>
            <p:ph type="sldNum" sz="quarter" idx="17"/>
          </p:nvPr>
        </p:nvSpPr>
        <p:spPr/>
        <p:txBody>
          <a:bodyPr/>
          <a:lstStyle/>
          <a:p>
            <a:pPr>
              <a:defRPr/>
            </a:pPr>
            <a:fld id="{49EFD4B7-1CC6-864B-A72A-C978B70BBA9B}" type="slidenum">
              <a:rPr lang="fi-FI" smtClean="0"/>
              <a:pPr>
                <a:defRPr/>
              </a:pPr>
              <a:t>21</a:t>
            </a:fld>
            <a:endParaRPr lang="fi-FI"/>
          </a:p>
        </p:txBody>
      </p:sp>
    </p:spTree>
    <p:extLst>
      <p:ext uri="{BB962C8B-B14F-4D97-AF65-F5344CB8AC3E}">
        <p14:creationId xmlns:p14="http://schemas.microsoft.com/office/powerpoint/2010/main" val="567800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30E0-BA9F-0B00-4553-52DC46D4A00A}"/>
              </a:ext>
            </a:extLst>
          </p:cNvPr>
          <p:cNvSpPr>
            <a:spLocks noGrp="1"/>
          </p:cNvSpPr>
          <p:nvPr>
            <p:ph type="ctrTitle"/>
          </p:nvPr>
        </p:nvSpPr>
        <p:spPr>
          <a:xfrm>
            <a:off x="468313" y="221153"/>
            <a:ext cx="8207375" cy="996498"/>
          </a:xfrm>
        </p:spPr>
        <p:txBody>
          <a:bodyPr/>
          <a:lstStyle/>
          <a:p>
            <a:r>
              <a:rPr lang="en-FI" dirty="0"/>
              <a:t>Biologisen psykologian tutkimusmenetelmät</a:t>
            </a:r>
          </a:p>
        </p:txBody>
      </p:sp>
      <p:sp>
        <p:nvSpPr>
          <p:cNvPr id="3" name="Content Placeholder 2">
            <a:extLst>
              <a:ext uri="{FF2B5EF4-FFF2-40B4-BE49-F238E27FC236}">
                <a16:creationId xmlns:a16="http://schemas.microsoft.com/office/drawing/2014/main" id="{968069A6-B242-EB43-6CAD-0846BDB508B9}"/>
              </a:ext>
            </a:extLst>
          </p:cNvPr>
          <p:cNvSpPr>
            <a:spLocks noGrp="1"/>
          </p:cNvSpPr>
          <p:nvPr>
            <p:ph sz="quarter" idx="14"/>
          </p:nvPr>
        </p:nvSpPr>
        <p:spPr>
          <a:xfrm>
            <a:off x="468313" y="1440512"/>
            <a:ext cx="8207374" cy="3336764"/>
          </a:xfrm>
        </p:spPr>
        <p:txBody>
          <a:bodyPr/>
          <a:lstStyle/>
          <a:p>
            <a:pPr marL="285750" indent="-285750">
              <a:buFont typeface="Arial" panose="020B0604020202020204" pitchFamily="34" charset="0"/>
              <a:buChar char="•"/>
            </a:pPr>
            <a:r>
              <a:rPr lang="en-GB" sz="1800" b="0" dirty="0" err="1"/>
              <a:t>Aivokuvantamismenetelmien</a:t>
            </a:r>
            <a:r>
              <a:rPr lang="en-GB" sz="1800" b="0" dirty="0"/>
              <a:t> </a:t>
            </a:r>
            <a:r>
              <a:rPr lang="en-GB" sz="1800" b="0" dirty="0" err="1"/>
              <a:t>hyödynnettävyys</a:t>
            </a:r>
            <a:r>
              <a:rPr lang="en-GB" sz="1800" b="0" dirty="0"/>
              <a:t> </a:t>
            </a:r>
            <a:r>
              <a:rPr lang="en-GB" sz="1800" b="0" dirty="0" err="1"/>
              <a:t>riippuu</a:t>
            </a:r>
            <a:r>
              <a:rPr lang="en-GB" sz="1800" b="0" dirty="0"/>
              <a:t> </a:t>
            </a:r>
            <a:r>
              <a:rPr lang="en-GB" sz="1800" b="0" dirty="0" err="1"/>
              <a:t>pitkälti</a:t>
            </a:r>
            <a:r>
              <a:rPr lang="en-GB" sz="1800" b="0" dirty="0"/>
              <a:t> </a:t>
            </a:r>
            <a:r>
              <a:rPr lang="en-GB" sz="1800" b="0" dirty="0" err="1"/>
              <a:t>teorioiden</a:t>
            </a:r>
            <a:r>
              <a:rPr lang="en-GB" sz="1800" b="0" dirty="0"/>
              <a:t> </a:t>
            </a:r>
            <a:r>
              <a:rPr lang="en-GB" sz="1800" b="0" dirty="0" err="1"/>
              <a:t>kehityksestä</a:t>
            </a:r>
            <a:r>
              <a:rPr lang="en-GB" sz="1800" b="0" dirty="0"/>
              <a:t>. </a:t>
            </a:r>
            <a:r>
              <a:rPr lang="en-GB" sz="1800" b="0" dirty="0" err="1"/>
              <a:t>Tämä</a:t>
            </a:r>
            <a:r>
              <a:rPr lang="en-GB" sz="1800" b="0" dirty="0"/>
              <a:t> </a:t>
            </a:r>
            <a:r>
              <a:rPr lang="en-GB" sz="1800" b="0" dirty="0" err="1"/>
              <a:t>johtuu</a:t>
            </a:r>
            <a:r>
              <a:rPr lang="en-GB" sz="1800" b="0" dirty="0"/>
              <a:t> </a:t>
            </a:r>
            <a:r>
              <a:rPr lang="en-GB" sz="1800" b="0" dirty="0" err="1"/>
              <a:t>siitä</a:t>
            </a:r>
            <a:r>
              <a:rPr lang="en-GB" sz="1800" b="0" dirty="0"/>
              <a:t>, </a:t>
            </a:r>
            <a:r>
              <a:rPr lang="en-GB" sz="1800" b="0" dirty="0" err="1"/>
              <a:t>että</a:t>
            </a:r>
            <a:r>
              <a:rPr lang="en-GB" sz="1800" b="0" dirty="0"/>
              <a:t> </a:t>
            </a:r>
            <a:r>
              <a:rPr lang="en-GB" sz="1800" b="0" dirty="0" err="1"/>
              <a:t>havainto</a:t>
            </a:r>
            <a:r>
              <a:rPr lang="en-GB" sz="1800" b="0" dirty="0"/>
              <a:t>- </a:t>
            </a:r>
            <a:r>
              <a:rPr lang="en-GB" sz="1800" b="0" dirty="0" err="1"/>
              <a:t>ja</a:t>
            </a:r>
            <a:r>
              <a:rPr lang="en-GB" sz="1800" b="0" dirty="0"/>
              <a:t> </a:t>
            </a:r>
            <a:r>
              <a:rPr lang="en-GB" sz="1800" b="0" dirty="0" err="1"/>
              <a:t>kognitiivisten</a:t>
            </a:r>
            <a:r>
              <a:rPr lang="en-GB" sz="1800" b="0" dirty="0"/>
              <a:t> </a:t>
            </a:r>
            <a:r>
              <a:rPr lang="en-GB" sz="1800" b="0" dirty="0" err="1"/>
              <a:t>toimintojen</a:t>
            </a:r>
            <a:r>
              <a:rPr lang="en-GB" sz="1800" b="0" dirty="0"/>
              <a:t> </a:t>
            </a:r>
            <a:r>
              <a:rPr lang="en-GB" sz="1800" b="0" dirty="0" err="1"/>
              <a:t>hermostollista</a:t>
            </a:r>
            <a:r>
              <a:rPr lang="en-GB" sz="1800" b="0" dirty="0"/>
              <a:t> </a:t>
            </a:r>
            <a:r>
              <a:rPr lang="en-GB" sz="1800" b="0" dirty="0" err="1"/>
              <a:t>perustaa</a:t>
            </a:r>
            <a:r>
              <a:rPr lang="en-GB" sz="1800" b="0" dirty="0"/>
              <a:t> </a:t>
            </a:r>
            <a:r>
              <a:rPr lang="en-GB" sz="1800" b="0" dirty="0" err="1"/>
              <a:t>koskevat</a:t>
            </a:r>
            <a:r>
              <a:rPr lang="en-GB" sz="1800" b="0" dirty="0"/>
              <a:t> </a:t>
            </a:r>
            <a:r>
              <a:rPr lang="en-GB" sz="1800" b="0" dirty="0" err="1"/>
              <a:t>teoriat</a:t>
            </a:r>
            <a:r>
              <a:rPr lang="en-GB" sz="1800" b="0" dirty="0"/>
              <a:t> </a:t>
            </a:r>
            <a:r>
              <a:rPr lang="en-GB" sz="1800" b="0" dirty="0" err="1"/>
              <a:t>ja</a:t>
            </a:r>
            <a:r>
              <a:rPr lang="en-GB" sz="1800" b="0" dirty="0"/>
              <a:t> </a:t>
            </a:r>
            <a:r>
              <a:rPr lang="en-GB" sz="1800" b="0" dirty="0" err="1"/>
              <a:t>mallit</a:t>
            </a:r>
            <a:r>
              <a:rPr lang="en-GB" sz="1800" b="0" dirty="0"/>
              <a:t> </a:t>
            </a:r>
            <a:r>
              <a:rPr lang="en-GB" sz="1800" b="0" dirty="0" err="1"/>
              <a:t>antavat</a:t>
            </a:r>
            <a:r>
              <a:rPr lang="en-GB" sz="1800" b="0" dirty="0"/>
              <a:t> </a:t>
            </a:r>
            <a:r>
              <a:rPr lang="en-GB" sz="1800" b="0" dirty="0" err="1"/>
              <a:t>aivotutkijoille</a:t>
            </a:r>
            <a:r>
              <a:rPr lang="en-GB" sz="1800" b="0" dirty="0"/>
              <a:t> </a:t>
            </a:r>
            <a:r>
              <a:rPr lang="en-GB" sz="1800" b="0" dirty="0" err="1"/>
              <a:t>mahdollisuuden</a:t>
            </a:r>
            <a:r>
              <a:rPr lang="en-GB" sz="1800" b="0" dirty="0"/>
              <a:t> </a:t>
            </a:r>
            <a:r>
              <a:rPr lang="en-GB" sz="1800" b="0" dirty="0" err="1"/>
              <a:t>suunnitella</a:t>
            </a:r>
            <a:r>
              <a:rPr lang="en-GB" sz="1800" b="0" dirty="0"/>
              <a:t> </a:t>
            </a:r>
            <a:r>
              <a:rPr lang="en-GB" sz="1800" b="0" dirty="0" err="1"/>
              <a:t>kokeita</a:t>
            </a:r>
            <a:r>
              <a:rPr lang="en-GB" sz="1800" b="0" dirty="0"/>
              <a:t>, </a:t>
            </a:r>
            <a:r>
              <a:rPr lang="en-GB" sz="1800" b="0" dirty="0" err="1"/>
              <a:t>joilla</a:t>
            </a:r>
            <a:r>
              <a:rPr lang="en-GB" sz="1800" b="0" dirty="0"/>
              <a:t> </a:t>
            </a:r>
            <a:r>
              <a:rPr lang="en-GB" sz="1800" b="0" dirty="0" err="1"/>
              <a:t>testataan</a:t>
            </a:r>
            <a:r>
              <a:rPr lang="en-GB" sz="1800" b="0" dirty="0"/>
              <a:t> </a:t>
            </a:r>
            <a:r>
              <a:rPr lang="en-GB" sz="1800" b="0" dirty="0" err="1"/>
              <a:t>tiettyjä</a:t>
            </a:r>
            <a:r>
              <a:rPr lang="en-GB" sz="1800" b="0" dirty="0"/>
              <a:t> </a:t>
            </a:r>
            <a:r>
              <a:rPr lang="en-GB" sz="1800" b="0" dirty="0" err="1"/>
              <a:t>hypoteeseja</a:t>
            </a:r>
            <a:endParaRPr lang="en-GB" sz="1800" b="0" dirty="0"/>
          </a:p>
          <a:p>
            <a:pPr marL="285750" indent="-285750">
              <a:buFont typeface="Arial" panose="020B0604020202020204" pitchFamily="34" charset="0"/>
              <a:buChar char="•"/>
            </a:pPr>
            <a:r>
              <a:rPr lang="en-GB" sz="1800" b="0" dirty="0" err="1"/>
              <a:t>Esimerkkinä</a:t>
            </a:r>
            <a:r>
              <a:rPr lang="en-GB" sz="1800" b="0" dirty="0"/>
              <a:t> </a:t>
            </a:r>
            <a:r>
              <a:rPr lang="en-GB" sz="1800" b="0" dirty="0" err="1"/>
              <a:t>hypoteesien</a:t>
            </a:r>
            <a:r>
              <a:rPr lang="en-GB" sz="1800" b="0" dirty="0"/>
              <a:t> </a:t>
            </a:r>
            <a:r>
              <a:rPr lang="en-GB" sz="1800" b="0" dirty="0" err="1"/>
              <a:t>testaamisesta</a:t>
            </a:r>
            <a:r>
              <a:rPr lang="en-GB" sz="1800" b="0" dirty="0"/>
              <a:t> </a:t>
            </a:r>
            <a:r>
              <a:rPr lang="en-GB" sz="1800" b="0" dirty="0" err="1"/>
              <a:t>voidaan</a:t>
            </a:r>
            <a:r>
              <a:rPr lang="en-GB" sz="1800" b="0" dirty="0"/>
              <a:t> </a:t>
            </a:r>
            <a:r>
              <a:rPr lang="en-GB" sz="1800" b="0" dirty="0" err="1"/>
              <a:t>palauttaa</a:t>
            </a:r>
            <a:r>
              <a:rPr lang="en-GB" sz="1800" b="0" dirty="0"/>
              <a:t> </a:t>
            </a:r>
            <a:r>
              <a:rPr lang="en-GB" sz="1800" b="0" dirty="0" err="1"/>
              <a:t>mieleen</a:t>
            </a:r>
            <a:r>
              <a:rPr lang="en-GB" sz="1800" b="0" dirty="0"/>
              <a:t> </a:t>
            </a:r>
            <a:r>
              <a:rPr lang="en-GB" sz="1800" b="0" dirty="0" err="1"/>
              <a:t>luvussa</a:t>
            </a:r>
            <a:r>
              <a:rPr lang="en-GB" sz="1800" b="0" dirty="0"/>
              <a:t> 1 </a:t>
            </a:r>
            <a:r>
              <a:rPr lang="en-GB" sz="1800" b="0" dirty="0" err="1"/>
              <a:t>kuvatut</a:t>
            </a:r>
            <a:r>
              <a:rPr lang="en-GB" sz="1800" b="0" dirty="0"/>
              <a:t> Pierre </a:t>
            </a:r>
            <a:r>
              <a:rPr lang="en-GB" sz="1800" b="0" dirty="0" err="1"/>
              <a:t>Flourensin</a:t>
            </a:r>
            <a:r>
              <a:rPr lang="en-GB" sz="1800" b="0" dirty="0"/>
              <a:t> </a:t>
            </a:r>
            <a:r>
              <a:rPr lang="en-GB" sz="1800" b="0" dirty="0" err="1"/>
              <a:t>tekemät</a:t>
            </a:r>
            <a:r>
              <a:rPr lang="en-GB" sz="1800" b="0" dirty="0"/>
              <a:t> </a:t>
            </a:r>
            <a:r>
              <a:rPr lang="en-GB" sz="1800" b="0" dirty="0" err="1"/>
              <a:t>varhaiset</a:t>
            </a:r>
            <a:r>
              <a:rPr lang="en-GB" sz="1800" b="0" dirty="0"/>
              <a:t> </a:t>
            </a:r>
            <a:r>
              <a:rPr lang="en-GB" sz="1800" b="0" dirty="0" err="1"/>
              <a:t>kokeet</a:t>
            </a:r>
            <a:r>
              <a:rPr lang="en-GB" sz="1800" b="0" dirty="0"/>
              <a:t>. Hän </a:t>
            </a:r>
            <a:r>
              <a:rPr lang="en-GB" sz="1800" b="0" dirty="0" err="1"/>
              <a:t>lähti</a:t>
            </a:r>
            <a:r>
              <a:rPr lang="en-GB" sz="1800" b="0" dirty="0"/>
              <a:t> </a:t>
            </a:r>
            <a:r>
              <a:rPr lang="en-GB" sz="1800" b="0" dirty="0" err="1"/>
              <a:t>tutkimaan</a:t>
            </a:r>
            <a:r>
              <a:rPr lang="en-GB" sz="1800" b="0" dirty="0"/>
              <a:t> </a:t>
            </a:r>
            <a:r>
              <a:rPr lang="en-GB" sz="1800" b="0" dirty="0" err="1"/>
              <a:t>kriittisesti</a:t>
            </a:r>
            <a:r>
              <a:rPr lang="en-GB" sz="1800" b="0" dirty="0"/>
              <a:t> </a:t>
            </a:r>
            <a:r>
              <a:rPr lang="en-GB" sz="1800" b="0" dirty="0" err="1"/>
              <a:t>hypoteeseja</a:t>
            </a:r>
            <a:r>
              <a:rPr lang="en-GB" sz="1800" b="0" dirty="0"/>
              <a:t>, </a:t>
            </a:r>
            <a:r>
              <a:rPr lang="en-GB" sz="1800" b="0" dirty="0" err="1"/>
              <a:t>jotka</a:t>
            </a:r>
            <a:r>
              <a:rPr lang="en-GB" sz="1800" b="0" dirty="0"/>
              <a:t> </a:t>
            </a:r>
            <a:r>
              <a:rPr lang="en-GB" sz="1800" b="0" dirty="0" err="1"/>
              <a:t>hän</a:t>
            </a:r>
            <a:r>
              <a:rPr lang="en-GB" sz="1800" b="0" dirty="0"/>
              <a:t> </a:t>
            </a:r>
            <a:r>
              <a:rPr lang="en-GB" sz="1800" b="0" dirty="0" err="1"/>
              <a:t>pystyi</a:t>
            </a:r>
            <a:r>
              <a:rPr lang="en-GB" sz="1800" b="0" dirty="0"/>
              <a:t> </a:t>
            </a:r>
            <a:r>
              <a:rPr lang="en-GB" sz="1800" b="0" dirty="0" err="1"/>
              <a:t>muotoilemaan</a:t>
            </a:r>
            <a:r>
              <a:rPr lang="en-GB" sz="1800" b="0" dirty="0"/>
              <a:t> </a:t>
            </a:r>
            <a:r>
              <a:rPr lang="en-GB" sz="1800" b="0" dirty="0" err="1"/>
              <a:t>frenologian</a:t>
            </a:r>
            <a:r>
              <a:rPr lang="en-GB" sz="1800" b="0" dirty="0"/>
              <a:t> </a:t>
            </a:r>
            <a:r>
              <a:rPr lang="en-GB" sz="1800" b="0" dirty="0" err="1"/>
              <a:t>teorian</a:t>
            </a:r>
            <a:r>
              <a:rPr lang="en-GB" sz="1800" b="0" dirty="0"/>
              <a:t> </a:t>
            </a:r>
            <a:r>
              <a:rPr lang="en-GB" sz="1800" b="0" dirty="0" err="1"/>
              <a:t>perusteella</a:t>
            </a:r>
            <a:r>
              <a:rPr lang="en-GB" sz="1800" b="0" dirty="0"/>
              <a:t> (</a:t>
            </a:r>
            <a:r>
              <a:rPr lang="en-GB" sz="1800" b="0" dirty="0" err="1"/>
              <a:t>mentaalisten</a:t>
            </a:r>
            <a:r>
              <a:rPr lang="en-GB" sz="1800" b="0" dirty="0"/>
              <a:t> </a:t>
            </a:r>
            <a:r>
              <a:rPr lang="en-GB" sz="1800" b="0" dirty="0" err="1"/>
              <a:t>toimintojen</a:t>
            </a:r>
            <a:r>
              <a:rPr lang="en-GB" sz="1800" b="0" dirty="0"/>
              <a:t> </a:t>
            </a:r>
            <a:r>
              <a:rPr lang="en-GB" sz="1800" b="0" dirty="0" err="1"/>
              <a:t>lokalisoituminen</a:t>
            </a:r>
            <a:r>
              <a:rPr lang="en-GB" sz="1800" b="0" dirty="0"/>
              <a:t>). </a:t>
            </a:r>
            <a:r>
              <a:rPr lang="en-GB" sz="1800" b="0" dirty="0" err="1"/>
              <a:t>Koska</a:t>
            </a:r>
            <a:r>
              <a:rPr lang="en-GB" sz="1800" b="0" dirty="0"/>
              <a:t> </a:t>
            </a:r>
            <a:r>
              <a:rPr lang="en-GB" sz="1800" b="0" dirty="0" err="1"/>
              <a:t>hän</a:t>
            </a:r>
            <a:r>
              <a:rPr lang="en-GB" sz="1800" b="0" dirty="0"/>
              <a:t> </a:t>
            </a:r>
            <a:r>
              <a:rPr lang="en-GB" sz="1800" b="0" dirty="0" err="1"/>
              <a:t>ei</a:t>
            </a:r>
            <a:r>
              <a:rPr lang="en-GB" sz="1800" b="0" dirty="0"/>
              <a:t> </a:t>
            </a:r>
            <a:r>
              <a:rPr lang="en-GB" sz="1800" b="0" dirty="0" err="1"/>
              <a:t>havainnut</a:t>
            </a:r>
            <a:r>
              <a:rPr lang="en-GB" sz="1800" b="0" dirty="0"/>
              <a:t> </a:t>
            </a:r>
            <a:r>
              <a:rPr lang="en-GB" sz="1800" b="0" dirty="0" err="1"/>
              <a:t>mitään</a:t>
            </a:r>
            <a:r>
              <a:rPr lang="en-GB" sz="1800" b="0" dirty="0"/>
              <a:t> </a:t>
            </a:r>
            <a:r>
              <a:rPr lang="en-GB" sz="1800" b="0" dirty="0" err="1"/>
              <a:t>ilmeisiä</a:t>
            </a:r>
            <a:r>
              <a:rPr lang="en-GB" sz="1800" b="0" dirty="0"/>
              <a:t> </a:t>
            </a:r>
            <a:r>
              <a:rPr lang="en-GB" sz="1800" b="0" dirty="0" err="1"/>
              <a:t>yhteyksiä</a:t>
            </a:r>
            <a:r>
              <a:rPr lang="en-GB" sz="1800" b="0" dirty="0"/>
              <a:t> </a:t>
            </a:r>
            <a:r>
              <a:rPr lang="en-GB" sz="1800" b="0" dirty="0" err="1"/>
              <a:t>vaurion</a:t>
            </a:r>
            <a:r>
              <a:rPr lang="en-GB" sz="1800" b="0" dirty="0"/>
              <a:t> </a:t>
            </a:r>
            <a:r>
              <a:rPr lang="en-GB" sz="1800" b="0" dirty="0" err="1"/>
              <a:t>sijainnin</a:t>
            </a:r>
            <a:r>
              <a:rPr lang="en-GB" sz="1800" b="0" dirty="0"/>
              <a:t> </a:t>
            </a:r>
            <a:r>
              <a:rPr lang="en-GB" sz="1800" b="0" dirty="0" err="1"/>
              <a:t>ja</a:t>
            </a:r>
            <a:r>
              <a:rPr lang="en-GB" sz="1800" b="0" dirty="0"/>
              <a:t> </a:t>
            </a:r>
            <a:r>
              <a:rPr lang="en-GB" sz="1800" b="0" dirty="0" err="1"/>
              <a:t>käyttäytymispuutteiden</a:t>
            </a:r>
            <a:r>
              <a:rPr lang="en-GB" sz="1800" b="0" dirty="0"/>
              <a:t> </a:t>
            </a:r>
            <a:r>
              <a:rPr lang="en-GB" sz="1800" b="0" dirty="0" err="1"/>
              <a:t>välillä</a:t>
            </a:r>
            <a:r>
              <a:rPr lang="en-GB" sz="1800" b="0" dirty="0"/>
              <a:t>, </a:t>
            </a:r>
            <a:r>
              <a:rPr lang="en-GB" sz="1800" b="0" dirty="0" err="1"/>
              <a:t>hänen</a:t>
            </a:r>
            <a:r>
              <a:rPr lang="en-GB" sz="1800" b="0" dirty="0"/>
              <a:t> </a:t>
            </a:r>
            <a:r>
              <a:rPr lang="en-GB" sz="1800" b="0" dirty="0" err="1"/>
              <a:t>tuloksensa</a:t>
            </a:r>
            <a:r>
              <a:rPr lang="en-GB" sz="1800" b="0" dirty="0"/>
              <a:t> </a:t>
            </a:r>
            <a:r>
              <a:rPr lang="en-GB" sz="1800" b="0" dirty="0" err="1"/>
              <a:t>puhuivat</a:t>
            </a:r>
            <a:r>
              <a:rPr lang="en-GB" sz="1800" b="0" dirty="0"/>
              <a:t> </a:t>
            </a:r>
            <a:r>
              <a:rPr lang="en-GB" sz="1800" b="0" dirty="0" err="1"/>
              <a:t>phrenologiaa</a:t>
            </a:r>
            <a:r>
              <a:rPr lang="en-GB" sz="1800" b="0" dirty="0"/>
              <a:t> </a:t>
            </a:r>
            <a:r>
              <a:rPr lang="en-GB" sz="1800" b="0" dirty="0" err="1"/>
              <a:t>vastaan</a:t>
            </a:r>
            <a:r>
              <a:rPr lang="en-GB" sz="1800" b="0" dirty="0"/>
              <a:t>, </a:t>
            </a:r>
            <a:r>
              <a:rPr lang="en-GB" sz="1800" b="0" dirty="0" err="1"/>
              <a:t>ja</a:t>
            </a:r>
            <a:r>
              <a:rPr lang="en-GB" sz="1800" b="0" dirty="0"/>
              <a:t> </a:t>
            </a:r>
            <a:r>
              <a:rPr lang="en-GB" sz="1800" b="0" dirty="0" err="1"/>
              <a:t>hän</a:t>
            </a:r>
            <a:r>
              <a:rPr lang="en-GB" sz="1800" b="0" dirty="0"/>
              <a:t> </a:t>
            </a:r>
            <a:r>
              <a:rPr lang="en-GB" sz="1800" b="0" dirty="0" err="1"/>
              <a:t>esitti</a:t>
            </a:r>
            <a:r>
              <a:rPr lang="en-GB" sz="1800" b="0" dirty="0"/>
              <a:t> </a:t>
            </a:r>
            <a:r>
              <a:rPr lang="en-GB" sz="1800" b="0" dirty="0" err="1"/>
              <a:t>aivotoiminnan</a:t>
            </a:r>
            <a:r>
              <a:rPr lang="en-GB" sz="1800" b="0" dirty="0"/>
              <a:t> </a:t>
            </a:r>
            <a:r>
              <a:rPr lang="en-GB" sz="1800" b="0" dirty="0" err="1"/>
              <a:t>aggregaattikenttämallin</a:t>
            </a:r>
            <a:endParaRPr lang="en-FI" sz="1800" b="0" dirty="0"/>
          </a:p>
        </p:txBody>
      </p:sp>
      <p:sp>
        <p:nvSpPr>
          <p:cNvPr id="4" name="Date Placeholder 3">
            <a:extLst>
              <a:ext uri="{FF2B5EF4-FFF2-40B4-BE49-F238E27FC236}">
                <a16:creationId xmlns:a16="http://schemas.microsoft.com/office/drawing/2014/main" id="{5EC94472-C3A8-63F8-1116-D184DB703024}"/>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28FCF61D-04FB-D5F9-A386-EB08C7F7795A}"/>
              </a:ext>
            </a:extLst>
          </p:cNvPr>
          <p:cNvSpPr>
            <a:spLocks noGrp="1"/>
          </p:cNvSpPr>
          <p:nvPr>
            <p:ph type="sldNum" sz="quarter" idx="17"/>
          </p:nvPr>
        </p:nvSpPr>
        <p:spPr/>
        <p:txBody>
          <a:bodyPr/>
          <a:lstStyle/>
          <a:p>
            <a:pPr>
              <a:defRPr/>
            </a:pPr>
            <a:fld id="{49EFD4B7-1CC6-864B-A72A-C978B70BBA9B}" type="slidenum">
              <a:rPr lang="fi-FI" smtClean="0"/>
              <a:pPr>
                <a:defRPr/>
              </a:pPr>
              <a:t>22</a:t>
            </a:fld>
            <a:endParaRPr lang="fi-FI"/>
          </a:p>
        </p:txBody>
      </p:sp>
    </p:spTree>
    <p:extLst>
      <p:ext uri="{BB962C8B-B14F-4D97-AF65-F5344CB8AC3E}">
        <p14:creationId xmlns:p14="http://schemas.microsoft.com/office/powerpoint/2010/main" val="752420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8069A6-B242-EB43-6CAD-0846BDB508B9}"/>
              </a:ext>
            </a:extLst>
          </p:cNvPr>
          <p:cNvSpPr>
            <a:spLocks noGrp="1"/>
          </p:cNvSpPr>
          <p:nvPr>
            <p:ph sz="quarter" idx="14"/>
          </p:nvPr>
        </p:nvSpPr>
        <p:spPr>
          <a:xfrm>
            <a:off x="371598" y="275248"/>
            <a:ext cx="8207374" cy="4455014"/>
          </a:xfrm>
        </p:spPr>
        <p:txBody>
          <a:bodyPr/>
          <a:lstStyle/>
          <a:p>
            <a:pPr marL="285750" indent="-285750">
              <a:buFont typeface="Arial" panose="020B0604020202020204" pitchFamily="34" charset="0"/>
              <a:buChar char="•"/>
            </a:pPr>
            <a:r>
              <a:rPr lang="en-GB" sz="1800" b="0" dirty="0" err="1"/>
              <a:t>Hypoteesit</a:t>
            </a:r>
            <a:r>
              <a:rPr lang="en-GB" sz="1800" b="0" dirty="0"/>
              <a:t> </a:t>
            </a:r>
            <a:r>
              <a:rPr lang="en-GB" sz="1800" b="0" dirty="0" err="1"/>
              <a:t>ovat</a:t>
            </a:r>
            <a:r>
              <a:rPr lang="en-GB" sz="1800" b="0" dirty="0"/>
              <a:t> </a:t>
            </a:r>
            <a:r>
              <a:rPr lang="en-GB" sz="1800" b="0" dirty="0" err="1"/>
              <a:t>hyvin</a:t>
            </a:r>
            <a:r>
              <a:rPr lang="en-GB" sz="1800" b="0" dirty="0"/>
              <a:t> </a:t>
            </a:r>
            <a:r>
              <a:rPr lang="en-GB" sz="1800" b="0" dirty="0" err="1"/>
              <a:t>tärkeitä</a:t>
            </a:r>
            <a:r>
              <a:rPr lang="en-GB" sz="1800" b="0" dirty="0"/>
              <a:t> </a:t>
            </a:r>
            <a:r>
              <a:rPr lang="en-GB" sz="1800" b="0" dirty="0" err="1"/>
              <a:t>kognitiivisessa</a:t>
            </a:r>
            <a:r>
              <a:rPr lang="en-GB" sz="1800" b="0" dirty="0"/>
              <a:t> </a:t>
            </a:r>
            <a:r>
              <a:rPr lang="en-GB" sz="1800" b="0" dirty="0" err="1"/>
              <a:t>neurotieteessä</a:t>
            </a:r>
            <a:r>
              <a:rPr lang="en-GB" sz="1800" b="0" dirty="0"/>
              <a:t>. </a:t>
            </a:r>
            <a:r>
              <a:rPr lang="en-GB" sz="1800" b="0" dirty="0" err="1"/>
              <a:t>Ilman</a:t>
            </a:r>
            <a:r>
              <a:rPr lang="en-GB" sz="1800" b="0" dirty="0"/>
              <a:t> </a:t>
            </a:r>
            <a:r>
              <a:rPr lang="en-GB" sz="1800" b="0" dirty="0" err="1"/>
              <a:t>vankkaa</a:t>
            </a:r>
            <a:r>
              <a:rPr lang="en-GB" sz="1800" b="0" dirty="0"/>
              <a:t> </a:t>
            </a:r>
            <a:r>
              <a:rPr lang="en-GB" sz="1800" b="0" dirty="0" err="1"/>
              <a:t>teoreettista</a:t>
            </a:r>
            <a:r>
              <a:rPr lang="en-GB" sz="1800" b="0" dirty="0"/>
              <a:t> </a:t>
            </a:r>
            <a:r>
              <a:rPr lang="en-GB" sz="1800" b="0" dirty="0" err="1"/>
              <a:t>viitekehystä</a:t>
            </a:r>
            <a:r>
              <a:rPr lang="en-GB" sz="1800" b="0" dirty="0"/>
              <a:t> </a:t>
            </a:r>
            <a:r>
              <a:rPr lang="en-GB" sz="1800" b="0" dirty="0" err="1"/>
              <a:t>ja</a:t>
            </a:r>
            <a:r>
              <a:rPr lang="en-GB" sz="1800" b="0" dirty="0"/>
              <a:t> </a:t>
            </a:r>
            <a:r>
              <a:rPr lang="en-GB" sz="1800" b="0" dirty="0" err="1"/>
              <a:t>erityisiä</a:t>
            </a:r>
            <a:r>
              <a:rPr lang="en-GB" sz="1800" b="0" dirty="0"/>
              <a:t> </a:t>
            </a:r>
            <a:r>
              <a:rPr lang="en-GB" sz="1800" b="0" dirty="0" err="1"/>
              <a:t>hypoteeseja</a:t>
            </a:r>
            <a:r>
              <a:rPr lang="en-GB" sz="1800" b="0" dirty="0"/>
              <a:t> </a:t>
            </a:r>
            <a:r>
              <a:rPr lang="en-GB" sz="1800" b="0" dirty="0" err="1"/>
              <a:t>aivotoiminnan</a:t>
            </a:r>
            <a:r>
              <a:rPr lang="en-GB" sz="1800" b="0" dirty="0"/>
              <a:t> </a:t>
            </a:r>
            <a:r>
              <a:rPr lang="en-GB" sz="1800" b="0" dirty="0" err="1"/>
              <a:t>tallentaminen</a:t>
            </a:r>
            <a:r>
              <a:rPr lang="en-GB" sz="1800" b="0" dirty="0"/>
              <a:t> </a:t>
            </a:r>
            <a:r>
              <a:rPr lang="en-GB" sz="1800" b="0" dirty="0" err="1"/>
              <a:t>olisi</a:t>
            </a:r>
            <a:r>
              <a:rPr lang="en-GB" sz="1800" b="0" dirty="0"/>
              <a:t> </a:t>
            </a:r>
            <a:r>
              <a:rPr lang="en-GB" sz="1800" b="0" dirty="0" err="1"/>
              <a:t>enemmän</a:t>
            </a:r>
            <a:r>
              <a:rPr lang="en-GB" sz="1800" b="0" dirty="0"/>
              <a:t> tai </a:t>
            </a:r>
            <a:r>
              <a:rPr lang="en-GB" sz="1800" b="0" dirty="0" err="1"/>
              <a:t>vähemmän</a:t>
            </a:r>
            <a:r>
              <a:rPr lang="en-GB" sz="1800" b="0" dirty="0"/>
              <a:t> </a:t>
            </a:r>
            <a:r>
              <a:rPr lang="en-GB" sz="1800" b="0" dirty="0" err="1"/>
              <a:t>sattumanvaraista</a:t>
            </a:r>
            <a:r>
              <a:rPr lang="en-GB" sz="1800" b="0" dirty="0"/>
              <a:t> </a:t>
            </a:r>
            <a:r>
              <a:rPr lang="en-GB" sz="1800" b="0" dirty="0" err="1"/>
              <a:t>ja</a:t>
            </a:r>
            <a:r>
              <a:rPr lang="en-GB" sz="1800" b="0" dirty="0"/>
              <a:t> </a:t>
            </a:r>
            <a:r>
              <a:rPr lang="en-GB" sz="1800" b="0" dirty="0" err="1"/>
              <a:t>saatuja</a:t>
            </a:r>
            <a:r>
              <a:rPr lang="en-GB" sz="1800" b="0" dirty="0"/>
              <a:t> </a:t>
            </a:r>
            <a:r>
              <a:rPr lang="en-GB" sz="1800" b="0" dirty="0" err="1"/>
              <a:t>tuloksia</a:t>
            </a:r>
            <a:r>
              <a:rPr lang="en-GB" sz="1800" b="0" dirty="0"/>
              <a:t> </a:t>
            </a:r>
            <a:r>
              <a:rPr lang="en-GB" sz="1800" b="0" dirty="0" err="1"/>
              <a:t>olisi</a:t>
            </a:r>
            <a:r>
              <a:rPr lang="en-GB" sz="1800" b="0" dirty="0"/>
              <a:t> </a:t>
            </a:r>
            <a:r>
              <a:rPr lang="en-GB" sz="1800" b="0" dirty="0" err="1"/>
              <a:t>vaikea</a:t>
            </a:r>
            <a:r>
              <a:rPr lang="en-GB" sz="1800" b="0" dirty="0"/>
              <a:t> </a:t>
            </a:r>
            <a:r>
              <a:rPr lang="en-GB" sz="1800" b="0" dirty="0" err="1"/>
              <a:t>tulkita</a:t>
            </a:r>
            <a:r>
              <a:rPr lang="en-GB" sz="1800" b="0" dirty="0"/>
              <a:t> </a:t>
            </a:r>
            <a:r>
              <a:rPr lang="en-GB" sz="1800" b="0" dirty="0" err="1"/>
              <a:t>mielekkäästi</a:t>
            </a:r>
            <a:r>
              <a:rPr lang="en-GB" sz="1800" b="0" dirty="0"/>
              <a:t> (</a:t>
            </a:r>
            <a:r>
              <a:rPr lang="en-GB" sz="1800" b="0" dirty="0" err="1"/>
              <a:t>lukuun</a:t>
            </a:r>
            <a:r>
              <a:rPr lang="en-GB" sz="1800" b="0" dirty="0"/>
              <a:t> </a:t>
            </a:r>
            <a:r>
              <a:rPr lang="en-GB" sz="1800" b="0" dirty="0" err="1"/>
              <a:t>ottamatta</a:t>
            </a:r>
            <a:r>
              <a:rPr lang="en-GB" sz="1800" b="0" dirty="0"/>
              <a:t> </a:t>
            </a:r>
            <a:r>
              <a:rPr lang="en-GB" sz="1800" b="0" dirty="0" err="1"/>
              <a:t>erityisiä</a:t>
            </a:r>
            <a:r>
              <a:rPr lang="en-GB" sz="1800" b="0" dirty="0"/>
              <a:t> </a:t>
            </a:r>
            <a:r>
              <a:rPr lang="en-GB" sz="1800" b="0" dirty="0" err="1"/>
              <a:t>tiedonlouhintamenetelmiä</a:t>
            </a:r>
            <a:r>
              <a:rPr lang="en-GB" sz="1800" b="0" dirty="0"/>
              <a:t>, </a:t>
            </a:r>
            <a:r>
              <a:rPr lang="en-GB" sz="1800" b="0" dirty="0" err="1"/>
              <a:t>joilla</a:t>
            </a:r>
            <a:r>
              <a:rPr lang="en-GB" sz="1800" b="0" dirty="0"/>
              <a:t> </a:t>
            </a:r>
            <a:r>
              <a:rPr lang="en-GB" sz="1800" b="0" dirty="0" err="1"/>
              <a:t>löydetään</a:t>
            </a:r>
            <a:r>
              <a:rPr lang="en-GB" sz="1800" b="0" dirty="0"/>
              <a:t> </a:t>
            </a:r>
            <a:r>
              <a:rPr lang="en-GB" sz="1800" b="0" dirty="0" err="1"/>
              <a:t>johdonmukaisuuksia</a:t>
            </a:r>
            <a:r>
              <a:rPr lang="en-GB" sz="1800" b="0" dirty="0"/>
              <a:t> </a:t>
            </a:r>
            <a:r>
              <a:rPr lang="en-GB" sz="1800" b="0" dirty="0" err="1"/>
              <a:t>valtavista</a:t>
            </a:r>
            <a:r>
              <a:rPr lang="en-GB" sz="1800" b="0" dirty="0"/>
              <a:t> </a:t>
            </a:r>
            <a:r>
              <a:rPr lang="en-GB" sz="1800" b="0" dirty="0" err="1"/>
              <a:t>tietokokonaisuuksista</a:t>
            </a:r>
            <a:r>
              <a:rPr lang="en-GB" sz="1800" b="0" dirty="0"/>
              <a:t> - </a:t>
            </a:r>
            <a:r>
              <a:rPr lang="en-GB" sz="1800" b="0" dirty="0" err="1"/>
              <a:t>mutta</a:t>
            </a:r>
            <a:r>
              <a:rPr lang="en-GB" sz="1800" b="0" dirty="0"/>
              <a:t> </a:t>
            </a:r>
            <a:r>
              <a:rPr lang="en-GB" sz="1800" b="0" dirty="0" err="1"/>
              <a:t>tällaisissakin</a:t>
            </a:r>
            <a:r>
              <a:rPr lang="en-GB" sz="1800" b="0" dirty="0"/>
              <a:t> </a:t>
            </a:r>
            <a:r>
              <a:rPr lang="en-GB" sz="1800" b="0" dirty="0" err="1"/>
              <a:t>tutkimuksissa</a:t>
            </a:r>
            <a:r>
              <a:rPr lang="en-GB" sz="1800" b="0" dirty="0"/>
              <a:t> </a:t>
            </a:r>
            <a:r>
              <a:rPr lang="en-GB" sz="1800" b="0" dirty="0" err="1"/>
              <a:t>analyysitulosten</a:t>
            </a:r>
            <a:r>
              <a:rPr lang="en-GB" sz="1800" b="0" dirty="0"/>
              <a:t> </a:t>
            </a:r>
            <a:r>
              <a:rPr lang="en-GB" sz="1800" b="0" dirty="0" err="1"/>
              <a:t>esiin</a:t>
            </a:r>
            <a:r>
              <a:rPr lang="en-GB" sz="1800" b="0" dirty="0"/>
              <a:t> </a:t>
            </a:r>
            <a:r>
              <a:rPr lang="en-GB" sz="1800" b="0" dirty="0" err="1"/>
              <a:t>nousevien</a:t>
            </a:r>
            <a:r>
              <a:rPr lang="en-GB" sz="1800" b="0" dirty="0"/>
              <a:t> </a:t>
            </a:r>
            <a:r>
              <a:rPr lang="en-GB" sz="1800" b="0" dirty="0" err="1"/>
              <a:t>mallien</a:t>
            </a:r>
            <a:r>
              <a:rPr lang="en-GB" sz="1800" b="0" dirty="0"/>
              <a:t> </a:t>
            </a:r>
            <a:r>
              <a:rPr lang="en-GB" sz="1800" b="0" dirty="0" err="1"/>
              <a:t>tulkinta</a:t>
            </a:r>
            <a:r>
              <a:rPr lang="en-GB" sz="1800" b="0" dirty="0"/>
              <a:t> </a:t>
            </a:r>
            <a:r>
              <a:rPr lang="en-GB" sz="1800" b="0" dirty="0" err="1"/>
              <a:t>edellyttää</a:t>
            </a:r>
            <a:r>
              <a:rPr lang="en-GB" sz="1800" b="0" dirty="0"/>
              <a:t> </a:t>
            </a:r>
            <a:r>
              <a:rPr lang="en-GB" sz="1800" b="0" dirty="0" err="1"/>
              <a:t>teoreettista</a:t>
            </a:r>
            <a:r>
              <a:rPr lang="en-GB" sz="1800" b="0" dirty="0"/>
              <a:t> </a:t>
            </a:r>
            <a:r>
              <a:rPr lang="en-GB" sz="1800" b="0" dirty="0" err="1"/>
              <a:t>tietämystä</a:t>
            </a:r>
            <a:r>
              <a:rPr lang="en-GB" sz="1800" b="0" dirty="0"/>
              <a:t> </a:t>
            </a:r>
            <a:r>
              <a:rPr lang="en-GB" sz="1800" b="0" dirty="0" err="1"/>
              <a:t>kognitiivisista</a:t>
            </a:r>
            <a:r>
              <a:rPr lang="en-GB" sz="1800" b="0" dirty="0"/>
              <a:t> </a:t>
            </a:r>
            <a:r>
              <a:rPr lang="en-GB" sz="1800" b="0" dirty="0" err="1"/>
              <a:t>prosesseista</a:t>
            </a:r>
            <a:r>
              <a:rPr lang="en-GB" sz="1800" b="0" dirty="0"/>
              <a:t> </a:t>
            </a:r>
            <a:r>
              <a:rPr lang="en-GB" sz="1800" b="0" dirty="0" err="1"/>
              <a:t>ja</a:t>
            </a:r>
            <a:r>
              <a:rPr lang="en-GB" sz="1800" b="0" dirty="0"/>
              <a:t> </a:t>
            </a:r>
            <a:r>
              <a:rPr lang="en-GB" sz="1800" b="0" dirty="0" err="1"/>
              <a:t>siitä</a:t>
            </a:r>
            <a:r>
              <a:rPr lang="en-GB" sz="1800" b="0" dirty="0"/>
              <a:t>, </a:t>
            </a:r>
            <a:r>
              <a:rPr lang="en-GB" sz="1800" b="0" dirty="0" err="1"/>
              <a:t>miten</a:t>
            </a:r>
            <a:r>
              <a:rPr lang="en-GB" sz="1800" b="0" dirty="0"/>
              <a:t> </a:t>
            </a:r>
            <a:r>
              <a:rPr lang="en-GB" sz="1800" b="0" dirty="0" err="1"/>
              <a:t>ihmisaivot</a:t>
            </a:r>
            <a:r>
              <a:rPr lang="en-GB" sz="1800" b="0" dirty="0"/>
              <a:t> </a:t>
            </a:r>
            <a:r>
              <a:rPr lang="en-GB" sz="1800" b="0" dirty="0" err="1"/>
              <a:t>toimivat</a:t>
            </a:r>
            <a:r>
              <a:rPr lang="en-GB" sz="1800" b="0" dirty="0"/>
              <a:t>). </a:t>
            </a:r>
          </a:p>
          <a:p>
            <a:pPr marL="285750" indent="-285750">
              <a:buFont typeface="Arial" panose="020B0604020202020204" pitchFamily="34" charset="0"/>
              <a:buChar char="•"/>
            </a:pPr>
            <a:r>
              <a:rPr lang="en-GB" sz="1800" b="0" dirty="0" err="1"/>
              <a:t>Aivokuvantamismenetelmillä</a:t>
            </a:r>
            <a:r>
              <a:rPr lang="en-GB" sz="1800" b="0" dirty="0"/>
              <a:t> </a:t>
            </a:r>
            <a:r>
              <a:rPr lang="en-GB" sz="1800" b="0" dirty="0" err="1"/>
              <a:t>saatujen</a:t>
            </a:r>
            <a:r>
              <a:rPr lang="en-GB" sz="1800" b="0" dirty="0"/>
              <a:t> </a:t>
            </a:r>
            <a:r>
              <a:rPr lang="en-GB" sz="1800" b="0" dirty="0" err="1"/>
              <a:t>tietojen</a:t>
            </a:r>
            <a:r>
              <a:rPr lang="en-GB" sz="1800" b="0" dirty="0"/>
              <a:t> </a:t>
            </a:r>
            <a:r>
              <a:rPr lang="en-GB" sz="1800" b="0" dirty="0" err="1"/>
              <a:t>monimutkaisuuden</a:t>
            </a:r>
            <a:r>
              <a:rPr lang="en-GB" sz="1800" b="0" dirty="0"/>
              <a:t> </a:t>
            </a:r>
            <a:r>
              <a:rPr lang="en-GB" sz="1800" b="0" dirty="0" err="1"/>
              <a:t>vuoksi</a:t>
            </a:r>
            <a:r>
              <a:rPr lang="en-GB" sz="1800" b="0" dirty="0"/>
              <a:t> on </a:t>
            </a:r>
            <a:r>
              <a:rPr lang="en-GB" sz="1800" b="0" dirty="0" err="1"/>
              <a:t>varsin</a:t>
            </a:r>
            <a:r>
              <a:rPr lang="en-GB" sz="1800" b="0" dirty="0"/>
              <a:t> </a:t>
            </a:r>
            <a:r>
              <a:rPr lang="en-GB" sz="1800" b="0" dirty="0" err="1"/>
              <a:t>tyypillistä</a:t>
            </a:r>
            <a:r>
              <a:rPr lang="en-GB" sz="1800" b="0" dirty="0"/>
              <a:t>, </a:t>
            </a:r>
            <a:r>
              <a:rPr lang="en-GB" sz="1800" b="0" dirty="0" err="1"/>
              <a:t>että</a:t>
            </a:r>
            <a:r>
              <a:rPr lang="en-GB" sz="1800" b="0" dirty="0"/>
              <a:t> </a:t>
            </a:r>
            <a:r>
              <a:rPr lang="en-GB" sz="1800" b="0" dirty="0" err="1"/>
              <a:t>tietylle</a:t>
            </a:r>
            <a:r>
              <a:rPr lang="en-GB" sz="1800" b="0" dirty="0"/>
              <a:t> </a:t>
            </a:r>
            <a:r>
              <a:rPr lang="en-GB" sz="1800" b="0" dirty="0" err="1"/>
              <a:t>joukolle</a:t>
            </a:r>
            <a:r>
              <a:rPr lang="en-GB" sz="1800" b="0" dirty="0"/>
              <a:t> </a:t>
            </a:r>
            <a:r>
              <a:rPr lang="en-GB" sz="1800" b="0" dirty="0" err="1"/>
              <a:t>löydöksiä</a:t>
            </a:r>
            <a:r>
              <a:rPr lang="en-GB" sz="1800" b="0" dirty="0"/>
              <a:t> on </a:t>
            </a:r>
            <a:r>
              <a:rPr lang="en-GB" sz="1800" b="0" dirty="0" err="1"/>
              <a:t>useita</a:t>
            </a:r>
            <a:r>
              <a:rPr lang="en-GB" sz="1800" b="0" dirty="0"/>
              <a:t> </a:t>
            </a:r>
            <a:r>
              <a:rPr lang="en-GB" sz="1800" b="0" dirty="0" err="1"/>
              <a:t>vaihtoehtoisia</a:t>
            </a:r>
            <a:r>
              <a:rPr lang="en-GB" sz="1800" b="0" dirty="0"/>
              <a:t> </a:t>
            </a:r>
            <a:r>
              <a:rPr lang="en-GB" sz="1800" b="0" dirty="0" err="1"/>
              <a:t>selityksiä</a:t>
            </a:r>
            <a:r>
              <a:rPr lang="en-GB" sz="1800" b="0" dirty="0"/>
              <a:t>. </a:t>
            </a:r>
            <a:r>
              <a:rPr lang="en-GB" sz="1800" b="0" dirty="0" err="1"/>
              <a:t>Vaihtoehtoisia</a:t>
            </a:r>
            <a:r>
              <a:rPr lang="en-GB" sz="1800" b="0" dirty="0"/>
              <a:t> </a:t>
            </a:r>
            <a:r>
              <a:rPr lang="en-GB" sz="1800" b="0" dirty="0" err="1"/>
              <a:t>selityksiä</a:t>
            </a:r>
            <a:r>
              <a:rPr lang="en-GB" sz="1800" b="0" dirty="0"/>
              <a:t> </a:t>
            </a:r>
            <a:r>
              <a:rPr lang="en-GB" sz="1800" b="0" dirty="0" err="1"/>
              <a:t>voidaan</a:t>
            </a:r>
            <a:r>
              <a:rPr lang="en-GB" sz="1800" b="0" dirty="0"/>
              <a:t> </a:t>
            </a:r>
            <a:r>
              <a:rPr lang="en-GB" sz="1800" b="0" dirty="0" err="1"/>
              <a:t>sitten</a:t>
            </a:r>
            <a:r>
              <a:rPr lang="en-GB" sz="1800" b="0" dirty="0"/>
              <a:t> testata </a:t>
            </a:r>
            <a:r>
              <a:rPr lang="en-GB" sz="1800" b="0" dirty="0" err="1"/>
              <a:t>laatimalla</a:t>
            </a:r>
            <a:r>
              <a:rPr lang="en-GB" sz="1800" b="0" dirty="0"/>
              <a:t> </a:t>
            </a:r>
            <a:r>
              <a:rPr lang="en-GB" sz="1800" b="0" dirty="0" err="1"/>
              <a:t>erityisiä</a:t>
            </a:r>
            <a:r>
              <a:rPr lang="en-GB" sz="1800" b="0" dirty="0"/>
              <a:t> </a:t>
            </a:r>
            <a:r>
              <a:rPr lang="en-GB" sz="1800" b="0" dirty="0" err="1"/>
              <a:t>hypoteeseja</a:t>
            </a:r>
            <a:r>
              <a:rPr lang="en-GB" sz="1800" b="0" dirty="0"/>
              <a:t> </a:t>
            </a:r>
            <a:r>
              <a:rPr lang="en-GB" sz="1800" b="0" dirty="0" err="1"/>
              <a:t>ja</a:t>
            </a:r>
            <a:r>
              <a:rPr lang="en-GB" sz="1800" b="0" dirty="0"/>
              <a:t> </a:t>
            </a:r>
            <a:r>
              <a:rPr lang="en-GB" sz="1800" b="0" dirty="0" err="1"/>
              <a:t>suorittamalla</a:t>
            </a:r>
            <a:r>
              <a:rPr lang="en-GB" sz="1800" b="0" dirty="0"/>
              <a:t> </a:t>
            </a:r>
            <a:r>
              <a:rPr lang="en-GB" sz="1800" b="0" dirty="0" err="1"/>
              <a:t>lisäkokeita</a:t>
            </a:r>
            <a:r>
              <a:rPr lang="en-GB" sz="1800" b="0" dirty="0"/>
              <a:t>. </a:t>
            </a:r>
          </a:p>
          <a:p>
            <a:pPr marL="285750" indent="-285750">
              <a:buFont typeface="Arial" panose="020B0604020202020204" pitchFamily="34" charset="0"/>
              <a:buChar char="•"/>
            </a:pPr>
            <a:r>
              <a:rPr lang="en-GB" sz="1800" b="0" dirty="0" err="1"/>
              <a:t>Hypoteesien</a:t>
            </a:r>
            <a:r>
              <a:rPr lang="en-GB" sz="1800" b="0" dirty="0"/>
              <a:t> </a:t>
            </a:r>
            <a:r>
              <a:rPr lang="en-GB" sz="1800" b="0" dirty="0" err="1"/>
              <a:t>testauksen</a:t>
            </a:r>
            <a:r>
              <a:rPr lang="en-GB" sz="1800" b="0" dirty="0"/>
              <a:t> </a:t>
            </a:r>
            <a:r>
              <a:rPr lang="en-GB" sz="1800" b="0" dirty="0" err="1"/>
              <a:t>tulokset</a:t>
            </a:r>
            <a:r>
              <a:rPr lang="en-GB" sz="1800" b="0" dirty="0"/>
              <a:t> </a:t>
            </a:r>
            <a:r>
              <a:rPr lang="en-GB" sz="1800" b="0" dirty="0" err="1"/>
              <a:t>edistävät</a:t>
            </a:r>
            <a:r>
              <a:rPr lang="en-GB" sz="1800" b="0" dirty="0"/>
              <a:t> </a:t>
            </a:r>
            <a:r>
              <a:rPr lang="en-GB" sz="1800" b="0" dirty="0" err="1"/>
              <a:t>teoriaa</a:t>
            </a:r>
            <a:r>
              <a:rPr lang="en-GB" sz="1800" b="0" dirty="0"/>
              <a:t>/</a:t>
            </a:r>
            <a:r>
              <a:rPr lang="en-GB" sz="1800" b="0" dirty="0" err="1"/>
              <a:t>mallia</a:t>
            </a:r>
            <a:r>
              <a:rPr lang="en-GB" sz="1800" b="0" dirty="0"/>
              <a:t> </a:t>
            </a:r>
            <a:r>
              <a:rPr lang="en-GB" sz="1800" b="0" dirty="0" err="1"/>
              <a:t>joko</a:t>
            </a:r>
            <a:r>
              <a:rPr lang="en-GB" sz="1800" b="0" dirty="0"/>
              <a:t> </a:t>
            </a:r>
            <a:r>
              <a:rPr lang="en-GB" sz="1800" b="0" dirty="0" err="1"/>
              <a:t>vahvistamalla</a:t>
            </a:r>
            <a:r>
              <a:rPr lang="en-GB" sz="1800" b="0" dirty="0"/>
              <a:t> tai </a:t>
            </a:r>
            <a:r>
              <a:rPr lang="en-GB" sz="1800" b="0" dirty="0" err="1"/>
              <a:t>kumoamalla</a:t>
            </a:r>
            <a:r>
              <a:rPr lang="en-GB" sz="1800" b="0" dirty="0"/>
              <a:t> </a:t>
            </a:r>
            <a:r>
              <a:rPr lang="en-GB" sz="1800" b="0" dirty="0" err="1"/>
              <a:t>sen.</a:t>
            </a:r>
            <a:r>
              <a:rPr lang="en-GB" sz="1800" b="0" dirty="0"/>
              <a:t> </a:t>
            </a:r>
            <a:r>
              <a:rPr lang="en-GB" sz="1800" b="0" dirty="0" err="1"/>
              <a:t>Jälkimmäisessä</a:t>
            </a:r>
            <a:r>
              <a:rPr lang="en-GB" sz="1800" b="0" dirty="0"/>
              <a:t> </a:t>
            </a:r>
            <a:r>
              <a:rPr lang="en-GB" sz="1800" b="0" dirty="0" err="1"/>
              <a:t>tapauksessa</a:t>
            </a:r>
            <a:r>
              <a:rPr lang="en-GB" sz="1800" b="0" dirty="0"/>
              <a:t> </a:t>
            </a:r>
            <a:r>
              <a:rPr lang="en-GB" sz="1800" b="0" dirty="0" err="1"/>
              <a:t>teoriaa</a:t>
            </a:r>
            <a:r>
              <a:rPr lang="en-GB" sz="1800" b="0" dirty="0"/>
              <a:t>/</a:t>
            </a:r>
            <a:r>
              <a:rPr lang="en-GB" sz="1800" b="0" dirty="0" err="1"/>
              <a:t>mallia</a:t>
            </a:r>
            <a:r>
              <a:rPr lang="en-GB" sz="1800" b="0" dirty="0"/>
              <a:t> on </a:t>
            </a:r>
            <a:r>
              <a:rPr lang="en-GB" sz="1800" b="0" dirty="0" err="1"/>
              <a:t>muutettava</a:t>
            </a:r>
            <a:r>
              <a:rPr lang="en-GB" sz="1800" b="0" dirty="0"/>
              <a:t>, </a:t>
            </a:r>
            <a:r>
              <a:rPr lang="en-GB" sz="1800" b="0" dirty="0" err="1"/>
              <a:t>jotta</a:t>
            </a:r>
            <a:r>
              <a:rPr lang="en-GB" sz="1800" b="0" dirty="0"/>
              <a:t> </a:t>
            </a:r>
            <a:r>
              <a:rPr lang="en-GB" sz="1800" b="0" dirty="0" err="1"/>
              <a:t>ristiriita</a:t>
            </a:r>
            <a:r>
              <a:rPr lang="en-GB" sz="1800" b="0" dirty="0"/>
              <a:t> </a:t>
            </a:r>
            <a:r>
              <a:rPr lang="en-GB" sz="1800" b="0" dirty="0" err="1"/>
              <a:t>voidaan</a:t>
            </a:r>
            <a:r>
              <a:rPr lang="en-GB" sz="1800" b="0" dirty="0"/>
              <a:t> </a:t>
            </a:r>
            <a:r>
              <a:rPr lang="en-GB" sz="1800" b="0" dirty="0" err="1"/>
              <a:t>ottaa</a:t>
            </a:r>
            <a:r>
              <a:rPr lang="en-GB" sz="1800" b="0" dirty="0"/>
              <a:t> </a:t>
            </a:r>
            <a:r>
              <a:rPr lang="en-GB" sz="1800" b="0" dirty="0" err="1"/>
              <a:t>huomioon</a:t>
            </a:r>
            <a:r>
              <a:rPr lang="en-GB" sz="1800" b="0" dirty="0"/>
              <a:t>. </a:t>
            </a:r>
            <a:r>
              <a:rPr lang="en-GB" sz="1800" b="0" dirty="0" err="1"/>
              <a:t>Näin</a:t>
            </a:r>
            <a:r>
              <a:rPr lang="en-GB" sz="1800" b="0" dirty="0"/>
              <a:t> </a:t>
            </a:r>
            <a:r>
              <a:rPr lang="en-GB" sz="1800" b="0" dirty="0" err="1"/>
              <a:t>tiede</a:t>
            </a:r>
            <a:r>
              <a:rPr lang="en-GB" sz="1800" b="0" dirty="0"/>
              <a:t> </a:t>
            </a:r>
            <a:r>
              <a:rPr lang="en-GB" sz="1800" b="0" dirty="0" err="1"/>
              <a:t>edistyy</a:t>
            </a:r>
            <a:r>
              <a:rPr lang="en-GB" sz="1800" b="0" dirty="0"/>
              <a:t>.</a:t>
            </a:r>
            <a:endParaRPr lang="en-FI" sz="1800" b="0" dirty="0"/>
          </a:p>
        </p:txBody>
      </p:sp>
      <p:sp>
        <p:nvSpPr>
          <p:cNvPr id="4" name="Date Placeholder 3">
            <a:extLst>
              <a:ext uri="{FF2B5EF4-FFF2-40B4-BE49-F238E27FC236}">
                <a16:creationId xmlns:a16="http://schemas.microsoft.com/office/drawing/2014/main" id="{5EC94472-C3A8-63F8-1116-D184DB703024}"/>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28FCF61D-04FB-D5F9-A386-EB08C7F7795A}"/>
              </a:ext>
            </a:extLst>
          </p:cNvPr>
          <p:cNvSpPr>
            <a:spLocks noGrp="1"/>
          </p:cNvSpPr>
          <p:nvPr>
            <p:ph type="sldNum" sz="quarter" idx="17"/>
          </p:nvPr>
        </p:nvSpPr>
        <p:spPr/>
        <p:txBody>
          <a:bodyPr/>
          <a:lstStyle/>
          <a:p>
            <a:pPr>
              <a:defRPr/>
            </a:pPr>
            <a:fld id="{49EFD4B7-1CC6-864B-A72A-C978B70BBA9B}" type="slidenum">
              <a:rPr lang="fi-FI" smtClean="0"/>
              <a:pPr>
                <a:defRPr/>
              </a:pPr>
              <a:t>23</a:t>
            </a:fld>
            <a:endParaRPr lang="fi-FI"/>
          </a:p>
        </p:txBody>
      </p:sp>
    </p:spTree>
    <p:extLst>
      <p:ext uri="{BB962C8B-B14F-4D97-AF65-F5344CB8AC3E}">
        <p14:creationId xmlns:p14="http://schemas.microsoft.com/office/powerpoint/2010/main" val="208582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29097A-FEF3-2B65-B29A-3C674C5B42A0}"/>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DCE62DCD-CB15-E6D3-D732-6E1B9CB88EAB}"/>
              </a:ext>
            </a:extLst>
          </p:cNvPr>
          <p:cNvSpPr>
            <a:spLocks noGrp="1"/>
          </p:cNvSpPr>
          <p:nvPr>
            <p:ph type="sldNum" sz="quarter" idx="17"/>
          </p:nvPr>
        </p:nvSpPr>
        <p:spPr/>
        <p:txBody>
          <a:bodyPr/>
          <a:lstStyle/>
          <a:p>
            <a:pPr>
              <a:defRPr/>
            </a:pPr>
            <a:fld id="{49EFD4B7-1CC6-864B-A72A-C978B70BBA9B}" type="slidenum">
              <a:rPr lang="fi-FI" smtClean="0"/>
              <a:pPr>
                <a:defRPr/>
              </a:pPr>
              <a:t>24</a:t>
            </a:fld>
            <a:endParaRPr lang="fi-FI"/>
          </a:p>
        </p:txBody>
      </p:sp>
      <p:pic>
        <p:nvPicPr>
          <p:cNvPr id="6" name="Picture 5">
            <a:extLst>
              <a:ext uri="{FF2B5EF4-FFF2-40B4-BE49-F238E27FC236}">
                <a16:creationId xmlns:a16="http://schemas.microsoft.com/office/drawing/2014/main" id="{E421E1BF-654B-B585-FE58-0FD88631F19B}"/>
              </a:ext>
            </a:extLst>
          </p:cNvPr>
          <p:cNvPicPr>
            <a:picLocks noChangeAspect="1"/>
          </p:cNvPicPr>
          <p:nvPr/>
        </p:nvPicPr>
        <p:blipFill>
          <a:blip r:embed="rId2"/>
          <a:srcRect/>
          <a:stretch>
            <a:fillRect/>
          </a:stretch>
        </p:blipFill>
        <p:spPr bwMode="auto">
          <a:xfrm>
            <a:off x="3678709" y="168346"/>
            <a:ext cx="5428565" cy="4644987"/>
          </a:xfrm>
          <a:prstGeom prst="rect">
            <a:avLst/>
          </a:prstGeom>
          <a:noFill/>
          <a:ln w="9525">
            <a:noFill/>
            <a:miter lim="800000"/>
            <a:headEnd/>
            <a:tailEnd/>
          </a:ln>
        </p:spPr>
      </p:pic>
      <p:sp>
        <p:nvSpPr>
          <p:cNvPr id="10" name="TextBox 9">
            <a:extLst>
              <a:ext uri="{FF2B5EF4-FFF2-40B4-BE49-F238E27FC236}">
                <a16:creationId xmlns:a16="http://schemas.microsoft.com/office/drawing/2014/main" id="{EA875968-DAE4-71AA-4516-D51F99BA664E}"/>
              </a:ext>
            </a:extLst>
          </p:cNvPr>
          <p:cNvSpPr txBox="1"/>
          <p:nvPr/>
        </p:nvSpPr>
        <p:spPr>
          <a:xfrm>
            <a:off x="0" y="351792"/>
            <a:ext cx="3756059" cy="4278094"/>
          </a:xfrm>
          <a:prstGeom prst="rect">
            <a:avLst/>
          </a:prstGeom>
          <a:noFill/>
        </p:spPr>
        <p:txBody>
          <a:bodyPr wrap="square">
            <a:spAutoFit/>
          </a:bodyPr>
          <a:lstStyle/>
          <a:p>
            <a:pPr marL="285750" indent="-285750">
              <a:buFont typeface="Arial" panose="020B0604020202020204" pitchFamily="34" charset="0"/>
              <a:buChar char="•"/>
            </a:pPr>
            <a:r>
              <a:rPr lang="en-FI" sz="1700" dirty="0"/>
              <a:t>Mikään nykyisin käytettävissä olevista aivotutkimusmenetelmistä ei pysty antamaan kaikkea tarvittavaa tietoa aivojen toiminnan selvittämiseksi. </a:t>
            </a:r>
          </a:p>
          <a:p>
            <a:pPr marL="285750" indent="-285750">
              <a:buFont typeface="Arial" panose="020B0604020202020204" pitchFamily="34" charset="0"/>
              <a:buChar char="•"/>
            </a:pPr>
            <a:r>
              <a:rPr lang="en-FI" sz="1700" dirty="0"/>
              <a:t>Pikemminkin jokaisen menetelmän tulisi nähdä tarjoavan toinen toisiaan täydentävää tietoa </a:t>
            </a:r>
          </a:p>
          <a:p>
            <a:pPr marL="285750" indent="-285750">
              <a:buFont typeface="Arial" panose="020B0604020202020204" pitchFamily="34" charset="0"/>
              <a:buChar char="•"/>
            </a:pPr>
            <a:r>
              <a:rPr lang="en-FI" sz="1700" dirty="0"/>
              <a:t>Kuvassa nähdään miten kukin menetelmä on yksinään joko ajallisesti tai alueellisesti rajallinen, mutta kun eri menetelmien tiedot yhdistetään, saavutetaan suhteellisen korkea ajallinen ja alueellinen tarkkuus</a:t>
            </a:r>
          </a:p>
        </p:txBody>
      </p:sp>
    </p:spTree>
    <p:extLst>
      <p:ext uri="{BB962C8B-B14F-4D97-AF65-F5344CB8AC3E}">
        <p14:creationId xmlns:p14="http://schemas.microsoft.com/office/powerpoint/2010/main" val="369781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29097A-FEF3-2B65-B29A-3C674C5B42A0}"/>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DCE62DCD-CB15-E6D3-D732-6E1B9CB88EAB}"/>
              </a:ext>
            </a:extLst>
          </p:cNvPr>
          <p:cNvSpPr>
            <a:spLocks noGrp="1"/>
          </p:cNvSpPr>
          <p:nvPr>
            <p:ph type="sldNum" sz="quarter" idx="17"/>
          </p:nvPr>
        </p:nvSpPr>
        <p:spPr/>
        <p:txBody>
          <a:bodyPr/>
          <a:lstStyle/>
          <a:p>
            <a:pPr>
              <a:defRPr/>
            </a:pPr>
            <a:fld id="{49EFD4B7-1CC6-864B-A72A-C978B70BBA9B}" type="slidenum">
              <a:rPr lang="fi-FI" smtClean="0"/>
              <a:pPr>
                <a:defRPr/>
              </a:pPr>
              <a:t>25</a:t>
            </a:fld>
            <a:endParaRPr lang="fi-FI"/>
          </a:p>
        </p:txBody>
      </p:sp>
      <p:pic>
        <p:nvPicPr>
          <p:cNvPr id="1026" name="Picture 2">
            <a:extLst>
              <a:ext uri="{FF2B5EF4-FFF2-40B4-BE49-F238E27FC236}">
                <a16:creationId xmlns:a16="http://schemas.microsoft.com/office/drawing/2014/main" id="{D2F33C75-840F-191B-BA6E-6D3418B92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80" y="233940"/>
            <a:ext cx="7704124" cy="441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478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30E0-BA9F-0B00-4553-52DC46D4A00A}"/>
              </a:ext>
            </a:extLst>
          </p:cNvPr>
          <p:cNvSpPr>
            <a:spLocks noGrp="1"/>
          </p:cNvSpPr>
          <p:nvPr>
            <p:ph type="ctrTitle"/>
          </p:nvPr>
        </p:nvSpPr>
        <p:spPr>
          <a:xfrm>
            <a:off x="468313" y="221153"/>
            <a:ext cx="8207375" cy="996498"/>
          </a:xfrm>
        </p:spPr>
        <p:txBody>
          <a:bodyPr/>
          <a:lstStyle/>
          <a:p>
            <a:r>
              <a:rPr lang="en-FI" dirty="0"/>
              <a:t>Biologisen psykologian tutkimusmenetelmät</a:t>
            </a:r>
          </a:p>
        </p:txBody>
      </p:sp>
      <p:sp>
        <p:nvSpPr>
          <p:cNvPr id="3" name="Content Placeholder 2">
            <a:extLst>
              <a:ext uri="{FF2B5EF4-FFF2-40B4-BE49-F238E27FC236}">
                <a16:creationId xmlns:a16="http://schemas.microsoft.com/office/drawing/2014/main" id="{968069A6-B242-EB43-6CAD-0846BDB508B9}"/>
              </a:ext>
            </a:extLst>
          </p:cNvPr>
          <p:cNvSpPr>
            <a:spLocks noGrp="1"/>
          </p:cNvSpPr>
          <p:nvPr>
            <p:ph sz="quarter" idx="14"/>
          </p:nvPr>
        </p:nvSpPr>
        <p:spPr>
          <a:xfrm>
            <a:off x="468313" y="1372433"/>
            <a:ext cx="8207374" cy="3336764"/>
          </a:xfrm>
        </p:spPr>
        <p:txBody>
          <a:bodyPr/>
          <a:lstStyle/>
          <a:p>
            <a:pPr marL="285750" indent="-285750">
              <a:buFont typeface="Arial" panose="020B0604020202020204" pitchFamily="34" charset="0"/>
              <a:buChar char="•"/>
            </a:pPr>
            <a:r>
              <a:rPr lang="en-GB" sz="1800" b="0" dirty="0" err="1"/>
              <a:t>Aivokuvantamismenetelmät</a:t>
            </a:r>
            <a:r>
              <a:rPr lang="en-GB" sz="1800" b="0" dirty="0"/>
              <a:t> </a:t>
            </a:r>
            <a:r>
              <a:rPr lang="en-GB" sz="1800" b="0" dirty="0" err="1"/>
              <a:t>eroavat</a:t>
            </a:r>
            <a:r>
              <a:rPr lang="en-GB" sz="1800" b="0" dirty="0"/>
              <a:t> </a:t>
            </a:r>
            <a:r>
              <a:rPr lang="en-GB" sz="1800" b="0" dirty="0" err="1"/>
              <a:t>toisistaan</a:t>
            </a:r>
            <a:r>
              <a:rPr lang="en-GB" sz="1800" b="0" dirty="0"/>
              <a:t> </a:t>
            </a:r>
            <a:r>
              <a:rPr lang="en-GB" sz="1800" b="0" dirty="0" err="1"/>
              <a:t>sen</a:t>
            </a:r>
            <a:r>
              <a:rPr lang="en-GB" sz="1800" b="0" dirty="0"/>
              <a:t> </a:t>
            </a:r>
            <a:r>
              <a:rPr lang="en-GB" sz="1800" b="0" dirty="0" err="1"/>
              <a:t>suhteen</a:t>
            </a:r>
            <a:r>
              <a:rPr lang="en-GB" sz="1800" b="0" dirty="0"/>
              <a:t>, </a:t>
            </a:r>
            <a:r>
              <a:rPr lang="en-GB" sz="1800" b="0" dirty="0" err="1"/>
              <a:t>mitä</a:t>
            </a:r>
            <a:r>
              <a:rPr lang="en-GB" sz="1800" b="0" dirty="0"/>
              <a:t> </a:t>
            </a:r>
            <a:r>
              <a:rPr lang="en-GB" sz="1800" b="0" dirty="0" err="1"/>
              <a:t>aivotoiminnan</a:t>
            </a:r>
            <a:r>
              <a:rPr lang="en-GB" sz="1800" b="0" dirty="0"/>
              <a:t> </a:t>
            </a:r>
            <a:r>
              <a:rPr lang="en-GB" sz="1800" b="0" dirty="0" err="1"/>
              <a:t>osa-aluetta</a:t>
            </a:r>
            <a:r>
              <a:rPr lang="en-GB" sz="1800" b="0" dirty="0"/>
              <a:t> ne </a:t>
            </a:r>
            <a:r>
              <a:rPr lang="en-GB" sz="1800" b="0" dirty="0" err="1"/>
              <a:t>mittaavat</a:t>
            </a:r>
            <a:r>
              <a:rPr lang="en-GB" sz="1800" b="0" dirty="0"/>
              <a:t>. </a:t>
            </a:r>
            <a:r>
              <a:rPr lang="en-GB" sz="1800" b="0" dirty="0" err="1"/>
              <a:t>Jotkut</a:t>
            </a:r>
            <a:r>
              <a:rPr lang="en-GB" sz="1800" b="0" dirty="0"/>
              <a:t> </a:t>
            </a:r>
            <a:r>
              <a:rPr lang="en-GB" sz="1800" b="0" dirty="0" err="1"/>
              <a:t>menetelmistä</a:t>
            </a:r>
            <a:r>
              <a:rPr lang="en-GB" sz="1800" b="0" dirty="0"/>
              <a:t> </a:t>
            </a:r>
            <a:r>
              <a:rPr lang="en-GB" sz="1800" b="0" dirty="0" err="1"/>
              <a:t>mittaavat</a:t>
            </a:r>
            <a:r>
              <a:rPr lang="en-GB" sz="1800" b="0" dirty="0"/>
              <a:t> </a:t>
            </a:r>
            <a:r>
              <a:rPr lang="en-GB" sz="1800" b="0" dirty="0" err="1"/>
              <a:t>esimerkiksi</a:t>
            </a:r>
            <a:r>
              <a:rPr lang="en-GB" sz="1800" b="0" dirty="0"/>
              <a:t> </a:t>
            </a:r>
            <a:r>
              <a:rPr lang="en-GB" sz="1800" b="0" dirty="0" err="1"/>
              <a:t>suurten</a:t>
            </a:r>
            <a:r>
              <a:rPr lang="en-GB" sz="1800" b="0" dirty="0"/>
              <a:t> </a:t>
            </a:r>
            <a:r>
              <a:rPr lang="en-GB" sz="1800" b="0" dirty="0" err="1"/>
              <a:t>hermosolupopulaatioiden</a:t>
            </a:r>
            <a:r>
              <a:rPr lang="en-GB" sz="1800" b="0" dirty="0"/>
              <a:t> </a:t>
            </a:r>
            <a:r>
              <a:rPr lang="en-GB" sz="1800" b="0" dirty="0" err="1"/>
              <a:t>aiheuttamia</a:t>
            </a:r>
            <a:r>
              <a:rPr lang="en-GB" sz="1800" b="0" dirty="0"/>
              <a:t> </a:t>
            </a:r>
            <a:r>
              <a:rPr lang="en-GB" sz="1800" b="0" dirty="0" err="1"/>
              <a:t>sähköpotentiaaleja</a:t>
            </a:r>
            <a:r>
              <a:rPr lang="en-GB" sz="1800" b="0" dirty="0"/>
              <a:t> </a:t>
            </a:r>
            <a:r>
              <a:rPr lang="en-GB" sz="1800" b="0" dirty="0" err="1"/>
              <a:t>ja</a:t>
            </a:r>
            <a:r>
              <a:rPr lang="en-GB" sz="1800" b="0" dirty="0"/>
              <a:t>/tai </a:t>
            </a:r>
            <a:r>
              <a:rPr lang="en-GB" sz="1800" b="0" dirty="0" err="1"/>
              <a:t>magneettikenttiä</a:t>
            </a:r>
            <a:r>
              <a:rPr lang="en-GB" sz="1800" b="0" dirty="0"/>
              <a:t>, </a:t>
            </a:r>
            <a:r>
              <a:rPr lang="en-GB" sz="1800" b="0" dirty="0" err="1"/>
              <a:t>kun</a:t>
            </a:r>
            <a:r>
              <a:rPr lang="en-GB" sz="1800" b="0" dirty="0"/>
              <a:t> </a:t>
            </a:r>
            <a:r>
              <a:rPr lang="en-GB" sz="1800" b="0" dirty="0" err="1"/>
              <a:t>taas</a:t>
            </a:r>
            <a:r>
              <a:rPr lang="en-GB" sz="1800" b="0" dirty="0"/>
              <a:t> </a:t>
            </a:r>
            <a:r>
              <a:rPr lang="en-GB" sz="1800" b="0" dirty="0" err="1"/>
              <a:t>toiset</a:t>
            </a:r>
            <a:r>
              <a:rPr lang="en-GB" sz="1800" b="0" dirty="0"/>
              <a:t> </a:t>
            </a:r>
            <a:r>
              <a:rPr lang="en-GB" sz="1800" b="0" dirty="0" err="1"/>
              <a:t>mittaavat</a:t>
            </a:r>
            <a:r>
              <a:rPr lang="en-GB" sz="1800" b="0" dirty="0"/>
              <a:t> </a:t>
            </a:r>
            <a:r>
              <a:rPr lang="en-GB" sz="1800" b="0" dirty="0" err="1"/>
              <a:t>verenkierron</a:t>
            </a:r>
            <a:r>
              <a:rPr lang="en-GB" sz="1800" b="0" dirty="0"/>
              <a:t> </a:t>
            </a:r>
            <a:r>
              <a:rPr lang="en-GB" sz="1800" b="0" dirty="0" err="1"/>
              <a:t>muutoksia</a:t>
            </a:r>
            <a:r>
              <a:rPr lang="en-GB" sz="1800" b="0" dirty="0"/>
              <a:t>, </a:t>
            </a:r>
            <a:r>
              <a:rPr lang="en-GB" sz="1800" b="0" dirty="0" err="1"/>
              <a:t>jotka</a:t>
            </a:r>
            <a:r>
              <a:rPr lang="en-GB" sz="1800" b="0" dirty="0"/>
              <a:t> </a:t>
            </a:r>
            <a:r>
              <a:rPr lang="en-GB" sz="1800" b="0" dirty="0" err="1"/>
              <a:t>ovat</a:t>
            </a:r>
            <a:r>
              <a:rPr lang="en-GB" sz="1800" b="0" dirty="0"/>
              <a:t> </a:t>
            </a:r>
            <a:r>
              <a:rPr lang="en-GB" sz="1800" b="0" dirty="0" err="1"/>
              <a:t>tiiviisti</a:t>
            </a:r>
            <a:r>
              <a:rPr lang="en-GB" sz="1800" b="0" dirty="0"/>
              <a:t> </a:t>
            </a:r>
            <a:r>
              <a:rPr lang="en-GB" sz="1800" b="0" dirty="0" err="1"/>
              <a:t>sidoksissa</a:t>
            </a:r>
            <a:r>
              <a:rPr lang="en-GB" sz="1800" b="0" dirty="0"/>
              <a:t> </a:t>
            </a:r>
            <a:r>
              <a:rPr lang="en-GB" sz="1800" b="0" dirty="0" err="1"/>
              <a:t>hermosolujen</a:t>
            </a:r>
            <a:r>
              <a:rPr lang="en-GB" sz="1800" b="0" dirty="0"/>
              <a:t> </a:t>
            </a:r>
            <a:r>
              <a:rPr lang="en-GB" sz="1800" b="0" dirty="0" err="1"/>
              <a:t>toiminnan</a:t>
            </a:r>
            <a:r>
              <a:rPr lang="en-GB" sz="1800" b="0" dirty="0"/>
              <a:t> </a:t>
            </a:r>
            <a:r>
              <a:rPr lang="en-GB" sz="1800" b="0" dirty="0" err="1"/>
              <a:t>paikallisiin</a:t>
            </a:r>
            <a:r>
              <a:rPr lang="en-GB" sz="1800" b="0" dirty="0"/>
              <a:t> </a:t>
            </a:r>
            <a:r>
              <a:rPr lang="en-GB" sz="1800" b="0" dirty="0" err="1"/>
              <a:t>muutoksiin</a:t>
            </a:r>
            <a:r>
              <a:rPr lang="en-GB" sz="1800" b="0" dirty="0"/>
              <a:t>. </a:t>
            </a:r>
          </a:p>
          <a:p>
            <a:pPr marL="285750" indent="-285750">
              <a:buFont typeface="Arial" panose="020B0604020202020204" pitchFamily="34" charset="0"/>
              <a:buChar char="•"/>
            </a:pPr>
            <a:r>
              <a:rPr lang="en-GB" sz="1800" b="0" dirty="0" err="1"/>
              <a:t>Seuraavassa</a:t>
            </a:r>
            <a:r>
              <a:rPr lang="en-GB" sz="1800" b="0" dirty="0"/>
              <a:t> </a:t>
            </a:r>
            <a:r>
              <a:rPr lang="en-GB" sz="1800" b="0" dirty="0" err="1"/>
              <a:t>kuvataan</a:t>
            </a:r>
            <a:r>
              <a:rPr lang="en-GB" sz="1800" b="0" dirty="0"/>
              <a:t> </a:t>
            </a:r>
            <a:r>
              <a:rPr lang="en-GB" sz="1800" b="0" dirty="0" err="1"/>
              <a:t>kognitiivisen</a:t>
            </a:r>
            <a:r>
              <a:rPr lang="en-GB" sz="1800" b="0" dirty="0"/>
              <a:t> </a:t>
            </a:r>
            <a:r>
              <a:rPr lang="en-GB" sz="1800" b="0" dirty="0" err="1"/>
              <a:t>neurotieteen</a:t>
            </a:r>
            <a:r>
              <a:rPr lang="en-GB" sz="1800" b="0" dirty="0"/>
              <a:t> </a:t>
            </a:r>
            <a:r>
              <a:rPr lang="en-GB" sz="1800" b="0" dirty="0" err="1"/>
              <a:t>tärkeimmät</a:t>
            </a:r>
            <a:r>
              <a:rPr lang="en-GB" sz="1800" b="0" dirty="0"/>
              <a:t> </a:t>
            </a:r>
            <a:r>
              <a:rPr lang="en-GB" sz="1800" b="0" dirty="0" err="1"/>
              <a:t>menetelmät</a:t>
            </a:r>
            <a:r>
              <a:rPr lang="en-GB" sz="1800" b="0" dirty="0"/>
              <a:t> </a:t>
            </a:r>
            <a:r>
              <a:rPr lang="en-GB" sz="1800" b="0" dirty="0" err="1"/>
              <a:t>alkaen</a:t>
            </a:r>
            <a:r>
              <a:rPr lang="en-GB" sz="1800" b="0" dirty="0"/>
              <a:t> </a:t>
            </a:r>
            <a:r>
              <a:rPr lang="en-GB" sz="1800" b="0" dirty="0" err="1"/>
              <a:t>erityisistä</a:t>
            </a:r>
            <a:r>
              <a:rPr lang="en-GB" sz="1800" b="0" dirty="0"/>
              <a:t> </a:t>
            </a:r>
            <a:r>
              <a:rPr lang="en-GB" sz="1800" b="0" dirty="0" err="1"/>
              <a:t>käyttäytymismittauksista</a:t>
            </a:r>
            <a:r>
              <a:rPr lang="en-GB" sz="1800" b="0" dirty="0"/>
              <a:t>, </a:t>
            </a:r>
            <a:r>
              <a:rPr lang="en-GB" sz="1800" b="0" dirty="0" err="1"/>
              <a:t>joita</a:t>
            </a:r>
            <a:r>
              <a:rPr lang="en-GB" sz="1800" b="0" dirty="0"/>
              <a:t> </a:t>
            </a:r>
            <a:r>
              <a:rPr lang="en-GB" sz="1800" b="0" dirty="0" err="1"/>
              <a:t>saadaan</a:t>
            </a:r>
            <a:r>
              <a:rPr lang="en-GB" sz="1800" b="0" dirty="0"/>
              <a:t> </a:t>
            </a:r>
            <a:r>
              <a:rPr lang="en-GB" sz="1800" b="0" dirty="0" err="1"/>
              <a:t>terveiltä</a:t>
            </a:r>
            <a:r>
              <a:rPr lang="en-GB" sz="1800" b="0" dirty="0"/>
              <a:t> </a:t>
            </a:r>
            <a:r>
              <a:rPr lang="en-GB" sz="1800" b="0" dirty="0" err="1"/>
              <a:t>ja</a:t>
            </a:r>
            <a:r>
              <a:rPr lang="en-GB" sz="1800" b="0" dirty="0"/>
              <a:t> </a:t>
            </a:r>
            <a:r>
              <a:rPr lang="en-GB" sz="1800" b="0" dirty="0" err="1"/>
              <a:t>aivovaurioituneilta</a:t>
            </a:r>
            <a:r>
              <a:rPr lang="en-GB" sz="1800" b="0" dirty="0"/>
              <a:t> </a:t>
            </a:r>
            <a:r>
              <a:rPr lang="en-GB" sz="1800" b="0" dirty="0" err="1"/>
              <a:t>koehenkilöiltä</a:t>
            </a:r>
            <a:r>
              <a:rPr lang="en-GB" sz="1800" b="0" dirty="0"/>
              <a:t>. On </a:t>
            </a:r>
            <a:r>
              <a:rPr lang="en-GB" sz="1800" b="0" dirty="0" err="1"/>
              <a:t>huomattava</a:t>
            </a:r>
            <a:r>
              <a:rPr lang="en-GB" sz="1800" b="0" dirty="0"/>
              <a:t>, </a:t>
            </a:r>
            <a:r>
              <a:rPr lang="en-GB" sz="1800" b="0" dirty="0" err="1"/>
              <a:t>että</a:t>
            </a:r>
            <a:r>
              <a:rPr lang="en-GB" sz="1800" b="0" dirty="0"/>
              <a:t> </a:t>
            </a:r>
            <a:r>
              <a:rPr lang="en-GB" sz="1800" b="0" dirty="0" err="1"/>
              <a:t>ennen</a:t>
            </a:r>
            <a:r>
              <a:rPr lang="en-GB" sz="1800" b="0" dirty="0"/>
              <a:t> </a:t>
            </a:r>
            <a:r>
              <a:rPr lang="en-GB" sz="1800" b="0" dirty="0" err="1"/>
              <a:t>nykyaikaisten</a:t>
            </a:r>
            <a:r>
              <a:rPr lang="en-GB" sz="1800" b="0" dirty="0"/>
              <a:t> </a:t>
            </a:r>
            <a:r>
              <a:rPr lang="en-GB" sz="1800" b="0" dirty="0" err="1"/>
              <a:t>aivokuvantamismenetelmien</a:t>
            </a:r>
            <a:r>
              <a:rPr lang="en-GB" sz="1800" b="0" dirty="0"/>
              <a:t> </a:t>
            </a:r>
            <a:r>
              <a:rPr lang="en-GB" sz="1800" b="0" dirty="0" err="1"/>
              <a:t>keksimistä</a:t>
            </a:r>
            <a:r>
              <a:rPr lang="en-GB" sz="1800" b="0" dirty="0"/>
              <a:t> </a:t>
            </a:r>
            <a:r>
              <a:rPr lang="en-GB" sz="1800" b="0" dirty="0" err="1"/>
              <a:t>käyttäytymistutkimukset</a:t>
            </a:r>
            <a:r>
              <a:rPr lang="en-GB" sz="1800" b="0" dirty="0"/>
              <a:t> </a:t>
            </a:r>
            <a:r>
              <a:rPr lang="en-GB" sz="1800" b="0" dirty="0" err="1"/>
              <a:t>ovat</a:t>
            </a:r>
            <a:r>
              <a:rPr lang="en-GB" sz="1800" b="0" dirty="0"/>
              <a:t> </a:t>
            </a:r>
            <a:r>
              <a:rPr lang="en-GB" sz="1800" b="0" dirty="0" err="1"/>
              <a:t>tuottaneet</a:t>
            </a:r>
            <a:r>
              <a:rPr lang="en-GB" sz="1800" b="0" dirty="0"/>
              <a:t> </a:t>
            </a:r>
            <a:r>
              <a:rPr lang="en-GB" sz="1800" b="0" dirty="0" err="1"/>
              <a:t>suurimman</a:t>
            </a:r>
            <a:r>
              <a:rPr lang="en-GB" sz="1800" b="0" dirty="0"/>
              <a:t> </a:t>
            </a:r>
            <a:r>
              <a:rPr lang="en-GB" sz="1800" b="0" dirty="0" err="1"/>
              <a:t>osan</a:t>
            </a:r>
            <a:r>
              <a:rPr lang="en-GB" sz="1800" b="0" dirty="0"/>
              <a:t> </a:t>
            </a:r>
            <a:r>
              <a:rPr lang="en-GB" sz="1800" b="0" dirty="0" err="1"/>
              <a:t>siitä</a:t>
            </a:r>
            <a:r>
              <a:rPr lang="en-GB" sz="1800" b="0" dirty="0"/>
              <a:t>, </a:t>
            </a:r>
            <a:r>
              <a:rPr lang="en-GB" sz="1800" b="0" dirty="0" err="1"/>
              <a:t>mitä</a:t>
            </a:r>
            <a:r>
              <a:rPr lang="en-GB" sz="1800" b="0" dirty="0"/>
              <a:t> </a:t>
            </a:r>
            <a:r>
              <a:rPr lang="en-GB" sz="1800" b="0" dirty="0" err="1"/>
              <a:t>tiedetään</a:t>
            </a:r>
            <a:r>
              <a:rPr lang="en-GB" sz="1800" b="0" dirty="0"/>
              <a:t> </a:t>
            </a:r>
            <a:r>
              <a:rPr lang="en-GB" sz="1800" b="0" dirty="0" err="1"/>
              <a:t>kognitiivisista</a:t>
            </a:r>
            <a:r>
              <a:rPr lang="en-GB" sz="1800" b="0" dirty="0"/>
              <a:t> </a:t>
            </a:r>
            <a:r>
              <a:rPr lang="en-GB" sz="1800" b="0" dirty="0" err="1"/>
              <a:t>toiminnoista</a:t>
            </a:r>
            <a:r>
              <a:rPr lang="en-GB" sz="1800" b="0" dirty="0"/>
              <a:t> </a:t>
            </a:r>
            <a:r>
              <a:rPr lang="en-GB" sz="1800" b="0" dirty="0" err="1"/>
              <a:t>ja</a:t>
            </a:r>
            <a:r>
              <a:rPr lang="en-GB" sz="1800" b="0" dirty="0"/>
              <a:t> </a:t>
            </a:r>
            <a:r>
              <a:rPr lang="en-GB" sz="1800" b="0" dirty="0" err="1"/>
              <a:t>niiden</a:t>
            </a:r>
            <a:r>
              <a:rPr lang="en-GB" sz="1800" b="0" dirty="0"/>
              <a:t> </a:t>
            </a:r>
            <a:r>
              <a:rPr lang="en-GB" sz="1800" b="0" dirty="0" err="1"/>
              <a:t>taustalla</a:t>
            </a:r>
            <a:r>
              <a:rPr lang="en-GB" sz="1800" b="0" dirty="0"/>
              <a:t> </a:t>
            </a:r>
            <a:r>
              <a:rPr lang="en-GB" sz="1800" b="0" dirty="0" err="1"/>
              <a:t>olevista</a:t>
            </a:r>
            <a:r>
              <a:rPr lang="en-GB" sz="1800" b="0" dirty="0"/>
              <a:t> </a:t>
            </a:r>
            <a:r>
              <a:rPr lang="en-GB" sz="1800" b="0" dirty="0" err="1"/>
              <a:t>hermomekanismeista</a:t>
            </a:r>
            <a:r>
              <a:rPr lang="en-GB" sz="1800" b="0" dirty="0"/>
              <a:t>.</a:t>
            </a:r>
            <a:endParaRPr lang="en-FI" sz="1800" b="0" dirty="0"/>
          </a:p>
        </p:txBody>
      </p:sp>
      <p:sp>
        <p:nvSpPr>
          <p:cNvPr id="4" name="Date Placeholder 3">
            <a:extLst>
              <a:ext uri="{FF2B5EF4-FFF2-40B4-BE49-F238E27FC236}">
                <a16:creationId xmlns:a16="http://schemas.microsoft.com/office/drawing/2014/main" id="{5EC94472-C3A8-63F8-1116-D184DB703024}"/>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28FCF61D-04FB-D5F9-A386-EB08C7F7795A}"/>
              </a:ext>
            </a:extLst>
          </p:cNvPr>
          <p:cNvSpPr>
            <a:spLocks noGrp="1"/>
          </p:cNvSpPr>
          <p:nvPr>
            <p:ph type="sldNum" sz="quarter" idx="17"/>
          </p:nvPr>
        </p:nvSpPr>
        <p:spPr/>
        <p:txBody>
          <a:bodyPr/>
          <a:lstStyle/>
          <a:p>
            <a:pPr>
              <a:defRPr/>
            </a:pPr>
            <a:fld id="{49EFD4B7-1CC6-864B-A72A-C978B70BBA9B}" type="slidenum">
              <a:rPr lang="fi-FI" smtClean="0"/>
              <a:pPr>
                <a:defRPr/>
              </a:pPr>
              <a:t>26</a:t>
            </a:fld>
            <a:endParaRPr lang="fi-FI"/>
          </a:p>
        </p:txBody>
      </p:sp>
    </p:spTree>
    <p:extLst>
      <p:ext uri="{BB962C8B-B14F-4D97-AF65-F5344CB8AC3E}">
        <p14:creationId xmlns:p14="http://schemas.microsoft.com/office/powerpoint/2010/main" val="1531762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7544-5E36-3FF7-6ACF-C344B5C3F084}"/>
              </a:ext>
            </a:extLst>
          </p:cNvPr>
          <p:cNvSpPr>
            <a:spLocks noGrp="1"/>
          </p:cNvSpPr>
          <p:nvPr>
            <p:ph type="ctrTitle"/>
          </p:nvPr>
        </p:nvSpPr>
        <p:spPr>
          <a:xfrm>
            <a:off x="468312" y="120808"/>
            <a:ext cx="8207375" cy="996498"/>
          </a:xfrm>
        </p:spPr>
        <p:txBody>
          <a:bodyPr/>
          <a:lstStyle/>
          <a:p>
            <a:r>
              <a:rPr lang="en-GB" dirty="0" err="1"/>
              <a:t>Kognitiivisten</a:t>
            </a:r>
            <a:r>
              <a:rPr lang="en-GB" dirty="0"/>
              <a:t> </a:t>
            </a:r>
            <a:r>
              <a:rPr lang="en-GB" dirty="0" err="1"/>
              <a:t>ja</a:t>
            </a:r>
            <a:r>
              <a:rPr lang="en-GB" dirty="0"/>
              <a:t> </a:t>
            </a:r>
            <a:r>
              <a:rPr lang="en-GB" dirty="0" err="1"/>
              <a:t>havaintotoimintojen</a:t>
            </a:r>
            <a:r>
              <a:rPr lang="en-GB" dirty="0"/>
              <a:t> </a:t>
            </a:r>
            <a:r>
              <a:rPr lang="en-GB" dirty="0" err="1"/>
              <a:t>käyttäytymispohjaiset</a:t>
            </a:r>
            <a:r>
              <a:rPr lang="en-GB" dirty="0"/>
              <a:t> </a:t>
            </a:r>
            <a:r>
              <a:rPr lang="en-GB" dirty="0" err="1"/>
              <a:t>mittaukset</a:t>
            </a:r>
            <a:endParaRPr lang="en-FI" dirty="0"/>
          </a:p>
        </p:txBody>
      </p:sp>
      <p:sp>
        <p:nvSpPr>
          <p:cNvPr id="3" name="Content Placeholder 2">
            <a:extLst>
              <a:ext uri="{FF2B5EF4-FFF2-40B4-BE49-F238E27FC236}">
                <a16:creationId xmlns:a16="http://schemas.microsoft.com/office/drawing/2014/main" id="{A9495765-EBFD-570D-465A-D893164C63D6}"/>
              </a:ext>
            </a:extLst>
          </p:cNvPr>
          <p:cNvSpPr>
            <a:spLocks noGrp="1"/>
          </p:cNvSpPr>
          <p:nvPr>
            <p:ph sz="quarter" idx="14"/>
          </p:nvPr>
        </p:nvSpPr>
        <p:spPr>
          <a:xfrm>
            <a:off x="468312" y="1123302"/>
            <a:ext cx="8207374" cy="3336083"/>
          </a:xfrm>
        </p:spPr>
        <p:txBody>
          <a:bodyPr/>
          <a:lstStyle/>
          <a:p>
            <a:r>
              <a:rPr lang="en-GB" sz="1800" b="0" dirty="0" err="1"/>
              <a:t>Havainto</a:t>
            </a:r>
            <a:r>
              <a:rPr lang="en-GB" sz="1800" b="0" dirty="0"/>
              <a:t>- </a:t>
            </a:r>
            <a:r>
              <a:rPr lang="en-GB" sz="1800" b="0" dirty="0" err="1"/>
              <a:t>ja</a:t>
            </a:r>
            <a:r>
              <a:rPr lang="en-GB" sz="1800" b="0" dirty="0"/>
              <a:t> </a:t>
            </a:r>
            <a:r>
              <a:rPr lang="en-GB" sz="1800" b="0" dirty="0" err="1"/>
              <a:t>kognitiivisten</a:t>
            </a:r>
            <a:r>
              <a:rPr lang="en-GB" sz="1800" b="0" dirty="0"/>
              <a:t> </a:t>
            </a:r>
            <a:r>
              <a:rPr lang="en-GB" sz="1800" b="0" dirty="0" err="1"/>
              <a:t>prosessien</a:t>
            </a:r>
            <a:r>
              <a:rPr lang="en-GB" sz="1800" b="0" dirty="0"/>
              <a:t> </a:t>
            </a:r>
            <a:r>
              <a:rPr lang="en-GB" sz="1800" b="0" dirty="0" err="1"/>
              <a:t>puutteita</a:t>
            </a:r>
            <a:r>
              <a:rPr lang="en-GB" sz="1800" b="0" dirty="0"/>
              <a:t> </a:t>
            </a:r>
            <a:r>
              <a:rPr lang="en-GB" sz="1800" b="0" dirty="0" err="1"/>
              <a:t>voidaan</a:t>
            </a:r>
            <a:r>
              <a:rPr lang="en-GB" sz="1800" b="0" dirty="0"/>
              <a:t> </a:t>
            </a:r>
            <a:r>
              <a:rPr lang="en-GB" sz="1800" b="0" dirty="0" err="1"/>
              <a:t>arvioida</a:t>
            </a:r>
            <a:r>
              <a:rPr lang="en-GB" sz="1800" b="0" dirty="0"/>
              <a:t> </a:t>
            </a:r>
            <a:r>
              <a:rPr lang="en-GB" sz="1800" b="0" dirty="0" err="1"/>
              <a:t>potilailla</a:t>
            </a:r>
            <a:r>
              <a:rPr lang="en-GB" sz="1800" b="0" dirty="0"/>
              <a:t>, </a:t>
            </a:r>
            <a:r>
              <a:rPr lang="en-GB" sz="1800" b="0" dirty="0" err="1"/>
              <a:t>joilla</a:t>
            </a:r>
            <a:r>
              <a:rPr lang="en-GB" sz="1800" b="0" dirty="0"/>
              <a:t> on </a:t>
            </a:r>
            <a:r>
              <a:rPr lang="en-GB" sz="1800" b="0" dirty="0" err="1"/>
              <a:t>fokaalinen</a:t>
            </a:r>
            <a:r>
              <a:rPr lang="en-GB" sz="1800" b="0" dirty="0"/>
              <a:t> </a:t>
            </a:r>
            <a:r>
              <a:rPr lang="en-GB" sz="1800" b="0" dirty="0" err="1"/>
              <a:t>aivovaurio</a:t>
            </a:r>
            <a:r>
              <a:rPr lang="en-GB" sz="1800" b="0" dirty="0"/>
              <a:t>, </a:t>
            </a:r>
            <a:r>
              <a:rPr lang="en-GB" sz="1800" b="0" dirty="0" err="1"/>
              <a:t>jotta</a:t>
            </a:r>
            <a:r>
              <a:rPr lang="en-GB" sz="1800" b="0" dirty="0"/>
              <a:t> </a:t>
            </a:r>
            <a:r>
              <a:rPr lang="en-GB" sz="1800" b="0" dirty="0" err="1"/>
              <a:t>voidaan</a:t>
            </a:r>
            <a:r>
              <a:rPr lang="en-GB" sz="1800" b="0" dirty="0"/>
              <a:t> </a:t>
            </a:r>
            <a:r>
              <a:rPr lang="en-GB" sz="1800" b="0" dirty="0" err="1"/>
              <a:t>paljastaa</a:t>
            </a:r>
            <a:r>
              <a:rPr lang="en-GB" sz="1800" b="0" dirty="0"/>
              <a:t> </a:t>
            </a:r>
            <a:r>
              <a:rPr lang="en-GB" sz="1800" b="0" dirty="0" err="1"/>
              <a:t>toimintojen</a:t>
            </a:r>
            <a:r>
              <a:rPr lang="en-GB" sz="1800" b="0" dirty="0"/>
              <a:t> </a:t>
            </a:r>
            <a:r>
              <a:rPr lang="en-GB" sz="1800" b="0" dirty="0" err="1"/>
              <a:t>ja</a:t>
            </a:r>
            <a:r>
              <a:rPr lang="en-GB" sz="1800" b="0" dirty="0"/>
              <a:t> </a:t>
            </a:r>
            <a:r>
              <a:rPr lang="en-GB" sz="1800" b="0" dirty="0" err="1"/>
              <a:t>rakenteiden</a:t>
            </a:r>
            <a:r>
              <a:rPr lang="en-GB" sz="1800" b="0" dirty="0"/>
              <a:t> </a:t>
            </a:r>
            <a:r>
              <a:rPr lang="en-GB" sz="1800" b="0" dirty="0" err="1"/>
              <a:t>väliset</a:t>
            </a:r>
            <a:r>
              <a:rPr lang="en-GB" sz="1800" b="0" dirty="0"/>
              <a:t> </a:t>
            </a:r>
            <a:r>
              <a:rPr lang="en-GB" sz="1800" b="0" dirty="0" err="1"/>
              <a:t>suhteet</a:t>
            </a:r>
            <a:r>
              <a:rPr lang="en-GB" sz="1800" b="0" dirty="0"/>
              <a:t> </a:t>
            </a:r>
            <a:r>
              <a:rPr lang="en-GB" sz="1800" b="0" dirty="0" err="1"/>
              <a:t>sekä</a:t>
            </a:r>
            <a:r>
              <a:rPr lang="en-GB" sz="1800" b="0" dirty="0"/>
              <a:t> </a:t>
            </a:r>
            <a:r>
              <a:rPr lang="en-GB" sz="1800" b="0" dirty="0" err="1"/>
              <a:t>määritellä</a:t>
            </a:r>
            <a:r>
              <a:rPr lang="en-GB" sz="1800" b="0" dirty="0"/>
              <a:t>, </a:t>
            </a:r>
            <a:r>
              <a:rPr lang="en-GB" sz="1800" b="0" dirty="0" err="1"/>
              <a:t>mitkä</a:t>
            </a:r>
            <a:r>
              <a:rPr lang="en-GB" sz="1800" b="0" dirty="0"/>
              <a:t> </a:t>
            </a:r>
            <a:r>
              <a:rPr lang="en-GB" sz="1800" b="0" dirty="0" err="1"/>
              <a:t>havainto</a:t>
            </a:r>
            <a:r>
              <a:rPr lang="en-GB" sz="1800" b="0" dirty="0"/>
              <a:t>- </a:t>
            </a:r>
            <a:r>
              <a:rPr lang="en-GB" sz="1800" b="0" dirty="0" err="1"/>
              <a:t>ja</a:t>
            </a:r>
            <a:r>
              <a:rPr lang="en-GB" sz="1800" b="0" dirty="0"/>
              <a:t> </a:t>
            </a:r>
            <a:r>
              <a:rPr lang="en-GB" sz="1800" b="0" dirty="0" err="1"/>
              <a:t>kognitiiviset</a:t>
            </a:r>
            <a:r>
              <a:rPr lang="en-GB" sz="1800" b="0" dirty="0"/>
              <a:t> </a:t>
            </a:r>
            <a:r>
              <a:rPr lang="en-GB" sz="1800" b="0" dirty="0" err="1"/>
              <a:t>toiminnot</a:t>
            </a:r>
            <a:r>
              <a:rPr lang="en-GB" sz="1800" b="0" dirty="0"/>
              <a:t> </a:t>
            </a:r>
            <a:r>
              <a:rPr lang="en-GB" sz="1800" b="0" dirty="0" err="1"/>
              <a:t>ovat</a:t>
            </a:r>
            <a:r>
              <a:rPr lang="en-GB" sz="1800" b="0" dirty="0"/>
              <a:t> </a:t>
            </a:r>
            <a:r>
              <a:rPr lang="en-GB" sz="1800" b="0" dirty="0" err="1"/>
              <a:t>erotettavissa</a:t>
            </a:r>
            <a:r>
              <a:rPr lang="en-GB" sz="1800" b="0" dirty="0"/>
              <a:t> </a:t>
            </a:r>
            <a:r>
              <a:rPr lang="en-GB" sz="1800" b="0" dirty="0" err="1"/>
              <a:t>toisistaan</a:t>
            </a:r>
            <a:r>
              <a:rPr lang="en-GB" sz="1800" b="0" dirty="0"/>
              <a:t> </a:t>
            </a:r>
          </a:p>
          <a:p>
            <a:r>
              <a:rPr lang="en-GB" sz="1800" b="0" dirty="0"/>
              <a:t>On </a:t>
            </a:r>
            <a:r>
              <a:rPr lang="en-GB" sz="1800" b="0" dirty="0" err="1"/>
              <a:t>esimerkiksi</a:t>
            </a:r>
            <a:r>
              <a:rPr lang="en-GB" sz="1800" b="0" dirty="0"/>
              <a:t> </a:t>
            </a:r>
            <a:r>
              <a:rPr lang="en-GB" sz="1800" b="0" dirty="0" err="1"/>
              <a:t>havaittu</a:t>
            </a:r>
            <a:r>
              <a:rPr lang="en-GB" sz="1800" b="0" dirty="0"/>
              <a:t>, </a:t>
            </a:r>
            <a:r>
              <a:rPr lang="en-GB" sz="1800" b="0" dirty="0" err="1"/>
              <a:t>että</a:t>
            </a:r>
            <a:r>
              <a:rPr lang="en-GB" sz="1800" b="0" dirty="0"/>
              <a:t> </a:t>
            </a:r>
            <a:r>
              <a:rPr lang="en-GB" sz="1800" b="0" dirty="0" err="1"/>
              <a:t>visuaalisten</a:t>
            </a:r>
            <a:r>
              <a:rPr lang="en-GB" sz="1800" b="0" dirty="0"/>
              <a:t> </a:t>
            </a:r>
            <a:r>
              <a:rPr lang="en-GB" sz="1800" b="0" dirty="0" err="1"/>
              <a:t>kohteiden</a:t>
            </a:r>
            <a:r>
              <a:rPr lang="en-GB" sz="1800" b="0" dirty="0"/>
              <a:t> </a:t>
            </a:r>
            <a:r>
              <a:rPr lang="en-GB" sz="1800" b="0" dirty="0" err="1"/>
              <a:t>havaitseminen</a:t>
            </a:r>
            <a:r>
              <a:rPr lang="en-GB" sz="1800" b="0" dirty="0"/>
              <a:t> </a:t>
            </a:r>
            <a:r>
              <a:rPr lang="en-GB" sz="1800" b="0" dirty="0" err="1"/>
              <a:t>ja</a:t>
            </a:r>
            <a:r>
              <a:rPr lang="en-GB" sz="1800" b="0" dirty="0"/>
              <a:t> </a:t>
            </a:r>
            <a:r>
              <a:rPr lang="en-GB" sz="1800" b="0" dirty="0" err="1"/>
              <a:t>niiden</a:t>
            </a:r>
            <a:r>
              <a:rPr lang="en-GB" sz="1800" b="0" dirty="0"/>
              <a:t> </a:t>
            </a:r>
            <a:r>
              <a:rPr lang="en-GB" sz="1800" b="0" dirty="0" err="1"/>
              <a:t>avaruudellinen</a:t>
            </a:r>
            <a:r>
              <a:rPr lang="en-GB" sz="1800" b="0" dirty="0"/>
              <a:t> </a:t>
            </a:r>
            <a:r>
              <a:rPr lang="en-GB" sz="1800" b="0" dirty="0" err="1"/>
              <a:t>sijainti</a:t>
            </a:r>
            <a:r>
              <a:rPr lang="en-GB" sz="1800" b="0" dirty="0"/>
              <a:t> </a:t>
            </a:r>
            <a:r>
              <a:rPr lang="en-GB" sz="1800" b="0" dirty="0" err="1"/>
              <a:t>voivat</a:t>
            </a:r>
            <a:r>
              <a:rPr lang="en-GB" sz="1800" b="0" dirty="0"/>
              <a:t> </a:t>
            </a:r>
            <a:r>
              <a:rPr lang="en-GB" sz="1800" b="0" dirty="0" err="1"/>
              <a:t>vaurioitua</a:t>
            </a:r>
            <a:r>
              <a:rPr lang="en-GB" sz="1800" b="0" dirty="0"/>
              <a:t> </a:t>
            </a:r>
            <a:r>
              <a:rPr lang="en-GB" sz="1800" b="0" dirty="0" err="1"/>
              <a:t>erikseen</a:t>
            </a:r>
            <a:r>
              <a:rPr lang="en-GB" sz="1800" b="0" dirty="0"/>
              <a:t>, </a:t>
            </a:r>
            <a:r>
              <a:rPr lang="en-GB" sz="1800" b="0" dirty="0" err="1"/>
              <a:t>mikä</a:t>
            </a:r>
            <a:r>
              <a:rPr lang="en-GB" sz="1800" b="0" dirty="0"/>
              <a:t> </a:t>
            </a:r>
            <a:r>
              <a:rPr lang="en-GB" sz="1800" b="0" dirty="0" err="1"/>
              <a:t>viittaa</a:t>
            </a:r>
            <a:r>
              <a:rPr lang="en-GB" sz="1800" b="0" dirty="0"/>
              <a:t> </a:t>
            </a:r>
            <a:r>
              <a:rPr lang="en-GB" sz="1800" b="0" dirty="0" err="1"/>
              <a:t>siihen</a:t>
            </a:r>
            <a:r>
              <a:rPr lang="en-GB" sz="1800" b="0" dirty="0"/>
              <a:t>, </a:t>
            </a:r>
            <a:r>
              <a:rPr lang="en-GB" sz="1800" b="0" dirty="0" err="1"/>
              <a:t>että</a:t>
            </a:r>
            <a:r>
              <a:rPr lang="en-GB" sz="1800" b="0" dirty="0"/>
              <a:t> </a:t>
            </a:r>
            <a:r>
              <a:rPr lang="en-GB" sz="1800" b="0" dirty="0" err="1"/>
              <a:t>näitä</a:t>
            </a:r>
            <a:r>
              <a:rPr lang="en-GB" sz="1800" b="0" dirty="0"/>
              <a:t> </a:t>
            </a:r>
            <a:r>
              <a:rPr lang="en-GB" sz="1800" b="0" dirty="0" err="1"/>
              <a:t>kahta</a:t>
            </a:r>
            <a:r>
              <a:rPr lang="en-GB" sz="1800" b="0" dirty="0"/>
              <a:t> </a:t>
            </a:r>
            <a:r>
              <a:rPr lang="en-GB" sz="1800" b="0" dirty="0" err="1"/>
              <a:t>visuaalisen</a:t>
            </a:r>
            <a:r>
              <a:rPr lang="en-GB" sz="1800" b="0" dirty="0"/>
              <a:t> </a:t>
            </a:r>
            <a:r>
              <a:rPr lang="en-GB" sz="1800" b="0" dirty="0" err="1"/>
              <a:t>ärsykkeen</a:t>
            </a:r>
            <a:r>
              <a:rPr lang="en-GB" sz="1800" b="0" dirty="0"/>
              <a:t> </a:t>
            </a:r>
            <a:r>
              <a:rPr lang="en-GB" sz="1800" b="0" dirty="0" err="1"/>
              <a:t>osa-aluetta</a:t>
            </a:r>
            <a:r>
              <a:rPr lang="en-GB" sz="1800" b="0" dirty="0"/>
              <a:t> </a:t>
            </a:r>
            <a:r>
              <a:rPr lang="en-GB" sz="1800" b="0" dirty="0" err="1"/>
              <a:t>käsitellään</a:t>
            </a:r>
            <a:r>
              <a:rPr lang="en-GB" sz="1800" b="0" dirty="0"/>
              <a:t> </a:t>
            </a:r>
            <a:r>
              <a:rPr lang="en-GB" sz="1800" b="0" dirty="0" err="1"/>
              <a:t>itsenäisillä</a:t>
            </a:r>
            <a:r>
              <a:rPr lang="en-GB" sz="1800" b="0" dirty="0"/>
              <a:t> </a:t>
            </a:r>
            <a:r>
              <a:rPr lang="en-GB" sz="1800" b="0" dirty="0" err="1"/>
              <a:t>aivomekanismeilla</a:t>
            </a:r>
            <a:endParaRPr lang="en-GB" sz="1800" b="0" dirty="0"/>
          </a:p>
          <a:p>
            <a:r>
              <a:rPr lang="en-GB" sz="1800" b="0" dirty="0" err="1"/>
              <a:t>Toisaalta</a:t>
            </a:r>
            <a:r>
              <a:rPr lang="en-GB" sz="1800" b="0" dirty="0"/>
              <a:t> </a:t>
            </a:r>
            <a:r>
              <a:rPr lang="en-GB" sz="1800" b="0" dirty="0" err="1"/>
              <a:t>erilaisia</a:t>
            </a:r>
            <a:r>
              <a:rPr lang="en-GB" sz="1800" b="0" dirty="0"/>
              <a:t> </a:t>
            </a:r>
            <a:r>
              <a:rPr lang="en-GB" sz="1800" b="0" dirty="0" err="1"/>
              <a:t>ärsyke</a:t>
            </a:r>
            <a:r>
              <a:rPr lang="en-GB" sz="1800" b="0" dirty="0"/>
              <a:t>- </a:t>
            </a:r>
            <a:r>
              <a:rPr lang="en-GB" sz="1800" b="0" dirty="0" err="1"/>
              <a:t>ja</a:t>
            </a:r>
            <a:r>
              <a:rPr lang="en-GB" sz="1800" b="0" dirty="0"/>
              <a:t> </a:t>
            </a:r>
            <a:r>
              <a:rPr lang="en-GB" sz="1800" b="0" dirty="0" err="1"/>
              <a:t>tehtävämanipulaatioita</a:t>
            </a:r>
            <a:r>
              <a:rPr lang="en-GB" sz="1800" b="0" dirty="0"/>
              <a:t> </a:t>
            </a:r>
            <a:r>
              <a:rPr lang="en-GB" sz="1800" b="0" dirty="0" err="1"/>
              <a:t>voidaan</a:t>
            </a:r>
            <a:r>
              <a:rPr lang="en-GB" sz="1800" b="0" dirty="0"/>
              <a:t> </a:t>
            </a:r>
            <a:r>
              <a:rPr lang="en-GB" sz="1800" b="0" dirty="0" err="1"/>
              <a:t>käyttää</a:t>
            </a:r>
            <a:r>
              <a:rPr lang="en-GB" sz="1800" b="0" dirty="0"/>
              <a:t> </a:t>
            </a:r>
            <a:r>
              <a:rPr lang="en-GB" sz="1800" b="0" dirty="0" err="1"/>
              <a:t>epäsuorasti</a:t>
            </a:r>
            <a:r>
              <a:rPr lang="en-GB" sz="1800" b="0" dirty="0"/>
              <a:t> </a:t>
            </a:r>
            <a:r>
              <a:rPr lang="en-GB" sz="1800" b="0" dirty="0" err="1"/>
              <a:t>kognitiivisten</a:t>
            </a:r>
            <a:r>
              <a:rPr lang="en-GB" sz="1800" b="0" dirty="0"/>
              <a:t> </a:t>
            </a:r>
            <a:r>
              <a:rPr lang="en-GB" sz="1800" b="0" dirty="0" err="1"/>
              <a:t>toimintojen</a:t>
            </a:r>
            <a:r>
              <a:rPr lang="en-GB" sz="1800" b="0" dirty="0"/>
              <a:t> </a:t>
            </a:r>
            <a:r>
              <a:rPr lang="en-GB" sz="1800" b="0" dirty="0" err="1"/>
              <a:t>hermopohjan</a:t>
            </a:r>
            <a:r>
              <a:rPr lang="en-GB" sz="1800" b="0" dirty="0"/>
              <a:t> </a:t>
            </a:r>
            <a:r>
              <a:rPr lang="en-GB" sz="1800" b="0" dirty="0" err="1"/>
              <a:t>tutkimiseen</a:t>
            </a:r>
            <a:r>
              <a:rPr lang="en-GB" sz="1800" b="0" dirty="0"/>
              <a:t>. </a:t>
            </a:r>
            <a:r>
              <a:rPr lang="en-GB" sz="1800" b="0" dirty="0" err="1"/>
              <a:t>Esimerkiksi</a:t>
            </a:r>
            <a:r>
              <a:rPr lang="en-GB" sz="1800" b="0" dirty="0"/>
              <a:t> </a:t>
            </a:r>
            <a:r>
              <a:rPr lang="en-GB" sz="1800" b="0" dirty="0" err="1"/>
              <a:t>neuronit</a:t>
            </a:r>
            <a:r>
              <a:rPr lang="en-GB" sz="1800" b="0" dirty="0"/>
              <a:t> </a:t>
            </a:r>
            <a:r>
              <a:rPr lang="en-GB" sz="1800" b="0" dirty="0" err="1"/>
              <a:t>väsyvät</a:t>
            </a:r>
            <a:r>
              <a:rPr lang="en-GB" sz="1800" b="0" dirty="0"/>
              <a:t>, </a:t>
            </a:r>
            <a:r>
              <a:rPr lang="en-GB" sz="1800" b="0" dirty="0" err="1"/>
              <a:t>kun</a:t>
            </a:r>
            <a:r>
              <a:rPr lang="en-GB" sz="1800" b="0" dirty="0"/>
              <a:t> he </a:t>
            </a:r>
            <a:r>
              <a:rPr lang="en-GB" sz="1800" b="0" dirty="0" err="1"/>
              <a:t>kohtaavat</a:t>
            </a:r>
            <a:r>
              <a:rPr lang="en-GB" sz="1800" b="0" dirty="0"/>
              <a:t> </a:t>
            </a:r>
            <a:r>
              <a:rPr lang="en-GB" sz="1800" b="0" dirty="0" err="1"/>
              <a:t>toistuvasti</a:t>
            </a:r>
            <a:r>
              <a:rPr lang="en-GB" sz="1800" b="0" dirty="0"/>
              <a:t> saman </a:t>
            </a:r>
            <a:r>
              <a:rPr lang="en-GB" sz="1800" b="0" dirty="0" err="1"/>
              <a:t>ärsykkeen</a:t>
            </a:r>
            <a:r>
              <a:rPr lang="en-GB" sz="1800" b="0" dirty="0"/>
              <a:t> tai </a:t>
            </a:r>
            <a:r>
              <a:rPr lang="en-GB" sz="1800" b="0" dirty="0" err="1"/>
              <a:t>tehtävän</a:t>
            </a:r>
            <a:r>
              <a:rPr lang="en-GB" sz="1800" b="0" dirty="0"/>
              <a:t>. </a:t>
            </a:r>
            <a:r>
              <a:rPr lang="en-GB" sz="1800" b="0" dirty="0" err="1"/>
              <a:t>Tätä</a:t>
            </a:r>
            <a:r>
              <a:rPr lang="en-GB" sz="1800" b="0" dirty="0"/>
              <a:t> </a:t>
            </a:r>
            <a:r>
              <a:rPr lang="en-GB" sz="1800" b="0" dirty="0" err="1"/>
              <a:t>ilmiötä</a:t>
            </a:r>
            <a:r>
              <a:rPr lang="en-GB" sz="1800" b="0" dirty="0"/>
              <a:t> on </a:t>
            </a:r>
            <a:r>
              <a:rPr lang="en-GB" sz="1800" b="0" dirty="0" err="1"/>
              <a:t>kutsuttu</a:t>
            </a:r>
            <a:r>
              <a:rPr lang="en-GB" sz="1800" b="0" dirty="0"/>
              <a:t> </a:t>
            </a:r>
            <a:r>
              <a:rPr lang="en-GB" sz="1800" b="0" dirty="0" err="1"/>
              <a:t>adaptaatioksi</a:t>
            </a:r>
            <a:r>
              <a:rPr lang="en-GB" sz="1800" b="0" dirty="0"/>
              <a:t>, </a:t>
            </a:r>
            <a:r>
              <a:rPr lang="en-GB" sz="1800" b="0" dirty="0" err="1"/>
              <a:t>ja</a:t>
            </a:r>
            <a:r>
              <a:rPr lang="en-GB" sz="1800" b="0" dirty="0"/>
              <a:t> </a:t>
            </a:r>
            <a:r>
              <a:rPr lang="en-GB" sz="1800" b="0" dirty="0" err="1"/>
              <a:t>sen</a:t>
            </a:r>
            <a:r>
              <a:rPr lang="en-GB" sz="1800" b="0" dirty="0"/>
              <a:t> </a:t>
            </a:r>
            <a:r>
              <a:rPr lang="en-GB" sz="1800" b="0" dirty="0" err="1"/>
              <a:t>avulla</a:t>
            </a:r>
            <a:r>
              <a:rPr lang="en-GB" sz="1800" b="0" dirty="0"/>
              <a:t> </a:t>
            </a:r>
            <a:r>
              <a:rPr lang="en-GB" sz="1800" b="0" dirty="0" err="1"/>
              <a:t>voidaan</a:t>
            </a:r>
            <a:r>
              <a:rPr lang="en-GB" sz="1800" b="0" dirty="0"/>
              <a:t> testata, </a:t>
            </a:r>
            <a:r>
              <a:rPr lang="en-GB" sz="1800" b="0" dirty="0" err="1"/>
              <a:t>palvelevatko</a:t>
            </a:r>
            <a:r>
              <a:rPr lang="en-GB" sz="1800" b="0" dirty="0"/>
              <a:t> </a:t>
            </a:r>
            <a:r>
              <a:rPr lang="en-GB" sz="1800" b="0" dirty="0" err="1"/>
              <a:t>tietyntyyppiset</a:t>
            </a:r>
            <a:r>
              <a:rPr lang="en-GB" sz="1800" b="0" dirty="0"/>
              <a:t> </a:t>
            </a:r>
            <a:r>
              <a:rPr lang="en-GB" sz="1800" b="0" dirty="0" err="1"/>
              <a:t>tiedonkäsittelyt</a:t>
            </a:r>
            <a:r>
              <a:rPr lang="en-GB" sz="1800" b="0" dirty="0"/>
              <a:t> </a:t>
            </a:r>
            <a:r>
              <a:rPr lang="en-GB" sz="1800" b="0" dirty="0" err="1"/>
              <a:t>erilliset</a:t>
            </a:r>
            <a:r>
              <a:rPr lang="en-GB" sz="1800" b="0" dirty="0"/>
              <a:t> </a:t>
            </a:r>
            <a:r>
              <a:rPr lang="en-GB" sz="1800" b="0" dirty="0" err="1"/>
              <a:t>hermosolupopulaatiot</a:t>
            </a:r>
            <a:endParaRPr lang="en-GB" sz="1800" b="0" dirty="0"/>
          </a:p>
        </p:txBody>
      </p:sp>
      <p:sp>
        <p:nvSpPr>
          <p:cNvPr id="4" name="Date Placeholder 3">
            <a:extLst>
              <a:ext uri="{FF2B5EF4-FFF2-40B4-BE49-F238E27FC236}">
                <a16:creationId xmlns:a16="http://schemas.microsoft.com/office/drawing/2014/main" id="{2A004CC2-2A06-50D4-D9D0-44CE5C0E3CA4}"/>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5BE4F6C5-3102-6509-211F-673365B4FD99}"/>
              </a:ext>
            </a:extLst>
          </p:cNvPr>
          <p:cNvSpPr>
            <a:spLocks noGrp="1"/>
          </p:cNvSpPr>
          <p:nvPr>
            <p:ph type="sldNum" sz="quarter" idx="17"/>
          </p:nvPr>
        </p:nvSpPr>
        <p:spPr/>
        <p:txBody>
          <a:bodyPr/>
          <a:lstStyle/>
          <a:p>
            <a:pPr>
              <a:defRPr/>
            </a:pPr>
            <a:fld id="{49EFD4B7-1CC6-864B-A72A-C978B70BBA9B}" type="slidenum">
              <a:rPr lang="fi-FI" smtClean="0"/>
              <a:pPr>
                <a:defRPr/>
              </a:pPr>
              <a:t>27</a:t>
            </a:fld>
            <a:endParaRPr lang="fi-FI"/>
          </a:p>
        </p:txBody>
      </p:sp>
    </p:spTree>
    <p:extLst>
      <p:ext uri="{BB962C8B-B14F-4D97-AF65-F5344CB8AC3E}">
        <p14:creationId xmlns:p14="http://schemas.microsoft.com/office/powerpoint/2010/main" val="919222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004CC2-2A06-50D4-D9D0-44CE5C0E3CA4}"/>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5BE4F6C5-3102-6509-211F-673365B4FD99}"/>
              </a:ext>
            </a:extLst>
          </p:cNvPr>
          <p:cNvSpPr>
            <a:spLocks noGrp="1"/>
          </p:cNvSpPr>
          <p:nvPr>
            <p:ph type="sldNum" sz="quarter" idx="17"/>
          </p:nvPr>
        </p:nvSpPr>
        <p:spPr/>
        <p:txBody>
          <a:bodyPr/>
          <a:lstStyle/>
          <a:p>
            <a:pPr>
              <a:defRPr/>
            </a:pPr>
            <a:fld id="{49EFD4B7-1CC6-864B-A72A-C978B70BBA9B}" type="slidenum">
              <a:rPr lang="fi-FI" smtClean="0"/>
              <a:pPr>
                <a:defRPr/>
              </a:pPr>
              <a:t>28</a:t>
            </a:fld>
            <a:endParaRPr lang="fi-FI"/>
          </a:p>
        </p:txBody>
      </p:sp>
      <p:pic>
        <p:nvPicPr>
          <p:cNvPr id="8" name="Picture 7">
            <a:extLst>
              <a:ext uri="{FF2B5EF4-FFF2-40B4-BE49-F238E27FC236}">
                <a16:creationId xmlns:a16="http://schemas.microsoft.com/office/drawing/2014/main" id="{C9616D02-933B-0255-265E-B222DC55AC4A}"/>
              </a:ext>
            </a:extLst>
          </p:cNvPr>
          <p:cNvPicPr>
            <a:picLocks noChangeAspect="1"/>
          </p:cNvPicPr>
          <p:nvPr/>
        </p:nvPicPr>
        <p:blipFill>
          <a:blip r:embed="rId2"/>
          <a:srcRect/>
          <a:stretch>
            <a:fillRect/>
          </a:stretch>
        </p:blipFill>
        <p:spPr bwMode="auto">
          <a:xfrm>
            <a:off x="962074" y="274940"/>
            <a:ext cx="6783950" cy="2747598"/>
          </a:xfrm>
          <a:prstGeom prst="rect">
            <a:avLst/>
          </a:prstGeom>
          <a:noFill/>
          <a:ln w="9525">
            <a:noFill/>
            <a:miter lim="800000"/>
            <a:headEnd/>
            <a:tailEnd/>
          </a:ln>
        </p:spPr>
      </p:pic>
      <p:sp>
        <p:nvSpPr>
          <p:cNvPr id="10" name="TextBox 9">
            <a:extLst>
              <a:ext uri="{FF2B5EF4-FFF2-40B4-BE49-F238E27FC236}">
                <a16:creationId xmlns:a16="http://schemas.microsoft.com/office/drawing/2014/main" id="{CBB77C27-6C0A-C677-27AB-C2BCC0F959DD}"/>
              </a:ext>
            </a:extLst>
          </p:cNvPr>
          <p:cNvSpPr txBox="1"/>
          <p:nvPr/>
        </p:nvSpPr>
        <p:spPr>
          <a:xfrm>
            <a:off x="562708" y="3099929"/>
            <a:ext cx="8207375" cy="1661993"/>
          </a:xfrm>
          <a:prstGeom prst="rect">
            <a:avLst/>
          </a:prstGeom>
          <a:noFill/>
        </p:spPr>
        <p:txBody>
          <a:bodyPr wrap="square">
            <a:spAutoFit/>
          </a:bodyPr>
          <a:lstStyle/>
          <a:p>
            <a:r>
              <a:rPr lang="en-FI" sz="1700" dirty="0"/>
              <a:t>Muokattu kasvo (keskellä), joka edustaa miehen ja naisen kasvojen keskipistettä, havaitaan useammin naiskasvoina, kun on katsottu miehen kasvokuvaa (vasemmalla), ja päinvastoin, useammin mieskasvoina kun on katsottu naisen kasvokuvaa (oikealla). Tämä johtuu siitä, että hermosolut, jotka ovat herkkiä jommankumman sukupuolen vihjeille, väsyvät, ja näin jäljellä olevien hermosolujen vaste hallitsee sukupuolen suhteen epäselvien kasvojen käsittelyä</a:t>
            </a:r>
          </a:p>
        </p:txBody>
      </p:sp>
    </p:spTree>
    <p:extLst>
      <p:ext uri="{BB962C8B-B14F-4D97-AF65-F5344CB8AC3E}">
        <p14:creationId xmlns:p14="http://schemas.microsoft.com/office/powerpoint/2010/main" val="1775549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212F-EC8B-B9F6-814E-00748E7177AD}"/>
              </a:ext>
            </a:extLst>
          </p:cNvPr>
          <p:cNvSpPr>
            <a:spLocks noGrp="1"/>
          </p:cNvSpPr>
          <p:nvPr>
            <p:ph type="ctrTitle"/>
          </p:nvPr>
        </p:nvSpPr>
        <p:spPr>
          <a:xfrm>
            <a:off x="468311" y="115569"/>
            <a:ext cx="8207375" cy="996498"/>
          </a:xfrm>
        </p:spPr>
        <p:txBody>
          <a:bodyPr/>
          <a:lstStyle/>
          <a:p>
            <a:r>
              <a:rPr lang="en-FI" dirty="0"/>
              <a:t>Aivovauriopotilaiden kognition muutokset</a:t>
            </a:r>
          </a:p>
        </p:txBody>
      </p:sp>
      <p:sp>
        <p:nvSpPr>
          <p:cNvPr id="3" name="Content Placeholder 2">
            <a:extLst>
              <a:ext uri="{FF2B5EF4-FFF2-40B4-BE49-F238E27FC236}">
                <a16:creationId xmlns:a16="http://schemas.microsoft.com/office/drawing/2014/main" id="{B6BFB3ED-1976-0BEF-3A00-33EBC3161590}"/>
              </a:ext>
            </a:extLst>
          </p:cNvPr>
          <p:cNvSpPr>
            <a:spLocks noGrp="1"/>
          </p:cNvSpPr>
          <p:nvPr>
            <p:ph sz="quarter" idx="14"/>
          </p:nvPr>
        </p:nvSpPr>
        <p:spPr>
          <a:xfrm>
            <a:off x="468311" y="1112067"/>
            <a:ext cx="8207374" cy="3336083"/>
          </a:xfrm>
        </p:spPr>
        <p:txBody>
          <a:bodyPr/>
          <a:lstStyle/>
          <a:p>
            <a:pPr marL="285750" indent="-285750">
              <a:buFont typeface="Arial" panose="020B0604020202020204" pitchFamily="34" charset="0"/>
              <a:buChar char="•"/>
            </a:pPr>
            <a:r>
              <a:rPr lang="en-GB" sz="1800" b="0" dirty="0" err="1"/>
              <a:t>Ihmisen</a:t>
            </a:r>
            <a:r>
              <a:rPr lang="en-GB" sz="1800" b="0" dirty="0"/>
              <a:t> </a:t>
            </a:r>
            <a:r>
              <a:rPr lang="en-GB" sz="1800" b="0" dirty="0" err="1"/>
              <a:t>aivovauriot</a:t>
            </a:r>
            <a:r>
              <a:rPr lang="en-GB" sz="1800" b="0" dirty="0"/>
              <a:t> </a:t>
            </a:r>
            <a:r>
              <a:rPr lang="en-GB" sz="1800" b="0" dirty="0" err="1"/>
              <a:t>voivat</a:t>
            </a:r>
            <a:r>
              <a:rPr lang="en-GB" sz="1800" b="0" dirty="0"/>
              <a:t> </a:t>
            </a:r>
            <a:r>
              <a:rPr lang="en-GB" sz="1800" b="0" dirty="0" err="1"/>
              <a:t>johtua</a:t>
            </a:r>
            <a:r>
              <a:rPr lang="en-GB" sz="1800" b="0" dirty="0"/>
              <a:t> </a:t>
            </a:r>
            <a:r>
              <a:rPr lang="en-GB" sz="1800" b="0" dirty="0" err="1"/>
              <a:t>useista</a:t>
            </a:r>
            <a:r>
              <a:rPr lang="en-GB" sz="1800" b="0" dirty="0"/>
              <a:t> </a:t>
            </a:r>
            <a:r>
              <a:rPr lang="en-GB" sz="1800" b="0" dirty="0" err="1"/>
              <a:t>syistä</a:t>
            </a:r>
            <a:r>
              <a:rPr lang="en-GB" sz="1800" b="0" dirty="0"/>
              <a:t>. </a:t>
            </a:r>
            <a:r>
              <a:rPr lang="en-GB" sz="1800" b="0" dirty="0" err="1"/>
              <a:t>Esimerkiksi</a:t>
            </a:r>
            <a:r>
              <a:rPr lang="en-GB" sz="1800" b="0" dirty="0"/>
              <a:t> </a:t>
            </a:r>
            <a:r>
              <a:rPr lang="en-GB" sz="1800" b="0" dirty="0" err="1"/>
              <a:t>luotien</a:t>
            </a:r>
            <a:r>
              <a:rPr lang="en-GB" sz="1800" b="0" dirty="0"/>
              <a:t> </a:t>
            </a:r>
            <a:r>
              <a:rPr lang="en-GB" sz="1800" b="0" dirty="0" err="1"/>
              <a:t>aiheuttamat</a:t>
            </a:r>
            <a:r>
              <a:rPr lang="en-GB" sz="1800" b="0" dirty="0"/>
              <a:t> </a:t>
            </a:r>
            <a:r>
              <a:rPr lang="en-GB" sz="1800" b="0" dirty="0" err="1"/>
              <a:t>pään</a:t>
            </a:r>
            <a:r>
              <a:rPr lang="en-GB" sz="1800" b="0" dirty="0"/>
              <a:t> </a:t>
            </a:r>
            <a:r>
              <a:rPr lang="en-GB" sz="1800" b="0" dirty="0" err="1"/>
              <a:t>haavoista</a:t>
            </a:r>
            <a:r>
              <a:rPr lang="en-GB" sz="1800" b="0" dirty="0"/>
              <a:t> </a:t>
            </a:r>
            <a:r>
              <a:rPr lang="en-GB" sz="1800" b="0" dirty="0" err="1"/>
              <a:t>johtuvat</a:t>
            </a:r>
            <a:r>
              <a:rPr lang="en-GB" sz="1800" b="0" dirty="0"/>
              <a:t> </a:t>
            </a:r>
            <a:r>
              <a:rPr lang="en-GB" sz="1800" b="0" dirty="0" err="1"/>
              <a:t>aivovauriot</a:t>
            </a:r>
            <a:r>
              <a:rPr lang="en-GB" sz="1800" b="0" dirty="0"/>
              <a:t> </a:t>
            </a:r>
            <a:r>
              <a:rPr lang="en-GB" sz="1800" b="0" dirty="0" err="1"/>
              <a:t>ovat</a:t>
            </a:r>
            <a:r>
              <a:rPr lang="en-GB" sz="1800" b="0" dirty="0"/>
              <a:t> </a:t>
            </a:r>
            <a:r>
              <a:rPr lang="en-GB" sz="1800" b="0" dirty="0" err="1"/>
              <a:t>hyvin</a:t>
            </a:r>
            <a:r>
              <a:rPr lang="en-GB" sz="1800" b="0" dirty="0"/>
              <a:t> </a:t>
            </a:r>
            <a:r>
              <a:rPr lang="en-GB" sz="1800" b="0" dirty="0" err="1"/>
              <a:t>yleisiä</a:t>
            </a:r>
            <a:r>
              <a:rPr lang="en-GB" sz="1800" b="0" dirty="0"/>
              <a:t> </a:t>
            </a:r>
            <a:r>
              <a:rPr lang="en-GB" sz="1800" b="0" dirty="0" err="1"/>
              <a:t>sodan</a:t>
            </a:r>
            <a:r>
              <a:rPr lang="en-GB" sz="1800" b="0" dirty="0"/>
              <a:t> </a:t>
            </a:r>
            <a:r>
              <a:rPr lang="en-GB" sz="1800" b="0" dirty="0" err="1"/>
              <a:t>aikana</a:t>
            </a:r>
            <a:r>
              <a:rPr lang="en-GB" sz="1800" b="0" dirty="0"/>
              <a:t>, </a:t>
            </a:r>
            <a:r>
              <a:rPr lang="en-GB" sz="1800" b="0" dirty="0" err="1"/>
              <a:t>aivohalvaukset</a:t>
            </a:r>
            <a:r>
              <a:rPr lang="en-GB" sz="1800" b="0" dirty="0"/>
              <a:t> </a:t>
            </a:r>
            <a:r>
              <a:rPr lang="en-GB" sz="1800" b="0" dirty="0" err="1"/>
              <a:t>ja</a:t>
            </a:r>
            <a:r>
              <a:rPr lang="en-GB" sz="1800" b="0" dirty="0"/>
              <a:t> </a:t>
            </a:r>
            <a:r>
              <a:rPr lang="en-GB" sz="1800" b="0" dirty="0" err="1"/>
              <a:t>aivokasvaimet</a:t>
            </a:r>
            <a:r>
              <a:rPr lang="en-GB" sz="1800" b="0" dirty="0"/>
              <a:t> </a:t>
            </a:r>
            <a:r>
              <a:rPr lang="en-GB" sz="1800" b="0" dirty="0" err="1"/>
              <a:t>ovat</a:t>
            </a:r>
            <a:r>
              <a:rPr lang="en-GB" sz="1800" b="0" dirty="0"/>
              <a:t> </a:t>
            </a:r>
            <a:r>
              <a:rPr lang="en-GB" sz="1800" b="0" dirty="0" err="1"/>
              <a:t>ylivoimaisesti</a:t>
            </a:r>
            <a:r>
              <a:rPr lang="en-GB" sz="1800" b="0" dirty="0"/>
              <a:t> </a:t>
            </a:r>
            <a:r>
              <a:rPr lang="en-GB" sz="1800" b="0" dirty="0" err="1"/>
              <a:t>yleisimpiä</a:t>
            </a:r>
            <a:r>
              <a:rPr lang="en-GB" sz="1800" b="0" dirty="0"/>
              <a:t> </a:t>
            </a:r>
            <a:r>
              <a:rPr lang="en-GB" sz="1800" b="0" dirty="0" err="1"/>
              <a:t>aivovaurioiden</a:t>
            </a:r>
            <a:r>
              <a:rPr lang="en-GB" sz="1800" b="0" dirty="0"/>
              <a:t> </a:t>
            </a:r>
            <a:r>
              <a:rPr lang="en-GB" sz="1800" b="0" dirty="0" err="1"/>
              <a:t>aiheuttajia</a:t>
            </a:r>
            <a:r>
              <a:rPr lang="en-GB" sz="1800" b="0" dirty="0"/>
              <a:t> </a:t>
            </a:r>
            <a:r>
              <a:rPr lang="en-GB" sz="1800" b="0" dirty="0" err="1"/>
              <a:t>rauhan</a:t>
            </a:r>
            <a:r>
              <a:rPr lang="en-GB" sz="1800" b="0" dirty="0"/>
              <a:t> </a:t>
            </a:r>
            <a:r>
              <a:rPr lang="en-GB" sz="1800" b="0" dirty="0" err="1"/>
              <a:t>aikana</a:t>
            </a:r>
            <a:r>
              <a:rPr lang="en-GB" sz="1800" b="0" dirty="0"/>
              <a:t>. </a:t>
            </a:r>
          </a:p>
          <a:p>
            <a:pPr marL="285750" indent="-285750">
              <a:buFont typeface="Arial" panose="020B0604020202020204" pitchFamily="34" charset="0"/>
              <a:buChar char="•"/>
            </a:pPr>
            <a:r>
              <a:rPr lang="en-GB" sz="1800" b="0" dirty="0" err="1"/>
              <a:t>Aivohalvaus</a:t>
            </a:r>
            <a:r>
              <a:rPr lang="en-GB" sz="1800" b="0" dirty="0"/>
              <a:t> </a:t>
            </a:r>
            <a:r>
              <a:rPr lang="en-GB" sz="1800" b="0" dirty="0" err="1"/>
              <a:t>voi</a:t>
            </a:r>
            <a:r>
              <a:rPr lang="en-GB" sz="1800" b="0" dirty="0"/>
              <a:t> </a:t>
            </a:r>
            <a:r>
              <a:rPr lang="en-GB" sz="1800" b="0" dirty="0" err="1"/>
              <a:t>tarkoittaa</a:t>
            </a:r>
            <a:r>
              <a:rPr lang="en-GB" sz="1800" b="0" dirty="0"/>
              <a:t> </a:t>
            </a:r>
            <a:r>
              <a:rPr lang="en-GB" sz="1800" b="0" dirty="0" err="1"/>
              <a:t>sekä</a:t>
            </a:r>
            <a:r>
              <a:rPr lang="en-GB" sz="1800" b="0" dirty="0"/>
              <a:t> </a:t>
            </a:r>
            <a:r>
              <a:rPr lang="en-GB" sz="1800" b="0" dirty="0" err="1"/>
              <a:t>verenkierron</a:t>
            </a:r>
            <a:r>
              <a:rPr lang="en-GB" sz="1800" b="0" dirty="0"/>
              <a:t> </a:t>
            </a:r>
            <a:r>
              <a:rPr lang="en-GB" sz="1800" b="0" dirty="0" err="1"/>
              <a:t>pysähtymistä</a:t>
            </a:r>
            <a:r>
              <a:rPr lang="en-GB" sz="1800" b="0" dirty="0"/>
              <a:t>, </a:t>
            </a:r>
            <a:r>
              <a:rPr lang="en-GB" sz="1800" b="0" dirty="0" err="1"/>
              <a:t>joka</a:t>
            </a:r>
            <a:r>
              <a:rPr lang="en-GB" sz="1800" b="0" dirty="0"/>
              <a:t> </a:t>
            </a:r>
            <a:r>
              <a:rPr lang="en-GB" sz="1800" b="0" dirty="0" err="1"/>
              <a:t>johtuu</a:t>
            </a:r>
            <a:r>
              <a:rPr lang="en-GB" sz="1800" b="0" dirty="0"/>
              <a:t> </a:t>
            </a:r>
            <a:r>
              <a:rPr lang="en-GB" sz="1800" b="0" dirty="0" err="1"/>
              <a:t>aivoverisuonen</a:t>
            </a:r>
            <a:r>
              <a:rPr lang="en-GB" sz="1800" b="0" dirty="0"/>
              <a:t> </a:t>
            </a:r>
            <a:r>
              <a:rPr lang="en-GB" sz="1800" b="0" dirty="0" err="1"/>
              <a:t>tukkivasta</a:t>
            </a:r>
            <a:r>
              <a:rPr lang="en-GB" sz="1800" b="0" dirty="0"/>
              <a:t> </a:t>
            </a:r>
            <a:r>
              <a:rPr lang="en-GB" sz="1800" b="0" dirty="0" err="1"/>
              <a:t>hyytymisestä</a:t>
            </a:r>
            <a:r>
              <a:rPr lang="en-GB" sz="1800" b="0" dirty="0"/>
              <a:t> </a:t>
            </a:r>
            <a:r>
              <a:rPr lang="en-GB" sz="1800" b="0" dirty="0" err="1"/>
              <a:t>ja</a:t>
            </a:r>
            <a:r>
              <a:rPr lang="en-GB" sz="1800" b="0" dirty="0"/>
              <a:t> </a:t>
            </a:r>
            <a:r>
              <a:rPr lang="en-GB" sz="1800" b="0" dirty="0" err="1"/>
              <a:t>joka</a:t>
            </a:r>
            <a:r>
              <a:rPr lang="en-GB" sz="1800" b="0" dirty="0"/>
              <a:t> </a:t>
            </a:r>
            <a:r>
              <a:rPr lang="en-GB" sz="1800" b="0" dirty="0" err="1"/>
              <a:t>johtaa</a:t>
            </a:r>
            <a:r>
              <a:rPr lang="en-GB" sz="1800" b="0" dirty="0"/>
              <a:t> </a:t>
            </a:r>
            <a:r>
              <a:rPr lang="en-GB" sz="1800" b="0" dirty="0" err="1"/>
              <a:t>hermosolujen</a:t>
            </a:r>
            <a:r>
              <a:rPr lang="en-GB" sz="1800" b="0" dirty="0"/>
              <a:t> </a:t>
            </a:r>
            <a:r>
              <a:rPr lang="en-GB" sz="1800" b="0" dirty="0" err="1"/>
              <a:t>kuolemaan</a:t>
            </a:r>
            <a:r>
              <a:rPr lang="en-GB" sz="1800" b="0" dirty="0"/>
              <a:t> </a:t>
            </a:r>
            <a:r>
              <a:rPr lang="en-GB" sz="1800" b="0" dirty="0" err="1"/>
              <a:t>hapenpuutteen</a:t>
            </a:r>
            <a:r>
              <a:rPr lang="en-GB" sz="1800" b="0" dirty="0"/>
              <a:t> </a:t>
            </a:r>
            <a:r>
              <a:rPr lang="en-GB" sz="1800" b="0" dirty="0" err="1"/>
              <a:t>johdosta</a:t>
            </a:r>
            <a:r>
              <a:rPr lang="en-GB" sz="1800" b="0" dirty="0"/>
              <a:t>, </a:t>
            </a:r>
            <a:r>
              <a:rPr lang="en-GB" sz="1800" b="0" dirty="0" err="1"/>
              <a:t>ja</a:t>
            </a:r>
            <a:r>
              <a:rPr lang="en-GB" sz="1800" b="0" dirty="0"/>
              <a:t> </a:t>
            </a:r>
            <a:r>
              <a:rPr lang="en-GB" sz="1800" b="0" dirty="0" err="1"/>
              <a:t>muita</a:t>
            </a:r>
            <a:r>
              <a:rPr lang="en-GB" sz="1800" b="0" dirty="0"/>
              <a:t> </a:t>
            </a:r>
            <a:r>
              <a:rPr lang="en-GB" sz="1800" b="0" dirty="0" err="1"/>
              <a:t>komplikaatioita</a:t>
            </a:r>
            <a:r>
              <a:rPr lang="en-GB" sz="1800" b="0" dirty="0"/>
              <a:t> </a:t>
            </a:r>
            <a:r>
              <a:rPr lang="en-GB" sz="1800" b="0" dirty="0" err="1"/>
              <a:t>suonen</a:t>
            </a:r>
            <a:r>
              <a:rPr lang="en-GB" sz="1800" b="0" dirty="0"/>
              <a:t> </a:t>
            </a:r>
            <a:r>
              <a:rPr lang="en-GB" sz="1800" b="0" dirty="0" err="1"/>
              <a:t>repeämistä</a:t>
            </a:r>
            <a:r>
              <a:rPr lang="en-GB" sz="1800" b="0" dirty="0"/>
              <a:t>.</a:t>
            </a:r>
          </a:p>
          <a:p>
            <a:pPr marL="285750" indent="-285750">
              <a:buFont typeface="Arial" panose="020B0604020202020204" pitchFamily="34" charset="0"/>
              <a:buChar char="•"/>
            </a:pPr>
            <a:r>
              <a:rPr lang="en-GB" sz="1800" b="0" dirty="0" err="1"/>
              <a:t>Aivohalvaukset</a:t>
            </a:r>
            <a:r>
              <a:rPr lang="en-GB" sz="1800" b="0" dirty="0"/>
              <a:t> </a:t>
            </a:r>
            <a:r>
              <a:rPr lang="en-GB" sz="1800" b="0" dirty="0" err="1"/>
              <a:t>eroavat</a:t>
            </a:r>
            <a:r>
              <a:rPr lang="en-GB" sz="1800" b="0" dirty="0"/>
              <a:t> </a:t>
            </a:r>
            <a:r>
              <a:rPr lang="en-GB" sz="1800" b="0" dirty="0" err="1"/>
              <a:t>merkittävästi</a:t>
            </a:r>
            <a:r>
              <a:rPr lang="en-GB" sz="1800" b="0" dirty="0"/>
              <a:t> </a:t>
            </a:r>
            <a:r>
              <a:rPr lang="en-GB" sz="1800" b="0" dirty="0" err="1"/>
              <a:t>aivokasvaimesta</a:t>
            </a:r>
            <a:r>
              <a:rPr lang="en-GB" sz="1800" b="0" dirty="0"/>
              <a:t> </a:t>
            </a:r>
            <a:r>
              <a:rPr lang="en-GB" sz="1800" b="0" dirty="0" err="1"/>
              <a:t>siinä</a:t>
            </a:r>
            <a:r>
              <a:rPr lang="en-GB" sz="1800" b="0" dirty="0"/>
              <a:t>, </a:t>
            </a:r>
            <a:r>
              <a:rPr lang="en-GB" sz="1800" b="0" dirty="0" err="1"/>
              <a:t>että</a:t>
            </a:r>
            <a:r>
              <a:rPr lang="en-GB" sz="1800" b="0" dirty="0"/>
              <a:t> ne </a:t>
            </a:r>
            <a:r>
              <a:rPr lang="en-GB" sz="1800" b="0" dirty="0" err="1"/>
              <a:t>alkavat</a:t>
            </a:r>
            <a:r>
              <a:rPr lang="en-GB" sz="1800" b="0" dirty="0"/>
              <a:t> </a:t>
            </a:r>
            <a:r>
              <a:rPr lang="en-GB" sz="1800" b="0" dirty="0" err="1"/>
              <a:t>äkillisesti</a:t>
            </a:r>
            <a:r>
              <a:rPr lang="en-GB" sz="1800" b="0" dirty="0"/>
              <a:t>, </a:t>
            </a:r>
            <a:r>
              <a:rPr lang="en-GB" sz="1800" b="0" dirty="0" err="1"/>
              <a:t>kun</a:t>
            </a:r>
            <a:r>
              <a:rPr lang="en-GB" sz="1800" b="0" dirty="0"/>
              <a:t> </a:t>
            </a:r>
            <a:r>
              <a:rPr lang="en-GB" sz="1800" b="0" dirty="0" err="1"/>
              <a:t>taas</a:t>
            </a:r>
            <a:r>
              <a:rPr lang="en-GB" sz="1800" b="0" dirty="0"/>
              <a:t> </a:t>
            </a:r>
            <a:r>
              <a:rPr lang="en-GB" sz="1800" b="0" dirty="0" err="1"/>
              <a:t>kasvaimissa</a:t>
            </a:r>
            <a:r>
              <a:rPr lang="en-GB" sz="1800" b="0" dirty="0"/>
              <a:t> </a:t>
            </a:r>
            <a:r>
              <a:rPr lang="en-GB" sz="1800" b="0" dirty="0" err="1"/>
              <a:t>tila</a:t>
            </a:r>
            <a:r>
              <a:rPr lang="en-GB" sz="1800" b="0" dirty="0"/>
              <a:t> </a:t>
            </a:r>
            <a:r>
              <a:rPr lang="en-GB" sz="1800" b="0" dirty="0" err="1"/>
              <a:t>kehittyy</a:t>
            </a:r>
            <a:r>
              <a:rPr lang="en-GB" sz="1800" b="0" dirty="0"/>
              <a:t> </a:t>
            </a:r>
            <a:r>
              <a:rPr lang="en-GB" sz="1800" b="0" dirty="0" err="1"/>
              <a:t>usein</a:t>
            </a:r>
            <a:r>
              <a:rPr lang="en-GB" sz="1800" b="0" dirty="0"/>
              <a:t> </a:t>
            </a:r>
            <a:r>
              <a:rPr lang="en-GB" sz="1800" b="0" dirty="0" err="1"/>
              <a:t>melko</a:t>
            </a:r>
            <a:r>
              <a:rPr lang="en-GB" sz="1800" b="0" dirty="0"/>
              <a:t> </a:t>
            </a:r>
            <a:r>
              <a:rPr lang="en-GB" sz="1800" b="0" dirty="0" err="1"/>
              <a:t>hitaasti</a:t>
            </a:r>
            <a:r>
              <a:rPr lang="en-GB" sz="1800" b="0" dirty="0"/>
              <a:t> </a:t>
            </a:r>
            <a:r>
              <a:rPr lang="en-GB" sz="1800" b="0" dirty="0" err="1"/>
              <a:t>ja</a:t>
            </a:r>
            <a:r>
              <a:rPr lang="en-GB" sz="1800" b="0" dirty="0"/>
              <a:t> </a:t>
            </a:r>
            <a:r>
              <a:rPr lang="en-GB" sz="1800" b="0" dirty="0" err="1"/>
              <a:t>tyypillisesti</a:t>
            </a:r>
            <a:r>
              <a:rPr lang="en-GB" sz="1800" b="0" dirty="0"/>
              <a:t> </a:t>
            </a:r>
            <a:r>
              <a:rPr lang="en-GB" sz="1800" b="0" dirty="0" err="1"/>
              <a:t>oireita</a:t>
            </a:r>
            <a:r>
              <a:rPr lang="en-GB" sz="1800" b="0" dirty="0"/>
              <a:t> </a:t>
            </a:r>
            <a:r>
              <a:rPr lang="en-GB" sz="1800" b="0" dirty="0" err="1"/>
              <a:t>ei</a:t>
            </a:r>
            <a:r>
              <a:rPr lang="en-GB" sz="1800" b="0" dirty="0"/>
              <a:t> </a:t>
            </a:r>
            <a:r>
              <a:rPr lang="en-GB" sz="1800" b="0" dirty="0" err="1"/>
              <a:t>ilmene</a:t>
            </a:r>
            <a:r>
              <a:rPr lang="en-GB" sz="1800" b="0" dirty="0"/>
              <a:t> </a:t>
            </a:r>
            <a:r>
              <a:rPr lang="en-GB" sz="1800" b="0" dirty="0" err="1"/>
              <a:t>ennen</a:t>
            </a:r>
            <a:r>
              <a:rPr lang="en-GB" sz="1800" b="0" dirty="0"/>
              <a:t> </a:t>
            </a:r>
            <a:r>
              <a:rPr lang="en-GB" sz="1800" b="0" dirty="0" err="1"/>
              <a:t>kuin</a:t>
            </a:r>
            <a:r>
              <a:rPr lang="en-GB" sz="1800" b="0" dirty="0"/>
              <a:t> </a:t>
            </a:r>
            <a:r>
              <a:rPr lang="en-GB" sz="1800" b="0" dirty="0" err="1"/>
              <a:t>kasvain</a:t>
            </a:r>
            <a:r>
              <a:rPr lang="en-GB" sz="1800" b="0" dirty="0"/>
              <a:t> on </a:t>
            </a:r>
            <a:r>
              <a:rPr lang="en-GB" sz="1800" b="0" dirty="0" err="1"/>
              <a:t>kasvanut</a:t>
            </a:r>
            <a:r>
              <a:rPr lang="en-GB" sz="1800" b="0" dirty="0"/>
              <a:t> </a:t>
            </a:r>
            <a:r>
              <a:rPr lang="en-GB" sz="1800" b="0" dirty="0" err="1"/>
              <a:t>suhteellisen</a:t>
            </a:r>
            <a:r>
              <a:rPr lang="en-GB" sz="1800" b="0" dirty="0"/>
              <a:t> </a:t>
            </a:r>
            <a:r>
              <a:rPr lang="en-GB" sz="1800" b="0" dirty="0" err="1"/>
              <a:t>suureksi</a:t>
            </a:r>
            <a:r>
              <a:rPr lang="en-GB" sz="1800" b="0" dirty="0"/>
              <a:t>. </a:t>
            </a:r>
            <a:r>
              <a:rPr lang="en-GB" sz="1800" b="0" dirty="0" err="1"/>
              <a:t>Siten</a:t>
            </a:r>
            <a:r>
              <a:rPr lang="en-GB" sz="1800" b="0" dirty="0"/>
              <a:t> </a:t>
            </a:r>
            <a:r>
              <a:rPr lang="en-GB" sz="1800" b="0" dirty="0" err="1"/>
              <a:t>kasvaimen</a:t>
            </a:r>
            <a:r>
              <a:rPr lang="en-GB" sz="1800" b="0" dirty="0"/>
              <a:t> </a:t>
            </a:r>
            <a:r>
              <a:rPr lang="en-GB" sz="1800" b="0" dirty="0" err="1"/>
              <a:t>kirurgiseen</a:t>
            </a:r>
            <a:r>
              <a:rPr lang="en-GB" sz="1800" b="0" dirty="0"/>
              <a:t> </a:t>
            </a:r>
            <a:r>
              <a:rPr lang="en-GB" sz="1800" b="0" dirty="0" err="1"/>
              <a:t>poiston</a:t>
            </a:r>
            <a:r>
              <a:rPr lang="en-GB" sz="1800" b="0" dirty="0"/>
              <a:t> </a:t>
            </a:r>
            <a:r>
              <a:rPr lang="en-GB" sz="1800" b="0" dirty="0" err="1"/>
              <a:t>yhteydessä</a:t>
            </a:r>
            <a:r>
              <a:rPr lang="en-GB" sz="1800" b="0" dirty="0"/>
              <a:t> </a:t>
            </a:r>
            <a:r>
              <a:rPr lang="en-GB" sz="1800" b="0" dirty="0" err="1"/>
              <a:t>joudutaan</a:t>
            </a:r>
            <a:r>
              <a:rPr lang="en-GB" sz="1800" b="0" dirty="0"/>
              <a:t> </a:t>
            </a:r>
            <a:r>
              <a:rPr lang="en-GB" sz="1800" b="0" dirty="0" err="1"/>
              <a:t>poistamaan</a:t>
            </a:r>
            <a:r>
              <a:rPr lang="en-GB" sz="1800" b="0" dirty="0"/>
              <a:t> </a:t>
            </a:r>
            <a:r>
              <a:rPr lang="en-GB" sz="1800" b="0" dirty="0" err="1"/>
              <a:t>suhteellisen</a:t>
            </a:r>
            <a:r>
              <a:rPr lang="en-GB" sz="1800" b="0" dirty="0"/>
              <a:t> </a:t>
            </a:r>
            <a:r>
              <a:rPr lang="en-GB" sz="1800" b="0" dirty="0" err="1"/>
              <a:t>suuri</a:t>
            </a:r>
            <a:r>
              <a:rPr lang="en-GB" sz="1800" b="0" dirty="0"/>
              <a:t> </a:t>
            </a:r>
            <a:r>
              <a:rPr lang="en-GB" sz="1800" b="0" dirty="0" err="1"/>
              <a:t>määrä</a:t>
            </a:r>
            <a:r>
              <a:rPr lang="en-GB" sz="1800" b="0" dirty="0"/>
              <a:t> </a:t>
            </a:r>
            <a:r>
              <a:rPr lang="en-GB" sz="1800" b="0" dirty="0" err="1"/>
              <a:t>tervettä</a:t>
            </a:r>
            <a:r>
              <a:rPr lang="en-GB" sz="1800" b="0" dirty="0"/>
              <a:t> </a:t>
            </a:r>
            <a:r>
              <a:rPr lang="en-GB" sz="1800" b="0" dirty="0" err="1"/>
              <a:t>aivokudosta</a:t>
            </a:r>
            <a:r>
              <a:rPr lang="en-GB" sz="1800" b="0" dirty="0"/>
              <a:t> </a:t>
            </a:r>
            <a:r>
              <a:rPr lang="en-GB" sz="1800" b="0" dirty="0" err="1"/>
              <a:t>kasvaimen</a:t>
            </a:r>
            <a:r>
              <a:rPr lang="en-GB" sz="1800" b="0" dirty="0"/>
              <a:t> </a:t>
            </a:r>
            <a:r>
              <a:rPr lang="en-GB" sz="1800" b="0" dirty="0" err="1"/>
              <a:t>ympäriltä</a:t>
            </a:r>
            <a:r>
              <a:rPr lang="en-GB" sz="1800" b="0" dirty="0"/>
              <a:t>.</a:t>
            </a:r>
            <a:endParaRPr lang="en-FI" sz="1800" b="0" dirty="0"/>
          </a:p>
        </p:txBody>
      </p:sp>
      <p:sp>
        <p:nvSpPr>
          <p:cNvPr id="4" name="Date Placeholder 3">
            <a:extLst>
              <a:ext uri="{FF2B5EF4-FFF2-40B4-BE49-F238E27FC236}">
                <a16:creationId xmlns:a16="http://schemas.microsoft.com/office/drawing/2014/main" id="{2C52F9A2-6DB4-6B16-DA70-E0EFE7B31237}"/>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0864A5E9-3FAC-5539-76EB-6AF76FE24EDB}"/>
              </a:ext>
            </a:extLst>
          </p:cNvPr>
          <p:cNvSpPr>
            <a:spLocks noGrp="1"/>
          </p:cNvSpPr>
          <p:nvPr>
            <p:ph type="sldNum" sz="quarter" idx="17"/>
          </p:nvPr>
        </p:nvSpPr>
        <p:spPr/>
        <p:txBody>
          <a:bodyPr/>
          <a:lstStyle/>
          <a:p>
            <a:pPr>
              <a:defRPr/>
            </a:pPr>
            <a:fld id="{49EFD4B7-1CC6-864B-A72A-C978B70BBA9B}" type="slidenum">
              <a:rPr lang="fi-FI" smtClean="0"/>
              <a:pPr>
                <a:defRPr/>
              </a:pPr>
              <a:t>29</a:t>
            </a:fld>
            <a:endParaRPr lang="fi-FI"/>
          </a:p>
        </p:txBody>
      </p:sp>
    </p:spTree>
    <p:extLst>
      <p:ext uri="{BB962C8B-B14F-4D97-AF65-F5344CB8AC3E}">
        <p14:creationId xmlns:p14="http://schemas.microsoft.com/office/powerpoint/2010/main" val="72429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900E2B-7792-4A1E-6391-A23D0BA9D7A0}"/>
              </a:ext>
            </a:extLst>
          </p:cNvPr>
          <p:cNvSpPr>
            <a:spLocks noGrp="1"/>
          </p:cNvSpPr>
          <p:nvPr>
            <p:ph sz="quarter" idx="14"/>
          </p:nvPr>
        </p:nvSpPr>
        <p:spPr>
          <a:xfrm>
            <a:off x="468313" y="410186"/>
            <a:ext cx="8207374" cy="3336083"/>
          </a:xfrm>
        </p:spPr>
        <p:txBody>
          <a:bodyPr/>
          <a:lstStyle/>
          <a:p>
            <a:r>
              <a:rPr lang="en-GB" dirty="0"/>
              <a:t>OSAAMISTAVOITTEET</a:t>
            </a:r>
          </a:p>
          <a:p>
            <a:r>
              <a:rPr lang="en-GB" dirty="0" err="1"/>
              <a:t>Opit</a:t>
            </a:r>
            <a:r>
              <a:rPr lang="en-GB" dirty="0"/>
              <a:t> </a:t>
            </a:r>
            <a:r>
              <a:rPr lang="en-GB" dirty="0" err="1"/>
              <a:t>keskeisimmät</a:t>
            </a:r>
            <a:r>
              <a:rPr lang="en-GB" dirty="0"/>
              <a:t> </a:t>
            </a:r>
            <a:r>
              <a:rPr lang="en-GB" dirty="0" err="1"/>
              <a:t>perusteet</a:t>
            </a:r>
            <a:r>
              <a:rPr lang="en-GB" dirty="0"/>
              <a:t> </a:t>
            </a:r>
            <a:r>
              <a:rPr lang="en-GB" dirty="0" err="1"/>
              <a:t>havaitsemisen</a:t>
            </a:r>
            <a:r>
              <a:rPr lang="en-GB" dirty="0"/>
              <a:t>, </a:t>
            </a:r>
            <a:r>
              <a:rPr lang="en-GB" dirty="0" err="1"/>
              <a:t>ajattelun</a:t>
            </a:r>
            <a:r>
              <a:rPr lang="en-GB" dirty="0"/>
              <a:t> </a:t>
            </a:r>
            <a:r>
              <a:rPr lang="en-GB" dirty="0" err="1"/>
              <a:t>ja</a:t>
            </a:r>
            <a:r>
              <a:rPr lang="en-GB" dirty="0"/>
              <a:t> </a:t>
            </a:r>
            <a:r>
              <a:rPr lang="en-GB" dirty="0" err="1"/>
              <a:t>tunteiden</a:t>
            </a:r>
            <a:r>
              <a:rPr lang="en-GB" dirty="0"/>
              <a:t> </a:t>
            </a:r>
            <a:r>
              <a:rPr lang="en-GB" dirty="0" err="1"/>
              <a:t>hermostollisesta</a:t>
            </a:r>
            <a:r>
              <a:rPr lang="en-GB" dirty="0"/>
              <a:t> </a:t>
            </a:r>
            <a:r>
              <a:rPr lang="en-GB" dirty="0" err="1"/>
              <a:t>perustasta</a:t>
            </a:r>
            <a:r>
              <a:rPr lang="en-GB" dirty="0"/>
              <a:t>. </a:t>
            </a:r>
            <a:r>
              <a:rPr lang="en-GB" dirty="0" err="1"/>
              <a:t>Opit</a:t>
            </a:r>
            <a:r>
              <a:rPr lang="en-GB" dirty="0"/>
              <a:t> </a:t>
            </a:r>
            <a:r>
              <a:rPr lang="en-GB" dirty="0" err="1"/>
              <a:t>myös</a:t>
            </a:r>
            <a:r>
              <a:rPr lang="en-GB" dirty="0"/>
              <a:t> </a:t>
            </a:r>
            <a:r>
              <a:rPr lang="en-GB" dirty="0" err="1"/>
              <a:t>perusteet</a:t>
            </a:r>
            <a:r>
              <a:rPr lang="en-GB" dirty="0"/>
              <a:t> </a:t>
            </a:r>
            <a:r>
              <a:rPr lang="en-GB" dirty="0" err="1"/>
              <a:t>aivojen</a:t>
            </a:r>
            <a:r>
              <a:rPr lang="en-GB" dirty="0"/>
              <a:t> </a:t>
            </a:r>
            <a:r>
              <a:rPr lang="en-GB" dirty="0" err="1"/>
              <a:t>anatomiasta</a:t>
            </a:r>
            <a:r>
              <a:rPr lang="en-GB" dirty="0"/>
              <a:t>, </a:t>
            </a:r>
            <a:r>
              <a:rPr lang="en-GB" dirty="0" err="1"/>
              <a:t>hermosolujen</a:t>
            </a:r>
            <a:r>
              <a:rPr lang="en-GB" dirty="0"/>
              <a:t> </a:t>
            </a:r>
            <a:r>
              <a:rPr lang="en-GB" dirty="0" err="1"/>
              <a:t>toiminnasta</a:t>
            </a:r>
            <a:r>
              <a:rPr lang="en-GB" dirty="0"/>
              <a:t> </a:t>
            </a:r>
            <a:r>
              <a:rPr lang="en-GB" dirty="0" err="1"/>
              <a:t>sekä</a:t>
            </a:r>
            <a:r>
              <a:rPr lang="en-GB" dirty="0"/>
              <a:t> </a:t>
            </a:r>
            <a:r>
              <a:rPr lang="en-GB" dirty="0" err="1"/>
              <a:t>keskeisimmistä</a:t>
            </a:r>
            <a:r>
              <a:rPr lang="en-GB" dirty="0"/>
              <a:t> </a:t>
            </a:r>
            <a:r>
              <a:rPr lang="en-GB" dirty="0" err="1"/>
              <a:t>aivotutkimusmenetelmistä</a:t>
            </a:r>
            <a:r>
              <a:rPr lang="en-GB" dirty="0"/>
              <a:t>. </a:t>
            </a:r>
            <a:r>
              <a:rPr lang="en-GB" dirty="0" err="1"/>
              <a:t>Oppimasi</a:t>
            </a:r>
            <a:r>
              <a:rPr lang="en-GB" dirty="0"/>
              <a:t> </a:t>
            </a:r>
            <a:r>
              <a:rPr lang="en-GB" dirty="0" err="1"/>
              <a:t>avulla</a:t>
            </a:r>
            <a:r>
              <a:rPr lang="en-GB" dirty="0"/>
              <a:t> </a:t>
            </a:r>
            <a:r>
              <a:rPr lang="en-GB" dirty="0" err="1"/>
              <a:t>pystyt</a:t>
            </a:r>
            <a:r>
              <a:rPr lang="en-GB" dirty="0"/>
              <a:t> </a:t>
            </a:r>
            <a:r>
              <a:rPr lang="en-GB" dirty="0" err="1"/>
              <a:t>opiskelemaan</a:t>
            </a:r>
            <a:r>
              <a:rPr lang="en-GB" dirty="0"/>
              <a:t> </a:t>
            </a:r>
            <a:r>
              <a:rPr lang="en-GB" dirty="0" err="1"/>
              <a:t>itsenäisesti</a:t>
            </a:r>
            <a:r>
              <a:rPr lang="en-GB" dirty="0"/>
              <a:t> </a:t>
            </a:r>
            <a:r>
              <a:rPr lang="en-GB" dirty="0" err="1"/>
              <a:t>aihealueella</a:t>
            </a:r>
            <a:r>
              <a:rPr lang="en-GB" dirty="0"/>
              <a:t> </a:t>
            </a:r>
            <a:r>
              <a:rPr lang="en-GB" dirty="0" err="1"/>
              <a:t>ja</a:t>
            </a:r>
            <a:r>
              <a:rPr lang="en-GB" dirty="0"/>
              <a:t> </a:t>
            </a:r>
            <a:r>
              <a:rPr lang="en-GB" dirty="0" err="1"/>
              <a:t>soveltamaan</a:t>
            </a:r>
            <a:r>
              <a:rPr lang="en-GB" dirty="0"/>
              <a:t> </a:t>
            </a:r>
            <a:r>
              <a:rPr lang="en-GB" dirty="0" err="1"/>
              <a:t>oppimaasi</a:t>
            </a:r>
            <a:r>
              <a:rPr lang="en-GB" dirty="0"/>
              <a:t> </a:t>
            </a:r>
            <a:r>
              <a:rPr lang="en-GB" dirty="0" err="1"/>
              <a:t>tekniikan</a:t>
            </a:r>
            <a:r>
              <a:rPr lang="en-GB" dirty="0"/>
              <a:t> </a:t>
            </a:r>
            <a:r>
              <a:rPr lang="en-GB" dirty="0" err="1"/>
              <a:t>alueella</a:t>
            </a:r>
            <a:r>
              <a:rPr lang="en-GB" dirty="0"/>
              <a:t>. </a:t>
            </a:r>
          </a:p>
          <a:p>
            <a:endParaRPr lang="en-GB" dirty="0"/>
          </a:p>
          <a:p>
            <a:r>
              <a:rPr lang="en-GB" dirty="0"/>
              <a:t>ASIASISÄLTÖ</a:t>
            </a:r>
          </a:p>
          <a:p>
            <a:r>
              <a:rPr lang="en-GB" dirty="0" err="1"/>
              <a:t>Kurssi</a:t>
            </a:r>
            <a:r>
              <a:rPr lang="en-GB" dirty="0"/>
              <a:t> </a:t>
            </a:r>
            <a:r>
              <a:rPr lang="en-GB" dirty="0" err="1"/>
              <a:t>esittelee</a:t>
            </a:r>
            <a:r>
              <a:rPr lang="en-GB" dirty="0"/>
              <a:t> </a:t>
            </a:r>
            <a:r>
              <a:rPr lang="en-GB" dirty="0" err="1"/>
              <a:t>aivoanatomian</a:t>
            </a:r>
            <a:r>
              <a:rPr lang="en-GB" dirty="0"/>
              <a:t>, </a:t>
            </a:r>
            <a:r>
              <a:rPr lang="en-GB" dirty="0" err="1"/>
              <a:t>hermosolukon</a:t>
            </a:r>
            <a:r>
              <a:rPr lang="en-GB" dirty="0"/>
              <a:t> </a:t>
            </a:r>
            <a:r>
              <a:rPr lang="en-GB" dirty="0" err="1"/>
              <a:t>toiminnan</a:t>
            </a:r>
            <a:r>
              <a:rPr lang="en-GB" dirty="0"/>
              <a:t> </a:t>
            </a:r>
            <a:r>
              <a:rPr lang="en-GB" dirty="0" err="1"/>
              <a:t>sekä</a:t>
            </a:r>
            <a:r>
              <a:rPr lang="en-GB" dirty="0"/>
              <a:t> </a:t>
            </a:r>
            <a:r>
              <a:rPr lang="en-GB" dirty="0" err="1"/>
              <a:t>havaitsemisen</a:t>
            </a:r>
            <a:r>
              <a:rPr lang="en-GB" dirty="0"/>
              <a:t>, </a:t>
            </a:r>
            <a:r>
              <a:rPr lang="en-GB" dirty="0" err="1"/>
              <a:t>ajattelun</a:t>
            </a:r>
            <a:r>
              <a:rPr lang="en-GB" dirty="0"/>
              <a:t> </a:t>
            </a:r>
            <a:r>
              <a:rPr lang="en-GB" dirty="0" err="1"/>
              <a:t>ja</a:t>
            </a:r>
            <a:r>
              <a:rPr lang="en-GB" dirty="0"/>
              <a:t> </a:t>
            </a:r>
            <a:r>
              <a:rPr lang="en-GB" dirty="0" err="1"/>
              <a:t>tunteiden</a:t>
            </a:r>
            <a:r>
              <a:rPr lang="en-GB" dirty="0"/>
              <a:t> </a:t>
            </a:r>
            <a:r>
              <a:rPr lang="en-GB" dirty="0" err="1"/>
              <a:t>hermostolllisen</a:t>
            </a:r>
            <a:r>
              <a:rPr lang="en-GB" dirty="0"/>
              <a:t> </a:t>
            </a:r>
            <a:r>
              <a:rPr lang="en-GB" dirty="0" err="1"/>
              <a:t>perustan</a:t>
            </a:r>
            <a:r>
              <a:rPr lang="en-GB" dirty="0"/>
              <a:t> </a:t>
            </a:r>
            <a:r>
              <a:rPr lang="en-GB" dirty="0" err="1"/>
              <a:t>peruskäsitteistöä</a:t>
            </a:r>
            <a:r>
              <a:rPr lang="en-GB" dirty="0"/>
              <a:t>.</a:t>
            </a:r>
            <a:endParaRPr lang="en-FI" dirty="0"/>
          </a:p>
        </p:txBody>
      </p:sp>
      <p:sp>
        <p:nvSpPr>
          <p:cNvPr id="4" name="Date Placeholder 3">
            <a:extLst>
              <a:ext uri="{FF2B5EF4-FFF2-40B4-BE49-F238E27FC236}">
                <a16:creationId xmlns:a16="http://schemas.microsoft.com/office/drawing/2014/main" id="{AB7335B3-C7A6-4748-4C38-ACA740FBF18C}"/>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8AE698F6-C3B1-5566-06F4-8BFE5F6CC39A}"/>
              </a:ext>
            </a:extLst>
          </p:cNvPr>
          <p:cNvSpPr>
            <a:spLocks noGrp="1"/>
          </p:cNvSpPr>
          <p:nvPr>
            <p:ph type="sldNum" sz="quarter" idx="17"/>
          </p:nvPr>
        </p:nvSpPr>
        <p:spPr/>
        <p:txBody>
          <a:bodyPr/>
          <a:lstStyle/>
          <a:p>
            <a:pPr>
              <a:defRPr/>
            </a:pPr>
            <a:fld id="{49EFD4B7-1CC6-864B-A72A-C978B70BBA9B}" type="slidenum">
              <a:rPr lang="fi-FI" smtClean="0"/>
              <a:pPr>
                <a:defRPr/>
              </a:pPr>
              <a:t>3</a:t>
            </a:fld>
            <a:endParaRPr lang="fi-FI"/>
          </a:p>
        </p:txBody>
      </p:sp>
    </p:spTree>
    <p:extLst>
      <p:ext uri="{BB962C8B-B14F-4D97-AF65-F5344CB8AC3E}">
        <p14:creationId xmlns:p14="http://schemas.microsoft.com/office/powerpoint/2010/main" val="2493025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212F-EC8B-B9F6-814E-00748E7177AD}"/>
              </a:ext>
            </a:extLst>
          </p:cNvPr>
          <p:cNvSpPr>
            <a:spLocks noGrp="1"/>
          </p:cNvSpPr>
          <p:nvPr>
            <p:ph type="ctrTitle"/>
          </p:nvPr>
        </p:nvSpPr>
        <p:spPr>
          <a:xfrm>
            <a:off x="468311" y="115569"/>
            <a:ext cx="8207375" cy="996498"/>
          </a:xfrm>
        </p:spPr>
        <p:txBody>
          <a:bodyPr/>
          <a:lstStyle/>
          <a:p>
            <a:r>
              <a:rPr lang="en-FI" dirty="0"/>
              <a:t>Aivovauriopotilaiden kognition muutokset</a:t>
            </a:r>
          </a:p>
        </p:txBody>
      </p:sp>
      <p:sp>
        <p:nvSpPr>
          <p:cNvPr id="3" name="Content Placeholder 2">
            <a:extLst>
              <a:ext uri="{FF2B5EF4-FFF2-40B4-BE49-F238E27FC236}">
                <a16:creationId xmlns:a16="http://schemas.microsoft.com/office/drawing/2014/main" id="{B6BFB3ED-1976-0BEF-3A00-33EBC3161590}"/>
              </a:ext>
            </a:extLst>
          </p:cNvPr>
          <p:cNvSpPr>
            <a:spLocks noGrp="1"/>
          </p:cNvSpPr>
          <p:nvPr>
            <p:ph sz="quarter" idx="14"/>
          </p:nvPr>
        </p:nvSpPr>
        <p:spPr>
          <a:xfrm>
            <a:off x="468310" y="1238638"/>
            <a:ext cx="8207374" cy="3776456"/>
          </a:xfrm>
        </p:spPr>
        <p:txBody>
          <a:bodyPr/>
          <a:lstStyle/>
          <a:p>
            <a:pPr marL="285750" indent="-285750">
              <a:buFont typeface="Arial" panose="020B0604020202020204" pitchFamily="34" charset="0"/>
              <a:buChar char="•"/>
            </a:pPr>
            <a:r>
              <a:rPr lang="en-GB" sz="1800" b="0" dirty="0" err="1"/>
              <a:t>Lääkeresistentin</a:t>
            </a:r>
            <a:r>
              <a:rPr lang="en-GB" sz="1800" b="0" dirty="0"/>
              <a:t> </a:t>
            </a:r>
            <a:r>
              <a:rPr lang="en-GB" sz="1800" b="0" dirty="0" err="1"/>
              <a:t>epilepsian</a:t>
            </a:r>
            <a:r>
              <a:rPr lang="en-GB" sz="1800" b="0" dirty="0"/>
              <a:t> </a:t>
            </a:r>
            <a:r>
              <a:rPr lang="en-GB" sz="1800" b="0" dirty="0" err="1"/>
              <a:t>hoidassa</a:t>
            </a:r>
            <a:r>
              <a:rPr lang="en-GB" sz="1800" b="0" dirty="0"/>
              <a:t> </a:t>
            </a:r>
            <a:r>
              <a:rPr lang="en-GB" sz="1800" b="0" dirty="0" err="1"/>
              <a:t>käytetään</a:t>
            </a:r>
            <a:r>
              <a:rPr lang="en-GB" sz="1800" b="0" dirty="0"/>
              <a:t> </a:t>
            </a:r>
            <a:r>
              <a:rPr lang="en-GB" sz="1800" b="0" dirty="0" err="1"/>
              <a:t>myös</a:t>
            </a:r>
            <a:r>
              <a:rPr lang="en-GB" sz="1800" b="0" dirty="0"/>
              <a:t> </a:t>
            </a:r>
            <a:r>
              <a:rPr lang="en-GB" sz="1800" b="0" dirty="0" err="1"/>
              <a:t>epileptisen</a:t>
            </a:r>
            <a:r>
              <a:rPr lang="en-GB" sz="1800" b="0" dirty="0"/>
              <a:t> </a:t>
            </a:r>
            <a:r>
              <a:rPr lang="en-GB" sz="1800" b="0" dirty="0" err="1"/>
              <a:t>aivokudoksen</a:t>
            </a:r>
            <a:r>
              <a:rPr lang="en-GB" sz="1800" b="0" dirty="0"/>
              <a:t> </a:t>
            </a:r>
            <a:r>
              <a:rPr lang="en-GB" sz="1800" b="0" dirty="0" err="1"/>
              <a:t>kirurgista</a:t>
            </a:r>
            <a:r>
              <a:rPr lang="en-GB" sz="1800" b="0" dirty="0"/>
              <a:t> </a:t>
            </a:r>
            <a:r>
              <a:rPr lang="en-GB" sz="1800" b="0" dirty="0" err="1"/>
              <a:t>poistoa</a:t>
            </a:r>
            <a:r>
              <a:rPr lang="en-GB" sz="1800" b="0" dirty="0"/>
              <a:t>. </a:t>
            </a:r>
          </a:p>
          <a:p>
            <a:pPr marL="285750" indent="-285750">
              <a:buFont typeface="Arial" panose="020B0604020202020204" pitchFamily="34" charset="0"/>
              <a:buChar char="•"/>
            </a:pPr>
            <a:r>
              <a:rPr lang="en-GB" sz="1800" b="0" dirty="0" err="1"/>
              <a:t>Päävammat</a:t>
            </a:r>
            <a:r>
              <a:rPr lang="en-GB" sz="1800" b="0" dirty="0"/>
              <a:t> </a:t>
            </a:r>
            <a:r>
              <a:rPr lang="en-GB" sz="1800" b="0" dirty="0" err="1"/>
              <a:t>ja</a:t>
            </a:r>
            <a:r>
              <a:rPr lang="en-GB" sz="1800" b="0" dirty="0"/>
              <a:t> </a:t>
            </a:r>
            <a:r>
              <a:rPr lang="en-GB" sz="1800" b="0" dirty="0" err="1"/>
              <a:t>niihin</a:t>
            </a:r>
            <a:r>
              <a:rPr lang="en-GB" sz="1800" b="0" dirty="0"/>
              <a:t> </a:t>
            </a:r>
            <a:r>
              <a:rPr lang="en-GB" sz="1800" b="0" dirty="0" err="1"/>
              <a:t>liittyvät</a:t>
            </a:r>
            <a:r>
              <a:rPr lang="en-GB" sz="1800" b="0" dirty="0"/>
              <a:t> </a:t>
            </a:r>
            <a:r>
              <a:rPr lang="en-GB" sz="1800" b="0" dirty="0" err="1"/>
              <a:t>aivovauriot</a:t>
            </a:r>
            <a:r>
              <a:rPr lang="en-GB" sz="1800" b="0" dirty="0"/>
              <a:t>, </a:t>
            </a:r>
            <a:r>
              <a:rPr lang="en-GB" sz="1800" b="0" dirty="0" err="1"/>
              <a:t>joita</a:t>
            </a:r>
            <a:r>
              <a:rPr lang="en-GB" sz="1800" b="0" dirty="0"/>
              <a:t> </a:t>
            </a:r>
            <a:r>
              <a:rPr lang="en-GB" sz="1800" b="0" dirty="0" err="1"/>
              <a:t>esiintyy</a:t>
            </a:r>
            <a:r>
              <a:rPr lang="en-GB" sz="1800" b="0" dirty="0"/>
              <a:t> </a:t>
            </a:r>
            <a:r>
              <a:rPr lang="en-GB" sz="1800" b="0" dirty="0" err="1"/>
              <a:t>esimerkiksi</a:t>
            </a:r>
            <a:r>
              <a:rPr lang="en-GB" sz="1800" b="0" dirty="0"/>
              <a:t> </a:t>
            </a:r>
            <a:r>
              <a:rPr lang="en-GB" sz="1800" b="0" dirty="0" err="1"/>
              <a:t>liikenneonnettomuuksissa</a:t>
            </a:r>
            <a:r>
              <a:rPr lang="en-GB" sz="1800" b="0" dirty="0"/>
              <a:t>, </a:t>
            </a:r>
            <a:r>
              <a:rPr lang="en-GB" sz="1800" b="0" dirty="0" err="1"/>
              <a:t>ovat</a:t>
            </a:r>
            <a:r>
              <a:rPr lang="en-GB" sz="1800" b="0" dirty="0"/>
              <a:t> </a:t>
            </a:r>
            <a:r>
              <a:rPr lang="en-GB" sz="1800" b="0" dirty="0" err="1"/>
              <a:t>suhteellisen</a:t>
            </a:r>
            <a:r>
              <a:rPr lang="en-GB" sz="1800" b="0" dirty="0"/>
              <a:t> </a:t>
            </a:r>
            <a:r>
              <a:rPr lang="en-GB" sz="1800" b="0" dirty="0" err="1"/>
              <a:t>yleinen</a:t>
            </a:r>
            <a:r>
              <a:rPr lang="en-GB" sz="1800" b="0" dirty="0"/>
              <a:t> </a:t>
            </a:r>
            <a:r>
              <a:rPr lang="en-GB" sz="1800" b="0" dirty="0" err="1"/>
              <a:t>aivovaurion</a:t>
            </a:r>
            <a:r>
              <a:rPr lang="en-GB" sz="1800" b="0" dirty="0"/>
              <a:t> </a:t>
            </a:r>
            <a:r>
              <a:rPr lang="en-GB" sz="1800" b="0" dirty="0" err="1"/>
              <a:t>syy</a:t>
            </a:r>
            <a:r>
              <a:rPr lang="en-GB" sz="1800" b="0" dirty="0"/>
              <a:t>. </a:t>
            </a:r>
            <a:r>
              <a:rPr lang="en-GB" sz="1800" b="0" dirty="0" err="1"/>
              <a:t>Tällaisissa</a:t>
            </a:r>
            <a:r>
              <a:rPr lang="en-GB" sz="1800" b="0" dirty="0"/>
              <a:t> </a:t>
            </a:r>
            <a:r>
              <a:rPr lang="en-GB" sz="1800" b="0" dirty="0" err="1"/>
              <a:t>onnettomuuksissa</a:t>
            </a:r>
            <a:r>
              <a:rPr lang="en-GB" sz="1800" b="0" dirty="0"/>
              <a:t> </a:t>
            </a:r>
            <a:r>
              <a:rPr lang="en-GB" sz="1800" b="0" dirty="0" err="1"/>
              <a:t>väkivaltaiset</a:t>
            </a:r>
            <a:r>
              <a:rPr lang="en-GB" sz="1800" b="0" dirty="0"/>
              <a:t> </a:t>
            </a:r>
            <a:r>
              <a:rPr lang="en-GB" sz="1800" b="0" dirty="0" err="1"/>
              <a:t>liikkeet</a:t>
            </a:r>
            <a:r>
              <a:rPr lang="en-GB" sz="1800" b="0" dirty="0"/>
              <a:t> </a:t>
            </a:r>
            <a:r>
              <a:rPr lang="en-GB" sz="1800" b="0" dirty="0" err="1"/>
              <a:t>ja</a:t>
            </a:r>
            <a:r>
              <a:rPr lang="en-GB" sz="1800" b="0" dirty="0"/>
              <a:t> </a:t>
            </a:r>
            <a:r>
              <a:rPr lang="en-GB" sz="1800" b="0" dirty="0" err="1"/>
              <a:t>aivomassan</a:t>
            </a:r>
            <a:r>
              <a:rPr lang="en-GB" sz="1800" b="0" dirty="0"/>
              <a:t> </a:t>
            </a:r>
            <a:r>
              <a:rPr lang="en-GB" sz="1800" b="0" dirty="0" err="1"/>
              <a:t>vääntyminen</a:t>
            </a:r>
            <a:r>
              <a:rPr lang="en-GB" sz="1800" b="0" dirty="0"/>
              <a:t> </a:t>
            </a:r>
            <a:r>
              <a:rPr lang="en-GB" sz="1800" b="0" dirty="0" err="1"/>
              <a:t>kalloontelossa</a:t>
            </a:r>
            <a:r>
              <a:rPr lang="en-GB" sz="1800" b="0" dirty="0"/>
              <a:t> </a:t>
            </a:r>
            <a:r>
              <a:rPr lang="en-GB" sz="1800" b="0" dirty="0" err="1"/>
              <a:t>johtavat</a:t>
            </a:r>
            <a:r>
              <a:rPr lang="en-GB" sz="1800" b="0" dirty="0"/>
              <a:t> </a:t>
            </a:r>
            <a:r>
              <a:rPr lang="en-GB" sz="1800" b="0" dirty="0" err="1"/>
              <a:t>usein</a:t>
            </a:r>
            <a:r>
              <a:rPr lang="en-GB" sz="1800" b="0" dirty="0"/>
              <a:t> </a:t>
            </a:r>
            <a:r>
              <a:rPr lang="en-GB" sz="1800" b="0" dirty="0" err="1"/>
              <a:t>aivoalueiden</a:t>
            </a:r>
            <a:r>
              <a:rPr lang="en-GB" sz="1800" b="0" dirty="0"/>
              <a:t> </a:t>
            </a:r>
            <a:r>
              <a:rPr lang="en-GB" sz="1800" b="0" dirty="0" err="1"/>
              <a:t>välisten</a:t>
            </a:r>
            <a:r>
              <a:rPr lang="en-GB" sz="1800" b="0" dirty="0"/>
              <a:t> </a:t>
            </a:r>
            <a:r>
              <a:rPr lang="en-GB" sz="1800" b="0" dirty="0" err="1"/>
              <a:t>hermosolujen</a:t>
            </a:r>
            <a:r>
              <a:rPr lang="en-GB" sz="1800" b="0" dirty="0"/>
              <a:t> </a:t>
            </a:r>
            <a:r>
              <a:rPr lang="en-GB" sz="1800" b="0" dirty="0" err="1"/>
              <a:t>repeytymiseen</a:t>
            </a:r>
            <a:r>
              <a:rPr lang="en-GB" sz="1800" b="0" dirty="0"/>
              <a:t> </a:t>
            </a:r>
            <a:r>
              <a:rPr lang="en-GB" sz="1800" b="0" dirty="0" err="1"/>
              <a:t>sekä</a:t>
            </a:r>
            <a:r>
              <a:rPr lang="en-GB" sz="1800" b="0" dirty="0"/>
              <a:t> </a:t>
            </a:r>
            <a:r>
              <a:rPr lang="en-GB" sz="1800" b="0" dirty="0" err="1"/>
              <a:t>polttovaurioihin</a:t>
            </a:r>
            <a:r>
              <a:rPr lang="en-GB" sz="1800" b="0" dirty="0"/>
              <a:t> </a:t>
            </a:r>
            <a:r>
              <a:rPr lang="en-GB" sz="1800" b="0" dirty="0" err="1"/>
              <a:t>iskun</a:t>
            </a:r>
            <a:r>
              <a:rPr lang="en-GB" sz="1800" b="0" dirty="0"/>
              <a:t> </a:t>
            </a:r>
            <a:r>
              <a:rPr lang="en-GB" sz="1800" b="0" dirty="0" err="1"/>
              <a:t>saaneen</a:t>
            </a:r>
            <a:r>
              <a:rPr lang="en-GB" sz="1800" b="0" dirty="0"/>
              <a:t> </a:t>
            </a:r>
            <a:r>
              <a:rPr lang="en-GB" sz="1800" b="0" dirty="0" err="1"/>
              <a:t>kallon</a:t>
            </a:r>
            <a:r>
              <a:rPr lang="en-GB" sz="1800" b="0" dirty="0"/>
              <a:t> </a:t>
            </a:r>
            <a:r>
              <a:rPr lang="en-GB" sz="1800" b="0" dirty="0" err="1"/>
              <a:t>osan</a:t>
            </a:r>
            <a:r>
              <a:rPr lang="en-GB" sz="1800" b="0" dirty="0"/>
              <a:t> </a:t>
            </a:r>
            <a:r>
              <a:rPr lang="en-GB" sz="1800" b="0" dirty="0" err="1"/>
              <a:t>alla</a:t>
            </a:r>
            <a:r>
              <a:rPr lang="en-GB" sz="1800" b="0" dirty="0"/>
              <a:t> </a:t>
            </a:r>
            <a:r>
              <a:rPr lang="en-GB" sz="1800" b="0" dirty="0" err="1"/>
              <a:t>ja</a:t>
            </a:r>
            <a:r>
              <a:rPr lang="en-GB" sz="1800" b="0" dirty="0"/>
              <a:t> </a:t>
            </a:r>
            <a:r>
              <a:rPr lang="en-GB" sz="1800" b="0" dirty="0" err="1"/>
              <a:t>aivojen</a:t>
            </a:r>
            <a:r>
              <a:rPr lang="en-GB" sz="1800" b="0" dirty="0"/>
              <a:t> </a:t>
            </a:r>
            <a:r>
              <a:rPr lang="en-GB" sz="1800" b="0" dirty="0" err="1"/>
              <a:t>vastakkaisella</a:t>
            </a:r>
            <a:r>
              <a:rPr lang="en-GB" sz="1800" b="0" dirty="0"/>
              <a:t> </a:t>
            </a:r>
            <a:r>
              <a:rPr lang="en-GB" sz="1800" b="0" dirty="0" err="1"/>
              <a:t>puolella</a:t>
            </a:r>
            <a:r>
              <a:rPr lang="en-GB" sz="1800" b="0" dirty="0"/>
              <a:t> </a:t>
            </a:r>
            <a:r>
              <a:rPr lang="en-GB" sz="1800" b="0" dirty="0" err="1"/>
              <a:t>koska</a:t>
            </a:r>
            <a:r>
              <a:rPr lang="en-GB" sz="1800" b="0" dirty="0"/>
              <a:t> </a:t>
            </a:r>
            <a:r>
              <a:rPr lang="en-GB" sz="1800" b="0" dirty="0" err="1"/>
              <a:t>aivot</a:t>
            </a:r>
            <a:r>
              <a:rPr lang="en-GB" sz="1800" b="0" dirty="0"/>
              <a:t> </a:t>
            </a:r>
            <a:r>
              <a:rPr lang="en-GB" sz="1800" b="0" dirty="0" err="1"/>
              <a:t>osuvat</a:t>
            </a:r>
            <a:r>
              <a:rPr lang="en-GB" sz="1800" b="0" dirty="0"/>
              <a:t>/</a:t>
            </a:r>
            <a:r>
              <a:rPr lang="en-GB" sz="1800" b="0" dirty="0" err="1"/>
              <a:t>painavat</a:t>
            </a:r>
            <a:r>
              <a:rPr lang="en-GB" sz="1800" b="0" dirty="0"/>
              <a:t> </a:t>
            </a:r>
            <a:r>
              <a:rPr lang="en-GB" sz="1800" b="0" dirty="0" err="1"/>
              <a:t>kallon</a:t>
            </a:r>
            <a:r>
              <a:rPr lang="en-GB" sz="1800" b="0" dirty="0"/>
              <a:t> </a:t>
            </a:r>
            <a:r>
              <a:rPr lang="en-GB" sz="1800" b="0" dirty="0" err="1"/>
              <a:t>vastakkaista</a:t>
            </a:r>
            <a:r>
              <a:rPr lang="en-GB" sz="1800" b="0" dirty="0"/>
              <a:t> </a:t>
            </a:r>
            <a:r>
              <a:rPr lang="en-GB" sz="1800" b="0" dirty="0" err="1"/>
              <a:t>seinämää</a:t>
            </a:r>
            <a:r>
              <a:rPr lang="en-GB" sz="1800" b="0" dirty="0"/>
              <a:t> </a:t>
            </a:r>
            <a:r>
              <a:rPr lang="en-GB" sz="1800" b="0" dirty="0" err="1"/>
              <a:t>iskun</a:t>
            </a:r>
            <a:r>
              <a:rPr lang="en-GB" sz="1800" b="0" dirty="0"/>
              <a:t> </a:t>
            </a:r>
            <a:r>
              <a:rPr lang="en-GB" sz="1800" b="0" dirty="0" err="1"/>
              <a:t>aikana</a:t>
            </a:r>
            <a:r>
              <a:rPr lang="en-GB" sz="1800" b="0" dirty="0"/>
              <a:t>. </a:t>
            </a:r>
          </a:p>
          <a:p>
            <a:pPr marL="285750" indent="-285750">
              <a:buFont typeface="Arial" panose="020B0604020202020204" pitchFamily="34" charset="0"/>
              <a:buChar char="•"/>
            </a:pPr>
            <a:r>
              <a:rPr lang="en-GB" sz="1800" b="0" dirty="0"/>
              <a:t>On </a:t>
            </a:r>
            <a:r>
              <a:rPr lang="en-GB" sz="1800" b="0" dirty="0" err="1"/>
              <a:t>olemassa</a:t>
            </a:r>
            <a:r>
              <a:rPr lang="en-GB" sz="1800" b="0" dirty="0"/>
              <a:t> </a:t>
            </a:r>
            <a:r>
              <a:rPr lang="en-GB" sz="1800" b="0" dirty="0" err="1"/>
              <a:t>erilaisia</a:t>
            </a:r>
            <a:r>
              <a:rPr lang="en-GB" sz="1800" b="0" dirty="0"/>
              <a:t> </a:t>
            </a:r>
            <a:r>
              <a:rPr lang="en-GB" sz="1800" b="0" dirty="0" err="1"/>
              <a:t>neuropsykiatrisia</a:t>
            </a:r>
            <a:r>
              <a:rPr lang="en-GB" sz="1800" b="0" dirty="0"/>
              <a:t> </a:t>
            </a:r>
            <a:r>
              <a:rPr lang="en-GB" sz="1800" b="0" dirty="0" err="1"/>
              <a:t>ja</a:t>
            </a:r>
            <a:r>
              <a:rPr lang="en-GB" sz="1800" b="0" dirty="0"/>
              <a:t> </a:t>
            </a:r>
            <a:r>
              <a:rPr lang="en-GB" sz="1800" b="0" dirty="0" err="1"/>
              <a:t>neurologisia</a:t>
            </a:r>
            <a:r>
              <a:rPr lang="en-GB" sz="1800" b="0" dirty="0"/>
              <a:t> </a:t>
            </a:r>
            <a:r>
              <a:rPr lang="en-GB" sz="1800" b="0" dirty="0" err="1"/>
              <a:t>häiriöitä</a:t>
            </a:r>
            <a:r>
              <a:rPr lang="en-GB" sz="1800" b="0" dirty="0"/>
              <a:t>, </a:t>
            </a:r>
            <a:r>
              <a:rPr lang="en-GB" sz="1800" b="0" dirty="0" err="1"/>
              <a:t>kuten</a:t>
            </a:r>
            <a:r>
              <a:rPr lang="en-GB" sz="1800" b="0" dirty="0"/>
              <a:t> ADHD, </a:t>
            </a:r>
            <a:r>
              <a:rPr lang="en-GB" sz="1800" b="0" dirty="0" err="1"/>
              <a:t>skitsofrenia</a:t>
            </a:r>
            <a:r>
              <a:rPr lang="en-GB" sz="1800" b="0" dirty="0"/>
              <a:t>, </a:t>
            </a:r>
            <a:r>
              <a:rPr lang="en-GB" sz="1800" b="0" dirty="0" err="1"/>
              <a:t>Parkinsonin</a:t>
            </a:r>
            <a:r>
              <a:rPr lang="en-GB" sz="1800" b="0" dirty="0"/>
              <a:t> </a:t>
            </a:r>
            <a:r>
              <a:rPr lang="en-GB" sz="1800" b="0" dirty="0" err="1"/>
              <a:t>ja</a:t>
            </a:r>
            <a:r>
              <a:rPr lang="en-GB" sz="1800" b="0" dirty="0"/>
              <a:t> </a:t>
            </a:r>
            <a:r>
              <a:rPr lang="en-GB" sz="1800" b="0" dirty="0" err="1"/>
              <a:t>Alzheimerin</a:t>
            </a:r>
            <a:r>
              <a:rPr lang="en-GB" sz="1800" b="0" dirty="0"/>
              <a:t> </a:t>
            </a:r>
            <a:r>
              <a:rPr lang="en-GB" sz="1800" b="0" dirty="0" err="1"/>
              <a:t>tauti</a:t>
            </a:r>
            <a:r>
              <a:rPr lang="en-GB" sz="1800" b="0" dirty="0"/>
              <a:t>, </a:t>
            </a:r>
            <a:r>
              <a:rPr lang="en-GB" sz="1800" b="0" dirty="0" err="1"/>
              <a:t>joissa</a:t>
            </a:r>
            <a:r>
              <a:rPr lang="en-GB" sz="1800" b="0" dirty="0"/>
              <a:t> </a:t>
            </a:r>
            <a:r>
              <a:rPr lang="en-GB" sz="1800" b="0" dirty="0" err="1"/>
              <a:t>aivotoiminta</a:t>
            </a:r>
            <a:r>
              <a:rPr lang="en-GB" sz="1800" b="0" dirty="0"/>
              <a:t> on </a:t>
            </a:r>
            <a:r>
              <a:rPr lang="en-GB" sz="1800" b="0" dirty="0" err="1"/>
              <a:t>epänormaalia</a:t>
            </a:r>
            <a:r>
              <a:rPr lang="en-GB" sz="1800" b="0" dirty="0"/>
              <a:t>.</a:t>
            </a:r>
            <a:endParaRPr lang="en-FI" sz="1800" b="0" dirty="0"/>
          </a:p>
        </p:txBody>
      </p:sp>
      <p:sp>
        <p:nvSpPr>
          <p:cNvPr id="4" name="Date Placeholder 3">
            <a:extLst>
              <a:ext uri="{FF2B5EF4-FFF2-40B4-BE49-F238E27FC236}">
                <a16:creationId xmlns:a16="http://schemas.microsoft.com/office/drawing/2014/main" id="{2C52F9A2-6DB4-6B16-DA70-E0EFE7B31237}"/>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0864A5E9-3FAC-5539-76EB-6AF76FE24EDB}"/>
              </a:ext>
            </a:extLst>
          </p:cNvPr>
          <p:cNvSpPr>
            <a:spLocks noGrp="1"/>
          </p:cNvSpPr>
          <p:nvPr>
            <p:ph type="sldNum" sz="quarter" idx="17"/>
          </p:nvPr>
        </p:nvSpPr>
        <p:spPr/>
        <p:txBody>
          <a:bodyPr/>
          <a:lstStyle/>
          <a:p>
            <a:pPr>
              <a:defRPr/>
            </a:pPr>
            <a:fld id="{49EFD4B7-1CC6-864B-A72A-C978B70BBA9B}" type="slidenum">
              <a:rPr lang="fi-FI" smtClean="0"/>
              <a:pPr>
                <a:defRPr/>
              </a:pPr>
              <a:t>30</a:t>
            </a:fld>
            <a:endParaRPr lang="fi-FI"/>
          </a:p>
        </p:txBody>
      </p:sp>
    </p:spTree>
    <p:extLst>
      <p:ext uri="{BB962C8B-B14F-4D97-AF65-F5344CB8AC3E}">
        <p14:creationId xmlns:p14="http://schemas.microsoft.com/office/powerpoint/2010/main" val="3333037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212F-EC8B-B9F6-814E-00748E7177AD}"/>
              </a:ext>
            </a:extLst>
          </p:cNvPr>
          <p:cNvSpPr>
            <a:spLocks noGrp="1"/>
          </p:cNvSpPr>
          <p:nvPr>
            <p:ph type="ctrTitle"/>
          </p:nvPr>
        </p:nvSpPr>
        <p:spPr>
          <a:xfrm>
            <a:off x="468311" y="115569"/>
            <a:ext cx="8207375" cy="996498"/>
          </a:xfrm>
        </p:spPr>
        <p:txBody>
          <a:bodyPr/>
          <a:lstStyle/>
          <a:p>
            <a:r>
              <a:rPr lang="en-FI" dirty="0"/>
              <a:t>Aivovauriopotilaiden kognition muutokset</a:t>
            </a:r>
          </a:p>
        </p:txBody>
      </p:sp>
      <p:sp>
        <p:nvSpPr>
          <p:cNvPr id="4" name="Date Placeholder 3">
            <a:extLst>
              <a:ext uri="{FF2B5EF4-FFF2-40B4-BE49-F238E27FC236}">
                <a16:creationId xmlns:a16="http://schemas.microsoft.com/office/drawing/2014/main" id="{2C52F9A2-6DB4-6B16-DA70-E0EFE7B31237}"/>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0864A5E9-3FAC-5539-76EB-6AF76FE24EDB}"/>
              </a:ext>
            </a:extLst>
          </p:cNvPr>
          <p:cNvSpPr>
            <a:spLocks noGrp="1"/>
          </p:cNvSpPr>
          <p:nvPr>
            <p:ph type="sldNum" sz="quarter" idx="17"/>
          </p:nvPr>
        </p:nvSpPr>
        <p:spPr/>
        <p:txBody>
          <a:bodyPr/>
          <a:lstStyle/>
          <a:p>
            <a:pPr>
              <a:defRPr/>
            </a:pPr>
            <a:fld id="{49EFD4B7-1CC6-864B-A72A-C978B70BBA9B}" type="slidenum">
              <a:rPr lang="fi-FI" smtClean="0"/>
              <a:pPr>
                <a:defRPr/>
              </a:pPr>
              <a:t>31</a:t>
            </a:fld>
            <a:endParaRPr lang="fi-FI"/>
          </a:p>
        </p:txBody>
      </p:sp>
      <p:pic>
        <p:nvPicPr>
          <p:cNvPr id="8" name="Picture 7">
            <a:extLst>
              <a:ext uri="{FF2B5EF4-FFF2-40B4-BE49-F238E27FC236}">
                <a16:creationId xmlns:a16="http://schemas.microsoft.com/office/drawing/2014/main" id="{022AC109-765D-BC37-E1EE-5A0B9F3213DE}"/>
              </a:ext>
            </a:extLst>
          </p:cNvPr>
          <p:cNvPicPr>
            <a:picLocks noChangeAspect="1"/>
          </p:cNvPicPr>
          <p:nvPr/>
        </p:nvPicPr>
        <p:blipFill>
          <a:blip r:embed="rId2"/>
          <a:srcRect/>
          <a:stretch>
            <a:fillRect/>
          </a:stretch>
        </p:blipFill>
        <p:spPr bwMode="auto">
          <a:xfrm>
            <a:off x="256182" y="1112067"/>
            <a:ext cx="4676129" cy="3659504"/>
          </a:xfrm>
          <a:prstGeom prst="rect">
            <a:avLst/>
          </a:prstGeom>
          <a:noFill/>
          <a:ln w="9525">
            <a:noFill/>
            <a:miter lim="800000"/>
            <a:headEnd/>
            <a:tailEnd/>
          </a:ln>
        </p:spPr>
      </p:pic>
      <p:sp>
        <p:nvSpPr>
          <p:cNvPr id="10" name="TextBox 9">
            <a:extLst>
              <a:ext uri="{FF2B5EF4-FFF2-40B4-BE49-F238E27FC236}">
                <a16:creationId xmlns:a16="http://schemas.microsoft.com/office/drawing/2014/main" id="{C8CDA523-006B-EE7E-812B-7855EFE69772}"/>
              </a:ext>
            </a:extLst>
          </p:cNvPr>
          <p:cNvSpPr txBox="1"/>
          <p:nvPr/>
        </p:nvSpPr>
        <p:spPr>
          <a:xfrm>
            <a:off x="5194872" y="657778"/>
            <a:ext cx="3552090" cy="4247317"/>
          </a:xfrm>
          <a:prstGeom prst="rect">
            <a:avLst/>
          </a:prstGeom>
          <a:noFill/>
        </p:spPr>
        <p:txBody>
          <a:bodyPr wrap="square">
            <a:spAutoFit/>
          </a:bodyPr>
          <a:lstStyle/>
          <a:p>
            <a:r>
              <a:rPr lang="en-FI" dirty="0"/>
              <a:t>Paul Brocan uraauurtavien löydösten jälkeen käyttäytymistestejä on kehitetty ja jalostettu monimutkaisiksi psykofysiikan paradigmoiksi ja neuropsykologiseksi testeiksi, jotka mittaavat kognitiota, kuten muistia, toiminnan ohjausta ja valikoivaa tarkkaavaisuutta</a:t>
            </a:r>
          </a:p>
          <a:p>
            <a:endParaRPr lang="en-FI" dirty="0"/>
          </a:p>
          <a:p>
            <a:r>
              <a:rPr lang="en-FI" dirty="0"/>
              <a:t>Aivokuvantamismenetelmin (TT ja MRI) voidaan myös paikallistaa leesiot eikä tarvitse odottaa ruumiinavauksen tuloksia.</a:t>
            </a:r>
          </a:p>
        </p:txBody>
      </p:sp>
    </p:spTree>
    <p:extLst>
      <p:ext uri="{BB962C8B-B14F-4D97-AF65-F5344CB8AC3E}">
        <p14:creationId xmlns:p14="http://schemas.microsoft.com/office/powerpoint/2010/main" val="2002699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212F-EC8B-B9F6-814E-00748E7177AD}"/>
              </a:ext>
            </a:extLst>
          </p:cNvPr>
          <p:cNvSpPr>
            <a:spLocks noGrp="1"/>
          </p:cNvSpPr>
          <p:nvPr>
            <p:ph type="ctrTitle"/>
          </p:nvPr>
        </p:nvSpPr>
        <p:spPr>
          <a:xfrm>
            <a:off x="468311" y="115569"/>
            <a:ext cx="8207375" cy="996498"/>
          </a:xfrm>
        </p:spPr>
        <p:txBody>
          <a:bodyPr/>
          <a:lstStyle/>
          <a:p>
            <a:r>
              <a:rPr lang="en-FI" dirty="0"/>
              <a:t>Aivovauriopotilaiden kognition muutokset</a:t>
            </a:r>
          </a:p>
        </p:txBody>
      </p:sp>
      <p:sp>
        <p:nvSpPr>
          <p:cNvPr id="3" name="Content Placeholder 2">
            <a:extLst>
              <a:ext uri="{FF2B5EF4-FFF2-40B4-BE49-F238E27FC236}">
                <a16:creationId xmlns:a16="http://schemas.microsoft.com/office/drawing/2014/main" id="{B6BFB3ED-1976-0BEF-3A00-33EBC3161590}"/>
              </a:ext>
            </a:extLst>
          </p:cNvPr>
          <p:cNvSpPr>
            <a:spLocks noGrp="1"/>
          </p:cNvSpPr>
          <p:nvPr>
            <p:ph sz="quarter" idx="14"/>
          </p:nvPr>
        </p:nvSpPr>
        <p:spPr>
          <a:xfrm>
            <a:off x="468311" y="1050523"/>
            <a:ext cx="8207374" cy="3776456"/>
          </a:xfrm>
        </p:spPr>
        <p:txBody>
          <a:bodyPr/>
          <a:lstStyle/>
          <a:p>
            <a:pPr marL="285750" indent="-285750">
              <a:buFont typeface="Arial" panose="020B0604020202020204" pitchFamily="34" charset="0"/>
              <a:buChar char="•"/>
            </a:pPr>
            <a:r>
              <a:rPr lang="en-GB" sz="1700" b="0" dirty="0" err="1"/>
              <a:t>Aivovaurioiden</a:t>
            </a:r>
            <a:r>
              <a:rPr lang="en-GB" sz="1700" b="0" dirty="0"/>
              <a:t> </a:t>
            </a:r>
            <a:r>
              <a:rPr lang="en-GB" sz="1700" b="0" dirty="0" err="1"/>
              <a:t>yhteydessä</a:t>
            </a:r>
            <a:r>
              <a:rPr lang="en-GB" sz="1700" b="0" dirty="0"/>
              <a:t> </a:t>
            </a:r>
            <a:r>
              <a:rPr lang="en-GB" sz="1700" b="0" dirty="0" err="1"/>
              <a:t>yleensä</a:t>
            </a:r>
            <a:r>
              <a:rPr lang="en-GB" sz="1700" b="0" dirty="0"/>
              <a:t> </a:t>
            </a:r>
            <a:r>
              <a:rPr lang="en-GB" sz="1700" b="0" dirty="0" err="1"/>
              <a:t>menetetään</a:t>
            </a:r>
            <a:r>
              <a:rPr lang="en-GB" sz="1700" b="0" dirty="0"/>
              <a:t> </a:t>
            </a:r>
            <a:r>
              <a:rPr lang="en-GB" sz="1700" b="0" dirty="0" err="1"/>
              <a:t>laajoja</a:t>
            </a:r>
            <a:r>
              <a:rPr lang="en-GB" sz="1700" b="0" dirty="0"/>
              <a:t> </a:t>
            </a:r>
            <a:r>
              <a:rPr lang="en-GB" sz="1700" b="0" dirty="0" err="1"/>
              <a:t>alueita</a:t>
            </a:r>
            <a:r>
              <a:rPr lang="en-GB" sz="1700" b="0" dirty="0"/>
              <a:t>. On </a:t>
            </a:r>
            <a:r>
              <a:rPr lang="en-GB" sz="1700" b="0" dirty="0" err="1"/>
              <a:t>vaikeaa</a:t>
            </a:r>
            <a:r>
              <a:rPr lang="en-GB" sz="1700" b="0" dirty="0"/>
              <a:t> </a:t>
            </a:r>
            <a:r>
              <a:rPr lang="en-GB" sz="1700" b="0" dirty="0" err="1"/>
              <a:t>yhdistää</a:t>
            </a:r>
            <a:r>
              <a:rPr lang="en-GB" sz="1700" b="0" dirty="0"/>
              <a:t> </a:t>
            </a:r>
            <a:r>
              <a:rPr lang="en-GB" sz="1700" b="0" dirty="0" err="1"/>
              <a:t>tiettyä</a:t>
            </a:r>
            <a:r>
              <a:rPr lang="en-GB" sz="1700" b="0" dirty="0"/>
              <a:t> </a:t>
            </a:r>
            <a:r>
              <a:rPr lang="en-GB" sz="1700" b="0" dirty="0" err="1"/>
              <a:t>kognitiivista</a:t>
            </a:r>
            <a:r>
              <a:rPr lang="en-GB" sz="1700" b="0" dirty="0"/>
              <a:t> </a:t>
            </a:r>
            <a:r>
              <a:rPr lang="en-GB" sz="1700" b="0" dirty="0" err="1"/>
              <a:t>puutetta</a:t>
            </a:r>
            <a:r>
              <a:rPr lang="en-GB" sz="1700" b="0" dirty="0"/>
              <a:t> </a:t>
            </a:r>
            <a:r>
              <a:rPr lang="en-GB" sz="1700" b="0" dirty="0" err="1"/>
              <a:t>tiettyihin</a:t>
            </a:r>
            <a:r>
              <a:rPr lang="en-GB" sz="1700" b="0" dirty="0"/>
              <a:t> </a:t>
            </a:r>
            <a:r>
              <a:rPr lang="en-GB" sz="1700" b="0" dirty="0" err="1"/>
              <a:t>aivorakenteisiin</a:t>
            </a:r>
            <a:r>
              <a:rPr lang="en-GB" sz="1700" b="0" dirty="0"/>
              <a:t>, </a:t>
            </a:r>
            <a:r>
              <a:rPr lang="en-GB" sz="1700" b="0" dirty="0" err="1"/>
              <a:t>varsinkin</a:t>
            </a:r>
            <a:r>
              <a:rPr lang="en-GB" sz="1700" b="0" dirty="0"/>
              <a:t> </a:t>
            </a:r>
            <a:r>
              <a:rPr lang="en-GB" sz="1700" b="0" dirty="0" err="1"/>
              <a:t>kun</a:t>
            </a:r>
            <a:r>
              <a:rPr lang="en-GB" sz="1700" b="0" dirty="0"/>
              <a:t> </a:t>
            </a:r>
            <a:r>
              <a:rPr lang="en-GB" sz="1700" b="0" dirty="0" err="1"/>
              <a:t>tapausten</a:t>
            </a:r>
            <a:r>
              <a:rPr lang="en-GB" sz="1700" b="0" dirty="0"/>
              <a:t> </a:t>
            </a:r>
            <a:r>
              <a:rPr lang="en-GB" sz="1700" b="0" dirty="0" err="1"/>
              <a:t>määrä</a:t>
            </a:r>
            <a:r>
              <a:rPr lang="en-GB" sz="1700" b="0" dirty="0"/>
              <a:t> on </a:t>
            </a:r>
            <a:r>
              <a:rPr lang="en-GB" sz="1700" b="0" dirty="0" err="1"/>
              <a:t>tyypillisesti</a:t>
            </a:r>
            <a:r>
              <a:rPr lang="en-GB" sz="1700" b="0" dirty="0"/>
              <a:t> </a:t>
            </a:r>
            <a:r>
              <a:rPr lang="en-GB" sz="1700" b="0" dirty="0" err="1"/>
              <a:t>pieni</a:t>
            </a:r>
            <a:r>
              <a:rPr lang="en-GB" sz="1700" b="0" dirty="0"/>
              <a:t>. </a:t>
            </a:r>
            <a:r>
              <a:rPr lang="en-GB" sz="1700" b="0" dirty="0" err="1"/>
              <a:t>Koska</a:t>
            </a:r>
            <a:r>
              <a:rPr lang="en-GB" sz="1700" b="0" dirty="0"/>
              <a:t> </a:t>
            </a:r>
            <a:r>
              <a:rPr lang="en-GB" sz="1700" b="0" dirty="0" err="1"/>
              <a:t>toiminnallisessa</a:t>
            </a:r>
            <a:r>
              <a:rPr lang="en-GB" sz="1700" b="0" dirty="0"/>
              <a:t> </a:t>
            </a:r>
            <a:r>
              <a:rPr lang="en-GB" sz="1700" b="0" dirty="0" err="1"/>
              <a:t>anatomiassa</a:t>
            </a:r>
            <a:r>
              <a:rPr lang="en-GB" sz="1700" b="0" dirty="0"/>
              <a:t> on </a:t>
            </a:r>
            <a:r>
              <a:rPr lang="en-GB" sz="1700" b="0" dirty="0" err="1"/>
              <a:t>yksilöiden</a:t>
            </a:r>
            <a:r>
              <a:rPr lang="en-GB" sz="1700" b="0" dirty="0"/>
              <a:t> </a:t>
            </a:r>
            <a:r>
              <a:rPr lang="en-GB" sz="1700" b="0" dirty="0" err="1"/>
              <a:t>välistä</a:t>
            </a:r>
            <a:r>
              <a:rPr lang="en-GB" sz="1700" b="0" dirty="0"/>
              <a:t> </a:t>
            </a:r>
            <a:r>
              <a:rPr lang="en-GB" sz="1700" b="0" dirty="0" err="1"/>
              <a:t>vaihtelua</a:t>
            </a:r>
            <a:r>
              <a:rPr lang="en-GB" sz="1700" b="0" dirty="0"/>
              <a:t>, </a:t>
            </a:r>
            <a:r>
              <a:rPr lang="en-GB" sz="1700" b="0" dirty="0" err="1"/>
              <a:t>herää</a:t>
            </a:r>
            <a:r>
              <a:rPr lang="en-GB" sz="1700" b="0" dirty="0"/>
              <a:t> </a:t>
            </a:r>
            <a:r>
              <a:rPr lang="en-GB" sz="1700" b="0" dirty="0" err="1"/>
              <a:t>kysymys</a:t>
            </a:r>
            <a:r>
              <a:rPr lang="en-GB" sz="1700" b="0" dirty="0"/>
              <a:t> </a:t>
            </a:r>
            <a:r>
              <a:rPr lang="en-GB" sz="1700" b="0" dirty="0" err="1"/>
              <a:t>kuinka</a:t>
            </a:r>
            <a:r>
              <a:rPr lang="en-GB" sz="1700" b="0" dirty="0"/>
              <a:t> </a:t>
            </a:r>
            <a:r>
              <a:rPr lang="en-GB" sz="1700" b="0" dirty="0" err="1"/>
              <a:t>hyvin</a:t>
            </a:r>
            <a:r>
              <a:rPr lang="en-GB" sz="1700" b="0" dirty="0"/>
              <a:t> </a:t>
            </a:r>
            <a:r>
              <a:rPr lang="en-GB" sz="1700" b="0" dirty="0" err="1"/>
              <a:t>tulokset</a:t>
            </a:r>
            <a:r>
              <a:rPr lang="en-GB" sz="1700" b="0" dirty="0"/>
              <a:t> </a:t>
            </a:r>
            <a:r>
              <a:rPr lang="en-GB" sz="1700" b="0" dirty="0" err="1"/>
              <a:t>voidaan</a:t>
            </a:r>
            <a:r>
              <a:rPr lang="en-GB" sz="1700" b="0" dirty="0"/>
              <a:t> </a:t>
            </a:r>
            <a:r>
              <a:rPr lang="en-GB" sz="1700" b="0" dirty="0" err="1"/>
              <a:t>yleistää</a:t>
            </a:r>
            <a:r>
              <a:rPr lang="en-GB" sz="1700" b="0" dirty="0"/>
              <a:t>. </a:t>
            </a:r>
            <a:r>
              <a:rPr lang="en-GB" sz="1700" b="0" dirty="0" err="1"/>
              <a:t>Brocan</a:t>
            </a:r>
            <a:r>
              <a:rPr lang="en-GB" sz="1700" b="0" dirty="0"/>
              <a:t> </a:t>
            </a:r>
            <a:r>
              <a:rPr lang="en-GB" sz="1700" b="0" dirty="0" err="1"/>
              <a:t>alueen</a:t>
            </a:r>
            <a:r>
              <a:rPr lang="en-GB" sz="1700" b="0" dirty="0"/>
              <a:t> </a:t>
            </a:r>
            <a:r>
              <a:rPr lang="en-GB" sz="1700" b="0" dirty="0" err="1"/>
              <a:t>osalta</a:t>
            </a:r>
            <a:r>
              <a:rPr lang="en-GB" sz="1700" b="0" dirty="0"/>
              <a:t> on </a:t>
            </a:r>
            <a:r>
              <a:rPr lang="en-GB" sz="1700" b="0" dirty="0" err="1"/>
              <a:t>havaittu</a:t>
            </a:r>
            <a:r>
              <a:rPr lang="en-GB" sz="1700" b="0" dirty="0"/>
              <a:t>, </a:t>
            </a:r>
            <a:r>
              <a:rPr lang="en-GB" sz="1700" b="0" dirty="0" err="1"/>
              <a:t>että</a:t>
            </a:r>
            <a:r>
              <a:rPr lang="en-GB" sz="1700" b="0" dirty="0"/>
              <a:t> </a:t>
            </a:r>
            <a:r>
              <a:rPr lang="en-GB" sz="1700" b="0" dirty="0" err="1"/>
              <a:t>samankaltaisia</a:t>
            </a:r>
            <a:r>
              <a:rPr lang="en-GB" sz="1700" b="0" dirty="0"/>
              <a:t> </a:t>
            </a:r>
            <a:r>
              <a:rPr lang="en-GB" sz="1700" b="0" dirty="0" err="1"/>
              <a:t>oireita</a:t>
            </a:r>
            <a:r>
              <a:rPr lang="en-GB" sz="1700" b="0" dirty="0"/>
              <a:t> </a:t>
            </a:r>
            <a:r>
              <a:rPr lang="en-GB" sz="1700" b="0" dirty="0" err="1"/>
              <a:t>ilmenee</a:t>
            </a:r>
            <a:r>
              <a:rPr lang="en-GB" sz="1700" b="0" dirty="0"/>
              <a:t> </a:t>
            </a:r>
            <a:r>
              <a:rPr lang="en-GB" sz="1700" b="0" dirty="0" err="1"/>
              <a:t>leesioiden</a:t>
            </a:r>
            <a:r>
              <a:rPr lang="en-GB" sz="1700" b="0" dirty="0"/>
              <a:t> </a:t>
            </a:r>
            <a:r>
              <a:rPr lang="en-GB" sz="1700" b="0" dirty="0" err="1"/>
              <a:t>jälkeen</a:t>
            </a:r>
            <a:r>
              <a:rPr lang="en-GB" sz="1700" b="0" dirty="0"/>
              <a:t>, </a:t>
            </a:r>
            <a:r>
              <a:rPr lang="en-GB" sz="1700" b="0" dirty="0" err="1"/>
              <a:t>jotka</a:t>
            </a:r>
            <a:r>
              <a:rPr lang="en-GB" sz="1700" b="0" dirty="0"/>
              <a:t> </a:t>
            </a:r>
            <a:r>
              <a:rPr lang="en-GB" sz="1700" b="0" dirty="0" err="1"/>
              <a:t>vaihtelevat</a:t>
            </a:r>
            <a:r>
              <a:rPr lang="en-GB" sz="1700" b="0" dirty="0"/>
              <a:t> </a:t>
            </a:r>
            <a:r>
              <a:rPr lang="en-GB" sz="1700" b="0" dirty="0" err="1"/>
              <a:t>suuresti</a:t>
            </a:r>
            <a:r>
              <a:rPr lang="en-GB" sz="1700" b="0" dirty="0"/>
              <a:t> </a:t>
            </a:r>
            <a:r>
              <a:rPr lang="en-GB" sz="1700" b="0" dirty="0" err="1"/>
              <a:t>sijainniltaan</a:t>
            </a:r>
            <a:endParaRPr lang="en-GB" sz="1700" b="0" dirty="0"/>
          </a:p>
          <a:p>
            <a:pPr marL="285750" indent="-285750">
              <a:buFont typeface="Arial" panose="020B0604020202020204" pitchFamily="34" charset="0"/>
              <a:buChar char="•"/>
            </a:pPr>
            <a:r>
              <a:rPr lang="en-GB" sz="1700" b="0" dirty="0" err="1"/>
              <a:t>Eläinkokeissa</a:t>
            </a:r>
            <a:r>
              <a:rPr lang="en-GB" sz="1700" b="0" dirty="0"/>
              <a:t> </a:t>
            </a:r>
            <a:r>
              <a:rPr lang="en-GB" sz="1700" b="0" dirty="0" err="1"/>
              <a:t>voidaan</a:t>
            </a:r>
            <a:r>
              <a:rPr lang="en-GB" sz="1700" b="0" dirty="0"/>
              <a:t> </a:t>
            </a:r>
            <a:r>
              <a:rPr lang="en-GB" sz="1700" b="0" dirty="0" err="1"/>
              <a:t>tuottaa</a:t>
            </a:r>
            <a:r>
              <a:rPr lang="en-GB" sz="1700" b="0" dirty="0"/>
              <a:t> </a:t>
            </a:r>
            <a:r>
              <a:rPr lang="en-GB" sz="1700" b="0" dirty="0" err="1"/>
              <a:t>vaurioita</a:t>
            </a:r>
            <a:r>
              <a:rPr lang="en-GB" sz="1700" b="0" dirty="0"/>
              <a:t> </a:t>
            </a:r>
            <a:r>
              <a:rPr lang="en-GB" sz="1700" b="0" dirty="0" err="1"/>
              <a:t>hyvinkin</a:t>
            </a:r>
            <a:r>
              <a:rPr lang="en-GB" sz="1700" b="0" dirty="0"/>
              <a:t> </a:t>
            </a:r>
            <a:r>
              <a:rPr lang="en-GB" sz="1700" b="0" dirty="0" err="1"/>
              <a:t>pienille</a:t>
            </a:r>
            <a:r>
              <a:rPr lang="en-GB" sz="1700" b="0" dirty="0"/>
              <a:t> </a:t>
            </a:r>
            <a:r>
              <a:rPr lang="en-GB" sz="1700" b="0" dirty="0" err="1"/>
              <a:t>aivoalueille</a:t>
            </a:r>
            <a:r>
              <a:rPr lang="en-GB" sz="1700" b="0" dirty="0"/>
              <a:t>. </a:t>
            </a:r>
            <a:r>
              <a:rPr lang="en-GB" sz="1700" b="0" dirty="0" err="1"/>
              <a:t>Ihmisillä</a:t>
            </a:r>
            <a:r>
              <a:rPr lang="en-GB" sz="1700" b="0" dirty="0"/>
              <a:t> </a:t>
            </a:r>
            <a:r>
              <a:rPr lang="en-GB" sz="1700" b="0" dirty="0" err="1"/>
              <a:t>tämä</a:t>
            </a:r>
            <a:r>
              <a:rPr lang="en-GB" sz="1700" b="0" dirty="0"/>
              <a:t> </a:t>
            </a:r>
            <a:r>
              <a:rPr lang="en-GB" sz="1700" b="0" dirty="0" err="1"/>
              <a:t>ei</a:t>
            </a:r>
            <a:r>
              <a:rPr lang="en-GB" sz="1700" b="0" dirty="0"/>
              <a:t> ole </a:t>
            </a:r>
            <a:r>
              <a:rPr lang="en-GB" sz="1700" b="0" dirty="0" err="1"/>
              <a:t>mahdollista</a:t>
            </a:r>
            <a:r>
              <a:rPr lang="en-GB" sz="1700" b="0" dirty="0"/>
              <a:t>, </a:t>
            </a:r>
            <a:r>
              <a:rPr lang="en-GB" sz="1700" b="0" dirty="0" err="1"/>
              <a:t>joskin</a:t>
            </a:r>
            <a:r>
              <a:rPr lang="en-GB" sz="1700" b="0" dirty="0"/>
              <a:t> </a:t>
            </a:r>
            <a:r>
              <a:rPr lang="en-GB" sz="1700" b="0" dirty="0" err="1"/>
              <a:t>ihmisille</a:t>
            </a:r>
            <a:r>
              <a:rPr lang="en-GB" sz="1700" b="0" dirty="0"/>
              <a:t> </a:t>
            </a:r>
            <a:r>
              <a:rPr lang="en-GB" sz="1700" b="0" dirty="0" err="1"/>
              <a:t>voidaan</a:t>
            </a:r>
            <a:r>
              <a:rPr lang="en-GB" sz="1700" b="0" dirty="0"/>
              <a:t> </a:t>
            </a:r>
            <a:r>
              <a:rPr lang="en-GB" sz="1700" b="0" dirty="0" err="1"/>
              <a:t>indusoida</a:t>
            </a:r>
            <a:r>
              <a:rPr lang="en-GB" sz="1700" b="0" dirty="0"/>
              <a:t> </a:t>
            </a:r>
            <a:r>
              <a:rPr lang="en-GB" sz="1700" b="0" dirty="0" err="1"/>
              <a:t>paikallisen</a:t>
            </a:r>
            <a:r>
              <a:rPr lang="en-GB" sz="1700" b="0" dirty="0"/>
              <a:t> </a:t>
            </a:r>
            <a:r>
              <a:rPr lang="en-GB" sz="1700" b="0" dirty="0" err="1"/>
              <a:t>aivotoiminnan</a:t>
            </a:r>
            <a:r>
              <a:rPr lang="en-GB" sz="1700" b="0" dirty="0"/>
              <a:t> </a:t>
            </a:r>
            <a:r>
              <a:rPr lang="en-GB" sz="1700" b="0" dirty="0" err="1"/>
              <a:t>häiriöitä</a:t>
            </a:r>
            <a:r>
              <a:rPr lang="en-GB" sz="1700" b="0" dirty="0"/>
              <a:t> </a:t>
            </a:r>
            <a:r>
              <a:rPr lang="en-GB" sz="1700" b="0" dirty="0" err="1"/>
              <a:t>käyttämällä</a:t>
            </a:r>
            <a:r>
              <a:rPr lang="en-GB" sz="1700" b="0" dirty="0"/>
              <a:t> </a:t>
            </a:r>
            <a:r>
              <a:rPr lang="en-GB" sz="1700" b="0" dirty="0" err="1"/>
              <a:t>transkraniaalista</a:t>
            </a:r>
            <a:r>
              <a:rPr lang="en-GB" sz="1700" b="0" dirty="0"/>
              <a:t> </a:t>
            </a:r>
            <a:r>
              <a:rPr lang="en-GB" sz="1700" b="0" dirty="0" err="1"/>
              <a:t>magneettistimulaatiota</a:t>
            </a:r>
            <a:r>
              <a:rPr lang="en-GB" sz="1700" b="0" dirty="0"/>
              <a:t> (TMS). </a:t>
            </a:r>
          </a:p>
          <a:p>
            <a:pPr marL="285750" indent="-285750">
              <a:buFont typeface="Arial" panose="020B0604020202020204" pitchFamily="34" charset="0"/>
              <a:buChar char="•"/>
            </a:pPr>
            <a:r>
              <a:rPr lang="en-GB" sz="1700" b="0" dirty="0" err="1"/>
              <a:t>Lisähaaste</a:t>
            </a:r>
            <a:r>
              <a:rPr lang="en-GB" sz="1700" b="0" dirty="0"/>
              <a:t> </a:t>
            </a:r>
            <a:r>
              <a:rPr lang="en-GB" sz="1700" b="0" dirty="0" err="1"/>
              <a:t>aivovaurioituneiden</a:t>
            </a:r>
            <a:r>
              <a:rPr lang="en-GB" sz="1700" b="0" dirty="0"/>
              <a:t> </a:t>
            </a:r>
            <a:r>
              <a:rPr lang="en-GB" sz="1700" b="0" dirty="0" err="1"/>
              <a:t>potilaiden</a:t>
            </a:r>
            <a:r>
              <a:rPr lang="en-GB" sz="1700" b="0" dirty="0"/>
              <a:t> </a:t>
            </a:r>
            <a:r>
              <a:rPr lang="en-GB" sz="1700" b="0" dirty="0" err="1"/>
              <a:t>kognitiivisten</a:t>
            </a:r>
            <a:r>
              <a:rPr lang="en-GB" sz="1700" b="0" dirty="0"/>
              <a:t> </a:t>
            </a:r>
            <a:r>
              <a:rPr lang="en-GB" sz="1700" b="0" dirty="0" err="1"/>
              <a:t>toimintojen</a:t>
            </a:r>
            <a:r>
              <a:rPr lang="en-GB" sz="1700" b="0" dirty="0"/>
              <a:t> </a:t>
            </a:r>
            <a:r>
              <a:rPr lang="en-GB" sz="1700" b="0" dirty="0" err="1"/>
              <a:t>tutkimuksille</a:t>
            </a:r>
            <a:r>
              <a:rPr lang="en-GB" sz="1700" b="0" dirty="0"/>
              <a:t> on </a:t>
            </a:r>
            <a:r>
              <a:rPr lang="en-GB" sz="1700" b="0" dirty="0" err="1"/>
              <a:t>aivojen</a:t>
            </a:r>
            <a:r>
              <a:rPr lang="en-GB" sz="1700" b="0" dirty="0"/>
              <a:t> </a:t>
            </a:r>
            <a:r>
              <a:rPr lang="en-GB" sz="1700" b="0" dirty="0" err="1"/>
              <a:t>plastisuus</a:t>
            </a:r>
            <a:r>
              <a:rPr lang="en-GB" sz="1700" b="0" dirty="0"/>
              <a:t>. </a:t>
            </a:r>
            <a:r>
              <a:rPr lang="en-GB" sz="1700" b="0" dirty="0" err="1"/>
              <a:t>Käyttäytymis</a:t>
            </a:r>
            <a:r>
              <a:rPr lang="en-GB" sz="1700" b="0" dirty="0"/>
              <a:t>-/</a:t>
            </a:r>
            <a:r>
              <a:rPr lang="en-GB" sz="1700" b="0" dirty="0" err="1"/>
              <a:t>neuropsykologisia</a:t>
            </a:r>
            <a:r>
              <a:rPr lang="en-GB" sz="1700" b="0" dirty="0"/>
              <a:t> </a:t>
            </a:r>
            <a:r>
              <a:rPr lang="en-GB" sz="1700" b="0" dirty="0" err="1"/>
              <a:t>testejä</a:t>
            </a:r>
            <a:r>
              <a:rPr lang="en-GB" sz="1700" b="0" dirty="0"/>
              <a:t> </a:t>
            </a:r>
            <a:r>
              <a:rPr lang="en-GB" sz="1700" b="0" dirty="0" err="1"/>
              <a:t>ei</a:t>
            </a:r>
            <a:r>
              <a:rPr lang="en-GB" sz="1700" b="0" dirty="0"/>
              <a:t> </a:t>
            </a:r>
            <a:r>
              <a:rPr lang="en-GB" sz="1700" b="0" dirty="0" err="1"/>
              <a:t>tyypillisesti</a:t>
            </a:r>
            <a:r>
              <a:rPr lang="en-GB" sz="1700" b="0" dirty="0"/>
              <a:t> </a:t>
            </a:r>
            <a:r>
              <a:rPr lang="en-GB" sz="1700" b="0" dirty="0" err="1"/>
              <a:t>voida</a:t>
            </a:r>
            <a:r>
              <a:rPr lang="en-GB" sz="1700" b="0" dirty="0"/>
              <a:t> </a:t>
            </a:r>
            <a:r>
              <a:rPr lang="en-GB" sz="1700" b="0" dirty="0" err="1"/>
              <a:t>antaa</a:t>
            </a:r>
            <a:r>
              <a:rPr lang="en-GB" sz="1700" b="0" dirty="0"/>
              <a:t> </a:t>
            </a:r>
            <a:r>
              <a:rPr lang="en-GB" sz="1700" b="0" dirty="0" err="1"/>
              <a:t>aivovauriopotilaille</a:t>
            </a:r>
            <a:r>
              <a:rPr lang="en-GB" sz="1700" b="0" dirty="0"/>
              <a:t> </a:t>
            </a:r>
            <a:r>
              <a:rPr lang="en-GB" sz="1700" b="0" dirty="0" err="1"/>
              <a:t>ennen</a:t>
            </a:r>
            <a:r>
              <a:rPr lang="en-GB" sz="1700" b="0" dirty="0"/>
              <a:t> </a:t>
            </a:r>
            <a:r>
              <a:rPr lang="en-GB" sz="1700" b="0" dirty="0" err="1"/>
              <a:t>kuin</a:t>
            </a:r>
            <a:r>
              <a:rPr lang="en-GB" sz="1700" b="0" dirty="0"/>
              <a:t> </a:t>
            </a:r>
            <a:r>
              <a:rPr lang="en-GB" sz="1700" b="0" dirty="0" err="1"/>
              <a:t>useita</a:t>
            </a:r>
            <a:r>
              <a:rPr lang="en-GB" sz="1700" b="0" dirty="0"/>
              <a:t> </a:t>
            </a:r>
            <a:r>
              <a:rPr lang="en-GB" sz="1700" b="0" dirty="0" err="1"/>
              <a:t>viikkoja</a:t>
            </a:r>
            <a:r>
              <a:rPr lang="en-GB" sz="1700" b="0" dirty="0"/>
              <a:t> </a:t>
            </a:r>
            <a:r>
              <a:rPr lang="en-GB" sz="1700" b="0" dirty="0" err="1"/>
              <a:t>vaurion</a:t>
            </a:r>
            <a:r>
              <a:rPr lang="en-GB" sz="1700" b="0" dirty="0"/>
              <a:t> </a:t>
            </a:r>
            <a:r>
              <a:rPr lang="en-GB" sz="1700" b="0" dirty="0" err="1"/>
              <a:t>tapahtumisen</a:t>
            </a:r>
            <a:r>
              <a:rPr lang="en-GB" sz="1700" b="0" dirty="0"/>
              <a:t> </a:t>
            </a:r>
            <a:r>
              <a:rPr lang="en-GB" sz="1700" b="0" dirty="0" err="1"/>
              <a:t>jälkeen</a:t>
            </a:r>
            <a:r>
              <a:rPr lang="en-GB" sz="1700" b="0" dirty="0"/>
              <a:t>. </a:t>
            </a:r>
            <a:r>
              <a:rPr lang="en-GB" sz="1700" b="0" dirty="0" err="1"/>
              <a:t>Tänä</a:t>
            </a:r>
            <a:r>
              <a:rPr lang="en-GB" sz="1700" b="0" dirty="0"/>
              <a:t> </a:t>
            </a:r>
            <a:r>
              <a:rPr lang="en-GB" sz="1700" b="0" dirty="0" err="1"/>
              <a:t>aikana</a:t>
            </a:r>
            <a:r>
              <a:rPr lang="en-GB" sz="1700" b="0" dirty="0"/>
              <a:t> </a:t>
            </a:r>
            <a:r>
              <a:rPr lang="en-GB" sz="1700" b="0" dirty="0" err="1"/>
              <a:t>aivoissa</a:t>
            </a:r>
            <a:r>
              <a:rPr lang="en-GB" sz="1700" b="0" dirty="0"/>
              <a:t> on jo </a:t>
            </a:r>
            <a:r>
              <a:rPr lang="en-GB" sz="1700" b="0" dirty="0" err="1"/>
              <a:t>tapahtunut</a:t>
            </a:r>
            <a:r>
              <a:rPr lang="en-GB" sz="1700" b="0" dirty="0"/>
              <a:t> </a:t>
            </a:r>
            <a:r>
              <a:rPr lang="en-GB" sz="1700" b="0" dirty="0" err="1"/>
              <a:t>toiminnallista</a:t>
            </a:r>
            <a:r>
              <a:rPr lang="en-GB" sz="1700" b="0" dirty="0"/>
              <a:t> </a:t>
            </a:r>
            <a:r>
              <a:rPr lang="en-GB" sz="1700" b="0" dirty="0" err="1"/>
              <a:t>uudelleenjärjestelyä</a:t>
            </a:r>
            <a:r>
              <a:rPr lang="en-GB" sz="1700" b="0" dirty="0"/>
              <a:t> (</a:t>
            </a:r>
            <a:r>
              <a:rPr lang="en-GB" sz="1700" b="0" dirty="0" err="1"/>
              <a:t>eli</a:t>
            </a:r>
            <a:r>
              <a:rPr lang="en-GB" sz="1700" b="0" dirty="0"/>
              <a:t> </a:t>
            </a:r>
            <a:r>
              <a:rPr lang="en-GB" sz="1700" b="0" dirty="0" err="1"/>
              <a:t>plastisuutta</a:t>
            </a:r>
            <a:r>
              <a:rPr lang="en-GB" sz="1700" b="0" dirty="0"/>
              <a:t>), </a:t>
            </a:r>
            <a:r>
              <a:rPr lang="en-GB" sz="1700" b="0" dirty="0" err="1"/>
              <a:t>joka</a:t>
            </a:r>
            <a:r>
              <a:rPr lang="en-GB" sz="1700" b="0" dirty="0"/>
              <a:t> </a:t>
            </a:r>
            <a:r>
              <a:rPr lang="en-GB" sz="1700" b="0" dirty="0" err="1"/>
              <a:t>vääristää</a:t>
            </a:r>
            <a:r>
              <a:rPr lang="en-GB" sz="1700" b="0" dirty="0"/>
              <a:t> </a:t>
            </a:r>
            <a:r>
              <a:rPr lang="en-GB" sz="1700" b="0" dirty="0" err="1"/>
              <a:t>saatuja</a:t>
            </a:r>
            <a:r>
              <a:rPr lang="en-GB" sz="1700" b="0" dirty="0"/>
              <a:t> </a:t>
            </a:r>
            <a:r>
              <a:rPr lang="en-GB" sz="1700" b="0" dirty="0" err="1"/>
              <a:t>tuloksia</a:t>
            </a:r>
            <a:endParaRPr lang="en-FI" sz="1700" b="0" dirty="0"/>
          </a:p>
        </p:txBody>
      </p:sp>
      <p:sp>
        <p:nvSpPr>
          <p:cNvPr id="4" name="Date Placeholder 3">
            <a:extLst>
              <a:ext uri="{FF2B5EF4-FFF2-40B4-BE49-F238E27FC236}">
                <a16:creationId xmlns:a16="http://schemas.microsoft.com/office/drawing/2014/main" id="{2C52F9A2-6DB4-6B16-DA70-E0EFE7B31237}"/>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0864A5E9-3FAC-5539-76EB-6AF76FE24EDB}"/>
              </a:ext>
            </a:extLst>
          </p:cNvPr>
          <p:cNvSpPr>
            <a:spLocks noGrp="1"/>
          </p:cNvSpPr>
          <p:nvPr>
            <p:ph type="sldNum" sz="quarter" idx="17"/>
          </p:nvPr>
        </p:nvSpPr>
        <p:spPr/>
        <p:txBody>
          <a:bodyPr/>
          <a:lstStyle/>
          <a:p>
            <a:pPr>
              <a:defRPr/>
            </a:pPr>
            <a:fld id="{49EFD4B7-1CC6-864B-A72A-C978B70BBA9B}" type="slidenum">
              <a:rPr lang="fi-FI" smtClean="0"/>
              <a:pPr>
                <a:defRPr/>
              </a:pPr>
              <a:t>32</a:t>
            </a:fld>
            <a:endParaRPr lang="fi-FI"/>
          </a:p>
        </p:txBody>
      </p:sp>
    </p:spTree>
    <p:extLst>
      <p:ext uri="{BB962C8B-B14F-4D97-AF65-F5344CB8AC3E}">
        <p14:creationId xmlns:p14="http://schemas.microsoft.com/office/powerpoint/2010/main" val="1257880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212F-EC8B-B9F6-814E-00748E7177AD}"/>
              </a:ext>
            </a:extLst>
          </p:cNvPr>
          <p:cNvSpPr>
            <a:spLocks noGrp="1"/>
          </p:cNvSpPr>
          <p:nvPr>
            <p:ph type="ctrTitle"/>
          </p:nvPr>
        </p:nvSpPr>
        <p:spPr>
          <a:xfrm>
            <a:off x="468311" y="115569"/>
            <a:ext cx="8207375" cy="996498"/>
          </a:xfrm>
        </p:spPr>
        <p:txBody>
          <a:bodyPr/>
          <a:lstStyle/>
          <a:p>
            <a:r>
              <a:rPr lang="en-FI" dirty="0"/>
              <a:t>Aivovauriopotilaiden kognition muutokset</a:t>
            </a:r>
          </a:p>
        </p:txBody>
      </p:sp>
      <p:sp>
        <p:nvSpPr>
          <p:cNvPr id="3" name="Content Placeholder 2">
            <a:extLst>
              <a:ext uri="{FF2B5EF4-FFF2-40B4-BE49-F238E27FC236}">
                <a16:creationId xmlns:a16="http://schemas.microsoft.com/office/drawing/2014/main" id="{B6BFB3ED-1976-0BEF-3A00-33EBC3161590}"/>
              </a:ext>
            </a:extLst>
          </p:cNvPr>
          <p:cNvSpPr>
            <a:spLocks noGrp="1"/>
          </p:cNvSpPr>
          <p:nvPr>
            <p:ph sz="quarter" idx="14"/>
          </p:nvPr>
        </p:nvSpPr>
        <p:spPr>
          <a:xfrm>
            <a:off x="468311" y="1191200"/>
            <a:ext cx="8207374" cy="3565439"/>
          </a:xfrm>
        </p:spPr>
        <p:txBody>
          <a:bodyPr/>
          <a:lstStyle/>
          <a:p>
            <a:pPr marL="285750" indent="-285750">
              <a:buFont typeface="Arial" panose="020B0604020202020204" pitchFamily="34" charset="0"/>
              <a:buChar char="•"/>
            </a:pPr>
            <a:r>
              <a:rPr lang="en-GB" sz="1800" b="0" dirty="0" err="1"/>
              <a:t>Kaksoisdissosiaatiomenetelmä</a:t>
            </a:r>
            <a:r>
              <a:rPr lang="en-GB" sz="1800" b="0" dirty="0"/>
              <a:t> on </a:t>
            </a:r>
            <a:r>
              <a:rPr lang="en-GB" sz="1800" b="0" dirty="0" err="1"/>
              <a:t>ollut</a:t>
            </a:r>
            <a:r>
              <a:rPr lang="en-GB" sz="1800" b="0" dirty="0"/>
              <a:t> </a:t>
            </a:r>
            <a:r>
              <a:rPr lang="en-GB" sz="1800" b="0" dirty="0" err="1"/>
              <a:t>erityisen</a:t>
            </a:r>
            <a:r>
              <a:rPr lang="en-GB" sz="1800" b="0" dirty="0"/>
              <a:t> </a:t>
            </a:r>
            <a:r>
              <a:rPr lang="en-GB" sz="1800" b="0" dirty="0" err="1"/>
              <a:t>hyödyllinen</a:t>
            </a:r>
            <a:r>
              <a:rPr lang="en-GB" sz="1800" b="0" dirty="0"/>
              <a:t> </a:t>
            </a:r>
            <a:r>
              <a:rPr lang="en-GB" sz="1800" b="0" dirty="0" err="1"/>
              <a:t>lähestymistapa</a:t>
            </a:r>
            <a:r>
              <a:rPr lang="en-GB" sz="1800" b="0" dirty="0"/>
              <a:t> </a:t>
            </a:r>
            <a:r>
              <a:rPr lang="en-GB" sz="1800" b="0" dirty="0" err="1"/>
              <a:t>neuropsykologiassa</a:t>
            </a:r>
            <a:r>
              <a:rPr lang="en-GB" sz="1800" b="0" dirty="0"/>
              <a:t>. </a:t>
            </a:r>
            <a:r>
              <a:rPr lang="en-GB" sz="1800" b="0" dirty="0" err="1"/>
              <a:t>Tässä</a:t>
            </a:r>
            <a:r>
              <a:rPr lang="en-GB" sz="1800" b="0" dirty="0"/>
              <a:t> </a:t>
            </a:r>
            <a:r>
              <a:rPr lang="en-GB" sz="1800" b="0" dirty="0" err="1"/>
              <a:t>lähestymistavassa</a:t>
            </a:r>
            <a:r>
              <a:rPr lang="en-GB" sz="1800" b="0" dirty="0"/>
              <a:t> </a:t>
            </a:r>
            <a:r>
              <a:rPr lang="en-GB" sz="1800" b="0" dirty="0" err="1"/>
              <a:t>toiminnallisten</a:t>
            </a:r>
            <a:r>
              <a:rPr lang="en-GB" sz="1800" b="0" dirty="0"/>
              <a:t> </a:t>
            </a:r>
            <a:r>
              <a:rPr lang="en-GB" sz="1800" b="0" dirty="0" err="1"/>
              <a:t>puutteiden</a:t>
            </a:r>
            <a:r>
              <a:rPr lang="en-GB" sz="1800" b="0" dirty="0"/>
              <a:t> </a:t>
            </a:r>
            <a:r>
              <a:rPr lang="en-GB" sz="1800" b="0" dirty="0" err="1"/>
              <a:t>kaksisuuntaista</a:t>
            </a:r>
            <a:r>
              <a:rPr lang="en-GB" sz="1800" b="0" dirty="0"/>
              <a:t> </a:t>
            </a:r>
            <a:r>
              <a:rPr lang="en-GB" sz="1800" b="0" dirty="0" err="1"/>
              <a:t>dissosiaatiota</a:t>
            </a:r>
            <a:r>
              <a:rPr lang="en-GB" sz="1800" b="0" dirty="0"/>
              <a:t> </a:t>
            </a:r>
            <a:r>
              <a:rPr lang="en-GB" sz="1800" b="0" dirty="0" err="1"/>
              <a:t>pyritään</a:t>
            </a:r>
            <a:r>
              <a:rPr lang="en-GB" sz="1800" b="0" dirty="0"/>
              <a:t> </a:t>
            </a:r>
            <a:r>
              <a:rPr lang="en-GB" sz="1800" b="0" dirty="0" err="1"/>
              <a:t>osoittamaan</a:t>
            </a:r>
            <a:r>
              <a:rPr lang="en-GB" sz="1800" b="0" dirty="0"/>
              <a:t>, </a:t>
            </a:r>
            <a:r>
              <a:rPr lang="en-GB" sz="1800" b="0" dirty="0" err="1"/>
              <a:t>että</a:t>
            </a:r>
            <a:r>
              <a:rPr lang="en-GB" sz="1800" b="0" dirty="0"/>
              <a:t> </a:t>
            </a:r>
            <a:r>
              <a:rPr lang="en-GB" sz="1800" b="0" dirty="0" err="1"/>
              <a:t>näennäisesti</a:t>
            </a:r>
            <a:r>
              <a:rPr lang="en-GB" sz="1800" b="0" dirty="0"/>
              <a:t> </a:t>
            </a:r>
            <a:r>
              <a:rPr lang="en-GB" sz="1800" b="0" dirty="0" err="1"/>
              <a:t>samankaltaisia</a:t>
            </a:r>
            <a:r>
              <a:rPr lang="en-GB" sz="1800" b="0" dirty="0"/>
              <a:t> </a:t>
            </a:r>
            <a:r>
              <a:rPr lang="en-GB" sz="1800" b="0" dirty="0" err="1"/>
              <a:t>toimintoja</a:t>
            </a:r>
            <a:r>
              <a:rPr lang="en-GB" sz="1800" b="0" dirty="0"/>
              <a:t> </a:t>
            </a:r>
            <a:r>
              <a:rPr lang="en-GB" sz="1800" b="0" dirty="0" err="1"/>
              <a:t>suorittavat</a:t>
            </a:r>
            <a:r>
              <a:rPr lang="en-GB" sz="1800" b="0" dirty="0"/>
              <a:t> </a:t>
            </a:r>
            <a:r>
              <a:rPr lang="en-GB" sz="1800" b="0" dirty="0" err="1"/>
              <a:t>erilaiset</a:t>
            </a:r>
            <a:r>
              <a:rPr lang="en-GB" sz="1800" b="0" dirty="0"/>
              <a:t> </a:t>
            </a:r>
            <a:r>
              <a:rPr lang="en-GB" sz="1800" b="0" dirty="0" err="1"/>
              <a:t>hermoverkostot</a:t>
            </a:r>
            <a:r>
              <a:rPr lang="en-GB" sz="1800" b="0" dirty="0"/>
              <a:t>. </a:t>
            </a:r>
          </a:p>
          <a:p>
            <a:pPr marL="285750" indent="-285750">
              <a:buFont typeface="Arial" panose="020B0604020202020204" pitchFamily="34" charset="0"/>
              <a:buChar char="•"/>
            </a:pPr>
            <a:r>
              <a:rPr lang="en-GB" sz="1800" b="0" dirty="0" err="1"/>
              <a:t>Esimerkiksi</a:t>
            </a:r>
            <a:r>
              <a:rPr lang="en-GB" sz="1800" b="0" dirty="0"/>
              <a:t>, </a:t>
            </a:r>
            <a:r>
              <a:rPr lang="en-GB" sz="1800" b="0" dirty="0" err="1"/>
              <a:t>jos</a:t>
            </a:r>
            <a:r>
              <a:rPr lang="en-GB" sz="1800" b="0" dirty="0"/>
              <a:t> </a:t>
            </a:r>
            <a:r>
              <a:rPr lang="en-GB" sz="1800" b="0" dirty="0" err="1"/>
              <a:t>onnistutaan</a:t>
            </a:r>
            <a:r>
              <a:rPr lang="en-GB" sz="1800" b="0" dirty="0"/>
              <a:t> </a:t>
            </a:r>
            <a:r>
              <a:rPr lang="en-GB" sz="1800" b="0" dirty="0" err="1"/>
              <a:t>dokumentoimaan</a:t>
            </a:r>
            <a:r>
              <a:rPr lang="en-GB" sz="1800" b="0" dirty="0"/>
              <a:t> </a:t>
            </a:r>
            <a:r>
              <a:rPr lang="en-GB" sz="1800" b="0" dirty="0" err="1"/>
              <a:t>potilas</a:t>
            </a:r>
            <a:r>
              <a:rPr lang="en-GB" sz="1800" b="0" dirty="0"/>
              <a:t>, </a:t>
            </a:r>
            <a:r>
              <a:rPr lang="en-GB" sz="1800" b="0" dirty="0" err="1"/>
              <a:t>joka</a:t>
            </a:r>
            <a:r>
              <a:rPr lang="en-GB" sz="1800" b="0" dirty="0"/>
              <a:t> </a:t>
            </a:r>
            <a:r>
              <a:rPr lang="en-GB" sz="1800" b="0" dirty="0" err="1"/>
              <a:t>aivovaurion</a:t>
            </a:r>
            <a:r>
              <a:rPr lang="en-GB" sz="1800" b="0" dirty="0"/>
              <a:t> </a:t>
            </a:r>
            <a:r>
              <a:rPr lang="en-GB" sz="1800" b="0" dirty="0" err="1"/>
              <a:t>jälkeen</a:t>
            </a:r>
            <a:r>
              <a:rPr lang="en-GB" sz="1800" b="0" dirty="0"/>
              <a:t> </a:t>
            </a:r>
            <a:r>
              <a:rPr lang="en-GB" sz="1800" b="0" dirty="0" err="1"/>
              <a:t>menettää</a:t>
            </a:r>
            <a:r>
              <a:rPr lang="en-GB" sz="1800" b="0" dirty="0"/>
              <a:t> </a:t>
            </a:r>
            <a:r>
              <a:rPr lang="en-GB" sz="1800" b="0" dirty="0" err="1"/>
              <a:t>kirjoituskykynsä</a:t>
            </a:r>
            <a:r>
              <a:rPr lang="en-GB" sz="1800" b="0" dirty="0"/>
              <a:t>, </a:t>
            </a:r>
            <a:r>
              <a:rPr lang="en-GB" sz="1800" b="0" dirty="0" err="1"/>
              <a:t>mutta</a:t>
            </a:r>
            <a:r>
              <a:rPr lang="en-GB" sz="1800" b="0" dirty="0"/>
              <a:t> </a:t>
            </a:r>
            <a:r>
              <a:rPr lang="en-GB" sz="1800" b="0" dirty="0" err="1"/>
              <a:t>osaa</a:t>
            </a:r>
            <a:r>
              <a:rPr lang="en-GB" sz="1800" b="0" dirty="0"/>
              <a:t> </a:t>
            </a:r>
            <a:r>
              <a:rPr lang="en-GB" sz="1800" b="0" dirty="0" err="1"/>
              <a:t>silti</a:t>
            </a:r>
            <a:r>
              <a:rPr lang="en-GB" sz="1800" b="0" dirty="0"/>
              <a:t> </a:t>
            </a:r>
            <a:r>
              <a:rPr lang="en-GB" sz="1800" b="0" dirty="0" err="1"/>
              <a:t>lukea</a:t>
            </a:r>
            <a:r>
              <a:rPr lang="en-GB" sz="1800" b="0" dirty="0"/>
              <a:t> (jota </a:t>
            </a:r>
            <a:r>
              <a:rPr lang="en-GB" sz="1800" b="0" dirty="0" err="1"/>
              <a:t>kutsutaan</a:t>
            </a:r>
            <a:r>
              <a:rPr lang="en-GB" sz="1800" b="0" dirty="0"/>
              <a:t> </a:t>
            </a:r>
            <a:r>
              <a:rPr lang="en-GB" sz="1800" b="0" dirty="0" err="1"/>
              <a:t>dissosiaatioksi</a:t>
            </a:r>
            <a:r>
              <a:rPr lang="en-GB" sz="1800" b="0" dirty="0"/>
              <a:t>), </a:t>
            </a:r>
            <a:r>
              <a:rPr lang="en-GB" sz="1800" b="0" dirty="0" err="1"/>
              <a:t>ja</a:t>
            </a:r>
            <a:r>
              <a:rPr lang="en-GB" sz="1800" b="0" dirty="0"/>
              <a:t> </a:t>
            </a:r>
            <a:r>
              <a:rPr lang="en-GB" sz="1800" b="0" dirty="0" err="1"/>
              <a:t>vielä</a:t>
            </a:r>
            <a:r>
              <a:rPr lang="en-GB" sz="1800" b="0" dirty="0"/>
              <a:t> </a:t>
            </a:r>
            <a:r>
              <a:rPr lang="en-GB" sz="1800" b="0" dirty="0" err="1"/>
              <a:t>onnistutaan</a:t>
            </a:r>
            <a:r>
              <a:rPr lang="en-GB" sz="1800" b="0" dirty="0"/>
              <a:t> </a:t>
            </a:r>
            <a:r>
              <a:rPr lang="en-GB" sz="1800" b="0" dirty="0" err="1"/>
              <a:t>löytämään</a:t>
            </a:r>
            <a:r>
              <a:rPr lang="en-GB" sz="1800" b="0" dirty="0"/>
              <a:t> </a:t>
            </a:r>
            <a:r>
              <a:rPr lang="en-GB" sz="1800" b="0" dirty="0" err="1"/>
              <a:t>toinen</a:t>
            </a:r>
            <a:r>
              <a:rPr lang="en-GB" sz="1800" b="0" dirty="0"/>
              <a:t> </a:t>
            </a:r>
            <a:r>
              <a:rPr lang="en-GB" sz="1800" b="0" dirty="0" err="1"/>
              <a:t>potilas</a:t>
            </a:r>
            <a:r>
              <a:rPr lang="en-GB" sz="1800" b="0" dirty="0"/>
              <a:t>, </a:t>
            </a:r>
            <a:r>
              <a:rPr lang="en-GB" sz="1800" b="0" dirty="0" err="1"/>
              <a:t>joka</a:t>
            </a:r>
            <a:r>
              <a:rPr lang="en-GB" sz="1800" b="0" dirty="0"/>
              <a:t> on </a:t>
            </a:r>
            <a:r>
              <a:rPr lang="en-GB" sz="1800" b="0" dirty="0" err="1"/>
              <a:t>menettänyt</a:t>
            </a:r>
            <a:r>
              <a:rPr lang="en-GB" sz="1800" b="0" dirty="0"/>
              <a:t> </a:t>
            </a:r>
            <a:r>
              <a:rPr lang="en-GB" sz="1800" b="0" dirty="0" err="1"/>
              <a:t>kykynsä</a:t>
            </a:r>
            <a:r>
              <a:rPr lang="en-GB" sz="1800" b="0" dirty="0"/>
              <a:t> </a:t>
            </a:r>
            <a:r>
              <a:rPr lang="en-GB" sz="1800" b="0" dirty="0" err="1"/>
              <a:t>lukea</a:t>
            </a:r>
            <a:r>
              <a:rPr lang="en-GB" sz="1800" b="0" dirty="0"/>
              <a:t>, </a:t>
            </a:r>
            <a:r>
              <a:rPr lang="en-GB" sz="1800" b="0" dirty="0" err="1"/>
              <a:t>mutta</a:t>
            </a:r>
            <a:r>
              <a:rPr lang="en-GB" sz="1800" b="0" dirty="0"/>
              <a:t> </a:t>
            </a:r>
            <a:r>
              <a:rPr lang="en-GB" sz="1800" b="0" dirty="0" err="1"/>
              <a:t>silti</a:t>
            </a:r>
            <a:r>
              <a:rPr lang="en-GB" sz="1800" b="0" dirty="0"/>
              <a:t> </a:t>
            </a:r>
            <a:r>
              <a:rPr lang="en-GB" sz="1800" b="0" dirty="0" err="1"/>
              <a:t>kirjoittaa</a:t>
            </a:r>
            <a:r>
              <a:rPr lang="en-GB" sz="1800" b="0" dirty="0"/>
              <a:t>, </a:t>
            </a:r>
            <a:r>
              <a:rPr lang="en-GB" sz="1800" b="0" dirty="0" err="1"/>
              <a:t>tämä</a:t>
            </a:r>
            <a:r>
              <a:rPr lang="en-GB" sz="1800" b="0" dirty="0"/>
              <a:t> </a:t>
            </a:r>
            <a:r>
              <a:rPr lang="en-GB" sz="1800" b="0" dirty="0" err="1"/>
              <a:t>muodostaa</a:t>
            </a:r>
            <a:r>
              <a:rPr lang="en-GB" sz="1800" b="0" dirty="0"/>
              <a:t> </a:t>
            </a:r>
            <a:r>
              <a:rPr lang="en-GB" sz="1800" b="0" dirty="0" err="1"/>
              <a:t>luku</a:t>
            </a:r>
            <a:r>
              <a:rPr lang="en-GB" sz="1800" b="0" dirty="0"/>
              <a:t>- </a:t>
            </a:r>
            <a:r>
              <a:rPr lang="en-GB" sz="1800" b="0" dirty="0" err="1"/>
              <a:t>ja</a:t>
            </a:r>
            <a:r>
              <a:rPr lang="en-GB" sz="1800" b="0" dirty="0"/>
              <a:t> </a:t>
            </a:r>
            <a:r>
              <a:rPr lang="en-GB" sz="1800" b="0" dirty="0" err="1"/>
              <a:t>kirjoituskykyjen</a:t>
            </a:r>
            <a:r>
              <a:rPr lang="en-GB" sz="1800" b="0" dirty="0"/>
              <a:t> </a:t>
            </a:r>
            <a:r>
              <a:rPr lang="en-GB" sz="1800" b="0" dirty="0" err="1"/>
              <a:t>kaksoisdissosiaation</a:t>
            </a:r>
            <a:r>
              <a:rPr lang="en-GB" sz="1800" b="0" dirty="0"/>
              <a:t>. </a:t>
            </a:r>
          </a:p>
          <a:p>
            <a:pPr marL="285750" indent="-285750">
              <a:buFont typeface="Arial" panose="020B0604020202020204" pitchFamily="34" charset="0"/>
              <a:buChar char="•"/>
            </a:pPr>
            <a:r>
              <a:rPr lang="en-GB" sz="1800" b="0" dirty="0" err="1"/>
              <a:t>Kognitiivisten</a:t>
            </a:r>
            <a:r>
              <a:rPr lang="en-GB" sz="1800" b="0" dirty="0"/>
              <a:t> </a:t>
            </a:r>
            <a:r>
              <a:rPr lang="en-GB" sz="1800" b="0" dirty="0" err="1"/>
              <a:t>puutteiden</a:t>
            </a:r>
            <a:r>
              <a:rPr lang="en-GB" sz="1800" b="0" dirty="0"/>
              <a:t> </a:t>
            </a:r>
            <a:r>
              <a:rPr lang="en-GB" sz="1800" b="0" dirty="0" err="1"/>
              <a:t>kaksoisdissosiaatio</a:t>
            </a:r>
            <a:r>
              <a:rPr lang="en-GB" sz="1800" b="0" dirty="0"/>
              <a:t> </a:t>
            </a:r>
            <a:r>
              <a:rPr lang="en-GB" sz="1800" b="0" dirty="0" err="1"/>
              <a:t>viittaa</a:t>
            </a:r>
            <a:r>
              <a:rPr lang="en-GB" sz="1800" b="0" dirty="0"/>
              <a:t> </a:t>
            </a:r>
            <a:r>
              <a:rPr lang="en-GB" sz="1800" b="0" dirty="0" err="1"/>
              <a:t>vahvasti</a:t>
            </a:r>
            <a:r>
              <a:rPr lang="en-GB" sz="1800" b="0" dirty="0"/>
              <a:t> </a:t>
            </a:r>
            <a:r>
              <a:rPr lang="en-GB" sz="1800" b="0" dirty="0" err="1"/>
              <a:t>siihen</a:t>
            </a:r>
            <a:r>
              <a:rPr lang="en-GB" sz="1800" b="0" dirty="0"/>
              <a:t>, </a:t>
            </a:r>
            <a:r>
              <a:rPr lang="en-GB" sz="1800" b="0" dirty="0" err="1"/>
              <a:t>että</a:t>
            </a:r>
            <a:r>
              <a:rPr lang="en-GB" sz="1800" b="0" dirty="0"/>
              <a:t> </a:t>
            </a:r>
            <a:r>
              <a:rPr lang="en-GB" sz="1800" b="0" dirty="0" err="1"/>
              <a:t>toiminnot</a:t>
            </a:r>
            <a:r>
              <a:rPr lang="en-GB" sz="1800" b="0" dirty="0"/>
              <a:t> </a:t>
            </a:r>
            <a:r>
              <a:rPr lang="en-GB" sz="1800" b="0" dirty="0" err="1"/>
              <a:t>ovat</a:t>
            </a:r>
            <a:r>
              <a:rPr lang="en-GB" sz="1800" b="0" dirty="0"/>
              <a:t> </a:t>
            </a:r>
            <a:r>
              <a:rPr lang="en-GB" sz="1800" b="0" dirty="0" err="1"/>
              <a:t>erillisten</a:t>
            </a:r>
            <a:r>
              <a:rPr lang="en-GB" sz="1800" b="0" dirty="0"/>
              <a:t> </a:t>
            </a:r>
            <a:r>
              <a:rPr lang="en-GB" sz="1800" b="0" dirty="0" err="1"/>
              <a:t>hermosolumekanismien</a:t>
            </a:r>
            <a:r>
              <a:rPr lang="en-GB" sz="1800" b="0" dirty="0"/>
              <a:t> </a:t>
            </a:r>
            <a:r>
              <a:rPr lang="en-GB" sz="1800" b="0" dirty="0" err="1"/>
              <a:t>tuottamia</a:t>
            </a:r>
            <a:r>
              <a:rPr lang="en-GB" sz="1800" b="0" dirty="0"/>
              <a:t>. </a:t>
            </a:r>
            <a:r>
              <a:rPr lang="en-GB" sz="1800" b="0" dirty="0" err="1"/>
              <a:t>Vauriokohtien</a:t>
            </a:r>
            <a:r>
              <a:rPr lang="en-GB" sz="1800" b="0" dirty="0"/>
              <a:t> </a:t>
            </a:r>
            <a:r>
              <a:rPr lang="en-GB" sz="1800" b="0" dirty="0" err="1"/>
              <a:t>lokalisointi</a:t>
            </a:r>
            <a:r>
              <a:rPr lang="en-GB" sz="1800" b="0" dirty="0"/>
              <a:t> </a:t>
            </a:r>
            <a:r>
              <a:rPr lang="en-GB" sz="1800" b="0" dirty="0" err="1"/>
              <a:t>antaa</a:t>
            </a:r>
            <a:r>
              <a:rPr lang="en-GB" sz="1800" b="0" dirty="0"/>
              <a:t> </a:t>
            </a:r>
            <a:r>
              <a:rPr lang="en-GB" sz="1800" b="0" dirty="0" err="1"/>
              <a:t>tietoa</a:t>
            </a:r>
            <a:r>
              <a:rPr lang="en-GB" sz="1800" b="0" dirty="0"/>
              <a:t> </a:t>
            </a:r>
            <a:r>
              <a:rPr lang="en-GB" sz="1800" b="0" dirty="0" err="1"/>
              <a:t>kyseisten</a:t>
            </a:r>
            <a:r>
              <a:rPr lang="en-GB" sz="1800" b="0" dirty="0"/>
              <a:t> </a:t>
            </a:r>
            <a:r>
              <a:rPr lang="en-GB" sz="1800" b="0" dirty="0" err="1"/>
              <a:t>toimintojen</a:t>
            </a:r>
            <a:r>
              <a:rPr lang="en-GB" sz="1800" b="0" dirty="0"/>
              <a:t> </a:t>
            </a:r>
            <a:r>
              <a:rPr lang="en-GB" sz="1800" b="0" dirty="0" err="1"/>
              <a:t>kannalta</a:t>
            </a:r>
            <a:r>
              <a:rPr lang="en-GB" sz="1800" b="0" dirty="0"/>
              <a:t> </a:t>
            </a:r>
            <a:r>
              <a:rPr lang="en-GB" sz="1800" b="0" dirty="0" err="1"/>
              <a:t>tärkeistä</a:t>
            </a:r>
            <a:r>
              <a:rPr lang="en-GB" sz="1800" b="0" dirty="0"/>
              <a:t> </a:t>
            </a:r>
            <a:r>
              <a:rPr lang="en-GB" sz="1800" b="0" dirty="0" err="1"/>
              <a:t>aivoalueista</a:t>
            </a:r>
            <a:r>
              <a:rPr lang="en-GB" sz="1800" b="0" dirty="0"/>
              <a:t>.</a:t>
            </a:r>
            <a:endParaRPr lang="en-FI" sz="1800" b="0" dirty="0"/>
          </a:p>
        </p:txBody>
      </p:sp>
      <p:sp>
        <p:nvSpPr>
          <p:cNvPr id="4" name="Date Placeholder 3">
            <a:extLst>
              <a:ext uri="{FF2B5EF4-FFF2-40B4-BE49-F238E27FC236}">
                <a16:creationId xmlns:a16="http://schemas.microsoft.com/office/drawing/2014/main" id="{2C52F9A2-6DB4-6B16-DA70-E0EFE7B31237}"/>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0864A5E9-3FAC-5539-76EB-6AF76FE24EDB}"/>
              </a:ext>
            </a:extLst>
          </p:cNvPr>
          <p:cNvSpPr>
            <a:spLocks noGrp="1"/>
          </p:cNvSpPr>
          <p:nvPr>
            <p:ph type="sldNum" sz="quarter" idx="17"/>
          </p:nvPr>
        </p:nvSpPr>
        <p:spPr/>
        <p:txBody>
          <a:bodyPr/>
          <a:lstStyle/>
          <a:p>
            <a:pPr>
              <a:defRPr/>
            </a:pPr>
            <a:fld id="{49EFD4B7-1CC6-864B-A72A-C978B70BBA9B}" type="slidenum">
              <a:rPr lang="fi-FI" smtClean="0"/>
              <a:pPr>
                <a:defRPr/>
              </a:pPr>
              <a:t>33</a:t>
            </a:fld>
            <a:endParaRPr lang="fi-FI"/>
          </a:p>
        </p:txBody>
      </p:sp>
    </p:spTree>
    <p:extLst>
      <p:ext uri="{BB962C8B-B14F-4D97-AF65-F5344CB8AC3E}">
        <p14:creationId xmlns:p14="http://schemas.microsoft.com/office/powerpoint/2010/main" val="1980858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CCF84-1945-6045-9BD8-812C9E9DB02D}"/>
              </a:ext>
            </a:extLst>
          </p:cNvPr>
          <p:cNvSpPr>
            <a:spLocks noGrp="1"/>
          </p:cNvSpPr>
          <p:nvPr>
            <p:ph sz="quarter" idx="14"/>
          </p:nvPr>
        </p:nvSpPr>
        <p:spPr>
          <a:xfrm>
            <a:off x="468314" y="1416393"/>
            <a:ext cx="8207374" cy="3336083"/>
          </a:xfrm>
        </p:spPr>
        <p:txBody>
          <a:bodyPr/>
          <a:lstStyle/>
          <a:p>
            <a:pPr marL="342900" indent="-342900">
              <a:buFont typeface="Arial" panose="020B0604020202020204" pitchFamily="34" charset="0"/>
              <a:buChar char="•"/>
            </a:pPr>
            <a:r>
              <a:rPr lang="en-FI" sz="2000" b="0"/>
              <a:t>Suorituskyvyn käyttäytymismittaukset, kuten reaktioajat ja tehtyjen virheiden määrä, sekä erilaiset kyselylomakkeet paljastavat tärkeää tietoa paitsi kognitiivisista ja havaintoprosesseista myös niiden taustalla olevista hermostollisista mekanismeista. </a:t>
            </a:r>
            <a:endParaRPr lang="fi-FI" sz="2000" b="0" dirty="0"/>
          </a:p>
          <a:p>
            <a:pPr marL="342900" indent="-342900">
              <a:buFont typeface="Arial" panose="020B0604020202020204" pitchFamily="34" charset="0"/>
              <a:buChar char="•"/>
            </a:pPr>
            <a:r>
              <a:rPr lang="fi-FI" sz="2000" b="0" dirty="0"/>
              <a:t>Esimerkki: n</a:t>
            </a:r>
            <a:r>
              <a:rPr lang="en-FI" sz="2000" b="0"/>
              <a:t>eurologisilla potilailla tehtyjen tutkimusten perusteella näyttää siltä, että eri aivoalueet </a:t>
            </a:r>
            <a:r>
              <a:rPr lang="fi-FI" sz="2000" b="0" dirty="0"/>
              <a:t>ovat</a:t>
            </a:r>
            <a:r>
              <a:rPr lang="en-FI" sz="2000" b="0"/>
              <a:t> </a:t>
            </a:r>
            <a:r>
              <a:rPr lang="fi-FI" sz="2000" b="0" dirty="0"/>
              <a:t>kognitiivisen ja emotionaalisen </a:t>
            </a:r>
            <a:r>
              <a:rPr lang="en-FI" sz="2000" b="0"/>
              <a:t>empatian </a:t>
            </a:r>
            <a:r>
              <a:rPr lang="fi-FI" sz="2000" b="0" dirty="0"/>
              <a:t>taustalla</a:t>
            </a:r>
            <a:r>
              <a:rPr lang="en-FI" sz="2000" b="0"/>
              <a:t>, mutta ilman aiempaa käyttäytymistieteellistä työtä, jossa analysoitiin kyselylomak</a:t>
            </a:r>
            <a:r>
              <a:rPr lang="fi-FI" sz="2000" b="0" dirty="0" err="1"/>
              <a:t>edataa</a:t>
            </a:r>
            <a:r>
              <a:rPr lang="en-FI" sz="2000" b="0"/>
              <a:t> näiden empatian alatyyppien erottamiseksi toisistaan ei olisi osattu etsiä ja mitata niitä erikseen potilailla.</a:t>
            </a:r>
            <a:endParaRPr lang="fi-FI" sz="2000" b="0" dirty="0"/>
          </a:p>
        </p:txBody>
      </p:sp>
      <p:sp>
        <p:nvSpPr>
          <p:cNvPr id="4" name="Date Placeholder 3">
            <a:extLst>
              <a:ext uri="{FF2B5EF4-FFF2-40B4-BE49-F238E27FC236}">
                <a16:creationId xmlns:a16="http://schemas.microsoft.com/office/drawing/2014/main" id="{7615AA8F-8311-4061-4D74-862983D4E78F}"/>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890EE1A8-7C29-27B1-CA67-0AEA267A4FF8}"/>
              </a:ext>
            </a:extLst>
          </p:cNvPr>
          <p:cNvSpPr>
            <a:spLocks noGrp="1"/>
          </p:cNvSpPr>
          <p:nvPr>
            <p:ph type="sldNum" sz="quarter" idx="17"/>
          </p:nvPr>
        </p:nvSpPr>
        <p:spPr/>
        <p:txBody>
          <a:bodyPr/>
          <a:lstStyle/>
          <a:p>
            <a:pPr>
              <a:defRPr/>
            </a:pPr>
            <a:fld id="{49EFD4B7-1CC6-864B-A72A-C978B70BBA9B}" type="slidenum">
              <a:rPr lang="fi-FI" smtClean="0"/>
              <a:pPr>
                <a:defRPr/>
              </a:pPr>
              <a:t>34</a:t>
            </a:fld>
            <a:endParaRPr lang="fi-FI"/>
          </a:p>
        </p:txBody>
      </p:sp>
      <p:sp>
        <p:nvSpPr>
          <p:cNvPr id="6" name="Title 1">
            <a:extLst>
              <a:ext uri="{FF2B5EF4-FFF2-40B4-BE49-F238E27FC236}">
                <a16:creationId xmlns:a16="http://schemas.microsoft.com/office/drawing/2014/main" id="{DD568766-3F2C-0CFE-9F82-2479235DAA78}"/>
              </a:ext>
            </a:extLst>
          </p:cNvPr>
          <p:cNvSpPr>
            <a:spLocks noGrp="1"/>
          </p:cNvSpPr>
          <p:nvPr>
            <p:ph type="ctrTitle"/>
          </p:nvPr>
        </p:nvSpPr>
        <p:spPr/>
        <p:txBody>
          <a:bodyPr/>
          <a:lstStyle/>
          <a:p>
            <a:r>
              <a:rPr lang="en-FI" dirty="0"/>
              <a:t>Behavioraaliset mittaukset terveillä koehenkilöillä</a:t>
            </a:r>
          </a:p>
        </p:txBody>
      </p:sp>
    </p:spTree>
    <p:extLst>
      <p:ext uri="{BB962C8B-B14F-4D97-AF65-F5344CB8AC3E}">
        <p14:creationId xmlns:p14="http://schemas.microsoft.com/office/powerpoint/2010/main" val="1809785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CCF84-1945-6045-9BD8-812C9E9DB02D}"/>
              </a:ext>
            </a:extLst>
          </p:cNvPr>
          <p:cNvSpPr>
            <a:spLocks noGrp="1"/>
          </p:cNvSpPr>
          <p:nvPr>
            <p:ph sz="quarter" idx="14"/>
          </p:nvPr>
        </p:nvSpPr>
        <p:spPr>
          <a:xfrm>
            <a:off x="468314" y="1261611"/>
            <a:ext cx="8207374" cy="3498396"/>
          </a:xfrm>
        </p:spPr>
        <p:txBody>
          <a:bodyPr/>
          <a:lstStyle/>
          <a:p>
            <a:pPr marL="342900" indent="-342900">
              <a:buFont typeface="Arial" panose="020B0604020202020204" pitchFamily="34" charset="0"/>
              <a:buChar char="•"/>
            </a:pPr>
            <a:r>
              <a:rPr lang="fi-FI" sz="2000" b="0" dirty="0"/>
              <a:t>S</a:t>
            </a:r>
            <a:r>
              <a:rPr lang="en-FI" sz="2000" b="0"/>
              <a:t>uurin osa siitä, mitä tiedämme muistijärjestelmistä - että on olemassa lyhytkestoisia aistimuistijälkiä, rajallisen kapasiteetin omaava lyhytkestoinen muisti ja pitkäkestoinen muisti</a:t>
            </a:r>
            <a:r>
              <a:rPr lang="fi-FI" sz="2000" b="0" dirty="0"/>
              <a:t>, </a:t>
            </a:r>
            <a:r>
              <a:rPr lang="en-FI" sz="2000" b="0"/>
              <a:t>on perustunut huolellisesti suunniteltuihin käyttäytymiskokeisiin</a:t>
            </a:r>
            <a:endParaRPr lang="fi-FI" sz="2000" b="0" dirty="0"/>
          </a:p>
          <a:p>
            <a:pPr marL="342900" indent="-342900">
              <a:buFont typeface="Arial" panose="020B0604020202020204" pitchFamily="34" charset="0"/>
              <a:buChar char="•"/>
            </a:pPr>
            <a:r>
              <a:rPr lang="fi-FI" sz="2000" b="0" dirty="0"/>
              <a:t>Yhdessä lyhytaikaisen muistin kapasiteetin arvioinnin perustesteistä koehenkilölle esitetään piteneviä numerosarjoja joiden jälkeen koehenkilön pitää toistaa numerosarjat. </a:t>
            </a:r>
          </a:p>
          <a:p>
            <a:pPr marL="342900" indent="-342900">
              <a:buFont typeface="Arial" panose="020B0604020202020204" pitchFamily="34" charset="0"/>
              <a:buChar char="•"/>
            </a:pPr>
            <a:r>
              <a:rPr lang="fi-FI" sz="2000" b="0" dirty="0"/>
              <a:t>Voit kokeilla tätä itse kirjoittamalla paperilapuille eripituisia numerosarjoja ja testaamalla pystytkö toistamaan ne yhden lukukerran jälkeen. Tyypillisesti koehenkilöt voivat muistaa 7±2 numeroa, mikä on lyhytkestoisen muistin "normaali" kapasiteetti</a:t>
            </a:r>
          </a:p>
        </p:txBody>
      </p:sp>
      <p:sp>
        <p:nvSpPr>
          <p:cNvPr id="4" name="Date Placeholder 3">
            <a:extLst>
              <a:ext uri="{FF2B5EF4-FFF2-40B4-BE49-F238E27FC236}">
                <a16:creationId xmlns:a16="http://schemas.microsoft.com/office/drawing/2014/main" id="{7615AA8F-8311-4061-4D74-862983D4E78F}"/>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890EE1A8-7C29-27B1-CA67-0AEA267A4FF8}"/>
              </a:ext>
            </a:extLst>
          </p:cNvPr>
          <p:cNvSpPr>
            <a:spLocks noGrp="1"/>
          </p:cNvSpPr>
          <p:nvPr>
            <p:ph type="sldNum" sz="quarter" idx="17"/>
          </p:nvPr>
        </p:nvSpPr>
        <p:spPr/>
        <p:txBody>
          <a:bodyPr/>
          <a:lstStyle/>
          <a:p>
            <a:pPr>
              <a:defRPr/>
            </a:pPr>
            <a:fld id="{49EFD4B7-1CC6-864B-A72A-C978B70BBA9B}" type="slidenum">
              <a:rPr lang="fi-FI" smtClean="0"/>
              <a:pPr>
                <a:defRPr/>
              </a:pPr>
              <a:t>35</a:t>
            </a:fld>
            <a:endParaRPr lang="fi-FI"/>
          </a:p>
        </p:txBody>
      </p:sp>
      <p:sp>
        <p:nvSpPr>
          <p:cNvPr id="6" name="Title 1">
            <a:extLst>
              <a:ext uri="{FF2B5EF4-FFF2-40B4-BE49-F238E27FC236}">
                <a16:creationId xmlns:a16="http://schemas.microsoft.com/office/drawing/2014/main" id="{DD568766-3F2C-0CFE-9F82-2479235DAA78}"/>
              </a:ext>
            </a:extLst>
          </p:cNvPr>
          <p:cNvSpPr>
            <a:spLocks noGrp="1"/>
          </p:cNvSpPr>
          <p:nvPr>
            <p:ph type="ctrTitle"/>
          </p:nvPr>
        </p:nvSpPr>
        <p:spPr/>
        <p:txBody>
          <a:bodyPr/>
          <a:lstStyle/>
          <a:p>
            <a:r>
              <a:rPr lang="en-FI" dirty="0"/>
              <a:t>Behavioraaliset mittaukset terveillä koehenkilöillä</a:t>
            </a:r>
          </a:p>
        </p:txBody>
      </p:sp>
    </p:spTree>
    <p:extLst>
      <p:ext uri="{BB962C8B-B14F-4D97-AF65-F5344CB8AC3E}">
        <p14:creationId xmlns:p14="http://schemas.microsoft.com/office/powerpoint/2010/main" val="1610283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212F-EC8B-B9F6-814E-00748E7177AD}"/>
              </a:ext>
            </a:extLst>
          </p:cNvPr>
          <p:cNvSpPr>
            <a:spLocks noGrp="1"/>
          </p:cNvSpPr>
          <p:nvPr>
            <p:ph type="ctrTitle"/>
          </p:nvPr>
        </p:nvSpPr>
        <p:spPr>
          <a:xfrm>
            <a:off x="468311" y="115569"/>
            <a:ext cx="8207375" cy="996498"/>
          </a:xfrm>
        </p:spPr>
        <p:txBody>
          <a:bodyPr/>
          <a:lstStyle/>
          <a:p>
            <a:r>
              <a:rPr lang="en-FI" dirty="0"/>
              <a:t>Behavioraaliset mittaukset terveillä koehenkilöillä</a:t>
            </a:r>
          </a:p>
        </p:txBody>
      </p:sp>
      <p:sp>
        <p:nvSpPr>
          <p:cNvPr id="4" name="Date Placeholder 3">
            <a:extLst>
              <a:ext uri="{FF2B5EF4-FFF2-40B4-BE49-F238E27FC236}">
                <a16:creationId xmlns:a16="http://schemas.microsoft.com/office/drawing/2014/main" id="{2C52F9A2-6DB4-6B16-DA70-E0EFE7B31237}"/>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0864A5E9-3FAC-5539-76EB-6AF76FE24EDB}"/>
              </a:ext>
            </a:extLst>
          </p:cNvPr>
          <p:cNvSpPr>
            <a:spLocks noGrp="1"/>
          </p:cNvSpPr>
          <p:nvPr>
            <p:ph type="sldNum" sz="quarter" idx="17"/>
          </p:nvPr>
        </p:nvSpPr>
        <p:spPr/>
        <p:txBody>
          <a:bodyPr/>
          <a:lstStyle/>
          <a:p>
            <a:pPr>
              <a:defRPr/>
            </a:pPr>
            <a:fld id="{49EFD4B7-1CC6-864B-A72A-C978B70BBA9B}" type="slidenum">
              <a:rPr lang="fi-FI" smtClean="0"/>
              <a:pPr>
                <a:defRPr/>
              </a:pPr>
              <a:t>36</a:t>
            </a:fld>
            <a:endParaRPr lang="fi-FI"/>
          </a:p>
        </p:txBody>
      </p:sp>
      <p:pic>
        <p:nvPicPr>
          <p:cNvPr id="9" name="Picture 8">
            <a:extLst>
              <a:ext uri="{FF2B5EF4-FFF2-40B4-BE49-F238E27FC236}">
                <a16:creationId xmlns:a16="http://schemas.microsoft.com/office/drawing/2014/main" id="{1EA42D99-5C59-1514-C9AE-EEA97AC842B0}"/>
              </a:ext>
            </a:extLst>
          </p:cNvPr>
          <p:cNvPicPr>
            <a:picLocks noChangeAspect="1"/>
          </p:cNvPicPr>
          <p:nvPr/>
        </p:nvPicPr>
        <p:blipFill rotWithShape="1">
          <a:blip r:embed="rId2"/>
          <a:srcRect r="13815"/>
          <a:stretch/>
        </p:blipFill>
        <p:spPr>
          <a:xfrm>
            <a:off x="331339" y="966929"/>
            <a:ext cx="8201638" cy="2619351"/>
          </a:xfrm>
          <a:prstGeom prst="rect">
            <a:avLst/>
          </a:prstGeom>
        </p:spPr>
      </p:pic>
      <p:sp>
        <p:nvSpPr>
          <p:cNvPr id="6" name="TextBox 5">
            <a:extLst>
              <a:ext uri="{FF2B5EF4-FFF2-40B4-BE49-F238E27FC236}">
                <a16:creationId xmlns:a16="http://schemas.microsoft.com/office/drawing/2014/main" id="{A4DCC836-96AC-F1BB-EF2F-49497FBBA6E5}"/>
              </a:ext>
            </a:extLst>
          </p:cNvPr>
          <p:cNvSpPr txBox="1"/>
          <p:nvPr/>
        </p:nvSpPr>
        <p:spPr>
          <a:xfrm>
            <a:off x="468311" y="3421822"/>
            <a:ext cx="8294007" cy="1477328"/>
          </a:xfrm>
          <a:prstGeom prst="rect">
            <a:avLst/>
          </a:prstGeom>
          <a:noFill/>
        </p:spPr>
        <p:txBody>
          <a:bodyPr wrap="square">
            <a:spAutoFit/>
          </a:bodyPr>
          <a:lstStyle/>
          <a:p>
            <a:r>
              <a:rPr lang="en-RU" dirty="0"/>
              <a:t>Stroopin väri-sana-interferenssitehtävässä koehenkilöiden tehtävänä on lukea luettelo ääneen nimeämällä väri jolla kukin värin nimi on kirjoitettu. Jotta tämä onnistuisi, koehenkilön on tukahdutettava automaattinen reaktio lukea ääneen värien nimet. Tätä tehtävää käytetään monissa yhteyksissä mittaamaan kykyä ehkäistä kilpailevia reaktioita (response inhibition)</a:t>
            </a:r>
          </a:p>
        </p:txBody>
      </p:sp>
    </p:spTree>
    <p:extLst>
      <p:ext uri="{BB962C8B-B14F-4D97-AF65-F5344CB8AC3E}">
        <p14:creationId xmlns:p14="http://schemas.microsoft.com/office/powerpoint/2010/main" val="2217775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2B76-4D87-C731-6D71-CA75C17BD930}"/>
              </a:ext>
            </a:extLst>
          </p:cNvPr>
          <p:cNvSpPr>
            <a:spLocks noGrp="1"/>
          </p:cNvSpPr>
          <p:nvPr>
            <p:ph type="ctrTitle"/>
          </p:nvPr>
        </p:nvSpPr>
        <p:spPr>
          <a:xfrm>
            <a:off x="468313" y="265113"/>
            <a:ext cx="8207375" cy="512554"/>
          </a:xfrm>
        </p:spPr>
        <p:txBody>
          <a:bodyPr/>
          <a:lstStyle/>
          <a:p>
            <a:r>
              <a:rPr lang="en-RU" dirty="0"/>
              <a:t>Käyttäytymistehtävät eläinkokeissa</a:t>
            </a:r>
          </a:p>
        </p:txBody>
      </p:sp>
      <p:sp>
        <p:nvSpPr>
          <p:cNvPr id="3" name="Content Placeholder 2">
            <a:extLst>
              <a:ext uri="{FF2B5EF4-FFF2-40B4-BE49-F238E27FC236}">
                <a16:creationId xmlns:a16="http://schemas.microsoft.com/office/drawing/2014/main" id="{59727D93-097A-0257-DED2-85EFA2AB5102}"/>
              </a:ext>
            </a:extLst>
          </p:cNvPr>
          <p:cNvSpPr>
            <a:spLocks noGrp="1"/>
          </p:cNvSpPr>
          <p:nvPr>
            <p:ph sz="quarter" idx="14"/>
          </p:nvPr>
        </p:nvSpPr>
        <p:spPr>
          <a:xfrm>
            <a:off x="468313" y="932449"/>
            <a:ext cx="8207374" cy="3878833"/>
          </a:xfrm>
        </p:spPr>
        <p:txBody>
          <a:bodyPr/>
          <a:lstStyle/>
          <a:p>
            <a:pPr marL="285750" indent="-285750">
              <a:buFont typeface="Arial" panose="020B0604020202020204" pitchFamily="34" charset="0"/>
              <a:buChar char="•"/>
            </a:pPr>
            <a:r>
              <a:rPr lang="en-GB" sz="1800" b="0" dirty="0" err="1"/>
              <a:t>Eläinkokeissa</a:t>
            </a:r>
            <a:r>
              <a:rPr lang="en-GB" sz="1800" b="0" dirty="0"/>
              <a:t> </a:t>
            </a:r>
            <a:r>
              <a:rPr lang="en-GB" sz="1800" b="0" dirty="0" err="1"/>
              <a:t>käytetään</a:t>
            </a:r>
            <a:r>
              <a:rPr lang="en-GB" sz="1800" b="0" dirty="0"/>
              <a:t> </a:t>
            </a:r>
            <a:r>
              <a:rPr lang="en-GB" sz="1800" b="0" dirty="0" err="1"/>
              <a:t>erilaisia</a:t>
            </a:r>
            <a:r>
              <a:rPr lang="en-GB" sz="1800" b="0" dirty="0"/>
              <a:t> </a:t>
            </a:r>
            <a:r>
              <a:rPr lang="en-GB" sz="1800" b="0" dirty="0" err="1"/>
              <a:t>käyttäytymistestejä</a:t>
            </a:r>
            <a:r>
              <a:rPr lang="en-GB" sz="1800" b="0" dirty="0"/>
              <a:t>, </a:t>
            </a:r>
            <a:r>
              <a:rPr lang="en-GB" sz="1800" b="0" dirty="0" err="1"/>
              <a:t>esimerkiksi</a:t>
            </a:r>
            <a:r>
              <a:rPr lang="en-GB" sz="1800" b="0" dirty="0"/>
              <a:t> </a:t>
            </a:r>
            <a:r>
              <a:rPr lang="en-GB" sz="1800" b="0" dirty="0" err="1"/>
              <a:t>yksinkertaisia</a:t>
            </a:r>
            <a:r>
              <a:rPr lang="en-GB" sz="1800" b="0" dirty="0"/>
              <a:t> </a:t>
            </a:r>
            <a:r>
              <a:rPr lang="en-GB" sz="1800" b="0" dirty="0" err="1"/>
              <a:t>sokkeloita</a:t>
            </a:r>
            <a:r>
              <a:rPr lang="en-GB" sz="1800" b="0" dirty="0"/>
              <a:t>, </a:t>
            </a:r>
            <a:r>
              <a:rPr lang="en-GB" sz="1800" b="0" dirty="0" err="1"/>
              <a:t>jotka</a:t>
            </a:r>
            <a:r>
              <a:rPr lang="en-GB" sz="1800" b="0" dirty="0"/>
              <a:t> </a:t>
            </a:r>
            <a:r>
              <a:rPr lang="en-GB" sz="1800" b="0" dirty="0" err="1"/>
              <a:t>koe-eläinten</a:t>
            </a:r>
            <a:r>
              <a:rPr lang="en-GB" sz="1800" b="0" dirty="0"/>
              <a:t> on </a:t>
            </a:r>
            <a:r>
              <a:rPr lang="en-GB" sz="1800" b="0" dirty="0" err="1"/>
              <a:t>opittava</a:t>
            </a:r>
            <a:r>
              <a:rPr lang="en-GB" sz="1800" b="0" dirty="0"/>
              <a:t>. </a:t>
            </a:r>
          </a:p>
          <a:p>
            <a:pPr marL="285750" indent="-285750">
              <a:buFont typeface="Arial" panose="020B0604020202020204" pitchFamily="34" charset="0"/>
              <a:buChar char="•"/>
            </a:pPr>
            <a:r>
              <a:rPr lang="en-GB" sz="1800" b="0" dirty="0" err="1"/>
              <a:t>Kokeellisia</a:t>
            </a:r>
            <a:r>
              <a:rPr lang="en-GB" sz="1800" b="0" dirty="0"/>
              <a:t> </a:t>
            </a:r>
            <a:r>
              <a:rPr lang="en-GB" sz="1800" b="0" dirty="0" err="1"/>
              <a:t>manipulaatioita</a:t>
            </a:r>
            <a:r>
              <a:rPr lang="en-GB" sz="1800" b="0" dirty="0"/>
              <a:t>, </a:t>
            </a:r>
            <a:r>
              <a:rPr lang="en-GB" sz="1800" b="0" dirty="0" err="1"/>
              <a:t>kuten</a:t>
            </a:r>
            <a:r>
              <a:rPr lang="en-GB" sz="1800" b="0" dirty="0"/>
              <a:t> </a:t>
            </a:r>
            <a:r>
              <a:rPr lang="en-GB" sz="1800" b="0" dirty="0" err="1"/>
              <a:t>tiettyjen</a:t>
            </a:r>
            <a:r>
              <a:rPr lang="en-GB" sz="1800" b="0" dirty="0"/>
              <a:t> </a:t>
            </a:r>
            <a:r>
              <a:rPr lang="en-GB" sz="1800" b="0" dirty="0" err="1"/>
              <a:t>farmakologisten</a:t>
            </a:r>
            <a:r>
              <a:rPr lang="en-GB" sz="1800" b="0" dirty="0"/>
              <a:t> </a:t>
            </a:r>
            <a:r>
              <a:rPr lang="en-GB" sz="1800" b="0" dirty="0" err="1"/>
              <a:t>aineiden</a:t>
            </a:r>
            <a:r>
              <a:rPr lang="en-GB" sz="1800" b="0" dirty="0"/>
              <a:t> </a:t>
            </a:r>
            <a:r>
              <a:rPr lang="en-GB" sz="1800" b="0" dirty="0" err="1"/>
              <a:t>antamista</a:t>
            </a:r>
            <a:r>
              <a:rPr lang="en-GB" sz="1800" b="0" dirty="0"/>
              <a:t> </a:t>
            </a:r>
            <a:r>
              <a:rPr lang="en-GB" sz="1800" b="0" dirty="0" err="1"/>
              <a:t>eläimille</a:t>
            </a:r>
            <a:r>
              <a:rPr lang="en-GB" sz="1800" b="0" dirty="0"/>
              <a:t>, </a:t>
            </a:r>
            <a:r>
              <a:rPr lang="en-GB" sz="1800" b="0" dirty="0" err="1"/>
              <a:t>voidaan</a:t>
            </a:r>
            <a:r>
              <a:rPr lang="en-GB" sz="1800" b="0" dirty="0"/>
              <a:t> </a:t>
            </a:r>
            <a:r>
              <a:rPr lang="en-GB" sz="1800" b="0" dirty="0" err="1"/>
              <a:t>sitten</a:t>
            </a:r>
            <a:r>
              <a:rPr lang="en-GB" sz="1800" b="0" dirty="0"/>
              <a:t> </a:t>
            </a:r>
            <a:r>
              <a:rPr lang="en-GB" sz="1800" b="0" dirty="0" err="1"/>
              <a:t>käyttää</a:t>
            </a:r>
            <a:r>
              <a:rPr lang="en-GB" sz="1800" b="0" dirty="0"/>
              <a:t> </a:t>
            </a:r>
            <a:r>
              <a:rPr lang="en-GB" sz="1800" b="0" dirty="0" err="1"/>
              <a:t>tiettyjen</a:t>
            </a:r>
            <a:r>
              <a:rPr lang="en-GB" sz="1800" b="0" dirty="0"/>
              <a:t> </a:t>
            </a:r>
            <a:r>
              <a:rPr lang="en-GB" sz="1800" b="0" dirty="0" err="1"/>
              <a:t>välittäjäainejärjestelmien</a:t>
            </a:r>
            <a:r>
              <a:rPr lang="en-GB" sz="1800" b="0" dirty="0"/>
              <a:t> </a:t>
            </a:r>
            <a:r>
              <a:rPr lang="en-GB" sz="1800" b="0" dirty="0" err="1"/>
              <a:t>roolin</a:t>
            </a:r>
            <a:r>
              <a:rPr lang="en-GB" sz="1800" b="0" dirty="0"/>
              <a:t> </a:t>
            </a:r>
            <a:r>
              <a:rPr lang="en-GB" sz="1800" b="0" dirty="0" err="1"/>
              <a:t>tutkimiseen</a:t>
            </a:r>
            <a:r>
              <a:rPr lang="en-GB" sz="1800" b="0" dirty="0"/>
              <a:t> </a:t>
            </a:r>
            <a:r>
              <a:rPr lang="en-GB" sz="1800" b="0" dirty="0" err="1"/>
              <a:t>spatiaalisessa</a:t>
            </a:r>
            <a:r>
              <a:rPr lang="en-GB" sz="1800" b="0" dirty="0"/>
              <a:t> </a:t>
            </a:r>
            <a:r>
              <a:rPr lang="en-GB" sz="1800" b="0" dirty="0" err="1"/>
              <a:t>oppimisessa</a:t>
            </a:r>
            <a:r>
              <a:rPr lang="en-GB" sz="1800" b="0" dirty="0"/>
              <a:t> </a:t>
            </a:r>
            <a:r>
              <a:rPr lang="en-GB" sz="1800" b="0" dirty="0" err="1"/>
              <a:t>ja</a:t>
            </a:r>
            <a:r>
              <a:rPr lang="en-GB" sz="1800" b="0" dirty="0"/>
              <a:t> </a:t>
            </a:r>
            <a:r>
              <a:rPr lang="en-GB" sz="1800" b="0" dirty="0" err="1"/>
              <a:t>navigoinnissa</a:t>
            </a:r>
            <a:r>
              <a:rPr lang="en-GB" sz="1800" b="0" dirty="0"/>
              <a:t> </a:t>
            </a:r>
            <a:r>
              <a:rPr lang="en-GB" sz="1800" b="0" dirty="0" err="1"/>
              <a:t>testaamalla</a:t>
            </a:r>
            <a:r>
              <a:rPr lang="en-GB" sz="1800" b="0" dirty="0"/>
              <a:t>, </a:t>
            </a:r>
            <a:r>
              <a:rPr lang="en-GB" sz="1800" b="0" dirty="0" err="1"/>
              <a:t>miten</a:t>
            </a:r>
            <a:r>
              <a:rPr lang="en-GB" sz="1800" b="0" dirty="0"/>
              <a:t> </a:t>
            </a:r>
            <a:r>
              <a:rPr lang="en-GB" sz="1800" b="0" dirty="0" err="1"/>
              <a:t>eri</a:t>
            </a:r>
            <a:r>
              <a:rPr lang="en-GB" sz="1800" b="0" dirty="0"/>
              <a:t> </a:t>
            </a:r>
            <a:r>
              <a:rPr lang="en-GB" sz="1800" b="0" dirty="0" err="1"/>
              <a:t>farmakologiset</a:t>
            </a:r>
            <a:r>
              <a:rPr lang="en-GB" sz="1800" b="0" dirty="0"/>
              <a:t> </a:t>
            </a:r>
            <a:r>
              <a:rPr lang="en-GB" sz="1800" b="0" dirty="0" err="1"/>
              <a:t>aineet</a:t>
            </a:r>
            <a:r>
              <a:rPr lang="en-GB" sz="1800" b="0" dirty="0"/>
              <a:t> </a:t>
            </a:r>
            <a:r>
              <a:rPr lang="en-GB" sz="1800" b="0" dirty="0" err="1"/>
              <a:t>vaikuttavat</a:t>
            </a:r>
            <a:r>
              <a:rPr lang="en-GB" sz="1800" b="0" dirty="0"/>
              <a:t> </a:t>
            </a:r>
            <a:r>
              <a:rPr lang="en-GB" sz="1800" b="0" dirty="0" err="1"/>
              <a:t>sokkeloiden</a:t>
            </a:r>
            <a:r>
              <a:rPr lang="en-GB" sz="1800" b="0" dirty="0"/>
              <a:t> </a:t>
            </a:r>
            <a:r>
              <a:rPr lang="en-GB" sz="1800" b="0" dirty="0" err="1"/>
              <a:t>oppimiskykyyn</a:t>
            </a:r>
            <a:r>
              <a:rPr lang="en-GB" sz="1800" b="0" dirty="0"/>
              <a:t>. </a:t>
            </a:r>
          </a:p>
          <a:p>
            <a:pPr marL="285750" indent="-285750">
              <a:buFont typeface="Arial" panose="020B0604020202020204" pitchFamily="34" charset="0"/>
              <a:buChar char="•"/>
            </a:pPr>
            <a:r>
              <a:rPr lang="en-GB" sz="1800" b="0" dirty="0" err="1"/>
              <a:t>Vaikka</a:t>
            </a:r>
            <a:r>
              <a:rPr lang="en-GB" sz="1800" b="0" dirty="0"/>
              <a:t> </a:t>
            </a:r>
            <a:r>
              <a:rPr lang="en-GB" sz="1800" b="0" dirty="0" err="1"/>
              <a:t>eläin</a:t>
            </a:r>
            <a:r>
              <a:rPr lang="en-GB" sz="1800" b="0" dirty="0"/>
              <a:t>- </a:t>
            </a:r>
            <a:r>
              <a:rPr lang="en-GB" sz="1800" b="0" dirty="0" err="1"/>
              <a:t>ja</a:t>
            </a:r>
            <a:r>
              <a:rPr lang="en-GB" sz="1800" b="0" dirty="0"/>
              <a:t> </a:t>
            </a:r>
            <a:r>
              <a:rPr lang="en-GB" sz="1800" b="0" dirty="0" err="1"/>
              <a:t>ihmistutkimuksissa</a:t>
            </a:r>
            <a:r>
              <a:rPr lang="en-GB" sz="1800" b="0" dirty="0"/>
              <a:t> </a:t>
            </a:r>
            <a:r>
              <a:rPr lang="en-GB" sz="1800" b="0" dirty="0" err="1"/>
              <a:t>saadut</a:t>
            </a:r>
            <a:r>
              <a:rPr lang="en-GB" sz="1800" b="0" dirty="0"/>
              <a:t> </a:t>
            </a:r>
            <a:r>
              <a:rPr lang="en-GB" sz="1800" b="0" dirty="0" err="1"/>
              <a:t>tulokset</a:t>
            </a:r>
            <a:r>
              <a:rPr lang="en-GB" sz="1800" b="0" dirty="0"/>
              <a:t> </a:t>
            </a:r>
            <a:r>
              <a:rPr lang="en-GB" sz="1800" b="0" dirty="0" err="1"/>
              <a:t>eivät</a:t>
            </a:r>
            <a:r>
              <a:rPr lang="en-GB" sz="1800" b="0" dirty="0"/>
              <a:t> </a:t>
            </a:r>
            <a:r>
              <a:rPr lang="en-GB" sz="1800" b="0" dirty="0" err="1"/>
              <a:t>vastaa</a:t>
            </a:r>
            <a:r>
              <a:rPr lang="en-GB" sz="1800" b="0" dirty="0"/>
              <a:t> </a:t>
            </a:r>
            <a:r>
              <a:rPr lang="en-GB" sz="1800" b="0" dirty="0" err="1"/>
              <a:t>toisiaan</a:t>
            </a:r>
            <a:r>
              <a:rPr lang="en-GB" sz="1800" b="0" dirty="0"/>
              <a:t>, </a:t>
            </a:r>
            <a:r>
              <a:rPr lang="en-GB" sz="1800" b="0" dirty="0" err="1"/>
              <a:t>eläintutkimus</a:t>
            </a:r>
            <a:r>
              <a:rPr lang="en-GB" sz="1800" b="0" dirty="0"/>
              <a:t> on </a:t>
            </a:r>
            <a:r>
              <a:rPr lang="en-GB" sz="1800" b="0" dirty="0" err="1"/>
              <a:t>usein</a:t>
            </a:r>
            <a:r>
              <a:rPr lang="en-GB" sz="1800" b="0" dirty="0"/>
              <a:t> </a:t>
            </a:r>
            <a:r>
              <a:rPr lang="en-GB" sz="1800" b="0" dirty="0" err="1"/>
              <a:t>korvaamatonta</a:t>
            </a:r>
            <a:r>
              <a:rPr lang="en-GB" sz="1800" b="0" dirty="0"/>
              <a:t>, </a:t>
            </a:r>
            <a:r>
              <a:rPr lang="en-GB" sz="1800" b="0" dirty="0" err="1"/>
              <a:t>koska</a:t>
            </a:r>
            <a:r>
              <a:rPr lang="en-GB" sz="1800" b="0" dirty="0"/>
              <a:t> </a:t>
            </a:r>
            <a:r>
              <a:rPr lang="en-GB" sz="1800" b="0" dirty="0" err="1"/>
              <a:t>tiettyjä</a:t>
            </a:r>
            <a:r>
              <a:rPr lang="en-GB" sz="1800" b="0" dirty="0"/>
              <a:t> </a:t>
            </a:r>
            <a:r>
              <a:rPr lang="en-GB" sz="1800" b="0" dirty="0" err="1"/>
              <a:t>testejä</a:t>
            </a:r>
            <a:r>
              <a:rPr lang="en-GB" sz="1800" b="0" dirty="0"/>
              <a:t> </a:t>
            </a:r>
            <a:r>
              <a:rPr lang="en-GB" sz="1800" b="0" dirty="0" err="1"/>
              <a:t>ei</a:t>
            </a:r>
            <a:r>
              <a:rPr lang="en-GB" sz="1800" b="0" dirty="0"/>
              <a:t> </a:t>
            </a:r>
            <a:r>
              <a:rPr lang="en-GB" sz="1800" b="0" dirty="0" err="1"/>
              <a:t>voida</a:t>
            </a:r>
            <a:r>
              <a:rPr lang="en-GB" sz="1800" b="0" dirty="0"/>
              <a:t> </a:t>
            </a:r>
            <a:r>
              <a:rPr lang="en-GB" sz="1800" b="0" dirty="0" err="1"/>
              <a:t>tehdä</a:t>
            </a:r>
            <a:r>
              <a:rPr lang="en-GB" sz="1800" b="0" dirty="0"/>
              <a:t> </a:t>
            </a:r>
            <a:r>
              <a:rPr lang="en-GB" sz="1800" b="0" dirty="0" err="1"/>
              <a:t>ihmisillä</a:t>
            </a:r>
            <a:r>
              <a:rPr lang="en-GB" sz="1800" b="0" dirty="0"/>
              <a:t> </a:t>
            </a:r>
            <a:r>
              <a:rPr lang="en-GB" sz="1800" b="0" dirty="0" err="1"/>
              <a:t>eettisistä</a:t>
            </a:r>
            <a:r>
              <a:rPr lang="en-GB" sz="1800" b="0" dirty="0"/>
              <a:t> </a:t>
            </a:r>
            <a:r>
              <a:rPr lang="en-GB" sz="1800" b="0" dirty="0" err="1"/>
              <a:t>ja</a:t>
            </a:r>
            <a:r>
              <a:rPr lang="en-GB" sz="1800" b="0" dirty="0"/>
              <a:t>/tai </a:t>
            </a:r>
            <a:r>
              <a:rPr lang="en-GB" sz="1800" b="0" dirty="0" err="1"/>
              <a:t>lainsäädännöllisistä</a:t>
            </a:r>
            <a:r>
              <a:rPr lang="en-GB" sz="1800" b="0" dirty="0"/>
              <a:t> </a:t>
            </a:r>
            <a:r>
              <a:rPr lang="en-GB" sz="1800" b="0" dirty="0" err="1"/>
              <a:t>syistä</a:t>
            </a:r>
            <a:r>
              <a:rPr lang="en-GB" sz="1800" b="0" dirty="0"/>
              <a:t>. </a:t>
            </a:r>
            <a:r>
              <a:rPr lang="en-GB" sz="1800" b="0" dirty="0" err="1"/>
              <a:t>Esimerkiksi</a:t>
            </a:r>
            <a:r>
              <a:rPr lang="en-GB" sz="1800" b="0" dirty="0"/>
              <a:t> vain </a:t>
            </a:r>
            <a:r>
              <a:rPr lang="en-GB" sz="1800" b="0" dirty="0" err="1"/>
              <a:t>tiettyjä</a:t>
            </a:r>
            <a:r>
              <a:rPr lang="en-GB" sz="1800" b="0" dirty="0"/>
              <a:t> </a:t>
            </a:r>
            <a:r>
              <a:rPr lang="en-GB" sz="1800" b="0" dirty="0" err="1"/>
              <a:t>lääketieteellisesti</a:t>
            </a:r>
            <a:r>
              <a:rPr lang="en-GB" sz="1800" b="0" dirty="0"/>
              <a:t> </a:t>
            </a:r>
            <a:r>
              <a:rPr lang="en-GB" sz="1800" b="0" dirty="0" err="1"/>
              <a:t>hyväksyttyjä</a:t>
            </a:r>
            <a:r>
              <a:rPr lang="en-GB" sz="1800" b="0" dirty="0"/>
              <a:t> </a:t>
            </a:r>
            <a:r>
              <a:rPr lang="en-GB" sz="1800" b="0" dirty="0" err="1"/>
              <a:t>lääkeaineita</a:t>
            </a:r>
            <a:r>
              <a:rPr lang="en-GB" sz="1800" b="0" dirty="0"/>
              <a:t> </a:t>
            </a:r>
            <a:r>
              <a:rPr lang="en-GB" sz="1800" b="0" dirty="0" err="1"/>
              <a:t>voidaan</a:t>
            </a:r>
            <a:r>
              <a:rPr lang="en-GB" sz="1800" b="0" dirty="0"/>
              <a:t> </a:t>
            </a:r>
            <a:r>
              <a:rPr lang="en-GB" sz="1800" b="0" dirty="0" err="1"/>
              <a:t>käyttää</a:t>
            </a:r>
            <a:r>
              <a:rPr lang="en-GB" sz="1800" b="0" dirty="0"/>
              <a:t> </a:t>
            </a:r>
            <a:r>
              <a:rPr lang="en-GB" sz="1800" b="0" dirty="0" err="1"/>
              <a:t>ihmisillä</a:t>
            </a:r>
            <a:r>
              <a:rPr lang="en-GB" sz="1800" b="0" dirty="0"/>
              <a:t> </a:t>
            </a:r>
            <a:r>
              <a:rPr lang="en-GB" sz="1800" b="0" dirty="0" err="1"/>
              <a:t>käytettävien</a:t>
            </a:r>
            <a:r>
              <a:rPr lang="en-GB" sz="1800" b="0" dirty="0"/>
              <a:t> </a:t>
            </a:r>
            <a:r>
              <a:rPr lang="en-GB" sz="1800" b="0" dirty="0" err="1"/>
              <a:t>välittäjäainejärjestelmien</a:t>
            </a:r>
            <a:r>
              <a:rPr lang="en-GB" sz="1800" b="0" dirty="0"/>
              <a:t> </a:t>
            </a:r>
            <a:r>
              <a:rPr lang="en-GB" sz="1800" b="0" dirty="0" err="1"/>
              <a:t>muokkaamiseen</a:t>
            </a:r>
            <a:r>
              <a:rPr lang="en-GB" sz="1800" b="0" dirty="0"/>
              <a:t>. </a:t>
            </a:r>
          </a:p>
          <a:p>
            <a:pPr marL="285750" indent="-285750">
              <a:buFont typeface="Arial" panose="020B0604020202020204" pitchFamily="34" charset="0"/>
              <a:buChar char="•"/>
            </a:pPr>
            <a:r>
              <a:rPr lang="en-GB" sz="1800" b="0" dirty="0" err="1"/>
              <a:t>Eläinkokeiden</a:t>
            </a:r>
            <a:r>
              <a:rPr lang="en-GB" sz="1800" b="0" dirty="0"/>
              <a:t> </a:t>
            </a:r>
            <a:r>
              <a:rPr lang="en-GB" sz="1800" b="0" dirty="0" err="1"/>
              <a:t>tulokset</a:t>
            </a:r>
            <a:r>
              <a:rPr lang="en-GB" sz="1800" b="0" dirty="0"/>
              <a:t> </a:t>
            </a:r>
            <a:r>
              <a:rPr lang="en-GB" sz="1800" b="0" dirty="0" err="1"/>
              <a:t>ohjaavat</a:t>
            </a:r>
            <a:r>
              <a:rPr lang="en-GB" sz="1800" b="0" dirty="0"/>
              <a:t> </a:t>
            </a:r>
            <a:r>
              <a:rPr lang="en-GB" sz="1800" b="0" dirty="0" err="1"/>
              <a:t>usein</a:t>
            </a:r>
            <a:r>
              <a:rPr lang="en-GB" sz="1800" b="0" dirty="0"/>
              <a:t> </a:t>
            </a:r>
            <a:r>
              <a:rPr lang="en-GB" sz="1800" b="0" dirty="0" err="1"/>
              <a:t>vapaaehtoisilla</a:t>
            </a:r>
            <a:r>
              <a:rPr lang="en-GB" sz="1800" b="0" dirty="0"/>
              <a:t> </a:t>
            </a:r>
            <a:r>
              <a:rPr lang="en-GB" sz="1800" b="0" dirty="0" err="1"/>
              <a:t>ihmisillä</a:t>
            </a:r>
            <a:r>
              <a:rPr lang="en-GB" sz="1800" b="0" dirty="0"/>
              <a:t> </a:t>
            </a:r>
            <a:r>
              <a:rPr lang="en-GB" sz="1800" b="0" dirty="0" err="1"/>
              <a:t>tehtäviä</a:t>
            </a:r>
            <a:r>
              <a:rPr lang="en-GB" sz="1800" b="0" dirty="0"/>
              <a:t> </a:t>
            </a:r>
            <a:r>
              <a:rPr lang="en-GB" sz="1800" b="0" dirty="0" err="1"/>
              <a:t>tutkimuksia</a:t>
            </a:r>
            <a:r>
              <a:rPr lang="en-GB" sz="1800" b="0" dirty="0"/>
              <a:t> </a:t>
            </a:r>
            <a:r>
              <a:rPr lang="en-GB" sz="1800" b="0" dirty="0" err="1"/>
              <a:t>auttamalla</a:t>
            </a:r>
            <a:r>
              <a:rPr lang="en-GB" sz="1800" b="0" dirty="0"/>
              <a:t> </a:t>
            </a:r>
            <a:r>
              <a:rPr lang="en-GB" sz="1800" b="0" dirty="0" err="1"/>
              <a:t>tutkijoita</a:t>
            </a:r>
            <a:r>
              <a:rPr lang="en-GB" sz="1800" b="0" dirty="0"/>
              <a:t> </a:t>
            </a:r>
            <a:r>
              <a:rPr lang="en-GB" sz="1800" b="0" dirty="0" err="1"/>
              <a:t>muotoilemaan</a:t>
            </a:r>
            <a:r>
              <a:rPr lang="en-GB" sz="1800" b="0" dirty="0"/>
              <a:t> </a:t>
            </a:r>
            <a:r>
              <a:rPr lang="en-GB" sz="1800" b="0" dirty="0" err="1"/>
              <a:t>tutkimushypoteeseja</a:t>
            </a:r>
            <a:endParaRPr lang="en-RU" sz="1800" b="0" dirty="0"/>
          </a:p>
        </p:txBody>
      </p:sp>
      <p:sp>
        <p:nvSpPr>
          <p:cNvPr id="4" name="Date Placeholder 3">
            <a:extLst>
              <a:ext uri="{FF2B5EF4-FFF2-40B4-BE49-F238E27FC236}">
                <a16:creationId xmlns:a16="http://schemas.microsoft.com/office/drawing/2014/main" id="{8B841445-A045-EF6F-08B4-72F34B9141BE}"/>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51049C78-051B-FF16-5A4D-9ED07ABF2D0F}"/>
              </a:ext>
            </a:extLst>
          </p:cNvPr>
          <p:cNvSpPr>
            <a:spLocks noGrp="1"/>
          </p:cNvSpPr>
          <p:nvPr>
            <p:ph type="sldNum" sz="quarter" idx="17"/>
          </p:nvPr>
        </p:nvSpPr>
        <p:spPr/>
        <p:txBody>
          <a:bodyPr/>
          <a:lstStyle/>
          <a:p>
            <a:pPr>
              <a:defRPr/>
            </a:pPr>
            <a:fld id="{49EFD4B7-1CC6-864B-A72A-C978B70BBA9B}" type="slidenum">
              <a:rPr lang="fi-FI" smtClean="0"/>
              <a:pPr>
                <a:defRPr/>
              </a:pPr>
              <a:t>37</a:t>
            </a:fld>
            <a:endParaRPr lang="fi-FI"/>
          </a:p>
        </p:txBody>
      </p:sp>
    </p:spTree>
    <p:extLst>
      <p:ext uri="{BB962C8B-B14F-4D97-AF65-F5344CB8AC3E}">
        <p14:creationId xmlns:p14="http://schemas.microsoft.com/office/powerpoint/2010/main" val="498797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F2D0-4CBB-14EF-04CD-B2D951806265}"/>
              </a:ext>
            </a:extLst>
          </p:cNvPr>
          <p:cNvSpPr>
            <a:spLocks noGrp="1"/>
          </p:cNvSpPr>
          <p:nvPr>
            <p:ph type="ctrTitle"/>
          </p:nvPr>
        </p:nvSpPr>
        <p:spPr/>
        <p:txBody>
          <a:bodyPr/>
          <a:lstStyle/>
          <a:p>
            <a:r>
              <a:rPr lang="en-RU" dirty="0"/>
              <a:t>Kallonsisäiset hermosolumittaukset eläinmalleissa</a:t>
            </a:r>
          </a:p>
        </p:txBody>
      </p:sp>
      <p:sp>
        <p:nvSpPr>
          <p:cNvPr id="3" name="Content Placeholder 2">
            <a:extLst>
              <a:ext uri="{FF2B5EF4-FFF2-40B4-BE49-F238E27FC236}">
                <a16:creationId xmlns:a16="http://schemas.microsoft.com/office/drawing/2014/main" id="{2F493F10-A223-BD13-F313-F30ADF4B3733}"/>
              </a:ext>
            </a:extLst>
          </p:cNvPr>
          <p:cNvSpPr>
            <a:spLocks noGrp="1"/>
          </p:cNvSpPr>
          <p:nvPr>
            <p:ph sz="quarter" idx="14"/>
          </p:nvPr>
        </p:nvSpPr>
        <p:spPr>
          <a:xfrm>
            <a:off x="468314" y="1416393"/>
            <a:ext cx="8207374" cy="3336083"/>
          </a:xfrm>
        </p:spPr>
        <p:txBody>
          <a:bodyPr/>
          <a:lstStyle/>
          <a:p>
            <a:pPr marL="342900" indent="-342900">
              <a:buFont typeface="Arial" panose="020B0604020202020204" pitchFamily="34" charset="0"/>
              <a:buChar char="•"/>
            </a:pPr>
            <a:r>
              <a:rPr lang="en-GB" b="0" dirty="0" err="1"/>
              <a:t>Eläinmalleissa</a:t>
            </a:r>
            <a:r>
              <a:rPr lang="en-GB" b="0" dirty="0"/>
              <a:t> </a:t>
            </a:r>
            <a:r>
              <a:rPr lang="en-GB" b="0" dirty="0" err="1"/>
              <a:t>hermosolujen</a:t>
            </a:r>
            <a:r>
              <a:rPr lang="en-GB" b="0" dirty="0"/>
              <a:t> </a:t>
            </a:r>
            <a:r>
              <a:rPr lang="en-GB" b="0" dirty="0" err="1"/>
              <a:t>toimintaa</a:t>
            </a:r>
            <a:r>
              <a:rPr lang="en-GB" b="0" dirty="0"/>
              <a:t> </a:t>
            </a:r>
            <a:r>
              <a:rPr lang="en-GB" b="0" dirty="0" err="1"/>
              <a:t>voidaan</a:t>
            </a:r>
            <a:r>
              <a:rPr lang="en-GB" b="0" dirty="0"/>
              <a:t> </a:t>
            </a:r>
            <a:r>
              <a:rPr lang="en-GB" b="0" dirty="0" err="1"/>
              <a:t>mitata</a:t>
            </a:r>
            <a:r>
              <a:rPr lang="en-GB" b="0" dirty="0"/>
              <a:t> </a:t>
            </a:r>
            <a:r>
              <a:rPr lang="en-GB" b="0" dirty="0" err="1"/>
              <a:t>aivokudokseen</a:t>
            </a:r>
            <a:r>
              <a:rPr lang="en-GB" b="0" dirty="0"/>
              <a:t> </a:t>
            </a:r>
            <a:r>
              <a:rPr lang="en-GB" b="0" dirty="0" err="1"/>
              <a:t>sijoitettujen</a:t>
            </a:r>
            <a:r>
              <a:rPr lang="en-GB" b="0" dirty="0"/>
              <a:t> </a:t>
            </a:r>
            <a:r>
              <a:rPr lang="en-GB" b="0" dirty="0" err="1"/>
              <a:t>elektrodien</a:t>
            </a:r>
            <a:r>
              <a:rPr lang="en-GB" b="0" dirty="0"/>
              <a:t> </a:t>
            </a:r>
            <a:r>
              <a:rPr lang="en-GB" b="0" dirty="0" err="1"/>
              <a:t>avulla</a:t>
            </a:r>
            <a:r>
              <a:rPr lang="en-GB" b="0" dirty="0"/>
              <a:t>, </a:t>
            </a:r>
            <a:r>
              <a:rPr lang="en-GB" b="0" dirty="0" err="1"/>
              <a:t>jotka</a:t>
            </a:r>
            <a:r>
              <a:rPr lang="en-GB" b="0" dirty="0"/>
              <a:t> </a:t>
            </a:r>
            <a:r>
              <a:rPr lang="en-GB" b="0" dirty="0" err="1"/>
              <a:t>voivat</a:t>
            </a:r>
            <a:r>
              <a:rPr lang="en-GB" b="0" dirty="0"/>
              <a:t> </a:t>
            </a:r>
            <a:r>
              <a:rPr lang="en-GB" b="0" dirty="0" err="1"/>
              <a:t>mitata</a:t>
            </a:r>
            <a:r>
              <a:rPr lang="en-GB" b="0" dirty="0"/>
              <a:t> </a:t>
            </a:r>
            <a:r>
              <a:rPr lang="en-GB" b="0" dirty="0" err="1"/>
              <a:t>yksittäisiä</a:t>
            </a:r>
            <a:r>
              <a:rPr lang="en-GB" b="0" dirty="0"/>
              <a:t> </a:t>
            </a:r>
            <a:r>
              <a:rPr lang="en-GB" b="0" dirty="0" err="1"/>
              <a:t>hermosoluja</a:t>
            </a:r>
            <a:r>
              <a:rPr lang="en-GB" b="0" dirty="0"/>
              <a:t> tai </a:t>
            </a:r>
            <a:r>
              <a:rPr lang="en-GB" b="0" dirty="0" err="1"/>
              <a:t>hermosolupopulaatioita</a:t>
            </a:r>
            <a:r>
              <a:rPr lang="en-GB" b="0" dirty="0"/>
              <a:t>.</a:t>
            </a:r>
          </a:p>
          <a:p>
            <a:pPr marL="342900" indent="-342900">
              <a:buFont typeface="Arial" panose="020B0604020202020204" pitchFamily="34" charset="0"/>
              <a:buChar char="•"/>
            </a:pPr>
            <a:r>
              <a:rPr lang="en-GB" b="0" dirty="0" err="1"/>
              <a:t>Eläinmallit</a:t>
            </a:r>
            <a:r>
              <a:rPr lang="en-GB" b="0" dirty="0"/>
              <a:t> </a:t>
            </a:r>
            <a:r>
              <a:rPr lang="en-GB" b="0" dirty="0" err="1"/>
              <a:t>voidaan</a:t>
            </a:r>
            <a:r>
              <a:rPr lang="en-GB" b="0" dirty="0"/>
              <a:t> </a:t>
            </a:r>
            <a:r>
              <a:rPr lang="en-GB" b="0" dirty="0" err="1"/>
              <a:t>jakaa</a:t>
            </a:r>
            <a:r>
              <a:rPr lang="en-GB" b="0" dirty="0"/>
              <a:t> </a:t>
            </a:r>
            <a:r>
              <a:rPr lang="en-GB" b="0" dirty="0" err="1"/>
              <a:t>edelleen</a:t>
            </a:r>
            <a:r>
              <a:rPr lang="en-GB" b="0" dirty="0"/>
              <a:t> in vivo </a:t>
            </a:r>
            <a:r>
              <a:rPr lang="en-GB" b="0" dirty="0" err="1"/>
              <a:t>ja</a:t>
            </a:r>
            <a:r>
              <a:rPr lang="en-GB" b="0" dirty="0"/>
              <a:t> in vitro –</a:t>
            </a:r>
            <a:r>
              <a:rPr lang="en-GB" b="0" dirty="0" err="1"/>
              <a:t>tutkimuksiin</a:t>
            </a:r>
            <a:endParaRPr lang="en-GB" b="0" dirty="0"/>
          </a:p>
          <a:p>
            <a:pPr marL="342900" indent="-342900">
              <a:buFont typeface="Arial" panose="020B0604020202020204" pitchFamily="34" charset="0"/>
              <a:buChar char="•"/>
            </a:pPr>
            <a:r>
              <a:rPr lang="en-GB" b="0" dirty="0" err="1"/>
              <a:t>Psykologian</a:t>
            </a:r>
            <a:r>
              <a:rPr lang="en-GB" b="0" dirty="0"/>
              <a:t> </a:t>
            </a:r>
            <a:r>
              <a:rPr lang="en-GB" b="0" dirty="0" err="1"/>
              <a:t>kannalta</a:t>
            </a:r>
            <a:r>
              <a:rPr lang="en-GB" b="0" dirty="0"/>
              <a:t> </a:t>
            </a:r>
            <a:r>
              <a:rPr lang="en-GB" b="0" dirty="0" err="1"/>
              <a:t>merkityksellisimpiä</a:t>
            </a:r>
            <a:r>
              <a:rPr lang="en-GB" b="0" dirty="0"/>
              <a:t> </a:t>
            </a:r>
            <a:r>
              <a:rPr lang="en-GB" b="0" dirty="0" err="1"/>
              <a:t>ovat</a:t>
            </a:r>
            <a:r>
              <a:rPr lang="en-GB" b="0" dirty="0"/>
              <a:t> in vivo </a:t>
            </a:r>
            <a:r>
              <a:rPr lang="en-GB" b="0" dirty="0" err="1"/>
              <a:t>tutkimukset</a:t>
            </a:r>
            <a:r>
              <a:rPr lang="en-GB" b="0" dirty="0"/>
              <a:t>, </a:t>
            </a:r>
            <a:r>
              <a:rPr lang="en-GB" b="0" dirty="0" err="1"/>
              <a:t>jotka</a:t>
            </a:r>
            <a:r>
              <a:rPr lang="en-GB" b="0" dirty="0"/>
              <a:t> on </a:t>
            </a:r>
            <a:r>
              <a:rPr lang="en-GB" b="0" dirty="0" err="1"/>
              <a:t>tehty</a:t>
            </a:r>
            <a:r>
              <a:rPr lang="en-GB" b="0" dirty="0"/>
              <a:t> </a:t>
            </a:r>
            <a:r>
              <a:rPr lang="en-GB" b="0" dirty="0" err="1"/>
              <a:t>elävillä</a:t>
            </a:r>
            <a:r>
              <a:rPr lang="en-GB" b="0" dirty="0"/>
              <a:t>, </a:t>
            </a:r>
            <a:r>
              <a:rPr lang="en-GB" b="0" dirty="0" err="1"/>
              <a:t>hereillä</a:t>
            </a:r>
            <a:r>
              <a:rPr lang="en-GB" b="0" dirty="0"/>
              <a:t> </a:t>
            </a:r>
            <a:r>
              <a:rPr lang="en-GB" b="0" dirty="0" err="1"/>
              <a:t>olevilla</a:t>
            </a:r>
            <a:r>
              <a:rPr lang="en-GB" b="0" dirty="0"/>
              <a:t> </a:t>
            </a:r>
            <a:r>
              <a:rPr lang="en-GB" b="0" dirty="0" err="1"/>
              <a:t>eläimillä</a:t>
            </a:r>
            <a:r>
              <a:rPr lang="en-GB" b="0" dirty="0"/>
              <a:t>, </a:t>
            </a:r>
            <a:r>
              <a:rPr lang="en-GB" b="0" dirty="0" err="1"/>
              <a:t>jotka</a:t>
            </a:r>
            <a:r>
              <a:rPr lang="en-GB" b="0" dirty="0"/>
              <a:t> </a:t>
            </a:r>
            <a:r>
              <a:rPr lang="en-GB" b="0" dirty="0" err="1"/>
              <a:t>suorittavat</a:t>
            </a:r>
            <a:r>
              <a:rPr lang="en-GB" b="0" dirty="0"/>
              <a:t> </a:t>
            </a:r>
            <a:r>
              <a:rPr lang="en-GB" b="0" dirty="0" err="1"/>
              <a:t>tiettyjä</a:t>
            </a:r>
            <a:r>
              <a:rPr lang="en-GB" b="0" dirty="0"/>
              <a:t> </a:t>
            </a:r>
            <a:r>
              <a:rPr lang="en-GB" b="0" dirty="0" err="1"/>
              <a:t>tehtäviä</a:t>
            </a:r>
            <a:r>
              <a:rPr lang="en-GB" b="0" dirty="0"/>
              <a:t> </a:t>
            </a:r>
            <a:r>
              <a:rPr lang="en-GB" b="0" dirty="0" err="1"/>
              <a:t>ja</a:t>
            </a:r>
            <a:r>
              <a:rPr lang="en-GB" b="0" dirty="0"/>
              <a:t> </a:t>
            </a:r>
            <a:r>
              <a:rPr lang="en-GB" b="0" dirty="0" err="1"/>
              <a:t>joille</a:t>
            </a:r>
            <a:r>
              <a:rPr lang="en-GB" b="0" dirty="0"/>
              <a:t> </a:t>
            </a:r>
            <a:r>
              <a:rPr lang="en-GB" b="0" dirty="0" err="1"/>
              <a:t>esitetään</a:t>
            </a:r>
            <a:r>
              <a:rPr lang="en-GB" b="0" dirty="0"/>
              <a:t> </a:t>
            </a:r>
            <a:r>
              <a:rPr lang="en-GB" b="0" dirty="0" err="1"/>
              <a:t>ärsykkeitä</a:t>
            </a:r>
            <a:endParaRPr lang="en-GB" b="0" dirty="0"/>
          </a:p>
          <a:p>
            <a:pPr marL="342900" indent="-342900">
              <a:buFont typeface="Arial" panose="020B0604020202020204" pitchFamily="34" charset="0"/>
              <a:buChar char="•"/>
            </a:pPr>
            <a:r>
              <a:rPr lang="en-GB" b="0" dirty="0"/>
              <a:t>In vitro </a:t>
            </a:r>
            <a:r>
              <a:rPr lang="en-GB" b="0" dirty="0" err="1"/>
              <a:t>tutkimuksessa</a:t>
            </a:r>
            <a:r>
              <a:rPr lang="en-GB" b="0" dirty="0"/>
              <a:t> </a:t>
            </a:r>
            <a:r>
              <a:rPr lang="en-GB" b="0" dirty="0" err="1"/>
              <a:t>kudosnäytteitä</a:t>
            </a:r>
            <a:r>
              <a:rPr lang="en-GB" b="0" dirty="0"/>
              <a:t> </a:t>
            </a:r>
            <a:r>
              <a:rPr lang="en-GB" b="0" dirty="0" err="1"/>
              <a:t>voidaan</a:t>
            </a:r>
            <a:r>
              <a:rPr lang="en-GB" b="0" dirty="0"/>
              <a:t> </a:t>
            </a:r>
            <a:r>
              <a:rPr lang="en-GB" b="0" dirty="0" err="1"/>
              <a:t>stimuloida</a:t>
            </a:r>
            <a:r>
              <a:rPr lang="en-GB" b="0" dirty="0"/>
              <a:t> </a:t>
            </a:r>
            <a:r>
              <a:rPr lang="en-GB" b="0" dirty="0" err="1"/>
              <a:t>sähköisesti</a:t>
            </a:r>
            <a:r>
              <a:rPr lang="en-GB" b="0" dirty="0"/>
              <a:t>, </a:t>
            </a:r>
            <a:r>
              <a:rPr lang="en-GB" b="0" dirty="0" err="1"/>
              <a:t>jotta</a:t>
            </a:r>
            <a:r>
              <a:rPr lang="en-GB" b="0" dirty="0"/>
              <a:t> </a:t>
            </a:r>
            <a:r>
              <a:rPr lang="en-GB" b="0" dirty="0" err="1"/>
              <a:t>näytteessä</a:t>
            </a:r>
            <a:r>
              <a:rPr lang="en-GB" b="0" dirty="0"/>
              <a:t> </a:t>
            </a:r>
            <a:r>
              <a:rPr lang="en-GB" b="0" dirty="0" err="1"/>
              <a:t>olevien</a:t>
            </a:r>
            <a:r>
              <a:rPr lang="en-GB" b="0" dirty="0"/>
              <a:t> </a:t>
            </a:r>
            <a:r>
              <a:rPr lang="en-GB" b="0" dirty="0" err="1"/>
              <a:t>erityyppisten</a:t>
            </a:r>
            <a:r>
              <a:rPr lang="en-GB" b="0" dirty="0"/>
              <a:t> </a:t>
            </a:r>
            <a:r>
              <a:rPr lang="en-GB" b="0" dirty="0" err="1"/>
              <a:t>hermosolujen</a:t>
            </a:r>
            <a:r>
              <a:rPr lang="en-GB" b="0" dirty="0"/>
              <a:t> </a:t>
            </a:r>
            <a:r>
              <a:rPr lang="en-GB" b="0" dirty="0" err="1"/>
              <a:t>toiminnalliset</a:t>
            </a:r>
            <a:r>
              <a:rPr lang="en-GB" b="0" dirty="0"/>
              <a:t> </a:t>
            </a:r>
            <a:r>
              <a:rPr lang="en-GB" b="0" dirty="0" err="1"/>
              <a:t>ominaisuudet</a:t>
            </a:r>
            <a:r>
              <a:rPr lang="en-GB" b="0" dirty="0"/>
              <a:t> </a:t>
            </a:r>
            <a:r>
              <a:rPr lang="en-GB" b="0" dirty="0" err="1"/>
              <a:t>ja</a:t>
            </a:r>
            <a:r>
              <a:rPr lang="en-GB" b="0" dirty="0"/>
              <a:t> </a:t>
            </a:r>
            <a:r>
              <a:rPr lang="en-GB" b="0" dirty="0" err="1"/>
              <a:t>kytkeytyneisyys</a:t>
            </a:r>
            <a:r>
              <a:rPr lang="en-GB" b="0" dirty="0"/>
              <a:t> </a:t>
            </a:r>
            <a:r>
              <a:rPr lang="en-GB" b="0" dirty="0" err="1"/>
              <a:t>saadaan</a:t>
            </a:r>
            <a:r>
              <a:rPr lang="en-GB" b="0" dirty="0"/>
              <a:t> </a:t>
            </a:r>
            <a:r>
              <a:rPr lang="en-GB" b="0" dirty="0" err="1"/>
              <a:t>selville</a:t>
            </a:r>
            <a:r>
              <a:rPr lang="en-GB" b="0" dirty="0"/>
              <a:t> </a:t>
            </a:r>
          </a:p>
        </p:txBody>
      </p:sp>
      <p:sp>
        <p:nvSpPr>
          <p:cNvPr id="4" name="Date Placeholder 3">
            <a:extLst>
              <a:ext uri="{FF2B5EF4-FFF2-40B4-BE49-F238E27FC236}">
                <a16:creationId xmlns:a16="http://schemas.microsoft.com/office/drawing/2014/main" id="{5CC06B1F-1743-00BE-4D95-98C60129E0C9}"/>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A85E4ECD-9723-19CA-160C-21554E8359A9}"/>
              </a:ext>
            </a:extLst>
          </p:cNvPr>
          <p:cNvSpPr>
            <a:spLocks noGrp="1"/>
          </p:cNvSpPr>
          <p:nvPr>
            <p:ph type="sldNum" sz="quarter" idx="17"/>
          </p:nvPr>
        </p:nvSpPr>
        <p:spPr/>
        <p:txBody>
          <a:bodyPr/>
          <a:lstStyle/>
          <a:p>
            <a:pPr>
              <a:defRPr/>
            </a:pPr>
            <a:fld id="{49EFD4B7-1CC6-864B-A72A-C978B70BBA9B}" type="slidenum">
              <a:rPr lang="fi-FI" smtClean="0"/>
              <a:pPr>
                <a:defRPr/>
              </a:pPr>
              <a:t>38</a:t>
            </a:fld>
            <a:endParaRPr lang="fi-FI"/>
          </a:p>
        </p:txBody>
      </p:sp>
    </p:spTree>
    <p:extLst>
      <p:ext uri="{BB962C8B-B14F-4D97-AF65-F5344CB8AC3E}">
        <p14:creationId xmlns:p14="http://schemas.microsoft.com/office/powerpoint/2010/main" val="2217735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6CCEB-C4B5-A826-2FD2-2E653C8A80CA}"/>
              </a:ext>
            </a:extLst>
          </p:cNvPr>
          <p:cNvSpPr>
            <a:spLocks noGrp="1"/>
          </p:cNvSpPr>
          <p:nvPr>
            <p:ph type="ctrTitle"/>
          </p:nvPr>
        </p:nvSpPr>
        <p:spPr>
          <a:xfrm>
            <a:off x="468314" y="94193"/>
            <a:ext cx="4958266" cy="996498"/>
          </a:xfrm>
        </p:spPr>
        <p:txBody>
          <a:bodyPr/>
          <a:lstStyle/>
          <a:p>
            <a:r>
              <a:rPr lang="en-RU" dirty="0"/>
              <a:t>Yksittäissolumittaukset</a:t>
            </a:r>
          </a:p>
        </p:txBody>
      </p:sp>
      <p:sp>
        <p:nvSpPr>
          <p:cNvPr id="4" name="Date Placeholder 3">
            <a:extLst>
              <a:ext uri="{FF2B5EF4-FFF2-40B4-BE49-F238E27FC236}">
                <a16:creationId xmlns:a16="http://schemas.microsoft.com/office/drawing/2014/main" id="{7DE2A841-7402-245E-31E1-DD190193A8C7}"/>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D620A5C0-6564-7DAE-6A79-23658E86D3D6}"/>
              </a:ext>
            </a:extLst>
          </p:cNvPr>
          <p:cNvSpPr>
            <a:spLocks noGrp="1"/>
          </p:cNvSpPr>
          <p:nvPr>
            <p:ph type="sldNum" sz="quarter" idx="17"/>
          </p:nvPr>
        </p:nvSpPr>
        <p:spPr/>
        <p:txBody>
          <a:bodyPr/>
          <a:lstStyle/>
          <a:p>
            <a:pPr>
              <a:defRPr/>
            </a:pPr>
            <a:fld id="{49EFD4B7-1CC6-864B-A72A-C978B70BBA9B}" type="slidenum">
              <a:rPr lang="fi-FI" smtClean="0"/>
              <a:pPr>
                <a:defRPr/>
              </a:pPr>
              <a:t>39</a:t>
            </a:fld>
            <a:endParaRPr lang="fi-FI"/>
          </a:p>
        </p:txBody>
      </p:sp>
      <p:pic>
        <p:nvPicPr>
          <p:cNvPr id="6" name="Picture 5">
            <a:extLst>
              <a:ext uri="{FF2B5EF4-FFF2-40B4-BE49-F238E27FC236}">
                <a16:creationId xmlns:a16="http://schemas.microsoft.com/office/drawing/2014/main" id="{4245E78D-6746-6CF2-05C2-3A2A694A76ED}"/>
              </a:ext>
            </a:extLst>
          </p:cNvPr>
          <p:cNvPicPr>
            <a:picLocks noChangeAspect="1"/>
          </p:cNvPicPr>
          <p:nvPr/>
        </p:nvPicPr>
        <p:blipFill>
          <a:blip r:embed="rId2"/>
          <a:srcRect/>
          <a:stretch>
            <a:fillRect/>
          </a:stretch>
        </p:blipFill>
        <p:spPr bwMode="auto">
          <a:xfrm>
            <a:off x="3922520" y="739968"/>
            <a:ext cx="5092365" cy="4699784"/>
          </a:xfrm>
          <a:prstGeom prst="rect">
            <a:avLst/>
          </a:prstGeom>
          <a:noFill/>
          <a:ln w="9525">
            <a:noFill/>
            <a:miter lim="800000"/>
            <a:headEnd/>
            <a:tailEnd/>
          </a:ln>
        </p:spPr>
      </p:pic>
      <p:sp>
        <p:nvSpPr>
          <p:cNvPr id="8" name="TextBox 7">
            <a:extLst>
              <a:ext uri="{FF2B5EF4-FFF2-40B4-BE49-F238E27FC236}">
                <a16:creationId xmlns:a16="http://schemas.microsoft.com/office/drawing/2014/main" id="{14689190-15AE-4A8A-7F2C-3F9CAE578AF2}"/>
              </a:ext>
            </a:extLst>
          </p:cNvPr>
          <p:cNvSpPr txBox="1"/>
          <p:nvPr/>
        </p:nvSpPr>
        <p:spPr>
          <a:xfrm>
            <a:off x="72640" y="611753"/>
            <a:ext cx="3849880" cy="4247317"/>
          </a:xfrm>
          <a:prstGeom prst="rect">
            <a:avLst/>
          </a:prstGeom>
          <a:noFill/>
        </p:spPr>
        <p:txBody>
          <a:bodyPr wrap="square">
            <a:spAutoFit/>
          </a:bodyPr>
          <a:lstStyle/>
          <a:p>
            <a:r>
              <a:rPr lang="en-RU" dirty="0"/>
              <a:t>David Hubel ja Torsten Wiesel löysivät 1960-luvulla näköaivokuoren soluja, jotka reagoivat tiettyihin visuaalisiin ärsykkeisiin. Ns. yksinkertaiset solut reagoivat tietyn orientaation omaaviin viivoihin, jotka esitettiin neuronin reseptiiviselle kentälle. Korkeammalla visuaalisessa hierarkiassa solut reagoivat monimutkaisempiin visuaalisiin piirteisiin, kuten tiettyyn suuntaan liikkuviin tietyn suuntaisiin viivoihin tai reunoihin. Hubel ja Wiesel saivat Nobel-palkinnon havainnoistaan</a:t>
            </a:r>
          </a:p>
        </p:txBody>
      </p:sp>
    </p:spTree>
    <p:extLst>
      <p:ext uri="{BB962C8B-B14F-4D97-AF65-F5344CB8AC3E}">
        <p14:creationId xmlns:p14="http://schemas.microsoft.com/office/powerpoint/2010/main" val="261484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7DAC-7D75-8984-22ED-0E50A2594409}"/>
              </a:ext>
            </a:extLst>
          </p:cNvPr>
          <p:cNvSpPr>
            <a:spLocks noGrp="1"/>
          </p:cNvSpPr>
          <p:nvPr>
            <p:ph type="ctrTitle"/>
          </p:nvPr>
        </p:nvSpPr>
        <p:spPr>
          <a:xfrm>
            <a:off x="468312" y="120711"/>
            <a:ext cx="8207375" cy="578949"/>
          </a:xfrm>
        </p:spPr>
        <p:txBody>
          <a:bodyPr/>
          <a:lstStyle/>
          <a:p>
            <a:r>
              <a:rPr lang="en-FI" dirty="0"/>
              <a:t>Opetusmateriaalit ja arviointi</a:t>
            </a:r>
          </a:p>
        </p:txBody>
      </p:sp>
      <p:sp>
        <p:nvSpPr>
          <p:cNvPr id="3" name="Content Placeholder 2">
            <a:extLst>
              <a:ext uri="{FF2B5EF4-FFF2-40B4-BE49-F238E27FC236}">
                <a16:creationId xmlns:a16="http://schemas.microsoft.com/office/drawing/2014/main" id="{1A681EAF-5EE5-0114-C5AD-E82A116CDBB3}"/>
              </a:ext>
            </a:extLst>
          </p:cNvPr>
          <p:cNvSpPr>
            <a:spLocks noGrp="1"/>
          </p:cNvSpPr>
          <p:nvPr>
            <p:ph sz="quarter" idx="14"/>
          </p:nvPr>
        </p:nvSpPr>
        <p:spPr>
          <a:xfrm>
            <a:off x="468312" y="699659"/>
            <a:ext cx="8207374" cy="4083355"/>
          </a:xfrm>
        </p:spPr>
        <p:txBody>
          <a:bodyPr/>
          <a:lstStyle/>
          <a:p>
            <a:pPr marL="342900" indent="-342900">
              <a:buFont typeface="Arial" panose="020B0604020202020204" pitchFamily="34" charset="0"/>
              <a:buChar char="•"/>
            </a:pPr>
            <a:r>
              <a:rPr lang="en-FI" sz="2000" dirty="0"/>
              <a:t>Luennot ovat suomenkielisiä, niillä käydään läpi sisältöjä jotka pitkälti vastaavat englanninkielisen aiemmin kirjoittamani oppikirjan sisältöjä </a:t>
            </a:r>
            <a:r>
              <a:rPr lang="en-FI" sz="2000" b="0" dirty="0"/>
              <a:t>(sieltä voi lukea jos ei ehdi jollekin luennolle)</a:t>
            </a:r>
          </a:p>
          <a:p>
            <a:pPr marL="580500" lvl="1" indent="-342900">
              <a:buFont typeface="Arial" panose="020B0604020202020204" pitchFamily="34" charset="0"/>
              <a:buChar char="•"/>
            </a:pPr>
            <a:r>
              <a:rPr lang="en-FI" dirty="0"/>
              <a:t>Oppikirja on ilmaiseksi ladattavissa osoitteessa: </a:t>
            </a:r>
            <a:r>
              <a:rPr lang="en-GB" dirty="0">
                <a:solidFill>
                  <a:schemeClr val="accent4"/>
                </a:solidFill>
                <a:hlinkClick r:id="rId2">
                  <a:extLst>
                    <a:ext uri="{A12FA001-AC4F-418D-AE19-62706E023703}">
                      <ahyp:hlinkClr xmlns:ahyp="http://schemas.microsoft.com/office/drawing/2018/hyperlinkcolor" val="tx"/>
                    </a:ext>
                  </a:extLst>
                </a:hlinkClick>
              </a:rPr>
              <a:t>https://bookboon.com/en/introduction-to-cognitive-neuroscience-ebook?mediaType=ebook</a:t>
            </a:r>
            <a:endParaRPr lang="en-GB" dirty="0">
              <a:solidFill>
                <a:schemeClr val="accent4"/>
              </a:solidFill>
            </a:endParaRPr>
          </a:p>
          <a:p>
            <a:pPr marL="342900" indent="-342900">
              <a:buFont typeface="Arial" panose="020B0604020202020204" pitchFamily="34" charset="0"/>
              <a:buChar char="•"/>
            </a:pPr>
            <a:r>
              <a:rPr lang="en-GB" sz="2000" dirty="0" err="1"/>
              <a:t>Jokaisen</a:t>
            </a:r>
            <a:r>
              <a:rPr lang="en-GB" sz="2000" dirty="0"/>
              <a:t> </a:t>
            </a:r>
            <a:r>
              <a:rPr lang="en-GB" sz="2000" dirty="0" err="1"/>
              <a:t>luennon</a:t>
            </a:r>
            <a:r>
              <a:rPr lang="en-GB" sz="2000" dirty="0"/>
              <a:t> </a:t>
            </a:r>
            <a:r>
              <a:rPr lang="en-GB" sz="2000" dirty="0" err="1"/>
              <a:t>jälkeen</a:t>
            </a:r>
            <a:r>
              <a:rPr lang="en-GB" sz="2000" dirty="0"/>
              <a:t> on </a:t>
            </a:r>
            <a:r>
              <a:rPr lang="en-GB" sz="2000" dirty="0" err="1"/>
              <a:t>tärkeää</a:t>
            </a:r>
            <a:r>
              <a:rPr lang="en-GB" sz="2000" dirty="0"/>
              <a:t> </a:t>
            </a:r>
            <a:r>
              <a:rPr lang="en-GB" sz="2000" dirty="0" err="1"/>
              <a:t>kirjoittaa</a:t>
            </a:r>
            <a:r>
              <a:rPr lang="en-GB" sz="2000" dirty="0"/>
              <a:t> </a:t>
            </a:r>
            <a:r>
              <a:rPr lang="en-GB" sz="2000" dirty="0" err="1">
                <a:solidFill>
                  <a:srgbClr val="005EB8"/>
                </a:solidFill>
              </a:rPr>
              <a:t>oppimispäiväkirja</a:t>
            </a:r>
            <a:r>
              <a:rPr lang="en-GB" sz="2000" dirty="0"/>
              <a:t> </a:t>
            </a:r>
          </a:p>
          <a:p>
            <a:pPr marL="580500" lvl="1" indent="-342900">
              <a:buFont typeface="Arial" panose="020B0604020202020204" pitchFamily="34" charset="0"/>
              <a:buChar char="•"/>
            </a:pPr>
            <a:r>
              <a:rPr lang="en-GB" dirty="0" err="1"/>
              <a:t>Noin</a:t>
            </a:r>
            <a:r>
              <a:rPr lang="en-GB" dirty="0"/>
              <a:t> ½ </a:t>
            </a:r>
            <a:r>
              <a:rPr lang="en-GB" dirty="0" err="1"/>
              <a:t>sivua</a:t>
            </a:r>
            <a:r>
              <a:rPr lang="en-GB" dirty="0"/>
              <a:t> </a:t>
            </a:r>
            <a:r>
              <a:rPr lang="en-GB" dirty="0" err="1"/>
              <a:t>missä</a:t>
            </a:r>
            <a:r>
              <a:rPr lang="en-GB" dirty="0"/>
              <a:t> </a:t>
            </a:r>
            <a:r>
              <a:rPr lang="en-GB" dirty="0" err="1"/>
              <a:t>lyhyesti</a:t>
            </a:r>
            <a:r>
              <a:rPr lang="en-GB" dirty="0"/>
              <a:t> </a:t>
            </a:r>
            <a:r>
              <a:rPr lang="en-GB" dirty="0" err="1"/>
              <a:t>kertaat</a:t>
            </a:r>
            <a:r>
              <a:rPr lang="en-GB" dirty="0"/>
              <a:t> </a:t>
            </a:r>
            <a:r>
              <a:rPr lang="en-GB" dirty="0" err="1"/>
              <a:t>mitä</a:t>
            </a:r>
            <a:r>
              <a:rPr lang="en-GB" dirty="0"/>
              <a:t> </a:t>
            </a:r>
            <a:r>
              <a:rPr lang="en-GB" dirty="0" err="1"/>
              <a:t>opit</a:t>
            </a:r>
            <a:r>
              <a:rPr lang="en-GB" dirty="0"/>
              <a:t> </a:t>
            </a:r>
            <a:r>
              <a:rPr lang="en-GB" dirty="0" err="1"/>
              <a:t>luennon</a:t>
            </a:r>
            <a:r>
              <a:rPr lang="en-GB" dirty="0"/>
              <a:t> </a:t>
            </a:r>
            <a:r>
              <a:rPr lang="en-GB" dirty="0" err="1"/>
              <a:t>aikana</a:t>
            </a:r>
            <a:r>
              <a:rPr lang="en-GB" dirty="0"/>
              <a:t>. </a:t>
            </a:r>
            <a:r>
              <a:rPr lang="en-GB" dirty="0" err="1"/>
              <a:t>Nämä</a:t>
            </a:r>
            <a:r>
              <a:rPr lang="en-GB" dirty="0"/>
              <a:t> </a:t>
            </a:r>
            <a:r>
              <a:rPr lang="en-GB" dirty="0" err="1"/>
              <a:t>voi</a:t>
            </a:r>
            <a:r>
              <a:rPr lang="en-GB" dirty="0"/>
              <a:t> </a:t>
            </a:r>
            <a:r>
              <a:rPr lang="en-GB" dirty="0" err="1"/>
              <a:t>kirjoittaa</a:t>
            </a:r>
            <a:r>
              <a:rPr lang="en-GB" dirty="0"/>
              <a:t> </a:t>
            </a:r>
            <a:r>
              <a:rPr lang="en-GB" dirty="0" err="1"/>
              <a:t>suomeksi</a:t>
            </a:r>
            <a:r>
              <a:rPr lang="en-GB" dirty="0"/>
              <a:t>, </a:t>
            </a:r>
            <a:r>
              <a:rPr lang="en-GB" dirty="0" err="1"/>
              <a:t>ruotsiksi</a:t>
            </a:r>
            <a:r>
              <a:rPr lang="en-GB" dirty="0"/>
              <a:t> tai </a:t>
            </a:r>
            <a:r>
              <a:rPr lang="en-GB" dirty="0" err="1"/>
              <a:t>englanniksi</a:t>
            </a:r>
            <a:endParaRPr lang="en-GB" dirty="0"/>
          </a:p>
          <a:p>
            <a:pPr marL="580500" lvl="1" indent="-342900">
              <a:buFont typeface="Arial" panose="020B0604020202020204" pitchFamily="34" charset="0"/>
              <a:buChar char="•"/>
            </a:pPr>
            <a:r>
              <a:rPr lang="en-GB" dirty="0" err="1"/>
              <a:t>Palautus</a:t>
            </a:r>
            <a:r>
              <a:rPr lang="en-GB" dirty="0"/>
              <a:t> </a:t>
            </a:r>
            <a:r>
              <a:rPr lang="en-GB" dirty="0" err="1"/>
              <a:t>Mycourses</a:t>
            </a:r>
            <a:r>
              <a:rPr lang="en-GB" dirty="0"/>
              <a:t> </a:t>
            </a:r>
            <a:r>
              <a:rPr lang="en-GB" dirty="0" err="1"/>
              <a:t>kautta</a:t>
            </a:r>
            <a:r>
              <a:rPr lang="en-GB" dirty="0"/>
              <a:t> </a:t>
            </a:r>
          </a:p>
          <a:p>
            <a:pPr marL="580500" lvl="1" indent="-342900">
              <a:buFont typeface="Arial" panose="020B0604020202020204" pitchFamily="34" charset="0"/>
              <a:buChar char="•"/>
            </a:pPr>
            <a:r>
              <a:rPr lang="en-GB" i="1" dirty="0"/>
              <a:t>50% </a:t>
            </a:r>
            <a:r>
              <a:rPr lang="en-GB" i="1" dirty="0" err="1"/>
              <a:t>palautusaste</a:t>
            </a:r>
            <a:r>
              <a:rPr lang="en-GB" i="1" dirty="0"/>
              <a:t> (</a:t>
            </a:r>
            <a:r>
              <a:rPr lang="en-GB" i="1" dirty="0" err="1"/>
              <a:t>väh</a:t>
            </a:r>
            <a:r>
              <a:rPr lang="en-GB" i="1" dirty="0"/>
              <a:t>. 3/6) </a:t>
            </a:r>
            <a:r>
              <a:rPr lang="en-GB" i="1" dirty="0" err="1"/>
              <a:t>pyöristää</a:t>
            </a:r>
            <a:r>
              <a:rPr lang="en-GB" i="1" dirty="0"/>
              <a:t> </a:t>
            </a:r>
            <a:r>
              <a:rPr lang="en-GB" i="1" dirty="0" err="1"/>
              <a:t>tenttiarvosanan</a:t>
            </a:r>
            <a:r>
              <a:rPr lang="en-GB" i="1" dirty="0"/>
              <a:t> </a:t>
            </a:r>
            <a:r>
              <a:rPr lang="en-GB" i="1" dirty="0" err="1"/>
              <a:t>ylöspäin</a:t>
            </a:r>
            <a:endParaRPr lang="en-GB" i="1" dirty="0"/>
          </a:p>
          <a:p>
            <a:pPr marL="342900" indent="-342900">
              <a:buFont typeface="Arial" panose="020B0604020202020204" pitchFamily="34" charset="0"/>
              <a:buChar char="•"/>
            </a:pPr>
            <a:r>
              <a:rPr lang="en-US" sz="2000" dirty="0"/>
              <a:t> </a:t>
            </a:r>
            <a:r>
              <a:rPr lang="en-FI" sz="2000">
                <a:solidFill>
                  <a:schemeClr val="accent4"/>
                </a:solidFill>
              </a:rPr>
              <a:t>Tentissä </a:t>
            </a:r>
            <a:r>
              <a:rPr lang="en-FI" sz="2000" dirty="0"/>
              <a:t>voi vastata suomeksi, ruotsiksi tai englanniksi</a:t>
            </a:r>
          </a:p>
        </p:txBody>
      </p:sp>
      <p:sp>
        <p:nvSpPr>
          <p:cNvPr id="4" name="Date Placeholder 3">
            <a:extLst>
              <a:ext uri="{FF2B5EF4-FFF2-40B4-BE49-F238E27FC236}">
                <a16:creationId xmlns:a16="http://schemas.microsoft.com/office/drawing/2014/main" id="{D99BD3CD-1052-7FA4-C731-F6344C4A10E2}"/>
              </a:ext>
            </a:extLst>
          </p:cNvPr>
          <p:cNvSpPr>
            <a:spLocks noGrp="1"/>
          </p:cNvSpPr>
          <p:nvPr>
            <p:ph type="dt" sz="half" idx="15"/>
          </p:nvPr>
        </p:nvSpPr>
        <p:spPr/>
        <p:txBody>
          <a:bodyPr/>
          <a:lstStyle/>
          <a:p>
            <a:pPr>
              <a:defRPr/>
            </a:pPr>
            <a:fld id="{24CBB682-87B2-4236-AF78-B49807E7713E}" type="datetime1">
              <a:rPr lang="fi-FI" smtClean="0"/>
              <a:t>7.1.2024</a:t>
            </a:fld>
            <a:endParaRPr lang="fi-FI" dirty="0"/>
          </a:p>
        </p:txBody>
      </p:sp>
      <p:sp>
        <p:nvSpPr>
          <p:cNvPr id="5" name="Slide Number Placeholder 4">
            <a:extLst>
              <a:ext uri="{FF2B5EF4-FFF2-40B4-BE49-F238E27FC236}">
                <a16:creationId xmlns:a16="http://schemas.microsoft.com/office/drawing/2014/main" id="{54F44191-19D7-6A46-D33E-D2B802183466}"/>
              </a:ext>
            </a:extLst>
          </p:cNvPr>
          <p:cNvSpPr>
            <a:spLocks noGrp="1"/>
          </p:cNvSpPr>
          <p:nvPr>
            <p:ph type="sldNum" sz="quarter" idx="17"/>
          </p:nvPr>
        </p:nvSpPr>
        <p:spPr/>
        <p:txBody>
          <a:bodyPr/>
          <a:lstStyle/>
          <a:p>
            <a:pPr>
              <a:defRPr/>
            </a:pPr>
            <a:fld id="{49EFD4B7-1CC6-864B-A72A-C978B70BBA9B}" type="slidenum">
              <a:rPr lang="fi-FI" smtClean="0"/>
              <a:pPr>
                <a:defRPr/>
              </a:pPr>
              <a:t>4</a:t>
            </a:fld>
            <a:endParaRPr lang="fi-FI"/>
          </a:p>
        </p:txBody>
      </p:sp>
    </p:spTree>
    <p:extLst>
      <p:ext uri="{BB962C8B-B14F-4D97-AF65-F5344CB8AC3E}">
        <p14:creationId xmlns:p14="http://schemas.microsoft.com/office/powerpoint/2010/main" val="4050441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170B-7349-1228-7AE0-70BFBAC0A7B5}"/>
              </a:ext>
            </a:extLst>
          </p:cNvPr>
          <p:cNvSpPr>
            <a:spLocks noGrp="1"/>
          </p:cNvSpPr>
          <p:nvPr>
            <p:ph type="ctrTitle"/>
          </p:nvPr>
        </p:nvSpPr>
        <p:spPr/>
        <p:txBody>
          <a:bodyPr/>
          <a:lstStyle/>
          <a:p>
            <a:r>
              <a:rPr lang="en-RU" dirty="0"/>
              <a:t>Multi-unit ja paikalliset kenttäpotentiaalit</a:t>
            </a:r>
          </a:p>
        </p:txBody>
      </p:sp>
      <p:sp>
        <p:nvSpPr>
          <p:cNvPr id="3" name="Content Placeholder 2">
            <a:extLst>
              <a:ext uri="{FF2B5EF4-FFF2-40B4-BE49-F238E27FC236}">
                <a16:creationId xmlns:a16="http://schemas.microsoft.com/office/drawing/2014/main" id="{FC6555D8-ACB8-08C3-DCCB-CFF9A64F5FFD}"/>
              </a:ext>
            </a:extLst>
          </p:cNvPr>
          <p:cNvSpPr>
            <a:spLocks noGrp="1"/>
          </p:cNvSpPr>
          <p:nvPr>
            <p:ph sz="quarter" idx="14"/>
          </p:nvPr>
        </p:nvSpPr>
        <p:spPr>
          <a:xfrm>
            <a:off x="468313" y="1534613"/>
            <a:ext cx="8207374" cy="3336083"/>
          </a:xfrm>
        </p:spPr>
        <p:txBody>
          <a:bodyPr/>
          <a:lstStyle/>
          <a:p>
            <a:r>
              <a:rPr lang="en-GB" b="0" dirty="0" err="1"/>
              <a:t>Yksittäisten</a:t>
            </a:r>
            <a:r>
              <a:rPr lang="en-GB" b="0" dirty="0"/>
              <a:t> </a:t>
            </a:r>
            <a:r>
              <a:rPr lang="en-GB" b="0" dirty="0" err="1"/>
              <a:t>hermosolujen</a:t>
            </a:r>
            <a:r>
              <a:rPr lang="en-GB" b="0" dirty="0"/>
              <a:t> </a:t>
            </a:r>
            <a:r>
              <a:rPr lang="en-GB" b="0" dirty="0" err="1"/>
              <a:t>toiminnan</a:t>
            </a:r>
            <a:r>
              <a:rPr lang="en-GB" b="0" dirty="0"/>
              <a:t> </a:t>
            </a:r>
            <a:r>
              <a:rPr lang="en-GB" b="0" dirty="0" err="1"/>
              <a:t>mittauksen</a:t>
            </a:r>
            <a:r>
              <a:rPr lang="en-GB" b="0" dirty="0"/>
              <a:t> </a:t>
            </a:r>
            <a:r>
              <a:rPr lang="en-GB" b="0" dirty="0" err="1"/>
              <a:t>lisäksi</a:t>
            </a:r>
            <a:r>
              <a:rPr lang="en-GB" b="0" dirty="0"/>
              <a:t> (</a:t>
            </a:r>
            <a:r>
              <a:rPr lang="en-GB" b="0" dirty="0" err="1"/>
              <a:t>mikä</a:t>
            </a:r>
            <a:r>
              <a:rPr lang="en-GB" b="0" dirty="0"/>
              <a:t> </a:t>
            </a:r>
            <a:r>
              <a:rPr lang="en-GB" b="0" dirty="0" err="1"/>
              <a:t>voi</a:t>
            </a:r>
            <a:r>
              <a:rPr lang="en-GB" b="0" dirty="0"/>
              <a:t> olla </a:t>
            </a:r>
            <a:r>
              <a:rPr lang="en-GB" b="0" dirty="0" err="1"/>
              <a:t>työlästä</a:t>
            </a:r>
            <a:r>
              <a:rPr lang="en-GB" b="0" dirty="0"/>
              <a:t>, </a:t>
            </a:r>
            <a:r>
              <a:rPr lang="en-GB" b="0" dirty="0" err="1"/>
              <a:t>koska</a:t>
            </a:r>
            <a:r>
              <a:rPr lang="en-GB" b="0" dirty="0"/>
              <a:t> </a:t>
            </a:r>
            <a:r>
              <a:rPr lang="en-GB" b="0" dirty="0" err="1"/>
              <a:t>mitataan</a:t>
            </a:r>
            <a:r>
              <a:rPr lang="en-GB" b="0" dirty="0"/>
              <a:t> vain </a:t>
            </a:r>
            <a:r>
              <a:rPr lang="en-GB" b="0" dirty="0" err="1"/>
              <a:t>yksi</a:t>
            </a:r>
            <a:r>
              <a:rPr lang="en-GB" b="0" dirty="0"/>
              <a:t> </a:t>
            </a:r>
            <a:r>
              <a:rPr lang="en-GB" b="0" dirty="0" err="1"/>
              <a:t>hermosolu</a:t>
            </a:r>
            <a:r>
              <a:rPr lang="en-GB" b="0" dirty="0"/>
              <a:t> </a:t>
            </a:r>
            <a:r>
              <a:rPr lang="en-GB" b="0" dirty="0" err="1"/>
              <a:t>kerrallaan</a:t>
            </a:r>
            <a:r>
              <a:rPr lang="en-GB" b="0" dirty="0"/>
              <a:t>)  </a:t>
            </a:r>
            <a:r>
              <a:rPr lang="en-GB" b="0" dirty="0" err="1"/>
              <a:t>neuronipopulaatioiden</a:t>
            </a:r>
            <a:r>
              <a:rPr lang="en-GB" b="0" dirty="0"/>
              <a:t> </a:t>
            </a:r>
            <a:r>
              <a:rPr lang="en-GB" b="0" dirty="0" err="1"/>
              <a:t>kollektiivinen</a:t>
            </a:r>
            <a:r>
              <a:rPr lang="en-GB" b="0" dirty="0"/>
              <a:t> </a:t>
            </a:r>
            <a:r>
              <a:rPr lang="en-GB" b="0" dirty="0" err="1"/>
              <a:t>aktiivisuus</a:t>
            </a:r>
            <a:r>
              <a:rPr lang="en-GB" b="0" dirty="0"/>
              <a:t> </a:t>
            </a:r>
            <a:r>
              <a:rPr lang="en-GB" b="0" dirty="0" err="1"/>
              <a:t>eri</a:t>
            </a:r>
            <a:r>
              <a:rPr lang="en-GB" b="0" dirty="0"/>
              <a:t> </a:t>
            </a:r>
            <a:r>
              <a:rPr lang="en-GB" b="0" dirty="0" err="1"/>
              <a:t>tehtävien</a:t>
            </a:r>
            <a:r>
              <a:rPr lang="en-GB" b="0" dirty="0"/>
              <a:t> </a:t>
            </a:r>
            <a:r>
              <a:rPr lang="en-GB" b="0" dirty="0" err="1"/>
              <a:t>ja</a:t>
            </a:r>
            <a:r>
              <a:rPr lang="en-GB" b="0" dirty="0"/>
              <a:t> </a:t>
            </a:r>
            <a:r>
              <a:rPr lang="en-GB" b="0" dirty="0" err="1"/>
              <a:t>ärsykkeiden</a:t>
            </a:r>
            <a:r>
              <a:rPr lang="en-GB" b="0" dirty="0"/>
              <a:t> </a:t>
            </a:r>
            <a:r>
              <a:rPr lang="en-GB" b="0" dirty="0" err="1"/>
              <a:t>esittämisen</a:t>
            </a:r>
            <a:r>
              <a:rPr lang="en-GB" b="0" dirty="0"/>
              <a:t> </a:t>
            </a:r>
            <a:r>
              <a:rPr lang="en-GB" b="0" dirty="0" err="1"/>
              <a:t>aikana</a:t>
            </a:r>
            <a:r>
              <a:rPr lang="en-GB" b="0" dirty="0"/>
              <a:t> </a:t>
            </a:r>
            <a:r>
              <a:rPr lang="en-GB" b="0" dirty="0" err="1"/>
              <a:t>voidaan</a:t>
            </a:r>
            <a:r>
              <a:rPr lang="en-GB" b="0" dirty="0"/>
              <a:t> </a:t>
            </a:r>
            <a:r>
              <a:rPr lang="en-GB" b="0" dirty="0" err="1"/>
              <a:t>mitata</a:t>
            </a:r>
            <a:r>
              <a:rPr lang="en-GB" b="0" dirty="0"/>
              <a:t> ns. multi-unit </a:t>
            </a:r>
            <a:r>
              <a:rPr lang="en-GB" b="0" dirty="0" err="1"/>
              <a:t>mittauksin</a:t>
            </a:r>
            <a:r>
              <a:rPr lang="en-GB" b="0" dirty="0"/>
              <a:t> </a:t>
            </a:r>
            <a:r>
              <a:rPr lang="en-GB" b="0" dirty="0" err="1"/>
              <a:t>ja</a:t>
            </a:r>
            <a:r>
              <a:rPr lang="en-GB" b="0" dirty="0"/>
              <a:t> </a:t>
            </a:r>
            <a:r>
              <a:rPr lang="en-GB" b="0" dirty="0" err="1"/>
              <a:t>mittaamalla</a:t>
            </a:r>
            <a:r>
              <a:rPr lang="en-GB" b="0" dirty="0"/>
              <a:t> </a:t>
            </a:r>
            <a:r>
              <a:rPr lang="en-GB" b="0" dirty="0" err="1"/>
              <a:t>paikallisia</a:t>
            </a:r>
            <a:r>
              <a:rPr lang="en-GB" b="0" dirty="0"/>
              <a:t> </a:t>
            </a:r>
            <a:r>
              <a:rPr lang="en-GB" b="0" dirty="0" err="1"/>
              <a:t>kenttäpotentiaaleja</a:t>
            </a:r>
            <a:r>
              <a:rPr lang="en-GB" b="0" dirty="0"/>
              <a:t>. </a:t>
            </a:r>
          </a:p>
          <a:p>
            <a:r>
              <a:rPr lang="en-GB" b="0" dirty="0" err="1"/>
              <a:t>Nämä</a:t>
            </a:r>
            <a:r>
              <a:rPr lang="en-GB" b="0" dirty="0"/>
              <a:t> </a:t>
            </a:r>
            <a:r>
              <a:rPr lang="en-GB" b="0" dirty="0" err="1"/>
              <a:t>ovat</a:t>
            </a:r>
            <a:r>
              <a:rPr lang="en-GB" b="0" dirty="0"/>
              <a:t> </a:t>
            </a:r>
            <a:r>
              <a:rPr lang="en-GB" b="0" dirty="0" err="1"/>
              <a:t>hyödyllisiä</a:t>
            </a:r>
            <a:r>
              <a:rPr lang="en-GB" b="0" dirty="0"/>
              <a:t>, </a:t>
            </a:r>
            <a:r>
              <a:rPr lang="en-GB" b="0" dirty="0" err="1"/>
              <a:t>koska</a:t>
            </a:r>
            <a:r>
              <a:rPr lang="en-GB" b="0" dirty="0"/>
              <a:t> </a:t>
            </a:r>
            <a:r>
              <a:rPr lang="en-GB" b="0" dirty="0" err="1"/>
              <a:t>alueen</a:t>
            </a:r>
            <a:r>
              <a:rPr lang="en-GB" b="0" dirty="0"/>
              <a:t> </a:t>
            </a:r>
            <a:r>
              <a:rPr lang="en-GB" b="0" dirty="0" err="1"/>
              <a:t>keskimääräinen</a:t>
            </a:r>
            <a:r>
              <a:rPr lang="en-GB" b="0" dirty="0"/>
              <a:t> </a:t>
            </a:r>
            <a:r>
              <a:rPr lang="en-GB" b="0" dirty="0" err="1"/>
              <a:t>vaste</a:t>
            </a:r>
            <a:r>
              <a:rPr lang="en-GB" b="0" dirty="0"/>
              <a:t> </a:t>
            </a:r>
            <a:r>
              <a:rPr lang="en-GB" b="0" dirty="0" err="1"/>
              <a:t>voidaan</a:t>
            </a:r>
            <a:r>
              <a:rPr lang="en-GB" b="0" dirty="0"/>
              <a:t> </a:t>
            </a:r>
            <a:r>
              <a:rPr lang="en-GB" b="0" dirty="0" err="1"/>
              <a:t>liittää</a:t>
            </a:r>
            <a:r>
              <a:rPr lang="en-GB" b="0" dirty="0"/>
              <a:t> </a:t>
            </a:r>
            <a:r>
              <a:rPr lang="en-GB" b="0" dirty="0" err="1"/>
              <a:t>tehtäviin</a:t>
            </a:r>
            <a:r>
              <a:rPr lang="en-GB" b="0" dirty="0"/>
              <a:t>/</a:t>
            </a:r>
            <a:r>
              <a:rPr lang="en-GB" b="0" dirty="0" err="1"/>
              <a:t>ärsykkeisiin</a:t>
            </a:r>
            <a:r>
              <a:rPr lang="en-GB" b="0" dirty="0"/>
              <a:t>. </a:t>
            </a:r>
            <a:r>
              <a:rPr lang="en-GB" b="0" dirty="0" err="1"/>
              <a:t>Lisäksi</a:t>
            </a:r>
            <a:r>
              <a:rPr lang="en-GB" b="0" dirty="0"/>
              <a:t> </a:t>
            </a:r>
            <a:r>
              <a:rPr lang="en-GB" b="0" dirty="0" err="1"/>
              <a:t>nämä</a:t>
            </a:r>
            <a:r>
              <a:rPr lang="en-GB" b="0" dirty="0"/>
              <a:t> </a:t>
            </a:r>
            <a:r>
              <a:rPr lang="en-GB" b="0" dirty="0" err="1"/>
              <a:t>populaatiotason</a:t>
            </a:r>
            <a:r>
              <a:rPr lang="en-GB" b="0" dirty="0"/>
              <a:t> </a:t>
            </a:r>
            <a:r>
              <a:rPr lang="en-GB" b="0" dirty="0" err="1"/>
              <a:t>vasteet</a:t>
            </a:r>
            <a:r>
              <a:rPr lang="en-GB" b="0" dirty="0"/>
              <a:t> </a:t>
            </a:r>
            <a:r>
              <a:rPr lang="en-GB" b="0" dirty="0" err="1"/>
              <a:t>näyttävät</a:t>
            </a:r>
            <a:r>
              <a:rPr lang="en-GB" b="0" dirty="0"/>
              <a:t> </a:t>
            </a:r>
            <a:r>
              <a:rPr lang="en-GB" b="0" dirty="0" err="1"/>
              <a:t>korreloivan</a:t>
            </a:r>
            <a:r>
              <a:rPr lang="en-GB" b="0" dirty="0"/>
              <a:t> </a:t>
            </a:r>
            <a:r>
              <a:rPr lang="en-GB" b="0" dirty="0" err="1"/>
              <a:t>ihmisen</a:t>
            </a:r>
            <a:r>
              <a:rPr lang="en-GB" b="0" dirty="0"/>
              <a:t> </a:t>
            </a:r>
            <a:r>
              <a:rPr lang="en-GB" b="0" dirty="0" err="1"/>
              <a:t>aivokuvantamismittausten</a:t>
            </a:r>
            <a:r>
              <a:rPr lang="en-GB" b="0" dirty="0"/>
              <a:t> </a:t>
            </a:r>
            <a:r>
              <a:rPr lang="en-GB" b="0" dirty="0" err="1"/>
              <a:t>kanssa</a:t>
            </a:r>
            <a:r>
              <a:rPr lang="en-GB" b="0" dirty="0"/>
              <a:t> </a:t>
            </a:r>
            <a:r>
              <a:rPr lang="en-GB" b="0" dirty="0" err="1"/>
              <a:t>tarkemmin</a:t>
            </a:r>
            <a:r>
              <a:rPr lang="en-GB" b="0" dirty="0"/>
              <a:t> </a:t>
            </a:r>
            <a:r>
              <a:rPr lang="en-GB" b="0" dirty="0" err="1"/>
              <a:t>kuin</a:t>
            </a:r>
            <a:r>
              <a:rPr lang="en-GB" b="0" dirty="0"/>
              <a:t> </a:t>
            </a:r>
            <a:r>
              <a:rPr lang="en-GB" b="0" dirty="0" err="1"/>
              <a:t>yksittäisten</a:t>
            </a:r>
            <a:r>
              <a:rPr lang="en-GB" b="0" dirty="0"/>
              <a:t> </a:t>
            </a:r>
            <a:r>
              <a:rPr lang="en-GB" b="0" dirty="0" err="1"/>
              <a:t>hermosolujen</a:t>
            </a:r>
            <a:r>
              <a:rPr lang="en-GB" b="0" dirty="0"/>
              <a:t> </a:t>
            </a:r>
            <a:r>
              <a:rPr lang="en-GB" b="0" dirty="0" err="1"/>
              <a:t>aktiivisuus</a:t>
            </a:r>
            <a:endParaRPr lang="en-RU" b="0" dirty="0"/>
          </a:p>
        </p:txBody>
      </p:sp>
      <p:sp>
        <p:nvSpPr>
          <p:cNvPr id="4" name="Date Placeholder 3">
            <a:extLst>
              <a:ext uri="{FF2B5EF4-FFF2-40B4-BE49-F238E27FC236}">
                <a16:creationId xmlns:a16="http://schemas.microsoft.com/office/drawing/2014/main" id="{F8820E6D-D099-6ECB-B836-CDD49CB7F44C}"/>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40269DFB-6CF9-2D8E-FAB2-791ED245A7E7}"/>
              </a:ext>
            </a:extLst>
          </p:cNvPr>
          <p:cNvSpPr>
            <a:spLocks noGrp="1"/>
          </p:cNvSpPr>
          <p:nvPr>
            <p:ph type="sldNum" sz="quarter" idx="17"/>
          </p:nvPr>
        </p:nvSpPr>
        <p:spPr/>
        <p:txBody>
          <a:bodyPr/>
          <a:lstStyle/>
          <a:p>
            <a:pPr>
              <a:defRPr/>
            </a:pPr>
            <a:fld id="{49EFD4B7-1CC6-864B-A72A-C978B70BBA9B}" type="slidenum">
              <a:rPr lang="fi-FI" smtClean="0"/>
              <a:pPr>
                <a:defRPr/>
              </a:pPr>
              <a:t>40</a:t>
            </a:fld>
            <a:endParaRPr lang="fi-FI"/>
          </a:p>
        </p:txBody>
      </p:sp>
    </p:spTree>
    <p:extLst>
      <p:ext uri="{BB962C8B-B14F-4D97-AF65-F5344CB8AC3E}">
        <p14:creationId xmlns:p14="http://schemas.microsoft.com/office/powerpoint/2010/main" val="2488639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8FF4-24E2-6ECC-F331-EF69A37F0FDF}"/>
              </a:ext>
            </a:extLst>
          </p:cNvPr>
          <p:cNvSpPr>
            <a:spLocks noGrp="1"/>
          </p:cNvSpPr>
          <p:nvPr>
            <p:ph type="ctrTitle"/>
          </p:nvPr>
        </p:nvSpPr>
        <p:spPr>
          <a:xfrm>
            <a:off x="468313" y="77219"/>
            <a:ext cx="3421423" cy="996498"/>
          </a:xfrm>
        </p:spPr>
        <p:txBody>
          <a:bodyPr/>
          <a:lstStyle/>
          <a:p>
            <a:r>
              <a:rPr lang="en-RU" dirty="0"/>
              <a:t>Optinen ja Ca kuvantaminen</a:t>
            </a:r>
          </a:p>
        </p:txBody>
      </p:sp>
      <p:sp>
        <p:nvSpPr>
          <p:cNvPr id="3" name="Content Placeholder 2">
            <a:extLst>
              <a:ext uri="{FF2B5EF4-FFF2-40B4-BE49-F238E27FC236}">
                <a16:creationId xmlns:a16="http://schemas.microsoft.com/office/drawing/2014/main" id="{12D2F817-3BEE-1959-2D20-F9CE6CC540A6}"/>
              </a:ext>
            </a:extLst>
          </p:cNvPr>
          <p:cNvSpPr>
            <a:spLocks noGrp="1"/>
          </p:cNvSpPr>
          <p:nvPr>
            <p:ph sz="quarter" idx="14"/>
          </p:nvPr>
        </p:nvSpPr>
        <p:spPr>
          <a:xfrm>
            <a:off x="153825" y="1073717"/>
            <a:ext cx="3657600" cy="3336083"/>
          </a:xfrm>
        </p:spPr>
        <p:txBody>
          <a:bodyPr/>
          <a:lstStyle/>
          <a:p>
            <a:pPr marL="342900" indent="-342900">
              <a:buFont typeface="Arial" panose="020B0604020202020204" pitchFamily="34" charset="0"/>
              <a:buChar char="•"/>
            </a:pPr>
            <a:r>
              <a:rPr lang="en-RU" sz="1800" b="0" dirty="0"/>
              <a:t>Optisessa kuvantamisessa hyödynnetään aineita jotka muuttavat väriä sähköjännitteestä riippuen</a:t>
            </a:r>
          </a:p>
          <a:p>
            <a:pPr marL="342900" indent="-342900">
              <a:buFont typeface="Arial" panose="020B0604020202020204" pitchFamily="34" charset="0"/>
              <a:buChar char="•"/>
            </a:pPr>
            <a:r>
              <a:rPr lang="en-RU" sz="1800" b="0" dirty="0"/>
              <a:t>2- tai 3- fotonin kalsiumkuvantaminen mahdollistaa kokonaisten hermosolupopulaatioiden solunsisäisen kalisium aktiivisuuden mittauksen</a:t>
            </a:r>
          </a:p>
          <a:p>
            <a:pPr marL="342900" indent="-342900">
              <a:buFont typeface="Arial" panose="020B0604020202020204" pitchFamily="34" charset="0"/>
              <a:buChar char="•"/>
            </a:pPr>
            <a:r>
              <a:rPr lang="en-RU" sz="1800" b="0" dirty="0"/>
              <a:t>Myös stimulaatio ja inhibitio mahdollisia yksittäisten hermosolujen tasolla </a:t>
            </a:r>
          </a:p>
        </p:txBody>
      </p:sp>
      <p:sp>
        <p:nvSpPr>
          <p:cNvPr id="4" name="Date Placeholder 3">
            <a:extLst>
              <a:ext uri="{FF2B5EF4-FFF2-40B4-BE49-F238E27FC236}">
                <a16:creationId xmlns:a16="http://schemas.microsoft.com/office/drawing/2014/main" id="{353677B4-38AD-EA10-FEC9-7B5C7138843F}"/>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5546A710-3FFA-C10E-7002-574C8C1BFA7E}"/>
              </a:ext>
            </a:extLst>
          </p:cNvPr>
          <p:cNvSpPr>
            <a:spLocks noGrp="1"/>
          </p:cNvSpPr>
          <p:nvPr>
            <p:ph type="sldNum" sz="quarter" idx="17"/>
          </p:nvPr>
        </p:nvSpPr>
        <p:spPr/>
        <p:txBody>
          <a:bodyPr/>
          <a:lstStyle/>
          <a:p>
            <a:pPr>
              <a:defRPr/>
            </a:pPr>
            <a:fld id="{49EFD4B7-1CC6-864B-A72A-C978B70BBA9B}" type="slidenum">
              <a:rPr lang="fi-FI" smtClean="0"/>
              <a:pPr>
                <a:defRPr/>
              </a:pPr>
              <a:t>41</a:t>
            </a:fld>
            <a:endParaRPr lang="fi-FI"/>
          </a:p>
        </p:txBody>
      </p:sp>
      <p:pic>
        <p:nvPicPr>
          <p:cNvPr id="6" name="Picture 5">
            <a:extLst>
              <a:ext uri="{FF2B5EF4-FFF2-40B4-BE49-F238E27FC236}">
                <a16:creationId xmlns:a16="http://schemas.microsoft.com/office/drawing/2014/main" id="{AE0EC0EC-4BC7-3834-477B-D2708AD400E5}"/>
              </a:ext>
            </a:extLst>
          </p:cNvPr>
          <p:cNvPicPr>
            <a:picLocks noChangeAspect="1"/>
          </p:cNvPicPr>
          <p:nvPr/>
        </p:nvPicPr>
        <p:blipFill>
          <a:blip r:embed="rId2"/>
          <a:srcRect/>
          <a:stretch>
            <a:fillRect/>
          </a:stretch>
        </p:blipFill>
        <p:spPr bwMode="auto">
          <a:xfrm>
            <a:off x="3889736" y="275248"/>
            <a:ext cx="5184385" cy="4447372"/>
          </a:xfrm>
          <a:prstGeom prst="rect">
            <a:avLst/>
          </a:prstGeom>
          <a:noFill/>
          <a:ln w="9525">
            <a:noFill/>
            <a:miter lim="800000"/>
            <a:headEnd/>
            <a:tailEnd/>
          </a:ln>
        </p:spPr>
      </p:pic>
    </p:spTree>
    <p:extLst>
      <p:ext uri="{BB962C8B-B14F-4D97-AF65-F5344CB8AC3E}">
        <p14:creationId xmlns:p14="http://schemas.microsoft.com/office/powerpoint/2010/main" val="227573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04BD-4CB7-C8D8-4CD1-6542E02228C3}"/>
              </a:ext>
            </a:extLst>
          </p:cNvPr>
          <p:cNvSpPr>
            <a:spLocks noGrp="1"/>
          </p:cNvSpPr>
          <p:nvPr>
            <p:ph type="ctrTitle"/>
          </p:nvPr>
        </p:nvSpPr>
        <p:spPr>
          <a:xfrm>
            <a:off x="468313" y="115569"/>
            <a:ext cx="8207375" cy="996498"/>
          </a:xfrm>
        </p:spPr>
        <p:txBody>
          <a:bodyPr/>
          <a:lstStyle/>
          <a:p>
            <a:r>
              <a:rPr lang="en-RU" dirty="0"/>
              <a:t>Ei-invasiiviset aivokuvantamismenetelmät</a:t>
            </a:r>
          </a:p>
        </p:txBody>
      </p:sp>
      <p:sp>
        <p:nvSpPr>
          <p:cNvPr id="3" name="Content Placeholder 2">
            <a:extLst>
              <a:ext uri="{FF2B5EF4-FFF2-40B4-BE49-F238E27FC236}">
                <a16:creationId xmlns:a16="http://schemas.microsoft.com/office/drawing/2014/main" id="{141A1E45-6EA7-C2A7-6B84-83B5D0C920AC}"/>
              </a:ext>
            </a:extLst>
          </p:cNvPr>
          <p:cNvSpPr>
            <a:spLocks noGrp="1"/>
          </p:cNvSpPr>
          <p:nvPr>
            <p:ph sz="quarter" idx="14"/>
          </p:nvPr>
        </p:nvSpPr>
        <p:spPr>
          <a:xfrm>
            <a:off x="468313" y="1189458"/>
            <a:ext cx="8207374" cy="3336083"/>
          </a:xfrm>
        </p:spPr>
        <p:txBody>
          <a:bodyPr/>
          <a:lstStyle/>
          <a:p>
            <a:pPr marL="342900" indent="-342900">
              <a:buFont typeface="Arial" panose="020B0604020202020204" pitchFamily="34" charset="0"/>
              <a:buChar char="•"/>
            </a:pPr>
            <a:r>
              <a:rPr lang="en-GB" b="0" dirty="0" err="1"/>
              <a:t>Vaikka</a:t>
            </a:r>
            <a:r>
              <a:rPr lang="en-GB" b="0" dirty="0"/>
              <a:t> </a:t>
            </a:r>
            <a:r>
              <a:rPr lang="en-GB" b="0" dirty="0" err="1"/>
              <a:t>eläinmallit</a:t>
            </a:r>
            <a:r>
              <a:rPr lang="en-GB" b="0" dirty="0"/>
              <a:t> </a:t>
            </a:r>
            <a:r>
              <a:rPr lang="en-GB" b="0" dirty="0" err="1"/>
              <a:t>ovat</a:t>
            </a:r>
            <a:r>
              <a:rPr lang="en-GB" b="0" dirty="0"/>
              <a:t> </a:t>
            </a:r>
            <a:r>
              <a:rPr lang="en-GB" b="0" dirty="0" err="1"/>
              <a:t>hyödyllisiä</a:t>
            </a:r>
            <a:r>
              <a:rPr lang="en-GB" b="0" dirty="0"/>
              <a:t>, </a:t>
            </a:r>
            <a:r>
              <a:rPr lang="en-GB" b="0" dirty="0" err="1"/>
              <a:t>havainto</a:t>
            </a:r>
            <a:r>
              <a:rPr lang="en-GB" b="0" dirty="0"/>
              <a:t>- </a:t>
            </a:r>
            <a:r>
              <a:rPr lang="en-GB" b="0" dirty="0" err="1"/>
              <a:t>ja</a:t>
            </a:r>
            <a:r>
              <a:rPr lang="en-GB" b="0" dirty="0"/>
              <a:t> </a:t>
            </a:r>
            <a:r>
              <a:rPr lang="en-GB" b="0" dirty="0" err="1"/>
              <a:t>kognitiiviset</a:t>
            </a:r>
            <a:r>
              <a:rPr lang="en-GB" b="0" dirty="0"/>
              <a:t> </a:t>
            </a:r>
            <a:r>
              <a:rPr lang="en-GB" b="0" dirty="0" err="1"/>
              <a:t>toiminnot</a:t>
            </a:r>
            <a:r>
              <a:rPr lang="en-GB" b="0" dirty="0"/>
              <a:t> </a:t>
            </a:r>
            <a:r>
              <a:rPr lang="en-GB" b="0" dirty="0" err="1"/>
              <a:t>ovat</a:t>
            </a:r>
            <a:r>
              <a:rPr lang="en-GB" b="0" dirty="0"/>
              <a:t> </a:t>
            </a:r>
            <a:r>
              <a:rPr lang="en-GB" b="0" dirty="0" err="1"/>
              <a:t>suurelta</a:t>
            </a:r>
            <a:r>
              <a:rPr lang="en-GB" b="0" dirty="0"/>
              <a:t> </a:t>
            </a:r>
            <a:r>
              <a:rPr lang="en-GB" b="0" dirty="0" err="1"/>
              <a:t>osin</a:t>
            </a:r>
            <a:r>
              <a:rPr lang="en-GB" b="0" dirty="0"/>
              <a:t> </a:t>
            </a:r>
            <a:r>
              <a:rPr lang="en-GB" b="0" dirty="0" err="1"/>
              <a:t>ihmislajikohtaisia</a:t>
            </a:r>
            <a:r>
              <a:rPr lang="en-GB" b="0" dirty="0"/>
              <a:t>, </a:t>
            </a:r>
            <a:r>
              <a:rPr lang="en-GB" b="0" dirty="0" err="1"/>
              <a:t>kuten</a:t>
            </a:r>
            <a:r>
              <a:rPr lang="en-GB" b="0" dirty="0"/>
              <a:t> </a:t>
            </a:r>
            <a:r>
              <a:rPr lang="en-GB" b="0" dirty="0" err="1"/>
              <a:t>esim</a:t>
            </a:r>
            <a:r>
              <a:rPr lang="en-GB" b="0" dirty="0"/>
              <a:t>. </a:t>
            </a:r>
            <a:r>
              <a:rPr lang="en-GB" b="0" dirty="0" err="1"/>
              <a:t>kielelliset</a:t>
            </a:r>
            <a:r>
              <a:rPr lang="en-GB" b="0" dirty="0"/>
              <a:t> </a:t>
            </a:r>
            <a:r>
              <a:rPr lang="en-GB" b="0" dirty="0" err="1"/>
              <a:t>toiminnot</a:t>
            </a:r>
            <a:r>
              <a:rPr lang="en-GB" b="0" dirty="0"/>
              <a:t> </a:t>
            </a:r>
          </a:p>
          <a:p>
            <a:pPr marL="342900" indent="-342900">
              <a:buFont typeface="Arial" panose="020B0604020202020204" pitchFamily="34" charset="0"/>
              <a:buChar char="•"/>
            </a:pPr>
            <a:r>
              <a:rPr lang="en-GB" b="0" dirty="0"/>
              <a:t>On </a:t>
            </a:r>
            <a:r>
              <a:rPr lang="en-GB" b="0" dirty="0" err="1"/>
              <a:t>olemassa</a:t>
            </a:r>
            <a:r>
              <a:rPr lang="en-GB" b="0" dirty="0"/>
              <a:t> </a:t>
            </a:r>
            <a:r>
              <a:rPr lang="en-GB" b="0" dirty="0" err="1"/>
              <a:t>useita</a:t>
            </a:r>
            <a:r>
              <a:rPr lang="en-GB" b="0" dirty="0"/>
              <a:t> </a:t>
            </a:r>
            <a:r>
              <a:rPr lang="en-GB" b="0" dirty="0" err="1"/>
              <a:t>ei-invasiivisia</a:t>
            </a:r>
            <a:r>
              <a:rPr lang="en-GB" b="0" dirty="0"/>
              <a:t> </a:t>
            </a:r>
            <a:r>
              <a:rPr lang="en-GB" b="0" dirty="0" err="1"/>
              <a:t>toiminnallisia</a:t>
            </a:r>
            <a:r>
              <a:rPr lang="en-GB" b="0" dirty="0"/>
              <a:t> </a:t>
            </a:r>
            <a:r>
              <a:rPr lang="en-GB" b="0" dirty="0" err="1"/>
              <a:t>aivokuvantamismenetelmiä</a:t>
            </a:r>
            <a:r>
              <a:rPr lang="en-GB" b="0" dirty="0"/>
              <a:t>, </a:t>
            </a:r>
            <a:r>
              <a:rPr lang="en-GB" b="0" dirty="0" err="1"/>
              <a:t>joita</a:t>
            </a:r>
            <a:r>
              <a:rPr lang="en-GB" b="0" dirty="0"/>
              <a:t> </a:t>
            </a:r>
            <a:r>
              <a:rPr lang="en-GB" b="0" dirty="0" err="1"/>
              <a:t>voidaan</a:t>
            </a:r>
            <a:r>
              <a:rPr lang="en-GB" b="0" dirty="0"/>
              <a:t> </a:t>
            </a:r>
            <a:r>
              <a:rPr lang="en-GB" b="0" dirty="0" err="1"/>
              <a:t>käyttää</a:t>
            </a:r>
            <a:r>
              <a:rPr lang="en-GB" b="0" dirty="0"/>
              <a:t> </a:t>
            </a:r>
            <a:r>
              <a:rPr lang="en-GB" b="0" dirty="0" err="1"/>
              <a:t>aivotoiminnan</a:t>
            </a:r>
            <a:r>
              <a:rPr lang="en-GB" b="0" dirty="0"/>
              <a:t> </a:t>
            </a:r>
            <a:r>
              <a:rPr lang="en-GB" b="0" dirty="0" err="1"/>
              <a:t>eri</a:t>
            </a:r>
            <a:r>
              <a:rPr lang="en-GB" b="0" dirty="0"/>
              <a:t> </a:t>
            </a:r>
            <a:r>
              <a:rPr lang="en-GB" b="0" dirty="0" err="1"/>
              <a:t>osa-alueiden</a:t>
            </a:r>
            <a:r>
              <a:rPr lang="en-GB" b="0" dirty="0"/>
              <a:t> </a:t>
            </a:r>
            <a:r>
              <a:rPr lang="en-GB" b="0" dirty="0" err="1"/>
              <a:t>mittaamiseen</a:t>
            </a:r>
            <a:r>
              <a:rPr lang="en-GB" b="0" dirty="0"/>
              <a:t> </a:t>
            </a:r>
            <a:r>
              <a:rPr lang="en-GB" b="0" dirty="0" err="1"/>
              <a:t>ihmisillä</a:t>
            </a:r>
            <a:r>
              <a:rPr lang="en-GB" b="0" dirty="0"/>
              <a:t>. </a:t>
            </a:r>
          </a:p>
          <a:p>
            <a:pPr marL="342900" indent="-342900">
              <a:buFont typeface="Arial" panose="020B0604020202020204" pitchFamily="34" charset="0"/>
              <a:buChar char="•"/>
            </a:pPr>
            <a:r>
              <a:rPr lang="en-GB" b="0" dirty="0" err="1"/>
              <a:t>Käytettävissä</a:t>
            </a:r>
            <a:r>
              <a:rPr lang="en-GB" b="0" dirty="0"/>
              <a:t> </a:t>
            </a:r>
            <a:r>
              <a:rPr lang="en-GB" b="0" dirty="0" err="1"/>
              <a:t>olevien</a:t>
            </a:r>
            <a:r>
              <a:rPr lang="en-GB" b="0" dirty="0"/>
              <a:t> </a:t>
            </a:r>
            <a:r>
              <a:rPr lang="en-GB" b="0" dirty="0" err="1"/>
              <a:t>menetelmien</a:t>
            </a:r>
            <a:r>
              <a:rPr lang="en-GB" b="0" dirty="0"/>
              <a:t> </a:t>
            </a:r>
            <a:r>
              <a:rPr lang="en-GB" b="0" dirty="0" err="1"/>
              <a:t>nopea</a:t>
            </a:r>
            <a:r>
              <a:rPr lang="en-GB" b="0" dirty="0"/>
              <a:t> </a:t>
            </a:r>
            <a:r>
              <a:rPr lang="en-GB" b="0" dirty="0" err="1"/>
              <a:t>kehitys</a:t>
            </a:r>
            <a:r>
              <a:rPr lang="en-GB" b="0" dirty="0"/>
              <a:t>, </a:t>
            </a:r>
            <a:r>
              <a:rPr lang="en-GB" b="0" dirty="0" err="1"/>
              <a:t>signaali-kohinasuhteen</a:t>
            </a:r>
            <a:r>
              <a:rPr lang="en-GB" b="0" dirty="0"/>
              <a:t> </a:t>
            </a:r>
            <a:r>
              <a:rPr lang="en-GB" b="0" dirty="0" err="1"/>
              <a:t>parantuminen</a:t>
            </a:r>
            <a:r>
              <a:rPr lang="en-GB" b="0" dirty="0"/>
              <a:t> </a:t>
            </a:r>
            <a:r>
              <a:rPr lang="en-GB" b="0" dirty="0" err="1"/>
              <a:t>sekä</a:t>
            </a:r>
            <a:r>
              <a:rPr lang="en-GB" b="0" dirty="0"/>
              <a:t> </a:t>
            </a:r>
            <a:r>
              <a:rPr lang="en-GB" b="0" dirty="0" err="1"/>
              <a:t>saatujen</a:t>
            </a:r>
            <a:r>
              <a:rPr lang="en-GB" b="0" dirty="0"/>
              <a:t> </a:t>
            </a:r>
            <a:r>
              <a:rPr lang="en-GB" b="0" dirty="0" err="1"/>
              <a:t>monimutkaisten</a:t>
            </a:r>
            <a:r>
              <a:rPr lang="en-GB" b="0" dirty="0"/>
              <a:t> </a:t>
            </a:r>
            <a:r>
              <a:rPr lang="en-GB" b="0" dirty="0" err="1"/>
              <a:t>signaalien</a:t>
            </a:r>
            <a:r>
              <a:rPr lang="en-GB" b="0" dirty="0"/>
              <a:t> </a:t>
            </a:r>
            <a:r>
              <a:rPr lang="en-GB" b="0" dirty="0" err="1"/>
              <a:t>ymmärtämiseen</a:t>
            </a:r>
            <a:r>
              <a:rPr lang="en-GB" b="0" dirty="0"/>
              <a:t> </a:t>
            </a:r>
            <a:r>
              <a:rPr lang="en-GB" b="0" dirty="0" err="1"/>
              <a:t>tähtäävien</a:t>
            </a:r>
            <a:r>
              <a:rPr lang="en-GB" b="0" dirty="0"/>
              <a:t> </a:t>
            </a:r>
            <a:r>
              <a:rPr lang="en-GB" b="0" dirty="0" err="1"/>
              <a:t>analysointimenetelmien</a:t>
            </a:r>
            <a:r>
              <a:rPr lang="en-GB" b="0" dirty="0"/>
              <a:t> </a:t>
            </a:r>
            <a:r>
              <a:rPr lang="en-GB" b="0" dirty="0" err="1"/>
              <a:t>kehittyminen</a:t>
            </a:r>
            <a:r>
              <a:rPr lang="en-GB" b="0" dirty="0"/>
              <a:t> </a:t>
            </a:r>
            <a:r>
              <a:rPr lang="en-GB" b="0" dirty="0" err="1"/>
              <a:t>ovatkin</a:t>
            </a:r>
            <a:r>
              <a:rPr lang="en-GB" b="0" dirty="0"/>
              <a:t> </a:t>
            </a:r>
            <a:r>
              <a:rPr lang="en-GB" b="0" dirty="0" err="1"/>
              <a:t>keskeisessä</a:t>
            </a:r>
            <a:r>
              <a:rPr lang="en-GB" b="0" dirty="0"/>
              <a:t> </a:t>
            </a:r>
            <a:r>
              <a:rPr lang="en-GB" b="0" dirty="0" err="1"/>
              <a:t>asemassa</a:t>
            </a:r>
            <a:r>
              <a:rPr lang="en-GB" b="0" dirty="0"/>
              <a:t> </a:t>
            </a:r>
            <a:r>
              <a:rPr lang="en-GB" b="0" dirty="0" err="1"/>
              <a:t>kognitiivisessa</a:t>
            </a:r>
            <a:r>
              <a:rPr lang="en-GB" b="0" dirty="0"/>
              <a:t> </a:t>
            </a:r>
            <a:r>
              <a:rPr lang="en-GB" b="0" dirty="0" err="1"/>
              <a:t>neurotieteessä</a:t>
            </a:r>
            <a:r>
              <a:rPr lang="en-GB" b="0" dirty="0"/>
              <a:t>. </a:t>
            </a:r>
            <a:endParaRPr lang="en-RU" b="0" dirty="0"/>
          </a:p>
        </p:txBody>
      </p:sp>
      <p:sp>
        <p:nvSpPr>
          <p:cNvPr id="4" name="Date Placeholder 3">
            <a:extLst>
              <a:ext uri="{FF2B5EF4-FFF2-40B4-BE49-F238E27FC236}">
                <a16:creationId xmlns:a16="http://schemas.microsoft.com/office/drawing/2014/main" id="{3A481BBC-531B-7678-3FE7-C7582E5D9CBB}"/>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65E0D230-4060-9942-554A-24DF0820E7ED}"/>
              </a:ext>
            </a:extLst>
          </p:cNvPr>
          <p:cNvSpPr>
            <a:spLocks noGrp="1"/>
          </p:cNvSpPr>
          <p:nvPr>
            <p:ph type="sldNum" sz="quarter" idx="17"/>
          </p:nvPr>
        </p:nvSpPr>
        <p:spPr/>
        <p:txBody>
          <a:bodyPr/>
          <a:lstStyle/>
          <a:p>
            <a:pPr>
              <a:defRPr/>
            </a:pPr>
            <a:fld id="{49EFD4B7-1CC6-864B-A72A-C978B70BBA9B}" type="slidenum">
              <a:rPr lang="fi-FI" smtClean="0"/>
              <a:pPr>
                <a:defRPr/>
              </a:pPr>
              <a:t>42</a:t>
            </a:fld>
            <a:endParaRPr lang="fi-FI"/>
          </a:p>
        </p:txBody>
      </p:sp>
    </p:spTree>
    <p:extLst>
      <p:ext uri="{BB962C8B-B14F-4D97-AF65-F5344CB8AC3E}">
        <p14:creationId xmlns:p14="http://schemas.microsoft.com/office/powerpoint/2010/main" val="2665465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Aivosähkökäyrä (EEG)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1023286"/>
            <a:ext cx="8716711" cy="3746225"/>
          </a:xfrm>
        </p:spPr>
        <p:txBody>
          <a:bodyPr/>
          <a:lstStyle/>
          <a:p>
            <a:pPr marL="342900" indent="-342900">
              <a:buFont typeface="Arial" panose="020B0604020202020204" pitchFamily="34" charset="0"/>
              <a:buChar char="•"/>
            </a:pPr>
            <a:r>
              <a:rPr lang="en-GB" b="0" dirty="0" err="1"/>
              <a:t>Aivosähkökäyrä</a:t>
            </a:r>
            <a:r>
              <a:rPr lang="en-GB" b="0" dirty="0"/>
              <a:t> (EEG) on </a:t>
            </a:r>
            <a:r>
              <a:rPr lang="en-GB" b="0" dirty="0" err="1"/>
              <a:t>suhteellisen</a:t>
            </a:r>
            <a:r>
              <a:rPr lang="en-GB" b="0" dirty="0"/>
              <a:t> </a:t>
            </a:r>
            <a:r>
              <a:rPr lang="en-GB" b="0" dirty="0" err="1"/>
              <a:t>vanha</a:t>
            </a:r>
            <a:r>
              <a:rPr lang="en-GB" b="0" dirty="0"/>
              <a:t> </a:t>
            </a:r>
            <a:r>
              <a:rPr lang="en-GB" b="0" dirty="0" err="1"/>
              <a:t>menetelmä</a:t>
            </a:r>
            <a:r>
              <a:rPr lang="en-GB" b="0" dirty="0"/>
              <a:t>, </a:t>
            </a:r>
            <a:r>
              <a:rPr lang="en-GB" b="0" dirty="0" err="1"/>
              <a:t>ensimmäiset</a:t>
            </a:r>
            <a:r>
              <a:rPr lang="en-GB" b="0" dirty="0"/>
              <a:t> EEG-</a:t>
            </a:r>
            <a:r>
              <a:rPr lang="en-GB" b="0" dirty="0" err="1"/>
              <a:t>tallenteet</a:t>
            </a:r>
            <a:r>
              <a:rPr lang="en-GB" b="0" dirty="0"/>
              <a:t> </a:t>
            </a:r>
            <a:r>
              <a:rPr lang="en-GB" b="0" dirty="0" err="1"/>
              <a:t>dokumentoitiin</a:t>
            </a:r>
            <a:r>
              <a:rPr lang="en-GB" b="0" dirty="0"/>
              <a:t> jo </a:t>
            </a:r>
            <a:r>
              <a:rPr lang="en-GB" b="0" dirty="0" err="1"/>
              <a:t>vuonna</a:t>
            </a:r>
            <a:r>
              <a:rPr lang="en-GB" b="0" dirty="0"/>
              <a:t> 1924 </a:t>
            </a:r>
            <a:r>
              <a:rPr lang="en-GB" b="0" dirty="0" err="1"/>
              <a:t>saksalaisen</a:t>
            </a:r>
            <a:r>
              <a:rPr lang="en-GB" b="0" dirty="0"/>
              <a:t> </a:t>
            </a:r>
            <a:r>
              <a:rPr lang="en-GB" b="0" dirty="0" err="1"/>
              <a:t>tiedemiehen</a:t>
            </a:r>
            <a:r>
              <a:rPr lang="en-GB" b="0" dirty="0"/>
              <a:t> Hans </a:t>
            </a:r>
            <a:r>
              <a:rPr lang="en-GB" b="0" dirty="0" err="1"/>
              <a:t>Bergerin</a:t>
            </a:r>
            <a:r>
              <a:rPr lang="en-GB" b="0" dirty="0"/>
              <a:t> </a:t>
            </a:r>
            <a:r>
              <a:rPr lang="en-GB" b="0" dirty="0" err="1"/>
              <a:t>toimesta</a:t>
            </a:r>
            <a:r>
              <a:rPr lang="en-GB" b="0" dirty="0"/>
              <a:t>. </a:t>
            </a:r>
          </a:p>
          <a:p>
            <a:pPr marL="342900" indent="-342900">
              <a:buFont typeface="Arial" panose="020B0604020202020204" pitchFamily="34" charset="0"/>
              <a:buChar char="•"/>
            </a:pPr>
            <a:r>
              <a:rPr lang="en-GB" b="0" dirty="0"/>
              <a:t>EEG </a:t>
            </a:r>
            <a:r>
              <a:rPr lang="en-GB" b="0" dirty="0" err="1"/>
              <a:t>mittaa</a:t>
            </a:r>
            <a:r>
              <a:rPr lang="en-GB" b="0" dirty="0"/>
              <a:t> </a:t>
            </a:r>
            <a:r>
              <a:rPr lang="en-GB" b="0" dirty="0" err="1"/>
              <a:t>sähköisiä</a:t>
            </a:r>
            <a:r>
              <a:rPr lang="en-GB" b="0" dirty="0"/>
              <a:t> </a:t>
            </a:r>
            <a:r>
              <a:rPr lang="en-GB" b="0" dirty="0" err="1"/>
              <a:t>potentiaalieroja</a:t>
            </a:r>
            <a:r>
              <a:rPr lang="en-GB" b="0" dirty="0"/>
              <a:t>, </a:t>
            </a:r>
            <a:r>
              <a:rPr lang="en-GB" b="0" dirty="0" err="1"/>
              <a:t>jotka</a:t>
            </a:r>
            <a:r>
              <a:rPr lang="en-GB" b="0" dirty="0"/>
              <a:t> </a:t>
            </a:r>
            <a:r>
              <a:rPr lang="en-GB" b="0" dirty="0" err="1"/>
              <a:t>johtuvat</a:t>
            </a:r>
            <a:r>
              <a:rPr lang="en-GB" b="0" dirty="0"/>
              <a:t> </a:t>
            </a:r>
            <a:r>
              <a:rPr lang="en-GB" b="0" dirty="0" err="1"/>
              <a:t>niin</a:t>
            </a:r>
            <a:r>
              <a:rPr lang="en-GB" b="0" dirty="0"/>
              <a:t> </a:t>
            </a:r>
            <a:r>
              <a:rPr lang="en-GB" b="0" dirty="0" err="1"/>
              <a:t>sanottujen</a:t>
            </a:r>
            <a:r>
              <a:rPr lang="en-GB" b="0" dirty="0"/>
              <a:t> </a:t>
            </a:r>
            <a:r>
              <a:rPr lang="en-GB" b="0" dirty="0" err="1"/>
              <a:t>aivokuoren</a:t>
            </a:r>
            <a:r>
              <a:rPr lang="en-GB" b="0" dirty="0"/>
              <a:t> </a:t>
            </a:r>
            <a:r>
              <a:rPr lang="en-GB" b="0" dirty="0" err="1"/>
              <a:t>pyramidineuronien</a:t>
            </a:r>
            <a:r>
              <a:rPr lang="en-GB" b="0" dirty="0"/>
              <a:t> </a:t>
            </a:r>
            <a:r>
              <a:rPr lang="en-GB" b="0" dirty="0" err="1"/>
              <a:t>suurten</a:t>
            </a:r>
            <a:r>
              <a:rPr lang="en-GB" b="0" dirty="0"/>
              <a:t> </a:t>
            </a:r>
            <a:r>
              <a:rPr lang="en-GB" b="0" dirty="0" err="1"/>
              <a:t>populaatioiden</a:t>
            </a:r>
            <a:r>
              <a:rPr lang="en-GB" b="0" dirty="0"/>
              <a:t> </a:t>
            </a:r>
            <a:r>
              <a:rPr lang="en-GB" b="0" dirty="0" err="1"/>
              <a:t>synkronisen</a:t>
            </a:r>
            <a:r>
              <a:rPr lang="en-GB" b="0" dirty="0"/>
              <a:t> </a:t>
            </a:r>
            <a:r>
              <a:rPr lang="en-GB" b="0" dirty="0" err="1"/>
              <a:t>toiminnan</a:t>
            </a:r>
            <a:r>
              <a:rPr lang="en-GB" b="0" dirty="0"/>
              <a:t> (</a:t>
            </a:r>
            <a:r>
              <a:rPr lang="en-GB" b="0" dirty="0" err="1"/>
              <a:t>eli</a:t>
            </a:r>
            <a:r>
              <a:rPr lang="en-GB" b="0" dirty="0"/>
              <a:t> </a:t>
            </a:r>
            <a:r>
              <a:rPr lang="en-GB" b="0" dirty="0" err="1"/>
              <a:t>postsynaptisten</a:t>
            </a:r>
            <a:r>
              <a:rPr lang="en-GB" b="0" dirty="0"/>
              <a:t> </a:t>
            </a:r>
            <a:r>
              <a:rPr lang="en-GB" b="0" dirty="0" err="1"/>
              <a:t>potentiaalien</a:t>
            </a:r>
            <a:r>
              <a:rPr lang="en-GB" b="0" dirty="0"/>
              <a:t>) </a:t>
            </a:r>
            <a:r>
              <a:rPr lang="en-GB" b="0" dirty="0" err="1"/>
              <a:t>aiheuttamista</a:t>
            </a:r>
            <a:r>
              <a:rPr lang="en-GB" b="0" dirty="0"/>
              <a:t> </a:t>
            </a:r>
            <a:r>
              <a:rPr lang="en-GB" b="0" dirty="0" err="1"/>
              <a:t>virroista</a:t>
            </a:r>
            <a:r>
              <a:rPr lang="en-GB" b="0" dirty="0"/>
              <a:t>, </a:t>
            </a:r>
            <a:r>
              <a:rPr lang="en-GB" b="0" dirty="0" err="1"/>
              <a:t>koehenkilöiden</a:t>
            </a:r>
            <a:r>
              <a:rPr lang="en-GB" b="0" dirty="0"/>
              <a:t> </a:t>
            </a:r>
            <a:r>
              <a:rPr lang="en-GB" b="0" dirty="0" err="1"/>
              <a:t>päänahkaan</a:t>
            </a:r>
            <a:r>
              <a:rPr lang="en-GB" b="0" dirty="0"/>
              <a:t> </a:t>
            </a:r>
            <a:r>
              <a:rPr lang="en-GB" b="0" dirty="0" err="1"/>
              <a:t>kiinnitettyjen</a:t>
            </a:r>
            <a:r>
              <a:rPr lang="en-GB" b="0" dirty="0"/>
              <a:t> </a:t>
            </a:r>
            <a:r>
              <a:rPr lang="en-GB" b="0" dirty="0" err="1"/>
              <a:t>elektrodien</a:t>
            </a:r>
            <a:r>
              <a:rPr lang="en-GB" b="0" dirty="0"/>
              <a:t> </a:t>
            </a:r>
            <a:r>
              <a:rPr lang="en-GB" b="0" dirty="0" err="1"/>
              <a:t>avulla</a:t>
            </a:r>
            <a:r>
              <a:rPr lang="en-GB" b="0" dirty="0"/>
              <a:t>. </a:t>
            </a:r>
          </a:p>
          <a:p>
            <a:pPr marL="342900" indent="-342900">
              <a:buFont typeface="Arial" panose="020B0604020202020204" pitchFamily="34" charset="0"/>
              <a:buChar char="•"/>
            </a:pPr>
            <a:r>
              <a:rPr lang="en-GB" b="0" dirty="0" err="1"/>
              <a:t>Varhaisissa</a:t>
            </a:r>
            <a:r>
              <a:rPr lang="en-GB" b="0" dirty="0"/>
              <a:t> </a:t>
            </a:r>
            <a:r>
              <a:rPr lang="en-GB" b="0" dirty="0" err="1"/>
              <a:t>tutkimuksissa</a:t>
            </a:r>
            <a:r>
              <a:rPr lang="en-GB" b="0" dirty="0"/>
              <a:t> </a:t>
            </a:r>
            <a:r>
              <a:rPr lang="en-GB" b="0" dirty="0" err="1"/>
              <a:t>käytettiin</a:t>
            </a:r>
            <a:r>
              <a:rPr lang="en-GB" b="0" dirty="0"/>
              <a:t> </a:t>
            </a:r>
            <a:r>
              <a:rPr lang="en-GB" b="0" dirty="0" err="1"/>
              <a:t>yleensä</a:t>
            </a:r>
            <a:r>
              <a:rPr lang="en-GB" b="0" dirty="0"/>
              <a:t> vain </a:t>
            </a:r>
            <a:r>
              <a:rPr lang="en-GB" b="0" dirty="0" err="1"/>
              <a:t>muutamaa</a:t>
            </a:r>
            <a:r>
              <a:rPr lang="en-GB" b="0" dirty="0"/>
              <a:t> </a:t>
            </a:r>
            <a:r>
              <a:rPr lang="en-GB" b="0" dirty="0" err="1"/>
              <a:t>elektrodia</a:t>
            </a:r>
            <a:r>
              <a:rPr lang="en-GB" b="0" dirty="0"/>
              <a:t>, </a:t>
            </a:r>
            <a:r>
              <a:rPr lang="en-GB" b="0" dirty="0" err="1"/>
              <a:t>nykyaikaisissa</a:t>
            </a:r>
            <a:r>
              <a:rPr lang="en-GB" b="0" dirty="0"/>
              <a:t> EEG-</a:t>
            </a:r>
            <a:r>
              <a:rPr lang="en-GB" b="0" dirty="0" err="1"/>
              <a:t>järjestelmissä</a:t>
            </a:r>
            <a:r>
              <a:rPr lang="en-GB" b="0" dirty="0"/>
              <a:t> on 64 tai </a:t>
            </a:r>
            <a:r>
              <a:rPr lang="en-GB" b="0" dirty="0" err="1"/>
              <a:t>jopa</a:t>
            </a:r>
            <a:r>
              <a:rPr lang="en-GB" b="0" dirty="0"/>
              <a:t> 256 </a:t>
            </a:r>
            <a:r>
              <a:rPr lang="en-GB" b="0" dirty="0" err="1"/>
              <a:t>elektrodia</a:t>
            </a:r>
            <a:r>
              <a:rPr lang="en-GB" b="0" dirty="0"/>
              <a:t>. </a:t>
            </a:r>
            <a:r>
              <a:rPr lang="en-GB" b="0" dirty="0" err="1"/>
              <a:t>EEG:tä</a:t>
            </a:r>
            <a:r>
              <a:rPr lang="en-GB" b="0" dirty="0"/>
              <a:t> </a:t>
            </a:r>
            <a:r>
              <a:rPr lang="en-GB" b="0" dirty="0" err="1"/>
              <a:t>tallennettaessa</a:t>
            </a:r>
            <a:r>
              <a:rPr lang="en-GB" b="0" dirty="0"/>
              <a:t> </a:t>
            </a:r>
            <a:r>
              <a:rPr lang="en-GB" b="0" dirty="0" err="1"/>
              <a:t>yksi</a:t>
            </a:r>
            <a:r>
              <a:rPr lang="en-GB" b="0" dirty="0"/>
              <a:t> </a:t>
            </a:r>
            <a:r>
              <a:rPr lang="en-GB" b="0" dirty="0" err="1"/>
              <a:t>elektrodeista</a:t>
            </a:r>
            <a:r>
              <a:rPr lang="en-GB" b="0" dirty="0"/>
              <a:t> </a:t>
            </a:r>
            <a:r>
              <a:rPr lang="en-GB" b="0" dirty="0" err="1"/>
              <a:t>toimii</a:t>
            </a:r>
            <a:r>
              <a:rPr lang="en-GB" b="0" dirty="0"/>
              <a:t> </a:t>
            </a:r>
            <a:r>
              <a:rPr lang="en-GB" b="0" dirty="0" err="1"/>
              <a:t>referenssielektrodina</a:t>
            </a:r>
            <a:r>
              <a:rPr lang="en-GB" b="0" dirty="0"/>
              <a:t>, </a:t>
            </a:r>
            <a:r>
              <a:rPr lang="en-GB" b="0" dirty="0" err="1"/>
              <a:t>johon</a:t>
            </a:r>
            <a:r>
              <a:rPr lang="en-GB" b="0" dirty="0"/>
              <a:t> </a:t>
            </a:r>
            <a:r>
              <a:rPr lang="en-GB" b="0" dirty="0" err="1"/>
              <a:t>nähden</a:t>
            </a:r>
            <a:r>
              <a:rPr lang="en-GB" b="0" dirty="0"/>
              <a:t> </a:t>
            </a:r>
            <a:r>
              <a:rPr lang="en-GB" b="0" dirty="0" err="1"/>
              <a:t>potentiaaliero</a:t>
            </a:r>
            <a:r>
              <a:rPr lang="en-GB" b="0" dirty="0"/>
              <a:t> </a:t>
            </a:r>
            <a:r>
              <a:rPr lang="en-GB" b="0" dirty="0" err="1"/>
              <a:t>mitataan</a:t>
            </a:r>
            <a:r>
              <a:rPr lang="en-GB" b="0" dirty="0"/>
              <a:t> </a:t>
            </a:r>
            <a:r>
              <a:rPr lang="en-GB" b="0" dirty="0" err="1"/>
              <a:t>ajan</a:t>
            </a:r>
            <a:r>
              <a:rPr lang="en-GB" b="0" dirty="0"/>
              <a:t> </a:t>
            </a:r>
            <a:r>
              <a:rPr lang="en-GB" b="0" dirty="0" err="1"/>
              <a:t>funktiona</a:t>
            </a:r>
            <a:r>
              <a:rPr lang="en-GB" b="0" dirty="0"/>
              <a:t>.</a:t>
            </a:r>
            <a:endParaRPr lang="en-RU" b="0"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43</a:t>
            </a:fld>
            <a:endParaRPr lang="fi-FI"/>
          </a:p>
        </p:txBody>
      </p:sp>
    </p:spTree>
    <p:extLst>
      <p:ext uri="{BB962C8B-B14F-4D97-AF65-F5344CB8AC3E}">
        <p14:creationId xmlns:p14="http://schemas.microsoft.com/office/powerpoint/2010/main" val="3403481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Aivosähkökäyrä (EEG)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886553"/>
            <a:ext cx="8716711" cy="3746225"/>
          </a:xfrm>
        </p:spPr>
        <p:txBody>
          <a:bodyPr/>
          <a:lstStyle/>
          <a:p>
            <a:pPr marL="342900" indent="-342900">
              <a:buFont typeface="Arial" panose="020B0604020202020204" pitchFamily="34" charset="0"/>
              <a:buChar char="•"/>
            </a:pPr>
            <a:r>
              <a:rPr lang="en-GB" b="0" dirty="0" err="1"/>
              <a:t>EEG:n</a:t>
            </a:r>
            <a:r>
              <a:rPr lang="en-GB" b="0" dirty="0"/>
              <a:t> </a:t>
            </a:r>
            <a:r>
              <a:rPr lang="en-GB" b="0" dirty="0" err="1"/>
              <a:t>selkeä</a:t>
            </a:r>
            <a:r>
              <a:rPr lang="en-GB" b="0" dirty="0"/>
              <a:t> </a:t>
            </a:r>
            <a:r>
              <a:rPr lang="en-GB" b="0" dirty="0" err="1"/>
              <a:t>etu</a:t>
            </a:r>
            <a:r>
              <a:rPr lang="en-GB" b="0" dirty="0"/>
              <a:t> on </a:t>
            </a:r>
            <a:r>
              <a:rPr lang="en-GB" b="0" dirty="0" err="1"/>
              <a:t>suuri</a:t>
            </a:r>
            <a:r>
              <a:rPr lang="en-GB" b="0" dirty="0"/>
              <a:t> </a:t>
            </a:r>
            <a:r>
              <a:rPr lang="en-GB" b="0" dirty="0" err="1"/>
              <a:t>ajallinen</a:t>
            </a:r>
            <a:r>
              <a:rPr lang="en-GB" b="0" dirty="0"/>
              <a:t> </a:t>
            </a:r>
            <a:r>
              <a:rPr lang="en-GB" b="0" dirty="0" err="1"/>
              <a:t>erottelukyky</a:t>
            </a:r>
            <a:r>
              <a:rPr lang="en-GB" b="0" dirty="0"/>
              <a:t> (</a:t>
            </a:r>
            <a:r>
              <a:rPr lang="en-GB" b="0" dirty="0" err="1"/>
              <a:t>millisekuntien</a:t>
            </a:r>
            <a:r>
              <a:rPr lang="en-GB" b="0" dirty="0"/>
              <a:t> </a:t>
            </a:r>
            <a:r>
              <a:rPr lang="en-GB" b="0" dirty="0" err="1"/>
              <a:t>tarkkuus</a:t>
            </a:r>
            <a:r>
              <a:rPr lang="en-GB" b="0" dirty="0"/>
              <a:t>). </a:t>
            </a:r>
          </a:p>
          <a:p>
            <a:pPr marL="342900" indent="-342900">
              <a:buFont typeface="Arial" panose="020B0604020202020204" pitchFamily="34" charset="0"/>
              <a:buChar char="•"/>
            </a:pPr>
            <a:r>
              <a:rPr lang="en-GB" b="0" dirty="0" err="1"/>
              <a:t>Varhaisessa</a:t>
            </a:r>
            <a:r>
              <a:rPr lang="en-GB" b="0" dirty="0"/>
              <a:t> EEG-</a:t>
            </a:r>
            <a:r>
              <a:rPr lang="en-GB" b="0" dirty="0" err="1"/>
              <a:t>työssä</a:t>
            </a:r>
            <a:r>
              <a:rPr lang="en-GB" b="0" dirty="0"/>
              <a:t> </a:t>
            </a:r>
            <a:r>
              <a:rPr lang="en-GB" b="0" dirty="0" err="1"/>
              <a:t>dokumentoitiin</a:t>
            </a:r>
            <a:r>
              <a:rPr lang="en-GB" b="0" dirty="0"/>
              <a:t> </a:t>
            </a:r>
            <a:r>
              <a:rPr lang="en-GB" b="0" dirty="0" err="1"/>
              <a:t>niin</a:t>
            </a:r>
            <a:r>
              <a:rPr lang="en-GB" b="0" dirty="0"/>
              <a:t> </a:t>
            </a:r>
            <a:r>
              <a:rPr lang="en-GB" b="0" dirty="0" err="1"/>
              <a:t>sanottuja</a:t>
            </a:r>
            <a:r>
              <a:rPr lang="en-GB" b="0" dirty="0"/>
              <a:t> </a:t>
            </a:r>
            <a:r>
              <a:rPr lang="en-GB" b="0" dirty="0" err="1"/>
              <a:t>aivorytmejä</a:t>
            </a:r>
            <a:r>
              <a:rPr lang="en-GB" b="0" dirty="0"/>
              <a:t>, </a:t>
            </a:r>
            <a:r>
              <a:rPr lang="en-GB" b="0" dirty="0" err="1"/>
              <a:t>jotka</a:t>
            </a:r>
            <a:r>
              <a:rPr lang="en-GB" b="0" dirty="0"/>
              <a:t> </a:t>
            </a:r>
            <a:r>
              <a:rPr lang="en-GB" b="0" dirty="0" err="1"/>
              <a:t>ovat</a:t>
            </a:r>
            <a:r>
              <a:rPr lang="en-GB" b="0" dirty="0"/>
              <a:t> </a:t>
            </a:r>
            <a:r>
              <a:rPr lang="en-GB" b="0" dirty="0" err="1"/>
              <a:t>edelleen</a:t>
            </a:r>
            <a:r>
              <a:rPr lang="en-GB" b="0" dirty="0"/>
              <a:t> </a:t>
            </a:r>
            <a:r>
              <a:rPr lang="en-GB" b="0" dirty="0" err="1"/>
              <a:t>relevantteja</a:t>
            </a:r>
            <a:r>
              <a:rPr lang="en-GB" b="0" dirty="0"/>
              <a:t>: delta- (</a:t>
            </a:r>
            <a:r>
              <a:rPr lang="en-GB" b="0" dirty="0" err="1"/>
              <a:t>enintään</a:t>
            </a:r>
            <a:r>
              <a:rPr lang="en-GB" b="0" dirty="0"/>
              <a:t> 4 Hz), theta- (4-8 Hz), alfa- (8-13 Hz), </a:t>
            </a:r>
            <a:r>
              <a:rPr lang="en-GB" b="0" dirty="0" err="1"/>
              <a:t>beeta</a:t>
            </a:r>
            <a:r>
              <a:rPr lang="en-GB" b="0" dirty="0"/>
              <a:t>- (13-30 Hz) </a:t>
            </a:r>
            <a:r>
              <a:rPr lang="en-GB" b="0" dirty="0" err="1"/>
              <a:t>ja</a:t>
            </a:r>
            <a:r>
              <a:rPr lang="en-GB" b="0" dirty="0"/>
              <a:t> </a:t>
            </a:r>
            <a:r>
              <a:rPr lang="en-GB" b="0" dirty="0" err="1"/>
              <a:t>gammataajuuksien</a:t>
            </a:r>
            <a:r>
              <a:rPr lang="en-GB" b="0" dirty="0"/>
              <a:t> (30-100 Hz) </a:t>
            </a:r>
            <a:r>
              <a:rPr lang="en-GB" b="0" dirty="0" err="1"/>
              <a:t>piikkejä</a:t>
            </a:r>
            <a:r>
              <a:rPr lang="en-GB" b="0" dirty="0"/>
              <a:t> (</a:t>
            </a:r>
            <a:r>
              <a:rPr lang="en-GB" b="0" dirty="0" err="1"/>
              <a:t>taajuus</a:t>
            </a:r>
            <a:r>
              <a:rPr lang="en-GB" b="0" dirty="0"/>
              <a:t> </a:t>
            </a:r>
            <a:r>
              <a:rPr lang="en-GB" b="0" dirty="0" err="1"/>
              <a:t>Hz:nä</a:t>
            </a:r>
            <a:r>
              <a:rPr lang="en-GB" b="0" dirty="0"/>
              <a:t> </a:t>
            </a:r>
            <a:r>
              <a:rPr lang="en-GB" b="0" dirty="0" err="1"/>
              <a:t>tarkoittaa</a:t>
            </a:r>
            <a:r>
              <a:rPr lang="en-GB" b="0" dirty="0"/>
              <a:t> </a:t>
            </a:r>
            <a:r>
              <a:rPr lang="en-GB" b="0" dirty="0" err="1"/>
              <a:t>tässä</a:t>
            </a:r>
            <a:r>
              <a:rPr lang="en-GB" b="0" dirty="0"/>
              <a:t> </a:t>
            </a:r>
            <a:r>
              <a:rPr lang="en-GB" b="0" dirty="0" err="1"/>
              <a:t>vaihtelusyklejä</a:t>
            </a:r>
            <a:r>
              <a:rPr lang="en-GB" b="0" dirty="0"/>
              <a:t> </a:t>
            </a:r>
            <a:r>
              <a:rPr lang="en-GB" b="0" dirty="0" err="1"/>
              <a:t>sekunnissa</a:t>
            </a:r>
            <a:r>
              <a:rPr lang="en-GB" b="0" dirty="0"/>
              <a:t>, </a:t>
            </a:r>
            <a:r>
              <a:rPr lang="en-GB" b="0" dirty="0" err="1"/>
              <a:t>ja</a:t>
            </a:r>
            <a:r>
              <a:rPr lang="en-GB" b="0" dirty="0"/>
              <a:t> mm. Fourier-</a:t>
            </a:r>
            <a:r>
              <a:rPr lang="en-GB" b="0" dirty="0" err="1"/>
              <a:t>muunnosta</a:t>
            </a:r>
            <a:r>
              <a:rPr lang="en-GB" b="0" dirty="0"/>
              <a:t> </a:t>
            </a:r>
            <a:r>
              <a:rPr lang="en-GB" b="0" dirty="0" err="1"/>
              <a:t>käytetään</a:t>
            </a:r>
            <a:r>
              <a:rPr lang="en-GB" b="0" dirty="0"/>
              <a:t> </a:t>
            </a:r>
            <a:r>
              <a:rPr lang="en-GB" b="0" dirty="0" err="1"/>
              <a:t>spektrien</a:t>
            </a:r>
            <a:r>
              <a:rPr lang="en-GB" b="0" dirty="0"/>
              <a:t> </a:t>
            </a:r>
            <a:r>
              <a:rPr lang="en-GB" b="0" dirty="0" err="1"/>
              <a:t>kvantifioimiseksi</a:t>
            </a:r>
            <a:r>
              <a:rPr lang="en-GB" b="0" dirty="0"/>
              <a:t> EEG </a:t>
            </a:r>
            <a:r>
              <a:rPr lang="en-GB" b="0" dirty="0" err="1"/>
              <a:t>aikasarjoista</a:t>
            </a:r>
            <a:r>
              <a:rPr lang="en-GB" b="0" dirty="0"/>
              <a:t>). </a:t>
            </a:r>
          </a:p>
          <a:p>
            <a:pPr marL="342900" indent="-342900">
              <a:buFont typeface="Arial" panose="020B0604020202020204" pitchFamily="34" charset="0"/>
              <a:buChar char="•"/>
            </a:pPr>
            <a:r>
              <a:rPr lang="en-GB" b="0" dirty="0" err="1"/>
              <a:t>Parin</a:t>
            </a:r>
            <a:r>
              <a:rPr lang="en-GB" b="0" dirty="0"/>
              <a:t> </a:t>
            </a:r>
            <a:r>
              <a:rPr lang="en-GB" b="0" dirty="0" err="1"/>
              <a:t>viime</a:t>
            </a:r>
            <a:r>
              <a:rPr lang="en-GB" b="0" dirty="0"/>
              <a:t> </a:t>
            </a:r>
            <a:r>
              <a:rPr lang="en-GB" b="0" dirty="0" err="1"/>
              <a:t>vuosikymmenen</a:t>
            </a:r>
            <a:r>
              <a:rPr lang="en-GB" b="0" dirty="0"/>
              <a:t> </a:t>
            </a:r>
            <a:r>
              <a:rPr lang="en-GB" b="0" dirty="0" err="1"/>
              <a:t>aikana</a:t>
            </a:r>
            <a:r>
              <a:rPr lang="en-GB" b="0" dirty="0"/>
              <a:t> </a:t>
            </a:r>
            <a:r>
              <a:rPr lang="en-GB" b="0" dirty="0" err="1"/>
              <a:t>rytmisen</a:t>
            </a:r>
            <a:r>
              <a:rPr lang="en-GB" b="0" dirty="0"/>
              <a:t>/</a:t>
            </a:r>
            <a:r>
              <a:rPr lang="en-GB" b="0" dirty="0" err="1"/>
              <a:t>oskillaatioaktiivisuuden</a:t>
            </a:r>
            <a:r>
              <a:rPr lang="en-GB" b="0" dirty="0"/>
              <a:t> </a:t>
            </a:r>
            <a:r>
              <a:rPr lang="en-GB" b="0" dirty="0" err="1"/>
              <a:t>ja</a:t>
            </a:r>
            <a:r>
              <a:rPr lang="en-GB" b="0" dirty="0"/>
              <a:t> </a:t>
            </a:r>
            <a:r>
              <a:rPr lang="en-GB" b="0" dirty="0" err="1"/>
              <a:t>aivotoiminnan</a:t>
            </a:r>
            <a:r>
              <a:rPr lang="en-GB" b="0" dirty="0"/>
              <a:t> </a:t>
            </a:r>
            <a:r>
              <a:rPr lang="en-GB" b="0" dirty="0" err="1"/>
              <a:t>verkosto-ominaisuuksien</a:t>
            </a:r>
            <a:r>
              <a:rPr lang="en-GB" b="0" dirty="0"/>
              <a:t> </a:t>
            </a:r>
            <a:r>
              <a:rPr lang="en-GB" b="0" dirty="0" err="1"/>
              <a:t>välillä</a:t>
            </a:r>
            <a:r>
              <a:rPr lang="en-GB" b="0" dirty="0"/>
              <a:t> on </a:t>
            </a:r>
            <a:r>
              <a:rPr lang="en-GB" b="0" dirty="0" err="1"/>
              <a:t>havaittu</a:t>
            </a:r>
            <a:r>
              <a:rPr lang="en-GB" b="0" dirty="0"/>
              <a:t> </a:t>
            </a:r>
            <a:r>
              <a:rPr lang="en-GB" b="0" dirty="0" err="1"/>
              <a:t>yhteyksiä</a:t>
            </a:r>
            <a:r>
              <a:rPr lang="en-GB" b="0" dirty="0"/>
              <a:t>, </a:t>
            </a:r>
            <a:r>
              <a:rPr lang="en-GB" b="0" dirty="0" err="1"/>
              <a:t>joilla</a:t>
            </a:r>
            <a:r>
              <a:rPr lang="en-GB" b="0" dirty="0"/>
              <a:t> </a:t>
            </a:r>
            <a:r>
              <a:rPr lang="en-GB" b="0" dirty="0" err="1"/>
              <a:t>näyttää</a:t>
            </a:r>
            <a:r>
              <a:rPr lang="en-GB" b="0" dirty="0"/>
              <a:t> </a:t>
            </a:r>
            <a:r>
              <a:rPr lang="en-GB" b="0" dirty="0" err="1"/>
              <a:t>olevan</a:t>
            </a:r>
            <a:r>
              <a:rPr lang="en-GB" b="0" dirty="0"/>
              <a:t> </a:t>
            </a:r>
            <a:r>
              <a:rPr lang="en-GB" b="0" dirty="0" err="1"/>
              <a:t>merkitystä</a:t>
            </a:r>
            <a:r>
              <a:rPr lang="en-GB" b="0" dirty="0"/>
              <a:t> </a:t>
            </a:r>
            <a:r>
              <a:rPr lang="en-GB" b="0" dirty="0" err="1"/>
              <a:t>havainto</a:t>
            </a:r>
            <a:r>
              <a:rPr lang="en-GB" b="0" dirty="0"/>
              <a:t>- </a:t>
            </a:r>
            <a:r>
              <a:rPr lang="en-GB" b="0" dirty="0" err="1"/>
              <a:t>ja</a:t>
            </a:r>
            <a:r>
              <a:rPr lang="en-GB" b="0" dirty="0"/>
              <a:t> </a:t>
            </a:r>
            <a:r>
              <a:rPr lang="en-GB" b="0" dirty="0" err="1"/>
              <a:t>kognitiivisten</a:t>
            </a:r>
            <a:r>
              <a:rPr lang="en-GB" b="0" dirty="0"/>
              <a:t> </a:t>
            </a:r>
            <a:r>
              <a:rPr lang="en-GB" b="0" dirty="0" err="1"/>
              <a:t>toimintojen</a:t>
            </a:r>
            <a:r>
              <a:rPr lang="en-GB" b="0" dirty="0"/>
              <a:t> </a:t>
            </a:r>
            <a:r>
              <a:rPr lang="en-GB" b="0" dirty="0" err="1"/>
              <a:t>kannalta</a:t>
            </a:r>
            <a:r>
              <a:rPr lang="en-GB" b="0" dirty="0"/>
              <a:t>.</a:t>
            </a:r>
            <a:endParaRPr lang="en-RU" b="0"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44</a:t>
            </a:fld>
            <a:endParaRPr lang="fi-FI"/>
          </a:p>
        </p:txBody>
      </p:sp>
    </p:spTree>
    <p:extLst>
      <p:ext uri="{BB962C8B-B14F-4D97-AF65-F5344CB8AC3E}">
        <p14:creationId xmlns:p14="http://schemas.microsoft.com/office/powerpoint/2010/main" val="3216967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Aivosähkökäyrä (EEG)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1145136"/>
            <a:ext cx="8716711" cy="3487642"/>
          </a:xfrm>
        </p:spPr>
        <p:txBody>
          <a:bodyPr/>
          <a:lstStyle/>
          <a:p>
            <a:pPr marL="342900" indent="-342900">
              <a:buFont typeface="Arial" panose="020B0604020202020204" pitchFamily="34" charset="0"/>
              <a:buChar char="•"/>
            </a:pPr>
            <a:r>
              <a:rPr lang="en-GB" sz="2200" b="0" dirty="0" err="1"/>
              <a:t>Erityisesti</a:t>
            </a:r>
            <a:r>
              <a:rPr lang="en-GB" sz="2200" b="0" dirty="0"/>
              <a:t> </a:t>
            </a:r>
            <a:r>
              <a:rPr lang="en-GB" sz="2200" b="0" dirty="0" err="1"/>
              <a:t>gammakaistan</a:t>
            </a:r>
            <a:r>
              <a:rPr lang="en-GB" sz="2200" b="0" dirty="0"/>
              <a:t> </a:t>
            </a:r>
            <a:r>
              <a:rPr lang="en-GB" sz="2200" b="0" dirty="0" err="1"/>
              <a:t>aktiivisuus</a:t>
            </a:r>
            <a:r>
              <a:rPr lang="en-GB" sz="2200" b="0" dirty="0"/>
              <a:t> on </a:t>
            </a:r>
            <a:r>
              <a:rPr lang="en-GB" sz="2200" b="0" dirty="0" err="1"/>
              <a:t>herättänyt</a:t>
            </a:r>
            <a:r>
              <a:rPr lang="en-GB" sz="2200" b="0" dirty="0"/>
              <a:t> </a:t>
            </a:r>
            <a:r>
              <a:rPr lang="en-GB" sz="2200" b="0" dirty="0" err="1"/>
              <a:t>kiinnostusta</a:t>
            </a:r>
            <a:r>
              <a:rPr lang="en-GB" sz="2200" b="0" dirty="0"/>
              <a:t>, </a:t>
            </a:r>
            <a:r>
              <a:rPr lang="en-GB" sz="2200" b="0" dirty="0" err="1"/>
              <a:t>koska</a:t>
            </a:r>
            <a:r>
              <a:rPr lang="en-GB" sz="2200" b="0" dirty="0"/>
              <a:t> se on </a:t>
            </a:r>
            <a:r>
              <a:rPr lang="en-GB" sz="2200" b="0" dirty="0" err="1"/>
              <a:t>liitetty</a:t>
            </a:r>
            <a:r>
              <a:rPr lang="en-GB" sz="2200" b="0" dirty="0"/>
              <a:t> </a:t>
            </a:r>
            <a:r>
              <a:rPr lang="en-GB" sz="2200" b="0" dirty="0" err="1"/>
              <a:t>niin</a:t>
            </a:r>
            <a:r>
              <a:rPr lang="en-GB" sz="2200" b="0" dirty="0"/>
              <a:t> </a:t>
            </a:r>
            <a:r>
              <a:rPr lang="en-GB" sz="2200" b="0" dirty="0" err="1"/>
              <a:t>sanottuun</a:t>
            </a:r>
            <a:r>
              <a:rPr lang="en-GB" sz="2200" b="0" dirty="0"/>
              <a:t> "</a:t>
            </a:r>
            <a:r>
              <a:rPr lang="en-GB" sz="2200" b="0" dirty="0" err="1"/>
              <a:t>sitomisongelmaan</a:t>
            </a:r>
            <a:r>
              <a:rPr lang="en-GB" sz="2200" b="0" dirty="0"/>
              <a:t>", </a:t>
            </a:r>
            <a:r>
              <a:rPr lang="en-GB" sz="2200" b="0" dirty="0" err="1"/>
              <a:t>eli</a:t>
            </a:r>
            <a:r>
              <a:rPr lang="en-GB" sz="2200" b="0" dirty="0"/>
              <a:t> </a:t>
            </a:r>
            <a:r>
              <a:rPr lang="en-GB" sz="2200" b="0" dirty="0" err="1"/>
              <a:t>siihen</a:t>
            </a:r>
            <a:r>
              <a:rPr lang="en-GB" sz="2200" b="0" dirty="0"/>
              <a:t>, </a:t>
            </a:r>
            <a:r>
              <a:rPr lang="en-GB" sz="2200" b="0" dirty="0" err="1"/>
              <a:t>miten</a:t>
            </a:r>
            <a:r>
              <a:rPr lang="en-GB" sz="2200" b="0" dirty="0"/>
              <a:t> saman </a:t>
            </a:r>
            <a:r>
              <a:rPr lang="en-GB" sz="2200" b="0" dirty="0" err="1"/>
              <a:t>ärsykkeen</a:t>
            </a:r>
            <a:r>
              <a:rPr lang="en-GB" sz="2200" b="0" dirty="0"/>
              <a:t> (</a:t>
            </a:r>
            <a:r>
              <a:rPr lang="en-GB" sz="2200" b="0" dirty="0" err="1"/>
              <a:t>esim</a:t>
            </a:r>
            <a:r>
              <a:rPr lang="en-GB" sz="2200" b="0" dirty="0"/>
              <a:t>. </a:t>
            </a:r>
            <a:r>
              <a:rPr lang="en-GB" sz="2200" b="0" dirty="0" err="1"/>
              <a:t>omenan</a:t>
            </a:r>
            <a:r>
              <a:rPr lang="en-GB" sz="2200" b="0" dirty="0"/>
              <a:t> </a:t>
            </a:r>
            <a:r>
              <a:rPr lang="en-GB" sz="2200" b="0" dirty="0" err="1"/>
              <a:t>punainen</a:t>
            </a:r>
            <a:r>
              <a:rPr lang="en-GB" sz="2200" b="0" dirty="0"/>
              <a:t> </a:t>
            </a:r>
            <a:r>
              <a:rPr lang="en-GB" sz="2200" b="0" dirty="0" err="1"/>
              <a:t>väri</a:t>
            </a:r>
            <a:r>
              <a:rPr lang="en-GB" sz="2200" b="0" dirty="0"/>
              <a:t>, </a:t>
            </a:r>
            <a:r>
              <a:rPr lang="en-GB" sz="2200" b="0" dirty="0" err="1"/>
              <a:t>rakenne</a:t>
            </a:r>
            <a:r>
              <a:rPr lang="en-GB" sz="2200" b="0" dirty="0"/>
              <a:t> </a:t>
            </a:r>
            <a:r>
              <a:rPr lang="en-GB" sz="2200" b="0" dirty="0" err="1"/>
              <a:t>ja</a:t>
            </a:r>
            <a:r>
              <a:rPr lang="en-GB" sz="2200" b="0" dirty="0"/>
              <a:t> </a:t>
            </a:r>
            <a:r>
              <a:rPr lang="en-GB" sz="2200" b="0" dirty="0" err="1"/>
              <a:t>muoto</a:t>
            </a:r>
            <a:r>
              <a:rPr lang="en-GB" sz="2200" b="0" dirty="0"/>
              <a:t>) </a:t>
            </a:r>
            <a:r>
              <a:rPr lang="en-GB" sz="2200" b="0" dirty="0" err="1"/>
              <a:t>eri</a:t>
            </a:r>
            <a:r>
              <a:rPr lang="en-GB" sz="2200" b="0" dirty="0"/>
              <a:t> </a:t>
            </a:r>
            <a:r>
              <a:rPr lang="en-GB" sz="2200" b="0" dirty="0" err="1"/>
              <a:t>puolia</a:t>
            </a:r>
            <a:r>
              <a:rPr lang="en-GB" sz="2200" b="0" dirty="0"/>
              <a:t> </a:t>
            </a:r>
            <a:r>
              <a:rPr lang="en-GB" sz="2200" b="0" dirty="0" err="1"/>
              <a:t>käsittelevät</a:t>
            </a:r>
            <a:r>
              <a:rPr lang="en-GB" sz="2200" b="0" dirty="0"/>
              <a:t> </a:t>
            </a:r>
            <a:r>
              <a:rPr lang="en-GB" sz="2200" b="0" dirty="0" err="1"/>
              <a:t>aivoalueet</a:t>
            </a:r>
            <a:r>
              <a:rPr lang="en-GB" sz="2200" b="0" dirty="0"/>
              <a:t> </a:t>
            </a:r>
            <a:r>
              <a:rPr lang="en-GB" sz="2200" b="0" dirty="0" err="1"/>
              <a:t>sitoutuvat</a:t>
            </a:r>
            <a:r>
              <a:rPr lang="en-GB" sz="2200" b="0" dirty="0"/>
              <a:t> </a:t>
            </a:r>
            <a:r>
              <a:rPr lang="en-GB" sz="2200" b="0" dirty="0" err="1"/>
              <a:t>toisiinsa</a:t>
            </a:r>
            <a:r>
              <a:rPr lang="en-GB" sz="2200" b="0" dirty="0"/>
              <a:t>, </a:t>
            </a:r>
            <a:r>
              <a:rPr lang="en-GB" sz="2200" b="0" dirty="0" err="1"/>
              <a:t>jotta</a:t>
            </a:r>
            <a:r>
              <a:rPr lang="en-GB" sz="2200" b="0" dirty="0"/>
              <a:t> </a:t>
            </a:r>
            <a:r>
              <a:rPr lang="en-GB" sz="2200" b="0" dirty="0" err="1"/>
              <a:t>saadaan</a:t>
            </a:r>
            <a:r>
              <a:rPr lang="en-GB" sz="2200" b="0" dirty="0"/>
              <a:t> </a:t>
            </a:r>
            <a:r>
              <a:rPr lang="en-GB" sz="2200" b="0" dirty="0" err="1"/>
              <a:t>aikaan</a:t>
            </a:r>
            <a:r>
              <a:rPr lang="en-GB" sz="2200" b="0" dirty="0"/>
              <a:t> </a:t>
            </a:r>
            <a:r>
              <a:rPr lang="en-GB" sz="2200" b="0" dirty="0" err="1"/>
              <a:t>yhtenäinen</a:t>
            </a:r>
            <a:r>
              <a:rPr lang="en-GB" sz="2200" b="0" dirty="0"/>
              <a:t> </a:t>
            </a:r>
            <a:r>
              <a:rPr lang="en-GB" sz="2200" b="0" dirty="0" err="1"/>
              <a:t>havainto</a:t>
            </a:r>
            <a:r>
              <a:rPr lang="en-GB" sz="2200" b="0" dirty="0"/>
              <a:t> </a:t>
            </a:r>
          </a:p>
          <a:p>
            <a:pPr marL="342900" indent="-342900">
              <a:buFont typeface="Arial" panose="020B0604020202020204" pitchFamily="34" charset="0"/>
              <a:buChar char="•"/>
            </a:pPr>
            <a:r>
              <a:rPr lang="en-GB" sz="2200" b="0" dirty="0"/>
              <a:t>On </a:t>
            </a:r>
            <a:r>
              <a:rPr lang="en-GB" sz="2200" b="0" dirty="0" err="1"/>
              <a:t>oletettu</a:t>
            </a:r>
            <a:r>
              <a:rPr lang="en-GB" sz="2200" b="0" dirty="0"/>
              <a:t>, </a:t>
            </a:r>
            <a:r>
              <a:rPr lang="en-GB" sz="2200" b="0" dirty="0" err="1"/>
              <a:t>että</a:t>
            </a:r>
            <a:r>
              <a:rPr lang="en-GB" sz="2200" b="0" dirty="0"/>
              <a:t> </a:t>
            </a:r>
            <a:r>
              <a:rPr lang="en-GB" sz="2200" b="0" dirty="0" err="1"/>
              <a:t>eri</a:t>
            </a:r>
            <a:r>
              <a:rPr lang="en-GB" sz="2200" b="0" dirty="0"/>
              <a:t> </a:t>
            </a:r>
            <a:r>
              <a:rPr lang="en-GB" sz="2200" b="0" dirty="0" err="1"/>
              <a:t>aivoalueet</a:t>
            </a:r>
            <a:r>
              <a:rPr lang="en-GB" sz="2200" b="0" dirty="0"/>
              <a:t> </a:t>
            </a:r>
            <a:r>
              <a:rPr lang="en-GB" sz="2200" b="0" dirty="0" err="1"/>
              <a:t>synkronoituvat</a:t>
            </a:r>
            <a:r>
              <a:rPr lang="en-GB" sz="2200" b="0" dirty="0"/>
              <a:t> </a:t>
            </a:r>
            <a:r>
              <a:rPr lang="en-GB" sz="2200" b="0" dirty="0" err="1"/>
              <a:t>samaan</a:t>
            </a:r>
            <a:r>
              <a:rPr lang="en-GB" sz="2200" b="0" dirty="0"/>
              <a:t> </a:t>
            </a:r>
            <a:r>
              <a:rPr lang="en-GB" sz="2200" b="0" dirty="0" err="1"/>
              <a:t>gammataajuuden</a:t>
            </a:r>
            <a:r>
              <a:rPr lang="en-GB" sz="2200" b="0" dirty="0"/>
              <a:t> </a:t>
            </a:r>
            <a:r>
              <a:rPr lang="en-GB" sz="2200" b="0" dirty="0" err="1"/>
              <a:t>vaiheeseen</a:t>
            </a:r>
            <a:r>
              <a:rPr lang="en-GB" sz="2200" b="0" dirty="0"/>
              <a:t> </a:t>
            </a:r>
            <a:r>
              <a:rPr lang="en-GB" sz="2200" b="0" dirty="0" err="1"/>
              <a:t>ja</a:t>
            </a:r>
            <a:r>
              <a:rPr lang="en-GB" sz="2200" b="0" dirty="0"/>
              <a:t> </a:t>
            </a:r>
            <a:r>
              <a:rPr lang="en-GB" sz="2200" b="0" dirty="0" err="1"/>
              <a:t>että</a:t>
            </a:r>
            <a:r>
              <a:rPr lang="en-GB" sz="2200" b="0" dirty="0"/>
              <a:t> </a:t>
            </a:r>
            <a:r>
              <a:rPr lang="en-GB" sz="2200" b="0" dirty="0" err="1"/>
              <a:t>tämä</a:t>
            </a:r>
            <a:r>
              <a:rPr lang="en-GB" sz="2200" b="0" dirty="0"/>
              <a:t> </a:t>
            </a:r>
            <a:r>
              <a:rPr lang="en-GB" sz="2200" b="0" dirty="0" err="1"/>
              <a:t>vaiheen</a:t>
            </a:r>
            <a:r>
              <a:rPr lang="en-GB" sz="2200" b="0" dirty="0"/>
              <a:t> </a:t>
            </a:r>
            <a:r>
              <a:rPr lang="en-GB" sz="2200" b="0" dirty="0" err="1"/>
              <a:t>synkronointi</a:t>
            </a:r>
            <a:r>
              <a:rPr lang="en-GB" sz="2200" b="0" dirty="0"/>
              <a:t> </a:t>
            </a:r>
            <a:r>
              <a:rPr lang="en-GB" sz="2200" b="0" dirty="0" err="1"/>
              <a:t>auttaa</a:t>
            </a:r>
            <a:r>
              <a:rPr lang="en-GB" sz="2200" b="0" dirty="0"/>
              <a:t> </a:t>
            </a:r>
            <a:r>
              <a:rPr lang="en-GB" sz="2200" b="0" dirty="0" err="1"/>
              <a:t>sitomaan</a:t>
            </a:r>
            <a:r>
              <a:rPr lang="en-GB" sz="2200" b="0" dirty="0"/>
              <a:t> </a:t>
            </a:r>
            <a:r>
              <a:rPr lang="en-GB" sz="2200" b="0" dirty="0" err="1"/>
              <a:t>eri</a:t>
            </a:r>
            <a:r>
              <a:rPr lang="en-GB" sz="2200" b="0" dirty="0"/>
              <a:t> </a:t>
            </a:r>
            <a:r>
              <a:rPr lang="en-GB" sz="2200" b="0" dirty="0" err="1"/>
              <a:t>aivoalueilla</a:t>
            </a:r>
            <a:r>
              <a:rPr lang="en-GB" sz="2200" b="0" dirty="0"/>
              <a:t> </a:t>
            </a:r>
            <a:r>
              <a:rPr lang="en-GB" sz="2200" b="0" dirty="0" err="1"/>
              <a:t>tapahtuvan</a:t>
            </a:r>
            <a:r>
              <a:rPr lang="en-GB" sz="2200" b="0" dirty="0"/>
              <a:t> </a:t>
            </a:r>
            <a:r>
              <a:rPr lang="en-GB" sz="2200" b="0" dirty="0" err="1"/>
              <a:t>rinnakkaisen</a:t>
            </a:r>
            <a:r>
              <a:rPr lang="en-GB" sz="2200" b="0" dirty="0"/>
              <a:t> </a:t>
            </a:r>
            <a:r>
              <a:rPr lang="en-GB" sz="2200" b="0" dirty="0" err="1"/>
              <a:t>prosessoinnin</a:t>
            </a:r>
            <a:r>
              <a:rPr lang="en-GB" sz="2200" b="0" dirty="0"/>
              <a:t> </a:t>
            </a:r>
            <a:r>
              <a:rPr lang="en-GB" sz="2200" b="0" dirty="0" err="1"/>
              <a:t>havaintokohteeksi</a:t>
            </a:r>
            <a:r>
              <a:rPr lang="en-GB" sz="2200" b="0" dirty="0"/>
              <a:t>.</a:t>
            </a:r>
            <a:endParaRPr lang="en-RU" sz="2200" b="0"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45</a:t>
            </a:fld>
            <a:endParaRPr lang="fi-FI"/>
          </a:p>
        </p:txBody>
      </p:sp>
    </p:spTree>
    <p:extLst>
      <p:ext uri="{BB962C8B-B14F-4D97-AF65-F5344CB8AC3E}">
        <p14:creationId xmlns:p14="http://schemas.microsoft.com/office/powerpoint/2010/main" val="234205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Aivosähkökäyrä (EEG)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1034040"/>
            <a:ext cx="8716711" cy="3487642"/>
          </a:xfrm>
        </p:spPr>
        <p:txBody>
          <a:bodyPr/>
          <a:lstStyle/>
          <a:p>
            <a:pPr marL="342900" indent="-342900">
              <a:buFont typeface="Arial" panose="020B0604020202020204" pitchFamily="34" charset="0"/>
              <a:buChar char="•"/>
            </a:pPr>
            <a:r>
              <a:rPr lang="en-GB" sz="2200" b="0" dirty="0" err="1"/>
              <a:t>EEG:n</a:t>
            </a:r>
            <a:r>
              <a:rPr lang="en-GB" sz="2200" b="0" dirty="0"/>
              <a:t> </a:t>
            </a:r>
            <a:r>
              <a:rPr lang="en-GB" sz="2200" b="0" dirty="0" err="1"/>
              <a:t>korkean</a:t>
            </a:r>
            <a:r>
              <a:rPr lang="en-GB" sz="2200" b="0" dirty="0"/>
              <a:t> </a:t>
            </a:r>
            <a:r>
              <a:rPr lang="en-GB" sz="2200" b="0" dirty="0" err="1"/>
              <a:t>ajallisen</a:t>
            </a:r>
            <a:r>
              <a:rPr lang="en-GB" sz="2200" b="0" dirty="0"/>
              <a:t> </a:t>
            </a:r>
            <a:r>
              <a:rPr lang="en-GB" sz="2200" b="0" dirty="0" err="1"/>
              <a:t>resoluution</a:t>
            </a:r>
            <a:r>
              <a:rPr lang="en-GB" sz="2200" b="0" dirty="0"/>
              <a:t> </a:t>
            </a:r>
            <a:r>
              <a:rPr lang="en-GB" sz="2200" b="0" dirty="0" err="1"/>
              <a:t>ansiosta</a:t>
            </a:r>
            <a:r>
              <a:rPr lang="en-GB" sz="2200" b="0" dirty="0"/>
              <a:t> </a:t>
            </a:r>
            <a:r>
              <a:rPr lang="en-GB" sz="2200" b="0" dirty="0" err="1"/>
              <a:t>voidaan</a:t>
            </a:r>
            <a:r>
              <a:rPr lang="en-GB" sz="2200" b="0" dirty="0"/>
              <a:t> </a:t>
            </a:r>
            <a:r>
              <a:rPr lang="en-GB" sz="2200" b="0" dirty="0" err="1"/>
              <a:t>myös</a:t>
            </a:r>
            <a:r>
              <a:rPr lang="en-GB" sz="2200" b="0" dirty="0"/>
              <a:t> </a:t>
            </a:r>
            <a:r>
              <a:rPr lang="en-GB" sz="2200" b="0" dirty="0" err="1"/>
              <a:t>tarkastella</a:t>
            </a:r>
            <a:r>
              <a:rPr lang="en-GB" sz="2200" b="0" dirty="0"/>
              <a:t> </a:t>
            </a:r>
            <a:r>
              <a:rPr lang="en-GB" sz="2200" b="0" dirty="0" err="1"/>
              <a:t>aivojen</a:t>
            </a:r>
            <a:r>
              <a:rPr lang="en-GB" sz="2200" b="0" dirty="0"/>
              <a:t> </a:t>
            </a:r>
            <a:r>
              <a:rPr lang="en-GB" sz="2200" b="0" dirty="0" err="1"/>
              <a:t>vasteita</a:t>
            </a:r>
            <a:r>
              <a:rPr lang="en-GB" sz="2200" b="0" dirty="0"/>
              <a:t> </a:t>
            </a:r>
            <a:r>
              <a:rPr lang="en-GB" sz="2200" b="0" dirty="0" err="1"/>
              <a:t>erilaisiin</a:t>
            </a:r>
            <a:r>
              <a:rPr lang="en-GB" sz="2200" b="0" dirty="0"/>
              <a:t> </a:t>
            </a:r>
            <a:r>
              <a:rPr lang="en-GB" sz="2200" b="0" dirty="0" err="1"/>
              <a:t>ärsykkeisiin</a:t>
            </a:r>
            <a:r>
              <a:rPr lang="en-GB" sz="2200" b="0" dirty="0"/>
              <a:t> </a:t>
            </a:r>
            <a:r>
              <a:rPr lang="en-GB" sz="2200" b="0" dirty="0" err="1"/>
              <a:t>eri</a:t>
            </a:r>
            <a:r>
              <a:rPr lang="en-GB" sz="2200" b="0" dirty="0"/>
              <a:t> </a:t>
            </a:r>
            <a:r>
              <a:rPr lang="en-GB" sz="2200" b="0" dirty="0" err="1"/>
              <a:t>tehtäväolosuhteissa</a:t>
            </a:r>
            <a:r>
              <a:rPr lang="en-GB" sz="2200" b="0" dirty="0"/>
              <a:t>. </a:t>
            </a:r>
          </a:p>
          <a:p>
            <a:pPr marL="342900" indent="-342900">
              <a:buFont typeface="Arial" panose="020B0604020202020204" pitchFamily="34" charset="0"/>
              <a:buChar char="•"/>
            </a:pPr>
            <a:r>
              <a:rPr lang="en-GB" sz="2200" b="0" dirty="0" err="1"/>
              <a:t>Koska</a:t>
            </a:r>
            <a:r>
              <a:rPr lang="en-GB" sz="2200" b="0" dirty="0"/>
              <a:t> </a:t>
            </a:r>
            <a:r>
              <a:rPr lang="en-GB" sz="2200" b="0" dirty="0" err="1"/>
              <a:t>ärsykkeeseen</a:t>
            </a:r>
            <a:r>
              <a:rPr lang="en-GB" sz="2200" b="0" dirty="0"/>
              <a:t> </a:t>
            </a:r>
            <a:r>
              <a:rPr lang="en-GB" sz="2200" b="0" dirty="0" err="1"/>
              <a:t>liittyvät</a:t>
            </a:r>
            <a:r>
              <a:rPr lang="en-GB" sz="2200" b="0" dirty="0"/>
              <a:t> </a:t>
            </a:r>
            <a:r>
              <a:rPr lang="en-GB" sz="2200" b="0" dirty="0" err="1"/>
              <a:t>vasteet</a:t>
            </a:r>
            <a:r>
              <a:rPr lang="en-GB" sz="2200" b="0" dirty="0"/>
              <a:t> </a:t>
            </a:r>
            <a:r>
              <a:rPr lang="en-GB" sz="2200" b="0" dirty="0" err="1"/>
              <a:t>ovat</a:t>
            </a:r>
            <a:r>
              <a:rPr lang="en-GB" sz="2200" b="0" dirty="0"/>
              <a:t> </a:t>
            </a:r>
            <a:r>
              <a:rPr lang="en-GB" sz="2200" b="0" dirty="0" err="1"/>
              <a:t>paljon</a:t>
            </a:r>
            <a:r>
              <a:rPr lang="en-GB" sz="2200" b="0" dirty="0"/>
              <a:t> </a:t>
            </a:r>
            <a:r>
              <a:rPr lang="en-GB" sz="2200" b="0" dirty="0" err="1"/>
              <a:t>pienempiä</a:t>
            </a:r>
            <a:r>
              <a:rPr lang="en-GB" sz="2200" b="0" dirty="0"/>
              <a:t> </a:t>
            </a:r>
            <a:r>
              <a:rPr lang="en-GB" sz="2200" b="0" dirty="0" err="1"/>
              <a:t>kuin</a:t>
            </a:r>
            <a:r>
              <a:rPr lang="en-GB" sz="2200" b="0" dirty="0"/>
              <a:t> </a:t>
            </a:r>
            <a:r>
              <a:rPr lang="en-GB" sz="2200" b="0" dirty="0" err="1"/>
              <a:t>aivojen</a:t>
            </a:r>
            <a:r>
              <a:rPr lang="en-GB" sz="2200" b="0" dirty="0"/>
              <a:t> </a:t>
            </a:r>
            <a:r>
              <a:rPr lang="en-GB" sz="2200" b="0" dirty="0" err="1"/>
              <a:t>spontaanit</a:t>
            </a:r>
            <a:r>
              <a:rPr lang="en-GB" sz="2200" b="0" dirty="0"/>
              <a:t> </a:t>
            </a:r>
            <a:r>
              <a:rPr lang="en-GB" sz="2200" b="0" dirty="0" err="1"/>
              <a:t>rytmit</a:t>
            </a:r>
            <a:r>
              <a:rPr lang="en-GB" sz="2200" b="0" dirty="0"/>
              <a:t>, </a:t>
            </a:r>
            <a:r>
              <a:rPr lang="en-GB" sz="2200" b="0" dirty="0" err="1"/>
              <a:t>tämä</a:t>
            </a:r>
            <a:r>
              <a:rPr lang="en-GB" sz="2200" b="0" dirty="0"/>
              <a:t> on </a:t>
            </a:r>
            <a:r>
              <a:rPr lang="en-GB" sz="2200" b="0" dirty="0" err="1"/>
              <a:t>yleensä</a:t>
            </a:r>
            <a:r>
              <a:rPr lang="en-GB" sz="2200" b="0" dirty="0"/>
              <a:t> </a:t>
            </a:r>
            <a:r>
              <a:rPr lang="en-GB" sz="2200" b="0" dirty="0" err="1"/>
              <a:t>mahdollista</a:t>
            </a:r>
            <a:r>
              <a:rPr lang="en-GB" sz="2200" b="0" dirty="0"/>
              <a:t> </a:t>
            </a:r>
            <a:r>
              <a:rPr lang="en-GB" sz="2200" b="0" dirty="0" err="1"/>
              <a:t>toistamalla</a:t>
            </a:r>
            <a:r>
              <a:rPr lang="en-GB" sz="2200" b="0" dirty="0"/>
              <a:t> </a:t>
            </a:r>
            <a:r>
              <a:rPr lang="en-GB" sz="2200" b="0" dirty="0" err="1"/>
              <a:t>ärsyke</a:t>
            </a:r>
            <a:r>
              <a:rPr lang="en-GB" sz="2200" b="0" dirty="0"/>
              <a:t> </a:t>
            </a:r>
            <a:r>
              <a:rPr lang="en-GB" sz="2200" b="0" dirty="0" err="1"/>
              <a:t>kymmeniä</a:t>
            </a:r>
            <a:r>
              <a:rPr lang="en-GB" sz="2200" b="0" dirty="0"/>
              <a:t> tai </a:t>
            </a:r>
            <a:r>
              <a:rPr lang="en-GB" sz="2200" b="0" dirty="0" err="1"/>
              <a:t>jopa</a:t>
            </a:r>
            <a:r>
              <a:rPr lang="en-GB" sz="2200" b="0" dirty="0"/>
              <a:t> </a:t>
            </a:r>
            <a:r>
              <a:rPr lang="en-GB" sz="2200" b="0" dirty="0" err="1"/>
              <a:t>satoja</a:t>
            </a:r>
            <a:r>
              <a:rPr lang="en-GB" sz="2200" b="0" dirty="0"/>
              <a:t> </a:t>
            </a:r>
            <a:r>
              <a:rPr lang="en-GB" sz="2200" b="0" dirty="0" err="1"/>
              <a:t>kertoja</a:t>
            </a:r>
            <a:r>
              <a:rPr lang="en-GB" sz="2200" b="0" dirty="0"/>
              <a:t> </a:t>
            </a:r>
            <a:r>
              <a:rPr lang="en-GB" sz="2200" b="0" dirty="0" err="1"/>
              <a:t>ja</a:t>
            </a:r>
            <a:r>
              <a:rPr lang="en-GB" sz="2200" b="0" dirty="0"/>
              <a:t> </a:t>
            </a:r>
            <a:r>
              <a:rPr lang="en-GB" sz="2200" b="0" dirty="0" err="1"/>
              <a:t>laskemalla</a:t>
            </a:r>
            <a:r>
              <a:rPr lang="en-GB" sz="2200" b="0" dirty="0"/>
              <a:t> </a:t>
            </a:r>
            <a:r>
              <a:rPr lang="en-GB" sz="2200" b="0" dirty="0" err="1"/>
              <a:t>keskiarvo</a:t>
            </a:r>
            <a:r>
              <a:rPr lang="en-GB" sz="2200" b="0" dirty="0"/>
              <a:t> </a:t>
            </a:r>
            <a:r>
              <a:rPr lang="en-GB" sz="2200" b="0" dirty="0" err="1"/>
              <a:t>ärsykkeen</a:t>
            </a:r>
            <a:r>
              <a:rPr lang="en-GB" sz="2200" b="0" dirty="0"/>
              <a:t> </a:t>
            </a:r>
            <a:r>
              <a:rPr lang="en-GB" sz="2200" b="0" dirty="0" err="1"/>
              <a:t>alkamisajankohtaan</a:t>
            </a:r>
            <a:r>
              <a:rPr lang="en-GB" sz="2200" b="0" dirty="0"/>
              <a:t> </a:t>
            </a:r>
            <a:r>
              <a:rPr lang="en-GB" sz="2200" b="0" dirty="0" err="1"/>
              <a:t>liittyvistä</a:t>
            </a:r>
            <a:r>
              <a:rPr lang="en-GB" sz="2200" b="0" dirty="0"/>
              <a:t> EEG </a:t>
            </a:r>
            <a:r>
              <a:rPr lang="en-GB" sz="2200" b="0" dirty="0" err="1"/>
              <a:t>vasteista</a:t>
            </a:r>
            <a:r>
              <a:rPr lang="en-GB" sz="2200" b="0" dirty="0"/>
              <a:t>.</a:t>
            </a:r>
          </a:p>
          <a:p>
            <a:pPr marL="342900" indent="-342900">
              <a:buFont typeface="Arial" panose="020B0604020202020204" pitchFamily="34" charset="0"/>
              <a:buChar char="•"/>
            </a:pPr>
            <a:r>
              <a:rPr lang="en-GB" sz="2200" b="0" dirty="0" err="1"/>
              <a:t>Keskiarvoistamisprosessi</a:t>
            </a:r>
            <a:r>
              <a:rPr lang="en-GB" sz="2200" b="0" dirty="0"/>
              <a:t> </a:t>
            </a:r>
            <a:r>
              <a:rPr lang="en-GB" sz="2200" b="0" dirty="0" err="1"/>
              <a:t>auttaa</a:t>
            </a:r>
            <a:r>
              <a:rPr lang="en-GB" sz="2200" b="0" dirty="0"/>
              <a:t> </a:t>
            </a:r>
            <a:r>
              <a:rPr lang="en-GB" sz="2200" b="0" dirty="0" err="1"/>
              <a:t>vähentämään</a:t>
            </a:r>
            <a:r>
              <a:rPr lang="en-GB" sz="2200" b="0" dirty="0"/>
              <a:t> </a:t>
            </a:r>
            <a:r>
              <a:rPr lang="en-GB" sz="2200" b="0" dirty="0" err="1"/>
              <a:t>kohinaa</a:t>
            </a:r>
            <a:r>
              <a:rPr lang="en-GB" sz="2200" b="0" dirty="0"/>
              <a:t> </a:t>
            </a:r>
            <a:r>
              <a:rPr lang="en-GB" sz="2200" b="0" dirty="0" err="1"/>
              <a:t>ja</a:t>
            </a:r>
            <a:r>
              <a:rPr lang="en-GB" sz="2200" b="0" dirty="0"/>
              <a:t> </a:t>
            </a:r>
            <a:r>
              <a:rPr lang="en-GB" sz="2200" b="0" dirty="0" err="1"/>
              <a:t>säilyttämään</a:t>
            </a:r>
            <a:r>
              <a:rPr lang="en-GB" sz="2200" b="0" dirty="0"/>
              <a:t> </a:t>
            </a:r>
            <a:r>
              <a:rPr lang="en-GB" sz="2200" b="0" dirty="0" err="1"/>
              <a:t>signaalin</a:t>
            </a:r>
            <a:r>
              <a:rPr lang="en-GB" sz="2200" b="0" dirty="0"/>
              <a:t>, </a:t>
            </a:r>
            <a:r>
              <a:rPr lang="en-GB" sz="2200" b="0" dirty="0" err="1"/>
              <a:t>jolloin</a:t>
            </a:r>
            <a:r>
              <a:rPr lang="en-GB" sz="2200" b="0" dirty="0"/>
              <a:t> </a:t>
            </a:r>
            <a:r>
              <a:rPr lang="en-GB" sz="2200" b="0" dirty="0" err="1"/>
              <a:t>saadaan</a:t>
            </a:r>
            <a:r>
              <a:rPr lang="en-GB" sz="2200" b="0" dirty="0"/>
              <a:t> </a:t>
            </a:r>
            <a:r>
              <a:rPr lang="en-GB" sz="2200" b="0" dirty="0" err="1"/>
              <a:t>selville</a:t>
            </a:r>
            <a:r>
              <a:rPr lang="en-GB" sz="2200" b="0" dirty="0"/>
              <a:t> </a:t>
            </a:r>
            <a:r>
              <a:rPr lang="en-GB" sz="2200" b="0" dirty="0" err="1"/>
              <a:t>niin</a:t>
            </a:r>
            <a:r>
              <a:rPr lang="en-GB" sz="2200" b="0" dirty="0"/>
              <a:t> </a:t>
            </a:r>
            <a:r>
              <a:rPr lang="en-GB" sz="2200" b="0" dirty="0" err="1"/>
              <a:t>sanottu</a:t>
            </a:r>
            <a:r>
              <a:rPr lang="en-GB" sz="2200" b="0" dirty="0"/>
              <a:t> </a:t>
            </a:r>
            <a:r>
              <a:rPr lang="en-GB" sz="2200" b="0" dirty="0" err="1"/>
              <a:t>tapahtumiin</a:t>
            </a:r>
            <a:r>
              <a:rPr lang="en-GB" sz="2200" b="0" dirty="0"/>
              <a:t> </a:t>
            </a:r>
            <a:r>
              <a:rPr lang="en-GB" sz="2200" b="0" dirty="0" err="1"/>
              <a:t>liittyvä</a:t>
            </a:r>
            <a:r>
              <a:rPr lang="en-GB" sz="2200" b="0" dirty="0"/>
              <a:t> </a:t>
            </a:r>
            <a:r>
              <a:rPr lang="en-GB" sz="2200" b="0" dirty="0" err="1"/>
              <a:t>potentiaali</a:t>
            </a:r>
            <a:r>
              <a:rPr lang="en-GB" sz="2200" b="0" dirty="0"/>
              <a:t> (ERP).</a:t>
            </a:r>
            <a:endParaRPr lang="en-RU" sz="2200" b="0"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46</a:t>
            </a:fld>
            <a:endParaRPr lang="fi-FI"/>
          </a:p>
        </p:txBody>
      </p:sp>
    </p:spTree>
    <p:extLst>
      <p:ext uri="{BB962C8B-B14F-4D97-AF65-F5344CB8AC3E}">
        <p14:creationId xmlns:p14="http://schemas.microsoft.com/office/powerpoint/2010/main" val="1607763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Aivosähkökäyrä (EEG)</a:t>
            </a:r>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47</a:t>
            </a:fld>
            <a:endParaRPr lang="fi-FI"/>
          </a:p>
        </p:txBody>
      </p:sp>
      <p:pic>
        <p:nvPicPr>
          <p:cNvPr id="8" name="Picture 7">
            <a:extLst>
              <a:ext uri="{FF2B5EF4-FFF2-40B4-BE49-F238E27FC236}">
                <a16:creationId xmlns:a16="http://schemas.microsoft.com/office/drawing/2014/main" id="{A1C59D08-E046-915F-E9C0-D64D4898DF1E}"/>
              </a:ext>
            </a:extLst>
          </p:cNvPr>
          <p:cNvPicPr>
            <a:picLocks noChangeAspect="1"/>
          </p:cNvPicPr>
          <p:nvPr/>
        </p:nvPicPr>
        <p:blipFill>
          <a:blip r:embed="rId2"/>
          <a:srcRect/>
          <a:stretch>
            <a:fillRect/>
          </a:stretch>
        </p:blipFill>
        <p:spPr bwMode="auto">
          <a:xfrm>
            <a:off x="153814" y="1261611"/>
            <a:ext cx="8836371" cy="2525134"/>
          </a:xfrm>
          <a:prstGeom prst="rect">
            <a:avLst/>
          </a:prstGeom>
          <a:noFill/>
          <a:ln w="9525">
            <a:noFill/>
            <a:miter lim="800000"/>
            <a:headEnd/>
            <a:tailEnd/>
          </a:ln>
        </p:spPr>
      </p:pic>
    </p:spTree>
    <p:extLst>
      <p:ext uri="{BB962C8B-B14F-4D97-AF65-F5344CB8AC3E}">
        <p14:creationId xmlns:p14="http://schemas.microsoft.com/office/powerpoint/2010/main" val="1167144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Aivosähkökäyrä (EEG)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905853"/>
            <a:ext cx="8716711" cy="3487642"/>
          </a:xfrm>
        </p:spPr>
        <p:txBody>
          <a:bodyPr/>
          <a:lstStyle/>
          <a:p>
            <a:pPr marL="342900" indent="-342900">
              <a:buFont typeface="Arial" panose="020B0604020202020204" pitchFamily="34" charset="0"/>
              <a:buChar char="•"/>
            </a:pPr>
            <a:r>
              <a:rPr lang="en-GB" sz="2200" b="0" dirty="0"/>
              <a:t>ERP </a:t>
            </a:r>
            <a:r>
              <a:rPr lang="en-GB" sz="2200" b="0" dirty="0" err="1"/>
              <a:t>vasteet</a:t>
            </a:r>
            <a:r>
              <a:rPr lang="en-GB" sz="2200" b="0" dirty="0"/>
              <a:t> on </a:t>
            </a:r>
            <a:r>
              <a:rPr lang="en-GB" sz="2200" b="0" dirty="0" err="1"/>
              <a:t>nimetty</a:t>
            </a:r>
            <a:r>
              <a:rPr lang="en-GB" sz="2200" b="0" dirty="0"/>
              <a:t> </a:t>
            </a:r>
            <a:r>
              <a:rPr lang="en-GB" sz="2200" b="0" dirty="0" err="1"/>
              <a:t>sen</a:t>
            </a:r>
            <a:r>
              <a:rPr lang="en-GB" sz="2200" b="0" dirty="0"/>
              <a:t> </a:t>
            </a:r>
            <a:r>
              <a:rPr lang="en-GB" sz="2200" b="0" dirty="0" err="1"/>
              <a:t>mukaan</a:t>
            </a:r>
            <a:r>
              <a:rPr lang="en-GB" sz="2200" b="0" dirty="0"/>
              <a:t>, </a:t>
            </a:r>
            <a:r>
              <a:rPr lang="en-GB" sz="2200" b="0" dirty="0" err="1"/>
              <a:t>ovatko</a:t>
            </a:r>
            <a:r>
              <a:rPr lang="en-GB" sz="2200" b="0" dirty="0"/>
              <a:t> ne </a:t>
            </a:r>
            <a:r>
              <a:rPr lang="en-GB" sz="2200" b="0" dirty="0" err="1"/>
              <a:t>negatiivisia</a:t>
            </a:r>
            <a:r>
              <a:rPr lang="en-GB" sz="2200" b="0" dirty="0"/>
              <a:t> </a:t>
            </a:r>
            <a:r>
              <a:rPr lang="en-GB" sz="2200" b="0" dirty="0" err="1"/>
              <a:t>vai</a:t>
            </a:r>
            <a:r>
              <a:rPr lang="en-GB" sz="2200" b="0" dirty="0"/>
              <a:t> </a:t>
            </a:r>
            <a:r>
              <a:rPr lang="en-GB" sz="2200" b="0" dirty="0" err="1"/>
              <a:t>positiivisia</a:t>
            </a:r>
            <a:r>
              <a:rPr lang="en-GB" sz="2200" b="0" dirty="0"/>
              <a:t> </a:t>
            </a:r>
            <a:r>
              <a:rPr lang="en-GB" sz="2200" b="0" dirty="0" err="1"/>
              <a:t>sekä</a:t>
            </a:r>
            <a:r>
              <a:rPr lang="en-GB" sz="2200" b="0" dirty="0"/>
              <a:t> </a:t>
            </a:r>
            <a:r>
              <a:rPr lang="en-GB" sz="2200" b="0" dirty="0" err="1"/>
              <a:t>niiden</a:t>
            </a:r>
            <a:r>
              <a:rPr lang="en-GB" sz="2200" b="0" dirty="0"/>
              <a:t> </a:t>
            </a:r>
            <a:r>
              <a:rPr lang="en-GB" sz="2200" b="0" dirty="0" err="1"/>
              <a:t>latenssin</a:t>
            </a:r>
            <a:r>
              <a:rPr lang="en-GB" sz="2200" b="0" dirty="0"/>
              <a:t> tai </a:t>
            </a:r>
            <a:r>
              <a:rPr lang="en-GB" sz="2200" b="0" dirty="0" err="1"/>
              <a:t>esiintymisjärjestyksen</a:t>
            </a:r>
            <a:r>
              <a:rPr lang="en-GB" sz="2200" b="0" dirty="0"/>
              <a:t> </a:t>
            </a:r>
            <a:r>
              <a:rPr lang="en-GB" sz="2200" b="0" dirty="0" err="1"/>
              <a:t>mukaan</a:t>
            </a:r>
            <a:r>
              <a:rPr lang="en-GB" sz="2200" b="0" dirty="0"/>
              <a:t>. </a:t>
            </a:r>
            <a:r>
              <a:rPr lang="en-GB" sz="2200" b="0" dirty="0" err="1"/>
              <a:t>Esimerkiksi</a:t>
            </a:r>
            <a:r>
              <a:rPr lang="en-GB" sz="2200" b="0" dirty="0"/>
              <a:t> </a:t>
            </a:r>
            <a:r>
              <a:rPr lang="en-GB" sz="2200" b="0" dirty="0" err="1"/>
              <a:t>kuuloärsykkeeseen</a:t>
            </a:r>
            <a:r>
              <a:rPr lang="en-GB" sz="2200" b="0" dirty="0"/>
              <a:t> </a:t>
            </a:r>
            <a:r>
              <a:rPr lang="en-GB" sz="2200" b="0" dirty="0" err="1"/>
              <a:t>noin</a:t>
            </a:r>
            <a:r>
              <a:rPr lang="en-GB" sz="2200" b="0" dirty="0"/>
              <a:t> 100 </a:t>
            </a:r>
            <a:r>
              <a:rPr lang="en-GB" sz="2200" b="0" dirty="0" err="1"/>
              <a:t>ms</a:t>
            </a:r>
            <a:r>
              <a:rPr lang="en-GB" sz="2200" b="0" dirty="0"/>
              <a:t> </a:t>
            </a:r>
            <a:r>
              <a:rPr lang="en-GB" sz="2200" b="0" dirty="0" err="1"/>
              <a:t>ärsykkeen</a:t>
            </a:r>
            <a:r>
              <a:rPr lang="en-GB" sz="2200" b="0" dirty="0"/>
              <a:t> </a:t>
            </a:r>
            <a:r>
              <a:rPr lang="en-GB" sz="2200" b="0" dirty="0" err="1"/>
              <a:t>alusta</a:t>
            </a:r>
            <a:r>
              <a:rPr lang="en-GB" sz="2200" b="0" dirty="0"/>
              <a:t>  </a:t>
            </a:r>
            <a:r>
              <a:rPr lang="en-GB" sz="2200" b="0" dirty="0" err="1"/>
              <a:t>syntyvää</a:t>
            </a:r>
            <a:r>
              <a:rPr lang="en-GB" sz="2200" b="0" dirty="0"/>
              <a:t> </a:t>
            </a:r>
            <a:r>
              <a:rPr lang="en-GB" sz="2200" b="0" dirty="0" err="1"/>
              <a:t>negatiivista</a:t>
            </a:r>
            <a:r>
              <a:rPr lang="en-GB" sz="2200" b="0" dirty="0"/>
              <a:t> </a:t>
            </a:r>
            <a:r>
              <a:rPr lang="en-GB" sz="2200" b="0" dirty="0" err="1"/>
              <a:t>vastetta</a:t>
            </a:r>
            <a:r>
              <a:rPr lang="en-GB" sz="2200" b="0" dirty="0"/>
              <a:t> </a:t>
            </a:r>
            <a:r>
              <a:rPr lang="en-GB" sz="2200" b="0" dirty="0" err="1"/>
              <a:t>kutsutaan</a:t>
            </a:r>
            <a:r>
              <a:rPr lang="en-GB" sz="2200" b="0" dirty="0"/>
              <a:t> </a:t>
            </a:r>
            <a:r>
              <a:rPr lang="en-GB" sz="2200" b="0" dirty="0" err="1"/>
              <a:t>joko</a:t>
            </a:r>
            <a:r>
              <a:rPr lang="en-GB" sz="2200" b="0" dirty="0"/>
              <a:t> N100:ksi tai N1:ksi</a:t>
            </a:r>
          </a:p>
          <a:p>
            <a:pPr marL="342900" indent="-342900">
              <a:buFont typeface="Arial" panose="020B0604020202020204" pitchFamily="34" charset="0"/>
              <a:buChar char="•"/>
            </a:pPr>
            <a:r>
              <a:rPr lang="en-GB" sz="2200" b="0" dirty="0"/>
              <a:t>Se </a:t>
            </a:r>
            <a:r>
              <a:rPr lang="en-GB" sz="2200" b="0" dirty="0" err="1"/>
              <a:t>ei</a:t>
            </a:r>
            <a:r>
              <a:rPr lang="en-GB" sz="2200" b="0" dirty="0"/>
              <a:t> </a:t>
            </a:r>
            <a:r>
              <a:rPr lang="en-GB" sz="2200" b="0" dirty="0" err="1"/>
              <a:t>heijasta</a:t>
            </a:r>
            <a:r>
              <a:rPr lang="en-GB" sz="2200" b="0" dirty="0"/>
              <a:t> </a:t>
            </a:r>
            <a:r>
              <a:rPr lang="en-GB" sz="2200" b="0" dirty="0" err="1"/>
              <a:t>yhtenäistä</a:t>
            </a:r>
            <a:r>
              <a:rPr lang="en-GB" sz="2200" b="0" dirty="0"/>
              <a:t> </a:t>
            </a:r>
            <a:r>
              <a:rPr lang="en-GB" sz="2200" b="0" dirty="0" err="1"/>
              <a:t>aivotapahtumaa</a:t>
            </a:r>
            <a:r>
              <a:rPr lang="en-GB" sz="2200" b="0" dirty="0"/>
              <a:t> </a:t>
            </a:r>
            <a:r>
              <a:rPr lang="en-GB" sz="2200" b="0" dirty="0" err="1"/>
              <a:t>vaan</a:t>
            </a:r>
            <a:r>
              <a:rPr lang="en-GB" sz="2200" b="0" dirty="0"/>
              <a:t> </a:t>
            </a:r>
            <a:r>
              <a:rPr lang="en-GB" sz="2200" b="0" dirty="0" err="1"/>
              <a:t>siihen</a:t>
            </a:r>
            <a:r>
              <a:rPr lang="en-GB" sz="2200" b="0" dirty="0"/>
              <a:t> </a:t>
            </a:r>
            <a:r>
              <a:rPr lang="en-GB" sz="2200" b="0" dirty="0" err="1"/>
              <a:t>vaikuttavat</a:t>
            </a:r>
            <a:r>
              <a:rPr lang="en-GB" sz="2200" b="0" dirty="0"/>
              <a:t> </a:t>
            </a:r>
            <a:r>
              <a:rPr lang="en-GB" sz="2200" b="0" dirty="0" err="1"/>
              <a:t>useat</a:t>
            </a:r>
            <a:r>
              <a:rPr lang="en-GB" sz="2200" b="0" dirty="0"/>
              <a:t> </a:t>
            </a:r>
            <a:r>
              <a:rPr lang="en-GB" sz="2200" b="0" dirty="0" err="1"/>
              <a:t>prosessit</a:t>
            </a:r>
            <a:r>
              <a:rPr lang="en-GB" sz="2200" b="0" dirty="0"/>
              <a:t> </a:t>
            </a:r>
          </a:p>
          <a:p>
            <a:pPr marL="342900" indent="-342900">
              <a:buFont typeface="Arial" panose="020B0604020202020204" pitchFamily="34" charset="0"/>
              <a:buChar char="•"/>
            </a:pPr>
            <a:r>
              <a:rPr lang="en-GB" sz="2200" b="0" dirty="0" err="1"/>
              <a:t>Vaikka</a:t>
            </a:r>
            <a:r>
              <a:rPr lang="en-GB" sz="2200" b="0" dirty="0"/>
              <a:t> </a:t>
            </a:r>
            <a:r>
              <a:rPr lang="en-GB" sz="2200" b="0" dirty="0" err="1"/>
              <a:t>ennen</a:t>
            </a:r>
            <a:r>
              <a:rPr lang="en-GB" sz="2200" b="0" dirty="0"/>
              <a:t> N1:tä </a:t>
            </a:r>
            <a:r>
              <a:rPr lang="en-GB" sz="2200" b="0" dirty="0" err="1"/>
              <a:t>esiintyy</a:t>
            </a:r>
            <a:r>
              <a:rPr lang="en-GB" sz="2200" b="0" dirty="0"/>
              <a:t> </a:t>
            </a:r>
            <a:r>
              <a:rPr lang="en-GB" sz="2200" b="0" dirty="0" err="1"/>
              <a:t>negatiivisia</a:t>
            </a:r>
            <a:r>
              <a:rPr lang="en-GB" sz="2200" b="0" dirty="0"/>
              <a:t> </a:t>
            </a:r>
            <a:r>
              <a:rPr lang="en-GB" sz="2200" b="0" dirty="0" err="1"/>
              <a:t>poikkeamia</a:t>
            </a:r>
            <a:r>
              <a:rPr lang="en-GB" sz="2200" b="0" dirty="0"/>
              <a:t>, </a:t>
            </a:r>
            <a:r>
              <a:rPr lang="en-GB" sz="2200" b="0" dirty="0" err="1"/>
              <a:t>joita</a:t>
            </a:r>
            <a:r>
              <a:rPr lang="en-GB" sz="2200" b="0" dirty="0"/>
              <a:t> </a:t>
            </a:r>
            <a:r>
              <a:rPr lang="en-GB" sz="2200" b="0" dirty="0" err="1"/>
              <a:t>kutsutaan</a:t>
            </a:r>
            <a:r>
              <a:rPr lang="en-GB" sz="2200" b="0" dirty="0"/>
              <a:t> </a:t>
            </a:r>
            <a:r>
              <a:rPr lang="en-GB" sz="2200" b="0" dirty="0" err="1"/>
              <a:t>keskimmäisen</a:t>
            </a:r>
            <a:r>
              <a:rPr lang="en-GB" sz="2200" b="0" dirty="0"/>
              <a:t> </a:t>
            </a:r>
            <a:r>
              <a:rPr lang="en-GB" sz="2200" b="0" dirty="0" err="1"/>
              <a:t>latenssin</a:t>
            </a:r>
            <a:r>
              <a:rPr lang="en-GB" sz="2200" b="0" dirty="0"/>
              <a:t> </a:t>
            </a:r>
            <a:r>
              <a:rPr lang="en-GB" sz="2200" b="0" dirty="0" err="1"/>
              <a:t>vasteiksi</a:t>
            </a:r>
            <a:r>
              <a:rPr lang="en-GB" sz="2200" b="0" dirty="0"/>
              <a:t>, ne </a:t>
            </a:r>
            <a:r>
              <a:rPr lang="en-GB" sz="2200" b="0" dirty="0" err="1"/>
              <a:t>ovat</a:t>
            </a:r>
            <a:r>
              <a:rPr lang="en-GB" sz="2200" b="0" dirty="0"/>
              <a:t> </a:t>
            </a:r>
            <a:r>
              <a:rPr lang="en-GB" sz="2200" b="0" dirty="0" err="1"/>
              <a:t>paljon</a:t>
            </a:r>
            <a:r>
              <a:rPr lang="en-GB" sz="2200" b="0" dirty="0"/>
              <a:t> </a:t>
            </a:r>
            <a:r>
              <a:rPr lang="en-GB" sz="2200" b="0" dirty="0" err="1"/>
              <a:t>pienempiä</a:t>
            </a:r>
            <a:r>
              <a:rPr lang="en-GB" sz="2200" b="0" dirty="0"/>
              <a:t>, </a:t>
            </a:r>
            <a:r>
              <a:rPr lang="en-GB" sz="2200" b="0" dirty="0" err="1"/>
              <a:t>ja</a:t>
            </a:r>
            <a:r>
              <a:rPr lang="en-GB" sz="2200" b="0" dirty="0"/>
              <a:t> </a:t>
            </a:r>
            <a:r>
              <a:rPr lang="en-GB" sz="2200" b="0" dirty="0" err="1"/>
              <a:t>EEG:n</a:t>
            </a:r>
            <a:r>
              <a:rPr lang="en-GB" sz="2200" b="0" dirty="0"/>
              <a:t> </a:t>
            </a:r>
            <a:r>
              <a:rPr lang="en-GB" sz="2200" b="0" dirty="0" err="1"/>
              <a:t>alkuaikoina</a:t>
            </a:r>
            <a:r>
              <a:rPr lang="en-GB" sz="2200" b="0" dirty="0"/>
              <a:t> </a:t>
            </a:r>
            <a:r>
              <a:rPr lang="en-GB" sz="2200" b="0" dirty="0" err="1"/>
              <a:t>niitä</a:t>
            </a:r>
            <a:r>
              <a:rPr lang="en-GB" sz="2200" b="0" dirty="0"/>
              <a:t> </a:t>
            </a:r>
            <a:r>
              <a:rPr lang="en-GB" sz="2200" b="0" dirty="0" err="1"/>
              <a:t>oli</a:t>
            </a:r>
            <a:r>
              <a:rPr lang="en-GB" sz="2200" b="0" dirty="0"/>
              <a:t> </a:t>
            </a:r>
            <a:r>
              <a:rPr lang="en-GB" sz="2200" b="0" dirty="0" err="1"/>
              <a:t>vaikea</a:t>
            </a:r>
            <a:r>
              <a:rPr lang="en-GB" sz="2200" b="0" dirty="0"/>
              <a:t> </a:t>
            </a:r>
            <a:r>
              <a:rPr lang="en-GB" sz="2200" b="0" dirty="0" err="1"/>
              <a:t>erottaa</a:t>
            </a:r>
            <a:r>
              <a:rPr lang="en-GB" sz="2200" b="0" dirty="0"/>
              <a:t> </a:t>
            </a:r>
            <a:r>
              <a:rPr lang="en-GB" sz="2200" b="0" dirty="0" err="1"/>
              <a:t>edes</a:t>
            </a:r>
            <a:r>
              <a:rPr lang="en-GB" sz="2200" b="0" dirty="0"/>
              <a:t> </a:t>
            </a:r>
            <a:r>
              <a:rPr lang="en-GB" sz="2200" b="0" dirty="0" err="1"/>
              <a:t>keskiarvoistetusta</a:t>
            </a:r>
            <a:r>
              <a:rPr lang="en-GB" sz="2200" b="0" dirty="0"/>
              <a:t> </a:t>
            </a:r>
            <a:r>
              <a:rPr lang="en-GB" sz="2200" b="0" dirty="0" err="1"/>
              <a:t>EEG:stä</a:t>
            </a:r>
            <a:r>
              <a:rPr lang="en-GB" sz="2200" b="0" dirty="0"/>
              <a:t>. </a:t>
            </a:r>
            <a:r>
              <a:rPr lang="en-GB" sz="2200" b="0" dirty="0" err="1"/>
              <a:t>Näin</a:t>
            </a:r>
            <a:r>
              <a:rPr lang="en-GB" sz="2200" b="0" dirty="0"/>
              <a:t> </a:t>
            </a:r>
            <a:r>
              <a:rPr lang="en-GB" sz="2200" b="0" dirty="0" err="1"/>
              <a:t>tätä</a:t>
            </a:r>
            <a:r>
              <a:rPr lang="en-GB" sz="2200" b="0" dirty="0"/>
              <a:t> </a:t>
            </a:r>
            <a:r>
              <a:rPr lang="en-GB" sz="2200" b="0" dirty="0" err="1"/>
              <a:t>noin</a:t>
            </a:r>
            <a:r>
              <a:rPr lang="en-GB" sz="2200" b="0" dirty="0"/>
              <a:t> 100 </a:t>
            </a:r>
            <a:r>
              <a:rPr lang="en-GB" sz="2200" b="0" dirty="0" err="1"/>
              <a:t>ms:n</a:t>
            </a:r>
            <a:r>
              <a:rPr lang="en-GB" sz="2200" b="0" dirty="0"/>
              <a:t> </a:t>
            </a:r>
            <a:r>
              <a:rPr lang="en-GB" sz="2200" b="0" dirty="0" err="1"/>
              <a:t>päässä</a:t>
            </a:r>
            <a:r>
              <a:rPr lang="en-GB" sz="2200" b="0" dirty="0"/>
              <a:t> </a:t>
            </a:r>
            <a:r>
              <a:rPr lang="en-GB" sz="2200" b="0" dirty="0" err="1"/>
              <a:t>ärsykkeen</a:t>
            </a:r>
            <a:r>
              <a:rPr lang="en-GB" sz="2200" b="0" dirty="0"/>
              <a:t> </a:t>
            </a:r>
            <a:r>
              <a:rPr lang="en-GB" sz="2200" b="0" dirty="0" err="1"/>
              <a:t>alkamisesta</a:t>
            </a:r>
            <a:r>
              <a:rPr lang="en-GB" sz="2200" b="0" dirty="0"/>
              <a:t> </a:t>
            </a:r>
            <a:r>
              <a:rPr lang="en-GB" sz="2200" b="0" dirty="0" err="1"/>
              <a:t>olevaa</a:t>
            </a:r>
            <a:r>
              <a:rPr lang="en-GB" sz="2200" b="0" dirty="0"/>
              <a:t> </a:t>
            </a:r>
            <a:r>
              <a:rPr lang="en-GB" sz="2200" b="0" dirty="0" err="1"/>
              <a:t>vastetta</a:t>
            </a:r>
            <a:r>
              <a:rPr lang="en-GB" sz="2200" b="0" dirty="0"/>
              <a:t> on </a:t>
            </a:r>
            <a:r>
              <a:rPr lang="en-GB" sz="2200" b="0" dirty="0" err="1"/>
              <a:t>kutsuttu</a:t>
            </a:r>
            <a:r>
              <a:rPr lang="en-GB" sz="2200" b="0" dirty="0"/>
              <a:t> N1:ksi.</a:t>
            </a:r>
            <a:endParaRPr lang="en-RU" sz="2200" b="0"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48</a:t>
            </a:fld>
            <a:endParaRPr lang="fi-FI"/>
          </a:p>
        </p:txBody>
      </p:sp>
    </p:spTree>
    <p:extLst>
      <p:ext uri="{BB962C8B-B14F-4D97-AF65-F5344CB8AC3E}">
        <p14:creationId xmlns:p14="http://schemas.microsoft.com/office/powerpoint/2010/main" val="2728934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Aivosähkökäyrä (EEG)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865912"/>
            <a:ext cx="8716711" cy="3487642"/>
          </a:xfrm>
        </p:spPr>
        <p:txBody>
          <a:bodyPr/>
          <a:lstStyle/>
          <a:p>
            <a:pPr marL="342900" indent="-342900">
              <a:buFont typeface="Arial" panose="020B0604020202020204" pitchFamily="34" charset="0"/>
              <a:buChar char="•"/>
            </a:pPr>
            <a:r>
              <a:rPr lang="en-GB" b="0" dirty="0"/>
              <a:t>On </a:t>
            </a:r>
            <a:r>
              <a:rPr lang="en-GB" b="0" dirty="0" err="1"/>
              <a:t>kehitetty</a:t>
            </a:r>
            <a:r>
              <a:rPr lang="en-GB" b="0" dirty="0"/>
              <a:t> </a:t>
            </a:r>
            <a:r>
              <a:rPr lang="en-GB" b="0" dirty="0" err="1"/>
              <a:t>menetelmiä</a:t>
            </a:r>
            <a:r>
              <a:rPr lang="en-GB" b="0" dirty="0"/>
              <a:t>, </a:t>
            </a:r>
            <a:r>
              <a:rPr lang="en-GB" b="0" dirty="0" err="1"/>
              <a:t>joiden</a:t>
            </a:r>
            <a:r>
              <a:rPr lang="en-GB" b="0" dirty="0"/>
              <a:t> </a:t>
            </a:r>
            <a:r>
              <a:rPr lang="en-GB" b="0" dirty="0" err="1"/>
              <a:t>avulla</a:t>
            </a:r>
            <a:r>
              <a:rPr lang="en-GB" b="0" dirty="0"/>
              <a:t> </a:t>
            </a:r>
            <a:r>
              <a:rPr lang="en-GB" b="0" dirty="0" err="1"/>
              <a:t>voidaan</a:t>
            </a:r>
            <a:r>
              <a:rPr lang="en-GB" b="0" dirty="0"/>
              <a:t> </a:t>
            </a:r>
            <a:r>
              <a:rPr lang="en-GB" b="0" dirty="0" err="1"/>
              <a:t>arvioida</a:t>
            </a:r>
            <a:r>
              <a:rPr lang="en-GB" b="0" dirty="0"/>
              <a:t>, </a:t>
            </a:r>
            <a:r>
              <a:rPr lang="en-GB" b="0" dirty="0" err="1"/>
              <a:t>missä</a:t>
            </a:r>
            <a:r>
              <a:rPr lang="en-GB" b="0" dirty="0"/>
              <a:t> EEG </a:t>
            </a:r>
            <a:r>
              <a:rPr lang="en-GB" b="0" dirty="0" err="1"/>
              <a:t>vasteet</a:t>
            </a:r>
            <a:r>
              <a:rPr lang="en-GB" b="0" dirty="0"/>
              <a:t> </a:t>
            </a:r>
            <a:r>
              <a:rPr lang="en-GB" b="0" dirty="0" err="1"/>
              <a:t>syntyvät</a:t>
            </a:r>
            <a:r>
              <a:rPr lang="en-GB" b="0" dirty="0"/>
              <a:t> </a:t>
            </a:r>
            <a:r>
              <a:rPr lang="en-GB" b="0" dirty="0" err="1"/>
              <a:t>aivoissa</a:t>
            </a:r>
            <a:r>
              <a:rPr lang="en-GB" b="0" dirty="0"/>
              <a:t>. </a:t>
            </a:r>
            <a:r>
              <a:rPr lang="en-GB" b="0" dirty="0" err="1"/>
              <a:t>Tähän</a:t>
            </a:r>
            <a:r>
              <a:rPr lang="en-GB" b="0" dirty="0"/>
              <a:t> </a:t>
            </a:r>
            <a:r>
              <a:rPr lang="en-GB" b="0" dirty="0" err="1"/>
              <a:t>käänteisarviointiin</a:t>
            </a:r>
            <a:r>
              <a:rPr lang="en-GB" b="0" dirty="0"/>
              <a:t> (inverse estimation) </a:t>
            </a:r>
            <a:r>
              <a:rPr lang="en-GB" b="0" dirty="0" err="1"/>
              <a:t>liittyy</a:t>
            </a:r>
            <a:r>
              <a:rPr lang="en-GB" b="0" dirty="0"/>
              <a:t> </a:t>
            </a:r>
            <a:r>
              <a:rPr lang="en-GB" b="0" dirty="0" err="1"/>
              <a:t>aina</a:t>
            </a:r>
            <a:r>
              <a:rPr lang="en-GB" b="0" dirty="0"/>
              <a:t> </a:t>
            </a:r>
            <a:r>
              <a:rPr lang="en-GB" b="0" dirty="0" err="1"/>
              <a:t>epävarmuutta</a:t>
            </a:r>
            <a:r>
              <a:rPr lang="en-GB" b="0" dirty="0"/>
              <a:t>, </a:t>
            </a:r>
            <a:r>
              <a:rPr lang="en-GB" b="0" dirty="0" err="1"/>
              <a:t>koska</a:t>
            </a:r>
            <a:r>
              <a:rPr lang="en-GB" b="0" dirty="0"/>
              <a:t> EEG </a:t>
            </a:r>
            <a:r>
              <a:rPr lang="en-GB" b="0" dirty="0" err="1"/>
              <a:t>vasteet</a:t>
            </a:r>
            <a:r>
              <a:rPr lang="en-GB" b="0" dirty="0"/>
              <a:t> </a:t>
            </a:r>
            <a:r>
              <a:rPr lang="en-GB" b="0" dirty="0" err="1"/>
              <a:t>voidaan</a:t>
            </a:r>
            <a:r>
              <a:rPr lang="en-GB" b="0" dirty="0"/>
              <a:t> </a:t>
            </a:r>
            <a:r>
              <a:rPr lang="en-GB" b="0" dirty="0" err="1"/>
              <a:t>selittää</a:t>
            </a:r>
            <a:r>
              <a:rPr lang="en-GB" b="0" dirty="0"/>
              <a:t> </a:t>
            </a:r>
            <a:r>
              <a:rPr lang="en-GB" b="0" dirty="0" err="1"/>
              <a:t>äärettömän</a:t>
            </a:r>
            <a:r>
              <a:rPr lang="en-GB" b="0" dirty="0"/>
              <a:t> </a:t>
            </a:r>
            <a:r>
              <a:rPr lang="en-GB" b="0" dirty="0" err="1"/>
              <a:t>monella</a:t>
            </a:r>
            <a:r>
              <a:rPr lang="en-GB" b="0" dirty="0"/>
              <a:t> </a:t>
            </a:r>
            <a:r>
              <a:rPr lang="en-GB" b="0" dirty="0" err="1"/>
              <a:t>erilaisella</a:t>
            </a:r>
            <a:r>
              <a:rPr lang="en-GB" b="0" dirty="0"/>
              <a:t> </a:t>
            </a:r>
            <a:r>
              <a:rPr lang="en-GB" b="0" dirty="0" err="1"/>
              <a:t>lähdekonfiguraatiolla</a:t>
            </a:r>
            <a:r>
              <a:rPr lang="en-GB" b="0" dirty="0"/>
              <a:t> </a:t>
            </a:r>
          </a:p>
          <a:p>
            <a:pPr marL="342900" indent="-342900">
              <a:buFont typeface="Arial" panose="020B0604020202020204" pitchFamily="34" charset="0"/>
              <a:buChar char="•"/>
            </a:pPr>
            <a:r>
              <a:rPr lang="en-GB" b="0" dirty="0" err="1"/>
              <a:t>Kun</a:t>
            </a:r>
            <a:r>
              <a:rPr lang="en-GB" b="0" dirty="0"/>
              <a:t> </a:t>
            </a:r>
            <a:r>
              <a:rPr lang="en-GB" b="0" dirty="0" err="1"/>
              <a:t>EEG:n</a:t>
            </a:r>
            <a:r>
              <a:rPr lang="en-GB" b="0" dirty="0"/>
              <a:t> </a:t>
            </a:r>
            <a:r>
              <a:rPr lang="en-GB" b="0" dirty="0" err="1"/>
              <a:t>käänteisestimaatteja</a:t>
            </a:r>
            <a:r>
              <a:rPr lang="en-GB" b="0" dirty="0"/>
              <a:t> on </a:t>
            </a:r>
            <a:r>
              <a:rPr lang="en-GB" b="0" dirty="0" err="1"/>
              <a:t>verrattu</a:t>
            </a:r>
            <a:r>
              <a:rPr lang="en-GB" b="0" dirty="0"/>
              <a:t> </a:t>
            </a:r>
            <a:r>
              <a:rPr lang="en-GB" b="0" dirty="0" err="1"/>
              <a:t>siihen</a:t>
            </a:r>
            <a:r>
              <a:rPr lang="en-GB" b="0" dirty="0"/>
              <a:t>, </a:t>
            </a:r>
            <a:r>
              <a:rPr lang="en-GB" b="0" dirty="0" err="1"/>
              <a:t>mitä</a:t>
            </a:r>
            <a:r>
              <a:rPr lang="en-GB" b="0" dirty="0"/>
              <a:t> </a:t>
            </a:r>
            <a:r>
              <a:rPr lang="en-GB" b="0" dirty="0" err="1"/>
              <a:t>aivojen</a:t>
            </a:r>
            <a:r>
              <a:rPr lang="en-GB" b="0" dirty="0"/>
              <a:t> </a:t>
            </a:r>
            <a:r>
              <a:rPr lang="en-GB" b="0" dirty="0" err="1"/>
              <a:t>toiminnallisesta</a:t>
            </a:r>
            <a:r>
              <a:rPr lang="en-GB" b="0" dirty="0"/>
              <a:t> </a:t>
            </a:r>
            <a:r>
              <a:rPr lang="en-GB" b="0" dirty="0" err="1"/>
              <a:t>anatomiasta</a:t>
            </a:r>
            <a:r>
              <a:rPr lang="en-GB" b="0" dirty="0"/>
              <a:t> </a:t>
            </a:r>
            <a:r>
              <a:rPr lang="en-GB" b="0" dirty="0" err="1"/>
              <a:t>tiedetään</a:t>
            </a:r>
            <a:r>
              <a:rPr lang="en-GB" b="0" dirty="0"/>
              <a:t> </a:t>
            </a:r>
            <a:r>
              <a:rPr lang="en-GB" b="0" dirty="0" err="1"/>
              <a:t>muiden</a:t>
            </a:r>
            <a:r>
              <a:rPr lang="en-GB" b="0" dirty="0"/>
              <a:t> </a:t>
            </a:r>
            <a:r>
              <a:rPr lang="en-GB" b="0" dirty="0" err="1"/>
              <a:t>tutkimusten</a:t>
            </a:r>
            <a:r>
              <a:rPr lang="en-GB" b="0" dirty="0"/>
              <a:t> </a:t>
            </a:r>
            <a:r>
              <a:rPr lang="en-GB" b="0" dirty="0" err="1"/>
              <a:t>perusteella</a:t>
            </a:r>
            <a:r>
              <a:rPr lang="en-GB" b="0" dirty="0"/>
              <a:t>, </a:t>
            </a:r>
            <a:r>
              <a:rPr lang="en-GB" b="0" dirty="0" err="1"/>
              <a:t>voidaan</a:t>
            </a:r>
            <a:r>
              <a:rPr lang="en-GB" b="0" dirty="0"/>
              <a:t> </a:t>
            </a:r>
            <a:r>
              <a:rPr lang="en-GB" b="0" dirty="0" err="1"/>
              <a:t>päätellä</a:t>
            </a:r>
            <a:r>
              <a:rPr lang="en-GB" b="0" dirty="0"/>
              <a:t>, </a:t>
            </a:r>
            <a:r>
              <a:rPr lang="en-GB" b="0" dirty="0" err="1"/>
              <a:t>että</a:t>
            </a:r>
            <a:r>
              <a:rPr lang="en-GB" b="0" dirty="0"/>
              <a:t> </a:t>
            </a:r>
            <a:r>
              <a:rPr lang="en-GB" b="0" dirty="0" err="1"/>
              <a:t>käänteisestimaatit</a:t>
            </a:r>
            <a:r>
              <a:rPr lang="en-GB" b="0" dirty="0"/>
              <a:t> </a:t>
            </a:r>
            <a:r>
              <a:rPr lang="en-GB" b="0" dirty="0" err="1"/>
              <a:t>näyttävät</a:t>
            </a:r>
            <a:r>
              <a:rPr lang="en-GB" b="0" dirty="0"/>
              <a:t> </a:t>
            </a:r>
            <a:r>
              <a:rPr lang="en-GB" b="0" dirty="0" err="1"/>
              <a:t>olevan</a:t>
            </a:r>
            <a:r>
              <a:rPr lang="en-GB" b="0" dirty="0"/>
              <a:t> </a:t>
            </a:r>
            <a:r>
              <a:rPr lang="en-GB" b="0" dirty="0" err="1"/>
              <a:t>melko</a:t>
            </a:r>
            <a:r>
              <a:rPr lang="en-GB" b="0" dirty="0"/>
              <a:t> </a:t>
            </a:r>
            <a:r>
              <a:rPr lang="en-GB" b="0" dirty="0" err="1"/>
              <a:t>tarkkoja</a:t>
            </a:r>
            <a:r>
              <a:rPr lang="en-GB" b="0" dirty="0"/>
              <a:t>. </a:t>
            </a:r>
          </a:p>
          <a:p>
            <a:pPr marL="342900" indent="-342900">
              <a:buFont typeface="Arial" panose="020B0604020202020204" pitchFamily="34" charset="0"/>
              <a:buChar char="•"/>
            </a:pPr>
            <a:r>
              <a:rPr lang="en-GB" b="0" dirty="0" err="1"/>
              <a:t>Sähkömagneettisten</a:t>
            </a:r>
            <a:r>
              <a:rPr lang="en-GB" b="0" dirty="0"/>
              <a:t> </a:t>
            </a:r>
            <a:r>
              <a:rPr lang="en-GB" b="0" dirty="0" err="1"/>
              <a:t>käänteisestimaattien</a:t>
            </a:r>
            <a:r>
              <a:rPr lang="en-GB" b="0" dirty="0"/>
              <a:t> </a:t>
            </a:r>
            <a:r>
              <a:rPr lang="en-GB" b="0" dirty="0" err="1"/>
              <a:t>tarkkuutta</a:t>
            </a:r>
            <a:r>
              <a:rPr lang="en-GB" b="0" dirty="0"/>
              <a:t> </a:t>
            </a:r>
            <a:r>
              <a:rPr lang="en-GB" b="0" dirty="0" err="1"/>
              <a:t>voidaan</a:t>
            </a:r>
            <a:r>
              <a:rPr lang="en-GB" b="0" dirty="0"/>
              <a:t> </a:t>
            </a:r>
            <a:r>
              <a:rPr lang="en-GB" b="0" dirty="0" err="1"/>
              <a:t>lisäksi</a:t>
            </a:r>
            <a:r>
              <a:rPr lang="en-GB" b="0" dirty="0"/>
              <a:t> </a:t>
            </a:r>
            <a:r>
              <a:rPr lang="en-GB" b="0" dirty="0" err="1"/>
              <a:t>lisätä</a:t>
            </a:r>
            <a:r>
              <a:rPr lang="en-GB" b="0" dirty="0"/>
              <a:t> </a:t>
            </a:r>
            <a:r>
              <a:rPr lang="en-GB" b="0" dirty="0" err="1"/>
              <a:t>entisestään</a:t>
            </a:r>
            <a:r>
              <a:rPr lang="en-GB" b="0" dirty="0"/>
              <a:t> </a:t>
            </a:r>
            <a:r>
              <a:rPr lang="en-GB" b="0" dirty="0" err="1"/>
              <a:t>käyttämällä</a:t>
            </a:r>
            <a:r>
              <a:rPr lang="en-GB" b="0" dirty="0"/>
              <a:t> a priori -</a:t>
            </a:r>
            <a:r>
              <a:rPr lang="en-GB" b="0" dirty="0" err="1"/>
              <a:t>tietoa</a:t>
            </a:r>
            <a:r>
              <a:rPr lang="en-GB" b="0" dirty="0"/>
              <a:t>, </a:t>
            </a:r>
            <a:r>
              <a:rPr lang="en-GB" b="0" dirty="0" err="1"/>
              <a:t>kuten</a:t>
            </a:r>
            <a:r>
              <a:rPr lang="en-GB" b="0" dirty="0"/>
              <a:t> </a:t>
            </a:r>
            <a:r>
              <a:rPr lang="en-GB" b="0" dirty="0" err="1"/>
              <a:t>magneettikuvauksiin</a:t>
            </a:r>
            <a:r>
              <a:rPr lang="en-GB" b="0" dirty="0"/>
              <a:t> </a:t>
            </a:r>
            <a:r>
              <a:rPr lang="en-GB" b="0" dirty="0" err="1"/>
              <a:t>perustuvaa</a:t>
            </a:r>
            <a:r>
              <a:rPr lang="en-GB" b="0" dirty="0"/>
              <a:t> </a:t>
            </a:r>
            <a:r>
              <a:rPr lang="en-GB" b="0" dirty="0" err="1"/>
              <a:t>tietoa</a:t>
            </a:r>
            <a:r>
              <a:rPr lang="en-GB" b="0" dirty="0"/>
              <a:t> </a:t>
            </a:r>
            <a:r>
              <a:rPr lang="en-GB" b="0" dirty="0" err="1"/>
              <a:t>anatomiasta</a:t>
            </a:r>
            <a:r>
              <a:rPr lang="en-GB" b="0" dirty="0"/>
              <a:t> </a:t>
            </a:r>
            <a:r>
              <a:rPr lang="en-GB" b="0" dirty="0" err="1"/>
              <a:t>ja</a:t>
            </a:r>
            <a:r>
              <a:rPr lang="en-GB" b="0" dirty="0"/>
              <a:t> </a:t>
            </a:r>
            <a:r>
              <a:rPr lang="en-GB" b="0" dirty="0" err="1"/>
              <a:t>hemodynaamisen</a:t>
            </a:r>
            <a:r>
              <a:rPr lang="en-GB" b="0" dirty="0"/>
              <a:t> </a:t>
            </a:r>
            <a:r>
              <a:rPr lang="en-GB" b="0" dirty="0" err="1"/>
              <a:t>aktiivisuuden</a:t>
            </a:r>
            <a:r>
              <a:rPr lang="en-GB" b="0" dirty="0"/>
              <a:t> </a:t>
            </a:r>
            <a:r>
              <a:rPr lang="en-GB" b="0" dirty="0" err="1"/>
              <a:t>paikoista</a:t>
            </a:r>
            <a:endParaRPr lang="en-RU" b="0"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49</a:t>
            </a:fld>
            <a:endParaRPr lang="fi-FI"/>
          </a:p>
        </p:txBody>
      </p:sp>
    </p:spTree>
    <p:extLst>
      <p:ext uri="{BB962C8B-B14F-4D97-AF65-F5344CB8AC3E}">
        <p14:creationId xmlns:p14="http://schemas.microsoft.com/office/powerpoint/2010/main" val="17189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7D15-8D6D-6C6D-6BED-63A1065E1673}"/>
              </a:ext>
            </a:extLst>
          </p:cNvPr>
          <p:cNvSpPr>
            <a:spLocks noGrp="1"/>
          </p:cNvSpPr>
          <p:nvPr>
            <p:ph type="ctrTitle"/>
          </p:nvPr>
        </p:nvSpPr>
        <p:spPr/>
        <p:txBody>
          <a:bodyPr/>
          <a:lstStyle/>
          <a:p>
            <a:r>
              <a:rPr lang="en-RU"/>
              <a:t>Mitä </a:t>
            </a:r>
            <a:r>
              <a:rPr lang="fi-FI" dirty="0"/>
              <a:t>biologinen psykologia </a:t>
            </a:r>
            <a:r>
              <a:rPr lang="en-RU"/>
              <a:t>on</a:t>
            </a:r>
            <a:r>
              <a:rPr lang="en-RU" dirty="0"/>
              <a:t>?</a:t>
            </a:r>
          </a:p>
        </p:txBody>
      </p:sp>
      <p:sp>
        <p:nvSpPr>
          <p:cNvPr id="3" name="Content Placeholder 2">
            <a:extLst>
              <a:ext uri="{FF2B5EF4-FFF2-40B4-BE49-F238E27FC236}">
                <a16:creationId xmlns:a16="http://schemas.microsoft.com/office/drawing/2014/main" id="{2C01941B-D387-37AB-FB7A-A06EA635BF9E}"/>
              </a:ext>
            </a:extLst>
          </p:cNvPr>
          <p:cNvSpPr>
            <a:spLocks noGrp="1"/>
          </p:cNvSpPr>
          <p:nvPr>
            <p:ph sz="quarter" idx="14"/>
          </p:nvPr>
        </p:nvSpPr>
        <p:spPr>
          <a:xfrm>
            <a:off x="468312" y="763362"/>
            <a:ext cx="8207374" cy="4016523"/>
          </a:xfrm>
        </p:spPr>
        <p:txBody>
          <a:bodyPr/>
          <a:lstStyle/>
          <a:p>
            <a:pPr marL="342900" indent="-342900">
              <a:buFont typeface="Arial" panose="020B0604020202020204" pitchFamily="34" charset="0"/>
              <a:buChar char="•"/>
            </a:pPr>
            <a:r>
              <a:rPr lang="en-GB" sz="2000" dirty="0" err="1"/>
              <a:t>Biologinen</a:t>
            </a:r>
            <a:r>
              <a:rPr lang="en-GB" sz="2000" dirty="0"/>
              <a:t> </a:t>
            </a:r>
            <a:r>
              <a:rPr lang="en-GB" sz="2000" dirty="0" err="1"/>
              <a:t>psykologia</a:t>
            </a:r>
            <a:r>
              <a:rPr lang="en-GB" sz="2000" dirty="0"/>
              <a:t> </a:t>
            </a:r>
            <a:r>
              <a:rPr lang="en-GB" sz="2000" dirty="0" err="1"/>
              <a:t>pyrkii</a:t>
            </a:r>
            <a:r>
              <a:rPr lang="en-GB" sz="2000" dirty="0"/>
              <a:t> </a:t>
            </a:r>
            <a:r>
              <a:rPr lang="en-GB" sz="2000" dirty="0" err="1"/>
              <a:t>ratkaisemaan</a:t>
            </a:r>
            <a:r>
              <a:rPr lang="en-GB" sz="2000" dirty="0"/>
              <a:t> </a:t>
            </a:r>
            <a:r>
              <a:rPr lang="en-GB" sz="2000" dirty="0" err="1"/>
              <a:t>kysymyksen</a:t>
            </a:r>
            <a:r>
              <a:rPr lang="en-GB" sz="2000" dirty="0"/>
              <a:t> </a:t>
            </a:r>
            <a:r>
              <a:rPr lang="en-GB" sz="2000" dirty="0" err="1"/>
              <a:t>siitä</a:t>
            </a:r>
            <a:r>
              <a:rPr lang="en-GB" sz="2000" dirty="0"/>
              <a:t>, </a:t>
            </a:r>
            <a:r>
              <a:rPr lang="en-GB" sz="2000" dirty="0" err="1"/>
              <a:t>miten</a:t>
            </a:r>
            <a:r>
              <a:rPr lang="en-GB" sz="2000" dirty="0"/>
              <a:t> </a:t>
            </a:r>
            <a:r>
              <a:rPr lang="en-GB" sz="2000" dirty="0" err="1"/>
              <a:t>aivot</a:t>
            </a:r>
            <a:r>
              <a:rPr lang="en-GB" sz="2000" dirty="0"/>
              <a:t> (tai </a:t>
            </a:r>
            <a:r>
              <a:rPr lang="en-GB" sz="2000" dirty="0" err="1"/>
              <a:t>yleisemmin</a:t>
            </a:r>
            <a:r>
              <a:rPr lang="en-GB" sz="2000" dirty="0"/>
              <a:t> </a:t>
            </a:r>
            <a:r>
              <a:rPr lang="en-GB" sz="2000" dirty="0" err="1"/>
              <a:t>keho</a:t>
            </a:r>
            <a:r>
              <a:rPr lang="en-GB" sz="2000" dirty="0"/>
              <a:t>) </a:t>
            </a:r>
            <a:r>
              <a:rPr lang="en-GB" sz="2000" dirty="0" err="1"/>
              <a:t>synnyttävät</a:t>
            </a:r>
            <a:r>
              <a:rPr lang="en-GB" sz="2000" dirty="0"/>
              <a:t> </a:t>
            </a:r>
            <a:r>
              <a:rPr lang="en-GB" sz="2000" dirty="0" err="1"/>
              <a:t>ihmismielen</a:t>
            </a:r>
            <a:r>
              <a:rPr lang="en-GB" sz="2000" dirty="0"/>
              <a:t>; </a:t>
            </a:r>
            <a:r>
              <a:rPr lang="en-GB" sz="2000" dirty="0" err="1"/>
              <a:t>miten</a:t>
            </a:r>
            <a:r>
              <a:rPr lang="en-GB" sz="2000" dirty="0"/>
              <a:t> </a:t>
            </a:r>
            <a:r>
              <a:rPr lang="en-GB" sz="2000" dirty="0" err="1"/>
              <a:t>aivot</a:t>
            </a:r>
            <a:r>
              <a:rPr lang="en-GB" sz="2000" dirty="0"/>
              <a:t> </a:t>
            </a:r>
            <a:r>
              <a:rPr lang="en-GB" sz="2000" dirty="0" err="1"/>
              <a:t>mahdollistavat</a:t>
            </a:r>
            <a:r>
              <a:rPr lang="en-GB" sz="2000" dirty="0"/>
              <a:t> </a:t>
            </a:r>
            <a:r>
              <a:rPr lang="en-GB" sz="2000" dirty="0" err="1"/>
              <a:t>ajattelun</a:t>
            </a:r>
            <a:r>
              <a:rPr lang="en-GB" sz="2000" dirty="0"/>
              <a:t>, </a:t>
            </a:r>
            <a:r>
              <a:rPr lang="en-GB" sz="2000" dirty="0" err="1"/>
              <a:t>suunnittelun</a:t>
            </a:r>
            <a:r>
              <a:rPr lang="en-GB" sz="2000" dirty="0"/>
              <a:t>, </a:t>
            </a:r>
            <a:r>
              <a:rPr lang="en-GB" sz="2000" dirty="0" err="1"/>
              <a:t>muistamisen</a:t>
            </a:r>
            <a:r>
              <a:rPr lang="en-GB" sz="2000" dirty="0"/>
              <a:t>, </a:t>
            </a:r>
            <a:r>
              <a:rPr lang="en-GB" sz="2000" dirty="0" err="1"/>
              <a:t>toisten</a:t>
            </a:r>
            <a:r>
              <a:rPr lang="en-GB" sz="2000" dirty="0"/>
              <a:t> </a:t>
            </a:r>
            <a:r>
              <a:rPr lang="en-GB" sz="2000" dirty="0" err="1"/>
              <a:t>ihmisten</a:t>
            </a:r>
            <a:r>
              <a:rPr lang="en-GB" sz="2000" dirty="0"/>
              <a:t> </a:t>
            </a:r>
            <a:r>
              <a:rPr lang="en-GB" sz="2000" dirty="0" err="1"/>
              <a:t>ymmärtämisen</a:t>
            </a:r>
            <a:r>
              <a:rPr lang="en-GB" sz="2000" dirty="0"/>
              <a:t>, </a:t>
            </a:r>
            <a:r>
              <a:rPr lang="en-GB" sz="2000" dirty="0" err="1"/>
              <a:t>näkemisen</a:t>
            </a:r>
            <a:r>
              <a:rPr lang="en-GB" sz="2000" dirty="0"/>
              <a:t>, </a:t>
            </a:r>
            <a:r>
              <a:rPr lang="en-GB" sz="2000" dirty="0" err="1"/>
              <a:t>kuulemisen</a:t>
            </a:r>
            <a:r>
              <a:rPr lang="en-GB" sz="2000" dirty="0"/>
              <a:t> </a:t>
            </a:r>
            <a:r>
              <a:rPr lang="en-GB" sz="2000" dirty="0" err="1"/>
              <a:t>ja</a:t>
            </a:r>
            <a:r>
              <a:rPr lang="en-GB" sz="2000" dirty="0"/>
              <a:t> </a:t>
            </a:r>
            <a:r>
              <a:rPr lang="en-GB" sz="2000" dirty="0" err="1"/>
              <a:t>liikkumisen</a:t>
            </a:r>
            <a:r>
              <a:rPr lang="en-GB" sz="2000" dirty="0"/>
              <a:t>. </a:t>
            </a:r>
            <a:r>
              <a:rPr lang="en-GB" sz="2000" dirty="0" err="1"/>
              <a:t>Tieteenalana</a:t>
            </a:r>
            <a:r>
              <a:rPr lang="en-GB" sz="2000" dirty="0"/>
              <a:t> </a:t>
            </a:r>
            <a:r>
              <a:rPr lang="en-GB" sz="2000" dirty="0" err="1"/>
              <a:t>voidaan</a:t>
            </a:r>
            <a:r>
              <a:rPr lang="en-GB" sz="2000" dirty="0"/>
              <a:t> </a:t>
            </a:r>
            <a:r>
              <a:rPr lang="en-GB" sz="2000" dirty="0" err="1"/>
              <a:t>puhua</a:t>
            </a:r>
            <a:r>
              <a:rPr lang="en-GB" sz="2000" dirty="0"/>
              <a:t> </a:t>
            </a:r>
            <a:r>
              <a:rPr lang="en-GB" sz="2000" dirty="0" err="1"/>
              <a:t>myös</a:t>
            </a:r>
            <a:r>
              <a:rPr lang="en-GB" sz="2000" dirty="0"/>
              <a:t> </a:t>
            </a:r>
            <a:r>
              <a:rPr lang="en-GB" sz="2000" dirty="0" err="1"/>
              <a:t>kognitiivisesta</a:t>
            </a:r>
            <a:r>
              <a:rPr lang="en-GB" sz="2000" dirty="0"/>
              <a:t> </a:t>
            </a:r>
            <a:r>
              <a:rPr lang="en-GB" sz="2000" dirty="0" err="1"/>
              <a:t>neurotieteestä</a:t>
            </a:r>
            <a:endParaRPr lang="en-GB" sz="2000" dirty="0"/>
          </a:p>
          <a:p>
            <a:pPr marL="342900" indent="-342900">
              <a:buFont typeface="Arial" panose="020B0604020202020204" pitchFamily="34" charset="0"/>
              <a:buChar char="•"/>
            </a:pPr>
            <a:r>
              <a:rPr lang="en-GB" sz="2000" dirty="0" err="1"/>
              <a:t>Tämän</a:t>
            </a:r>
            <a:r>
              <a:rPr lang="en-GB" sz="2000" dirty="0"/>
              <a:t> ns. </a:t>
            </a:r>
            <a:r>
              <a:rPr lang="en-GB" sz="2000" dirty="0" err="1"/>
              <a:t>mielen</a:t>
            </a:r>
            <a:r>
              <a:rPr lang="en-GB" sz="2000" dirty="0"/>
              <a:t> </a:t>
            </a:r>
            <a:r>
              <a:rPr lang="en-GB" sz="2000" dirty="0" err="1"/>
              <a:t>ja</a:t>
            </a:r>
            <a:r>
              <a:rPr lang="en-GB" sz="2000" dirty="0"/>
              <a:t> </a:t>
            </a:r>
            <a:r>
              <a:rPr lang="en-GB" sz="2000" dirty="0" err="1"/>
              <a:t>ruumiin</a:t>
            </a:r>
            <a:r>
              <a:rPr lang="en-GB" sz="2000" dirty="0"/>
              <a:t> </a:t>
            </a:r>
            <a:r>
              <a:rPr lang="en-GB" sz="2000" dirty="0" err="1"/>
              <a:t>välisen</a:t>
            </a:r>
            <a:r>
              <a:rPr lang="en-GB" sz="2000" dirty="0"/>
              <a:t> </a:t>
            </a:r>
            <a:r>
              <a:rPr lang="en-GB" sz="2000" dirty="0" err="1"/>
              <a:t>ongelman</a:t>
            </a:r>
            <a:r>
              <a:rPr lang="en-GB" sz="2000" dirty="0"/>
              <a:t> </a:t>
            </a:r>
            <a:r>
              <a:rPr lang="en-GB" sz="2000" dirty="0" err="1"/>
              <a:t>ratkaiseminen</a:t>
            </a:r>
            <a:r>
              <a:rPr lang="en-GB" sz="2000" dirty="0"/>
              <a:t> on </a:t>
            </a:r>
            <a:r>
              <a:rPr lang="en-GB" sz="2000" dirty="0" err="1"/>
              <a:t>ollut</a:t>
            </a:r>
            <a:r>
              <a:rPr lang="en-GB" sz="2000" dirty="0"/>
              <a:t> </a:t>
            </a:r>
            <a:r>
              <a:rPr lang="en-GB" sz="2000" dirty="0" err="1"/>
              <a:t>keskeinen</a:t>
            </a:r>
            <a:r>
              <a:rPr lang="en-GB" sz="2000" dirty="0"/>
              <a:t> </a:t>
            </a:r>
            <a:r>
              <a:rPr lang="en-GB" sz="2000" dirty="0" err="1"/>
              <a:t>pyrkimys</a:t>
            </a:r>
            <a:r>
              <a:rPr lang="en-GB" sz="2000" dirty="0"/>
              <a:t> </a:t>
            </a:r>
            <a:r>
              <a:rPr lang="en-GB" sz="2000" dirty="0" err="1"/>
              <a:t>antiikin</a:t>
            </a:r>
            <a:r>
              <a:rPr lang="en-GB" sz="2000" dirty="0"/>
              <a:t> </a:t>
            </a:r>
            <a:r>
              <a:rPr lang="en-GB" sz="2000" dirty="0" err="1"/>
              <a:t>kreikkalaisten</a:t>
            </a:r>
            <a:r>
              <a:rPr lang="en-GB" sz="2000" dirty="0"/>
              <a:t> </a:t>
            </a:r>
            <a:r>
              <a:rPr lang="en-GB" sz="2000" dirty="0" err="1"/>
              <a:t>filosofien</a:t>
            </a:r>
            <a:r>
              <a:rPr lang="en-GB" sz="2000" dirty="0"/>
              <a:t>, </a:t>
            </a:r>
            <a:r>
              <a:rPr lang="en-GB" sz="2000" dirty="0" err="1"/>
              <a:t>kuten</a:t>
            </a:r>
            <a:r>
              <a:rPr lang="en-GB" sz="2000" dirty="0"/>
              <a:t> </a:t>
            </a:r>
            <a:r>
              <a:rPr lang="en-GB" sz="2000" dirty="0" err="1"/>
              <a:t>Platonin</a:t>
            </a:r>
            <a:r>
              <a:rPr lang="en-GB" sz="2000" dirty="0"/>
              <a:t>, </a:t>
            </a:r>
            <a:r>
              <a:rPr lang="en-GB" sz="2000" dirty="0" err="1"/>
              <a:t>ajoista</a:t>
            </a:r>
            <a:r>
              <a:rPr lang="en-GB" sz="2000" dirty="0"/>
              <a:t> </a:t>
            </a:r>
            <a:r>
              <a:rPr lang="en-GB" sz="2000" dirty="0" err="1"/>
              <a:t>lähtien</a:t>
            </a:r>
            <a:r>
              <a:rPr lang="en-GB" sz="2000" dirty="0"/>
              <a:t>, </a:t>
            </a:r>
            <a:r>
              <a:rPr lang="en-GB" sz="2000" dirty="0" err="1"/>
              <a:t>vaikka</a:t>
            </a:r>
            <a:r>
              <a:rPr lang="en-GB" sz="2000" dirty="0"/>
              <a:t> </a:t>
            </a:r>
            <a:r>
              <a:rPr lang="en-GB" sz="2000" dirty="0" err="1"/>
              <a:t>monet</a:t>
            </a:r>
            <a:r>
              <a:rPr lang="en-GB" sz="2000" dirty="0"/>
              <a:t> </a:t>
            </a:r>
            <a:r>
              <a:rPr lang="en-GB" sz="2000" dirty="0" err="1"/>
              <a:t>varhaisista</a:t>
            </a:r>
            <a:r>
              <a:rPr lang="en-GB" sz="2000" dirty="0"/>
              <a:t> </a:t>
            </a:r>
            <a:r>
              <a:rPr lang="en-GB" sz="2000" dirty="0" err="1"/>
              <a:t>filosofeista</a:t>
            </a:r>
            <a:r>
              <a:rPr lang="en-GB" sz="2000" dirty="0"/>
              <a:t> </a:t>
            </a:r>
            <a:r>
              <a:rPr lang="en-GB" sz="2000" dirty="0" err="1"/>
              <a:t>pitivätkin</a:t>
            </a:r>
            <a:r>
              <a:rPr lang="en-GB" sz="2000" dirty="0"/>
              <a:t> </a:t>
            </a:r>
            <a:r>
              <a:rPr lang="en-GB" sz="2000" dirty="0" err="1"/>
              <a:t>aivoja</a:t>
            </a:r>
            <a:r>
              <a:rPr lang="en-GB" sz="2000" dirty="0"/>
              <a:t> </a:t>
            </a:r>
            <a:r>
              <a:rPr lang="en-GB" sz="2000" dirty="0" err="1"/>
              <a:t>elimenä</a:t>
            </a:r>
            <a:r>
              <a:rPr lang="en-GB" sz="2000" dirty="0"/>
              <a:t>, </a:t>
            </a:r>
            <a:r>
              <a:rPr lang="en-GB" sz="2000" dirty="0" err="1"/>
              <a:t>joka</a:t>
            </a:r>
            <a:r>
              <a:rPr lang="en-GB" sz="2000" dirty="0"/>
              <a:t> on </a:t>
            </a:r>
            <a:r>
              <a:rPr lang="en-GB" sz="2000" dirty="0" err="1"/>
              <a:t>vastuussa</a:t>
            </a:r>
            <a:r>
              <a:rPr lang="en-GB" sz="2000" dirty="0"/>
              <a:t> vain </a:t>
            </a:r>
            <a:r>
              <a:rPr lang="en-GB" sz="2000" dirty="0" err="1"/>
              <a:t>kehon</a:t>
            </a:r>
            <a:r>
              <a:rPr lang="en-GB" sz="2000" dirty="0"/>
              <a:t> </a:t>
            </a:r>
            <a:r>
              <a:rPr lang="en-GB" sz="2000" dirty="0" err="1"/>
              <a:t>jäähdyttämisestä</a:t>
            </a:r>
            <a:r>
              <a:rPr lang="en-GB" sz="2000" dirty="0"/>
              <a:t>. </a:t>
            </a:r>
          </a:p>
          <a:p>
            <a:pPr marL="342900" indent="-342900">
              <a:buFont typeface="Arial" panose="020B0604020202020204" pitchFamily="34" charset="0"/>
              <a:buChar char="•"/>
            </a:pPr>
            <a:r>
              <a:rPr lang="en-GB" sz="2000" dirty="0" err="1"/>
              <a:t>Nykyään</a:t>
            </a:r>
            <a:r>
              <a:rPr lang="en-GB" sz="2000" dirty="0"/>
              <a:t> </a:t>
            </a:r>
            <a:r>
              <a:rPr lang="en-GB" sz="2000" dirty="0" err="1"/>
              <a:t>aivokuvantamisteknologian</a:t>
            </a:r>
            <a:r>
              <a:rPr lang="en-GB" sz="2000" dirty="0"/>
              <a:t> </a:t>
            </a:r>
            <a:r>
              <a:rPr lang="en-GB" sz="2000" dirty="0" err="1"/>
              <a:t>avulla</a:t>
            </a:r>
            <a:r>
              <a:rPr lang="en-GB" sz="2000" dirty="0"/>
              <a:t> on </a:t>
            </a:r>
            <a:r>
              <a:rPr lang="en-GB" sz="2000" dirty="0" err="1"/>
              <a:t>yhä</a:t>
            </a:r>
            <a:r>
              <a:rPr lang="en-GB" sz="2000" dirty="0"/>
              <a:t> </a:t>
            </a:r>
            <a:r>
              <a:rPr lang="en-GB" sz="2000" dirty="0" err="1"/>
              <a:t>helpompi</a:t>
            </a:r>
            <a:r>
              <a:rPr lang="en-GB" sz="2000" dirty="0"/>
              <a:t> </a:t>
            </a:r>
            <a:r>
              <a:rPr lang="en-GB" sz="2000" dirty="0" err="1"/>
              <a:t>valottaa</a:t>
            </a:r>
            <a:r>
              <a:rPr lang="en-GB" sz="2000" dirty="0"/>
              <a:t> </a:t>
            </a:r>
            <a:r>
              <a:rPr lang="en-GB" sz="2000" dirty="0" err="1"/>
              <a:t>ihmismielen</a:t>
            </a:r>
            <a:r>
              <a:rPr lang="en-GB" sz="2000" dirty="0"/>
              <a:t> </a:t>
            </a:r>
            <a:r>
              <a:rPr lang="en-GB" sz="2000" dirty="0" err="1"/>
              <a:t>hermostollista</a:t>
            </a:r>
            <a:r>
              <a:rPr lang="en-GB" sz="2000" dirty="0"/>
              <a:t> </a:t>
            </a:r>
            <a:r>
              <a:rPr lang="en-GB" sz="2000" dirty="0" err="1"/>
              <a:t>perustaa</a:t>
            </a:r>
            <a:r>
              <a:rPr lang="en-GB" sz="2000" dirty="0"/>
              <a:t>.</a:t>
            </a:r>
            <a:endParaRPr lang="en-RU" sz="2000" dirty="0"/>
          </a:p>
        </p:txBody>
      </p:sp>
      <p:sp>
        <p:nvSpPr>
          <p:cNvPr id="4" name="Date Placeholder 3">
            <a:extLst>
              <a:ext uri="{FF2B5EF4-FFF2-40B4-BE49-F238E27FC236}">
                <a16:creationId xmlns:a16="http://schemas.microsoft.com/office/drawing/2014/main" id="{22EA42AF-A348-818A-C781-24BE933BEB01}"/>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826656F5-05E6-AB77-0482-5C12D150E5C4}"/>
              </a:ext>
            </a:extLst>
          </p:cNvPr>
          <p:cNvSpPr>
            <a:spLocks noGrp="1"/>
          </p:cNvSpPr>
          <p:nvPr>
            <p:ph type="sldNum" sz="quarter" idx="17"/>
          </p:nvPr>
        </p:nvSpPr>
        <p:spPr/>
        <p:txBody>
          <a:bodyPr/>
          <a:lstStyle/>
          <a:p>
            <a:pPr>
              <a:defRPr/>
            </a:pPr>
            <a:fld id="{49EFD4B7-1CC6-864B-A72A-C978B70BBA9B}" type="slidenum">
              <a:rPr lang="fi-FI" smtClean="0"/>
              <a:pPr>
                <a:defRPr/>
              </a:pPr>
              <a:t>5</a:t>
            </a:fld>
            <a:endParaRPr lang="fi-FI"/>
          </a:p>
        </p:txBody>
      </p:sp>
    </p:spTree>
    <p:extLst>
      <p:ext uri="{BB962C8B-B14F-4D97-AF65-F5344CB8AC3E}">
        <p14:creationId xmlns:p14="http://schemas.microsoft.com/office/powerpoint/2010/main" val="1739294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Magnetoenkefalografia (MEG)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845076"/>
            <a:ext cx="8716711" cy="3353696"/>
          </a:xfrm>
        </p:spPr>
        <p:txBody>
          <a:bodyPr/>
          <a:lstStyle/>
          <a:p>
            <a:pPr marL="342900" indent="-342900">
              <a:buFont typeface="Arial" panose="020B0604020202020204" pitchFamily="34" charset="0"/>
              <a:buChar char="•"/>
            </a:pPr>
            <a:r>
              <a:rPr lang="en-GB" b="0" dirty="0"/>
              <a:t>MEG on </a:t>
            </a:r>
            <a:r>
              <a:rPr lang="en-GB" b="0" dirty="0" err="1"/>
              <a:t>menetelmä</a:t>
            </a:r>
            <a:r>
              <a:rPr lang="en-GB" b="0" dirty="0"/>
              <a:t>, </a:t>
            </a:r>
            <a:r>
              <a:rPr lang="en-GB" b="0" dirty="0" err="1"/>
              <a:t>joka</a:t>
            </a:r>
            <a:r>
              <a:rPr lang="en-GB" b="0" dirty="0"/>
              <a:t> </a:t>
            </a:r>
            <a:r>
              <a:rPr lang="en-GB" b="0" dirty="0" err="1"/>
              <a:t>kehitettiin</a:t>
            </a:r>
            <a:r>
              <a:rPr lang="en-GB" b="0" dirty="0"/>
              <a:t> </a:t>
            </a:r>
            <a:r>
              <a:rPr lang="en-GB" b="0" dirty="0" err="1"/>
              <a:t>useita</a:t>
            </a:r>
            <a:r>
              <a:rPr lang="en-GB" b="0" dirty="0"/>
              <a:t> </a:t>
            </a:r>
            <a:r>
              <a:rPr lang="en-GB" b="0" dirty="0" err="1"/>
              <a:t>vuosikymmeniä</a:t>
            </a:r>
            <a:r>
              <a:rPr lang="en-GB" b="0" dirty="0"/>
              <a:t> </a:t>
            </a:r>
            <a:r>
              <a:rPr lang="en-GB" b="0" dirty="0" err="1"/>
              <a:t>EEG:n</a:t>
            </a:r>
            <a:r>
              <a:rPr lang="en-GB" b="0" dirty="0"/>
              <a:t> </a:t>
            </a:r>
            <a:r>
              <a:rPr lang="en-GB" b="0" dirty="0" err="1"/>
              <a:t>keksimisen</a:t>
            </a:r>
            <a:r>
              <a:rPr lang="en-GB" b="0" dirty="0"/>
              <a:t> </a:t>
            </a:r>
            <a:r>
              <a:rPr lang="en-GB" b="0" dirty="0" err="1"/>
              <a:t>jälkeen</a:t>
            </a:r>
            <a:r>
              <a:rPr lang="en-GB" b="0" dirty="0"/>
              <a:t>. MEG </a:t>
            </a:r>
            <a:r>
              <a:rPr lang="en-GB" b="0" dirty="0" err="1"/>
              <a:t>ajallinen</a:t>
            </a:r>
            <a:r>
              <a:rPr lang="en-GB" b="0" dirty="0"/>
              <a:t> </a:t>
            </a:r>
            <a:r>
              <a:rPr lang="en-GB" b="0" dirty="0" err="1"/>
              <a:t>erottelukyky</a:t>
            </a:r>
            <a:r>
              <a:rPr lang="en-GB" b="0" dirty="0"/>
              <a:t> on </a:t>
            </a:r>
            <a:r>
              <a:rPr lang="en-GB" b="0" dirty="0" err="1"/>
              <a:t>sama</a:t>
            </a:r>
            <a:r>
              <a:rPr lang="en-GB" b="0" dirty="0"/>
              <a:t> </a:t>
            </a:r>
            <a:r>
              <a:rPr lang="en-GB" b="0" dirty="0" err="1"/>
              <a:t>kuin</a:t>
            </a:r>
            <a:r>
              <a:rPr lang="en-GB" b="0" dirty="0"/>
              <a:t> </a:t>
            </a:r>
            <a:r>
              <a:rPr lang="en-GB" b="0" dirty="0" err="1"/>
              <a:t>EEG:ssä</a:t>
            </a:r>
            <a:r>
              <a:rPr lang="en-GB" b="0" dirty="0"/>
              <a:t>, </a:t>
            </a:r>
            <a:r>
              <a:rPr lang="en-GB" b="0" dirty="0" err="1"/>
              <a:t>millisekunteja</a:t>
            </a:r>
            <a:r>
              <a:rPr lang="en-GB" b="0" dirty="0"/>
              <a:t>. </a:t>
            </a:r>
          </a:p>
          <a:p>
            <a:pPr marL="342900" indent="-342900">
              <a:buFont typeface="Arial" panose="020B0604020202020204" pitchFamily="34" charset="0"/>
              <a:buChar char="•"/>
            </a:pPr>
            <a:r>
              <a:rPr lang="en-GB" b="0" dirty="0"/>
              <a:t>MEG </a:t>
            </a:r>
            <a:r>
              <a:rPr lang="en-GB" b="0" dirty="0" err="1"/>
              <a:t>mittaa</a:t>
            </a:r>
            <a:r>
              <a:rPr lang="en-GB" b="0" dirty="0"/>
              <a:t> </a:t>
            </a:r>
            <a:r>
              <a:rPr lang="en-GB" b="0" dirty="0" err="1"/>
              <a:t>erittäin</a:t>
            </a:r>
            <a:r>
              <a:rPr lang="en-GB" b="0" dirty="0"/>
              <a:t> </a:t>
            </a:r>
            <a:r>
              <a:rPr lang="en-GB" b="0" dirty="0" err="1"/>
              <a:t>heikkoja</a:t>
            </a:r>
            <a:r>
              <a:rPr lang="en-GB" b="0" dirty="0"/>
              <a:t> </a:t>
            </a:r>
            <a:r>
              <a:rPr lang="en-GB" b="0" dirty="0" err="1"/>
              <a:t>magneettikentän</a:t>
            </a:r>
            <a:r>
              <a:rPr lang="en-GB" b="0" dirty="0"/>
              <a:t> </a:t>
            </a:r>
            <a:r>
              <a:rPr lang="en-GB" b="0" dirty="0" err="1"/>
              <a:t>muutoksia</a:t>
            </a:r>
            <a:r>
              <a:rPr lang="en-GB" b="0" dirty="0"/>
              <a:t>, </a:t>
            </a:r>
            <a:r>
              <a:rPr lang="en-GB" b="0" dirty="0" err="1"/>
              <a:t>jotka</a:t>
            </a:r>
            <a:r>
              <a:rPr lang="en-GB" b="0" dirty="0"/>
              <a:t> </a:t>
            </a:r>
            <a:r>
              <a:rPr lang="en-GB" b="0" dirty="0" err="1"/>
              <a:t>syntyvät</a:t>
            </a:r>
            <a:r>
              <a:rPr lang="en-GB" b="0" dirty="0"/>
              <a:t> </a:t>
            </a:r>
            <a:r>
              <a:rPr lang="en-GB" b="0" dirty="0" err="1"/>
              <a:t>aivojen</a:t>
            </a:r>
            <a:r>
              <a:rPr lang="en-GB" b="0" dirty="0"/>
              <a:t> </a:t>
            </a:r>
            <a:r>
              <a:rPr lang="en-GB" b="0" dirty="0" err="1"/>
              <a:t>sähkövirroista</a:t>
            </a:r>
            <a:r>
              <a:rPr lang="en-GB" b="0" dirty="0"/>
              <a:t>. </a:t>
            </a:r>
            <a:r>
              <a:rPr lang="en-GB" b="0" dirty="0" err="1"/>
              <a:t>Magneettikentän</a:t>
            </a:r>
            <a:r>
              <a:rPr lang="en-GB" b="0" dirty="0"/>
              <a:t> </a:t>
            </a:r>
            <a:r>
              <a:rPr lang="en-GB" b="0" dirty="0" err="1"/>
              <a:t>muutokset</a:t>
            </a:r>
            <a:r>
              <a:rPr lang="en-GB" b="0" dirty="0"/>
              <a:t> </a:t>
            </a:r>
            <a:r>
              <a:rPr lang="en-GB" b="0" dirty="0" err="1"/>
              <a:t>aiheuttavat</a:t>
            </a:r>
            <a:r>
              <a:rPr lang="en-GB" b="0" dirty="0"/>
              <a:t> </a:t>
            </a:r>
            <a:r>
              <a:rPr lang="en-GB" b="0" dirty="0" err="1"/>
              <a:t>heikkoja</a:t>
            </a:r>
            <a:r>
              <a:rPr lang="en-GB" b="0" dirty="0"/>
              <a:t> </a:t>
            </a:r>
            <a:r>
              <a:rPr lang="en-GB" b="0" dirty="0" err="1"/>
              <a:t>virtoja</a:t>
            </a:r>
            <a:r>
              <a:rPr lang="en-GB" b="0" dirty="0"/>
              <a:t> </a:t>
            </a:r>
            <a:r>
              <a:rPr lang="en-GB" b="0" dirty="0" err="1"/>
              <a:t>suprajohtaviin</a:t>
            </a:r>
            <a:r>
              <a:rPr lang="en-GB" b="0" dirty="0"/>
              <a:t> MEG-</a:t>
            </a:r>
            <a:r>
              <a:rPr lang="en-GB" b="0" dirty="0" err="1"/>
              <a:t>anturielementteihin</a:t>
            </a:r>
            <a:r>
              <a:rPr lang="en-GB" b="0" dirty="0"/>
              <a:t>, </a:t>
            </a:r>
            <a:r>
              <a:rPr lang="en-GB" b="0" dirty="0" err="1"/>
              <a:t>jotka</a:t>
            </a:r>
            <a:r>
              <a:rPr lang="en-GB" b="0" dirty="0"/>
              <a:t> on </a:t>
            </a:r>
            <a:r>
              <a:rPr lang="en-GB" b="0" dirty="0" err="1"/>
              <a:t>sijoitettu</a:t>
            </a:r>
            <a:r>
              <a:rPr lang="en-GB" b="0" dirty="0"/>
              <a:t> </a:t>
            </a:r>
            <a:r>
              <a:rPr lang="en-GB" b="0" dirty="0" err="1"/>
              <a:t>lähelle</a:t>
            </a:r>
            <a:r>
              <a:rPr lang="en-GB" b="0" dirty="0"/>
              <a:t> </a:t>
            </a:r>
            <a:r>
              <a:rPr lang="en-GB" b="0" dirty="0" err="1"/>
              <a:t>pään</a:t>
            </a:r>
            <a:r>
              <a:rPr lang="en-GB" b="0" dirty="0"/>
              <a:t> </a:t>
            </a:r>
            <a:r>
              <a:rPr lang="en-GB" b="0" dirty="0" err="1"/>
              <a:t>pintaa</a:t>
            </a:r>
            <a:r>
              <a:rPr lang="en-GB" b="0" dirty="0"/>
              <a:t>. </a:t>
            </a:r>
            <a:r>
              <a:rPr lang="en-GB" b="0" dirty="0" err="1"/>
              <a:t>Nämä</a:t>
            </a:r>
            <a:r>
              <a:rPr lang="en-GB" b="0" dirty="0"/>
              <a:t> </a:t>
            </a:r>
            <a:r>
              <a:rPr lang="en-GB" b="0" dirty="0" err="1"/>
              <a:t>virrat</a:t>
            </a:r>
            <a:r>
              <a:rPr lang="en-GB" b="0" dirty="0"/>
              <a:t> </a:t>
            </a:r>
            <a:r>
              <a:rPr lang="en-GB" b="0" dirty="0" err="1"/>
              <a:t>mitataan</a:t>
            </a:r>
            <a:r>
              <a:rPr lang="en-GB" b="0" dirty="0"/>
              <a:t> </a:t>
            </a:r>
            <a:r>
              <a:rPr lang="en-GB" b="0" dirty="0" err="1"/>
              <a:t>sitten</a:t>
            </a:r>
            <a:r>
              <a:rPr lang="en-GB" b="0" dirty="0"/>
              <a:t> </a:t>
            </a:r>
            <a:r>
              <a:rPr lang="en-GB" b="0" dirty="0" err="1"/>
              <a:t>ajan</a:t>
            </a:r>
            <a:r>
              <a:rPr lang="en-GB" b="0" dirty="0"/>
              <a:t> </a:t>
            </a:r>
            <a:r>
              <a:rPr lang="en-GB" b="0" dirty="0" err="1"/>
              <a:t>funktiona</a:t>
            </a:r>
            <a:r>
              <a:rPr lang="en-GB" b="0" dirty="0"/>
              <a:t>. </a:t>
            </a:r>
            <a:r>
              <a:rPr lang="en-GB" b="0" dirty="0" err="1"/>
              <a:t>Kuten</a:t>
            </a:r>
            <a:r>
              <a:rPr lang="en-GB" b="0" dirty="0"/>
              <a:t> </a:t>
            </a:r>
            <a:r>
              <a:rPr lang="en-GB" b="0" dirty="0" err="1"/>
              <a:t>myös</a:t>
            </a:r>
            <a:r>
              <a:rPr lang="en-GB" b="0" dirty="0"/>
              <a:t> </a:t>
            </a:r>
            <a:r>
              <a:rPr lang="en-GB" b="0" dirty="0" err="1"/>
              <a:t>sähköpotentiaalien</a:t>
            </a:r>
            <a:r>
              <a:rPr lang="en-GB" b="0" dirty="0"/>
              <a:t> </a:t>
            </a:r>
            <a:r>
              <a:rPr lang="en-GB" b="0" dirty="0" err="1"/>
              <a:t>rekisteröinnissä</a:t>
            </a:r>
            <a:r>
              <a:rPr lang="en-GB" b="0" dirty="0"/>
              <a:t> </a:t>
            </a:r>
            <a:r>
              <a:rPr lang="en-GB" b="0" dirty="0" err="1"/>
              <a:t>EEG:llä</a:t>
            </a:r>
            <a:r>
              <a:rPr lang="en-GB" b="0" dirty="0"/>
              <a:t>, </a:t>
            </a:r>
            <a:r>
              <a:rPr lang="en-GB" b="0" dirty="0" err="1"/>
              <a:t>tarvitaan</a:t>
            </a:r>
            <a:r>
              <a:rPr lang="en-GB" b="0" dirty="0"/>
              <a:t> </a:t>
            </a:r>
            <a:r>
              <a:rPr lang="en-GB" b="0" dirty="0" err="1"/>
              <a:t>tuhansien</a:t>
            </a:r>
            <a:r>
              <a:rPr lang="en-GB" b="0" dirty="0"/>
              <a:t> </a:t>
            </a:r>
            <a:r>
              <a:rPr lang="en-GB" b="0" dirty="0" err="1"/>
              <a:t>pyramidineuronien</a:t>
            </a:r>
            <a:r>
              <a:rPr lang="en-GB" b="0" dirty="0"/>
              <a:t> </a:t>
            </a:r>
            <a:r>
              <a:rPr lang="en-GB" b="0" dirty="0" err="1"/>
              <a:t>synkronista</a:t>
            </a:r>
            <a:r>
              <a:rPr lang="en-GB" b="0" dirty="0"/>
              <a:t> </a:t>
            </a:r>
            <a:r>
              <a:rPr lang="en-GB" b="0" dirty="0" err="1"/>
              <a:t>toimintaa</a:t>
            </a:r>
            <a:r>
              <a:rPr lang="en-GB" b="0" dirty="0"/>
              <a:t> (</a:t>
            </a:r>
            <a:r>
              <a:rPr lang="en-GB" b="0" dirty="0" err="1"/>
              <a:t>eli</a:t>
            </a:r>
            <a:r>
              <a:rPr lang="en-GB" b="0" dirty="0"/>
              <a:t> </a:t>
            </a:r>
            <a:r>
              <a:rPr lang="en-GB" b="0" dirty="0" err="1"/>
              <a:t>postsynaptisia</a:t>
            </a:r>
            <a:r>
              <a:rPr lang="en-GB" b="0" dirty="0"/>
              <a:t> </a:t>
            </a:r>
            <a:r>
              <a:rPr lang="en-GB" b="0" dirty="0" err="1"/>
              <a:t>potentiaaleja</a:t>
            </a:r>
            <a:r>
              <a:rPr lang="en-GB" b="0" dirty="0"/>
              <a:t>), </a:t>
            </a:r>
            <a:r>
              <a:rPr lang="en-GB" b="0" dirty="0" err="1"/>
              <a:t>jotta</a:t>
            </a:r>
            <a:r>
              <a:rPr lang="en-GB" b="0" dirty="0"/>
              <a:t> </a:t>
            </a:r>
            <a:r>
              <a:rPr lang="en-GB" b="0" dirty="0" err="1"/>
              <a:t>syntyisi</a:t>
            </a:r>
            <a:r>
              <a:rPr lang="en-GB" b="0" dirty="0"/>
              <a:t> </a:t>
            </a:r>
            <a:r>
              <a:rPr lang="en-GB" b="0" dirty="0" err="1"/>
              <a:t>riittävän</a:t>
            </a:r>
            <a:r>
              <a:rPr lang="en-GB" b="0" dirty="0"/>
              <a:t> </a:t>
            </a:r>
            <a:r>
              <a:rPr lang="en-GB" b="0" dirty="0" err="1"/>
              <a:t>voimakkaita</a:t>
            </a:r>
            <a:r>
              <a:rPr lang="en-GB" b="0" dirty="0"/>
              <a:t> </a:t>
            </a:r>
            <a:r>
              <a:rPr lang="en-GB" b="0" dirty="0" err="1"/>
              <a:t>virtoja</a:t>
            </a:r>
            <a:r>
              <a:rPr lang="en-GB" b="0" dirty="0"/>
              <a:t>, </a:t>
            </a:r>
            <a:r>
              <a:rPr lang="en-GB" b="0" dirty="0" err="1"/>
              <a:t>jotka</a:t>
            </a:r>
            <a:r>
              <a:rPr lang="en-GB" b="0" dirty="0"/>
              <a:t> MEG-</a:t>
            </a:r>
            <a:r>
              <a:rPr lang="en-GB" b="0" dirty="0" err="1"/>
              <a:t>anturit</a:t>
            </a:r>
            <a:r>
              <a:rPr lang="en-GB" b="0" dirty="0"/>
              <a:t> </a:t>
            </a:r>
            <a:r>
              <a:rPr lang="en-GB" b="0" dirty="0" err="1"/>
              <a:t>havaitsevat</a:t>
            </a:r>
            <a:r>
              <a:rPr lang="en-GB" b="0" dirty="0"/>
              <a:t>.</a:t>
            </a:r>
          </a:p>
          <a:p>
            <a:pPr marL="342900" indent="-342900">
              <a:buFont typeface="Arial" panose="020B0604020202020204" pitchFamily="34" charset="0"/>
              <a:buChar char="•"/>
            </a:pPr>
            <a:r>
              <a:rPr lang="en-GB" b="0" dirty="0" err="1">
                <a:solidFill>
                  <a:srgbClr val="005EB8"/>
                </a:solidFill>
              </a:rPr>
              <a:t>Optisesti</a:t>
            </a:r>
            <a:r>
              <a:rPr lang="en-GB" b="0" dirty="0">
                <a:solidFill>
                  <a:srgbClr val="005EB8"/>
                </a:solidFill>
              </a:rPr>
              <a:t> </a:t>
            </a:r>
            <a:r>
              <a:rPr lang="en-GB" b="0" dirty="0" err="1">
                <a:solidFill>
                  <a:srgbClr val="005EB8"/>
                </a:solidFill>
              </a:rPr>
              <a:t>pumpatuilla</a:t>
            </a:r>
            <a:r>
              <a:rPr lang="en-GB" b="0" dirty="0">
                <a:solidFill>
                  <a:srgbClr val="005EB8"/>
                </a:solidFill>
              </a:rPr>
              <a:t> MEG </a:t>
            </a:r>
            <a:r>
              <a:rPr lang="en-GB" b="0" dirty="0" err="1">
                <a:solidFill>
                  <a:srgbClr val="005EB8"/>
                </a:solidFill>
              </a:rPr>
              <a:t>antureilla</a:t>
            </a:r>
            <a:r>
              <a:rPr lang="en-GB" b="0" dirty="0">
                <a:solidFill>
                  <a:srgbClr val="005EB8"/>
                </a:solidFill>
              </a:rPr>
              <a:t> </a:t>
            </a:r>
            <a:r>
              <a:rPr lang="en-GB" b="0" dirty="0" err="1">
                <a:solidFill>
                  <a:srgbClr val="005EB8"/>
                </a:solidFill>
              </a:rPr>
              <a:t>voidaan</a:t>
            </a:r>
            <a:r>
              <a:rPr lang="en-GB" b="0" dirty="0">
                <a:solidFill>
                  <a:srgbClr val="005EB8"/>
                </a:solidFill>
              </a:rPr>
              <a:t> </a:t>
            </a:r>
            <a:r>
              <a:rPr lang="en-GB" b="0" dirty="0" err="1">
                <a:solidFill>
                  <a:srgbClr val="005EB8"/>
                </a:solidFill>
              </a:rPr>
              <a:t>mitata</a:t>
            </a:r>
            <a:r>
              <a:rPr lang="en-GB" b="0" dirty="0">
                <a:solidFill>
                  <a:srgbClr val="005EB8"/>
                </a:solidFill>
              </a:rPr>
              <a:t> </a:t>
            </a:r>
            <a:r>
              <a:rPr lang="en-GB" b="0" dirty="0" err="1">
                <a:solidFill>
                  <a:srgbClr val="005EB8"/>
                </a:solidFill>
              </a:rPr>
              <a:t>pään</a:t>
            </a:r>
            <a:r>
              <a:rPr lang="en-GB" b="0" dirty="0">
                <a:solidFill>
                  <a:srgbClr val="005EB8"/>
                </a:solidFill>
              </a:rPr>
              <a:t> </a:t>
            </a:r>
            <a:r>
              <a:rPr lang="en-GB" b="0" dirty="0" err="1">
                <a:solidFill>
                  <a:srgbClr val="005EB8"/>
                </a:solidFill>
              </a:rPr>
              <a:t>pinnalta</a:t>
            </a:r>
            <a:endParaRPr lang="en-RU" b="0" dirty="0">
              <a:solidFill>
                <a:srgbClr val="005EB8"/>
              </a:solidFill>
            </a:endParaRPr>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50</a:t>
            </a:fld>
            <a:endParaRPr lang="fi-FI"/>
          </a:p>
        </p:txBody>
      </p:sp>
    </p:spTree>
    <p:extLst>
      <p:ext uri="{BB962C8B-B14F-4D97-AF65-F5344CB8AC3E}">
        <p14:creationId xmlns:p14="http://schemas.microsoft.com/office/powerpoint/2010/main" val="2344074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Magnetoenkefalografia (MEG)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947625"/>
            <a:ext cx="8716711" cy="3353696"/>
          </a:xfrm>
        </p:spPr>
        <p:txBody>
          <a:bodyPr/>
          <a:lstStyle/>
          <a:p>
            <a:pPr marL="342900" indent="-342900">
              <a:buFont typeface="Arial" panose="020B0604020202020204" pitchFamily="34" charset="0"/>
              <a:buChar char="•"/>
            </a:pPr>
            <a:r>
              <a:rPr lang="en-GB" b="0" dirty="0" err="1"/>
              <a:t>Koska</a:t>
            </a:r>
            <a:r>
              <a:rPr lang="en-GB" b="0" dirty="0"/>
              <a:t> </a:t>
            </a:r>
            <a:r>
              <a:rPr lang="en-GB" b="0" dirty="0" err="1"/>
              <a:t>pään</a:t>
            </a:r>
            <a:r>
              <a:rPr lang="en-GB" b="0" dirty="0"/>
              <a:t> </a:t>
            </a:r>
            <a:r>
              <a:rPr lang="en-GB" b="0" dirty="0" err="1"/>
              <a:t>geometria</a:t>
            </a:r>
            <a:r>
              <a:rPr lang="en-GB" b="0" dirty="0"/>
              <a:t> </a:t>
            </a:r>
            <a:r>
              <a:rPr lang="en-GB" b="0" dirty="0" err="1"/>
              <a:t>muistuttaa</a:t>
            </a:r>
            <a:r>
              <a:rPr lang="en-GB" b="0" dirty="0"/>
              <a:t> </a:t>
            </a:r>
            <a:r>
              <a:rPr lang="en-GB" b="0" dirty="0" err="1"/>
              <a:t>palloa</a:t>
            </a:r>
            <a:r>
              <a:rPr lang="en-GB" b="0" dirty="0"/>
              <a:t>, MEG </a:t>
            </a:r>
            <a:r>
              <a:rPr lang="en-GB" b="0" dirty="0" err="1"/>
              <a:t>havaitsee</a:t>
            </a:r>
            <a:r>
              <a:rPr lang="en-GB" b="0" dirty="0"/>
              <a:t> </a:t>
            </a:r>
            <a:r>
              <a:rPr lang="en-GB" b="0" dirty="0" err="1"/>
              <a:t>pääasiassa</a:t>
            </a:r>
            <a:r>
              <a:rPr lang="en-GB" b="0" dirty="0"/>
              <a:t> </a:t>
            </a:r>
            <a:r>
              <a:rPr lang="en-GB" b="0" dirty="0" err="1"/>
              <a:t>magneettikenttiä</a:t>
            </a:r>
            <a:r>
              <a:rPr lang="en-GB" b="0" dirty="0"/>
              <a:t>, </a:t>
            </a:r>
            <a:r>
              <a:rPr lang="en-GB" b="0" dirty="0" err="1"/>
              <a:t>jotka</a:t>
            </a:r>
            <a:r>
              <a:rPr lang="en-GB" b="0" dirty="0"/>
              <a:t> </a:t>
            </a:r>
            <a:r>
              <a:rPr lang="en-GB" b="0" dirty="0" err="1"/>
              <a:t>syntyvät</a:t>
            </a:r>
            <a:r>
              <a:rPr lang="en-GB" b="0" dirty="0"/>
              <a:t> </a:t>
            </a:r>
            <a:r>
              <a:rPr lang="en-GB" b="0" dirty="0" err="1"/>
              <a:t>lähdevirtojen</a:t>
            </a:r>
            <a:r>
              <a:rPr lang="en-GB" b="0" dirty="0"/>
              <a:t> </a:t>
            </a:r>
            <a:r>
              <a:rPr lang="en-GB" b="0" dirty="0" err="1"/>
              <a:t>tangentiaalisista</a:t>
            </a:r>
            <a:r>
              <a:rPr lang="en-GB" b="0" dirty="0"/>
              <a:t> </a:t>
            </a:r>
            <a:r>
              <a:rPr lang="en-GB" b="0" dirty="0" err="1"/>
              <a:t>komponenteista</a:t>
            </a:r>
            <a:r>
              <a:rPr lang="en-GB" b="0" dirty="0"/>
              <a:t>. </a:t>
            </a:r>
          </a:p>
          <a:p>
            <a:pPr marL="342900" indent="-342900">
              <a:buFont typeface="Arial" panose="020B0604020202020204" pitchFamily="34" charset="0"/>
              <a:buChar char="•"/>
            </a:pPr>
            <a:r>
              <a:rPr lang="en-GB" b="0" dirty="0" err="1"/>
              <a:t>Kun</a:t>
            </a:r>
            <a:r>
              <a:rPr lang="en-GB" b="0" dirty="0"/>
              <a:t> </a:t>
            </a:r>
            <a:r>
              <a:rPr lang="en-GB" b="0" dirty="0" err="1"/>
              <a:t>lisäksi</a:t>
            </a:r>
            <a:r>
              <a:rPr lang="en-GB" b="0" dirty="0"/>
              <a:t> </a:t>
            </a:r>
            <a:r>
              <a:rPr lang="en-GB" b="0" dirty="0" err="1"/>
              <a:t>otetaan</a:t>
            </a:r>
            <a:r>
              <a:rPr lang="en-GB" b="0" dirty="0"/>
              <a:t> </a:t>
            </a:r>
            <a:r>
              <a:rPr lang="en-GB" b="0" dirty="0" err="1"/>
              <a:t>huomioon</a:t>
            </a:r>
            <a:r>
              <a:rPr lang="en-GB" b="0" dirty="0"/>
              <a:t>, </a:t>
            </a:r>
            <a:r>
              <a:rPr lang="en-GB" b="0" dirty="0" err="1"/>
              <a:t>että</a:t>
            </a:r>
            <a:r>
              <a:rPr lang="en-GB" b="0" dirty="0"/>
              <a:t> </a:t>
            </a:r>
            <a:r>
              <a:rPr lang="en-GB" b="0" dirty="0" err="1"/>
              <a:t>aivokuoren</a:t>
            </a:r>
            <a:r>
              <a:rPr lang="en-GB" b="0" dirty="0"/>
              <a:t> </a:t>
            </a:r>
            <a:r>
              <a:rPr lang="en-GB" b="0" dirty="0" err="1"/>
              <a:t>pyramidisolut</a:t>
            </a:r>
            <a:r>
              <a:rPr lang="en-GB" b="0" dirty="0"/>
              <a:t> </a:t>
            </a:r>
            <a:r>
              <a:rPr lang="en-GB" b="0" dirty="0" err="1"/>
              <a:t>ovat</a:t>
            </a:r>
            <a:r>
              <a:rPr lang="en-GB" b="0" dirty="0"/>
              <a:t> </a:t>
            </a:r>
            <a:r>
              <a:rPr lang="en-GB" b="0" dirty="0" err="1"/>
              <a:t>suuntautuneet</a:t>
            </a:r>
            <a:r>
              <a:rPr lang="en-GB" b="0" dirty="0"/>
              <a:t> </a:t>
            </a:r>
            <a:r>
              <a:rPr lang="en-GB" b="0" dirty="0" err="1"/>
              <a:t>kohtisuoraan</a:t>
            </a:r>
            <a:r>
              <a:rPr lang="en-GB" b="0" dirty="0"/>
              <a:t> </a:t>
            </a:r>
            <a:r>
              <a:rPr lang="en-GB" b="0" dirty="0" err="1"/>
              <a:t>aivokuoren</a:t>
            </a:r>
            <a:r>
              <a:rPr lang="en-GB" b="0" dirty="0"/>
              <a:t> </a:t>
            </a:r>
            <a:r>
              <a:rPr lang="en-GB" b="0" dirty="0" err="1"/>
              <a:t>pintaan</a:t>
            </a:r>
            <a:r>
              <a:rPr lang="en-GB" b="0" dirty="0"/>
              <a:t> </a:t>
            </a:r>
            <a:r>
              <a:rPr lang="en-GB" b="0" dirty="0" err="1"/>
              <a:t>nähden</a:t>
            </a:r>
            <a:r>
              <a:rPr lang="en-GB" b="0" dirty="0"/>
              <a:t> </a:t>
            </a:r>
            <a:r>
              <a:rPr lang="en-GB" b="0" dirty="0" err="1"/>
              <a:t>ja</a:t>
            </a:r>
            <a:r>
              <a:rPr lang="en-GB" b="0" dirty="0"/>
              <a:t> </a:t>
            </a:r>
            <a:r>
              <a:rPr lang="en-GB" b="0" dirty="0" err="1"/>
              <a:t>että</a:t>
            </a:r>
            <a:r>
              <a:rPr lang="en-GB" b="0" dirty="0"/>
              <a:t> </a:t>
            </a:r>
            <a:r>
              <a:rPr lang="en-GB" b="0" dirty="0" err="1"/>
              <a:t>magneettikenttä</a:t>
            </a:r>
            <a:r>
              <a:rPr lang="en-GB" b="0" dirty="0"/>
              <a:t> </a:t>
            </a:r>
            <a:r>
              <a:rPr lang="en-GB" b="0" dirty="0" err="1"/>
              <a:t>heikkenee</a:t>
            </a:r>
            <a:r>
              <a:rPr lang="en-GB" b="0" dirty="0"/>
              <a:t> </a:t>
            </a:r>
            <a:r>
              <a:rPr lang="en-GB" b="0" dirty="0" err="1"/>
              <a:t>nopeasti</a:t>
            </a:r>
            <a:r>
              <a:rPr lang="en-GB" b="0" dirty="0"/>
              <a:t> </a:t>
            </a:r>
            <a:r>
              <a:rPr lang="en-GB" b="0" dirty="0" err="1"/>
              <a:t>anturin</a:t>
            </a:r>
            <a:r>
              <a:rPr lang="en-GB" b="0" dirty="0"/>
              <a:t> </a:t>
            </a:r>
            <a:r>
              <a:rPr lang="en-GB" b="0" dirty="0" err="1"/>
              <a:t>ja</a:t>
            </a:r>
            <a:r>
              <a:rPr lang="en-GB" b="0" dirty="0"/>
              <a:t> </a:t>
            </a:r>
            <a:r>
              <a:rPr lang="en-GB" b="0" dirty="0" err="1"/>
              <a:t>lähteen</a:t>
            </a:r>
            <a:r>
              <a:rPr lang="en-GB" b="0" dirty="0"/>
              <a:t> </a:t>
            </a:r>
            <a:r>
              <a:rPr lang="en-GB" b="0" dirty="0" err="1"/>
              <a:t>välisen</a:t>
            </a:r>
            <a:r>
              <a:rPr lang="en-GB" b="0" dirty="0"/>
              <a:t> </a:t>
            </a:r>
            <a:r>
              <a:rPr lang="en-GB" b="0" dirty="0" err="1"/>
              <a:t>etäisyyden</a:t>
            </a:r>
            <a:r>
              <a:rPr lang="en-GB" b="0" dirty="0"/>
              <a:t> </a:t>
            </a:r>
            <a:r>
              <a:rPr lang="en-GB" b="0" dirty="0" err="1"/>
              <a:t>kasvaessa</a:t>
            </a:r>
            <a:r>
              <a:rPr lang="en-GB" b="0" dirty="0"/>
              <a:t>, MEG on </a:t>
            </a:r>
            <a:r>
              <a:rPr lang="en-GB" b="0" dirty="0" err="1"/>
              <a:t>herkempi</a:t>
            </a:r>
            <a:r>
              <a:rPr lang="en-GB" b="0" dirty="0"/>
              <a:t> </a:t>
            </a:r>
            <a:r>
              <a:rPr lang="en-GB" b="0" dirty="0" err="1"/>
              <a:t>lähdevirroille</a:t>
            </a:r>
            <a:r>
              <a:rPr lang="en-GB" b="0" dirty="0"/>
              <a:t>, </a:t>
            </a:r>
            <a:r>
              <a:rPr lang="en-GB" b="0" dirty="0" err="1"/>
              <a:t>jotka</a:t>
            </a:r>
            <a:r>
              <a:rPr lang="en-GB" b="0" dirty="0"/>
              <a:t> </a:t>
            </a:r>
            <a:r>
              <a:rPr lang="en-GB" b="0" dirty="0" err="1"/>
              <a:t>ovat</a:t>
            </a:r>
            <a:r>
              <a:rPr lang="en-GB" b="0" dirty="0"/>
              <a:t> </a:t>
            </a:r>
            <a:r>
              <a:rPr lang="en-GB" b="0" dirty="0" err="1"/>
              <a:t>lähellä</a:t>
            </a:r>
            <a:r>
              <a:rPr lang="en-GB" b="0" dirty="0"/>
              <a:t> </a:t>
            </a:r>
            <a:r>
              <a:rPr lang="en-GB" b="0" dirty="0" err="1"/>
              <a:t>aivojen</a:t>
            </a:r>
            <a:r>
              <a:rPr lang="en-GB" b="0" dirty="0"/>
              <a:t> </a:t>
            </a:r>
            <a:r>
              <a:rPr lang="en-GB" b="0" dirty="0" err="1"/>
              <a:t>pintaa</a:t>
            </a:r>
            <a:r>
              <a:rPr lang="en-GB" b="0" dirty="0"/>
              <a:t> </a:t>
            </a:r>
            <a:r>
              <a:rPr lang="en-GB" b="0" dirty="0" err="1"/>
              <a:t>ja</a:t>
            </a:r>
            <a:r>
              <a:rPr lang="en-GB" b="0" dirty="0"/>
              <a:t> </a:t>
            </a:r>
            <a:r>
              <a:rPr lang="en-GB" b="0" dirty="0" err="1"/>
              <a:t>sijaitsevat</a:t>
            </a:r>
            <a:r>
              <a:rPr lang="en-GB" b="0" dirty="0"/>
              <a:t> </a:t>
            </a:r>
            <a:r>
              <a:rPr lang="en-GB" b="0" dirty="0" err="1"/>
              <a:t>aivokuoren</a:t>
            </a:r>
            <a:r>
              <a:rPr lang="en-GB" b="0" dirty="0"/>
              <a:t> </a:t>
            </a:r>
            <a:r>
              <a:rPr lang="en-GB" b="0" dirty="0" err="1"/>
              <a:t>poimujen</a:t>
            </a:r>
            <a:r>
              <a:rPr lang="en-GB" b="0" dirty="0"/>
              <a:t> </a:t>
            </a:r>
            <a:r>
              <a:rPr lang="en-GB" b="0" dirty="0" err="1"/>
              <a:t>sulcissa</a:t>
            </a:r>
            <a:r>
              <a:rPr lang="en-GB" b="0" dirty="0"/>
              <a:t> </a:t>
            </a:r>
          </a:p>
          <a:p>
            <a:pPr marL="342900" indent="-342900">
              <a:buFont typeface="Arial" panose="020B0604020202020204" pitchFamily="34" charset="0"/>
              <a:buChar char="•"/>
            </a:pPr>
            <a:r>
              <a:rPr lang="en-GB" b="0" dirty="0" err="1"/>
              <a:t>Syvemmällä</a:t>
            </a:r>
            <a:r>
              <a:rPr lang="en-GB" b="0" dirty="0"/>
              <a:t> </a:t>
            </a:r>
            <a:r>
              <a:rPr lang="en-GB" b="0" dirty="0" err="1"/>
              <a:t>aivoissa</a:t>
            </a:r>
            <a:r>
              <a:rPr lang="en-GB" b="0" dirty="0"/>
              <a:t> </a:t>
            </a:r>
            <a:r>
              <a:rPr lang="en-GB" b="0" dirty="0" err="1"/>
              <a:t>sijaitsevia</a:t>
            </a:r>
            <a:r>
              <a:rPr lang="en-GB" b="0" dirty="0"/>
              <a:t> </a:t>
            </a:r>
            <a:r>
              <a:rPr lang="en-GB" b="0" dirty="0" err="1"/>
              <a:t>lähteitä</a:t>
            </a:r>
            <a:r>
              <a:rPr lang="en-GB" b="0" dirty="0"/>
              <a:t> on </a:t>
            </a:r>
            <a:r>
              <a:rPr lang="en-GB" b="0" dirty="0" err="1"/>
              <a:t>vaikeampi</a:t>
            </a:r>
            <a:r>
              <a:rPr lang="en-GB" b="0" dirty="0"/>
              <a:t> </a:t>
            </a:r>
            <a:r>
              <a:rPr lang="en-GB" b="0" dirty="0" err="1"/>
              <a:t>mitata</a:t>
            </a:r>
            <a:r>
              <a:rPr lang="en-GB" b="0" dirty="0"/>
              <a:t> </a:t>
            </a:r>
            <a:r>
              <a:rPr lang="en-GB" b="0" dirty="0" err="1"/>
              <a:t>MEG:llä</a:t>
            </a:r>
            <a:r>
              <a:rPr lang="en-GB" b="0" dirty="0"/>
              <a:t> </a:t>
            </a:r>
            <a:r>
              <a:rPr lang="en-GB" b="0" dirty="0" err="1"/>
              <a:t>kuin</a:t>
            </a:r>
            <a:r>
              <a:rPr lang="en-GB" b="0" dirty="0"/>
              <a:t> </a:t>
            </a:r>
            <a:r>
              <a:rPr lang="en-GB" b="0" dirty="0" err="1"/>
              <a:t>EEG:llä</a:t>
            </a:r>
            <a:r>
              <a:rPr lang="en-GB" b="0" dirty="0"/>
              <a:t>, </a:t>
            </a:r>
            <a:r>
              <a:rPr lang="en-GB" b="0" dirty="0" err="1"/>
              <a:t>koska</a:t>
            </a:r>
            <a:r>
              <a:rPr lang="en-GB" b="0" dirty="0"/>
              <a:t> </a:t>
            </a:r>
            <a:r>
              <a:rPr lang="en-GB" b="0" dirty="0" err="1"/>
              <a:t>magneettikenttä</a:t>
            </a:r>
            <a:r>
              <a:rPr lang="en-GB" b="0" dirty="0"/>
              <a:t> </a:t>
            </a:r>
            <a:r>
              <a:rPr lang="en-GB" b="0" dirty="0" err="1"/>
              <a:t>heikkenee</a:t>
            </a:r>
            <a:r>
              <a:rPr lang="en-GB" b="0" dirty="0"/>
              <a:t> </a:t>
            </a:r>
            <a:r>
              <a:rPr lang="en-GB" b="0" dirty="0" err="1"/>
              <a:t>nopeasti</a:t>
            </a:r>
            <a:r>
              <a:rPr lang="en-GB" b="0" dirty="0"/>
              <a:t> </a:t>
            </a:r>
            <a:r>
              <a:rPr lang="en-GB" b="0" dirty="0" err="1"/>
              <a:t>etäisyyden</a:t>
            </a:r>
            <a:r>
              <a:rPr lang="en-GB" b="0" dirty="0"/>
              <a:t> </a:t>
            </a:r>
            <a:r>
              <a:rPr lang="en-GB" b="0" dirty="0" err="1"/>
              <a:t>kasvaessa</a:t>
            </a:r>
            <a:r>
              <a:rPr lang="en-GB" b="0" dirty="0"/>
              <a:t> </a:t>
            </a:r>
            <a:r>
              <a:rPr lang="en-GB" b="0" dirty="0" err="1"/>
              <a:t>antureihin</a:t>
            </a:r>
            <a:endParaRPr lang="en-GB" b="0"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51</a:t>
            </a:fld>
            <a:endParaRPr lang="fi-FI" dirty="0"/>
          </a:p>
        </p:txBody>
      </p:sp>
    </p:spTree>
    <p:extLst>
      <p:ext uri="{BB962C8B-B14F-4D97-AF65-F5344CB8AC3E}">
        <p14:creationId xmlns:p14="http://schemas.microsoft.com/office/powerpoint/2010/main" val="305417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RU" dirty="0"/>
              <a:t>Magnetoenkefalografia (MEG)</a:t>
            </a:r>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1066015"/>
            <a:ext cx="8716711" cy="2949257"/>
          </a:xfrm>
        </p:spPr>
        <p:txBody>
          <a:bodyPr/>
          <a:lstStyle/>
          <a:p>
            <a:pPr marL="342900" indent="-342900">
              <a:buFont typeface="Arial" panose="020B0604020202020204" pitchFamily="34" charset="0"/>
              <a:buChar char="•"/>
            </a:pPr>
            <a:r>
              <a:rPr lang="en-GB" b="0" dirty="0"/>
              <a:t>Yksi </a:t>
            </a:r>
            <a:r>
              <a:rPr lang="en-GB" b="0" dirty="0" err="1"/>
              <a:t>MEG:n</a:t>
            </a:r>
            <a:r>
              <a:rPr lang="en-GB" b="0" dirty="0"/>
              <a:t> </a:t>
            </a:r>
            <a:r>
              <a:rPr lang="en-GB" b="0" dirty="0" err="1"/>
              <a:t>eduista</a:t>
            </a:r>
            <a:r>
              <a:rPr lang="en-GB" b="0" dirty="0"/>
              <a:t> on se, </a:t>
            </a:r>
            <a:r>
              <a:rPr lang="en-GB" b="0" dirty="0" err="1"/>
              <a:t>että</a:t>
            </a:r>
            <a:r>
              <a:rPr lang="en-GB" b="0" dirty="0"/>
              <a:t> </a:t>
            </a:r>
            <a:r>
              <a:rPr lang="en-GB" b="0" dirty="0" err="1"/>
              <a:t>virtalähteet</a:t>
            </a:r>
            <a:r>
              <a:rPr lang="en-GB" b="0" dirty="0"/>
              <a:t> on </a:t>
            </a:r>
            <a:r>
              <a:rPr lang="en-GB" b="0" dirty="0" err="1"/>
              <a:t>helpompi</a:t>
            </a:r>
            <a:r>
              <a:rPr lang="en-GB" b="0" dirty="0"/>
              <a:t> </a:t>
            </a:r>
            <a:r>
              <a:rPr lang="en-GB" b="0" dirty="0" err="1"/>
              <a:t>paikantaa</a:t>
            </a:r>
            <a:r>
              <a:rPr lang="en-GB" b="0" dirty="0"/>
              <a:t> </a:t>
            </a:r>
            <a:r>
              <a:rPr lang="en-GB" b="0" dirty="0" err="1"/>
              <a:t>aivoissa</a:t>
            </a:r>
            <a:r>
              <a:rPr lang="en-GB" b="0" dirty="0"/>
              <a:t> </a:t>
            </a:r>
            <a:r>
              <a:rPr lang="en-GB" b="0" dirty="0" err="1"/>
              <a:t>MEG:n</a:t>
            </a:r>
            <a:r>
              <a:rPr lang="en-GB" b="0" dirty="0"/>
              <a:t> </a:t>
            </a:r>
            <a:r>
              <a:rPr lang="en-GB" b="0" dirty="0" err="1"/>
              <a:t>avulla</a:t>
            </a:r>
            <a:r>
              <a:rPr lang="en-GB" b="0" dirty="0"/>
              <a:t> </a:t>
            </a:r>
            <a:r>
              <a:rPr lang="en-GB" b="0" dirty="0" err="1"/>
              <a:t>kuin</a:t>
            </a:r>
            <a:r>
              <a:rPr lang="en-GB" b="0" dirty="0"/>
              <a:t> </a:t>
            </a:r>
            <a:r>
              <a:rPr lang="en-GB" b="0" dirty="0" err="1"/>
              <a:t>EEG:n</a:t>
            </a:r>
            <a:r>
              <a:rPr lang="en-GB" b="0" dirty="0"/>
              <a:t> </a:t>
            </a:r>
            <a:r>
              <a:rPr lang="en-GB" b="0" dirty="0" err="1"/>
              <a:t>avulla</a:t>
            </a:r>
            <a:r>
              <a:rPr lang="en-GB" b="0" dirty="0"/>
              <a:t>. </a:t>
            </a:r>
            <a:r>
              <a:rPr lang="en-GB" b="0" dirty="0" err="1"/>
              <a:t>Tämä</a:t>
            </a:r>
            <a:r>
              <a:rPr lang="en-GB" b="0" dirty="0"/>
              <a:t> </a:t>
            </a:r>
            <a:r>
              <a:rPr lang="en-GB" b="0" dirty="0" err="1"/>
              <a:t>johtuu</a:t>
            </a:r>
            <a:r>
              <a:rPr lang="en-GB" b="0" dirty="0"/>
              <a:t> </a:t>
            </a:r>
            <a:r>
              <a:rPr lang="en-GB" b="0" dirty="0" err="1"/>
              <a:t>siitä</a:t>
            </a:r>
            <a:r>
              <a:rPr lang="en-GB" b="0" dirty="0"/>
              <a:t>, </a:t>
            </a:r>
            <a:r>
              <a:rPr lang="en-GB" b="0" dirty="0" err="1"/>
              <a:t>että</a:t>
            </a:r>
            <a:r>
              <a:rPr lang="en-GB" b="0" dirty="0"/>
              <a:t> </a:t>
            </a:r>
            <a:r>
              <a:rPr lang="en-GB" b="0" dirty="0" err="1"/>
              <a:t>kallo</a:t>
            </a:r>
            <a:r>
              <a:rPr lang="en-GB" b="0" dirty="0"/>
              <a:t> </a:t>
            </a:r>
            <a:r>
              <a:rPr lang="en-GB" b="0" dirty="0" err="1"/>
              <a:t>ei</a:t>
            </a:r>
            <a:r>
              <a:rPr lang="en-GB" b="0" dirty="0"/>
              <a:t> </a:t>
            </a:r>
            <a:r>
              <a:rPr lang="en-GB" b="0" dirty="0" err="1"/>
              <a:t>vääristä</a:t>
            </a:r>
            <a:r>
              <a:rPr lang="en-GB" b="0" dirty="0"/>
              <a:t> </a:t>
            </a:r>
            <a:r>
              <a:rPr lang="en-GB" b="0" dirty="0" err="1"/>
              <a:t>magneettikenttiä</a:t>
            </a:r>
            <a:r>
              <a:rPr lang="en-GB" b="0" dirty="0"/>
              <a:t> (</a:t>
            </a:r>
            <a:r>
              <a:rPr lang="en-GB" b="0" dirty="0" err="1"/>
              <a:t>toisin</a:t>
            </a:r>
            <a:r>
              <a:rPr lang="en-GB" b="0" dirty="0"/>
              <a:t> </a:t>
            </a:r>
            <a:r>
              <a:rPr lang="en-GB" b="0" dirty="0" err="1"/>
              <a:t>kuin</a:t>
            </a:r>
            <a:r>
              <a:rPr lang="en-GB" b="0" dirty="0"/>
              <a:t> </a:t>
            </a:r>
            <a:r>
              <a:rPr lang="en-GB" b="0" dirty="0" err="1"/>
              <a:t>EEG:llä</a:t>
            </a:r>
            <a:r>
              <a:rPr lang="en-GB" b="0" dirty="0"/>
              <a:t> </a:t>
            </a:r>
            <a:r>
              <a:rPr lang="en-GB" b="0" dirty="0" err="1"/>
              <a:t>mitattavat</a:t>
            </a:r>
            <a:r>
              <a:rPr lang="en-GB" b="0" dirty="0"/>
              <a:t> </a:t>
            </a:r>
            <a:r>
              <a:rPr lang="en-GB" b="0" dirty="0" err="1"/>
              <a:t>sähköpotentiaalit</a:t>
            </a:r>
            <a:r>
              <a:rPr lang="en-GB" b="0" dirty="0"/>
              <a:t>). </a:t>
            </a:r>
          </a:p>
          <a:p>
            <a:pPr marL="342900" indent="-342900">
              <a:buFont typeface="Arial" panose="020B0604020202020204" pitchFamily="34" charset="0"/>
              <a:buChar char="•"/>
            </a:pPr>
            <a:r>
              <a:rPr lang="en-GB" b="0" dirty="0"/>
              <a:t>On </a:t>
            </a:r>
            <a:r>
              <a:rPr lang="en-GB" b="0" dirty="0" err="1"/>
              <a:t>kuitenkin</a:t>
            </a:r>
            <a:r>
              <a:rPr lang="en-GB" b="0" dirty="0"/>
              <a:t> </a:t>
            </a:r>
            <a:r>
              <a:rPr lang="en-GB" b="0" dirty="0" err="1"/>
              <a:t>osoitettu</a:t>
            </a:r>
            <a:r>
              <a:rPr lang="en-GB" b="0" dirty="0"/>
              <a:t>, </a:t>
            </a:r>
            <a:r>
              <a:rPr lang="en-GB" b="0" dirty="0" err="1"/>
              <a:t>että</a:t>
            </a:r>
            <a:r>
              <a:rPr lang="en-GB" b="0" dirty="0"/>
              <a:t> </a:t>
            </a:r>
            <a:r>
              <a:rPr lang="en-GB" b="0" dirty="0" err="1"/>
              <a:t>parhaat</a:t>
            </a:r>
            <a:r>
              <a:rPr lang="en-GB" b="0" dirty="0"/>
              <a:t> </a:t>
            </a:r>
            <a:r>
              <a:rPr lang="en-GB" b="0" dirty="0" err="1"/>
              <a:t>lähteiden</a:t>
            </a:r>
            <a:r>
              <a:rPr lang="en-GB" b="0" dirty="0"/>
              <a:t> </a:t>
            </a:r>
            <a:r>
              <a:rPr lang="en-GB" b="0" dirty="0" err="1"/>
              <a:t>paikannustulokset</a:t>
            </a:r>
            <a:r>
              <a:rPr lang="en-GB" b="0" dirty="0"/>
              <a:t> </a:t>
            </a:r>
            <a:r>
              <a:rPr lang="en-GB" b="0" dirty="0" err="1"/>
              <a:t>saadaan</a:t>
            </a:r>
            <a:r>
              <a:rPr lang="en-GB" b="0" dirty="0"/>
              <a:t>, </a:t>
            </a:r>
            <a:r>
              <a:rPr lang="en-GB" b="0" dirty="0" err="1"/>
              <a:t>kun</a:t>
            </a:r>
            <a:r>
              <a:rPr lang="en-GB" b="0" dirty="0"/>
              <a:t> </a:t>
            </a:r>
            <a:r>
              <a:rPr lang="en-GB" b="0" dirty="0" err="1"/>
              <a:t>MEG:n</a:t>
            </a:r>
            <a:r>
              <a:rPr lang="en-GB" b="0" dirty="0"/>
              <a:t> </a:t>
            </a:r>
            <a:r>
              <a:rPr lang="en-GB" b="0" dirty="0" err="1"/>
              <a:t>ja</a:t>
            </a:r>
            <a:r>
              <a:rPr lang="en-GB" b="0" dirty="0"/>
              <a:t> </a:t>
            </a:r>
            <a:r>
              <a:rPr lang="en-GB" b="0" dirty="0" err="1"/>
              <a:t>EEG:n</a:t>
            </a:r>
            <a:r>
              <a:rPr lang="en-GB" b="0" dirty="0"/>
              <a:t> </a:t>
            </a:r>
            <a:r>
              <a:rPr lang="en-GB" b="0" dirty="0" err="1"/>
              <a:t>samanaikaisen</a:t>
            </a:r>
            <a:r>
              <a:rPr lang="en-GB" b="0" dirty="0"/>
              <a:t> </a:t>
            </a:r>
            <a:r>
              <a:rPr lang="en-GB" b="0" dirty="0" err="1"/>
              <a:t>tallentamisen</a:t>
            </a:r>
            <a:r>
              <a:rPr lang="en-GB" b="0" dirty="0"/>
              <a:t> </a:t>
            </a:r>
            <a:r>
              <a:rPr lang="en-GB" b="0" dirty="0" err="1"/>
              <a:t>tuottama</a:t>
            </a:r>
            <a:r>
              <a:rPr lang="en-GB" b="0" dirty="0"/>
              <a:t> </a:t>
            </a:r>
            <a:r>
              <a:rPr lang="en-GB" b="0" dirty="0" err="1"/>
              <a:t>tieto</a:t>
            </a:r>
            <a:r>
              <a:rPr lang="en-GB" b="0" dirty="0"/>
              <a:t> </a:t>
            </a:r>
            <a:r>
              <a:rPr lang="en-GB" b="0" dirty="0" err="1"/>
              <a:t>yhdistetään</a:t>
            </a:r>
            <a:r>
              <a:rPr lang="en-GB" b="0" dirty="0"/>
              <a:t> </a:t>
            </a:r>
            <a:r>
              <a:rPr lang="en-GB" b="0" dirty="0" err="1"/>
              <a:t>käyttämällä</a:t>
            </a:r>
            <a:r>
              <a:rPr lang="en-GB" b="0" dirty="0"/>
              <a:t> </a:t>
            </a:r>
            <a:r>
              <a:rPr lang="en-GB" b="0" dirty="0" err="1"/>
              <a:t>esimerkiksi</a:t>
            </a:r>
            <a:r>
              <a:rPr lang="en-GB" b="0" dirty="0"/>
              <a:t> </a:t>
            </a:r>
            <a:r>
              <a:rPr lang="en-GB" b="0" dirty="0" err="1"/>
              <a:t>niin</a:t>
            </a:r>
            <a:r>
              <a:rPr lang="en-GB" b="0" dirty="0"/>
              <a:t> </a:t>
            </a:r>
            <a:r>
              <a:rPr lang="en-GB" b="0" dirty="0" err="1"/>
              <a:t>sanottuja</a:t>
            </a:r>
            <a:r>
              <a:rPr lang="en-GB" b="0" dirty="0"/>
              <a:t> </a:t>
            </a:r>
            <a:r>
              <a:rPr lang="en-GB" b="0" dirty="0" err="1"/>
              <a:t>lineaarisia</a:t>
            </a:r>
            <a:r>
              <a:rPr lang="en-GB" b="0" dirty="0"/>
              <a:t> </a:t>
            </a:r>
            <a:r>
              <a:rPr lang="en-GB" b="0" dirty="0" err="1"/>
              <a:t>käänteisestimaatteja</a:t>
            </a:r>
            <a:r>
              <a:rPr lang="en-GB" b="0" dirty="0"/>
              <a:t>.</a:t>
            </a:r>
          </a:p>
          <a:p>
            <a:pPr marL="342900" indent="-342900">
              <a:buFont typeface="Arial" panose="020B0604020202020204" pitchFamily="34" charset="0"/>
              <a:buChar char="•"/>
            </a:pPr>
            <a:r>
              <a:rPr lang="en-GB" b="0" dirty="0" err="1"/>
              <a:t>Tällöin</a:t>
            </a:r>
            <a:r>
              <a:rPr lang="en-GB" b="0" dirty="0"/>
              <a:t> </a:t>
            </a:r>
            <a:r>
              <a:rPr lang="en-GB" b="0" dirty="0" err="1"/>
              <a:t>kallon</a:t>
            </a:r>
            <a:r>
              <a:rPr lang="en-GB" b="0" dirty="0"/>
              <a:t> </a:t>
            </a:r>
            <a:r>
              <a:rPr lang="en-GB" b="0" dirty="0" err="1"/>
              <a:t>paksuuden</a:t>
            </a:r>
            <a:r>
              <a:rPr lang="en-GB" b="0" dirty="0"/>
              <a:t> tarka </a:t>
            </a:r>
            <a:r>
              <a:rPr lang="en-GB" b="0" dirty="0" err="1"/>
              <a:t>estimointi</a:t>
            </a:r>
            <a:r>
              <a:rPr lang="en-GB" b="0" dirty="0"/>
              <a:t> on </a:t>
            </a:r>
            <a:r>
              <a:rPr lang="en-GB" b="0" dirty="0" err="1"/>
              <a:t>tärkeää</a:t>
            </a:r>
            <a:r>
              <a:rPr lang="en-GB" b="0" dirty="0"/>
              <a:t> </a:t>
            </a:r>
            <a:r>
              <a:rPr lang="en-GB" b="0" dirty="0" err="1"/>
              <a:t>magneetti</a:t>
            </a:r>
            <a:r>
              <a:rPr lang="en-GB" b="0" dirty="0"/>
              <a:t>- tai </a:t>
            </a:r>
            <a:r>
              <a:rPr lang="en-GB" b="0" dirty="0" err="1"/>
              <a:t>tietokonetomografiakuvista</a:t>
            </a:r>
            <a:r>
              <a:rPr lang="en-GB" b="0" dirty="0"/>
              <a:t>.</a:t>
            </a:r>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52</a:t>
            </a:fld>
            <a:endParaRPr lang="fi-FI" dirty="0"/>
          </a:p>
        </p:txBody>
      </p:sp>
    </p:spTree>
    <p:extLst>
      <p:ext uri="{BB962C8B-B14F-4D97-AF65-F5344CB8AC3E}">
        <p14:creationId xmlns:p14="http://schemas.microsoft.com/office/powerpoint/2010/main" val="335851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376211"/>
            <a:ext cx="8207375" cy="996498"/>
          </a:xfrm>
        </p:spPr>
        <p:txBody>
          <a:bodyPr/>
          <a:lstStyle/>
          <a:p>
            <a:r>
              <a:rPr lang="en-RU" dirty="0"/>
              <a:t>Positroni emissio tomografia (PET)</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4" y="1059679"/>
            <a:ext cx="8207374" cy="3751603"/>
          </a:xfrm>
        </p:spPr>
        <p:txBody>
          <a:bodyPr/>
          <a:lstStyle/>
          <a:p>
            <a:pPr marL="342900" indent="-342900">
              <a:buFont typeface="Arial" panose="020B0604020202020204" pitchFamily="34" charset="0"/>
              <a:buChar char="•"/>
            </a:pPr>
            <a:r>
              <a:rPr lang="en-GB" b="0" dirty="0" err="1"/>
              <a:t>Positroniemissiotomografia</a:t>
            </a:r>
            <a:r>
              <a:rPr lang="en-GB" b="0" dirty="0"/>
              <a:t> (PET) </a:t>
            </a:r>
            <a:r>
              <a:rPr lang="en-GB" b="0" dirty="0" err="1"/>
              <a:t>perustuu</a:t>
            </a:r>
            <a:r>
              <a:rPr lang="en-GB" b="0" dirty="0"/>
              <a:t> </a:t>
            </a:r>
            <a:r>
              <a:rPr lang="en-GB" b="0" dirty="0" err="1"/>
              <a:t>melko</a:t>
            </a:r>
            <a:r>
              <a:rPr lang="en-GB" b="0" dirty="0"/>
              <a:t> </a:t>
            </a:r>
            <a:r>
              <a:rPr lang="en-GB" b="0" dirty="0" err="1"/>
              <a:t>erilaisiin</a:t>
            </a:r>
            <a:r>
              <a:rPr lang="en-GB" b="0" dirty="0"/>
              <a:t> </a:t>
            </a:r>
            <a:r>
              <a:rPr lang="en-GB" b="0" dirty="0" err="1"/>
              <a:t>periaatteisiin</a:t>
            </a:r>
            <a:r>
              <a:rPr lang="en-GB" b="0" dirty="0"/>
              <a:t> </a:t>
            </a:r>
            <a:r>
              <a:rPr lang="en-GB" b="0" dirty="0" err="1"/>
              <a:t>kuin</a:t>
            </a:r>
            <a:r>
              <a:rPr lang="en-GB" b="0" dirty="0"/>
              <a:t> EEG tai MEG. </a:t>
            </a:r>
          </a:p>
          <a:p>
            <a:pPr marL="342900" indent="-342900">
              <a:buFont typeface="Arial" panose="020B0604020202020204" pitchFamily="34" charset="0"/>
              <a:buChar char="•"/>
            </a:pPr>
            <a:r>
              <a:rPr lang="en-GB" b="0" dirty="0" err="1"/>
              <a:t>PET:ssä</a:t>
            </a:r>
            <a:r>
              <a:rPr lang="en-GB" b="0" dirty="0"/>
              <a:t> </a:t>
            </a:r>
            <a:r>
              <a:rPr lang="en-GB" b="0" dirty="0" err="1"/>
              <a:t>koehenkilön</a:t>
            </a:r>
            <a:r>
              <a:rPr lang="en-GB" b="0" dirty="0"/>
              <a:t> </a:t>
            </a:r>
            <a:r>
              <a:rPr lang="en-GB" b="0" dirty="0" err="1"/>
              <a:t>verenkiertoon</a:t>
            </a:r>
            <a:r>
              <a:rPr lang="en-GB" b="0" dirty="0"/>
              <a:t> </a:t>
            </a:r>
            <a:r>
              <a:rPr lang="en-GB" b="0" dirty="0" err="1"/>
              <a:t>ruiskutetaan</a:t>
            </a:r>
            <a:r>
              <a:rPr lang="en-GB" b="0" dirty="0"/>
              <a:t> </a:t>
            </a:r>
            <a:r>
              <a:rPr lang="en-GB" b="0" dirty="0" err="1"/>
              <a:t>heikosti</a:t>
            </a:r>
            <a:r>
              <a:rPr lang="en-GB" b="0" dirty="0"/>
              <a:t> </a:t>
            </a:r>
            <a:r>
              <a:rPr lang="en-GB" b="0" dirty="0" err="1"/>
              <a:t>radioaktiivista</a:t>
            </a:r>
            <a:r>
              <a:rPr lang="en-GB" b="0" dirty="0"/>
              <a:t> </a:t>
            </a:r>
            <a:r>
              <a:rPr lang="en-GB" b="0" dirty="0" err="1"/>
              <a:t>ainetta</a:t>
            </a:r>
            <a:r>
              <a:rPr lang="en-GB" b="0" dirty="0"/>
              <a:t>. </a:t>
            </a:r>
            <a:r>
              <a:rPr lang="en-GB" b="0" dirty="0" err="1"/>
              <a:t>Kun</a:t>
            </a:r>
            <a:r>
              <a:rPr lang="en-GB" b="0" dirty="0"/>
              <a:t> </a:t>
            </a:r>
            <a:r>
              <a:rPr lang="en-GB" b="0" dirty="0" err="1"/>
              <a:t>tämä</a:t>
            </a:r>
            <a:r>
              <a:rPr lang="en-GB" b="0" dirty="0"/>
              <a:t> </a:t>
            </a:r>
            <a:r>
              <a:rPr lang="en-GB" b="0" dirty="0" err="1"/>
              <a:t>merkkiaine</a:t>
            </a:r>
            <a:r>
              <a:rPr lang="en-GB" b="0" dirty="0"/>
              <a:t> </a:t>
            </a:r>
            <a:r>
              <a:rPr lang="en-GB" b="0" dirty="0" err="1"/>
              <a:t>kiertää</a:t>
            </a:r>
            <a:r>
              <a:rPr lang="en-GB" b="0" dirty="0"/>
              <a:t> </a:t>
            </a:r>
            <a:r>
              <a:rPr lang="en-GB" b="0" dirty="0" err="1"/>
              <a:t>aivojen</a:t>
            </a:r>
            <a:r>
              <a:rPr lang="en-GB" b="0" dirty="0"/>
              <a:t> </a:t>
            </a:r>
            <a:r>
              <a:rPr lang="en-GB" b="0" dirty="0" err="1"/>
              <a:t>läpi</a:t>
            </a:r>
            <a:r>
              <a:rPr lang="en-GB" b="0" dirty="0"/>
              <a:t>, se </a:t>
            </a:r>
            <a:r>
              <a:rPr lang="en-GB" b="0" dirty="0" err="1"/>
              <a:t>vapauttaa</a:t>
            </a:r>
            <a:r>
              <a:rPr lang="en-GB" b="0" dirty="0"/>
              <a:t> </a:t>
            </a:r>
            <a:r>
              <a:rPr lang="en-GB" b="0" dirty="0" err="1"/>
              <a:t>positroneja</a:t>
            </a:r>
            <a:r>
              <a:rPr lang="en-GB" b="0" dirty="0"/>
              <a:t>, </a:t>
            </a:r>
            <a:r>
              <a:rPr lang="en-GB" b="0" dirty="0" err="1"/>
              <a:t>jotka</a:t>
            </a:r>
            <a:r>
              <a:rPr lang="en-GB" b="0" dirty="0"/>
              <a:t> </a:t>
            </a:r>
            <a:r>
              <a:rPr lang="en-GB" b="0" dirty="0" err="1"/>
              <a:t>törmätessään</a:t>
            </a:r>
            <a:r>
              <a:rPr lang="en-GB" b="0" dirty="0"/>
              <a:t> </a:t>
            </a:r>
            <a:r>
              <a:rPr lang="en-GB" b="0" dirty="0" err="1"/>
              <a:t>elektroneihin</a:t>
            </a:r>
            <a:r>
              <a:rPr lang="en-GB" b="0" dirty="0"/>
              <a:t> </a:t>
            </a:r>
            <a:r>
              <a:rPr lang="en-GB" b="0" dirty="0" err="1"/>
              <a:t>muuttuvat</a:t>
            </a:r>
            <a:r>
              <a:rPr lang="en-GB" b="0" dirty="0"/>
              <a:t> </a:t>
            </a:r>
            <a:r>
              <a:rPr lang="en-GB" b="0" dirty="0" err="1"/>
              <a:t>energiaksi</a:t>
            </a:r>
            <a:r>
              <a:rPr lang="en-GB" b="0" dirty="0"/>
              <a:t>, </a:t>
            </a:r>
            <a:r>
              <a:rPr lang="en-GB" b="0" dirty="0" err="1"/>
              <a:t>joka</a:t>
            </a:r>
            <a:r>
              <a:rPr lang="en-GB" b="0" dirty="0"/>
              <a:t> </a:t>
            </a:r>
            <a:r>
              <a:rPr lang="en-GB" b="0" dirty="0" err="1"/>
              <a:t>voidaan</a:t>
            </a:r>
            <a:r>
              <a:rPr lang="en-GB" b="0" dirty="0"/>
              <a:t> </a:t>
            </a:r>
            <a:r>
              <a:rPr lang="en-GB" b="0" dirty="0" err="1"/>
              <a:t>havaita</a:t>
            </a:r>
            <a:r>
              <a:rPr lang="en-GB" b="0" dirty="0"/>
              <a:t> </a:t>
            </a:r>
            <a:r>
              <a:rPr lang="en-GB" b="0" dirty="0" err="1"/>
              <a:t>pään</a:t>
            </a:r>
            <a:r>
              <a:rPr lang="en-GB" b="0" dirty="0"/>
              <a:t> </a:t>
            </a:r>
            <a:r>
              <a:rPr lang="en-GB" b="0" dirty="0" err="1"/>
              <a:t>ulkopuolella</a:t>
            </a:r>
            <a:r>
              <a:rPr lang="en-GB" b="0" dirty="0"/>
              <a:t> </a:t>
            </a:r>
            <a:r>
              <a:rPr lang="en-GB" b="0" dirty="0" err="1"/>
              <a:t>niin</a:t>
            </a:r>
            <a:r>
              <a:rPr lang="en-GB" b="0" dirty="0"/>
              <a:t> </a:t>
            </a:r>
            <a:r>
              <a:rPr lang="en-GB" b="0" dirty="0" err="1"/>
              <a:t>sanotuilla</a:t>
            </a:r>
            <a:r>
              <a:rPr lang="en-GB" b="0" dirty="0"/>
              <a:t> </a:t>
            </a:r>
            <a:r>
              <a:rPr lang="en-GB" b="0" dirty="0" err="1"/>
              <a:t>koinsidenssi-ilmaisimilla</a:t>
            </a:r>
            <a:endParaRPr lang="en-GB" b="0" dirty="0"/>
          </a:p>
          <a:p>
            <a:pPr marL="342900" indent="-342900">
              <a:buFont typeface="Arial" panose="020B0604020202020204" pitchFamily="34" charset="0"/>
              <a:buChar char="•"/>
            </a:pPr>
            <a:r>
              <a:rPr lang="en-GB" b="0" dirty="0" err="1"/>
              <a:t>Näin</a:t>
            </a:r>
            <a:r>
              <a:rPr lang="en-GB" b="0" dirty="0"/>
              <a:t> </a:t>
            </a:r>
            <a:r>
              <a:rPr lang="en-GB" b="0" dirty="0" err="1"/>
              <a:t>voidaan</a:t>
            </a:r>
            <a:r>
              <a:rPr lang="en-GB" b="0" dirty="0"/>
              <a:t> </a:t>
            </a:r>
            <a:r>
              <a:rPr lang="en-GB" b="0" dirty="0" err="1"/>
              <a:t>muodostaa</a:t>
            </a:r>
            <a:r>
              <a:rPr lang="en-GB" b="0" dirty="0"/>
              <a:t> </a:t>
            </a:r>
            <a:r>
              <a:rPr lang="en-GB" b="0" dirty="0" err="1"/>
              <a:t>kolmiulotteinen</a:t>
            </a:r>
            <a:r>
              <a:rPr lang="en-GB" b="0" dirty="0"/>
              <a:t> </a:t>
            </a:r>
            <a:r>
              <a:rPr lang="en-GB" b="0" dirty="0" err="1"/>
              <a:t>kuva</a:t>
            </a:r>
            <a:r>
              <a:rPr lang="en-GB" b="0" dirty="0"/>
              <a:t> </a:t>
            </a:r>
            <a:r>
              <a:rPr lang="en-GB" b="0" dirty="0" err="1"/>
              <a:t>siitä</a:t>
            </a:r>
            <a:r>
              <a:rPr lang="en-GB" b="0" dirty="0"/>
              <a:t>, </a:t>
            </a:r>
            <a:r>
              <a:rPr lang="en-GB" b="0" dirty="0" err="1"/>
              <a:t>mihin</a:t>
            </a:r>
            <a:r>
              <a:rPr lang="en-GB" b="0" dirty="0"/>
              <a:t> </a:t>
            </a:r>
            <a:r>
              <a:rPr lang="en-GB" b="0" dirty="0" err="1"/>
              <a:t>kohtaan</a:t>
            </a:r>
            <a:r>
              <a:rPr lang="en-GB" b="0" dirty="0"/>
              <a:t> </a:t>
            </a:r>
            <a:r>
              <a:rPr lang="en-GB" b="0" dirty="0" err="1"/>
              <a:t>aivoja</a:t>
            </a:r>
            <a:r>
              <a:rPr lang="en-GB" b="0" dirty="0"/>
              <a:t> </a:t>
            </a:r>
            <a:r>
              <a:rPr lang="en-GB" b="0" dirty="0" err="1"/>
              <a:t>merkkiaine</a:t>
            </a:r>
            <a:r>
              <a:rPr lang="en-GB" b="0" dirty="0"/>
              <a:t> on </a:t>
            </a:r>
            <a:r>
              <a:rPr lang="en-GB" b="0" dirty="0" err="1"/>
              <a:t>keskittynyt</a:t>
            </a:r>
            <a:endParaRPr lang="en-GB" b="0" dirty="0"/>
          </a:p>
          <a:p>
            <a:pPr marL="342900" indent="-342900">
              <a:buFont typeface="Arial" panose="020B0604020202020204" pitchFamily="34" charset="0"/>
              <a:buChar char="•"/>
            </a:pPr>
            <a:r>
              <a:rPr lang="en-GB" b="0" dirty="0" err="1"/>
              <a:t>Suomessa</a:t>
            </a:r>
            <a:r>
              <a:rPr lang="en-GB" b="0" dirty="0"/>
              <a:t> PET on </a:t>
            </a:r>
            <a:r>
              <a:rPr lang="en-GB" b="0" dirty="0" err="1"/>
              <a:t>saatavilla</a:t>
            </a:r>
            <a:r>
              <a:rPr lang="en-GB" b="0" dirty="0"/>
              <a:t> </a:t>
            </a:r>
            <a:r>
              <a:rPr lang="en-GB" b="0" dirty="0" err="1"/>
              <a:t>kansallisessa</a:t>
            </a:r>
            <a:r>
              <a:rPr lang="en-GB" b="0" dirty="0"/>
              <a:t> PET </a:t>
            </a:r>
            <a:r>
              <a:rPr lang="en-GB" b="0" dirty="0" err="1"/>
              <a:t>kuvantamiskeskuksessa</a:t>
            </a:r>
            <a:r>
              <a:rPr lang="en-GB" b="0" dirty="0"/>
              <a:t> Turun </a:t>
            </a:r>
            <a:r>
              <a:rPr lang="en-GB" b="0" dirty="0" err="1"/>
              <a:t>yliopistollisen</a:t>
            </a:r>
            <a:r>
              <a:rPr lang="en-GB" b="0" dirty="0"/>
              <a:t> </a:t>
            </a:r>
            <a:r>
              <a:rPr lang="en-GB" b="0" dirty="0" err="1"/>
              <a:t>sairaalan</a:t>
            </a:r>
            <a:r>
              <a:rPr lang="en-GB" b="0" dirty="0"/>
              <a:t> </a:t>
            </a:r>
            <a:r>
              <a:rPr lang="en-GB" b="0" dirty="0" err="1"/>
              <a:t>yhteydessä</a:t>
            </a:r>
            <a:endParaRPr lang="en-RU"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53</a:t>
            </a:fld>
            <a:endParaRPr lang="fi-FI"/>
          </a:p>
        </p:txBody>
      </p:sp>
    </p:spTree>
    <p:extLst>
      <p:ext uri="{BB962C8B-B14F-4D97-AF65-F5344CB8AC3E}">
        <p14:creationId xmlns:p14="http://schemas.microsoft.com/office/powerpoint/2010/main" val="638940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376211"/>
            <a:ext cx="8207375" cy="996498"/>
          </a:xfrm>
        </p:spPr>
        <p:txBody>
          <a:bodyPr/>
          <a:lstStyle/>
          <a:p>
            <a:r>
              <a:rPr lang="en-RU" dirty="0"/>
              <a:t>Positroni emissio tomografia (PET)</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4" y="1059679"/>
            <a:ext cx="8207374" cy="3538015"/>
          </a:xfrm>
        </p:spPr>
        <p:txBody>
          <a:bodyPr/>
          <a:lstStyle/>
          <a:p>
            <a:pPr marL="342900" indent="-342900">
              <a:buFont typeface="Arial" panose="020B0604020202020204" pitchFamily="34" charset="0"/>
              <a:buChar char="•"/>
            </a:pPr>
            <a:r>
              <a:rPr lang="en-GB" b="0" dirty="0" err="1"/>
              <a:t>Merkkiainetyypistä</a:t>
            </a:r>
            <a:r>
              <a:rPr lang="en-GB" b="0" dirty="0"/>
              <a:t> </a:t>
            </a:r>
            <a:r>
              <a:rPr lang="en-GB" b="0" dirty="0" err="1"/>
              <a:t>riippuen</a:t>
            </a:r>
            <a:r>
              <a:rPr lang="en-GB" b="0" dirty="0"/>
              <a:t> </a:t>
            </a:r>
            <a:r>
              <a:rPr lang="en-GB" b="0" dirty="0" err="1"/>
              <a:t>PET:llä</a:t>
            </a:r>
            <a:r>
              <a:rPr lang="en-GB" b="0" dirty="0"/>
              <a:t> </a:t>
            </a:r>
            <a:r>
              <a:rPr lang="en-GB" b="0" dirty="0" err="1"/>
              <a:t>voidaan</a:t>
            </a:r>
            <a:r>
              <a:rPr lang="en-GB" b="0" dirty="0"/>
              <a:t> </a:t>
            </a:r>
            <a:r>
              <a:rPr lang="en-GB" b="0" dirty="0" err="1"/>
              <a:t>tutkia</a:t>
            </a:r>
            <a:r>
              <a:rPr lang="en-GB" b="0" dirty="0"/>
              <a:t> </a:t>
            </a:r>
            <a:r>
              <a:rPr lang="en-GB" b="0" dirty="0" err="1"/>
              <a:t>erityyppisten</a:t>
            </a:r>
            <a:r>
              <a:rPr lang="en-GB" b="0" dirty="0"/>
              <a:t> </a:t>
            </a:r>
            <a:r>
              <a:rPr lang="en-GB" b="0" dirty="0" err="1">
                <a:solidFill>
                  <a:srgbClr val="005EB8"/>
                </a:solidFill>
              </a:rPr>
              <a:t>reseptorien</a:t>
            </a:r>
            <a:r>
              <a:rPr lang="en-GB" b="0" dirty="0"/>
              <a:t> </a:t>
            </a:r>
            <a:r>
              <a:rPr lang="en-GB" b="0" dirty="0" err="1"/>
              <a:t>jakautumista</a:t>
            </a:r>
            <a:r>
              <a:rPr lang="en-GB" b="0" dirty="0"/>
              <a:t> </a:t>
            </a:r>
            <a:r>
              <a:rPr lang="en-GB" b="0" dirty="0" err="1"/>
              <a:t>aivoissa</a:t>
            </a:r>
            <a:r>
              <a:rPr lang="en-GB" b="0" dirty="0"/>
              <a:t> (</a:t>
            </a:r>
            <a:r>
              <a:rPr lang="en-GB" b="0" dirty="0" err="1"/>
              <a:t>eli</a:t>
            </a:r>
            <a:r>
              <a:rPr lang="en-GB" b="0" dirty="0"/>
              <a:t> </a:t>
            </a:r>
            <a:r>
              <a:rPr lang="en-GB" b="0" dirty="0" err="1"/>
              <a:t>kun</a:t>
            </a:r>
            <a:r>
              <a:rPr lang="en-GB" b="0" dirty="0"/>
              <a:t> </a:t>
            </a:r>
            <a:r>
              <a:rPr lang="en-GB" b="0" dirty="0" err="1"/>
              <a:t>käytetään</a:t>
            </a:r>
            <a:r>
              <a:rPr lang="en-GB" b="0" dirty="0"/>
              <a:t> </a:t>
            </a:r>
            <a:r>
              <a:rPr lang="en-GB" b="0" dirty="0" err="1"/>
              <a:t>merkkiainetta</a:t>
            </a:r>
            <a:r>
              <a:rPr lang="en-GB" b="0" dirty="0"/>
              <a:t>, </a:t>
            </a:r>
            <a:r>
              <a:rPr lang="en-GB" b="0" dirty="0" err="1"/>
              <a:t>joka</a:t>
            </a:r>
            <a:r>
              <a:rPr lang="en-GB" b="0" dirty="0"/>
              <a:t> </a:t>
            </a:r>
            <a:r>
              <a:rPr lang="en-GB" b="0" dirty="0" err="1"/>
              <a:t>sitoutuu</a:t>
            </a:r>
            <a:r>
              <a:rPr lang="en-GB" b="0" dirty="0"/>
              <a:t> </a:t>
            </a:r>
            <a:r>
              <a:rPr lang="en-GB" b="0" dirty="0" err="1"/>
              <a:t>tiettyihin</a:t>
            </a:r>
            <a:r>
              <a:rPr lang="en-GB" b="0" dirty="0"/>
              <a:t> </a:t>
            </a:r>
            <a:r>
              <a:rPr lang="en-GB" b="0" dirty="0" err="1"/>
              <a:t>reseptoreihin</a:t>
            </a:r>
            <a:r>
              <a:rPr lang="en-GB" b="0" dirty="0"/>
              <a:t>; </a:t>
            </a:r>
            <a:r>
              <a:rPr lang="en-GB" b="0" dirty="0" err="1"/>
              <a:t>reseptorin</a:t>
            </a:r>
            <a:r>
              <a:rPr lang="en-GB" b="0" dirty="0"/>
              <a:t> </a:t>
            </a:r>
            <a:r>
              <a:rPr lang="en-GB" b="0" dirty="0" err="1"/>
              <a:t>kuvaus</a:t>
            </a:r>
            <a:r>
              <a:rPr lang="en-GB" b="0" dirty="0"/>
              <a:t> </a:t>
            </a:r>
            <a:r>
              <a:rPr lang="en-GB" b="0" dirty="0" err="1"/>
              <a:t>myöhemmin</a:t>
            </a:r>
            <a:r>
              <a:rPr lang="en-GB" b="0" dirty="0"/>
              <a:t> </a:t>
            </a:r>
            <a:r>
              <a:rPr lang="en-GB" b="0" dirty="0" err="1"/>
              <a:t>luentosarjassa</a:t>
            </a:r>
            <a:r>
              <a:rPr lang="en-GB" b="0" dirty="0"/>
              <a:t>), </a:t>
            </a:r>
            <a:r>
              <a:rPr lang="en-GB" b="0" dirty="0" err="1"/>
              <a:t>ja</a:t>
            </a:r>
            <a:r>
              <a:rPr lang="en-GB" b="0" dirty="0"/>
              <a:t> </a:t>
            </a:r>
            <a:r>
              <a:rPr lang="en-GB" b="0" dirty="0" err="1"/>
              <a:t>myös</a:t>
            </a:r>
            <a:r>
              <a:rPr lang="en-GB" b="0" dirty="0"/>
              <a:t> </a:t>
            </a:r>
            <a:r>
              <a:rPr lang="en-GB" b="0" dirty="0" err="1"/>
              <a:t>verenkiertoa</a:t>
            </a:r>
            <a:r>
              <a:rPr lang="en-GB" b="0" dirty="0"/>
              <a:t> </a:t>
            </a:r>
            <a:r>
              <a:rPr lang="en-GB" b="0" dirty="0" err="1"/>
              <a:t>voidaan</a:t>
            </a:r>
            <a:r>
              <a:rPr lang="en-GB" b="0" dirty="0"/>
              <a:t> </a:t>
            </a:r>
            <a:r>
              <a:rPr lang="en-GB" b="0" dirty="0" err="1"/>
              <a:t>mitata</a:t>
            </a:r>
            <a:r>
              <a:rPr lang="en-GB" b="0" dirty="0"/>
              <a:t>, </a:t>
            </a:r>
            <a:r>
              <a:rPr lang="en-GB" b="0" dirty="0" err="1"/>
              <a:t>kun</a:t>
            </a:r>
            <a:r>
              <a:rPr lang="en-GB" b="0" dirty="0"/>
              <a:t> </a:t>
            </a:r>
            <a:r>
              <a:rPr lang="en-GB" b="0" dirty="0" err="1"/>
              <a:t>merkkiaineena</a:t>
            </a:r>
            <a:r>
              <a:rPr lang="en-GB" b="0" dirty="0"/>
              <a:t> </a:t>
            </a:r>
            <a:r>
              <a:rPr lang="en-GB" b="0" dirty="0" err="1"/>
              <a:t>käytetään</a:t>
            </a:r>
            <a:r>
              <a:rPr lang="en-GB" b="0" dirty="0"/>
              <a:t> </a:t>
            </a:r>
            <a:r>
              <a:rPr lang="en-GB" b="0" dirty="0" err="1"/>
              <a:t>leimattua</a:t>
            </a:r>
            <a:r>
              <a:rPr lang="en-GB" b="0" dirty="0"/>
              <a:t> </a:t>
            </a:r>
            <a:r>
              <a:rPr lang="en-GB" b="0" dirty="0" err="1"/>
              <a:t>happea</a:t>
            </a:r>
            <a:r>
              <a:rPr lang="en-GB" b="0" dirty="0"/>
              <a:t>. </a:t>
            </a:r>
          </a:p>
          <a:p>
            <a:pPr marL="342900" indent="-342900">
              <a:buFont typeface="Arial" panose="020B0604020202020204" pitchFamily="34" charset="0"/>
              <a:buChar char="•"/>
            </a:pPr>
            <a:r>
              <a:rPr lang="en-GB" b="0" dirty="0" err="1"/>
              <a:t>Koska</a:t>
            </a:r>
            <a:r>
              <a:rPr lang="en-GB" b="0" dirty="0"/>
              <a:t> </a:t>
            </a:r>
            <a:r>
              <a:rPr lang="en-GB" b="0" dirty="0" err="1"/>
              <a:t>verenkierto</a:t>
            </a:r>
            <a:r>
              <a:rPr lang="en-GB" b="0" dirty="0"/>
              <a:t> </a:t>
            </a:r>
            <a:r>
              <a:rPr lang="en-GB" b="0" dirty="0" err="1"/>
              <a:t>ja</a:t>
            </a:r>
            <a:r>
              <a:rPr lang="en-GB" b="0" dirty="0"/>
              <a:t> </a:t>
            </a:r>
            <a:r>
              <a:rPr lang="en-GB" b="0" dirty="0" err="1"/>
              <a:t>hapensaanti</a:t>
            </a:r>
            <a:r>
              <a:rPr lang="en-GB" b="0" dirty="0"/>
              <a:t> </a:t>
            </a:r>
            <a:r>
              <a:rPr lang="en-GB" b="0" dirty="0" err="1"/>
              <a:t>lisääntyvät</a:t>
            </a:r>
            <a:r>
              <a:rPr lang="en-GB" b="0" dirty="0"/>
              <a:t> </a:t>
            </a:r>
            <a:r>
              <a:rPr lang="en-GB" b="0" dirty="0" err="1"/>
              <a:t>aktiivisimmilla</a:t>
            </a:r>
            <a:r>
              <a:rPr lang="en-GB" b="0" dirty="0"/>
              <a:t> </a:t>
            </a:r>
            <a:r>
              <a:rPr lang="en-GB" b="0" dirty="0" err="1"/>
              <a:t>aivoalueilla</a:t>
            </a:r>
            <a:r>
              <a:rPr lang="en-GB" b="0" dirty="0"/>
              <a:t>, </a:t>
            </a:r>
            <a:r>
              <a:rPr lang="en-GB" b="0" dirty="0" err="1"/>
              <a:t>voidaan</a:t>
            </a:r>
            <a:r>
              <a:rPr lang="en-GB" b="0" dirty="0"/>
              <a:t> </a:t>
            </a:r>
            <a:r>
              <a:rPr lang="en-GB" b="0" dirty="0" err="1"/>
              <a:t>havaita</a:t>
            </a:r>
            <a:r>
              <a:rPr lang="en-GB" b="0" dirty="0"/>
              <a:t> </a:t>
            </a:r>
            <a:r>
              <a:rPr lang="en-GB" b="0" dirty="0" err="1"/>
              <a:t>aivoalueita</a:t>
            </a:r>
            <a:r>
              <a:rPr lang="en-GB" b="0" dirty="0"/>
              <a:t>, </a:t>
            </a:r>
            <a:r>
              <a:rPr lang="en-GB" b="0" dirty="0" err="1"/>
              <a:t>jotka</a:t>
            </a:r>
            <a:r>
              <a:rPr lang="en-GB" b="0" dirty="0"/>
              <a:t> </a:t>
            </a:r>
            <a:r>
              <a:rPr lang="en-GB" b="0" dirty="0" err="1"/>
              <a:t>osallistuvat</a:t>
            </a:r>
            <a:r>
              <a:rPr lang="en-GB" b="0" dirty="0"/>
              <a:t> </a:t>
            </a:r>
            <a:r>
              <a:rPr lang="en-GB" b="0" dirty="0" err="1"/>
              <a:t>tiettyjen</a:t>
            </a:r>
            <a:r>
              <a:rPr lang="en-GB" b="0" dirty="0"/>
              <a:t> </a:t>
            </a:r>
            <a:r>
              <a:rPr lang="en-GB" b="0" dirty="0" err="1"/>
              <a:t>ärsykkeiden</a:t>
            </a:r>
            <a:r>
              <a:rPr lang="en-GB" b="0" dirty="0"/>
              <a:t> </a:t>
            </a:r>
            <a:r>
              <a:rPr lang="en-GB" b="0" dirty="0" err="1"/>
              <a:t>käsittelyyn</a:t>
            </a:r>
            <a:r>
              <a:rPr lang="en-GB" b="0" dirty="0"/>
              <a:t> </a:t>
            </a:r>
            <a:r>
              <a:rPr lang="en-GB" b="0" dirty="0" err="1"/>
              <a:t>ja</a:t>
            </a:r>
            <a:r>
              <a:rPr lang="en-GB" b="0" dirty="0"/>
              <a:t> </a:t>
            </a:r>
            <a:r>
              <a:rPr lang="en-GB" b="0" dirty="0" err="1"/>
              <a:t>erilaisiin</a:t>
            </a:r>
            <a:r>
              <a:rPr lang="en-GB" b="0" dirty="0"/>
              <a:t> </a:t>
            </a:r>
            <a:r>
              <a:rPr lang="en-GB" b="0" dirty="0" err="1"/>
              <a:t>havainto</a:t>
            </a:r>
            <a:r>
              <a:rPr lang="en-GB" b="0" dirty="0"/>
              <a:t>- </a:t>
            </a:r>
            <a:r>
              <a:rPr lang="en-GB" b="0" dirty="0" err="1"/>
              <a:t>ja</a:t>
            </a:r>
            <a:r>
              <a:rPr lang="en-GB" b="0" dirty="0"/>
              <a:t> </a:t>
            </a:r>
            <a:r>
              <a:rPr lang="en-GB" b="0" dirty="0" err="1"/>
              <a:t>kognitiivisiin</a:t>
            </a:r>
            <a:r>
              <a:rPr lang="en-GB" b="0" dirty="0"/>
              <a:t> </a:t>
            </a:r>
            <a:r>
              <a:rPr lang="en-GB" b="0" dirty="0" err="1"/>
              <a:t>tehtäviin</a:t>
            </a:r>
            <a:r>
              <a:rPr lang="en-GB" b="0" dirty="0"/>
              <a:t>, </a:t>
            </a:r>
            <a:r>
              <a:rPr lang="en-GB" b="0" dirty="0" err="1"/>
              <a:t>joita</a:t>
            </a:r>
            <a:r>
              <a:rPr lang="en-GB" b="0" dirty="0"/>
              <a:t> </a:t>
            </a:r>
            <a:r>
              <a:rPr lang="en-GB" b="0" dirty="0" err="1"/>
              <a:t>koehenkilöt</a:t>
            </a:r>
            <a:r>
              <a:rPr lang="en-GB" b="0" dirty="0"/>
              <a:t> </a:t>
            </a:r>
            <a:r>
              <a:rPr lang="en-GB" b="0" dirty="0" err="1"/>
              <a:t>tekevät</a:t>
            </a:r>
            <a:r>
              <a:rPr lang="en-GB" b="0" dirty="0"/>
              <a:t> </a:t>
            </a:r>
            <a:r>
              <a:rPr lang="en-GB" b="0" dirty="0" err="1"/>
              <a:t>kuvantamisen</a:t>
            </a:r>
            <a:r>
              <a:rPr lang="en-GB" b="0" dirty="0"/>
              <a:t> </a:t>
            </a:r>
            <a:r>
              <a:rPr lang="en-GB" b="0" dirty="0" err="1"/>
              <a:t>aikana</a:t>
            </a:r>
            <a:r>
              <a:rPr lang="en-GB" b="0" dirty="0"/>
              <a:t>.</a:t>
            </a:r>
            <a:endParaRPr lang="en-RU"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54</a:t>
            </a:fld>
            <a:endParaRPr lang="fi-FI"/>
          </a:p>
        </p:txBody>
      </p:sp>
    </p:spTree>
    <p:extLst>
      <p:ext uri="{BB962C8B-B14F-4D97-AF65-F5344CB8AC3E}">
        <p14:creationId xmlns:p14="http://schemas.microsoft.com/office/powerpoint/2010/main" val="1000017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376211"/>
            <a:ext cx="8207375" cy="996498"/>
          </a:xfrm>
        </p:spPr>
        <p:txBody>
          <a:bodyPr/>
          <a:lstStyle/>
          <a:p>
            <a:r>
              <a:rPr lang="en-RU" dirty="0"/>
              <a:t>Positroni emissio tomografia (PET)</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4" y="1059679"/>
            <a:ext cx="8207374" cy="3538015"/>
          </a:xfrm>
        </p:spPr>
        <p:txBody>
          <a:bodyPr/>
          <a:lstStyle/>
          <a:p>
            <a:pPr marL="342900" indent="-342900">
              <a:buFont typeface="Arial" panose="020B0604020202020204" pitchFamily="34" charset="0"/>
              <a:buChar char="•"/>
            </a:pPr>
            <a:r>
              <a:rPr lang="en-GB" b="0" dirty="0"/>
              <a:t>PET </a:t>
            </a:r>
            <a:r>
              <a:rPr lang="en-GB" b="0" dirty="0" err="1"/>
              <a:t>ei</a:t>
            </a:r>
            <a:r>
              <a:rPr lang="en-GB" b="0" dirty="0"/>
              <a:t> </a:t>
            </a:r>
            <a:r>
              <a:rPr lang="en-GB" b="0" dirty="0" err="1"/>
              <a:t>kärsi</a:t>
            </a:r>
            <a:r>
              <a:rPr lang="en-GB" b="0" dirty="0"/>
              <a:t> </a:t>
            </a:r>
            <a:r>
              <a:rPr lang="en-GB" b="0" dirty="0" err="1"/>
              <a:t>EEG:n</a:t>
            </a:r>
            <a:r>
              <a:rPr lang="en-GB" b="0" dirty="0"/>
              <a:t> </a:t>
            </a:r>
            <a:r>
              <a:rPr lang="en-GB" b="0" dirty="0" err="1"/>
              <a:t>ja</a:t>
            </a:r>
            <a:r>
              <a:rPr lang="en-GB" b="0" dirty="0"/>
              <a:t> </a:t>
            </a:r>
            <a:r>
              <a:rPr lang="en-GB" b="0" dirty="0" err="1"/>
              <a:t>MEG:n</a:t>
            </a:r>
            <a:r>
              <a:rPr lang="en-GB" b="0" dirty="0"/>
              <a:t> </a:t>
            </a:r>
            <a:r>
              <a:rPr lang="en-GB" b="0" dirty="0" err="1"/>
              <a:t>käänteisongelmasta</a:t>
            </a:r>
            <a:r>
              <a:rPr lang="en-GB" b="0" dirty="0"/>
              <a:t>, </a:t>
            </a:r>
            <a:r>
              <a:rPr lang="en-GB" b="0" dirty="0" err="1"/>
              <a:t>ja</a:t>
            </a:r>
            <a:r>
              <a:rPr lang="en-GB" b="0" dirty="0"/>
              <a:t> </a:t>
            </a:r>
            <a:r>
              <a:rPr lang="en-GB" b="0" dirty="0" err="1"/>
              <a:t>säteilylähteiden</a:t>
            </a:r>
            <a:r>
              <a:rPr lang="en-GB" b="0" dirty="0"/>
              <a:t> </a:t>
            </a:r>
            <a:r>
              <a:rPr lang="en-GB" b="0" dirty="0" err="1"/>
              <a:t>paikannus</a:t>
            </a:r>
            <a:r>
              <a:rPr lang="en-GB" b="0" dirty="0"/>
              <a:t> on </a:t>
            </a:r>
            <a:r>
              <a:rPr lang="en-GB" b="0" dirty="0" err="1"/>
              <a:t>erittäin</a:t>
            </a:r>
            <a:r>
              <a:rPr lang="en-GB" b="0" dirty="0"/>
              <a:t> </a:t>
            </a:r>
            <a:r>
              <a:rPr lang="en-GB" b="0" dirty="0" err="1"/>
              <a:t>tarkka</a:t>
            </a:r>
            <a:r>
              <a:rPr lang="en-GB" b="0" dirty="0"/>
              <a:t>, </a:t>
            </a:r>
            <a:r>
              <a:rPr lang="en-GB" b="0" dirty="0" err="1"/>
              <a:t>mutta</a:t>
            </a:r>
            <a:r>
              <a:rPr lang="en-GB" b="0" dirty="0"/>
              <a:t> </a:t>
            </a:r>
            <a:r>
              <a:rPr lang="en-GB" b="0" dirty="0" err="1"/>
              <a:t>PET:n</a:t>
            </a:r>
            <a:r>
              <a:rPr lang="en-GB" b="0" dirty="0"/>
              <a:t> </a:t>
            </a:r>
            <a:r>
              <a:rPr lang="en-GB" b="0" dirty="0" err="1"/>
              <a:t>ajallinen</a:t>
            </a:r>
            <a:r>
              <a:rPr lang="en-GB" b="0" dirty="0"/>
              <a:t> </a:t>
            </a:r>
            <a:r>
              <a:rPr lang="en-GB" b="0" dirty="0" err="1"/>
              <a:t>tarkkuus</a:t>
            </a:r>
            <a:r>
              <a:rPr lang="en-GB" b="0" dirty="0"/>
              <a:t> on </a:t>
            </a:r>
            <a:r>
              <a:rPr lang="en-GB" b="0" dirty="0" err="1"/>
              <a:t>hyvin</a:t>
            </a:r>
            <a:r>
              <a:rPr lang="en-GB" b="0" dirty="0"/>
              <a:t> </a:t>
            </a:r>
            <a:r>
              <a:rPr lang="en-GB" b="0" dirty="0" err="1"/>
              <a:t>rajallinen</a:t>
            </a:r>
            <a:r>
              <a:rPr lang="en-GB" b="0" dirty="0"/>
              <a:t> (</a:t>
            </a:r>
            <a:r>
              <a:rPr lang="en-GB" b="0" dirty="0" err="1"/>
              <a:t>kymmenistä</a:t>
            </a:r>
            <a:r>
              <a:rPr lang="en-GB" b="0" dirty="0"/>
              <a:t> </a:t>
            </a:r>
            <a:r>
              <a:rPr lang="en-GB" b="0" dirty="0" err="1"/>
              <a:t>sekunneista</a:t>
            </a:r>
            <a:r>
              <a:rPr lang="en-GB" b="0" dirty="0"/>
              <a:t> </a:t>
            </a:r>
            <a:r>
              <a:rPr lang="en-GB" b="0" dirty="0" err="1"/>
              <a:t>minuutteihin</a:t>
            </a:r>
            <a:r>
              <a:rPr lang="en-GB" b="0" dirty="0"/>
              <a:t>), </a:t>
            </a:r>
            <a:r>
              <a:rPr lang="en-GB" b="0" dirty="0" err="1"/>
              <a:t>mikä</a:t>
            </a:r>
            <a:r>
              <a:rPr lang="en-GB" b="0" dirty="0"/>
              <a:t> </a:t>
            </a:r>
            <a:r>
              <a:rPr lang="en-GB" b="0" dirty="0" err="1"/>
              <a:t>tekee</a:t>
            </a:r>
            <a:r>
              <a:rPr lang="en-GB" b="0" dirty="0"/>
              <a:t> </a:t>
            </a:r>
            <a:r>
              <a:rPr lang="en-GB" b="0" dirty="0" err="1"/>
              <a:t>aivojen</a:t>
            </a:r>
            <a:r>
              <a:rPr lang="en-GB" b="0" dirty="0"/>
              <a:t> </a:t>
            </a:r>
            <a:r>
              <a:rPr lang="en-GB" b="0" dirty="0" err="1"/>
              <a:t>dynaamisen</a:t>
            </a:r>
            <a:r>
              <a:rPr lang="en-GB" b="0" dirty="0"/>
              <a:t> </a:t>
            </a:r>
            <a:r>
              <a:rPr lang="en-GB" b="0" dirty="0" err="1"/>
              <a:t>toiminnan</a:t>
            </a:r>
            <a:r>
              <a:rPr lang="en-GB" b="0" dirty="0"/>
              <a:t> </a:t>
            </a:r>
            <a:r>
              <a:rPr lang="en-GB" b="0" dirty="0" err="1"/>
              <a:t>tarkastamisesta</a:t>
            </a:r>
            <a:r>
              <a:rPr lang="en-GB" b="0" dirty="0"/>
              <a:t> </a:t>
            </a:r>
            <a:r>
              <a:rPr lang="en-GB" b="0" dirty="0" err="1"/>
              <a:t>hyvin</a:t>
            </a:r>
            <a:r>
              <a:rPr lang="en-GB" b="0" dirty="0"/>
              <a:t> </a:t>
            </a:r>
            <a:r>
              <a:rPr lang="en-GB" b="0" dirty="0" err="1"/>
              <a:t>vaikeaa</a:t>
            </a:r>
            <a:r>
              <a:rPr lang="en-GB" b="0" dirty="0"/>
              <a:t>. </a:t>
            </a:r>
          </a:p>
          <a:p>
            <a:pPr marL="342900" indent="-342900">
              <a:buFont typeface="Arial" panose="020B0604020202020204" pitchFamily="34" charset="0"/>
              <a:buChar char="•"/>
            </a:pPr>
            <a:r>
              <a:rPr lang="en-GB" b="0" dirty="0" err="1"/>
              <a:t>Koska</a:t>
            </a:r>
            <a:r>
              <a:rPr lang="en-GB" b="0" dirty="0"/>
              <a:t> </a:t>
            </a:r>
            <a:r>
              <a:rPr lang="en-GB" b="0" dirty="0" err="1"/>
              <a:t>osallistujat</a:t>
            </a:r>
            <a:r>
              <a:rPr lang="en-GB" b="0" dirty="0"/>
              <a:t> </a:t>
            </a:r>
            <a:r>
              <a:rPr lang="en-GB" b="0" dirty="0" err="1"/>
              <a:t>altistuvat</a:t>
            </a:r>
            <a:r>
              <a:rPr lang="en-GB" b="0" dirty="0"/>
              <a:t> </a:t>
            </a:r>
            <a:r>
              <a:rPr lang="en-GB" b="0" dirty="0" err="1"/>
              <a:t>heikolle</a:t>
            </a:r>
            <a:r>
              <a:rPr lang="en-GB" b="0" dirty="0"/>
              <a:t> </a:t>
            </a:r>
            <a:r>
              <a:rPr lang="en-GB" b="0" dirty="0" err="1"/>
              <a:t>säteilylle</a:t>
            </a:r>
            <a:r>
              <a:rPr lang="en-GB" b="0" dirty="0"/>
              <a:t> PET-</a:t>
            </a:r>
            <a:r>
              <a:rPr lang="en-GB" b="0" dirty="0" err="1"/>
              <a:t>tutkimusten</a:t>
            </a:r>
            <a:r>
              <a:rPr lang="en-GB" b="0" dirty="0"/>
              <a:t> </a:t>
            </a:r>
            <a:r>
              <a:rPr lang="en-GB" b="0" dirty="0" err="1"/>
              <a:t>aikana</a:t>
            </a:r>
            <a:r>
              <a:rPr lang="en-GB" b="0" dirty="0"/>
              <a:t>, </a:t>
            </a:r>
            <a:r>
              <a:rPr lang="en-GB" b="0" dirty="0" err="1"/>
              <a:t>tietty</a:t>
            </a:r>
            <a:r>
              <a:rPr lang="en-GB" b="0" dirty="0"/>
              <a:t> </a:t>
            </a:r>
            <a:r>
              <a:rPr lang="en-GB" b="0" dirty="0" err="1"/>
              <a:t>koehenkilö</a:t>
            </a:r>
            <a:r>
              <a:rPr lang="en-GB" b="0" dirty="0"/>
              <a:t> </a:t>
            </a:r>
            <a:r>
              <a:rPr lang="en-GB" b="0" dirty="0" err="1"/>
              <a:t>ei</a:t>
            </a:r>
            <a:r>
              <a:rPr lang="en-GB" b="0" dirty="0"/>
              <a:t> </a:t>
            </a:r>
            <a:r>
              <a:rPr lang="en-GB" b="0" dirty="0" err="1"/>
              <a:t>voi</a:t>
            </a:r>
            <a:r>
              <a:rPr lang="en-GB" b="0" dirty="0"/>
              <a:t> </a:t>
            </a:r>
            <a:r>
              <a:rPr lang="en-GB" b="0" dirty="0" err="1"/>
              <a:t>tiukkojen</a:t>
            </a:r>
            <a:r>
              <a:rPr lang="en-GB" b="0" dirty="0"/>
              <a:t> </a:t>
            </a:r>
            <a:r>
              <a:rPr lang="en-GB" b="0" dirty="0" err="1"/>
              <a:t>turvallisuussyiden</a:t>
            </a:r>
            <a:r>
              <a:rPr lang="en-GB" b="0" dirty="0"/>
              <a:t> </a:t>
            </a:r>
            <a:r>
              <a:rPr lang="en-GB" b="0" dirty="0" err="1"/>
              <a:t>vuoksi</a:t>
            </a:r>
            <a:r>
              <a:rPr lang="en-GB" b="0" dirty="0"/>
              <a:t> </a:t>
            </a:r>
            <a:r>
              <a:rPr lang="en-GB" b="0" dirty="0" err="1"/>
              <a:t>osallistua</a:t>
            </a:r>
            <a:r>
              <a:rPr lang="en-GB" b="0" dirty="0"/>
              <a:t> </a:t>
            </a:r>
            <a:r>
              <a:rPr lang="en-GB" b="0" dirty="0" err="1"/>
              <a:t>useammin</a:t>
            </a:r>
            <a:r>
              <a:rPr lang="en-GB" b="0" dirty="0"/>
              <a:t> </a:t>
            </a:r>
            <a:r>
              <a:rPr lang="en-GB" b="0" dirty="0" err="1"/>
              <a:t>kuin</a:t>
            </a:r>
            <a:r>
              <a:rPr lang="en-GB" b="0" dirty="0"/>
              <a:t> </a:t>
            </a:r>
            <a:r>
              <a:rPr lang="en-GB" b="0" dirty="0" err="1"/>
              <a:t>kerran</a:t>
            </a:r>
            <a:r>
              <a:rPr lang="en-GB" b="0" dirty="0"/>
              <a:t> PET-</a:t>
            </a:r>
            <a:r>
              <a:rPr lang="en-GB" b="0" dirty="0" err="1"/>
              <a:t>tutkimukseen</a:t>
            </a:r>
            <a:r>
              <a:rPr lang="en-GB" b="0" dirty="0"/>
              <a:t>. </a:t>
            </a:r>
            <a:r>
              <a:rPr lang="en-GB" b="0" dirty="0" err="1"/>
              <a:t>Tämä</a:t>
            </a:r>
            <a:r>
              <a:rPr lang="en-GB" b="0" dirty="0"/>
              <a:t> </a:t>
            </a:r>
            <a:r>
              <a:rPr lang="en-GB" b="0" dirty="0" err="1"/>
              <a:t>sekä</a:t>
            </a:r>
            <a:r>
              <a:rPr lang="en-GB" b="0" dirty="0"/>
              <a:t> </a:t>
            </a:r>
            <a:r>
              <a:rPr lang="en-GB" b="0" dirty="0" err="1"/>
              <a:t>joidenkin</a:t>
            </a:r>
            <a:r>
              <a:rPr lang="en-GB" b="0" dirty="0"/>
              <a:t> </a:t>
            </a:r>
            <a:r>
              <a:rPr lang="en-GB" b="0" dirty="0" err="1"/>
              <a:t>merkkiaineiden</a:t>
            </a:r>
            <a:r>
              <a:rPr lang="en-GB" b="0" dirty="0"/>
              <a:t> </a:t>
            </a:r>
            <a:r>
              <a:rPr lang="en-GB" b="0" dirty="0" err="1"/>
              <a:t>suhteellisen</a:t>
            </a:r>
            <a:r>
              <a:rPr lang="en-GB" b="0" dirty="0"/>
              <a:t> </a:t>
            </a:r>
            <a:r>
              <a:rPr lang="en-GB" b="0" dirty="0" err="1"/>
              <a:t>lyhyet</a:t>
            </a:r>
            <a:r>
              <a:rPr lang="en-GB" b="0" dirty="0"/>
              <a:t> </a:t>
            </a:r>
            <a:r>
              <a:rPr lang="en-GB" b="0" dirty="0" err="1"/>
              <a:t>puoliintumisajat</a:t>
            </a:r>
            <a:r>
              <a:rPr lang="en-GB" b="0" dirty="0"/>
              <a:t> </a:t>
            </a:r>
            <a:r>
              <a:rPr lang="en-GB" b="0" dirty="0" err="1"/>
              <a:t>rajoittavat</a:t>
            </a:r>
            <a:r>
              <a:rPr lang="en-GB" b="0" dirty="0"/>
              <a:t> </a:t>
            </a:r>
            <a:r>
              <a:rPr lang="en-GB" b="0" dirty="0" err="1"/>
              <a:t>jonkin</a:t>
            </a:r>
            <a:r>
              <a:rPr lang="en-GB" b="0" dirty="0"/>
              <a:t> </a:t>
            </a:r>
            <a:r>
              <a:rPr lang="en-GB" b="0" dirty="0" err="1"/>
              <a:t>verran</a:t>
            </a:r>
            <a:r>
              <a:rPr lang="en-GB" b="0" dirty="0"/>
              <a:t> PET-</a:t>
            </a:r>
            <a:r>
              <a:rPr lang="en-GB" b="0" dirty="0" err="1"/>
              <a:t>tutkimusten</a:t>
            </a:r>
            <a:r>
              <a:rPr lang="en-GB" b="0" dirty="0"/>
              <a:t> </a:t>
            </a:r>
            <a:r>
              <a:rPr lang="en-GB" b="0" dirty="0" err="1"/>
              <a:t>laajuutta</a:t>
            </a:r>
            <a:r>
              <a:rPr lang="en-GB" b="0" dirty="0"/>
              <a:t>.</a:t>
            </a:r>
            <a:endParaRPr lang="en-RU"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55</a:t>
            </a:fld>
            <a:endParaRPr lang="fi-FI"/>
          </a:p>
        </p:txBody>
      </p:sp>
    </p:spTree>
    <p:extLst>
      <p:ext uri="{BB962C8B-B14F-4D97-AF65-F5344CB8AC3E}">
        <p14:creationId xmlns:p14="http://schemas.microsoft.com/office/powerpoint/2010/main" val="630270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376211"/>
            <a:ext cx="8207375" cy="615101"/>
          </a:xfrm>
        </p:spPr>
        <p:txBody>
          <a:bodyPr/>
          <a:lstStyle/>
          <a:p>
            <a:r>
              <a:rPr lang="en-RU" dirty="0"/>
              <a:t>Toiminallinen magneettikuvaus</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4" y="1059679"/>
            <a:ext cx="8207374" cy="3538015"/>
          </a:xfrm>
        </p:spPr>
        <p:txBody>
          <a:bodyPr/>
          <a:lstStyle/>
          <a:p>
            <a:pPr marL="342900" indent="-342900">
              <a:buFont typeface="Arial" panose="020B0604020202020204" pitchFamily="34" charset="0"/>
              <a:buChar char="•"/>
            </a:pPr>
            <a:r>
              <a:rPr lang="en-GB" b="0" dirty="0" err="1"/>
              <a:t>Toiminnallinen</a:t>
            </a:r>
            <a:r>
              <a:rPr lang="en-GB" b="0" dirty="0"/>
              <a:t> </a:t>
            </a:r>
            <a:r>
              <a:rPr lang="en-GB" b="0" dirty="0" err="1"/>
              <a:t>magneettikuvaus</a:t>
            </a:r>
            <a:r>
              <a:rPr lang="en-GB" b="0" dirty="0"/>
              <a:t> (fMRI) </a:t>
            </a:r>
            <a:r>
              <a:rPr lang="en-GB" b="0" dirty="0" err="1"/>
              <a:t>mahdollistaa</a:t>
            </a:r>
            <a:r>
              <a:rPr lang="en-GB" b="0" dirty="0"/>
              <a:t> </a:t>
            </a:r>
            <a:r>
              <a:rPr lang="en-GB" b="0" dirty="0" err="1"/>
              <a:t>aivojen</a:t>
            </a:r>
            <a:r>
              <a:rPr lang="en-GB" b="0" dirty="0"/>
              <a:t> </a:t>
            </a:r>
            <a:r>
              <a:rPr lang="en-GB" b="0" dirty="0" err="1"/>
              <a:t>veren</a:t>
            </a:r>
            <a:r>
              <a:rPr lang="en-GB" b="0" dirty="0"/>
              <a:t> </a:t>
            </a:r>
            <a:r>
              <a:rPr lang="en-GB" b="0" dirty="0" err="1"/>
              <a:t>happipitoisuuden</a:t>
            </a:r>
            <a:r>
              <a:rPr lang="en-GB" b="0" dirty="0"/>
              <a:t> </a:t>
            </a:r>
            <a:r>
              <a:rPr lang="en-GB" b="0" dirty="0" err="1"/>
              <a:t>muutosten</a:t>
            </a:r>
            <a:r>
              <a:rPr lang="en-GB" b="0" dirty="0"/>
              <a:t> </a:t>
            </a:r>
            <a:r>
              <a:rPr lang="en-GB" b="0" dirty="0" err="1"/>
              <a:t>kvantifioinnin</a:t>
            </a:r>
            <a:r>
              <a:rPr lang="en-GB" b="0" dirty="0"/>
              <a:t> </a:t>
            </a:r>
            <a:r>
              <a:rPr lang="en-GB" b="0" dirty="0" err="1"/>
              <a:t>millimetrien</a:t>
            </a:r>
            <a:r>
              <a:rPr lang="en-GB" b="0" dirty="0"/>
              <a:t> </a:t>
            </a:r>
            <a:r>
              <a:rPr lang="en-GB" b="0" dirty="0" err="1"/>
              <a:t>tarkkuudella</a:t>
            </a:r>
            <a:r>
              <a:rPr lang="en-GB" b="0" dirty="0"/>
              <a:t>. </a:t>
            </a:r>
          </a:p>
          <a:p>
            <a:pPr marL="342900" indent="-342900">
              <a:buFont typeface="Arial" panose="020B0604020202020204" pitchFamily="34" charset="0"/>
              <a:buChar char="•"/>
            </a:pPr>
            <a:r>
              <a:rPr lang="en-GB" b="0" dirty="0" err="1"/>
              <a:t>Menetelmä</a:t>
            </a:r>
            <a:r>
              <a:rPr lang="en-GB" b="0" dirty="0"/>
              <a:t> </a:t>
            </a:r>
            <a:r>
              <a:rPr lang="en-GB" b="0" dirty="0" err="1"/>
              <a:t>perustuu</a:t>
            </a:r>
            <a:r>
              <a:rPr lang="en-GB" b="0" dirty="0"/>
              <a:t> </a:t>
            </a:r>
            <a:r>
              <a:rPr lang="en-GB" b="0" dirty="0" err="1"/>
              <a:t>punasolujen</a:t>
            </a:r>
            <a:r>
              <a:rPr lang="en-GB" b="0" dirty="0"/>
              <a:t> (</a:t>
            </a:r>
            <a:r>
              <a:rPr lang="en-GB" b="0" dirty="0" err="1"/>
              <a:t>hemoglobiini</a:t>
            </a:r>
            <a:r>
              <a:rPr lang="en-GB" b="0" dirty="0"/>
              <a:t>) </a:t>
            </a:r>
            <a:r>
              <a:rPr lang="en-GB" b="0" dirty="0" err="1"/>
              <a:t>erilaisiin</a:t>
            </a:r>
            <a:r>
              <a:rPr lang="en-GB" b="0" dirty="0"/>
              <a:t> </a:t>
            </a:r>
            <a:r>
              <a:rPr lang="en-GB" b="0" dirty="0" err="1"/>
              <a:t>magneettisiin</a:t>
            </a:r>
            <a:r>
              <a:rPr lang="en-GB" b="0" dirty="0"/>
              <a:t> </a:t>
            </a:r>
            <a:r>
              <a:rPr lang="en-GB" b="0" dirty="0" err="1"/>
              <a:t>ominaisuuksiin</a:t>
            </a:r>
            <a:r>
              <a:rPr lang="en-GB" b="0" dirty="0"/>
              <a:t> </a:t>
            </a:r>
            <a:r>
              <a:rPr lang="en-GB" b="0" dirty="0" err="1"/>
              <a:t>silloin</a:t>
            </a:r>
            <a:r>
              <a:rPr lang="en-GB" b="0" dirty="0"/>
              <a:t>, </a:t>
            </a:r>
            <a:r>
              <a:rPr lang="en-GB" b="0" dirty="0" err="1"/>
              <a:t>kun</a:t>
            </a:r>
            <a:r>
              <a:rPr lang="en-GB" b="0" dirty="0"/>
              <a:t> ne </a:t>
            </a:r>
            <a:r>
              <a:rPr lang="en-GB" b="0" dirty="0" err="1"/>
              <a:t>kuljettavat</a:t>
            </a:r>
            <a:r>
              <a:rPr lang="en-GB" b="0" dirty="0"/>
              <a:t> </a:t>
            </a:r>
            <a:r>
              <a:rPr lang="en-GB" b="0" dirty="0" err="1"/>
              <a:t>happea</a:t>
            </a:r>
            <a:r>
              <a:rPr lang="en-GB" b="0" dirty="0"/>
              <a:t> (</a:t>
            </a:r>
            <a:r>
              <a:rPr lang="en-GB" b="0" dirty="0" err="1"/>
              <a:t>oksihemoglobiini</a:t>
            </a:r>
            <a:r>
              <a:rPr lang="en-GB" b="0" dirty="0"/>
              <a:t>) </a:t>
            </a:r>
            <a:r>
              <a:rPr lang="en-GB" b="0" dirty="0" err="1"/>
              <a:t>ja</a:t>
            </a:r>
            <a:r>
              <a:rPr lang="en-GB" b="0" dirty="0"/>
              <a:t> </a:t>
            </a:r>
            <a:r>
              <a:rPr lang="en-GB" b="0" dirty="0" err="1"/>
              <a:t>silloin</a:t>
            </a:r>
            <a:r>
              <a:rPr lang="en-GB" b="0" dirty="0"/>
              <a:t>, </a:t>
            </a:r>
            <a:r>
              <a:rPr lang="en-GB" b="0" dirty="0" err="1"/>
              <a:t>kun</a:t>
            </a:r>
            <a:r>
              <a:rPr lang="en-GB" b="0" dirty="0"/>
              <a:t> ne </a:t>
            </a:r>
            <a:r>
              <a:rPr lang="en-GB" b="0" dirty="0" err="1"/>
              <a:t>ovat</a:t>
            </a:r>
            <a:r>
              <a:rPr lang="en-GB" b="0" dirty="0"/>
              <a:t> </a:t>
            </a:r>
            <a:r>
              <a:rPr lang="en-GB" b="0" dirty="0" err="1"/>
              <a:t>hapettomia</a:t>
            </a:r>
            <a:r>
              <a:rPr lang="en-GB" b="0" dirty="0"/>
              <a:t> (</a:t>
            </a:r>
            <a:r>
              <a:rPr lang="en-GB" b="0" dirty="0" err="1"/>
              <a:t>deoksihemoglobiini</a:t>
            </a:r>
            <a:r>
              <a:rPr lang="en-GB" b="0" dirty="0"/>
              <a:t>). </a:t>
            </a:r>
            <a:r>
              <a:rPr lang="en-GB" b="0" dirty="0" err="1"/>
              <a:t>Oksihemoglobiini</a:t>
            </a:r>
            <a:r>
              <a:rPr lang="en-GB" b="0" dirty="0"/>
              <a:t> on </a:t>
            </a:r>
            <a:r>
              <a:rPr lang="en-GB" b="0" dirty="0" err="1"/>
              <a:t>diamagneettinen</a:t>
            </a:r>
            <a:r>
              <a:rPr lang="en-GB" b="0" dirty="0"/>
              <a:t> </a:t>
            </a:r>
            <a:r>
              <a:rPr lang="en-GB" b="0" dirty="0" err="1"/>
              <a:t>ja</a:t>
            </a:r>
            <a:r>
              <a:rPr lang="en-GB" b="0" dirty="0"/>
              <a:t> </a:t>
            </a:r>
            <a:r>
              <a:rPr lang="en-GB" b="0" dirty="0" err="1"/>
              <a:t>deoksihemoglobiini</a:t>
            </a:r>
            <a:r>
              <a:rPr lang="en-GB" b="0" dirty="0"/>
              <a:t> </a:t>
            </a:r>
            <a:r>
              <a:rPr lang="en-GB" b="0" dirty="0" err="1"/>
              <a:t>paramagneettinen</a:t>
            </a:r>
            <a:r>
              <a:rPr lang="en-GB" b="0" dirty="0"/>
              <a:t>. </a:t>
            </a:r>
          </a:p>
          <a:p>
            <a:pPr marL="342900" indent="-342900">
              <a:buFont typeface="Arial" panose="020B0604020202020204" pitchFamily="34" charset="0"/>
              <a:buChar char="•"/>
            </a:pPr>
            <a:r>
              <a:rPr lang="en-GB" b="0" dirty="0"/>
              <a:t>Jotta </a:t>
            </a:r>
            <a:r>
              <a:rPr lang="en-GB" b="0" dirty="0" err="1"/>
              <a:t>voidaan</a:t>
            </a:r>
            <a:r>
              <a:rPr lang="en-GB" b="0" dirty="0"/>
              <a:t> </a:t>
            </a:r>
            <a:r>
              <a:rPr lang="en-GB" b="0" dirty="0" err="1"/>
              <a:t>ymmärtää</a:t>
            </a:r>
            <a:r>
              <a:rPr lang="en-GB" b="0" dirty="0"/>
              <a:t>, </a:t>
            </a:r>
            <a:r>
              <a:rPr lang="en-GB" b="0" dirty="0" err="1"/>
              <a:t>miten</a:t>
            </a:r>
            <a:r>
              <a:rPr lang="en-GB" b="0" dirty="0"/>
              <a:t> </a:t>
            </a:r>
            <a:r>
              <a:rPr lang="en-GB" b="0" dirty="0" err="1"/>
              <a:t>tämä</a:t>
            </a:r>
            <a:r>
              <a:rPr lang="en-GB" b="0" dirty="0"/>
              <a:t> </a:t>
            </a:r>
            <a:r>
              <a:rPr lang="en-GB" b="0" dirty="0" err="1"/>
              <a:t>ero</a:t>
            </a:r>
            <a:r>
              <a:rPr lang="en-GB" b="0" dirty="0"/>
              <a:t> </a:t>
            </a:r>
            <a:r>
              <a:rPr lang="en-GB" b="0" dirty="0" err="1"/>
              <a:t>näkyy</a:t>
            </a:r>
            <a:r>
              <a:rPr lang="en-GB" b="0" dirty="0"/>
              <a:t> </a:t>
            </a:r>
            <a:r>
              <a:rPr lang="en-GB" b="0" dirty="0" err="1"/>
              <a:t>fMRI:ssä</a:t>
            </a:r>
            <a:r>
              <a:rPr lang="en-GB" b="0" dirty="0"/>
              <a:t>, on </a:t>
            </a:r>
            <a:r>
              <a:rPr lang="en-GB" b="0" dirty="0" err="1"/>
              <a:t>ymmärrettävä</a:t>
            </a:r>
            <a:r>
              <a:rPr lang="en-GB" b="0" dirty="0"/>
              <a:t> </a:t>
            </a:r>
            <a:r>
              <a:rPr lang="en-GB" b="0" dirty="0" err="1"/>
              <a:t>joitakin</a:t>
            </a:r>
            <a:r>
              <a:rPr lang="en-GB" b="0" dirty="0"/>
              <a:t> </a:t>
            </a:r>
            <a:r>
              <a:rPr lang="en-GB" b="0" dirty="0" err="1"/>
              <a:t>magneettiresonanssin</a:t>
            </a:r>
            <a:r>
              <a:rPr lang="en-GB" b="0" dirty="0"/>
              <a:t> </a:t>
            </a:r>
            <a:r>
              <a:rPr lang="en-GB" b="0" dirty="0" err="1"/>
              <a:t>perusasioita</a:t>
            </a:r>
            <a:endParaRPr lang="en-RU"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56</a:t>
            </a:fld>
            <a:endParaRPr lang="fi-FI"/>
          </a:p>
        </p:txBody>
      </p:sp>
    </p:spTree>
    <p:extLst>
      <p:ext uri="{BB962C8B-B14F-4D97-AF65-F5344CB8AC3E}">
        <p14:creationId xmlns:p14="http://schemas.microsoft.com/office/powerpoint/2010/main" val="4248037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240938"/>
            <a:ext cx="8207375" cy="615101"/>
          </a:xfrm>
        </p:spPr>
        <p:txBody>
          <a:bodyPr/>
          <a:lstStyle/>
          <a:p>
            <a:r>
              <a:rPr lang="en-RU" dirty="0"/>
              <a:t>Toiminallinen magneettikuvaus</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3" y="863126"/>
            <a:ext cx="8207374" cy="4016523"/>
          </a:xfrm>
        </p:spPr>
        <p:txBody>
          <a:bodyPr/>
          <a:lstStyle/>
          <a:p>
            <a:pPr marL="342900" indent="-342900">
              <a:buFont typeface="Arial" panose="020B0604020202020204" pitchFamily="34" charset="0"/>
              <a:buChar char="•"/>
            </a:pPr>
            <a:r>
              <a:rPr lang="en-GB" b="0" dirty="0" err="1"/>
              <a:t>Magneettikuvauksessa</a:t>
            </a:r>
            <a:r>
              <a:rPr lang="en-GB" b="0" dirty="0"/>
              <a:t> </a:t>
            </a:r>
            <a:r>
              <a:rPr lang="en-GB" b="0" dirty="0" err="1"/>
              <a:t>tutkittavan</a:t>
            </a:r>
            <a:r>
              <a:rPr lang="en-GB" b="0" dirty="0"/>
              <a:t> </a:t>
            </a:r>
            <a:r>
              <a:rPr lang="en-GB" b="0" dirty="0" err="1"/>
              <a:t>pää</a:t>
            </a:r>
            <a:r>
              <a:rPr lang="en-GB" b="0" dirty="0"/>
              <a:t> </a:t>
            </a:r>
            <a:r>
              <a:rPr lang="en-GB" b="0" dirty="0" err="1"/>
              <a:t>asetetaan</a:t>
            </a:r>
            <a:r>
              <a:rPr lang="en-GB" b="0" dirty="0"/>
              <a:t> </a:t>
            </a:r>
            <a:r>
              <a:rPr lang="en-GB" b="0" dirty="0" err="1"/>
              <a:t>erittäin</a:t>
            </a:r>
            <a:r>
              <a:rPr lang="en-GB" b="0" dirty="0"/>
              <a:t> </a:t>
            </a:r>
            <a:r>
              <a:rPr lang="en-GB" b="0" dirty="0" err="1"/>
              <a:t>voimakkaaseen</a:t>
            </a:r>
            <a:r>
              <a:rPr lang="en-GB" b="0" dirty="0"/>
              <a:t> </a:t>
            </a:r>
            <a:r>
              <a:rPr lang="en-GB" b="0" dirty="0" err="1"/>
              <a:t>homogeeniseen</a:t>
            </a:r>
            <a:r>
              <a:rPr lang="en-GB" b="0" dirty="0"/>
              <a:t> </a:t>
            </a:r>
            <a:r>
              <a:rPr lang="en-GB" b="0" dirty="0" err="1"/>
              <a:t>magneettikenttään</a:t>
            </a:r>
            <a:r>
              <a:rPr lang="en-GB" b="0" dirty="0"/>
              <a:t>, </a:t>
            </a:r>
            <a:r>
              <a:rPr lang="en-GB" b="0" dirty="0" err="1"/>
              <a:t>jonka</a:t>
            </a:r>
            <a:r>
              <a:rPr lang="en-GB" b="0" dirty="0"/>
              <a:t> </a:t>
            </a:r>
            <a:r>
              <a:rPr lang="en-GB" b="0" dirty="0" err="1"/>
              <a:t>voimakkuus</a:t>
            </a:r>
            <a:r>
              <a:rPr lang="en-GB" b="0" dirty="0"/>
              <a:t> </a:t>
            </a:r>
            <a:r>
              <a:rPr lang="en-GB" b="0" dirty="0" err="1"/>
              <a:t>vaihtelee</a:t>
            </a:r>
            <a:r>
              <a:rPr lang="en-GB" b="0" dirty="0"/>
              <a:t> </a:t>
            </a:r>
            <a:r>
              <a:rPr lang="en-GB" b="0" dirty="0" err="1"/>
              <a:t>skannerista</a:t>
            </a:r>
            <a:r>
              <a:rPr lang="en-GB" b="0" dirty="0"/>
              <a:t> </a:t>
            </a:r>
            <a:r>
              <a:rPr lang="en-GB" b="0" dirty="0" err="1"/>
              <a:t>riippuen</a:t>
            </a:r>
            <a:r>
              <a:rPr lang="en-GB" b="0" dirty="0"/>
              <a:t> 1,5-7 </a:t>
            </a:r>
            <a:r>
              <a:rPr lang="en-GB" b="0" dirty="0" err="1"/>
              <a:t>Teslan</a:t>
            </a:r>
            <a:r>
              <a:rPr lang="en-GB" b="0" dirty="0"/>
              <a:t> </a:t>
            </a:r>
            <a:r>
              <a:rPr lang="en-GB" b="0" dirty="0" err="1"/>
              <a:t>välillä</a:t>
            </a:r>
            <a:r>
              <a:rPr lang="en-GB" b="0" dirty="0"/>
              <a:t>.</a:t>
            </a:r>
          </a:p>
          <a:p>
            <a:pPr marL="342900" indent="-342900">
              <a:buFont typeface="Arial" panose="020B0604020202020204" pitchFamily="34" charset="0"/>
              <a:buChar char="•"/>
            </a:pPr>
            <a:r>
              <a:rPr lang="en-GB" b="0" dirty="0" err="1"/>
              <a:t>Tämä</a:t>
            </a:r>
            <a:r>
              <a:rPr lang="en-GB" b="0" dirty="0"/>
              <a:t> </a:t>
            </a:r>
            <a:r>
              <a:rPr lang="en-GB" b="0" dirty="0" err="1"/>
              <a:t>voimakas</a:t>
            </a:r>
            <a:r>
              <a:rPr lang="en-GB" b="0" dirty="0"/>
              <a:t> </a:t>
            </a:r>
            <a:r>
              <a:rPr lang="en-GB" b="0" dirty="0" err="1"/>
              <a:t>magneettikenttä</a:t>
            </a:r>
            <a:r>
              <a:rPr lang="en-GB" b="0" dirty="0"/>
              <a:t> </a:t>
            </a:r>
            <a:r>
              <a:rPr lang="en-GB" b="0" dirty="0" err="1"/>
              <a:t>saa</a:t>
            </a:r>
            <a:r>
              <a:rPr lang="en-GB" b="0" dirty="0"/>
              <a:t> </a:t>
            </a:r>
            <a:r>
              <a:rPr lang="en-GB" b="0" dirty="0" err="1"/>
              <a:t>osan</a:t>
            </a:r>
            <a:r>
              <a:rPr lang="en-GB" b="0" dirty="0"/>
              <a:t> </a:t>
            </a:r>
            <a:r>
              <a:rPr lang="en-GB" b="0" dirty="0" err="1"/>
              <a:t>atomiytimistä</a:t>
            </a:r>
            <a:r>
              <a:rPr lang="en-GB" b="0" dirty="0"/>
              <a:t> </a:t>
            </a:r>
            <a:r>
              <a:rPr lang="en-GB" b="0" dirty="0" err="1"/>
              <a:t>kiertymään</a:t>
            </a:r>
            <a:r>
              <a:rPr lang="en-GB" b="0" dirty="0"/>
              <a:t> </a:t>
            </a:r>
            <a:r>
              <a:rPr lang="en-GB" b="0" dirty="0" err="1"/>
              <a:t>magneettikentän</a:t>
            </a:r>
            <a:r>
              <a:rPr lang="en-GB" b="0" dirty="0"/>
              <a:t> </a:t>
            </a:r>
            <a:r>
              <a:rPr lang="en-GB" b="0" dirty="0" err="1"/>
              <a:t>suuntaisesti</a:t>
            </a:r>
            <a:r>
              <a:rPr lang="en-GB" b="0" dirty="0"/>
              <a:t>. </a:t>
            </a:r>
            <a:r>
              <a:rPr lang="en-GB" b="0" dirty="0" err="1"/>
              <a:t>Tämän</a:t>
            </a:r>
            <a:r>
              <a:rPr lang="en-GB" b="0" dirty="0"/>
              <a:t> </a:t>
            </a:r>
            <a:r>
              <a:rPr lang="en-GB" b="0" dirty="0" err="1"/>
              <a:t>pyörimisen</a:t>
            </a:r>
            <a:r>
              <a:rPr lang="en-GB" b="0" dirty="0"/>
              <a:t> </a:t>
            </a:r>
            <a:r>
              <a:rPr lang="en-GB" b="0" dirty="0" err="1"/>
              <a:t>taajuus</a:t>
            </a:r>
            <a:r>
              <a:rPr lang="en-GB" b="0" dirty="0"/>
              <a:t>, jota </a:t>
            </a:r>
            <a:r>
              <a:rPr lang="en-GB" b="0" dirty="0" err="1"/>
              <a:t>kutsutaan</a:t>
            </a:r>
            <a:r>
              <a:rPr lang="en-GB" b="0" dirty="0"/>
              <a:t> Larmor-</a:t>
            </a:r>
            <a:r>
              <a:rPr lang="en-GB" b="0" dirty="0" err="1"/>
              <a:t>taajuudeksi</a:t>
            </a:r>
            <a:r>
              <a:rPr lang="en-GB" b="0" dirty="0"/>
              <a:t>, </a:t>
            </a:r>
            <a:r>
              <a:rPr lang="en-GB" b="0" dirty="0" err="1"/>
              <a:t>riippuu</a:t>
            </a:r>
            <a:r>
              <a:rPr lang="en-GB" b="0" dirty="0"/>
              <a:t> </a:t>
            </a:r>
            <a:r>
              <a:rPr lang="en-GB" b="0" dirty="0" err="1"/>
              <a:t>magneettikentän</a:t>
            </a:r>
            <a:r>
              <a:rPr lang="en-GB" b="0" dirty="0"/>
              <a:t> </a:t>
            </a:r>
            <a:r>
              <a:rPr lang="en-GB" b="0" dirty="0" err="1"/>
              <a:t>voimakkuudesta</a:t>
            </a:r>
            <a:r>
              <a:rPr lang="en-GB" b="0" dirty="0"/>
              <a:t>. Larmor-</a:t>
            </a:r>
            <a:r>
              <a:rPr lang="en-GB" b="0" dirty="0" err="1"/>
              <a:t>taajuudella</a:t>
            </a:r>
            <a:r>
              <a:rPr lang="en-GB" b="0" dirty="0"/>
              <a:t> </a:t>
            </a:r>
            <a:r>
              <a:rPr lang="en-GB" b="0" dirty="0" err="1"/>
              <a:t>syötetty</a:t>
            </a:r>
            <a:r>
              <a:rPr lang="en-GB" b="0" dirty="0"/>
              <a:t> </a:t>
            </a:r>
            <a:r>
              <a:rPr lang="en-GB" b="0" dirty="0" err="1"/>
              <a:t>radiotaajuuspulssi</a:t>
            </a:r>
            <a:r>
              <a:rPr lang="en-GB" b="0" dirty="0"/>
              <a:t> </a:t>
            </a:r>
            <a:r>
              <a:rPr lang="en-GB" b="0" dirty="0" err="1"/>
              <a:t>kaataa</a:t>
            </a:r>
            <a:r>
              <a:rPr lang="en-GB" b="0" dirty="0"/>
              <a:t> </a:t>
            </a:r>
            <a:r>
              <a:rPr lang="en-GB" b="0" dirty="0" err="1"/>
              <a:t>pyörivät</a:t>
            </a:r>
            <a:r>
              <a:rPr lang="en-GB" b="0" dirty="0"/>
              <a:t> </a:t>
            </a:r>
            <a:r>
              <a:rPr lang="en-GB" b="0" dirty="0" err="1"/>
              <a:t>spinit</a:t>
            </a:r>
            <a:r>
              <a:rPr lang="en-GB" b="0" dirty="0"/>
              <a:t> pois </a:t>
            </a:r>
            <a:r>
              <a:rPr lang="en-GB" b="0" dirty="0" err="1"/>
              <a:t>päämagneettikentän</a:t>
            </a:r>
            <a:r>
              <a:rPr lang="en-GB" b="0" dirty="0"/>
              <a:t> </a:t>
            </a:r>
            <a:r>
              <a:rPr lang="en-GB" b="0" dirty="0" err="1"/>
              <a:t>mukaisesta</a:t>
            </a:r>
            <a:r>
              <a:rPr lang="en-GB" b="0" dirty="0"/>
              <a:t> </a:t>
            </a:r>
            <a:r>
              <a:rPr lang="en-GB" b="0" dirty="0" err="1"/>
              <a:t>linjauksesta</a:t>
            </a:r>
            <a:r>
              <a:rPr lang="en-GB" b="0" dirty="0"/>
              <a:t>. </a:t>
            </a:r>
          </a:p>
          <a:p>
            <a:pPr marL="342900" indent="-342900">
              <a:buFont typeface="Arial" panose="020B0604020202020204" pitchFamily="34" charset="0"/>
              <a:buChar char="•"/>
            </a:pPr>
            <a:r>
              <a:rPr lang="en-GB" b="0" dirty="0" err="1"/>
              <a:t>Kun</a:t>
            </a:r>
            <a:r>
              <a:rPr lang="en-GB" b="0" dirty="0"/>
              <a:t> </a:t>
            </a:r>
            <a:r>
              <a:rPr lang="en-GB" b="0" dirty="0" err="1"/>
              <a:t>radiotaajuuspulssi</a:t>
            </a:r>
            <a:r>
              <a:rPr lang="en-GB" b="0" dirty="0"/>
              <a:t> </a:t>
            </a:r>
            <a:r>
              <a:rPr lang="en-GB" b="0" dirty="0" err="1"/>
              <a:t>sammutetaan</a:t>
            </a:r>
            <a:r>
              <a:rPr lang="en-GB" b="0" dirty="0"/>
              <a:t>, </a:t>
            </a:r>
            <a:r>
              <a:rPr lang="en-GB" b="0" dirty="0" err="1"/>
              <a:t>pyörivät</a:t>
            </a:r>
            <a:r>
              <a:rPr lang="en-GB" b="0" dirty="0"/>
              <a:t> </a:t>
            </a:r>
            <a:r>
              <a:rPr lang="en-GB" b="0" dirty="0" err="1"/>
              <a:t>spinit</a:t>
            </a:r>
            <a:r>
              <a:rPr lang="en-GB" b="0" dirty="0"/>
              <a:t> </a:t>
            </a:r>
            <a:r>
              <a:rPr lang="en-GB" b="0" dirty="0" err="1"/>
              <a:t>alkavat</a:t>
            </a:r>
            <a:r>
              <a:rPr lang="en-GB" b="0" dirty="0"/>
              <a:t> </a:t>
            </a:r>
            <a:r>
              <a:rPr lang="en-GB" b="0" dirty="0" err="1"/>
              <a:t>suuntautua</a:t>
            </a:r>
            <a:r>
              <a:rPr lang="en-GB" b="0" dirty="0"/>
              <a:t> </a:t>
            </a:r>
            <a:r>
              <a:rPr lang="en-GB" b="0" dirty="0" err="1"/>
              <a:t>uudelleen</a:t>
            </a:r>
            <a:r>
              <a:rPr lang="en-GB" b="0" dirty="0"/>
              <a:t> </a:t>
            </a:r>
            <a:r>
              <a:rPr lang="en-GB" b="0" dirty="0" err="1"/>
              <a:t>magneettikenttään</a:t>
            </a:r>
            <a:r>
              <a:rPr lang="en-GB" b="0" dirty="0"/>
              <a:t> </a:t>
            </a:r>
            <a:r>
              <a:rPr lang="en-GB" b="0" dirty="0" err="1"/>
              <a:t>ja</a:t>
            </a:r>
            <a:r>
              <a:rPr lang="en-GB" b="0" dirty="0"/>
              <a:t> </a:t>
            </a:r>
            <a:r>
              <a:rPr lang="en-GB" b="0" dirty="0" err="1"/>
              <a:t>samalla</a:t>
            </a:r>
            <a:r>
              <a:rPr lang="en-GB" b="0" dirty="0"/>
              <a:t> </a:t>
            </a:r>
            <a:r>
              <a:rPr lang="en-GB" b="0" dirty="0" err="1"/>
              <a:t>vapautuu</a:t>
            </a:r>
            <a:r>
              <a:rPr lang="en-GB" b="0" dirty="0"/>
              <a:t> </a:t>
            </a:r>
            <a:r>
              <a:rPr lang="en-GB" b="0" dirty="0" err="1"/>
              <a:t>energiaa</a:t>
            </a:r>
            <a:r>
              <a:rPr lang="en-GB" b="0" dirty="0"/>
              <a:t>, </a:t>
            </a:r>
            <a:r>
              <a:rPr lang="en-GB" b="0" dirty="0" err="1"/>
              <a:t>jonka</a:t>
            </a:r>
            <a:r>
              <a:rPr lang="en-GB" b="0" dirty="0"/>
              <a:t> MRI </a:t>
            </a:r>
            <a:r>
              <a:rPr lang="en-GB" b="0" dirty="0" err="1"/>
              <a:t>laite</a:t>
            </a:r>
            <a:r>
              <a:rPr lang="en-GB" b="0" dirty="0"/>
              <a:t> </a:t>
            </a:r>
            <a:r>
              <a:rPr lang="en-GB" b="0" dirty="0" err="1"/>
              <a:t>lukee</a:t>
            </a:r>
            <a:r>
              <a:rPr lang="en-GB" b="0" dirty="0"/>
              <a:t>.</a:t>
            </a:r>
            <a:endParaRPr lang="en-RU"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57</a:t>
            </a:fld>
            <a:endParaRPr lang="fi-FI"/>
          </a:p>
        </p:txBody>
      </p:sp>
    </p:spTree>
    <p:extLst>
      <p:ext uri="{BB962C8B-B14F-4D97-AF65-F5344CB8AC3E}">
        <p14:creationId xmlns:p14="http://schemas.microsoft.com/office/powerpoint/2010/main" val="2992326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240938"/>
            <a:ext cx="8207375" cy="615101"/>
          </a:xfrm>
        </p:spPr>
        <p:txBody>
          <a:bodyPr/>
          <a:lstStyle/>
          <a:p>
            <a:r>
              <a:rPr lang="en-RU" dirty="0"/>
              <a:t>Toiminallinen magneettikuvaus</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3" y="994774"/>
            <a:ext cx="8207374" cy="4016523"/>
          </a:xfrm>
        </p:spPr>
        <p:txBody>
          <a:bodyPr/>
          <a:lstStyle/>
          <a:p>
            <a:pPr marL="342900" indent="-342900">
              <a:buFont typeface="Arial" panose="020B0604020202020204" pitchFamily="34" charset="0"/>
              <a:buChar char="•"/>
            </a:pPr>
            <a:r>
              <a:rPr lang="en-GB" sz="2000" b="0" dirty="0" err="1"/>
              <a:t>Muodostamalla</a:t>
            </a:r>
            <a:r>
              <a:rPr lang="en-GB" sz="2000" b="0" dirty="0"/>
              <a:t> </a:t>
            </a:r>
            <a:r>
              <a:rPr lang="en-GB" sz="2000" b="0" dirty="0" err="1"/>
              <a:t>gradientteja</a:t>
            </a:r>
            <a:r>
              <a:rPr lang="en-GB" sz="2000" b="0" dirty="0"/>
              <a:t> </a:t>
            </a:r>
            <a:r>
              <a:rPr lang="en-GB" sz="2000" b="0" dirty="0" err="1"/>
              <a:t>homogeeniseen</a:t>
            </a:r>
            <a:r>
              <a:rPr lang="en-GB" sz="2000" b="0" dirty="0"/>
              <a:t> </a:t>
            </a:r>
            <a:r>
              <a:rPr lang="en-GB" sz="2000" b="0" dirty="0" err="1"/>
              <a:t>magneettikenttään</a:t>
            </a:r>
            <a:r>
              <a:rPr lang="en-GB" sz="2000" b="0" dirty="0"/>
              <a:t> </a:t>
            </a:r>
            <a:r>
              <a:rPr lang="en-GB" sz="2000" b="0" dirty="0" err="1"/>
              <a:t>voidaan</a:t>
            </a:r>
            <a:r>
              <a:rPr lang="en-GB" sz="2000" b="0" dirty="0"/>
              <a:t> </a:t>
            </a:r>
            <a:r>
              <a:rPr lang="en-GB" sz="2000" b="0" dirty="0" err="1"/>
              <a:t>valita</a:t>
            </a:r>
            <a:r>
              <a:rPr lang="en-GB" sz="2000" b="0" dirty="0"/>
              <a:t> </a:t>
            </a:r>
            <a:r>
              <a:rPr lang="en-GB" sz="2000" b="0" dirty="0" err="1"/>
              <a:t>kuvattavan</a:t>
            </a:r>
            <a:r>
              <a:rPr lang="en-GB" sz="2000" b="0" dirty="0"/>
              <a:t> </a:t>
            </a:r>
            <a:r>
              <a:rPr lang="en-GB" sz="2000" b="0" dirty="0" err="1"/>
              <a:t>kohteen</a:t>
            </a:r>
            <a:r>
              <a:rPr lang="en-GB" sz="2000" b="0" dirty="0"/>
              <a:t> </a:t>
            </a:r>
            <a:r>
              <a:rPr lang="en-GB" sz="2000" b="0" dirty="0" err="1"/>
              <a:t>tietyt</a:t>
            </a:r>
            <a:r>
              <a:rPr lang="en-GB" sz="2000" b="0" dirty="0"/>
              <a:t> </a:t>
            </a:r>
            <a:r>
              <a:rPr lang="en-GB" sz="2000" b="0" dirty="0" err="1"/>
              <a:t>osat</a:t>
            </a:r>
            <a:r>
              <a:rPr lang="en-GB" sz="2000" b="0" dirty="0"/>
              <a:t>, </a:t>
            </a:r>
            <a:r>
              <a:rPr lang="en-GB" sz="2000" b="0" dirty="0" err="1"/>
              <a:t>jotka</a:t>
            </a:r>
            <a:r>
              <a:rPr lang="en-GB" sz="2000" b="0" dirty="0"/>
              <a:t> </a:t>
            </a:r>
            <a:r>
              <a:rPr lang="en-GB" sz="2000" b="0" dirty="0" err="1"/>
              <a:t>ovat</a:t>
            </a:r>
            <a:r>
              <a:rPr lang="en-GB" sz="2000" b="0" dirty="0"/>
              <a:t> </a:t>
            </a:r>
            <a:r>
              <a:rPr lang="en-GB" sz="2000" b="0" dirty="0" err="1"/>
              <a:t>herkkiä</a:t>
            </a:r>
            <a:r>
              <a:rPr lang="en-GB" sz="2000" b="0" dirty="0"/>
              <a:t> </a:t>
            </a:r>
            <a:r>
              <a:rPr lang="en-GB" sz="2000" b="0" dirty="0" err="1"/>
              <a:t>radiotaajuuspulsseille</a:t>
            </a:r>
            <a:r>
              <a:rPr lang="en-GB" sz="2000" b="0" dirty="0"/>
              <a:t>. </a:t>
            </a:r>
            <a:r>
              <a:rPr lang="en-GB" sz="2000" b="0" dirty="0" err="1"/>
              <a:t>Tällä</a:t>
            </a:r>
            <a:r>
              <a:rPr lang="en-GB" sz="2000" b="0" dirty="0"/>
              <a:t> </a:t>
            </a:r>
            <a:r>
              <a:rPr lang="en-GB" sz="2000" b="0" dirty="0" err="1"/>
              <a:t>tavoin</a:t>
            </a:r>
            <a:r>
              <a:rPr lang="en-GB" sz="2000" b="0" dirty="0"/>
              <a:t> </a:t>
            </a:r>
            <a:r>
              <a:rPr lang="en-GB" sz="2000" b="0" dirty="0" err="1"/>
              <a:t>spiinien</a:t>
            </a:r>
            <a:r>
              <a:rPr lang="en-GB" sz="2000" b="0" dirty="0"/>
              <a:t> </a:t>
            </a:r>
            <a:r>
              <a:rPr lang="en-GB" sz="2000" b="0" dirty="0" err="1"/>
              <a:t>radiotaajuuspulssin</a:t>
            </a:r>
            <a:r>
              <a:rPr lang="en-GB" sz="2000" b="0" dirty="0"/>
              <a:t> </a:t>
            </a:r>
            <a:r>
              <a:rPr lang="en-GB" sz="2000" b="0" dirty="0" err="1"/>
              <a:t>jälkeen</a:t>
            </a:r>
            <a:r>
              <a:rPr lang="en-GB" sz="2000" b="0" dirty="0"/>
              <a:t> </a:t>
            </a:r>
            <a:r>
              <a:rPr lang="en-GB" sz="2000" b="0" dirty="0" err="1"/>
              <a:t>vapauttama</a:t>
            </a:r>
            <a:r>
              <a:rPr lang="en-GB" sz="2000" b="0" dirty="0"/>
              <a:t> </a:t>
            </a:r>
            <a:r>
              <a:rPr lang="en-GB" sz="2000" b="0" dirty="0" err="1"/>
              <a:t>energia</a:t>
            </a:r>
            <a:r>
              <a:rPr lang="en-GB" sz="2000" b="0" dirty="0"/>
              <a:t> </a:t>
            </a:r>
            <a:r>
              <a:rPr lang="en-GB" sz="2000" b="0" dirty="0" err="1"/>
              <a:t>voidaan</a:t>
            </a:r>
            <a:r>
              <a:rPr lang="en-GB" sz="2000" b="0" dirty="0"/>
              <a:t> </a:t>
            </a:r>
            <a:r>
              <a:rPr lang="en-GB" sz="2000" b="0" dirty="0" err="1"/>
              <a:t>paikantaa</a:t>
            </a:r>
            <a:r>
              <a:rPr lang="en-GB" sz="2000" b="0" dirty="0"/>
              <a:t> </a:t>
            </a:r>
            <a:r>
              <a:rPr lang="en-GB" sz="2000" b="0" dirty="0" err="1"/>
              <a:t>kuvattavan</a:t>
            </a:r>
            <a:r>
              <a:rPr lang="en-GB" sz="2000" b="0" dirty="0"/>
              <a:t> </a:t>
            </a:r>
            <a:r>
              <a:rPr lang="en-GB" sz="2000" b="0" dirty="0" err="1"/>
              <a:t>kohteen</a:t>
            </a:r>
            <a:r>
              <a:rPr lang="en-GB" sz="2000" b="0" dirty="0"/>
              <a:t> </a:t>
            </a:r>
            <a:r>
              <a:rPr lang="en-GB" sz="2000" b="0" dirty="0" err="1"/>
              <a:t>tiettyihin</a:t>
            </a:r>
            <a:r>
              <a:rPr lang="en-GB" sz="2000" b="0" dirty="0"/>
              <a:t> </a:t>
            </a:r>
            <a:r>
              <a:rPr lang="en-GB" sz="2000" b="0" dirty="0" err="1"/>
              <a:t>osiin</a:t>
            </a:r>
            <a:r>
              <a:rPr lang="en-GB" sz="2000" b="0" dirty="0"/>
              <a:t> </a:t>
            </a:r>
            <a:r>
              <a:rPr lang="en-GB" sz="2000" b="0" dirty="0" err="1"/>
              <a:t>ja</a:t>
            </a:r>
            <a:r>
              <a:rPr lang="en-GB" sz="2000" b="0" dirty="0"/>
              <a:t> </a:t>
            </a:r>
            <a:r>
              <a:rPr lang="en-GB" sz="2000" b="0" dirty="0" err="1"/>
              <a:t>aivoista</a:t>
            </a:r>
            <a:r>
              <a:rPr lang="en-GB" sz="2000" b="0" dirty="0"/>
              <a:t> </a:t>
            </a:r>
            <a:r>
              <a:rPr lang="en-GB" sz="2000" b="0" dirty="0" err="1"/>
              <a:t>voidaan</a:t>
            </a:r>
            <a:r>
              <a:rPr lang="en-GB" sz="2000" b="0" dirty="0"/>
              <a:t> </a:t>
            </a:r>
            <a:r>
              <a:rPr lang="en-GB" sz="2000" b="0" dirty="0" err="1"/>
              <a:t>muodostaa</a:t>
            </a:r>
            <a:r>
              <a:rPr lang="en-GB" sz="2000" b="0" dirty="0"/>
              <a:t> </a:t>
            </a:r>
            <a:r>
              <a:rPr lang="en-GB" sz="2000" b="0" dirty="0" err="1"/>
              <a:t>kolmiulotteinen</a:t>
            </a:r>
            <a:r>
              <a:rPr lang="en-GB" sz="2000" b="0" dirty="0"/>
              <a:t> </a:t>
            </a:r>
            <a:r>
              <a:rPr lang="en-GB" sz="2000" b="0" dirty="0" err="1"/>
              <a:t>kuva</a:t>
            </a:r>
            <a:r>
              <a:rPr lang="en-GB" sz="2000" b="0" dirty="0"/>
              <a:t>. </a:t>
            </a:r>
          </a:p>
          <a:p>
            <a:pPr marL="342900" indent="-342900">
              <a:buFont typeface="Arial" panose="020B0604020202020204" pitchFamily="34" charset="0"/>
              <a:buChar char="•"/>
            </a:pPr>
            <a:r>
              <a:rPr lang="en-GB" sz="2000" b="0" dirty="0" err="1"/>
              <a:t>Magneettikuvaussekvensseillä</a:t>
            </a:r>
            <a:r>
              <a:rPr lang="en-GB" sz="2000" b="0" dirty="0"/>
              <a:t>, </a:t>
            </a:r>
            <a:r>
              <a:rPr lang="en-GB" sz="2000" b="0" dirty="0" err="1"/>
              <a:t>joissa</a:t>
            </a:r>
            <a:r>
              <a:rPr lang="en-GB" sz="2000" b="0" dirty="0"/>
              <a:t> </a:t>
            </a:r>
            <a:r>
              <a:rPr lang="en-GB" sz="2000" b="0" dirty="0" err="1"/>
              <a:t>gradientit</a:t>
            </a:r>
            <a:r>
              <a:rPr lang="en-GB" sz="2000" b="0" dirty="0"/>
              <a:t> </a:t>
            </a:r>
            <a:r>
              <a:rPr lang="en-GB" sz="2000" b="0" dirty="0" err="1"/>
              <a:t>vaihtuvat</a:t>
            </a:r>
            <a:r>
              <a:rPr lang="en-GB" sz="2000" b="0" dirty="0"/>
              <a:t> </a:t>
            </a:r>
            <a:r>
              <a:rPr lang="en-GB" sz="2000" b="0" dirty="0" err="1"/>
              <a:t>hyvin</a:t>
            </a:r>
            <a:r>
              <a:rPr lang="en-GB" sz="2000" b="0" dirty="0"/>
              <a:t> </a:t>
            </a:r>
            <a:r>
              <a:rPr lang="en-GB" sz="2000" b="0" dirty="0" err="1"/>
              <a:t>nopeasti</a:t>
            </a:r>
            <a:r>
              <a:rPr lang="en-GB" sz="2000" b="0" dirty="0"/>
              <a:t>, on </a:t>
            </a:r>
            <a:r>
              <a:rPr lang="en-GB" sz="2000" b="0" dirty="0" err="1"/>
              <a:t>mahdollista</a:t>
            </a:r>
            <a:r>
              <a:rPr lang="en-GB" sz="2000" b="0" dirty="0"/>
              <a:t> </a:t>
            </a:r>
            <a:r>
              <a:rPr lang="en-GB" sz="2000" b="0" dirty="0" err="1"/>
              <a:t>kuvata</a:t>
            </a:r>
            <a:r>
              <a:rPr lang="en-GB" sz="2000" b="0" dirty="0"/>
              <a:t> </a:t>
            </a:r>
            <a:r>
              <a:rPr lang="en-GB" sz="2000" b="0" dirty="0" err="1"/>
              <a:t>koko</a:t>
            </a:r>
            <a:r>
              <a:rPr lang="en-GB" sz="2000" b="0" dirty="0"/>
              <a:t> </a:t>
            </a:r>
            <a:r>
              <a:rPr lang="en-GB" sz="2000" b="0" dirty="0" err="1"/>
              <a:t>aivot</a:t>
            </a:r>
            <a:r>
              <a:rPr lang="en-GB" sz="2000" b="0" dirty="0"/>
              <a:t> </a:t>
            </a:r>
            <a:r>
              <a:rPr lang="en-GB" sz="2000" b="0" dirty="0" err="1"/>
              <a:t>muutamassa</a:t>
            </a:r>
            <a:r>
              <a:rPr lang="en-GB" sz="2000" b="0" dirty="0"/>
              <a:t> </a:t>
            </a:r>
            <a:r>
              <a:rPr lang="en-GB" sz="2000" b="0" dirty="0" err="1"/>
              <a:t>sekunnissa</a:t>
            </a:r>
            <a:r>
              <a:rPr lang="en-GB" sz="2000" b="0" dirty="0"/>
              <a:t>. </a:t>
            </a:r>
          </a:p>
          <a:p>
            <a:pPr marL="342900" indent="-342900">
              <a:buFont typeface="Arial" panose="020B0604020202020204" pitchFamily="34" charset="0"/>
              <a:buChar char="•"/>
            </a:pPr>
            <a:r>
              <a:rPr lang="en-GB" sz="2000" b="0" dirty="0" err="1"/>
              <a:t>Oksihemoglobiinin</a:t>
            </a:r>
            <a:r>
              <a:rPr lang="en-GB" sz="2000" b="0" dirty="0"/>
              <a:t> </a:t>
            </a:r>
            <a:r>
              <a:rPr lang="en-GB" sz="2000" b="0" dirty="0" err="1"/>
              <a:t>ja</a:t>
            </a:r>
            <a:r>
              <a:rPr lang="en-GB" sz="2000" b="0" dirty="0"/>
              <a:t> </a:t>
            </a:r>
            <a:r>
              <a:rPr lang="en-GB" sz="2000" b="0" dirty="0" err="1"/>
              <a:t>deoksihemoglobiinin</a:t>
            </a:r>
            <a:r>
              <a:rPr lang="en-GB" sz="2000" b="0" dirty="0"/>
              <a:t> </a:t>
            </a:r>
            <a:r>
              <a:rPr lang="en-GB" sz="2000" b="0" dirty="0" err="1"/>
              <a:t>suhde</a:t>
            </a:r>
            <a:r>
              <a:rPr lang="en-GB" sz="2000" b="0" dirty="0"/>
              <a:t> </a:t>
            </a:r>
            <a:r>
              <a:rPr lang="en-GB" sz="2000" b="0" dirty="0" err="1"/>
              <a:t>vaikuttaa</a:t>
            </a:r>
            <a:r>
              <a:rPr lang="en-GB" sz="2000" b="0" dirty="0"/>
              <a:t> </a:t>
            </a:r>
            <a:r>
              <a:rPr lang="en-GB" sz="2000" b="0" dirty="0" err="1"/>
              <a:t>paikalliseen</a:t>
            </a:r>
            <a:r>
              <a:rPr lang="en-GB" sz="2000" b="0" dirty="0"/>
              <a:t> </a:t>
            </a:r>
            <a:r>
              <a:rPr lang="en-GB" sz="2000" b="0" dirty="0" err="1"/>
              <a:t>signaalin</a:t>
            </a:r>
            <a:r>
              <a:rPr lang="en-GB" sz="2000" b="0" dirty="0"/>
              <a:t> </a:t>
            </a:r>
            <a:r>
              <a:rPr lang="en-GB" sz="2000" b="0" dirty="0" err="1"/>
              <a:t>voimakkuuteen</a:t>
            </a:r>
            <a:r>
              <a:rPr lang="en-GB" sz="2000" b="0" dirty="0"/>
              <a:t> fMRI-</a:t>
            </a:r>
            <a:r>
              <a:rPr lang="en-GB" sz="2000" b="0" dirty="0" err="1"/>
              <a:t>kuvissa</a:t>
            </a:r>
            <a:r>
              <a:rPr lang="en-GB" sz="2000" b="0" dirty="0"/>
              <a:t>, </a:t>
            </a:r>
            <a:r>
              <a:rPr lang="en-GB" sz="2000" b="0" dirty="0" err="1"/>
              <a:t>sillä</a:t>
            </a:r>
            <a:r>
              <a:rPr lang="en-GB" sz="2000" b="0" dirty="0"/>
              <a:t> </a:t>
            </a:r>
            <a:r>
              <a:rPr lang="en-GB" sz="2000" b="0" dirty="0" err="1"/>
              <a:t>paramagneettinen</a:t>
            </a:r>
            <a:r>
              <a:rPr lang="en-GB" sz="2000" b="0" dirty="0"/>
              <a:t> </a:t>
            </a:r>
            <a:r>
              <a:rPr lang="en-GB" sz="2000" b="0" dirty="0" err="1"/>
              <a:t>deoksihemoglobiini</a:t>
            </a:r>
            <a:r>
              <a:rPr lang="en-GB" sz="2000" b="0" dirty="0"/>
              <a:t> </a:t>
            </a:r>
            <a:r>
              <a:rPr lang="en-GB" sz="2000" b="0" dirty="0" err="1"/>
              <a:t>aiheuttaa</a:t>
            </a:r>
            <a:r>
              <a:rPr lang="en-GB" sz="2000" b="0" dirty="0"/>
              <a:t> </a:t>
            </a:r>
            <a:r>
              <a:rPr lang="en-GB" sz="2000" b="0" dirty="0" err="1"/>
              <a:t>paikallista</a:t>
            </a:r>
            <a:r>
              <a:rPr lang="en-GB" sz="2000" b="0" dirty="0"/>
              <a:t> </a:t>
            </a:r>
            <a:r>
              <a:rPr lang="en-GB" sz="2000" b="0" dirty="0" err="1"/>
              <a:t>magneettikentän</a:t>
            </a:r>
            <a:r>
              <a:rPr lang="en-GB" sz="2000" b="0" dirty="0"/>
              <a:t> </a:t>
            </a:r>
            <a:r>
              <a:rPr lang="en-GB" sz="2000" b="0" dirty="0" err="1"/>
              <a:t>epähomogeenisuutta</a:t>
            </a:r>
            <a:r>
              <a:rPr lang="en-GB" sz="2000" b="0" dirty="0"/>
              <a:t> </a:t>
            </a:r>
            <a:r>
              <a:rPr lang="en-GB" sz="2000" b="0" dirty="0" err="1"/>
              <a:t>ja</a:t>
            </a:r>
            <a:r>
              <a:rPr lang="en-GB" sz="2000" b="0" dirty="0"/>
              <a:t> </a:t>
            </a:r>
            <a:r>
              <a:rPr lang="en-GB" sz="2000" b="0" dirty="0" err="1"/>
              <a:t>vähentää</a:t>
            </a:r>
            <a:r>
              <a:rPr lang="en-GB" sz="2000" b="0" dirty="0"/>
              <a:t> </a:t>
            </a:r>
            <a:r>
              <a:rPr lang="en-GB" sz="2000" b="0" dirty="0" err="1"/>
              <a:t>siten</a:t>
            </a:r>
            <a:r>
              <a:rPr lang="en-GB" sz="2000" b="0" dirty="0"/>
              <a:t> </a:t>
            </a:r>
            <a:r>
              <a:rPr lang="en-GB" sz="2000" b="0" dirty="0" err="1"/>
              <a:t>signaalia</a:t>
            </a:r>
            <a:r>
              <a:rPr lang="en-GB" sz="2000" b="0" dirty="0"/>
              <a:t>. </a:t>
            </a:r>
            <a:endParaRPr lang="en-RU" sz="2000"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58</a:t>
            </a:fld>
            <a:endParaRPr lang="fi-FI"/>
          </a:p>
        </p:txBody>
      </p:sp>
    </p:spTree>
    <p:extLst>
      <p:ext uri="{BB962C8B-B14F-4D97-AF65-F5344CB8AC3E}">
        <p14:creationId xmlns:p14="http://schemas.microsoft.com/office/powerpoint/2010/main" val="1443597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240938"/>
            <a:ext cx="8207375" cy="615101"/>
          </a:xfrm>
        </p:spPr>
        <p:txBody>
          <a:bodyPr/>
          <a:lstStyle/>
          <a:p>
            <a:r>
              <a:rPr lang="en-RU" dirty="0"/>
              <a:t>Toiminallinen magneettikuvaus</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2" y="678579"/>
            <a:ext cx="8207374" cy="4336515"/>
          </a:xfrm>
        </p:spPr>
        <p:txBody>
          <a:bodyPr/>
          <a:lstStyle/>
          <a:p>
            <a:pPr marL="342900" indent="-342900">
              <a:buFont typeface="Arial" panose="020B0604020202020204" pitchFamily="34" charset="0"/>
              <a:buChar char="•"/>
            </a:pPr>
            <a:r>
              <a:rPr lang="en-GB" sz="1900" b="0" dirty="0" err="1"/>
              <a:t>Kun</a:t>
            </a:r>
            <a:r>
              <a:rPr lang="en-GB" sz="1900" b="0" dirty="0"/>
              <a:t> </a:t>
            </a:r>
            <a:r>
              <a:rPr lang="en-GB" sz="1900" b="0" dirty="0" err="1"/>
              <a:t>hermosolupopulaatioiden</a:t>
            </a:r>
            <a:r>
              <a:rPr lang="en-GB" sz="1900" b="0" dirty="0"/>
              <a:t> </a:t>
            </a:r>
            <a:r>
              <a:rPr lang="en-GB" sz="1900" b="0" dirty="0" err="1"/>
              <a:t>aktiivisuus</a:t>
            </a:r>
            <a:r>
              <a:rPr lang="en-GB" sz="1900" b="0" dirty="0"/>
              <a:t> </a:t>
            </a:r>
            <a:r>
              <a:rPr lang="en-GB" sz="1900" b="0" dirty="0" err="1"/>
              <a:t>lisääntyy</a:t>
            </a:r>
            <a:r>
              <a:rPr lang="en-GB" sz="1900" b="0" dirty="0"/>
              <a:t>, </a:t>
            </a:r>
            <a:r>
              <a:rPr lang="en-GB" sz="1900" b="0" dirty="0" err="1"/>
              <a:t>alueelle</a:t>
            </a:r>
            <a:r>
              <a:rPr lang="en-GB" sz="1900" b="0" dirty="0"/>
              <a:t> </a:t>
            </a:r>
            <a:r>
              <a:rPr lang="en-GB" sz="1900" b="0" dirty="0" err="1"/>
              <a:t>virtaa</a:t>
            </a:r>
            <a:r>
              <a:rPr lang="en-GB" sz="1900" b="0" dirty="0"/>
              <a:t> </a:t>
            </a:r>
            <a:r>
              <a:rPr lang="en-GB" sz="1900" b="0" dirty="0" err="1"/>
              <a:t>diamagneettista</a:t>
            </a:r>
            <a:r>
              <a:rPr lang="en-GB" sz="1900" b="0" dirty="0"/>
              <a:t> </a:t>
            </a:r>
            <a:r>
              <a:rPr lang="en-GB" sz="1900" b="0" dirty="0" err="1"/>
              <a:t>hapekasta</a:t>
            </a:r>
            <a:r>
              <a:rPr lang="en-GB" sz="1900" b="0" dirty="0"/>
              <a:t> </a:t>
            </a:r>
            <a:r>
              <a:rPr lang="en-GB" sz="1900" b="0" dirty="0" err="1"/>
              <a:t>verta</a:t>
            </a:r>
            <a:r>
              <a:rPr lang="en-GB" sz="1900" b="0" dirty="0"/>
              <a:t>, </a:t>
            </a:r>
            <a:r>
              <a:rPr lang="en-GB" sz="1900" b="0" dirty="0" err="1"/>
              <a:t>joka</a:t>
            </a:r>
            <a:r>
              <a:rPr lang="en-GB" sz="1900" b="0" dirty="0"/>
              <a:t> </a:t>
            </a:r>
            <a:r>
              <a:rPr lang="en-GB" sz="1900" b="0" dirty="0" err="1"/>
              <a:t>lisää</a:t>
            </a:r>
            <a:r>
              <a:rPr lang="en-GB" sz="1900" b="0" dirty="0"/>
              <a:t> </a:t>
            </a:r>
            <a:r>
              <a:rPr lang="en-GB" sz="1900" b="0" dirty="0" err="1"/>
              <a:t>paikallista</a:t>
            </a:r>
            <a:r>
              <a:rPr lang="en-GB" sz="1900" b="0" dirty="0"/>
              <a:t> </a:t>
            </a:r>
            <a:r>
              <a:rPr lang="en-GB" sz="1900" b="0" dirty="0" err="1"/>
              <a:t>magneettikentän</a:t>
            </a:r>
            <a:r>
              <a:rPr lang="en-GB" sz="1900" b="0" dirty="0"/>
              <a:t> </a:t>
            </a:r>
            <a:r>
              <a:rPr lang="en-GB" sz="1900" b="0" dirty="0" err="1"/>
              <a:t>homogeenisuutta</a:t>
            </a:r>
            <a:r>
              <a:rPr lang="en-GB" sz="1900" b="0" dirty="0"/>
              <a:t>, </a:t>
            </a:r>
            <a:r>
              <a:rPr lang="en-GB" sz="1900" b="0" dirty="0" err="1"/>
              <a:t>jolloin</a:t>
            </a:r>
            <a:r>
              <a:rPr lang="en-GB" sz="1900" b="0" dirty="0"/>
              <a:t> </a:t>
            </a:r>
            <a:r>
              <a:rPr lang="en-GB" sz="1900" b="0" dirty="0" err="1"/>
              <a:t>magneettikuvaussignaali</a:t>
            </a:r>
            <a:r>
              <a:rPr lang="en-GB" sz="1900" b="0" dirty="0"/>
              <a:t> </a:t>
            </a:r>
            <a:r>
              <a:rPr lang="en-GB" sz="1900" b="0" dirty="0" err="1"/>
              <a:t>voimistuu</a:t>
            </a:r>
            <a:r>
              <a:rPr lang="en-GB" sz="1900" b="0" dirty="0"/>
              <a:t>.</a:t>
            </a:r>
          </a:p>
          <a:p>
            <a:pPr marL="342900" indent="-342900">
              <a:buFont typeface="Arial" panose="020B0604020202020204" pitchFamily="34" charset="0"/>
              <a:buChar char="•"/>
            </a:pPr>
            <a:r>
              <a:rPr lang="en-GB" sz="1900" b="0" dirty="0" err="1"/>
              <a:t>Veren</a:t>
            </a:r>
            <a:r>
              <a:rPr lang="en-GB" sz="1900" b="0" dirty="0"/>
              <a:t> </a:t>
            </a:r>
            <a:r>
              <a:rPr lang="en-GB" sz="1900" b="0" dirty="0" err="1"/>
              <a:t>happipitoisuuden</a:t>
            </a:r>
            <a:r>
              <a:rPr lang="en-GB" sz="1900" b="0" dirty="0"/>
              <a:t> </a:t>
            </a:r>
            <a:r>
              <a:rPr lang="en-GB" sz="1900" b="0" dirty="0" err="1"/>
              <a:t>aktiivisuudesta</a:t>
            </a:r>
            <a:r>
              <a:rPr lang="en-GB" sz="1900" b="0" dirty="0"/>
              <a:t> </a:t>
            </a:r>
            <a:r>
              <a:rPr lang="en-GB" sz="1900" b="0" dirty="0" err="1"/>
              <a:t>riippuvaisten</a:t>
            </a:r>
            <a:r>
              <a:rPr lang="en-GB" sz="1900" b="0" dirty="0"/>
              <a:t> </a:t>
            </a:r>
            <a:r>
              <a:rPr lang="en-GB" sz="1900" b="0" dirty="0" err="1"/>
              <a:t>vaihteluiden</a:t>
            </a:r>
            <a:r>
              <a:rPr lang="en-GB" sz="1900" b="0" dirty="0"/>
              <a:t> </a:t>
            </a:r>
            <a:r>
              <a:rPr lang="en-GB" sz="1900" b="0" dirty="0" err="1"/>
              <a:t>aiheuttamat</a:t>
            </a:r>
            <a:r>
              <a:rPr lang="en-GB" sz="1900" b="0" dirty="0"/>
              <a:t> MR-</a:t>
            </a:r>
            <a:r>
              <a:rPr lang="en-GB" sz="1900" b="0" dirty="0" err="1"/>
              <a:t>signaalin</a:t>
            </a:r>
            <a:r>
              <a:rPr lang="en-GB" sz="1900" b="0" dirty="0"/>
              <a:t> </a:t>
            </a:r>
            <a:r>
              <a:rPr lang="en-GB" sz="1900" b="0" dirty="0" err="1"/>
              <a:t>voimakkuuden</a:t>
            </a:r>
            <a:r>
              <a:rPr lang="en-GB" sz="1900" b="0" dirty="0"/>
              <a:t> </a:t>
            </a:r>
            <a:r>
              <a:rPr lang="en-GB" sz="1900" b="0" dirty="0" err="1"/>
              <a:t>muutokset</a:t>
            </a:r>
            <a:r>
              <a:rPr lang="en-GB" sz="1900" b="0" dirty="0"/>
              <a:t> </a:t>
            </a:r>
            <a:r>
              <a:rPr lang="en-GB" sz="1900" b="0" dirty="0" err="1"/>
              <a:t>ovat</a:t>
            </a:r>
            <a:r>
              <a:rPr lang="en-GB" sz="1900" b="0" dirty="0"/>
              <a:t> </a:t>
            </a:r>
            <a:r>
              <a:rPr lang="en-GB" sz="1900" b="0" dirty="0" err="1"/>
              <a:t>melko</a:t>
            </a:r>
            <a:r>
              <a:rPr lang="en-GB" sz="1900" b="0" dirty="0"/>
              <a:t> </a:t>
            </a:r>
            <a:r>
              <a:rPr lang="en-GB" sz="1900" b="0" dirty="0" err="1"/>
              <a:t>pieniä</a:t>
            </a:r>
            <a:r>
              <a:rPr lang="en-GB" sz="1900" b="0" dirty="0"/>
              <a:t>, 1.5 </a:t>
            </a:r>
            <a:r>
              <a:rPr lang="en-GB" sz="1900" b="0" dirty="0" err="1"/>
              <a:t>Teslan</a:t>
            </a:r>
            <a:r>
              <a:rPr lang="en-GB" sz="1900" b="0" dirty="0"/>
              <a:t> </a:t>
            </a:r>
            <a:r>
              <a:rPr lang="en-GB" sz="1900" b="0" dirty="0" err="1"/>
              <a:t>järjestelmissä</a:t>
            </a:r>
            <a:r>
              <a:rPr lang="en-GB" sz="1900" b="0" dirty="0"/>
              <a:t> </a:t>
            </a:r>
            <a:r>
              <a:rPr lang="en-GB" sz="1900" b="0" dirty="0" err="1"/>
              <a:t>noin</a:t>
            </a:r>
            <a:r>
              <a:rPr lang="en-GB" sz="1900" b="0" dirty="0"/>
              <a:t> 1-4 %, </a:t>
            </a:r>
            <a:r>
              <a:rPr lang="en-GB" sz="1900" b="0" dirty="0" err="1"/>
              <a:t>ja</a:t>
            </a:r>
            <a:r>
              <a:rPr lang="en-GB" sz="1900" b="0" dirty="0"/>
              <a:t> </a:t>
            </a:r>
            <a:r>
              <a:rPr lang="en-GB" sz="1900" b="0" dirty="0" err="1"/>
              <a:t>siksi</a:t>
            </a:r>
            <a:r>
              <a:rPr lang="en-GB" sz="1900" b="0" dirty="0"/>
              <a:t> </a:t>
            </a:r>
            <a:r>
              <a:rPr lang="en-GB" sz="1900" b="0" dirty="0" err="1"/>
              <a:t>tarvitaan</a:t>
            </a:r>
            <a:r>
              <a:rPr lang="en-GB" sz="1900" b="0" dirty="0"/>
              <a:t> </a:t>
            </a:r>
            <a:r>
              <a:rPr lang="en-GB" sz="1900" b="0" dirty="0" err="1"/>
              <a:t>tilastollisia</a:t>
            </a:r>
            <a:r>
              <a:rPr lang="en-GB" sz="1900" b="0" dirty="0"/>
              <a:t> data-</a:t>
            </a:r>
            <a:r>
              <a:rPr lang="en-GB" sz="1900" b="0" dirty="0" err="1"/>
              <a:t>analyysimenetelmiä</a:t>
            </a:r>
            <a:r>
              <a:rPr lang="en-GB" sz="1900" b="0" dirty="0"/>
              <a:t> </a:t>
            </a:r>
            <a:r>
              <a:rPr lang="en-GB" sz="1900" b="0" dirty="0" err="1"/>
              <a:t>sen</a:t>
            </a:r>
            <a:r>
              <a:rPr lang="en-GB" sz="1900" b="0" dirty="0"/>
              <a:t> </a:t>
            </a:r>
            <a:r>
              <a:rPr lang="en-GB" sz="1900" b="0" dirty="0" err="1"/>
              <a:t>määrittämiseksi</a:t>
            </a:r>
            <a:r>
              <a:rPr lang="en-GB" sz="1900" b="0" dirty="0"/>
              <a:t>, </a:t>
            </a:r>
            <a:r>
              <a:rPr lang="en-GB" sz="1900" b="0" dirty="0" err="1"/>
              <a:t>mitkä</a:t>
            </a:r>
            <a:r>
              <a:rPr lang="en-GB" sz="1900" b="0" dirty="0"/>
              <a:t> </a:t>
            </a:r>
            <a:r>
              <a:rPr lang="en-GB" sz="1900" b="0" dirty="0" err="1"/>
              <a:t>signaalimuutokset</a:t>
            </a:r>
            <a:r>
              <a:rPr lang="en-GB" sz="1900" b="0" dirty="0"/>
              <a:t> </a:t>
            </a:r>
            <a:r>
              <a:rPr lang="en-GB" sz="1900" b="0" dirty="0" err="1"/>
              <a:t>tapahtuvat</a:t>
            </a:r>
            <a:r>
              <a:rPr lang="en-GB" sz="1900" b="0" dirty="0"/>
              <a:t> </a:t>
            </a:r>
            <a:r>
              <a:rPr lang="en-GB" sz="1900" b="0" dirty="0" err="1"/>
              <a:t>johdonmukaisesti</a:t>
            </a:r>
            <a:r>
              <a:rPr lang="en-GB" sz="1900" b="0" dirty="0"/>
              <a:t> </a:t>
            </a:r>
            <a:r>
              <a:rPr lang="en-GB" sz="1900" b="0" dirty="0" err="1"/>
              <a:t>koko</a:t>
            </a:r>
            <a:r>
              <a:rPr lang="en-GB" sz="1900" b="0" dirty="0"/>
              <a:t> </a:t>
            </a:r>
            <a:r>
              <a:rPr lang="en-GB" sz="1900" b="0" dirty="0" err="1"/>
              <a:t>kokeen</a:t>
            </a:r>
            <a:r>
              <a:rPr lang="en-GB" sz="1900" b="0" dirty="0"/>
              <a:t> </a:t>
            </a:r>
            <a:r>
              <a:rPr lang="en-GB" sz="1900" b="0" dirty="0" err="1"/>
              <a:t>ajan</a:t>
            </a:r>
            <a:r>
              <a:rPr lang="en-GB" sz="1900" b="0" dirty="0"/>
              <a:t> </a:t>
            </a:r>
            <a:r>
              <a:rPr lang="en-GB" sz="1900" b="0" dirty="0" err="1"/>
              <a:t>ja</a:t>
            </a:r>
            <a:r>
              <a:rPr lang="en-GB" sz="1900" b="0" dirty="0"/>
              <a:t> </a:t>
            </a:r>
            <a:r>
              <a:rPr lang="en-GB" sz="1900" b="0" dirty="0" err="1"/>
              <a:t>mitkä</a:t>
            </a:r>
            <a:r>
              <a:rPr lang="en-GB" sz="1900" b="0" dirty="0"/>
              <a:t> </a:t>
            </a:r>
            <a:r>
              <a:rPr lang="en-GB" sz="1900" b="0" dirty="0" err="1"/>
              <a:t>voidaan</a:t>
            </a:r>
            <a:r>
              <a:rPr lang="en-GB" sz="1900" b="0" dirty="0"/>
              <a:t> </a:t>
            </a:r>
            <a:r>
              <a:rPr lang="en-GB" sz="1900" b="0" dirty="0" err="1"/>
              <a:t>hylätä</a:t>
            </a:r>
            <a:r>
              <a:rPr lang="en-GB" sz="1900" b="0" dirty="0"/>
              <a:t> </a:t>
            </a:r>
            <a:r>
              <a:rPr lang="en-GB" sz="1900" b="0" dirty="0" err="1"/>
              <a:t>kohinana</a:t>
            </a:r>
            <a:r>
              <a:rPr lang="en-GB" sz="1900" b="0" dirty="0"/>
              <a:t>. </a:t>
            </a:r>
          </a:p>
          <a:p>
            <a:pPr marL="342900" indent="-342900">
              <a:buFont typeface="Arial" panose="020B0604020202020204" pitchFamily="34" charset="0"/>
              <a:buChar char="•"/>
            </a:pPr>
            <a:r>
              <a:rPr lang="en-GB" sz="1900" b="0" dirty="0" err="1"/>
              <a:t>Yksinkertaisimmassa</a:t>
            </a:r>
            <a:r>
              <a:rPr lang="en-GB" sz="1900" b="0" dirty="0"/>
              <a:t> </a:t>
            </a:r>
            <a:r>
              <a:rPr lang="en-GB" sz="1900" b="0" dirty="0" err="1"/>
              <a:t>tapauksessa</a:t>
            </a:r>
            <a:r>
              <a:rPr lang="en-GB" sz="1900" b="0" dirty="0"/>
              <a:t> </a:t>
            </a:r>
            <a:r>
              <a:rPr lang="en-GB" sz="1900" b="0" dirty="0" err="1"/>
              <a:t>visuaalista</a:t>
            </a:r>
            <a:r>
              <a:rPr lang="en-GB" sz="1900" b="0" dirty="0"/>
              <a:t> </a:t>
            </a:r>
            <a:r>
              <a:rPr lang="en-GB" sz="1900" b="0" dirty="0" err="1"/>
              <a:t>stimulaatiota</a:t>
            </a:r>
            <a:r>
              <a:rPr lang="en-GB" sz="1900" b="0" dirty="0"/>
              <a:t> </a:t>
            </a:r>
            <a:r>
              <a:rPr lang="en-GB" sz="1900" b="0" dirty="0" err="1"/>
              <a:t>voidaan</a:t>
            </a:r>
            <a:r>
              <a:rPr lang="en-GB" sz="1900" b="0" dirty="0"/>
              <a:t> </a:t>
            </a:r>
            <a:r>
              <a:rPr lang="en-GB" sz="1900" b="0" dirty="0" err="1"/>
              <a:t>verrata</a:t>
            </a:r>
            <a:r>
              <a:rPr lang="en-GB" sz="1900" b="0" dirty="0"/>
              <a:t> </a:t>
            </a:r>
            <a:r>
              <a:rPr lang="en-GB" sz="1900" b="0" dirty="0" err="1"/>
              <a:t>perustilaan</a:t>
            </a:r>
            <a:r>
              <a:rPr lang="en-GB" sz="1900" b="0" dirty="0"/>
              <a:t>, </a:t>
            </a:r>
            <a:r>
              <a:rPr lang="en-GB" sz="1900" b="0" dirty="0" err="1"/>
              <a:t>jossa</a:t>
            </a:r>
            <a:r>
              <a:rPr lang="en-GB" sz="1900" b="0" dirty="0"/>
              <a:t> </a:t>
            </a:r>
            <a:r>
              <a:rPr lang="en-GB" sz="1900" b="0" dirty="0" err="1"/>
              <a:t>ei</a:t>
            </a:r>
            <a:r>
              <a:rPr lang="en-GB" sz="1900" b="0" dirty="0"/>
              <a:t> </a:t>
            </a:r>
            <a:r>
              <a:rPr lang="en-GB" sz="1900" b="0" dirty="0" err="1"/>
              <a:t>esitetä</a:t>
            </a:r>
            <a:r>
              <a:rPr lang="en-GB" sz="1900" b="0" dirty="0"/>
              <a:t> </a:t>
            </a:r>
            <a:r>
              <a:rPr lang="en-GB" sz="1900" b="0" dirty="0" err="1"/>
              <a:t>visuaalisia</a:t>
            </a:r>
            <a:r>
              <a:rPr lang="en-GB" sz="1900" b="0" dirty="0"/>
              <a:t> </a:t>
            </a:r>
            <a:r>
              <a:rPr lang="en-GB" sz="1900" b="0" dirty="0" err="1"/>
              <a:t>ärsykkeitä</a:t>
            </a:r>
            <a:r>
              <a:rPr lang="en-GB" sz="1900" b="0" dirty="0"/>
              <a:t>. </a:t>
            </a:r>
            <a:r>
              <a:rPr lang="en-GB" sz="1900" b="0" dirty="0" err="1"/>
              <a:t>Vuorottelemalla</a:t>
            </a:r>
            <a:r>
              <a:rPr lang="en-GB" sz="1900" b="0" dirty="0"/>
              <a:t> </a:t>
            </a:r>
            <a:r>
              <a:rPr lang="en-GB" sz="1900" b="0" dirty="0" err="1"/>
              <a:t>visuaalisen</a:t>
            </a:r>
            <a:r>
              <a:rPr lang="en-GB" sz="1900" b="0" dirty="0"/>
              <a:t> </a:t>
            </a:r>
            <a:r>
              <a:rPr lang="en-GB" sz="1900" b="0" dirty="0" err="1"/>
              <a:t>stimulaation</a:t>
            </a:r>
            <a:r>
              <a:rPr lang="en-GB" sz="1900" b="0" dirty="0"/>
              <a:t> </a:t>
            </a:r>
            <a:r>
              <a:rPr lang="en-GB" sz="1900" b="0" dirty="0" err="1"/>
              <a:t>ja</a:t>
            </a:r>
            <a:r>
              <a:rPr lang="en-GB" sz="1900" b="0" dirty="0"/>
              <a:t> </a:t>
            </a:r>
            <a:r>
              <a:rPr lang="en-GB" sz="1900" b="0" dirty="0" err="1"/>
              <a:t>lepotilan</a:t>
            </a:r>
            <a:r>
              <a:rPr lang="en-GB" sz="1900" b="0" dirty="0"/>
              <a:t> </a:t>
            </a:r>
            <a:r>
              <a:rPr lang="en-GB" sz="1900" b="0" dirty="0" err="1"/>
              <a:t>välillä</a:t>
            </a:r>
            <a:r>
              <a:rPr lang="en-GB" sz="1900" b="0" dirty="0"/>
              <a:t> on </a:t>
            </a:r>
            <a:r>
              <a:rPr lang="en-GB" sz="1900" b="0" dirty="0" err="1"/>
              <a:t>mahdollista</a:t>
            </a:r>
            <a:r>
              <a:rPr lang="en-GB" sz="1900" b="0" dirty="0"/>
              <a:t> </a:t>
            </a:r>
            <a:r>
              <a:rPr lang="en-GB" sz="1900" b="0" dirty="0" err="1"/>
              <a:t>laskea</a:t>
            </a:r>
            <a:r>
              <a:rPr lang="en-GB" sz="1900" b="0" dirty="0"/>
              <a:t> </a:t>
            </a:r>
            <a:r>
              <a:rPr lang="en-GB" sz="1900" b="0" dirty="0" err="1"/>
              <a:t>kullekin</a:t>
            </a:r>
            <a:r>
              <a:rPr lang="en-GB" sz="1900" b="0" dirty="0"/>
              <a:t> </a:t>
            </a:r>
            <a:r>
              <a:rPr lang="en-GB" sz="1900" b="0" dirty="0" err="1"/>
              <a:t>kolmiulotteisen</a:t>
            </a:r>
            <a:r>
              <a:rPr lang="en-GB" sz="1900" b="0" dirty="0"/>
              <a:t> </a:t>
            </a:r>
            <a:r>
              <a:rPr lang="en-GB" sz="1900" b="0" dirty="0" err="1"/>
              <a:t>pikselin</a:t>
            </a:r>
            <a:r>
              <a:rPr lang="en-GB" sz="1900" b="0" dirty="0"/>
              <a:t> (</a:t>
            </a:r>
            <a:r>
              <a:rPr lang="en-GB" sz="1900" b="0" dirty="0" err="1"/>
              <a:t>eli</a:t>
            </a:r>
            <a:r>
              <a:rPr lang="en-GB" sz="1900" b="0" dirty="0"/>
              <a:t> </a:t>
            </a:r>
            <a:r>
              <a:rPr lang="en-GB" sz="1900" b="0" dirty="0" err="1"/>
              <a:t>vokselin</a:t>
            </a:r>
            <a:r>
              <a:rPr lang="en-GB" sz="1900" b="0" dirty="0"/>
              <a:t>) </a:t>
            </a:r>
            <a:r>
              <a:rPr lang="en-GB" sz="1900" b="0" dirty="0" err="1"/>
              <a:t>elementille</a:t>
            </a:r>
            <a:r>
              <a:rPr lang="en-GB" sz="1900" b="0" dirty="0"/>
              <a:t> </a:t>
            </a:r>
            <a:r>
              <a:rPr lang="en-GB" sz="1900" b="0" dirty="0" err="1"/>
              <a:t>signaalin</a:t>
            </a:r>
            <a:r>
              <a:rPr lang="en-GB" sz="1900" b="0" dirty="0"/>
              <a:t> </a:t>
            </a:r>
            <a:r>
              <a:rPr lang="en-GB" sz="1900" b="0" dirty="0" err="1"/>
              <a:t>voimakkuuden</a:t>
            </a:r>
            <a:r>
              <a:rPr lang="en-GB" sz="1900" b="0" dirty="0"/>
              <a:t> </a:t>
            </a:r>
            <a:r>
              <a:rPr lang="en-GB" sz="1900" b="0" dirty="0" err="1"/>
              <a:t>stimulaatio</a:t>
            </a:r>
            <a:r>
              <a:rPr lang="en-GB" sz="1900" b="0" dirty="0"/>
              <a:t>- </a:t>
            </a:r>
            <a:r>
              <a:rPr lang="en-GB" sz="1900" b="0" dirty="0" err="1"/>
              <a:t>ja</a:t>
            </a:r>
            <a:r>
              <a:rPr lang="en-GB" sz="1900" b="0" dirty="0"/>
              <a:t> </a:t>
            </a:r>
            <a:r>
              <a:rPr lang="en-GB" sz="1900" b="0" dirty="0" err="1"/>
              <a:t>lepotilassa</a:t>
            </a:r>
            <a:r>
              <a:rPr lang="en-GB" sz="1900" b="0" dirty="0"/>
              <a:t>.</a:t>
            </a:r>
            <a:endParaRPr lang="en-RU" sz="1900"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59</a:t>
            </a:fld>
            <a:endParaRPr lang="fi-FI" dirty="0"/>
          </a:p>
        </p:txBody>
      </p:sp>
    </p:spTree>
    <p:extLst>
      <p:ext uri="{BB962C8B-B14F-4D97-AF65-F5344CB8AC3E}">
        <p14:creationId xmlns:p14="http://schemas.microsoft.com/office/powerpoint/2010/main" val="1253048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A07B-1195-5CAB-B073-D89F31E4EEF9}"/>
              </a:ext>
            </a:extLst>
          </p:cNvPr>
          <p:cNvSpPr>
            <a:spLocks noGrp="1"/>
          </p:cNvSpPr>
          <p:nvPr>
            <p:ph type="ctrTitle"/>
          </p:nvPr>
        </p:nvSpPr>
        <p:spPr>
          <a:xfrm>
            <a:off x="468313" y="265113"/>
            <a:ext cx="8350372" cy="996498"/>
          </a:xfrm>
        </p:spPr>
        <p:txBody>
          <a:bodyPr/>
          <a:lstStyle/>
          <a:p>
            <a:r>
              <a:rPr lang="en-FI" dirty="0"/>
              <a:t>Mitä hyötyä biologisesta psykologiasta?</a:t>
            </a:r>
          </a:p>
        </p:txBody>
      </p:sp>
      <p:sp>
        <p:nvSpPr>
          <p:cNvPr id="3" name="Content Placeholder 2">
            <a:extLst>
              <a:ext uri="{FF2B5EF4-FFF2-40B4-BE49-F238E27FC236}">
                <a16:creationId xmlns:a16="http://schemas.microsoft.com/office/drawing/2014/main" id="{DF34D824-723F-D8B3-09EF-807BC4118591}"/>
              </a:ext>
            </a:extLst>
          </p:cNvPr>
          <p:cNvSpPr>
            <a:spLocks noGrp="1"/>
          </p:cNvSpPr>
          <p:nvPr>
            <p:ph sz="quarter" idx="14"/>
          </p:nvPr>
        </p:nvSpPr>
        <p:spPr>
          <a:xfrm>
            <a:off x="468313" y="1022329"/>
            <a:ext cx="8207374" cy="3468651"/>
          </a:xfrm>
        </p:spPr>
        <p:txBody>
          <a:bodyPr/>
          <a:lstStyle/>
          <a:p>
            <a:pPr marL="342900" indent="-342900">
              <a:buFont typeface="Arial" panose="020B0604020202020204" pitchFamily="34" charset="0"/>
              <a:buChar char="•"/>
            </a:pPr>
            <a:r>
              <a:rPr lang="en-FI" dirty="0"/>
              <a:t>Perustutkimukselliset kysymykset -- tieto tiedon vuoksi, toisaalta perustutkimus luo samalla pohjaa jonka ansiosta sovelluksia voidaan kehittää</a:t>
            </a:r>
          </a:p>
          <a:p>
            <a:pPr marL="342900" indent="-342900">
              <a:buFont typeface="Arial" panose="020B0604020202020204" pitchFamily="34" charset="0"/>
              <a:buChar char="•"/>
            </a:pPr>
            <a:r>
              <a:rPr lang="en-GB" dirty="0" err="1"/>
              <a:t>Aivotoimintojen</a:t>
            </a:r>
            <a:r>
              <a:rPr lang="en-GB" dirty="0"/>
              <a:t> </a:t>
            </a:r>
            <a:r>
              <a:rPr lang="en-GB" dirty="0" err="1"/>
              <a:t>keskeisten</a:t>
            </a:r>
            <a:r>
              <a:rPr lang="en-GB" dirty="0"/>
              <a:t> </a:t>
            </a:r>
            <a:r>
              <a:rPr lang="en-GB" dirty="0" err="1"/>
              <a:t>prosessointiperiaatteiden</a:t>
            </a:r>
            <a:r>
              <a:rPr lang="en-GB" dirty="0"/>
              <a:t> </a:t>
            </a:r>
            <a:r>
              <a:rPr lang="en-GB" dirty="0" err="1"/>
              <a:t>ja</a:t>
            </a:r>
            <a:r>
              <a:rPr lang="en-GB" dirty="0"/>
              <a:t> </a:t>
            </a:r>
            <a:r>
              <a:rPr lang="en-GB" dirty="0" err="1"/>
              <a:t>organisoinnin</a:t>
            </a:r>
            <a:r>
              <a:rPr lang="en-GB" dirty="0"/>
              <a:t> </a:t>
            </a:r>
            <a:r>
              <a:rPr lang="en-GB" dirty="0" err="1"/>
              <a:t>syvempi</a:t>
            </a:r>
            <a:r>
              <a:rPr lang="en-GB" dirty="0"/>
              <a:t> </a:t>
            </a:r>
            <a:r>
              <a:rPr lang="en-GB" dirty="0" err="1"/>
              <a:t>ymmärtäminen</a:t>
            </a:r>
            <a:r>
              <a:rPr lang="en-GB" dirty="0"/>
              <a:t> </a:t>
            </a:r>
            <a:r>
              <a:rPr lang="en-GB" dirty="0" err="1"/>
              <a:t>tarjoaa</a:t>
            </a:r>
            <a:r>
              <a:rPr lang="en-GB" dirty="0"/>
              <a:t> </a:t>
            </a:r>
            <a:r>
              <a:rPr lang="en-GB" dirty="0" err="1"/>
              <a:t>tärkeitä</a:t>
            </a:r>
            <a:r>
              <a:rPr lang="en-GB" dirty="0"/>
              <a:t> </a:t>
            </a:r>
            <a:r>
              <a:rPr lang="en-GB" dirty="0" err="1"/>
              <a:t>oivalluksia</a:t>
            </a:r>
            <a:r>
              <a:rPr lang="en-GB" dirty="0"/>
              <a:t> </a:t>
            </a:r>
            <a:r>
              <a:rPr lang="en-GB" dirty="0" err="1"/>
              <a:t>tietokone</a:t>
            </a:r>
            <a:r>
              <a:rPr lang="en-GB" dirty="0"/>
              <a:t>- </a:t>
            </a:r>
            <a:r>
              <a:rPr lang="en-GB" dirty="0" err="1"/>
              <a:t>ja</a:t>
            </a:r>
            <a:r>
              <a:rPr lang="en-GB" dirty="0"/>
              <a:t> </a:t>
            </a:r>
            <a:r>
              <a:rPr lang="en-GB" dirty="0" err="1"/>
              <a:t>laskennallisille</a:t>
            </a:r>
            <a:r>
              <a:rPr lang="en-GB" dirty="0"/>
              <a:t> </a:t>
            </a:r>
            <a:r>
              <a:rPr lang="en-GB" dirty="0" err="1"/>
              <a:t>tieteille</a:t>
            </a:r>
            <a:endParaRPr lang="en-GB" dirty="0"/>
          </a:p>
          <a:p>
            <a:pPr marL="580500" lvl="1" indent="-342900">
              <a:buFont typeface="Arial" panose="020B0604020202020204" pitchFamily="34" charset="0"/>
              <a:buChar char="•"/>
            </a:pPr>
            <a:r>
              <a:rPr lang="en-GB" dirty="0" err="1"/>
              <a:t>Esim</a:t>
            </a:r>
            <a:r>
              <a:rPr lang="en-GB" dirty="0"/>
              <a:t>. </a:t>
            </a:r>
            <a:r>
              <a:rPr lang="en-GB" dirty="0" err="1"/>
              <a:t>neuraaliverkot</a:t>
            </a:r>
            <a:r>
              <a:rPr lang="en-GB" dirty="0"/>
              <a:t> </a:t>
            </a:r>
            <a:r>
              <a:rPr lang="en-GB" dirty="0" err="1"/>
              <a:t>ja</a:t>
            </a:r>
            <a:r>
              <a:rPr lang="en-GB" dirty="0"/>
              <a:t> deep-learning </a:t>
            </a:r>
          </a:p>
          <a:p>
            <a:pPr marL="803700" lvl="2" indent="-342900">
              <a:buFont typeface="Arial" panose="020B0604020202020204" pitchFamily="34" charset="0"/>
              <a:buChar char="•"/>
            </a:pPr>
            <a:r>
              <a:rPr lang="en-GB" dirty="0" err="1"/>
              <a:t>Jälkimmäisten</a:t>
            </a:r>
            <a:r>
              <a:rPr lang="en-GB" dirty="0"/>
              <a:t> </a:t>
            </a:r>
            <a:r>
              <a:rPr lang="en-GB" dirty="0" err="1"/>
              <a:t>osalta</a:t>
            </a:r>
            <a:r>
              <a:rPr lang="en-GB" dirty="0"/>
              <a:t> </a:t>
            </a:r>
            <a:r>
              <a:rPr lang="en-GB" dirty="0" err="1"/>
              <a:t>tarkkaavaisuutta</a:t>
            </a:r>
            <a:r>
              <a:rPr lang="en-GB" dirty="0"/>
              <a:t> on </a:t>
            </a:r>
            <a:r>
              <a:rPr lang="en-GB" dirty="0" err="1"/>
              <a:t>tosin</a:t>
            </a:r>
            <a:r>
              <a:rPr lang="en-GB" dirty="0"/>
              <a:t> </a:t>
            </a:r>
            <a:r>
              <a:rPr lang="en-GB" dirty="0" err="1"/>
              <a:t>implementoitu</a:t>
            </a:r>
            <a:r>
              <a:rPr lang="en-GB" dirty="0"/>
              <a:t> </a:t>
            </a:r>
            <a:r>
              <a:rPr lang="en-GB" dirty="0" err="1"/>
              <a:t>tavoilla</a:t>
            </a:r>
            <a:r>
              <a:rPr lang="en-GB" dirty="0"/>
              <a:t>, </a:t>
            </a:r>
            <a:r>
              <a:rPr lang="en-GB" dirty="0" err="1"/>
              <a:t>joilla</a:t>
            </a:r>
            <a:r>
              <a:rPr lang="en-GB" dirty="0"/>
              <a:t> </a:t>
            </a:r>
            <a:r>
              <a:rPr lang="en-GB" dirty="0" err="1"/>
              <a:t>ei</a:t>
            </a:r>
            <a:r>
              <a:rPr lang="en-GB" dirty="0"/>
              <a:t> ole </a:t>
            </a:r>
            <a:r>
              <a:rPr lang="en-GB" dirty="0" err="1"/>
              <a:t>mitään</a:t>
            </a:r>
            <a:r>
              <a:rPr lang="en-GB" dirty="0"/>
              <a:t> </a:t>
            </a:r>
            <a:r>
              <a:rPr lang="en-GB" dirty="0" err="1"/>
              <a:t>tekemistä</a:t>
            </a:r>
            <a:r>
              <a:rPr lang="en-GB" dirty="0"/>
              <a:t> </a:t>
            </a:r>
            <a:r>
              <a:rPr lang="en-GB" dirty="0" err="1"/>
              <a:t>tarkkaavaisuuden</a:t>
            </a:r>
            <a:r>
              <a:rPr lang="en-GB" dirty="0"/>
              <a:t> </a:t>
            </a:r>
            <a:r>
              <a:rPr lang="en-GB" dirty="0" err="1"/>
              <a:t>mahdollistavien</a:t>
            </a:r>
            <a:r>
              <a:rPr lang="en-GB" dirty="0"/>
              <a:t> </a:t>
            </a:r>
            <a:r>
              <a:rPr lang="en-GB" dirty="0" err="1"/>
              <a:t>ihmisaivojen</a:t>
            </a:r>
            <a:r>
              <a:rPr lang="en-GB" dirty="0"/>
              <a:t> </a:t>
            </a:r>
            <a:r>
              <a:rPr lang="en-GB" dirty="0" err="1"/>
              <a:t>mekanismien</a:t>
            </a:r>
            <a:r>
              <a:rPr lang="en-GB" dirty="0"/>
              <a:t> </a:t>
            </a:r>
            <a:r>
              <a:rPr lang="en-GB" dirty="0" err="1"/>
              <a:t>kanssa</a:t>
            </a:r>
            <a:r>
              <a:rPr lang="en-GB" dirty="0"/>
              <a:t>. </a:t>
            </a:r>
            <a:r>
              <a:rPr lang="en-GB" dirty="0" err="1"/>
              <a:t>Biologisemmin</a:t>
            </a:r>
            <a:r>
              <a:rPr lang="en-GB" dirty="0"/>
              <a:t> </a:t>
            </a:r>
            <a:r>
              <a:rPr lang="en-GB" dirty="0" err="1"/>
              <a:t>motivoidut</a:t>
            </a:r>
            <a:r>
              <a:rPr lang="en-GB" dirty="0"/>
              <a:t> </a:t>
            </a:r>
            <a:r>
              <a:rPr lang="en-GB" dirty="0" err="1"/>
              <a:t>lähestymistavat</a:t>
            </a:r>
            <a:r>
              <a:rPr lang="en-GB" dirty="0"/>
              <a:t> </a:t>
            </a:r>
            <a:r>
              <a:rPr lang="en-GB" dirty="0" err="1"/>
              <a:t>voisivat</a:t>
            </a:r>
            <a:r>
              <a:rPr lang="en-GB" dirty="0"/>
              <a:t> </a:t>
            </a:r>
            <a:r>
              <a:rPr lang="en-GB" dirty="0" err="1"/>
              <a:t>parantaa</a:t>
            </a:r>
            <a:r>
              <a:rPr lang="en-GB" dirty="0"/>
              <a:t> </a:t>
            </a:r>
            <a:r>
              <a:rPr lang="en-GB" dirty="0" err="1"/>
              <a:t>tuloksia</a:t>
            </a:r>
            <a:r>
              <a:rPr lang="en-GB" dirty="0"/>
              <a:t>?</a:t>
            </a:r>
            <a:endParaRPr lang="en-FI" dirty="0"/>
          </a:p>
        </p:txBody>
      </p:sp>
      <p:sp>
        <p:nvSpPr>
          <p:cNvPr id="4" name="Date Placeholder 3">
            <a:extLst>
              <a:ext uri="{FF2B5EF4-FFF2-40B4-BE49-F238E27FC236}">
                <a16:creationId xmlns:a16="http://schemas.microsoft.com/office/drawing/2014/main" id="{BE7C912C-2D07-6092-B0CC-2E8D2EE8BBEB}"/>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5379294-F0A7-8D0D-D77C-F8A544DB470E}"/>
              </a:ext>
            </a:extLst>
          </p:cNvPr>
          <p:cNvSpPr>
            <a:spLocks noGrp="1"/>
          </p:cNvSpPr>
          <p:nvPr>
            <p:ph type="sldNum" sz="quarter" idx="17"/>
          </p:nvPr>
        </p:nvSpPr>
        <p:spPr/>
        <p:txBody>
          <a:bodyPr/>
          <a:lstStyle/>
          <a:p>
            <a:pPr>
              <a:defRPr/>
            </a:pPr>
            <a:fld id="{49EFD4B7-1CC6-864B-A72A-C978B70BBA9B}" type="slidenum">
              <a:rPr lang="fi-FI" smtClean="0"/>
              <a:pPr>
                <a:defRPr/>
              </a:pPr>
              <a:t>6</a:t>
            </a:fld>
            <a:endParaRPr lang="fi-FI"/>
          </a:p>
        </p:txBody>
      </p:sp>
    </p:spTree>
    <p:extLst>
      <p:ext uri="{BB962C8B-B14F-4D97-AF65-F5344CB8AC3E}">
        <p14:creationId xmlns:p14="http://schemas.microsoft.com/office/powerpoint/2010/main" val="3075302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57CEBCB-8721-8120-A22E-50EFB16EC11C}"/>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E58A725-CA1B-3526-CCA7-1FA8D05E4520}"/>
              </a:ext>
            </a:extLst>
          </p:cNvPr>
          <p:cNvSpPr>
            <a:spLocks noGrp="1"/>
          </p:cNvSpPr>
          <p:nvPr>
            <p:ph type="sldNum" sz="quarter" idx="17"/>
          </p:nvPr>
        </p:nvSpPr>
        <p:spPr/>
        <p:txBody>
          <a:bodyPr/>
          <a:lstStyle/>
          <a:p>
            <a:pPr>
              <a:defRPr/>
            </a:pPr>
            <a:fld id="{49EFD4B7-1CC6-864B-A72A-C978B70BBA9B}" type="slidenum">
              <a:rPr lang="fi-FI" smtClean="0"/>
              <a:pPr>
                <a:defRPr/>
              </a:pPr>
              <a:t>60</a:t>
            </a:fld>
            <a:endParaRPr lang="fi-FI"/>
          </a:p>
        </p:txBody>
      </p:sp>
      <p:pic>
        <p:nvPicPr>
          <p:cNvPr id="6" name="Picture 5">
            <a:extLst>
              <a:ext uri="{FF2B5EF4-FFF2-40B4-BE49-F238E27FC236}">
                <a16:creationId xmlns:a16="http://schemas.microsoft.com/office/drawing/2014/main" id="{CD770B8A-D531-C021-4202-B526BA168DD8}"/>
              </a:ext>
            </a:extLst>
          </p:cNvPr>
          <p:cNvPicPr>
            <a:picLocks noChangeAspect="1"/>
          </p:cNvPicPr>
          <p:nvPr/>
        </p:nvPicPr>
        <p:blipFill>
          <a:blip r:embed="rId2"/>
          <a:srcRect/>
          <a:stretch>
            <a:fillRect/>
          </a:stretch>
        </p:blipFill>
        <p:spPr bwMode="auto">
          <a:xfrm>
            <a:off x="84579" y="611286"/>
            <a:ext cx="8851611" cy="3636932"/>
          </a:xfrm>
          <a:prstGeom prst="rect">
            <a:avLst/>
          </a:prstGeom>
          <a:noFill/>
          <a:ln w="9525">
            <a:noFill/>
            <a:miter lim="800000"/>
            <a:headEnd/>
            <a:tailEnd/>
          </a:ln>
        </p:spPr>
      </p:pic>
    </p:spTree>
    <p:extLst>
      <p:ext uri="{BB962C8B-B14F-4D97-AF65-F5344CB8AC3E}">
        <p14:creationId xmlns:p14="http://schemas.microsoft.com/office/powerpoint/2010/main" val="12536707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240938"/>
            <a:ext cx="8207375" cy="615101"/>
          </a:xfrm>
        </p:spPr>
        <p:txBody>
          <a:bodyPr/>
          <a:lstStyle/>
          <a:p>
            <a:r>
              <a:rPr lang="en-RU" dirty="0"/>
              <a:t>Toiminallinen magneettikuvaus</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8312" y="856039"/>
            <a:ext cx="8207374" cy="4159055"/>
          </a:xfrm>
        </p:spPr>
        <p:txBody>
          <a:bodyPr/>
          <a:lstStyle/>
          <a:p>
            <a:pPr marL="342900" indent="-342900">
              <a:buFont typeface="Arial" panose="020B0604020202020204" pitchFamily="34" charset="0"/>
              <a:buChar char="•"/>
            </a:pPr>
            <a:r>
              <a:rPr lang="en-GB" sz="2000" b="0" dirty="0" err="1"/>
              <a:t>Nykyaikaisissa</a:t>
            </a:r>
            <a:r>
              <a:rPr lang="en-GB" sz="2000" b="0" dirty="0"/>
              <a:t> fMRI-</a:t>
            </a:r>
            <a:r>
              <a:rPr lang="en-GB" sz="2000" b="0" dirty="0" err="1"/>
              <a:t>kokeissa</a:t>
            </a:r>
            <a:r>
              <a:rPr lang="en-GB" sz="2000" b="0" dirty="0"/>
              <a:t> </a:t>
            </a:r>
            <a:r>
              <a:rPr lang="en-GB" sz="2000" b="0" dirty="0" err="1"/>
              <a:t>käytetään</a:t>
            </a:r>
            <a:r>
              <a:rPr lang="en-GB" sz="2000" b="0" dirty="0"/>
              <a:t> </a:t>
            </a:r>
            <a:r>
              <a:rPr lang="en-GB" sz="2000" b="0" dirty="0" err="1"/>
              <a:t>yleensä</a:t>
            </a:r>
            <a:r>
              <a:rPr lang="en-GB" sz="2000" b="0" dirty="0"/>
              <a:t> </a:t>
            </a:r>
            <a:r>
              <a:rPr lang="en-GB" sz="2000" b="0" dirty="0" err="1"/>
              <a:t>kehittyneempiä</a:t>
            </a:r>
            <a:r>
              <a:rPr lang="en-GB" sz="2000" b="0" dirty="0"/>
              <a:t> data-</a:t>
            </a:r>
            <a:r>
              <a:rPr lang="en-GB" sz="2000" b="0" dirty="0" err="1"/>
              <a:t>analyysimenetelmiä</a:t>
            </a:r>
            <a:r>
              <a:rPr lang="en-GB" sz="2000" b="0" dirty="0"/>
              <a:t>, </a:t>
            </a:r>
            <a:r>
              <a:rPr lang="en-GB" sz="2000" b="0" dirty="0" err="1"/>
              <a:t>ja</a:t>
            </a:r>
            <a:r>
              <a:rPr lang="en-GB" sz="2000" b="0" dirty="0"/>
              <a:t> </a:t>
            </a:r>
            <a:r>
              <a:rPr lang="en-GB" sz="2000" b="0" dirty="0" err="1"/>
              <a:t>ohjelmistopaketteja</a:t>
            </a:r>
            <a:r>
              <a:rPr lang="en-GB" sz="2000" b="0" dirty="0"/>
              <a:t>, </a:t>
            </a:r>
            <a:r>
              <a:rPr lang="en-GB" sz="2000" b="0" dirty="0" err="1"/>
              <a:t>kuten</a:t>
            </a:r>
            <a:r>
              <a:rPr lang="en-GB" sz="2000" b="0" dirty="0"/>
              <a:t> FSL (</a:t>
            </a:r>
            <a:r>
              <a:rPr lang="en-GB" sz="2000" b="0" dirty="0" err="1"/>
              <a:t>www.fmrib.ox.ac.uk</a:t>
            </a:r>
            <a:r>
              <a:rPr lang="en-GB" sz="2000" b="0" dirty="0"/>
              <a:t>/</a:t>
            </a:r>
            <a:r>
              <a:rPr lang="en-GB" sz="2000" b="0" dirty="0" err="1"/>
              <a:t>fsl</a:t>
            </a:r>
            <a:r>
              <a:rPr lang="en-GB" sz="2000" b="0" dirty="0"/>
              <a:t>/) </a:t>
            </a:r>
            <a:r>
              <a:rPr lang="en-GB" sz="2000" b="0" dirty="0" err="1"/>
              <a:t>ja</a:t>
            </a:r>
            <a:r>
              <a:rPr lang="en-GB" sz="2000" b="0" dirty="0"/>
              <a:t> SPM (</a:t>
            </a:r>
            <a:r>
              <a:rPr lang="en-GB" sz="2000" b="0" dirty="0" err="1"/>
              <a:t>www.fil.ion.ucl.ac.uk</a:t>
            </a:r>
            <a:r>
              <a:rPr lang="en-GB" sz="2000" b="0" dirty="0"/>
              <a:t>/</a:t>
            </a:r>
            <a:r>
              <a:rPr lang="en-GB" sz="2000" b="0" dirty="0" err="1"/>
              <a:t>spm</a:t>
            </a:r>
            <a:r>
              <a:rPr lang="en-GB" sz="2000" b="0" dirty="0"/>
              <a:t>/), </a:t>
            </a:r>
            <a:r>
              <a:rPr lang="en-GB" sz="2000" b="0" dirty="0" err="1"/>
              <a:t>jotka</a:t>
            </a:r>
            <a:r>
              <a:rPr lang="en-GB" sz="2000" b="0" dirty="0"/>
              <a:t> </a:t>
            </a:r>
            <a:r>
              <a:rPr lang="en-GB" sz="2000" b="0" dirty="0" err="1"/>
              <a:t>ovat</a:t>
            </a:r>
            <a:r>
              <a:rPr lang="en-GB" sz="2000" b="0" dirty="0"/>
              <a:t> </a:t>
            </a:r>
            <a:r>
              <a:rPr lang="en-GB" sz="2000" b="0" dirty="0" err="1"/>
              <a:t>saatavilla</a:t>
            </a:r>
            <a:r>
              <a:rPr lang="en-GB" sz="2000" b="0" dirty="0"/>
              <a:t> </a:t>
            </a:r>
            <a:r>
              <a:rPr lang="en-GB" sz="2000" b="0" dirty="0" err="1"/>
              <a:t>verkosta</a:t>
            </a:r>
            <a:r>
              <a:rPr lang="en-GB" sz="2000" b="0" dirty="0"/>
              <a:t>. </a:t>
            </a:r>
          </a:p>
          <a:p>
            <a:pPr marL="342900" indent="-342900">
              <a:buFont typeface="Arial" panose="020B0604020202020204" pitchFamily="34" charset="0"/>
              <a:buChar char="•"/>
            </a:pPr>
            <a:r>
              <a:rPr lang="en-GB" sz="2000" b="0" dirty="0" err="1"/>
              <a:t>Viime</a:t>
            </a:r>
            <a:r>
              <a:rPr lang="en-GB" sz="2000" b="0" dirty="0"/>
              <a:t> </a:t>
            </a:r>
            <a:r>
              <a:rPr lang="en-GB" sz="2000" b="0" dirty="0" err="1"/>
              <a:t>aikoina</a:t>
            </a:r>
            <a:r>
              <a:rPr lang="en-GB" sz="2000" b="0" dirty="0"/>
              <a:t> </a:t>
            </a:r>
            <a:r>
              <a:rPr lang="en-GB" sz="2000" b="0" dirty="0" err="1"/>
              <a:t>signaalianalyysimenetelmien</a:t>
            </a:r>
            <a:r>
              <a:rPr lang="en-GB" sz="2000" b="0" dirty="0"/>
              <a:t> </a:t>
            </a:r>
            <a:r>
              <a:rPr lang="en-GB" sz="2000" b="0" dirty="0" err="1"/>
              <a:t>kehittyminen</a:t>
            </a:r>
            <a:r>
              <a:rPr lang="en-GB" sz="2000" b="0" dirty="0"/>
              <a:t> on </a:t>
            </a:r>
            <a:r>
              <a:rPr lang="en-GB" sz="2000" b="0" dirty="0" err="1"/>
              <a:t>mahdollistanut</a:t>
            </a:r>
            <a:r>
              <a:rPr lang="en-GB" sz="2000" b="0" dirty="0"/>
              <a:t> </a:t>
            </a:r>
            <a:r>
              <a:rPr lang="en-GB" sz="2000" b="0" dirty="0" err="1"/>
              <a:t>jopa</a:t>
            </a:r>
            <a:r>
              <a:rPr lang="en-GB" sz="2000" b="0" dirty="0"/>
              <a:t> </a:t>
            </a:r>
            <a:r>
              <a:rPr lang="en-GB" sz="2000" b="0" dirty="0" err="1"/>
              <a:t>erittäin</a:t>
            </a:r>
            <a:r>
              <a:rPr lang="en-GB" sz="2000" b="0" dirty="0"/>
              <a:t> </a:t>
            </a:r>
            <a:r>
              <a:rPr lang="en-GB" sz="2000" b="0" dirty="0" err="1"/>
              <a:t>luonnollisekaltaisten</a:t>
            </a:r>
            <a:r>
              <a:rPr lang="en-GB" sz="2000" b="0" dirty="0"/>
              <a:t> </a:t>
            </a:r>
            <a:r>
              <a:rPr lang="en-GB" sz="2000" b="0" dirty="0" err="1"/>
              <a:t>ärsykkeiden</a:t>
            </a:r>
            <a:r>
              <a:rPr lang="en-GB" sz="2000" b="0" dirty="0"/>
              <a:t>, </a:t>
            </a:r>
            <a:r>
              <a:rPr lang="en-GB" sz="2000" b="0" dirty="0" err="1"/>
              <a:t>kuten</a:t>
            </a:r>
            <a:r>
              <a:rPr lang="en-GB" sz="2000" b="0" dirty="0"/>
              <a:t> </a:t>
            </a:r>
            <a:r>
              <a:rPr lang="en-GB" sz="2000" b="0" dirty="0" err="1"/>
              <a:t>elokuvien</a:t>
            </a:r>
            <a:r>
              <a:rPr lang="en-GB" sz="2000" b="0" dirty="0"/>
              <a:t> </a:t>
            </a:r>
            <a:r>
              <a:rPr lang="en-GB" sz="2000" b="0" dirty="0" err="1"/>
              <a:t>ja</a:t>
            </a:r>
            <a:r>
              <a:rPr lang="en-GB" sz="2000" b="0" dirty="0"/>
              <a:t> </a:t>
            </a:r>
            <a:r>
              <a:rPr lang="en-GB" sz="2000" b="0" dirty="0" err="1"/>
              <a:t>tietokonepelien</a:t>
            </a:r>
            <a:r>
              <a:rPr lang="en-GB" sz="2000" b="0" dirty="0"/>
              <a:t> </a:t>
            </a:r>
            <a:r>
              <a:rPr lang="en-GB" sz="2000" b="0" dirty="0" err="1"/>
              <a:t>käytön</a:t>
            </a:r>
            <a:r>
              <a:rPr lang="en-GB" sz="2000" b="0" dirty="0"/>
              <a:t> </a:t>
            </a:r>
            <a:r>
              <a:rPr lang="en-GB" sz="2000" b="0" dirty="0" err="1"/>
              <a:t>ärsykkeinä</a:t>
            </a:r>
            <a:r>
              <a:rPr lang="en-GB" sz="2000" b="0" dirty="0"/>
              <a:t> fMRI-</a:t>
            </a:r>
            <a:r>
              <a:rPr lang="en-GB" sz="2000" b="0" dirty="0" err="1"/>
              <a:t>tutkimuksissa</a:t>
            </a:r>
            <a:r>
              <a:rPr lang="en-GB" sz="2000" b="0" dirty="0"/>
              <a:t>. </a:t>
            </a:r>
          </a:p>
          <a:p>
            <a:pPr marL="342900" indent="-342900">
              <a:buFont typeface="Arial" panose="020B0604020202020204" pitchFamily="34" charset="0"/>
              <a:buChar char="•"/>
            </a:pPr>
            <a:r>
              <a:rPr lang="en-GB" sz="2000" b="0" dirty="0" err="1"/>
              <a:t>Lisäksi</a:t>
            </a:r>
            <a:r>
              <a:rPr lang="en-GB" sz="2000" b="0" dirty="0"/>
              <a:t> </a:t>
            </a:r>
            <a:r>
              <a:rPr lang="en-GB" sz="2000" b="0" dirty="0" err="1"/>
              <a:t>fMRI:n</a:t>
            </a:r>
            <a:r>
              <a:rPr lang="en-GB" sz="2000" b="0" dirty="0"/>
              <a:t> </a:t>
            </a:r>
            <a:r>
              <a:rPr lang="en-GB" sz="2000" b="0" dirty="0" err="1"/>
              <a:t>tarjoamaa</a:t>
            </a:r>
            <a:r>
              <a:rPr lang="en-GB" sz="2000" b="0" dirty="0"/>
              <a:t> </a:t>
            </a:r>
            <a:r>
              <a:rPr lang="en-GB" sz="2000" b="0" dirty="0" err="1"/>
              <a:t>spatiaalisesti</a:t>
            </a:r>
            <a:r>
              <a:rPr lang="en-GB" sz="2000" b="0" dirty="0"/>
              <a:t> </a:t>
            </a:r>
            <a:r>
              <a:rPr lang="en-GB" sz="2000" b="0" dirty="0" err="1"/>
              <a:t>tarkkaa</a:t>
            </a:r>
            <a:r>
              <a:rPr lang="en-GB" sz="2000" b="0" dirty="0"/>
              <a:t> </a:t>
            </a:r>
            <a:r>
              <a:rPr lang="en-GB" sz="2000" b="0" dirty="0" err="1"/>
              <a:t>tietoa</a:t>
            </a:r>
            <a:r>
              <a:rPr lang="en-GB" sz="2000" b="0" dirty="0"/>
              <a:t> on </a:t>
            </a:r>
            <a:r>
              <a:rPr lang="en-GB" sz="2000" b="0" dirty="0" err="1"/>
              <a:t>käytetty</a:t>
            </a:r>
            <a:r>
              <a:rPr lang="en-GB" sz="2000" b="0" dirty="0"/>
              <a:t> </a:t>
            </a:r>
            <a:r>
              <a:rPr lang="en-GB" sz="2000" b="0" dirty="0" err="1"/>
              <a:t>myös</a:t>
            </a:r>
            <a:r>
              <a:rPr lang="en-GB" sz="2000" b="0" dirty="0"/>
              <a:t> </a:t>
            </a:r>
            <a:r>
              <a:rPr lang="en-GB" sz="2000" b="0" i="1" dirty="0"/>
              <a:t>a priori</a:t>
            </a:r>
            <a:r>
              <a:rPr lang="en-GB" sz="2000" b="0" dirty="0"/>
              <a:t> -</a:t>
            </a:r>
            <a:r>
              <a:rPr lang="en-GB" sz="2000" b="0" dirty="0" err="1"/>
              <a:t>tietona</a:t>
            </a:r>
            <a:r>
              <a:rPr lang="en-GB" sz="2000" b="0" dirty="0"/>
              <a:t> </a:t>
            </a:r>
            <a:r>
              <a:rPr lang="en-GB" sz="2000" b="0" dirty="0" err="1"/>
              <a:t>MEG:n</a:t>
            </a:r>
            <a:r>
              <a:rPr lang="en-GB" sz="2000" b="0" dirty="0"/>
              <a:t> (</a:t>
            </a:r>
            <a:r>
              <a:rPr lang="en-GB" sz="2000" b="0" dirty="0" err="1"/>
              <a:t>ja</a:t>
            </a:r>
            <a:r>
              <a:rPr lang="en-GB" sz="2000" b="0" dirty="0"/>
              <a:t> </a:t>
            </a:r>
            <a:r>
              <a:rPr lang="en-GB" sz="2000" b="0" dirty="0" err="1"/>
              <a:t>EEG:n</a:t>
            </a:r>
            <a:r>
              <a:rPr lang="en-GB" sz="2000" b="0" dirty="0"/>
              <a:t>) </a:t>
            </a:r>
            <a:r>
              <a:rPr lang="en-GB" sz="2000" b="0" dirty="0" err="1"/>
              <a:t>käänteisongelmaa</a:t>
            </a:r>
            <a:r>
              <a:rPr lang="en-GB" sz="2000" b="0" dirty="0"/>
              <a:t> </a:t>
            </a:r>
            <a:r>
              <a:rPr lang="en-GB" sz="2000" b="0" dirty="0" err="1"/>
              <a:t>ratkaistaessa</a:t>
            </a:r>
            <a:r>
              <a:rPr lang="en-GB" sz="2000" b="0" dirty="0"/>
              <a:t>. </a:t>
            </a:r>
            <a:r>
              <a:rPr lang="en-GB" sz="2000" b="0" dirty="0" err="1"/>
              <a:t>Tällaisen</a:t>
            </a:r>
            <a:r>
              <a:rPr lang="en-GB" sz="2000" b="0" dirty="0"/>
              <a:t> </a:t>
            </a:r>
            <a:r>
              <a:rPr lang="en-GB" sz="2000" b="0" dirty="0" err="1"/>
              <a:t>menetelmien</a:t>
            </a:r>
            <a:r>
              <a:rPr lang="en-GB" sz="2000" b="0" dirty="0"/>
              <a:t> </a:t>
            </a:r>
            <a:r>
              <a:rPr lang="en-GB" sz="2000" b="0" dirty="0" err="1"/>
              <a:t>yhdistelmän</a:t>
            </a:r>
            <a:r>
              <a:rPr lang="en-GB" sz="2000" b="0" dirty="0"/>
              <a:t> on </a:t>
            </a:r>
            <a:r>
              <a:rPr lang="en-GB" sz="2000" b="0" dirty="0" err="1"/>
              <a:t>osoitettu</a:t>
            </a:r>
            <a:r>
              <a:rPr lang="en-GB" sz="2000" b="0" dirty="0"/>
              <a:t> </a:t>
            </a:r>
            <a:r>
              <a:rPr lang="en-GB" sz="2000" b="0" dirty="0" err="1"/>
              <a:t>lisäävän</a:t>
            </a:r>
            <a:r>
              <a:rPr lang="en-GB" sz="2000" b="0" dirty="0"/>
              <a:t> </a:t>
            </a:r>
            <a:r>
              <a:rPr lang="en-GB" sz="2000" b="0" dirty="0" err="1"/>
              <a:t>merkittävästi</a:t>
            </a:r>
            <a:r>
              <a:rPr lang="en-GB" sz="2000" b="0" dirty="0"/>
              <a:t> </a:t>
            </a:r>
            <a:r>
              <a:rPr lang="en-GB" sz="2000" b="0" dirty="0" err="1"/>
              <a:t>lähteen</a:t>
            </a:r>
            <a:r>
              <a:rPr lang="en-GB" sz="2000" b="0" dirty="0"/>
              <a:t> </a:t>
            </a:r>
            <a:r>
              <a:rPr lang="en-GB" sz="2000" b="0" dirty="0" err="1"/>
              <a:t>paikannuksen</a:t>
            </a:r>
            <a:r>
              <a:rPr lang="en-GB" sz="2000" b="0" dirty="0"/>
              <a:t> </a:t>
            </a:r>
            <a:r>
              <a:rPr lang="en-GB" sz="2000" b="0" dirty="0" err="1"/>
              <a:t>tarkkuutta</a:t>
            </a:r>
            <a:endParaRPr lang="en-RU" sz="2000"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61</a:t>
            </a:fld>
            <a:endParaRPr lang="fi-FI" dirty="0"/>
          </a:p>
        </p:txBody>
      </p:sp>
    </p:spTree>
    <p:extLst>
      <p:ext uri="{BB962C8B-B14F-4D97-AF65-F5344CB8AC3E}">
        <p14:creationId xmlns:p14="http://schemas.microsoft.com/office/powerpoint/2010/main" val="2037690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E810FE-2BCE-4057-BA66-F613F14F740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C89FAAF8-E16A-EF6E-D2C3-A03C869BF833}"/>
              </a:ext>
            </a:extLst>
          </p:cNvPr>
          <p:cNvSpPr>
            <a:spLocks noGrp="1"/>
          </p:cNvSpPr>
          <p:nvPr>
            <p:ph type="sldNum" sz="quarter" idx="17"/>
          </p:nvPr>
        </p:nvSpPr>
        <p:spPr/>
        <p:txBody>
          <a:bodyPr/>
          <a:lstStyle/>
          <a:p>
            <a:pPr>
              <a:defRPr/>
            </a:pPr>
            <a:fld id="{49EFD4B7-1CC6-864B-A72A-C978B70BBA9B}" type="slidenum">
              <a:rPr lang="fi-FI" smtClean="0"/>
              <a:pPr>
                <a:defRPr/>
              </a:pPr>
              <a:t>62</a:t>
            </a:fld>
            <a:endParaRPr lang="fi-FI"/>
          </a:p>
        </p:txBody>
      </p:sp>
      <p:pic>
        <p:nvPicPr>
          <p:cNvPr id="6" name="Picture 5">
            <a:extLst>
              <a:ext uri="{FF2B5EF4-FFF2-40B4-BE49-F238E27FC236}">
                <a16:creationId xmlns:a16="http://schemas.microsoft.com/office/drawing/2014/main" id="{02EA3AD9-BFC4-6156-FFD3-D33B9FEA3E9E}"/>
              </a:ext>
            </a:extLst>
          </p:cNvPr>
          <p:cNvPicPr>
            <a:picLocks noChangeAspect="1"/>
          </p:cNvPicPr>
          <p:nvPr/>
        </p:nvPicPr>
        <p:blipFill>
          <a:blip r:embed="rId2"/>
          <a:srcRect/>
          <a:stretch>
            <a:fillRect/>
          </a:stretch>
        </p:blipFill>
        <p:spPr bwMode="auto">
          <a:xfrm>
            <a:off x="4352509" y="30519"/>
            <a:ext cx="4697486" cy="5653962"/>
          </a:xfrm>
          <a:prstGeom prst="rect">
            <a:avLst/>
          </a:prstGeom>
          <a:noFill/>
          <a:ln w="9525">
            <a:noFill/>
            <a:miter lim="800000"/>
            <a:headEnd/>
            <a:tailEnd/>
          </a:ln>
        </p:spPr>
      </p:pic>
      <p:sp>
        <p:nvSpPr>
          <p:cNvPr id="7" name="TextBox 6">
            <a:extLst>
              <a:ext uri="{FF2B5EF4-FFF2-40B4-BE49-F238E27FC236}">
                <a16:creationId xmlns:a16="http://schemas.microsoft.com/office/drawing/2014/main" id="{40CF6796-3470-B2BD-A63B-A72D02DAFC7E}"/>
              </a:ext>
            </a:extLst>
          </p:cNvPr>
          <p:cNvSpPr txBox="1"/>
          <p:nvPr/>
        </p:nvSpPr>
        <p:spPr>
          <a:xfrm>
            <a:off x="230737" y="230738"/>
            <a:ext cx="3768695" cy="4616648"/>
          </a:xfrm>
          <a:prstGeom prst="rect">
            <a:avLst/>
          </a:prstGeom>
          <a:noFill/>
        </p:spPr>
        <p:txBody>
          <a:bodyPr wrap="square" lIns="0" tIns="0" rIns="0" bIns="0" rtlCol="0">
            <a:spAutoFit/>
          </a:bodyPr>
          <a:lstStyle/>
          <a:p>
            <a:r>
              <a:rPr lang="en-RU" sz="2000" dirty="0"/>
              <a:t>Tietokonepelin käyttö ärsykkeenä fMRI tutkimuksessa</a:t>
            </a:r>
          </a:p>
          <a:p>
            <a:endParaRPr lang="en-RU" sz="2000" dirty="0"/>
          </a:p>
          <a:p>
            <a:r>
              <a:rPr lang="en-RU" sz="2000" dirty="0"/>
              <a:t>Koehenkilöt olivat lontoolaisia taksikuskeja ja heidän tehtävänään oli suunnistaa ajosimulaattorissa Lontoon kaduilla</a:t>
            </a:r>
          </a:p>
          <a:p>
            <a:endParaRPr lang="en-RU" sz="2000" dirty="0"/>
          </a:p>
          <a:p>
            <a:r>
              <a:rPr lang="en-RU" sz="2000" dirty="0"/>
              <a:t>fMRI kokeen jälkeen he kertoivat minkälaisia ajatuksia heillä oli ollut pelin eri tilanteissa</a:t>
            </a:r>
          </a:p>
          <a:p>
            <a:endParaRPr lang="en-RU" sz="2000" dirty="0"/>
          </a:p>
          <a:p>
            <a:r>
              <a:rPr lang="en-RU" sz="2000" dirty="0"/>
              <a:t>Nämä yhdistettiin eri aivoalueiden aktiivisuuteen </a:t>
            </a:r>
          </a:p>
        </p:txBody>
      </p:sp>
    </p:spTree>
    <p:extLst>
      <p:ext uri="{BB962C8B-B14F-4D97-AF65-F5344CB8AC3E}">
        <p14:creationId xmlns:p14="http://schemas.microsoft.com/office/powerpoint/2010/main" val="1177838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72AA-F587-1F00-CE13-916B1554C7E4}"/>
              </a:ext>
            </a:extLst>
          </p:cNvPr>
          <p:cNvSpPr>
            <a:spLocks noGrp="1"/>
          </p:cNvSpPr>
          <p:nvPr>
            <p:ph type="ctrTitle"/>
          </p:nvPr>
        </p:nvSpPr>
        <p:spPr>
          <a:xfrm>
            <a:off x="468313" y="240938"/>
            <a:ext cx="8207375" cy="615101"/>
          </a:xfrm>
        </p:spPr>
        <p:txBody>
          <a:bodyPr/>
          <a:lstStyle/>
          <a:p>
            <a:r>
              <a:rPr lang="en-RU" dirty="0"/>
              <a:t>Toiminallinen magneettikuvaus</a:t>
            </a:r>
          </a:p>
        </p:txBody>
      </p:sp>
      <p:sp>
        <p:nvSpPr>
          <p:cNvPr id="3" name="Content Placeholder 2">
            <a:extLst>
              <a:ext uri="{FF2B5EF4-FFF2-40B4-BE49-F238E27FC236}">
                <a16:creationId xmlns:a16="http://schemas.microsoft.com/office/drawing/2014/main" id="{EE35D105-76B2-8ECA-CC7D-ABEE66E5E4BC}"/>
              </a:ext>
            </a:extLst>
          </p:cNvPr>
          <p:cNvSpPr>
            <a:spLocks noGrp="1"/>
          </p:cNvSpPr>
          <p:nvPr>
            <p:ph sz="quarter" idx="14"/>
          </p:nvPr>
        </p:nvSpPr>
        <p:spPr>
          <a:xfrm>
            <a:off x="467544" y="968299"/>
            <a:ext cx="8207374" cy="4336515"/>
          </a:xfrm>
        </p:spPr>
        <p:txBody>
          <a:bodyPr/>
          <a:lstStyle/>
          <a:p>
            <a:pPr marL="342900" indent="-342900">
              <a:buFont typeface="Arial" panose="020B0604020202020204" pitchFamily="34" charset="0"/>
              <a:buChar char="•"/>
            </a:pPr>
            <a:r>
              <a:rPr lang="en-GB" sz="1900" b="0" dirty="0" err="1"/>
              <a:t>Suhteellisen</a:t>
            </a:r>
            <a:r>
              <a:rPr lang="en-GB" sz="1900" b="0" dirty="0"/>
              <a:t> </a:t>
            </a:r>
            <a:r>
              <a:rPr lang="en-GB" sz="1900" b="0" dirty="0" err="1"/>
              <a:t>hidas</a:t>
            </a:r>
            <a:r>
              <a:rPr lang="en-GB" sz="1900" b="0" dirty="0"/>
              <a:t> </a:t>
            </a:r>
            <a:r>
              <a:rPr lang="en-GB" sz="1900" b="0" dirty="0" err="1"/>
              <a:t>näytteenottotaajuus</a:t>
            </a:r>
            <a:r>
              <a:rPr lang="en-GB" sz="1900" b="0" dirty="0"/>
              <a:t>, </a:t>
            </a:r>
            <a:r>
              <a:rPr lang="en-GB" sz="1900" b="0" dirty="0" err="1"/>
              <a:t>joka</a:t>
            </a:r>
            <a:r>
              <a:rPr lang="en-GB" sz="1900" b="0" dirty="0"/>
              <a:t> </a:t>
            </a:r>
            <a:r>
              <a:rPr lang="en-GB" sz="1900" b="0" dirty="0" err="1"/>
              <a:t>saavutetaan</a:t>
            </a:r>
            <a:r>
              <a:rPr lang="en-GB" sz="1900" b="0" dirty="0"/>
              <a:t> </a:t>
            </a:r>
            <a:r>
              <a:rPr lang="en-GB" sz="1900" b="0" dirty="0" err="1"/>
              <a:t>tavanomaisilla</a:t>
            </a:r>
            <a:r>
              <a:rPr lang="en-GB" sz="1900" b="0" dirty="0"/>
              <a:t> fMRI-</a:t>
            </a:r>
            <a:r>
              <a:rPr lang="en-GB" sz="1900" b="0" dirty="0" err="1"/>
              <a:t>sekvensseillä</a:t>
            </a:r>
            <a:r>
              <a:rPr lang="en-GB" sz="1900" b="0" dirty="0"/>
              <a:t> (n. 1-3 </a:t>
            </a:r>
            <a:r>
              <a:rPr lang="en-GB" sz="1900" b="0" dirty="0" err="1"/>
              <a:t>sekunnin</a:t>
            </a:r>
            <a:r>
              <a:rPr lang="en-GB" sz="1900" b="0" dirty="0"/>
              <a:t> </a:t>
            </a:r>
            <a:r>
              <a:rPr lang="en-GB" sz="1900" b="0" dirty="0" err="1"/>
              <a:t>välein</a:t>
            </a:r>
            <a:r>
              <a:rPr lang="en-GB" sz="1900" b="0" dirty="0"/>
              <a:t>), on </a:t>
            </a:r>
            <a:r>
              <a:rPr lang="en-GB" sz="1900" b="0" dirty="0" err="1"/>
              <a:t>ollut</a:t>
            </a:r>
            <a:r>
              <a:rPr lang="en-GB" sz="1900" b="0" dirty="0"/>
              <a:t> </a:t>
            </a:r>
            <a:r>
              <a:rPr lang="en-GB" sz="1900" b="0" dirty="0" err="1"/>
              <a:t>fMRI:n</a:t>
            </a:r>
            <a:r>
              <a:rPr lang="en-GB" sz="1900" b="0" dirty="0"/>
              <a:t> </a:t>
            </a:r>
            <a:r>
              <a:rPr lang="en-GB" sz="1900" b="0" dirty="0" err="1"/>
              <a:t>rajoitus</a:t>
            </a:r>
            <a:r>
              <a:rPr lang="en-GB" sz="1900" b="0" dirty="0"/>
              <a:t>. </a:t>
            </a:r>
            <a:r>
              <a:rPr lang="en-GB" sz="1900" b="0" dirty="0" err="1"/>
              <a:t>Hiljattain</a:t>
            </a:r>
            <a:r>
              <a:rPr lang="en-GB" sz="1900" b="0" dirty="0"/>
              <a:t> </a:t>
            </a:r>
            <a:r>
              <a:rPr lang="en-GB" sz="1900" b="0" dirty="0" err="1"/>
              <a:t>kehitetty</a:t>
            </a:r>
            <a:r>
              <a:rPr lang="en-GB" sz="1900" b="0" dirty="0"/>
              <a:t> fMRI-</a:t>
            </a:r>
            <a:r>
              <a:rPr lang="en-GB" sz="1900" b="0" dirty="0" err="1"/>
              <a:t>tekniikka</a:t>
            </a:r>
            <a:r>
              <a:rPr lang="en-GB" sz="1900" b="0" dirty="0"/>
              <a:t> </a:t>
            </a:r>
            <a:r>
              <a:rPr lang="en-GB" sz="1900" b="0" dirty="0" err="1"/>
              <a:t>nimeltä</a:t>
            </a:r>
            <a:r>
              <a:rPr lang="en-GB" sz="1900" b="0" dirty="0"/>
              <a:t> </a:t>
            </a:r>
            <a:r>
              <a:rPr lang="en-GB" sz="1900" b="0" dirty="0" err="1"/>
              <a:t>dynaaminen</a:t>
            </a:r>
            <a:r>
              <a:rPr lang="en-GB" sz="1900" b="0" dirty="0"/>
              <a:t> </a:t>
            </a:r>
            <a:r>
              <a:rPr lang="en-GB" sz="1900" b="0" dirty="0" err="1"/>
              <a:t>käänteinen</a:t>
            </a:r>
            <a:r>
              <a:rPr lang="en-GB" sz="1900" b="0" dirty="0"/>
              <a:t> </a:t>
            </a:r>
            <a:r>
              <a:rPr lang="en-GB" sz="1900" b="0" dirty="0" err="1"/>
              <a:t>kuvantaminen</a:t>
            </a:r>
            <a:r>
              <a:rPr lang="en-GB" sz="1900" b="0" dirty="0"/>
              <a:t> (</a:t>
            </a:r>
            <a:r>
              <a:rPr lang="en-GB" sz="1900" b="0" dirty="0" err="1"/>
              <a:t>InI</a:t>
            </a:r>
            <a:r>
              <a:rPr lang="en-GB" sz="1900" b="0" dirty="0"/>
              <a:t>) </a:t>
            </a:r>
            <a:r>
              <a:rPr lang="en-GB" sz="1900" b="0" dirty="0" err="1"/>
              <a:t>mahdollistaa</a:t>
            </a:r>
            <a:r>
              <a:rPr lang="en-GB" sz="1900" b="0" dirty="0"/>
              <a:t> </a:t>
            </a:r>
            <a:r>
              <a:rPr lang="en-GB" sz="1900" b="0" dirty="0" err="1"/>
              <a:t>kertaluokkaa</a:t>
            </a:r>
            <a:r>
              <a:rPr lang="en-GB" sz="1900" b="0" dirty="0"/>
              <a:t> </a:t>
            </a:r>
            <a:r>
              <a:rPr lang="en-GB" sz="1900" b="0" dirty="0" err="1"/>
              <a:t>nopeamman</a:t>
            </a:r>
            <a:r>
              <a:rPr lang="en-GB" sz="1900" b="0" dirty="0"/>
              <a:t> </a:t>
            </a:r>
            <a:r>
              <a:rPr lang="en-GB" sz="1900" b="0" dirty="0" err="1"/>
              <a:t>näytteenottotaajuuden</a:t>
            </a:r>
            <a:r>
              <a:rPr lang="en-GB" sz="1900" b="0" dirty="0"/>
              <a:t>. </a:t>
            </a:r>
          </a:p>
          <a:p>
            <a:pPr marL="342900" indent="-342900">
              <a:buFont typeface="Arial" panose="020B0604020202020204" pitchFamily="34" charset="0"/>
              <a:buChar char="•"/>
            </a:pPr>
            <a:r>
              <a:rPr lang="en-GB" sz="1900" b="0" dirty="0" err="1"/>
              <a:t>Perinteisessä</a:t>
            </a:r>
            <a:r>
              <a:rPr lang="en-GB" sz="1900" b="0" dirty="0"/>
              <a:t> </a:t>
            </a:r>
            <a:r>
              <a:rPr lang="en-GB" sz="1900" b="0" dirty="0" err="1"/>
              <a:t>fMRI:ssä</a:t>
            </a:r>
            <a:r>
              <a:rPr lang="en-GB" sz="1900" b="0" dirty="0"/>
              <a:t> </a:t>
            </a:r>
            <a:r>
              <a:rPr lang="en-GB" sz="1900" b="0" dirty="0" err="1"/>
              <a:t>nopeutta</a:t>
            </a:r>
            <a:r>
              <a:rPr lang="en-GB" sz="1900" b="0" dirty="0"/>
              <a:t> </a:t>
            </a:r>
            <a:r>
              <a:rPr lang="en-GB" sz="1900" b="0" dirty="0" err="1"/>
              <a:t>rajoittaa</a:t>
            </a:r>
            <a:r>
              <a:rPr lang="en-GB" sz="1900" b="0" dirty="0"/>
              <a:t> </a:t>
            </a:r>
            <a:r>
              <a:rPr lang="en-GB" sz="1900" b="0" dirty="0" err="1"/>
              <a:t>tarve</a:t>
            </a:r>
            <a:r>
              <a:rPr lang="en-GB" sz="1900" b="0" dirty="0"/>
              <a:t> </a:t>
            </a:r>
            <a:r>
              <a:rPr lang="en-GB" sz="1900" b="0" dirty="0" err="1"/>
              <a:t>muuttaa</a:t>
            </a:r>
            <a:r>
              <a:rPr lang="en-GB" sz="1900" b="0" dirty="0"/>
              <a:t> </a:t>
            </a:r>
            <a:r>
              <a:rPr lang="en-GB" sz="1900" b="0" dirty="0" err="1"/>
              <a:t>magneettikentän</a:t>
            </a:r>
            <a:r>
              <a:rPr lang="en-GB" sz="1900" b="0" dirty="0"/>
              <a:t> </a:t>
            </a:r>
            <a:r>
              <a:rPr lang="en-GB" sz="1900" b="0" dirty="0" err="1"/>
              <a:t>gradienttia</a:t>
            </a:r>
            <a:r>
              <a:rPr lang="en-GB" sz="1900" b="0" dirty="0"/>
              <a:t>, </a:t>
            </a:r>
            <a:r>
              <a:rPr lang="en-GB" sz="1900" b="0" dirty="0" err="1"/>
              <a:t>jotta</a:t>
            </a:r>
            <a:r>
              <a:rPr lang="en-GB" sz="1900" b="0" dirty="0"/>
              <a:t> </a:t>
            </a:r>
            <a:r>
              <a:rPr lang="en-GB" sz="1900" b="0" dirty="0" err="1"/>
              <a:t>voidaan</a:t>
            </a:r>
            <a:r>
              <a:rPr lang="en-GB" sz="1900" b="0" dirty="0"/>
              <a:t> </a:t>
            </a:r>
            <a:r>
              <a:rPr lang="en-GB" sz="1900" b="0" dirty="0" err="1"/>
              <a:t>saada</a:t>
            </a:r>
            <a:r>
              <a:rPr lang="en-GB" sz="1900" b="0" dirty="0"/>
              <a:t> </a:t>
            </a:r>
            <a:r>
              <a:rPr lang="en-GB" sz="1900" b="0" dirty="0" err="1"/>
              <a:t>selville</a:t>
            </a:r>
            <a:r>
              <a:rPr lang="en-GB" sz="1900" b="0" dirty="0"/>
              <a:t>, </a:t>
            </a:r>
            <a:r>
              <a:rPr lang="en-GB" sz="1900" b="0" dirty="0" err="1"/>
              <a:t>mistä</a:t>
            </a:r>
            <a:r>
              <a:rPr lang="en-GB" sz="1900" b="0" dirty="0"/>
              <a:t> </a:t>
            </a:r>
            <a:r>
              <a:rPr lang="en-GB" sz="1900" b="0" dirty="0" err="1"/>
              <a:t>kuvattujen</a:t>
            </a:r>
            <a:r>
              <a:rPr lang="en-GB" sz="1900" b="0" dirty="0"/>
              <a:t> </a:t>
            </a:r>
            <a:r>
              <a:rPr lang="en-GB" sz="1900" b="0" dirty="0" err="1"/>
              <a:t>kohteiden</a:t>
            </a:r>
            <a:r>
              <a:rPr lang="en-GB" sz="1900" b="0" dirty="0"/>
              <a:t> </a:t>
            </a:r>
            <a:r>
              <a:rPr lang="en-GB" sz="1900" b="0" dirty="0" err="1"/>
              <a:t>osista</a:t>
            </a:r>
            <a:r>
              <a:rPr lang="en-GB" sz="1900" b="0" dirty="0"/>
              <a:t> </a:t>
            </a:r>
            <a:r>
              <a:rPr lang="en-GB" sz="1900" b="0" dirty="0" err="1"/>
              <a:t>kelojen</a:t>
            </a:r>
            <a:r>
              <a:rPr lang="en-GB" sz="1900" b="0" dirty="0"/>
              <a:t> </a:t>
            </a:r>
            <a:r>
              <a:rPr lang="en-GB" sz="1900" b="0" dirty="0" err="1"/>
              <a:t>ottamat</a:t>
            </a:r>
            <a:r>
              <a:rPr lang="en-GB" sz="1900" b="0" dirty="0"/>
              <a:t> </a:t>
            </a:r>
            <a:r>
              <a:rPr lang="en-GB" sz="1900" b="0" dirty="0" err="1"/>
              <a:t>signaalit</a:t>
            </a:r>
            <a:r>
              <a:rPr lang="en-GB" sz="1900" b="0" dirty="0"/>
              <a:t> </a:t>
            </a:r>
            <a:r>
              <a:rPr lang="en-GB" sz="1900" b="0" dirty="0" err="1"/>
              <a:t>ovat</a:t>
            </a:r>
            <a:r>
              <a:rPr lang="en-GB" sz="1900" b="0" dirty="0"/>
              <a:t> </a:t>
            </a:r>
            <a:r>
              <a:rPr lang="en-GB" sz="1900" b="0" dirty="0" err="1"/>
              <a:t>peräisin</a:t>
            </a:r>
            <a:r>
              <a:rPr lang="en-GB" sz="1900" b="0" dirty="0"/>
              <a:t>. </a:t>
            </a:r>
          </a:p>
          <a:p>
            <a:pPr marL="342900" indent="-342900">
              <a:buFont typeface="Arial" panose="020B0604020202020204" pitchFamily="34" charset="0"/>
              <a:buChar char="•"/>
            </a:pPr>
            <a:r>
              <a:rPr lang="en-GB" sz="1900" b="0" dirty="0" err="1"/>
              <a:t>InI-menetelmässä</a:t>
            </a:r>
            <a:r>
              <a:rPr lang="en-GB" sz="1900" b="0" dirty="0"/>
              <a:t> </a:t>
            </a:r>
            <a:r>
              <a:rPr lang="en-GB" sz="1900" b="0" dirty="0" err="1"/>
              <a:t>käytetään</a:t>
            </a:r>
            <a:r>
              <a:rPr lang="en-GB" sz="1900" b="0" dirty="0"/>
              <a:t> </a:t>
            </a:r>
            <a:r>
              <a:rPr lang="en-GB" sz="1900" b="0" dirty="0" err="1"/>
              <a:t>vastaanottokelojen</a:t>
            </a:r>
            <a:r>
              <a:rPr lang="en-GB" sz="1900" b="0" dirty="0"/>
              <a:t> </a:t>
            </a:r>
            <a:r>
              <a:rPr lang="en-GB" sz="1900" b="0" dirty="0" err="1"/>
              <a:t>joukkoa</a:t>
            </a:r>
            <a:r>
              <a:rPr lang="en-GB" sz="1900" b="0" dirty="0"/>
              <a:t>, </a:t>
            </a:r>
            <a:r>
              <a:rPr lang="en-GB" sz="1900" b="0" dirty="0" err="1"/>
              <a:t>joka</a:t>
            </a:r>
            <a:r>
              <a:rPr lang="en-GB" sz="1900" b="0" dirty="0"/>
              <a:t> </a:t>
            </a:r>
            <a:r>
              <a:rPr lang="en-GB" sz="1900" b="0" dirty="0" err="1"/>
              <a:t>purkaa</a:t>
            </a:r>
            <a:r>
              <a:rPr lang="en-GB" sz="1900" b="0" dirty="0"/>
              <a:t> MR-</a:t>
            </a:r>
            <a:r>
              <a:rPr lang="en-GB" sz="1900" b="0" dirty="0" err="1"/>
              <a:t>signaalin</a:t>
            </a:r>
            <a:r>
              <a:rPr lang="en-GB" sz="1900" b="0" dirty="0"/>
              <a:t> </a:t>
            </a:r>
            <a:r>
              <a:rPr lang="en-GB" sz="1900" b="0" dirty="0" err="1"/>
              <a:t>alkuperän</a:t>
            </a:r>
            <a:r>
              <a:rPr lang="en-GB" sz="1900" b="0" dirty="0"/>
              <a:t> </a:t>
            </a:r>
            <a:r>
              <a:rPr lang="en-GB" sz="1900" b="0" dirty="0" err="1"/>
              <a:t>kuvattavassa</a:t>
            </a:r>
            <a:r>
              <a:rPr lang="en-GB" sz="1900" b="0" dirty="0"/>
              <a:t> </a:t>
            </a:r>
            <a:r>
              <a:rPr lang="en-GB" sz="1900" b="0" dirty="0" err="1"/>
              <a:t>kohteessa</a:t>
            </a:r>
            <a:r>
              <a:rPr lang="en-GB" sz="1900" b="0" dirty="0"/>
              <a:t> </a:t>
            </a:r>
            <a:r>
              <a:rPr lang="en-GB" sz="1900" b="0" dirty="0" err="1"/>
              <a:t>eri</a:t>
            </a:r>
            <a:r>
              <a:rPr lang="en-GB" sz="1900" b="0" dirty="0"/>
              <a:t> </a:t>
            </a:r>
            <a:r>
              <a:rPr lang="en-GB" sz="1900" b="0" dirty="0" err="1"/>
              <a:t>vastaanottokelojen</a:t>
            </a:r>
            <a:r>
              <a:rPr lang="en-GB" sz="1900" b="0" dirty="0"/>
              <a:t> </a:t>
            </a:r>
            <a:r>
              <a:rPr lang="en-GB" sz="1900" b="0" dirty="0" err="1"/>
              <a:t>erilaisten</a:t>
            </a:r>
            <a:r>
              <a:rPr lang="en-GB" sz="1900" b="0" dirty="0"/>
              <a:t> </a:t>
            </a:r>
            <a:r>
              <a:rPr lang="en-GB" sz="1900" b="0" dirty="0" err="1"/>
              <a:t>alueellisten</a:t>
            </a:r>
            <a:r>
              <a:rPr lang="en-GB" sz="1900" b="0" dirty="0"/>
              <a:t> </a:t>
            </a:r>
            <a:r>
              <a:rPr lang="en-GB" sz="1900" b="0" dirty="0" err="1"/>
              <a:t>herkkyysprofiilien</a:t>
            </a:r>
            <a:r>
              <a:rPr lang="en-GB" sz="1900" b="0" dirty="0"/>
              <a:t> </a:t>
            </a:r>
            <a:r>
              <a:rPr lang="en-GB" sz="1900" b="0" dirty="0" err="1"/>
              <a:t>perusteella</a:t>
            </a:r>
            <a:r>
              <a:rPr lang="en-GB" sz="1900" b="0" dirty="0"/>
              <a:t>. </a:t>
            </a:r>
            <a:r>
              <a:rPr lang="en-GB" sz="1900" b="0" dirty="0" err="1"/>
              <a:t>InI:n</a:t>
            </a:r>
            <a:r>
              <a:rPr lang="en-GB" sz="1900" b="0" dirty="0"/>
              <a:t> </a:t>
            </a:r>
            <a:r>
              <a:rPr lang="en-GB" sz="1900" b="0" dirty="0" err="1"/>
              <a:t>haittapuolena</a:t>
            </a:r>
            <a:r>
              <a:rPr lang="en-GB" sz="1900" b="0" dirty="0"/>
              <a:t> on </a:t>
            </a:r>
            <a:r>
              <a:rPr lang="en-GB" sz="1900" b="0" dirty="0" err="1"/>
              <a:t>hieman</a:t>
            </a:r>
            <a:r>
              <a:rPr lang="en-GB" sz="1900" b="0" dirty="0"/>
              <a:t> </a:t>
            </a:r>
            <a:r>
              <a:rPr lang="en-GB" sz="1900" b="0" dirty="0" err="1"/>
              <a:t>heikentynyt</a:t>
            </a:r>
            <a:r>
              <a:rPr lang="en-GB" sz="1900" b="0" dirty="0"/>
              <a:t> </a:t>
            </a:r>
            <a:r>
              <a:rPr lang="en-GB" sz="1900" b="0" dirty="0" err="1"/>
              <a:t>spatiaalinen</a:t>
            </a:r>
            <a:r>
              <a:rPr lang="en-GB" sz="1900" b="0" dirty="0"/>
              <a:t> </a:t>
            </a:r>
            <a:r>
              <a:rPr lang="en-GB" sz="1900" b="0" dirty="0" err="1"/>
              <a:t>tarkkuus</a:t>
            </a:r>
            <a:r>
              <a:rPr lang="en-GB" sz="1900" b="0" dirty="0"/>
              <a:t>.</a:t>
            </a:r>
            <a:endParaRPr lang="en-RU" sz="1900" b="0" dirty="0"/>
          </a:p>
        </p:txBody>
      </p:sp>
      <p:sp>
        <p:nvSpPr>
          <p:cNvPr id="4" name="Date Placeholder 3">
            <a:extLst>
              <a:ext uri="{FF2B5EF4-FFF2-40B4-BE49-F238E27FC236}">
                <a16:creationId xmlns:a16="http://schemas.microsoft.com/office/drawing/2014/main" id="{212ABB8D-7698-565A-6446-DB732092E906}"/>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AD7EF45-B55A-C0CC-66D2-0EA642AE2F35}"/>
              </a:ext>
            </a:extLst>
          </p:cNvPr>
          <p:cNvSpPr>
            <a:spLocks noGrp="1"/>
          </p:cNvSpPr>
          <p:nvPr>
            <p:ph type="sldNum" sz="quarter" idx="17"/>
          </p:nvPr>
        </p:nvSpPr>
        <p:spPr/>
        <p:txBody>
          <a:bodyPr/>
          <a:lstStyle/>
          <a:p>
            <a:pPr>
              <a:defRPr/>
            </a:pPr>
            <a:fld id="{49EFD4B7-1CC6-864B-A72A-C978B70BBA9B}" type="slidenum">
              <a:rPr lang="fi-FI" smtClean="0"/>
              <a:pPr>
                <a:defRPr/>
              </a:pPr>
              <a:t>63</a:t>
            </a:fld>
            <a:endParaRPr lang="fi-FI" dirty="0"/>
          </a:p>
        </p:txBody>
      </p:sp>
    </p:spTree>
    <p:extLst>
      <p:ext uri="{BB962C8B-B14F-4D97-AF65-F5344CB8AC3E}">
        <p14:creationId xmlns:p14="http://schemas.microsoft.com/office/powerpoint/2010/main" val="2545548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GB" dirty="0" err="1"/>
              <a:t>Lähi-infrapunaspektroskopia</a:t>
            </a:r>
            <a:r>
              <a:rPr lang="en-GB" dirty="0"/>
              <a:t> (NIRS)</a:t>
            </a:r>
            <a:endParaRPr lang="en-RU" dirty="0"/>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948398"/>
            <a:ext cx="8716711" cy="2949257"/>
          </a:xfrm>
        </p:spPr>
        <p:txBody>
          <a:bodyPr/>
          <a:lstStyle/>
          <a:p>
            <a:pPr marL="342900" indent="-342900">
              <a:buFont typeface="Arial" panose="020B0604020202020204" pitchFamily="34" charset="0"/>
              <a:buChar char="•"/>
            </a:pPr>
            <a:r>
              <a:rPr lang="en-GB" b="0" dirty="0" err="1"/>
              <a:t>Lähi-infrapunaspektroskopia</a:t>
            </a:r>
            <a:r>
              <a:rPr lang="en-GB" b="0" dirty="0"/>
              <a:t> (NIRS) on </a:t>
            </a:r>
            <a:r>
              <a:rPr lang="en-GB" b="0" dirty="0" err="1"/>
              <a:t>suhteellisen</a:t>
            </a:r>
            <a:r>
              <a:rPr lang="en-GB" b="0" dirty="0"/>
              <a:t> </a:t>
            </a:r>
            <a:r>
              <a:rPr lang="en-GB" b="0" dirty="0" err="1"/>
              <a:t>uusi</a:t>
            </a:r>
            <a:r>
              <a:rPr lang="en-GB" b="0" dirty="0"/>
              <a:t> </a:t>
            </a:r>
            <a:r>
              <a:rPr lang="en-GB" b="0" dirty="0" err="1"/>
              <a:t>ja</a:t>
            </a:r>
            <a:r>
              <a:rPr lang="en-GB" b="0" dirty="0"/>
              <a:t> </a:t>
            </a:r>
            <a:r>
              <a:rPr lang="en-GB" b="0" dirty="0" err="1"/>
              <a:t>nopeasti</a:t>
            </a:r>
            <a:r>
              <a:rPr lang="en-GB" b="0" dirty="0"/>
              <a:t> </a:t>
            </a:r>
            <a:r>
              <a:rPr lang="en-GB" b="0" dirty="0" err="1"/>
              <a:t>kehittyvä</a:t>
            </a:r>
            <a:r>
              <a:rPr lang="en-GB" b="0" dirty="0"/>
              <a:t> </a:t>
            </a:r>
            <a:r>
              <a:rPr lang="en-GB" b="0" dirty="0" err="1"/>
              <a:t>menetelmä</a:t>
            </a:r>
            <a:r>
              <a:rPr lang="en-GB" b="0" dirty="0"/>
              <a:t>, </a:t>
            </a:r>
            <a:r>
              <a:rPr lang="en-GB" b="0" dirty="0" err="1"/>
              <a:t>joka</a:t>
            </a:r>
            <a:r>
              <a:rPr lang="en-GB" b="0" dirty="0"/>
              <a:t> </a:t>
            </a:r>
            <a:r>
              <a:rPr lang="en-GB" b="0" dirty="0" err="1"/>
              <a:t>mittaa</a:t>
            </a:r>
            <a:r>
              <a:rPr lang="en-GB" b="0" dirty="0"/>
              <a:t> </a:t>
            </a:r>
            <a:r>
              <a:rPr lang="en-GB" b="0" dirty="0" err="1"/>
              <a:t>fMRI:n</a:t>
            </a:r>
            <a:r>
              <a:rPr lang="en-GB" b="0" dirty="0"/>
              <a:t> </a:t>
            </a:r>
            <a:r>
              <a:rPr lang="en-GB" b="0" dirty="0" err="1"/>
              <a:t>tapaan</a:t>
            </a:r>
            <a:r>
              <a:rPr lang="en-GB" b="0" dirty="0"/>
              <a:t> </a:t>
            </a:r>
            <a:r>
              <a:rPr lang="en-GB" b="0" dirty="0" err="1"/>
              <a:t>veren</a:t>
            </a:r>
            <a:r>
              <a:rPr lang="en-GB" b="0" dirty="0"/>
              <a:t> </a:t>
            </a:r>
            <a:r>
              <a:rPr lang="en-GB" b="0" dirty="0" err="1"/>
              <a:t>happipitoisuuden</a:t>
            </a:r>
            <a:r>
              <a:rPr lang="en-GB" b="0" dirty="0"/>
              <a:t> </a:t>
            </a:r>
            <a:r>
              <a:rPr lang="en-GB" b="0" dirty="0" err="1"/>
              <a:t>muutoksia</a:t>
            </a:r>
            <a:r>
              <a:rPr lang="en-GB" b="0" dirty="0"/>
              <a:t>. </a:t>
            </a:r>
          </a:p>
          <a:p>
            <a:pPr marL="342900" indent="-342900">
              <a:buFont typeface="Arial" panose="020B0604020202020204" pitchFamily="34" charset="0"/>
              <a:buChar char="•"/>
            </a:pPr>
            <a:r>
              <a:rPr lang="en-GB" b="0" dirty="0"/>
              <a:t>NIRS </a:t>
            </a:r>
            <a:r>
              <a:rPr lang="en-GB" b="0" dirty="0" err="1"/>
              <a:t>perustuu</a:t>
            </a:r>
            <a:r>
              <a:rPr lang="en-GB" b="0" dirty="0"/>
              <a:t> </a:t>
            </a:r>
            <a:r>
              <a:rPr lang="en-GB" b="0" dirty="0" err="1"/>
              <a:t>happipitoisemman</a:t>
            </a:r>
            <a:r>
              <a:rPr lang="en-GB" b="0" dirty="0"/>
              <a:t> </a:t>
            </a:r>
            <a:r>
              <a:rPr lang="en-GB" b="0" dirty="0" err="1"/>
              <a:t>ja</a:t>
            </a:r>
            <a:r>
              <a:rPr lang="en-GB" b="0" dirty="0"/>
              <a:t> </a:t>
            </a:r>
            <a:r>
              <a:rPr lang="en-GB" b="0" dirty="0" err="1"/>
              <a:t>hapettoman</a:t>
            </a:r>
            <a:r>
              <a:rPr lang="en-GB" b="0" dirty="0"/>
              <a:t> </a:t>
            </a:r>
            <a:r>
              <a:rPr lang="en-GB" b="0" dirty="0" err="1"/>
              <a:t>veren</a:t>
            </a:r>
            <a:r>
              <a:rPr lang="en-GB" b="0" dirty="0"/>
              <a:t> </a:t>
            </a:r>
            <a:r>
              <a:rPr lang="en-GB" b="0" dirty="0" err="1"/>
              <a:t>värieroihin</a:t>
            </a:r>
            <a:r>
              <a:rPr lang="en-GB" b="0" dirty="0"/>
              <a:t>. </a:t>
            </a:r>
            <a:r>
              <a:rPr lang="en-GB" b="0" dirty="0" err="1"/>
              <a:t>NIRS:ssä</a:t>
            </a:r>
            <a:r>
              <a:rPr lang="en-GB" b="0" dirty="0"/>
              <a:t> </a:t>
            </a:r>
            <a:r>
              <a:rPr lang="en-GB" b="0" dirty="0" err="1"/>
              <a:t>lähi-infrapunaista</a:t>
            </a:r>
            <a:r>
              <a:rPr lang="en-GB" b="0" dirty="0"/>
              <a:t> </a:t>
            </a:r>
            <a:r>
              <a:rPr lang="en-GB" b="0" dirty="0" err="1"/>
              <a:t>valoa</a:t>
            </a:r>
            <a:r>
              <a:rPr lang="en-GB" b="0" dirty="0"/>
              <a:t> </a:t>
            </a:r>
            <a:r>
              <a:rPr lang="en-GB" b="0" dirty="0" err="1"/>
              <a:t>lähetetään</a:t>
            </a:r>
            <a:r>
              <a:rPr lang="en-GB" b="0" dirty="0"/>
              <a:t> </a:t>
            </a:r>
            <a:r>
              <a:rPr lang="en-GB" b="0" dirty="0" err="1"/>
              <a:t>kuvattavaan</a:t>
            </a:r>
            <a:r>
              <a:rPr lang="en-GB" b="0" dirty="0"/>
              <a:t> </a:t>
            </a:r>
            <a:r>
              <a:rPr lang="en-GB" b="0" dirty="0" err="1"/>
              <a:t>kohteeseen</a:t>
            </a:r>
            <a:r>
              <a:rPr lang="en-GB" b="0" dirty="0"/>
              <a:t>, </a:t>
            </a:r>
            <a:r>
              <a:rPr lang="en-GB" b="0" dirty="0" err="1"/>
              <a:t>ja</a:t>
            </a:r>
            <a:r>
              <a:rPr lang="en-GB" b="0" dirty="0"/>
              <a:t> </a:t>
            </a:r>
            <a:r>
              <a:rPr lang="en-GB" b="0" dirty="0" err="1"/>
              <a:t>anturit</a:t>
            </a:r>
            <a:r>
              <a:rPr lang="en-GB" b="0" dirty="0"/>
              <a:t> </a:t>
            </a:r>
            <a:r>
              <a:rPr lang="en-GB" b="0" dirty="0" err="1"/>
              <a:t>mittaavat</a:t>
            </a:r>
            <a:r>
              <a:rPr lang="en-GB" b="0" dirty="0"/>
              <a:t> </a:t>
            </a:r>
            <a:r>
              <a:rPr lang="en-GB" b="0" dirty="0" err="1"/>
              <a:t>valoa</a:t>
            </a:r>
            <a:r>
              <a:rPr lang="en-GB" b="0" dirty="0"/>
              <a:t>, </a:t>
            </a:r>
            <a:r>
              <a:rPr lang="en-GB" b="0" dirty="0" err="1"/>
              <a:t>joka</a:t>
            </a:r>
            <a:r>
              <a:rPr lang="en-GB" b="0" dirty="0"/>
              <a:t> </a:t>
            </a:r>
            <a:r>
              <a:rPr lang="en-GB" b="0" dirty="0" err="1"/>
              <a:t>siroaa</a:t>
            </a:r>
            <a:r>
              <a:rPr lang="en-GB" b="0" dirty="0"/>
              <a:t> </a:t>
            </a:r>
            <a:r>
              <a:rPr lang="en-GB" b="0" dirty="0" err="1"/>
              <a:t>takaisin</a:t>
            </a:r>
            <a:r>
              <a:rPr lang="en-GB" b="0" dirty="0"/>
              <a:t> </a:t>
            </a:r>
            <a:r>
              <a:rPr lang="en-GB" b="0" dirty="0" err="1"/>
              <a:t>kohteen</a:t>
            </a:r>
            <a:r>
              <a:rPr lang="en-GB" b="0" dirty="0"/>
              <a:t> </a:t>
            </a:r>
            <a:r>
              <a:rPr lang="en-GB" b="0" dirty="0" err="1"/>
              <a:t>läpi</a:t>
            </a:r>
            <a:r>
              <a:rPr lang="en-GB" b="0" dirty="0"/>
              <a:t>. </a:t>
            </a:r>
          </a:p>
          <a:p>
            <a:pPr marL="342900" indent="-342900">
              <a:buFont typeface="Arial" panose="020B0604020202020204" pitchFamily="34" charset="0"/>
              <a:buChar char="•"/>
            </a:pPr>
            <a:r>
              <a:rPr lang="en-GB" b="0" dirty="0" err="1"/>
              <a:t>Voit</a:t>
            </a:r>
            <a:r>
              <a:rPr lang="en-GB" b="0" dirty="0"/>
              <a:t> </a:t>
            </a:r>
            <a:r>
              <a:rPr lang="en-GB" b="0" dirty="0" err="1"/>
              <a:t>kokeilla</a:t>
            </a:r>
            <a:r>
              <a:rPr lang="en-GB" b="0" dirty="0"/>
              <a:t> </a:t>
            </a:r>
            <a:r>
              <a:rPr lang="en-GB" b="0" dirty="0" err="1"/>
              <a:t>tätä</a:t>
            </a:r>
            <a:r>
              <a:rPr lang="en-GB" b="0" dirty="0"/>
              <a:t> </a:t>
            </a:r>
            <a:r>
              <a:rPr lang="en-GB" b="0" dirty="0" err="1"/>
              <a:t>valaisemalla</a:t>
            </a:r>
            <a:r>
              <a:rPr lang="en-GB" b="0" dirty="0"/>
              <a:t> </a:t>
            </a:r>
            <a:r>
              <a:rPr lang="en-GB" b="0" dirty="0" err="1"/>
              <a:t>sormeasi</a:t>
            </a:r>
            <a:r>
              <a:rPr lang="en-GB" b="0" dirty="0"/>
              <a:t> </a:t>
            </a:r>
            <a:r>
              <a:rPr lang="en-GB" b="0" dirty="0" err="1"/>
              <a:t>taskulampulla</a:t>
            </a:r>
            <a:r>
              <a:rPr lang="en-GB" b="0" dirty="0"/>
              <a:t> tai </a:t>
            </a:r>
            <a:r>
              <a:rPr lang="en-GB" b="0" dirty="0" err="1"/>
              <a:t>laserosoittimella</a:t>
            </a:r>
            <a:r>
              <a:rPr lang="en-GB" b="0" dirty="0"/>
              <a:t> </a:t>
            </a:r>
            <a:r>
              <a:rPr lang="en-GB" b="0" dirty="0" err="1"/>
              <a:t>pimeässä</a:t>
            </a:r>
            <a:r>
              <a:rPr lang="en-GB" b="0" dirty="0"/>
              <a:t> </a:t>
            </a:r>
            <a:r>
              <a:rPr lang="en-GB" b="0" dirty="0" err="1"/>
              <a:t>huoneessa</a:t>
            </a:r>
            <a:r>
              <a:rPr lang="en-GB" b="0" dirty="0"/>
              <a:t>: </a:t>
            </a:r>
            <a:r>
              <a:rPr lang="en-GB" b="0" dirty="0" err="1"/>
              <a:t>voit</a:t>
            </a:r>
            <a:r>
              <a:rPr lang="en-GB" b="0" dirty="0"/>
              <a:t> </a:t>
            </a:r>
            <a:r>
              <a:rPr lang="en-GB" b="0" dirty="0" err="1"/>
              <a:t>nähdä</a:t>
            </a:r>
            <a:r>
              <a:rPr lang="en-GB" b="0" dirty="0"/>
              <a:t>, </a:t>
            </a:r>
            <a:r>
              <a:rPr lang="en-GB" b="0" dirty="0" err="1"/>
              <a:t>kuinka</a:t>
            </a:r>
            <a:r>
              <a:rPr lang="en-GB" b="0" dirty="0"/>
              <a:t> </a:t>
            </a:r>
            <a:r>
              <a:rPr lang="en-GB" b="0" dirty="0" err="1"/>
              <a:t>osa</a:t>
            </a:r>
            <a:r>
              <a:rPr lang="en-GB" b="0" dirty="0"/>
              <a:t> </a:t>
            </a:r>
            <a:r>
              <a:rPr lang="en-GB" b="0" dirty="0" err="1"/>
              <a:t>valosta</a:t>
            </a:r>
            <a:r>
              <a:rPr lang="en-GB" b="0" dirty="0"/>
              <a:t> </a:t>
            </a:r>
            <a:r>
              <a:rPr lang="en-GB" b="0" dirty="0" err="1"/>
              <a:t>säteilee</a:t>
            </a:r>
            <a:r>
              <a:rPr lang="en-GB" b="0" dirty="0"/>
              <a:t> </a:t>
            </a:r>
            <a:r>
              <a:rPr lang="en-GB" b="0" dirty="0" err="1"/>
              <a:t>sormen</a:t>
            </a:r>
            <a:r>
              <a:rPr lang="en-GB" b="0" dirty="0"/>
              <a:t> </a:t>
            </a:r>
            <a:r>
              <a:rPr lang="en-GB" b="0" dirty="0" err="1"/>
              <a:t>sivusta</a:t>
            </a:r>
            <a:r>
              <a:rPr lang="en-GB" b="0" dirty="0"/>
              <a:t>. Jos </a:t>
            </a:r>
            <a:r>
              <a:rPr lang="en-GB" b="0" dirty="0" err="1"/>
              <a:t>sormessasi</a:t>
            </a:r>
            <a:r>
              <a:rPr lang="en-GB" b="0" dirty="0"/>
              <a:t> </a:t>
            </a:r>
            <a:r>
              <a:rPr lang="en-GB" b="0" dirty="0" err="1"/>
              <a:t>kiertävän</a:t>
            </a:r>
            <a:r>
              <a:rPr lang="en-GB" b="0" dirty="0"/>
              <a:t> </a:t>
            </a:r>
            <a:r>
              <a:rPr lang="en-GB" b="0" dirty="0" err="1"/>
              <a:t>veren</a:t>
            </a:r>
            <a:r>
              <a:rPr lang="en-GB" b="0" dirty="0"/>
              <a:t> </a:t>
            </a:r>
            <a:r>
              <a:rPr lang="en-GB" b="0" dirty="0" err="1"/>
              <a:t>happipitoisuus</a:t>
            </a:r>
            <a:r>
              <a:rPr lang="en-GB" b="0" dirty="0"/>
              <a:t> </a:t>
            </a:r>
            <a:r>
              <a:rPr lang="en-GB" b="0" dirty="0" err="1"/>
              <a:t>muuttuu</a:t>
            </a:r>
            <a:r>
              <a:rPr lang="en-GB" b="0" dirty="0"/>
              <a:t>, </a:t>
            </a:r>
            <a:r>
              <a:rPr lang="en-GB" b="0" dirty="0" err="1"/>
              <a:t>takaisin</a:t>
            </a:r>
            <a:r>
              <a:rPr lang="en-GB" b="0" dirty="0"/>
              <a:t> </a:t>
            </a:r>
            <a:r>
              <a:rPr lang="en-GB" b="0" dirty="0" err="1"/>
              <a:t>siroavan</a:t>
            </a:r>
            <a:r>
              <a:rPr lang="en-GB" b="0" dirty="0"/>
              <a:t> </a:t>
            </a:r>
            <a:r>
              <a:rPr lang="en-GB" b="0" dirty="0" err="1"/>
              <a:t>valon</a:t>
            </a:r>
            <a:r>
              <a:rPr lang="en-GB" b="0" dirty="0"/>
              <a:t> </a:t>
            </a:r>
            <a:r>
              <a:rPr lang="en-GB" b="0" dirty="0" err="1"/>
              <a:t>spektri</a:t>
            </a:r>
            <a:r>
              <a:rPr lang="en-GB" b="0" dirty="0"/>
              <a:t> </a:t>
            </a:r>
            <a:r>
              <a:rPr lang="en-GB" b="0" dirty="0" err="1"/>
              <a:t>muuttuu</a:t>
            </a:r>
            <a:r>
              <a:rPr lang="en-GB" b="0" dirty="0"/>
              <a:t>, </a:t>
            </a:r>
            <a:r>
              <a:rPr lang="en-GB" b="0" dirty="0" err="1"/>
              <a:t>ja</a:t>
            </a:r>
            <a:r>
              <a:rPr lang="en-GB" b="0" dirty="0"/>
              <a:t> </a:t>
            </a:r>
            <a:r>
              <a:rPr lang="en-GB" b="0" dirty="0" err="1"/>
              <a:t>tämä</a:t>
            </a:r>
            <a:r>
              <a:rPr lang="en-GB" b="0" dirty="0"/>
              <a:t> </a:t>
            </a:r>
            <a:r>
              <a:rPr lang="en-GB" b="0" dirty="0" err="1"/>
              <a:t>voidaan</a:t>
            </a:r>
            <a:r>
              <a:rPr lang="en-GB" b="0" dirty="0"/>
              <a:t> </a:t>
            </a:r>
            <a:r>
              <a:rPr lang="en-GB" b="0" dirty="0" err="1"/>
              <a:t>mitata</a:t>
            </a:r>
            <a:r>
              <a:rPr lang="en-GB" b="0" dirty="0"/>
              <a:t> </a:t>
            </a:r>
            <a:r>
              <a:rPr lang="en-GB" b="0" dirty="0" err="1"/>
              <a:t>antureilla</a:t>
            </a:r>
            <a:r>
              <a:rPr lang="en-GB" b="0" dirty="0"/>
              <a:t>.</a:t>
            </a:r>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64</a:t>
            </a:fld>
            <a:endParaRPr lang="fi-FI" dirty="0"/>
          </a:p>
        </p:txBody>
      </p:sp>
    </p:spTree>
    <p:extLst>
      <p:ext uri="{BB962C8B-B14F-4D97-AF65-F5344CB8AC3E}">
        <p14:creationId xmlns:p14="http://schemas.microsoft.com/office/powerpoint/2010/main" val="3773011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GB" dirty="0" err="1"/>
              <a:t>Lähi-infrapunaspektroskopia</a:t>
            </a:r>
            <a:r>
              <a:rPr lang="en-GB" dirty="0"/>
              <a:t> (NIRS)</a:t>
            </a:r>
            <a:endParaRPr lang="en-RU" dirty="0"/>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65</a:t>
            </a:fld>
            <a:endParaRPr lang="fi-FI" dirty="0"/>
          </a:p>
        </p:txBody>
      </p:sp>
      <p:pic>
        <p:nvPicPr>
          <p:cNvPr id="6" name="Picture 5">
            <a:extLst>
              <a:ext uri="{FF2B5EF4-FFF2-40B4-BE49-F238E27FC236}">
                <a16:creationId xmlns:a16="http://schemas.microsoft.com/office/drawing/2014/main" id="{A6294442-F325-605C-BBD8-8F45D7A3FB69}"/>
              </a:ext>
            </a:extLst>
          </p:cNvPr>
          <p:cNvPicPr>
            <a:picLocks noChangeAspect="1"/>
          </p:cNvPicPr>
          <p:nvPr/>
        </p:nvPicPr>
        <p:blipFill>
          <a:blip r:embed="rId2"/>
          <a:srcRect/>
          <a:stretch>
            <a:fillRect/>
          </a:stretch>
        </p:blipFill>
        <p:spPr bwMode="auto">
          <a:xfrm>
            <a:off x="1183605" y="764829"/>
            <a:ext cx="6776789" cy="3916187"/>
          </a:xfrm>
          <a:prstGeom prst="rect">
            <a:avLst/>
          </a:prstGeom>
          <a:noFill/>
          <a:ln w="9525">
            <a:noFill/>
            <a:miter lim="800000"/>
            <a:headEnd/>
            <a:tailEnd/>
          </a:ln>
        </p:spPr>
      </p:pic>
    </p:spTree>
    <p:extLst>
      <p:ext uri="{BB962C8B-B14F-4D97-AF65-F5344CB8AC3E}">
        <p14:creationId xmlns:p14="http://schemas.microsoft.com/office/powerpoint/2010/main" val="1228486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B92-3AF8-9846-3E2E-A4E0958AFA1C}"/>
              </a:ext>
            </a:extLst>
          </p:cNvPr>
          <p:cNvSpPr>
            <a:spLocks noGrp="1"/>
          </p:cNvSpPr>
          <p:nvPr>
            <p:ph type="ctrTitle"/>
          </p:nvPr>
        </p:nvSpPr>
        <p:spPr/>
        <p:txBody>
          <a:bodyPr/>
          <a:lstStyle/>
          <a:p>
            <a:r>
              <a:rPr lang="en-GB" dirty="0" err="1"/>
              <a:t>Lähi-infrapunaspektroskopia</a:t>
            </a:r>
            <a:r>
              <a:rPr lang="en-GB" dirty="0"/>
              <a:t> (NIRS)</a:t>
            </a:r>
            <a:endParaRPr lang="en-RU" dirty="0"/>
          </a:p>
        </p:txBody>
      </p:sp>
      <p:sp>
        <p:nvSpPr>
          <p:cNvPr id="3" name="Content Placeholder 2">
            <a:extLst>
              <a:ext uri="{FF2B5EF4-FFF2-40B4-BE49-F238E27FC236}">
                <a16:creationId xmlns:a16="http://schemas.microsoft.com/office/drawing/2014/main" id="{02CB238E-A740-469C-0009-80B896F7F365}"/>
              </a:ext>
            </a:extLst>
          </p:cNvPr>
          <p:cNvSpPr>
            <a:spLocks noGrp="1"/>
          </p:cNvSpPr>
          <p:nvPr>
            <p:ph sz="quarter" idx="14"/>
          </p:nvPr>
        </p:nvSpPr>
        <p:spPr>
          <a:xfrm>
            <a:off x="213644" y="948398"/>
            <a:ext cx="8716711" cy="2949257"/>
          </a:xfrm>
        </p:spPr>
        <p:txBody>
          <a:bodyPr/>
          <a:lstStyle/>
          <a:p>
            <a:pPr marL="342900" indent="-342900">
              <a:buFont typeface="Arial" panose="020B0604020202020204" pitchFamily="34" charset="0"/>
              <a:buChar char="•"/>
            </a:pPr>
            <a:r>
              <a:rPr lang="en-GB" b="0" dirty="0" err="1"/>
              <a:t>NIRS:n</a:t>
            </a:r>
            <a:r>
              <a:rPr lang="en-GB" b="0" dirty="0"/>
              <a:t> </a:t>
            </a:r>
            <a:r>
              <a:rPr lang="en-GB" b="0" dirty="0" err="1"/>
              <a:t>tarjoamia</a:t>
            </a:r>
            <a:r>
              <a:rPr lang="en-GB" b="0" dirty="0"/>
              <a:t> </a:t>
            </a:r>
            <a:r>
              <a:rPr lang="en-GB" b="0" dirty="0" err="1"/>
              <a:t>etuja</a:t>
            </a:r>
            <a:r>
              <a:rPr lang="en-GB" b="0" dirty="0"/>
              <a:t> </a:t>
            </a:r>
            <a:r>
              <a:rPr lang="en-GB" b="0" dirty="0" err="1"/>
              <a:t>ovat</a:t>
            </a:r>
            <a:r>
              <a:rPr lang="en-GB" b="0" dirty="0"/>
              <a:t> </a:t>
            </a:r>
            <a:r>
              <a:rPr lang="en-GB" b="0" dirty="0" err="1"/>
              <a:t>kuvantamislaitteiden</a:t>
            </a:r>
            <a:r>
              <a:rPr lang="en-GB" b="0" dirty="0"/>
              <a:t> </a:t>
            </a:r>
            <a:r>
              <a:rPr lang="en-GB" b="0" dirty="0" err="1"/>
              <a:t>pieni</a:t>
            </a:r>
            <a:r>
              <a:rPr lang="en-GB" b="0" dirty="0"/>
              <a:t> </a:t>
            </a:r>
            <a:r>
              <a:rPr lang="en-GB" b="0" dirty="0" err="1"/>
              <a:t>koko</a:t>
            </a:r>
            <a:r>
              <a:rPr lang="en-GB" b="0" dirty="0"/>
              <a:t> </a:t>
            </a:r>
            <a:r>
              <a:rPr lang="en-GB" b="0" dirty="0" err="1"/>
              <a:t>sekä</a:t>
            </a:r>
            <a:r>
              <a:rPr lang="en-GB" b="0" dirty="0"/>
              <a:t> </a:t>
            </a:r>
            <a:r>
              <a:rPr lang="en-GB" b="0" dirty="0" err="1"/>
              <a:t>liikuteltavuus</a:t>
            </a:r>
            <a:r>
              <a:rPr lang="en-GB" b="0" dirty="0"/>
              <a:t> </a:t>
            </a:r>
            <a:r>
              <a:rPr lang="en-GB" b="0" dirty="0" err="1"/>
              <a:t>ja</a:t>
            </a:r>
            <a:r>
              <a:rPr lang="en-GB" b="0" dirty="0"/>
              <a:t> </a:t>
            </a:r>
            <a:r>
              <a:rPr lang="en-GB" b="0" dirty="0" err="1"/>
              <a:t>akustisen</a:t>
            </a:r>
            <a:r>
              <a:rPr lang="en-GB" b="0" dirty="0"/>
              <a:t> </a:t>
            </a:r>
            <a:r>
              <a:rPr lang="en-GB" b="0" dirty="0" err="1"/>
              <a:t>melun</a:t>
            </a:r>
            <a:r>
              <a:rPr lang="en-GB" b="0" dirty="0"/>
              <a:t> </a:t>
            </a:r>
            <a:r>
              <a:rPr lang="en-GB" b="0" dirty="0" err="1"/>
              <a:t>puuttuminen</a:t>
            </a:r>
            <a:r>
              <a:rPr lang="en-GB" b="0" dirty="0"/>
              <a:t>. </a:t>
            </a:r>
          </a:p>
          <a:p>
            <a:pPr marL="342900" indent="-342900">
              <a:buFont typeface="Arial" panose="020B0604020202020204" pitchFamily="34" charset="0"/>
              <a:buChar char="•"/>
            </a:pPr>
            <a:r>
              <a:rPr lang="en-GB" b="0" dirty="0" err="1"/>
              <a:t>NIRSllä</a:t>
            </a:r>
            <a:r>
              <a:rPr lang="en-GB" b="0" dirty="0"/>
              <a:t> </a:t>
            </a:r>
            <a:r>
              <a:rPr lang="en-GB" b="0" dirty="0" err="1"/>
              <a:t>ei</a:t>
            </a:r>
            <a:r>
              <a:rPr lang="en-GB" b="0" dirty="0"/>
              <a:t> </a:t>
            </a:r>
            <a:r>
              <a:rPr lang="en-GB" b="0" dirty="0" err="1"/>
              <a:t>voida</a:t>
            </a:r>
            <a:r>
              <a:rPr lang="en-GB" b="0" dirty="0"/>
              <a:t> </a:t>
            </a:r>
            <a:r>
              <a:rPr lang="en-GB" b="0" dirty="0" err="1"/>
              <a:t>havaita</a:t>
            </a:r>
            <a:r>
              <a:rPr lang="en-GB" b="0" dirty="0"/>
              <a:t> </a:t>
            </a:r>
            <a:r>
              <a:rPr lang="en-GB" b="0" dirty="0" err="1"/>
              <a:t>syvemmällä</a:t>
            </a:r>
            <a:r>
              <a:rPr lang="en-GB" b="0" dirty="0"/>
              <a:t> </a:t>
            </a:r>
            <a:r>
              <a:rPr lang="en-GB" b="0" dirty="0" err="1"/>
              <a:t>aivokuoren</a:t>
            </a:r>
            <a:r>
              <a:rPr lang="en-GB" b="0" dirty="0"/>
              <a:t> </a:t>
            </a:r>
            <a:r>
              <a:rPr lang="en-GB" b="0" dirty="0" err="1"/>
              <a:t>uurteissa</a:t>
            </a:r>
            <a:r>
              <a:rPr lang="en-GB" b="0" dirty="0"/>
              <a:t> tai </a:t>
            </a:r>
            <a:r>
              <a:rPr lang="en-GB" b="0" dirty="0" err="1"/>
              <a:t>keskiaivojen</a:t>
            </a:r>
            <a:r>
              <a:rPr lang="en-GB" b="0" dirty="0"/>
              <a:t> </a:t>
            </a:r>
            <a:r>
              <a:rPr lang="en-GB" b="0" dirty="0" err="1"/>
              <a:t>rakenteissa</a:t>
            </a:r>
            <a:r>
              <a:rPr lang="en-GB" b="0" dirty="0"/>
              <a:t> </a:t>
            </a:r>
            <a:r>
              <a:rPr lang="en-GB" b="0" dirty="0" err="1"/>
              <a:t>olevia</a:t>
            </a:r>
            <a:r>
              <a:rPr lang="en-GB" b="0" dirty="0"/>
              <a:t> </a:t>
            </a:r>
            <a:r>
              <a:rPr lang="en-GB" b="0" dirty="0" err="1"/>
              <a:t>aktiivisuuden</a:t>
            </a:r>
            <a:r>
              <a:rPr lang="en-GB" b="0" dirty="0"/>
              <a:t> </a:t>
            </a:r>
            <a:r>
              <a:rPr lang="en-GB" b="0" dirty="0" err="1"/>
              <a:t>lähteitä</a:t>
            </a:r>
            <a:r>
              <a:rPr lang="en-GB" b="0" dirty="0"/>
              <a:t>. </a:t>
            </a:r>
          </a:p>
          <a:p>
            <a:pPr marL="342900" indent="-342900">
              <a:buFont typeface="Arial" panose="020B0604020202020204" pitchFamily="34" charset="0"/>
              <a:buChar char="•"/>
            </a:pPr>
            <a:r>
              <a:rPr lang="en-GB" b="0" dirty="0"/>
              <a:t>NIRS on </a:t>
            </a:r>
            <a:r>
              <a:rPr lang="en-GB" b="0" dirty="0" err="1"/>
              <a:t>vakiinnuttanut</a:t>
            </a:r>
            <a:r>
              <a:rPr lang="en-GB" b="0" dirty="0"/>
              <a:t> </a:t>
            </a:r>
            <a:r>
              <a:rPr lang="en-GB" b="0" dirty="0" err="1"/>
              <a:t>asemansa</a:t>
            </a:r>
            <a:r>
              <a:rPr lang="en-GB" b="0" dirty="0"/>
              <a:t> </a:t>
            </a:r>
            <a:r>
              <a:rPr lang="en-GB" b="0" dirty="0" err="1"/>
              <a:t>yhtenä</a:t>
            </a:r>
            <a:r>
              <a:rPr lang="en-GB" b="0" dirty="0"/>
              <a:t> </a:t>
            </a:r>
            <a:r>
              <a:rPr lang="en-GB" b="0" dirty="0" err="1"/>
              <a:t>merkittävimmistä</a:t>
            </a:r>
            <a:r>
              <a:rPr lang="en-GB" b="0" dirty="0"/>
              <a:t> </a:t>
            </a:r>
            <a:r>
              <a:rPr lang="en-GB" b="0" dirty="0" err="1"/>
              <a:t>ei-invasiivisista</a:t>
            </a:r>
            <a:r>
              <a:rPr lang="en-GB" b="0" dirty="0"/>
              <a:t> </a:t>
            </a:r>
            <a:r>
              <a:rPr lang="en-GB" b="0" dirty="0" err="1"/>
              <a:t>neurokuvantamismenetelmistä</a:t>
            </a:r>
            <a:r>
              <a:rPr lang="en-GB" b="0" dirty="0"/>
              <a:t>, </a:t>
            </a:r>
            <a:r>
              <a:rPr lang="en-GB" b="0" dirty="0" err="1"/>
              <a:t>ja</a:t>
            </a:r>
            <a:r>
              <a:rPr lang="en-GB" b="0" dirty="0"/>
              <a:t> se </a:t>
            </a:r>
            <a:r>
              <a:rPr lang="en-GB" b="0" dirty="0" err="1"/>
              <a:t>näyttää</a:t>
            </a:r>
            <a:r>
              <a:rPr lang="en-GB" b="0" dirty="0"/>
              <a:t> </a:t>
            </a:r>
            <a:r>
              <a:rPr lang="en-GB" b="0" dirty="0" err="1"/>
              <a:t>olevan</a:t>
            </a:r>
            <a:r>
              <a:rPr lang="en-GB" b="0" dirty="0"/>
              <a:t> </a:t>
            </a:r>
            <a:r>
              <a:rPr lang="en-GB" b="0" dirty="0" err="1"/>
              <a:t>erityisen</a:t>
            </a:r>
            <a:r>
              <a:rPr lang="en-GB" b="0" dirty="0"/>
              <a:t> </a:t>
            </a:r>
            <a:r>
              <a:rPr lang="en-GB" b="0" dirty="0" err="1"/>
              <a:t>hyödyllinen</a:t>
            </a:r>
            <a:r>
              <a:rPr lang="en-GB" b="0" dirty="0"/>
              <a:t> </a:t>
            </a:r>
            <a:r>
              <a:rPr lang="en-GB" b="0" dirty="0" err="1"/>
              <a:t>vauvojen</a:t>
            </a:r>
            <a:r>
              <a:rPr lang="en-GB" b="0" dirty="0"/>
              <a:t> </a:t>
            </a:r>
            <a:r>
              <a:rPr lang="en-GB" b="0" dirty="0" err="1"/>
              <a:t>aivotoiminnan</a:t>
            </a:r>
            <a:r>
              <a:rPr lang="en-GB" b="0" dirty="0"/>
              <a:t> </a:t>
            </a:r>
            <a:r>
              <a:rPr lang="en-GB" b="0" dirty="0" err="1"/>
              <a:t>kuvantamisessa</a:t>
            </a:r>
            <a:r>
              <a:rPr lang="en-GB" b="0" dirty="0"/>
              <a:t>, </a:t>
            </a:r>
            <a:r>
              <a:rPr lang="en-GB" b="0" dirty="0" err="1"/>
              <a:t>jossa</a:t>
            </a:r>
            <a:r>
              <a:rPr lang="en-GB" b="0" dirty="0"/>
              <a:t> </a:t>
            </a:r>
            <a:r>
              <a:rPr lang="en-GB" b="0" dirty="0" err="1"/>
              <a:t>pään</a:t>
            </a:r>
            <a:r>
              <a:rPr lang="en-GB" b="0" dirty="0"/>
              <a:t> </a:t>
            </a:r>
            <a:r>
              <a:rPr lang="en-GB" b="0" dirty="0" err="1"/>
              <a:t>pienempi</a:t>
            </a:r>
            <a:r>
              <a:rPr lang="en-GB" b="0" dirty="0"/>
              <a:t> </a:t>
            </a:r>
            <a:r>
              <a:rPr lang="en-GB" b="0" dirty="0" err="1"/>
              <a:t>koko</a:t>
            </a:r>
            <a:r>
              <a:rPr lang="en-GB" b="0" dirty="0"/>
              <a:t> </a:t>
            </a:r>
            <a:r>
              <a:rPr lang="en-GB" b="0" dirty="0" err="1"/>
              <a:t>ja</a:t>
            </a:r>
            <a:r>
              <a:rPr lang="en-GB" b="0" dirty="0"/>
              <a:t> </a:t>
            </a:r>
            <a:r>
              <a:rPr lang="en-GB" b="0" dirty="0" err="1"/>
              <a:t>kallon</a:t>
            </a:r>
            <a:r>
              <a:rPr lang="en-GB" b="0" dirty="0"/>
              <a:t> </a:t>
            </a:r>
            <a:r>
              <a:rPr lang="en-GB" b="0" dirty="0" err="1"/>
              <a:t>suurempi</a:t>
            </a:r>
            <a:r>
              <a:rPr lang="en-GB" b="0" dirty="0"/>
              <a:t> </a:t>
            </a:r>
            <a:r>
              <a:rPr lang="en-GB" b="0" dirty="0" err="1"/>
              <a:t>valon</a:t>
            </a:r>
            <a:r>
              <a:rPr lang="en-GB" b="0" dirty="0"/>
              <a:t> </a:t>
            </a:r>
            <a:r>
              <a:rPr lang="en-GB" b="0" dirty="0" err="1"/>
              <a:t>läpäisevyys</a:t>
            </a:r>
            <a:r>
              <a:rPr lang="en-GB" b="0" dirty="0"/>
              <a:t> </a:t>
            </a:r>
          </a:p>
          <a:p>
            <a:pPr marL="342900" indent="-342900">
              <a:buFont typeface="Arial" panose="020B0604020202020204" pitchFamily="34" charset="0"/>
              <a:buChar char="•"/>
            </a:pPr>
            <a:r>
              <a:rPr lang="en-GB" b="0" dirty="0" err="1"/>
              <a:t>Lisäksi</a:t>
            </a:r>
            <a:r>
              <a:rPr lang="en-GB" b="0" dirty="0"/>
              <a:t> NIRS-</a:t>
            </a:r>
            <a:r>
              <a:rPr lang="en-GB" b="0" dirty="0" err="1"/>
              <a:t>menetelmän</a:t>
            </a:r>
            <a:r>
              <a:rPr lang="en-GB" b="0" dirty="0"/>
              <a:t> </a:t>
            </a:r>
            <a:r>
              <a:rPr lang="en-GB" b="0" dirty="0" err="1"/>
              <a:t>täydellinen</a:t>
            </a:r>
            <a:r>
              <a:rPr lang="en-GB" b="0" dirty="0"/>
              <a:t> </a:t>
            </a:r>
            <a:r>
              <a:rPr lang="en-GB" b="0" dirty="0" err="1"/>
              <a:t>ei-invasiivisuus</a:t>
            </a:r>
            <a:r>
              <a:rPr lang="en-GB" b="0" dirty="0"/>
              <a:t> </a:t>
            </a:r>
            <a:r>
              <a:rPr lang="en-GB" b="0" dirty="0" err="1"/>
              <a:t>tekee</a:t>
            </a:r>
            <a:r>
              <a:rPr lang="en-GB" b="0" dirty="0"/>
              <a:t> </a:t>
            </a:r>
            <a:r>
              <a:rPr lang="en-GB" b="0" dirty="0" err="1"/>
              <a:t>siitä</a:t>
            </a:r>
            <a:r>
              <a:rPr lang="en-GB" b="0" dirty="0"/>
              <a:t> </a:t>
            </a:r>
            <a:r>
              <a:rPr lang="en-GB" b="0" dirty="0" err="1"/>
              <a:t>eettisesti</a:t>
            </a:r>
            <a:r>
              <a:rPr lang="en-GB" b="0" dirty="0"/>
              <a:t> </a:t>
            </a:r>
            <a:r>
              <a:rPr lang="en-GB" b="0" dirty="0" err="1"/>
              <a:t>järkevän</a:t>
            </a:r>
            <a:r>
              <a:rPr lang="en-GB" b="0" dirty="0"/>
              <a:t> </a:t>
            </a:r>
            <a:r>
              <a:rPr lang="en-GB" b="0" dirty="0" err="1"/>
              <a:t>lasten</a:t>
            </a:r>
            <a:r>
              <a:rPr lang="en-GB" b="0" dirty="0"/>
              <a:t> </a:t>
            </a:r>
            <a:r>
              <a:rPr lang="en-GB" b="0" dirty="0" err="1"/>
              <a:t>tutkimuksissa</a:t>
            </a:r>
            <a:r>
              <a:rPr lang="en-GB" b="0" dirty="0"/>
              <a:t>, </a:t>
            </a:r>
            <a:r>
              <a:rPr lang="en-GB" b="0" dirty="0" err="1"/>
              <a:t>joissa</a:t>
            </a:r>
            <a:r>
              <a:rPr lang="en-GB" b="0" dirty="0"/>
              <a:t> </a:t>
            </a:r>
            <a:r>
              <a:rPr lang="en-GB" b="0" dirty="0" err="1"/>
              <a:t>esimerkiksi</a:t>
            </a:r>
            <a:r>
              <a:rPr lang="en-GB" b="0" dirty="0"/>
              <a:t> </a:t>
            </a:r>
            <a:r>
              <a:rPr lang="en-GB" b="0" dirty="0" err="1"/>
              <a:t>PET:n</a:t>
            </a:r>
            <a:r>
              <a:rPr lang="en-GB" b="0" dirty="0"/>
              <a:t> </a:t>
            </a:r>
            <a:r>
              <a:rPr lang="en-GB" b="0" dirty="0" err="1"/>
              <a:t>ja</a:t>
            </a:r>
            <a:r>
              <a:rPr lang="en-GB" b="0" dirty="0"/>
              <a:t> </a:t>
            </a:r>
            <a:r>
              <a:rPr lang="en-GB" b="0" dirty="0" err="1"/>
              <a:t>radioaktiivisten</a:t>
            </a:r>
            <a:r>
              <a:rPr lang="en-GB" b="0" dirty="0"/>
              <a:t> </a:t>
            </a:r>
            <a:r>
              <a:rPr lang="en-GB" b="0" dirty="0" err="1"/>
              <a:t>merkkiaineiden</a:t>
            </a:r>
            <a:r>
              <a:rPr lang="en-GB" b="0" dirty="0"/>
              <a:t> </a:t>
            </a:r>
            <a:r>
              <a:rPr lang="en-GB" b="0" dirty="0" err="1"/>
              <a:t>käyttö</a:t>
            </a:r>
            <a:r>
              <a:rPr lang="en-GB" b="0" dirty="0"/>
              <a:t> </a:t>
            </a:r>
            <a:r>
              <a:rPr lang="en-GB" b="0" dirty="0" err="1"/>
              <a:t>ei</a:t>
            </a:r>
            <a:r>
              <a:rPr lang="en-GB" b="0" dirty="0"/>
              <a:t> </a:t>
            </a:r>
            <a:r>
              <a:rPr lang="en-GB" b="0" dirty="0" err="1"/>
              <a:t>olisi</a:t>
            </a:r>
            <a:r>
              <a:rPr lang="en-GB" b="0" dirty="0"/>
              <a:t> </a:t>
            </a:r>
            <a:r>
              <a:rPr lang="en-GB" b="0" dirty="0" err="1"/>
              <a:t>mahdollista</a:t>
            </a:r>
            <a:r>
              <a:rPr lang="en-GB" b="0" dirty="0"/>
              <a:t>.</a:t>
            </a:r>
          </a:p>
        </p:txBody>
      </p:sp>
      <p:sp>
        <p:nvSpPr>
          <p:cNvPr id="4" name="Date Placeholder 3">
            <a:extLst>
              <a:ext uri="{FF2B5EF4-FFF2-40B4-BE49-F238E27FC236}">
                <a16:creationId xmlns:a16="http://schemas.microsoft.com/office/drawing/2014/main" id="{1386ACD6-3F57-AD60-D298-7EEEA2C1CA13}"/>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3C0D58C5-AB4D-787E-A090-F166363763B5}"/>
              </a:ext>
            </a:extLst>
          </p:cNvPr>
          <p:cNvSpPr>
            <a:spLocks noGrp="1"/>
          </p:cNvSpPr>
          <p:nvPr>
            <p:ph type="sldNum" sz="quarter" idx="17"/>
          </p:nvPr>
        </p:nvSpPr>
        <p:spPr/>
        <p:txBody>
          <a:bodyPr/>
          <a:lstStyle/>
          <a:p>
            <a:pPr>
              <a:defRPr/>
            </a:pPr>
            <a:fld id="{49EFD4B7-1CC6-864B-A72A-C978B70BBA9B}" type="slidenum">
              <a:rPr lang="fi-FI" smtClean="0"/>
              <a:pPr>
                <a:defRPr/>
              </a:pPr>
              <a:t>66</a:t>
            </a:fld>
            <a:endParaRPr lang="fi-FI" dirty="0"/>
          </a:p>
        </p:txBody>
      </p:sp>
    </p:spTree>
    <p:extLst>
      <p:ext uri="{BB962C8B-B14F-4D97-AF65-F5344CB8AC3E}">
        <p14:creationId xmlns:p14="http://schemas.microsoft.com/office/powerpoint/2010/main" val="2200613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4DBE-9A08-265D-2102-529264013236}"/>
              </a:ext>
            </a:extLst>
          </p:cNvPr>
          <p:cNvSpPr>
            <a:spLocks noGrp="1"/>
          </p:cNvSpPr>
          <p:nvPr>
            <p:ph type="ctrTitle"/>
          </p:nvPr>
        </p:nvSpPr>
        <p:spPr>
          <a:xfrm>
            <a:off x="468311" y="212759"/>
            <a:ext cx="8207375" cy="996498"/>
          </a:xfrm>
        </p:spPr>
        <p:txBody>
          <a:bodyPr/>
          <a:lstStyle/>
          <a:p>
            <a:r>
              <a:rPr lang="en-RU" sz="3400" dirty="0"/>
              <a:t>Transkraniaali magneettistimulaatio (TMS)</a:t>
            </a:r>
          </a:p>
        </p:txBody>
      </p:sp>
      <p:sp>
        <p:nvSpPr>
          <p:cNvPr id="3" name="Content Placeholder 2">
            <a:extLst>
              <a:ext uri="{FF2B5EF4-FFF2-40B4-BE49-F238E27FC236}">
                <a16:creationId xmlns:a16="http://schemas.microsoft.com/office/drawing/2014/main" id="{AF097A29-5DBD-633B-0815-2FC98A6B24DC}"/>
              </a:ext>
            </a:extLst>
          </p:cNvPr>
          <p:cNvSpPr>
            <a:spLocks noGrp="1"/>
          </p:cNvSpPr>
          <p:nvPr>
            <p:ph sz="quarter" idx="14"/>
          </p:nvPr>
        </p:nvSpPr>
        <p:spPr>
          <a:xfrm>
            <a:off x="468312" y="839194"/>
            <a:ext cx="8207374" cy="3768752"/>
          </a:xfrm>
        </p:spPr>
        <p:txBody>
          <a:bodyPr/>
          <a:lstStyle/>
          <a:p>
            <a:pPr marL="342900" indent="-342900">
              <a:buFont typeface="Arial" panose="020B0604020202020204" pitchFamily="34" charset="0"/>
              <a:buChar char="•"/>
            </a:pPr>
            <a:r>
              <a:rPr lang="en-GB" sz="2000" b="0" dirty="0" err="1"/>
              <a:t>Transkraniaalinen</a:t>
            </a:r>
            <a:r>
              <a:rPr lang="en-GB" sz="2000" b="0" dirty="0"/>
              <a:t> </a:t>
            </a:r>
            <a:r>
              <a:rPr lang="en-GB" sz="2000" b="0" dirty="0" err="1"/>
              <a:t>magneettistimulaatio</a:t>
            </a:r>
            <a:r>
              <a:rPr lang="en-GB" sz="2000" b="0" dirty="0"/>
              <a:t> (TMS) on </a:t>
            </a:r>
            <a:r>
              <a:rPr lang="en-GB" sz="2000" b="0" dirty="0" err="1"/>
              <a:t>menetelmä</a:t>
            </a:r>
            <a:r>
              <a:rPr lang="en-GB" sz="2000" b="0" dirty="0"/>
              <a:t>, </a:t>
            </a:r>
            <a:r>
              <a:rPr lang="en-GB" sz="2000" b="0" dirty="0" err="1"/>
              <a:t>joka</a:t>
            </a:r>
            <a:r>
              <a:rPr lang="en-GB" sz="2000" b="0" dirty="0"/>
              <a:t> on </a:t>
            </a:r>
            <a:r>
              <a:rPr lang="en-GB" sz="2000" b="0" dirty="0" err="1"/>
              <a:t>tavallaan</a:t>
            </a:r>
            <a:r>
              <a:rPr lang="en-GB" sz="2000" b="0" dirty="0"/>
              <a:t> </a:t>
            </a:r>
            <a:r>
              <a:rPr lang="en-GB" sz="2000" b="0" dirty="0" err="1"/>
              <a:t>MEG:n</a:t>
            </a:r>
            <a:r>
              <a:rPr lang="en-GB" sz="2000" b="0" dirty="0"/>
              <a:t> </a:t>
            </a:r>
            <a:r>
              <a:rPr lang="en-GB" sz="2000" b="0" dirty="0" err="1"/>
              <a:t>vastakohta</a:t>
            </a:r>
            <a:r>
              <a:rPr lang="en-GB" sz="2000" b="0" dirty="0"/>
              <a:t>. </a:t>
            </a:r>
            <a:r>
              <a:rPr lang="en-GB" sz="2000" b="0" dirty="0" err="1"/>
              <a:t>MEG:ssä</a:t>
            </a:r>
            <a:r>
              <a:rPr lang="en-GB" sz="2000" b="0" dirty="0"/>
              <a:t> </a:t>
            </a:r>
            <a:r>
              <a:rPr lang="en-GB" sz="2000" b="0" dirty="0" err="1"/>
              <a:t>havaitaan</a:t>
            </a:r>
            <a:r>
              <a:rPr lang="en-GB" sz="2000" b="0" dirty="0"/>
              <a:t> </a:t>
            </a:r>
            <a:r>
              <a:rPr lang="en-GB" sz="2000" b="0" dirty="0" err="1"/>
              <a:t>neuronivirtojen</a:t>
            </a:r>
            <a:r>
              <a:rPr lang="en-GB" sz="2000" b="0" dirty="0"/>
              <a:t> </a:t>
            </a:r>
            <a:r>
              <a:rPr lang="en-GB" sz="2000" b="0" dirty="0" err="1"/>
              <a:t>aiheuttamat</a:t>
            </a:r>
            <a:r>
              <a:rPr lang="en-GB" sz="2000" b="0" dirty="0"/>
              <a:t> </a:t>
            </a:r>
            <a:r>
              <a:rPr lang="en-GB" sz="2000" b="0" dirty="0" err="1"/>
              <a:t>erittäin</a:t>
            </a:r>
            <a:r>
              <a:rPr lang="en-GB" sz="2000" b="0" dirty="0"/>
              <a:t> </a:t>
            </a:r>
            <a:r>
              <a:rPr lang="en-GB" sz="2000" b="0" dirty="0" err="1"/>
              <a:t>heikot</a:t>
            </a:r>
            <a:r>
              <a:rPr lang="en-GB" sz="2000" b="0" dirty="0"/>
              <a:t> </a:t>
            </a:r>
            <a:r>
              <a:rPr lang="en-GB" sz="2000" b="0" dirty="0" err="1"/>
              <a:t>magneettikentän</a:t>
            </a:r>
            <a:r>
              <a:rPr lang="en-GB" sz="2000" b="0" dirty="0"/>
              <a:t> </a:t>
            </a:r>
            <a:r>
              <a:rPr lang="en-GB" sz="2000" b="0" dirty="0" err="1"/>
              <a:t>muutokset</a:t>
            </a:r>
            <a:r>
              <a:rPr lang="en-GB" sz="2000" b="0" dirty="0"/>
              <a:t>, </a:t>
            </a:r>
            <a:r>
              <a:rPr lang="en-GB" sz="2000" b="0" dirty="0" err="1"/>
              <a:t>kun</a:t>
            </a:r>
            <a:r>
              <a:rPr lang="en-GB" sz="2000" b="0" dirty="0"/>
              <a:t> </a:t>
            </a:r>
            <a:r>
              <a:rPr lang="en-GB" sz="2000" b="0" dirty="0" err="1"/>
              <a:t>taas</a:t>
            </a:r>
            <a:r>
              <a:rPr lang="en-GB" sz="2000" b="0" dirty="0"/>
              <a:t> </a:t>
            </a:r>
            <a:r>
              <a:rPr lang="en-GB" sz="2000" b="0" dirty="0" err="1"/>
              <a:t>TMS:ssä</a:t>
            </a:r>
            <a:r>
              <a:rPr lang="en-GB" sz="2000" b="0" dirty="0"/>
              <a:t> </a:t>
            </a:r>
            <a:r>
              <a:rPr lang="en-GB" sz="2000" b="0" dirty="0" err="1"/>
              <a:t>voimakkaat</a:t>
            </a:r>
            <a:r>
              <a:rPr lang="en-GB" sz="2000" b="0" dirty="0"/>
              <a:t> </a:t>
            </a:r>
            <a:r>
              <a:rPr lang="en-GB" sz="2000" b="0" dirty="0" err="1"/>
              <a:t>virrat</a:t>
            </a:r>
            <a:r>
              <a:rPr lang="en-GB" sz="2000" b="0" dirty="0"/>
              <a:t> </a:t>
            </a:r>
            <a:r>
              <a:rPr lang="en-GB" sz="2000" b="0" dirty="0" err="1"/>
              <a:t>syötetään</a:t>
            </a:r>
            <a:r>
              <a:rPr lang="en-GB" sz="2000" b="0" dirty="0"/>
              <a:t> </a:t>
            </a:r>
            <a:r>
              <a:rPr lang="en-GB" sz="2000" b="0" dirty="0" err="1"/>
              <a:t>pään</a:t>
            </a:r>
            <a:r>
              <a:rPr lang="en-GB" sz="2000" b="0" dirty="0"/>
              <a:t> </a:t>
            </a:r>
            <a:r>
              <a:rPr lang="en-GB" sz="2000" b="0" dirty="0" err="1"/>
              <a:t>pinnalle</a:t>
            </a:r>
            <a:r>
              <a:rPr lang="en-GB" sz="2000" b="0" dirty="0"/>
              <a:t> </a:t>
            </a:r>
            <a:r>
              <a:rPr lang="en-GB" sz="2000" b="0" dirty="0" err="1"/>
              <a:t>sijoitettuihin</a:t>
            </a:r>
            <a:r>
              <a:rPr lang="en-GB" sz="2000" b="0" dirty="0"/>
              <a:t> </a:t>
            </a:r>
            <a:r>
              <a:rPr lang="en-GB" sz="2000" b="0" dirty="0" err="1"/>
              <a:t>keloihin</a:t>
            </a:r>
            <a:r>
              <a:rPr lang="en-GB" sz="2000" b="0" dirty="0"/>
              <a:t>, </a:t>
            </a:r>
            <a:r>
              <a:rPr lang="en-GB" sz="2000" b="0" dirty="0" err="1"/>
              <a:t>jotka</a:t>
            </a:r>
            <a:r>
              <a:rPr lang="en-GB" sz="2000" b="0" dirty="0"/>
              <a:t> </a:t>
            </a:r>
            <a:r>
              <a:rPr lang="en-GB" sz="2000" b="0" dirty="0" err="1"/>
              <a:t>synnyttävät</a:t>
            </a:r>
            <a:r>
              <a:rPr lang="en-GB" sz="2000" b="0" dirty="0"/>
              <a:t> </a:t>
            </a:r>
            <a:r>
              <a:rPr lang="en-GB" sz="2000" b="0" dirty="0" err="1"/>
              <a:t>voimakkaan</a:t>
            </a:r>
            <a:r>
              <a:rPr lang="en-GB" sz="2000" b="0" dirty="0"/>
              <a:t> </a:t>
            </a:r>
            <a:r>
              <a:rPr lang="en-GB" sz="2000" b="0" dirty="0" err="1"/>
              <a:t>magneettikentän</a:t>
            </a:r>
            <a:r>
              <a:rPr lang="en-GB" sz="2000" b="0" dirty="0"/>
              <a:t>. </a:t>
            </a:r>
            <a:r>
              <a:rPr lang="en-GB" sz="2000" b="0" dirty="0" err="1"/>
              <a:t>Magneettikenttä</a:t>
            </a:r>
            <a:r>
              <a:rPr lang="en-GB" sz="2000" b="0" dirty="0"/>
              <a:t> </a:t>
            </a:r>
            <a:r>
              <a:rPr lang="en-GB" sz="2000" b="0" dirty="0" err="1"/>
              <a:t>saa</a:t>
            </a:r>
            <a:r>
              <a:rPr lang="en-GB" sz="2000" b="0" dirty="0"/>
              <a:t> </a:t>
            </a:r>
            <a:r>
              <a:rPr lang="en-GB" sz="2000" b="0" dirty="0" err="1"/>
              <a:t>sitten</a:t>
            </a:r>
            <a:r>
              <a:rPr lang="en-GB" sz="2000" b="0" dirty="0"/>
              <a:t> </a:t>
            </a:r>
            <a:r>
              <a:rPr lang="en-GB" sz="2000" b="0" dirty="0" err="1"/>
              <a:t>aivoissa</a:t>
            </a:r>
            <a:r>
              <a:rPr lang="en-GB" sz="2000" b="0" dirty="0"/>
              <a:t> </a:t>
            </a:r>
            <a:r>
              <a:rPr lang="en-GB" sz="2000" b="0" dirty="0" err="1"/>
              <a:t>aikaan</a:t>
            </a:r>
            <a:r>
              <a:rPr lang="en-GB" sz="2000" b="0" dirty="0"/>
              <a:t> </a:t>
            </a:r>
            <a:r>
              <a:rPr lang="en-GB" sz="2000" b="0" dirty="0" err="1"/>
              <a:t>virtoja</a:t>
            </a:r>
            <a:r>
              <a:rPr lang="en-GB" sz="2000" b="0" dirty="0"/>
              <a:t>, </a:t>
            </a:r>
            <a:r>
              <a:rPr lang="en-GB" sz="2000" b="0" dirty="0" err="1"/>
              <a:t>jotka</a:t>
            </a:r>
            <a:r>
              <a:rPr lang="en-GB" sz="2000" b="0" dirty="0"/>
              <a:t> </a:t>
            </a:r>
            <a:r>
              <a:rPr lang="en-GB" sz="2000" b="0" dirty="0" err="1"/>
              <a:t>voivat</a:t>
            </a:r>
            <a:r>
              <a:rPr lang="en-GB" sz="2000" b="0" dirty="0"/>
              <a:t> </a:t>
            </a:r>
            <a:r>
              <a:rPr lang="en-GB" sz="2000" b="0" dirty="0" err="1"/>
              <a:t>stimulaatioparadigmasta</a:t>
            </a:r>
            <a:r>
              <a:rPr lang="en-GB" sz="2000" b="0" dirty="0"/>
              <a:t> </a:t>
            </a:r>
            <a:r>
              <a:rPr lang="en-GB" sz="2000" b="0" dirty="0" err="1"/>
              <a:t>riippuen</a:t>
            </a:r>
            <a:r>
              <a:rPr lang="en-GB" sz="2000" b="0" dirty="0"/>
              <a:t> </a:t>
            </a:r>
            <a:r>
              <a:rPr lang="en-GB" sz="2000" b="0" dirty="0" err="1"/>
              <a:t>joko</a:t>
            </a:r>
            <a:r>
              <a:rPr lang="en-GB" sz="2000" b="0" dirty="0"/>
              <a:t> </a:t>
            </a:r>
            <a:r>
              <a:rPr lang="en-GB" sz="2000" b="0" dirty="0" err="1"/>
              <a:t>aktivoida</a:t>
            </a:r>
            <a:r>
              <a:rPr lang="en-GB" sz="2000" b="0" dirty="0"/>
              <a:t> tai </a:t>
            </a:r>
            <a:r>
              <a:rPr lang="en-GB" sz="2000" b="0" dirty="0" err="1"/>
              <a:t>inhiboida</a:t>
            </a:r>
            <a:r>
              <a:rPr lang="en-GB" sz="2000" b="0" dirty="0"/>
              <a:t> </a:t>
            </a:r>
            <a:r>
              <a:rPr lang="en-GB" sz="2000" b="0" dirty="0" err="1"/>
              <a:t>hermosolujoukkoja</a:t>
            </a:r>
            <a:r>
              <a:rPr lang="en-GB" sz="2000" b="0" dirty="0"/>
              <a:t> </a:t>
            </a:r>
            <a:r>
              <a:rPr lang="en-GB" sz="2000" b="0" dirty="0" err="1"/>
              <a:t>aivojen</a:t>
            </a:r>
            <a:r>
              <a:rPr lang="en-GB" sz="2000" b="0" dirty="0"/>
              <a:t> </a:t>
            </a:r>
            <a:r>
              <a:rPr lang="en-GB" sz="2000" b="0" dirty="0" err="1"/>
              <a:t>pintarakenteissa</a:t>
            </a:r>
            <a:endParaRPr lang="en-GB" sz="2000" b="0" dirty="0"/>
          </a:p>
          <a:p>
            <a:pPr marL="342900" indent="-342900">
              <a:buFont typeface="Arial" panose="020B0604020202020204" pitchFamily="34" charset="0"/>
              <a:buChar char="•"/>
            </a:pPr>
            <a:r>
              <a:rPr lang="en-GB" sz="2000" b="0" dirty="0" err="1"/>
              <a:t>TMS:n</a:t>
            </a:r>
            <a:r>
              <a:rPr lang="en-GB" sz="2000" b="0" dirty="0"/>
              <a:t> </a:t>
            </a:r>
            <a:r>
              <a:rPr lang="en-GB" sz="2000" b="0" dirty="0" err="1"/>
              <a:t>lisäksi</a:t>
            </a:r>
            <a:r>
              <a:rPr lang="en-GB" sz="2000" b="0" dirty="0"/>
              <a:t> on </a:t>
            </a:r>
            <a:r>
              <a:rPr lang="en-GB" sz="2000" b="0" dirty="0" err="1"/>
              <a:t>olemassa</a:t>
            </a:r>
            <a:r>
              <a:rPr lang="en-GB" sz="2000" b="0" dirty="0"/>
              <a:t> </a:t>
            </a:r>
            <a:r>
              <a:rPr lang="en-GB" sz="2000" b="0" dirty="0" err="1"/>
              <a:t>menetelmiä</a:t>
            </a:r>
            <a:r>
              <a:rPr lang="en-GB" sz="2000" b="0" dirty="0"/>
              <a:t> </a:t>
            </a:r>
            <a:r>
              <a:rPr lang="en-GB" sz="2000" b="0" dirty="0" err="1"/>
              <a:t>joissa</a:t>
            </a:r>
            <a:r>
              <a:rPr lang="en-GB" sz="2000" b="0" dirty="0"/>
              <a:t> </a:t>
            </a:r>
            <a:r>
              <a:rPr lang="en-GB" sz="2000" b="0" dirty="0" err="1"/>
              <a:t>sähkövirtaa</a:t>
            </a:r>
            <a:r>
              <a:rPr lang="en-GB" sz="2000" b="0" dirty="0"/>
              <a:t> </a:t>
            </a:r>
            <a:r>
              <a:rPr lang="en-GB" sz="2000" b="0" dirty="0" err="1"/>
              <a:t>syötetään</a:t>
            </a:r>
            <a:r>
              <a:rPr lang="en-GB" sz="2000" b="0" dirty="0"/>
              <a:t> </a:t>
            </a:r>
            <a:r>
              <a:rPr lang="en-GB" sz="2000" b="0" dirty="0" err="1"/>
              <a:t>kallon</a:t>
            </a:r>
            <a:r>
              <a:rPr lang="en-GB" sz="2000" b="0" dirty="0"/>
              <a:t> </a:t>
            </a:r>
            <a:r>
              <a:rPr lang="en-GB" sz="2000" b="0" dirty="0" err="1"/>
              <a:t>läpi</a:t>
            </a:r>
            <a:r>
              <a:rPr lang="en-GB" sz="2000" b="0" dirty="0"/>
              <a:t> (</a:t>
            </a:r>
            <a:r>
              <a:rPr lang="en-GB" sz="2000" b="0" dirty="0" err="1"/>
              <a:t>tDCS</a:t>
            </a:r>
            <a:r>
              <a:rPr lang="en-GB" sz="2000" b="0" dirty="0"/>
              <a:t>) </a:t>
            </a:r>
            <a:r>
              <a:rPr lang="en-GB" sz="2000" b="0" dirty="0" err="1"/>
              <a:t>mutta</a:t>
            </a:r>
            <a:r>
              <a:rPr lang="en-GB" sz="2000" b="0" dirty="0"/>
              <a:t> se on </a:t>
            </a:r>
            <a:r>
              <a:rPr lang="en-GB" sz="2000" b="0" dirty="0" err="1"/>
              <a:t>epätarkempi</a:t>
            </a:r>
            <a:endParaRPr lang="en-RU" sz="2000" b="0" dirty="0"/>
          </a:p>
          <a:p>
            <a:pPr marL="342900" indent="-342900">
              <a:buFont typeface="Arial" panose="020B0604020202020204" pitchFamily="34" charset="0"/>
              <a:buChar char="•"/>
            </a:pPr>
            <a:r>
              <a:rPr lang="en-RU" sz="2000" b="0" dirty="0"/>
              <a:t>TMS masennuksen hoidossa: </a:t>
            </a:r>
            <a:r>
              <a:rPr lang="en-GB" sz="2000" b="0" dirty="0">
                <a:solidFill>
                  <a:srgbClr val="005EB8"/>
                </a:solidFill>
                <a:hlinkClick r:id="rId2">
                  <a:extLst>
                    <a:ext uri="{A12FA001-AC4F-418D-AE19-62706E023703}">
                      <ahyp:hlinkClr xmlns:ahyp="http://schemas.microsoft.com/office/drawing/2018/hyperlinkcolor" val="tx"/>
                    </a:ext>
                  </a:extLst>
                </a:hlinkClick>
              </a:rPr>
              <a:t>https://www.youtube.com/watch?v=11ctKwaJHiE</a:t>
            </a:r>
            <a:endParaRPr lang="en-GB" sz="2000" b="0" dirty="0">
              <a:solidFill>
                <a:srgbClr val="005EB8"/>
              </a:solidFill>
            </a:endParaRPr>
          </a:p>
          <a:p>
            <a:endParaRPr lang="en-RU" sz="2000" b="0" dirty="0"/>
          </a:p>
        </p:txBody>
      </p:sp>
      <p:sp>
        <p:nvSpPr>
          <p:cNvPr id="4" name="Date Placeholder 3">
            <a:extLst>
              <a:ext uri="{FF2B5EF4-FFF2-40B4-BE49-F238E27FC236}">
                <a16:creationId xmlns:a16="http://schemas.microsoft.com/office/drawing/2014/main" id="{C89060DC-8D2D-4694-82EB-9105FE9ADFA5}"/>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59F4F48-996B-7CA7-853E-06634F5B8532}"/>
              </a:ext>
            </a:extLst>
          </p:cNvPr>
          <p:cNvSpPr>
            <a:spLocks noGrp="1"/>
          </p:cNvSpPr>
          <p:nvPr>
            <p:ph type="sldNum" sz="quarter" idx="17"/>
          </p:nvPr>
        </p:nvSpPr>
        <p:spPr/>
        <p:txBody>
          <a:bodyPr/>
          <a:lstStyle/>
          <a:p>
            <a:pPr>
              <a:defRPr/>
            </a:pPr>
            <a:fld id="{49EFD4B7-1CC6-864B-A72A-C978B70BBA9B}" type="slidenum">
              <a:rPr lang="fi-FI" smtClean="0"/>
              <a:pPr>
                <a:defRPr/>
              </a:pPr>
              <a:t>67</a:t>
            </a:fld>
            <a:endParaRPr lang="fi-FI" dirty="0"/>
          </a:p>
        </p:txBody>
      </p:sp>
    </p:spTree>
    <p:extLst>
      <p:ext uri="{BB962C8B-B14F-4D97-AF65-F5344CB8AC3E}">
        <p14:creationId xmlns:p14="http://schemas.microsoft.com/office/powerpoint/2010/main" val="3014791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6F51-65B2-09F2-4337-0D30E63A9889}"/>
              </a:ext>
            </a:extLst>
          </p:cNvPr>
          <p:cNvSpPr>
            <a:spLocks noGrp="1"/>
          </p:cNvSpPr>
          <p:nvPr>
            <p:ph type="ctrTitle"/>
          </p:nvPr>
        </p:nvSpPr>
        <p:spPr>
          <a:xfrm>
            <a:off x="468313" y="265113"/>
            <a:ext cx="8207375" cy="623650"/>
          </a:xfrm>
        </p:spPr>
        <p:txBody>
          <a:bodyPr/>
          <a:lstStyle/>
          <a:p>
            <a:r>
              <a:rPr lang="en-RU" dirty="0"/>
              <a:t>Yhteenvetoa</a:t>
            </a:r>
          </a:p>
        </p:txBody>
      </p:sp>
      <p:sp>
        <p:nvSpPr>
          <p:cNvPr id="3" name="Content Placeholder 2">
            <a:extLst>
              <a:ext uri="{FF2B5EF4-FFF2-40B4-BE49-F238E27FC236}">
                <a16:creationId xmlns:a16="http://schemas.microsoft.com/office/drawing/2014/main" id="{EB761391-F346-35E3-3BA1-6A9CD80D0523}"/>
              </a:ext>
            </a:extLst>
          </p:cNvPr>
          <p:cNvSpPr>
            <a:spLocks noGrp="1"/>
          </p:cNvSpPr>
          <p:nvPr>
            <p:ph sz="quarter" idx="14"/>
          </p:nvPr>
        </p:nvSpPr>
        <p:spPr>
          <a:xfrm>
            <a:off x="468314" y="888763"/>
            <a:ext cx="8207374" cy="3828516"/>
          </a:xfrm>
        </p:spPr>
        <p:txBody>
          <a:bodyPr/>
          <a:lstStyle/>
          <a:p>
            <a:pPr marL="342900" indent="-342900">
              <a:buFont typeface="Arial" panose="020B0604020202020204" pitchFamily="34" charset="0"/>
              <a:buChar char="•"/>
            </a:pPr>
            <a:r>
              <a:rPr lang="en-RU" b="0" dirty="0"/>
              <a:t>Tällä luennolla käyvimme läpi kurssin suorittamiseen liittyviä yksityiskohtia, biologisen psykologian historiaa sekä biologisen psykologian tutkimusmenetelmiä</a:t>
            </a:r>
          </a:p>
          <a:p>
            <a:pPr marL="342900" indent="-342900">
              <a:buFont typeface="Arial" panose="020B0604020202020204" pitchFamily="34" charset="0"/>
              <a:buChar char="•"/>
            </a:pPr>
            <a:r>
              <a:rPr lang="en-RU" b="0" dirty="0"/>
              <a:t>Luennon jälkeen on suosituksena kirjoittaa lyhyt, puolen sivun tai enintään yhden sivun mittainen, oppimispäiväkirja: mitä opit luennon aikana, mikä oli yllättävää. Entä mistä haluaisit tietää enemmän</a:t>
            </a:r>
          </a:p>
          <a:p>
            <a:pPr marL="342900" indent="-342900">
              <a:buFont typeface="Arial" panose="020B0604020202020204" pitchFamily="34" charset="0"/>
              <a:buChar char="•"/>
            </a:pPr>
            <a:r>
              <a:rPr lang="en-RU" b="0" dirty="0"/>
              <a:t>Luentopäiväkirjan kirjoittaminen merkittävästi parantaa oppimistuloksia, mikä on tietenkin aina se kaikista tärkein</a:t>
            </a:r>
          </a:p>
          <a:p>
            <a:pPr marL="342900" indent="-342900">
              <a:buFont typeface="Arial" panose="020B0604020202020204" pitchFamily="34" charset="0"/>
              <a:buChar char="•"/>
            </a:pPr>
            <a:r>
              <a:rPr lang="en-RU" b="0" dirty="0"/>
              <a:t>K</a:t>
            </a:r>
            <a:r>
              <a:rPr lang="en-GB" b="0" dirty="0"/>
              <a:t>u</a:t>
            </a:r>
            <a:r>
              <a:rPr lang="en-RU" b="0" dirty="0"/>
              <a:t>n oppimispäiväkirjoista vähintään puolet on palautettu, pyöristetään arvosanaa ylöspäin</a:t>
            </a:r>
          </a:p>
        </p:txBody>
      </p:sp>
      <p:sp>
        <p:nvSpPr>
          <p:cNvPr id="4" name="Date Placeholder 3">
            <a:extLst>
              <a:ext uri="{FF2B5EF4-FFF2-40B4-BE49-F238E27FC236}">
                <a16:creationId xmlns:a16="http://schemas.microsoft.com/office/drawing/2014/main" id="{47C9AB0D-D098-C43B-6526-B225A6E584EF}"/>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75BEC1DC-C8E3-1F7A-5537-B90C0B5DF9C6}"/>
              </a:ext>
            </a:extLst>
          </p:cNvPr>
          <p:cNvSpPr>
            <a:spLocks noGrp="1"/>
          </p:cNvSpPr>
          <p:nvPr>
            <p:ph type="sldNum" sz="quarter" idx="17"/>
          </p:nvPr>
        </p:nvSpPr>
        <p:spPr/>
        <p:txBody>
          <a:bodyPr/>
          <a:lstStyle/>
          <a:p>
            <a:pPr>
              <a:defRPr/>
            </a:pPr>
            <a:fld id="{49EFD4B7-1CC6-864B-A72A-C978B70BBA9B}" type="slidenum">
              <a:rPr lang="fi-FI" smtClean="0"/>
              <a:pPr>
                <a:defRPr/>
              </a:pPr>
              <a:t>68</a:t>
            </a:fld>
            <a:endParaRPr lang="fi-FI"/>
          </a:p>
        </p:txBody>
      </p:sp>
    </p:spTree>
    <p:extLst>
      <p:ext uri="{BB962C8B-B14F-4D97-AF65-F5344CB8AC3E}">
        <p14:creationId xmlns:p14="http://schemas.microsoft.com/office/powerpoint/2010/main" val="215319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A07B-1195-5CAB-B073-D89F31E4EEF9}"/>
              </a:ext>
            </a:extLst>
          </p:cNvPr>
          <p:cNvSpPr>
            <a:spLocks noGrp="1"/>
          </p:cNvSpPr>
          <p:nvPr>
            <p:ph type="ctrTitle"/>
          </p:nvPr>
        </p:nvSpPr>
        <p:spPr>
          <a:xfrm>
            <a:off x="468313" y="265113"/>
            <a:ext cx="8350372" cy="996498"/>
          </a:xfrm>
        </p:spPr>
        <p:txBody>
          <a:bodyPr/>
          <a:lstStyle/>
          <a:p>
            <a:r>
              <a:rPr lang="en-FI" dirty="0"/>
              <a:t>Mitä hyötyä biologisesta psykologiasta?</a:t>
            </a:r>
          </a:p>
        </p:txBody>
      </p:sp>
      <p:sp>
        <p:nvSpPr>
          <p:cNvPr id="3" name="Content Placeholder 2">
            <a:extLst>
              <a:ext uri="{FF2B5EF4-FFF2-40B4-BE49-F238E27FC236}">
                <a16:creationId xmlns:a16="http://schemas.microsoft.com/office/drawing/2014/main" id="{DF34D824-723F-D8B3-09EF-807BC4118591}"/>
              </a:ext>
            </a:extLst>
          </p:cNvPr>
          <p:cNvSpPr>
            <a:spLocks noGrp="1"/>
          </p:cNvSpPr>
          <p:nvPr>
            <p:ph sz="quarter" idx="14"/>
          </p:nvPr>
        </p:nvSpPr>
        <p:spPr>
          <a:xfrm>
            <a:off x="468313" y="839580"/>
            <a:ext cx="8207374" cy="4175514"/>
          </a:xfrm>
        </p:spPr>
        <p:txBody>
          <a:bodyPr/>
          <a:lstStyle/>
          <a:p>
            <a:pPr marL="342900" indent="-342900">
              <a:buFont typeface="Arial" panose="020B0604020202020204" pitchFamily="34" charset="0"/>
              <a:buChar char="•"/>
            </a:pPr>
            <a:r>
              <a:rPr lang="en-GB" dirty="0" err="1"/>
              <a:t>Perustutkimuksessa</a:t>
            </a:r>
            <a:r>
              <a:rPr lang="en-GB" dirty="0"/>
              <a:t> </a:t>
            </a:r>
            <a:r>
              <a:rPr lang="en-GB" dirty="0" err="1"/>
              <a:t>hankittua</a:t>
            </a:r>
            <a:r>
              <a:rPr lang="en-GB" dirty="0"/>
              <a:t> </a:t>
            </a:r>
            <a:r>
              <a:rPr lang="en-GB" dirty="0" err="1"/>
              <a:t>tietoa</a:t>
            </a:r>
            <a:r>
              <a:rPr lang="en-GB" dirty="0"/>
              <a:t> </a:t>
            </a:r>
            <a:r>
              <a:rPr lang="en-GB" dirty="0" err="1"/>
              <a:t>hyödynnetään</a:t>
            </a:r>
            <a:r>
              <a:rPr lang="en-GB" dirty="0"/>
              <a:t> </a:t>
            </a:r>
            <a:r>
              <a:rPr lang="en-GB" dirty="0" err="1"/>
              <a:t>myös</a:t>
            </a:r>
            <a:r>
              <a:rPr lang="en-GB" dirty="0"/>
              <a:t> </a:t>
            </a:r>
            <a:r>
              <a:rPr lang="en-GB" dirty="0" err="1"/>
              <a:t>kliinisessä</a:t>
            </a:r>
            <a:r>
              <a:rPr lang="en-GB" dirty="0"/>
              <a:t> </a:t>
            </a:r>
            <a:r>
              <a:rPr lang="en-GB" dirty="0" err="1"/>
              <a:t>tutkimuksessa</a:t>
            </a:r>
            <a:r>
              <a:rPr lang="en-GB" dirty="0"/>
              <a:t>, </a:t>
            </a:r>
            <a:r>
              <a:rPr lang="en-GB" dirty="0" err="1"/>
              <a:t>jossa</a:t>
            </a:r>
            <a:r>
              <a:rPr lang="en-GB" dirty="0"/>
              <a:t> </a:t>
            </a:r>
            <a:r>
              <a:rPr lang="en-GB" dirty="0" err="1"/>
              <a:t>tutkitaan</a:t>
            </a:r>
            <a:r>
              <a:rPr lang="en-GB" dirty="0"/>
              <a:t> </a:t>
            </a:r>
            <a:r>
              <a:rPr lang="en-GB" dirty="0" err="1"/>
              <a:t>aivojen</a:t>
            </a:r>
            <a:r>
              <a:rPr lang="en-GB" dirty="0"/>
              <a:t> </a:t>
            </a:r>
            <a:r>
              <a:rPr lang="en-GB" dirty="0" err="1"/>
              <a:t>häiriöitä</a:t>
            </a:r>
            <a:r>
              <a:rPr lang="en-GB" dirty="0"/>
              <a:t>, </a:t>
            </a:r>
            <a:r>
              <a:rPr lang="en-GB" dirty="0" err="1"/>
              <a:t>joissa</a:t>
            </a:r>
            <a:r>
              <a:rPr lang="en-GB" dirty="0"/>
              <a:t> </a:t>
            </a:r>
            <a:r>
              <a:rPr lang="en-GB" dirty="0" err="1"/>
              <a:t>kognitiiviset</a:t>
            </a:r>
            <a:r>
              <a:rPr lang="en-GB" dirty="0"/>
              <a:t> </a:t>
            </a:r>
            <a:r>
              <a:rPr lang="en-GB" dirty="0" err="1"/>
              <a:t>ja</a:t>
            </a:r>
            <a:r>
              <a:rPr lang="en-GB" dirty="0"/>
              <a:t> </a:t>
            </a:r>
            <a:r>
              <a:rPr lang="en-GB" dirty="0" err="1"/>
              <a:t>emotionaaliset</a:t>
            </a:r>
            <a:r>
              <a:rPr lang="en-GB" dirty="0"/>
              <a:t> </a:t>
            </a:r>
            <a:r>
              <a:rPr lang="en-GB" dirty="0" err="1"/>
              <a:t>aivoprosessit</a:t>
            </a:r>
            <a:r>
              <a:rPr lang="en-GB" dirty="0"/>
              <a:t> </a:t>
            </a:r>
            <a:r>
              <a:rPr lang="en-GB" dirty="0" err="1"/>
              <a:t>ovat</a:t>
            </a:r>
            <a:r>
              <a:rPr lang="en-GB" dirty="0"/>
              <a:t> </a:t>
            </a:r>
            <a:r>
              <a:rPr lang="en-GB" dirty="0" err="1"/>
              <a:t>epänormaaleja</a:t>
            </a:r>
            <a:endParaRPr lang="en-GB" dirty="0"/>
          </a:p>
          <a:p>
            <a:pPr marL="580500" lvl="1" indent="-342900">
              <a:buFont typeface="Arial" panose="020B0604020202020204" pitchFamily="34" charset="0"/>
              <a:buChar char="•"/>
            </a:pPr>
            <a:r>
              <a:rPr lang="en-GB" dirty="0" err="1"/>
              <a:t>Esim</a:t>
            </a:r>
            <a:r>
              <a:rPr lang="en-GB" dirty="0"/>
              <a:t>. </a:t>
            </a:r>
            <a:r>
              <a:rPr lang="en-GB" dirty="0" err="1"/>
              <a:t>erilaiset</a:t>
            </a:r>
            <a:r>
              <a:rPr lang="en-GB" dirty="0"/>
              <a:t> </a:t>
            </a:r>
            <a:r>
              <a:rPr lang="en-GB" dirty="0" err="1"/>
              <a:t>dementiat</a:t>
            </a:r>
            <a:r>
              <a:rPr lang="en-GB" dirty="0"/>
              <a:t>, </a:t>
            </a:r>
            <a:r>
              <a:rPr lang="en-GB" dirty="0" err="1"/>
              <a:t>vakavat</a:t>
            </a:r>
            <a:r>
              <a:rPr lang="en-GB" dirty="0"/>
              <a:t> </a:t>
            </a:r>
            <a:r>
              <a:rPr lang="en-GB" dirty="0" err="1"/>
              <a:t>mielenterveyden</a:t>
            </a:r>
            <a:r>
              <a:rPr lang="en-GB" dirty="0"/>
              <a:t> </a:t>
            </a:r>
            <a:r>
              <a:rPr lang="en-GB" dirty="0" err="1"/>
              <a:t>häiriöt</a:t>
            </a:r>
            <a:r>
              <a:rPr lang="en-GB" dirty="0"/>
              <a:t> </a:t>
            </a:r>
            <a:r>
              <a:rPr lang="en-GB" dirty="0" err="1"/>
              <a:t>kuten</a:t>
            </a:r>
            <a:r>
              <a:rPr lang="en-GB" dirty="0"/>
              <a:t> </a:t>
            </a:r>
            <a:r>
              <a:rPr lang="en-GB" dirty="0" err="1"/>
              <a:t>skitsofrenia</a:t>
            </a:r>
            <a:r>
              <a:rPr lang="en-GB" dirty="0"/>
              <a:t>, </a:t>
            </a:r>
            <a:r>
              <a:rPr lang="en-GB" dirty="0" err="1"/>
              <a:t>kehityshäiriöt</a:t>
            </a:r>
            <a:r>
              <a:rPr lang="en-GB" dirty="0"/>
              <a:t> </a:t>
            </a:r>
            <a:r>
              <a:rPr lang="en-GB" dirty="0" err="1"/>
              <a:t>esim</a:t>
            </a:r>
            <a:r>
              <a:rPr lang="en-GB" dirty="0"/>
              <a:t>. </a:t>
            </a:r>
            <a:r>
              <a:rPr lang="en-GB" dirty="0" err="1"/>
              <a:t>autismikirjo</a:t>
            </a:r>
            <a:r>
              <a:rPr lang="en-GB" dirty="0"/>
              <a:t> </a:t>
            </a:r>
            <a:r>
              <a:rPr lang="en-GB" dirty="0" err="1"/>
              <a:t>ja</a:t>
            </a:r>
            <a:r>
              <a:rPr lang="en-GB" dirty="0"/>
              <a:t> </a:t>
            </a:r>
            <a:r>
              <a:rPr lang="en-GB" dirty="0" err="1"/>
              <a:t>aivovauriot</a:t>
            </a:r>
            <a:endParaRPr lang="en-GB" dirty="0"/>
          </a:p>
          <a:p>
            <a:pPr marL="580500" lvl="1" indent="-342900">
              <a:buFont typeface="Arial" panose="020B0604020202020204" pitchFamily="34" charset="0"/>
              <a:buChar char="•"/>
            </a:pPr>
            <a:r>
              <a:rPr lang="en-GB" dirty="0" err="1"/>
              <a:t>Esimerkki</a:t>
            </a:r>
            <a:r>
              <a:rPr lang="en-GB" dirty="0"/>
              <a:t>: </a:t>
            </a:r>
            <a:r>
              <a:rPr lang="en-GB" dirty="0" err="1"/>
              <a:t>tutkimuksen</a:t>
            </a:r>
            <a:r>
              <a:rPr lang="en-GB" dirty="0"/>
              <a:t> </a:t>
            </a:r>
            <a:r>
              <a:rPr lang="en-GB" dirty="0" err="1"/>
              <a:t>rooli</a:t>
            </a:r>
            <a:r>
              <a:rPr lang="en-GB" dirty="0"/>
              <a:t> </a:t>
            </a:r>
            <a:r>
              <a:rPr lang="en-GB" dirty="0" err="1"/>
              <a:t>ymmärrettäessä</a:t>
            </a:r>
            <a:r>
              <a:rPr lang="en-GB" dirty="0"/>
              <a:t> </a:t>
            </a:r>
            <a:r>
              <a:rPr lang="en-GB" dirty="0" err="1"/>
              <a:t>kroonisen</a:t>
            </a:r>
            <a:r>
              <a:rPr lang="en-GB" dirty="0"/>
              <a:t> </a:t>
            </a:r>
            <a:r>
              <a:rPr lang="en-GB" dirty="0" err="1"/>
              <a:t>stressin</a:t>
            </a:r>
            <a:r>
              <a:rPr lang="en-GB" dirty="0"/>
              <a:t> </a:t>
            </a:r>
            <a:r>
              <a:rPr lang="en-GB" dirty="0" err="1"/>
              <a:t>haittoja</a:t>
            </a:r>
            <a:r>
              <a:rPr lang="en-GB" dirty="0"/>
              <a:t>: </a:t>
            </a:r>
            <a:r>
              <a:rPr lang="en-GB" dirty="0">
                <a:solidFill>
                  <a:schemeClr val="accent4"/>
                </a:solidFill>
                <a:hlinkClick r:id="rId2">
                  <a:extLst>
                    <a:ext uri="{A12FA001-AC4F-418D-AE19-62706E023703}">
                      <ahyp:hlinkClr xmlns:ahyp="http://schemas.microsoft.com/office/drawing/2018/hyperlinkcolor" val="tx"/>
                    </a:ext>
                  </a:extLst>
                </a:hlinkClick>
              </a:rPr>
              <a:t>https://www.youtube.com/watch?v=WuyPuH9ojCE</a:t>
            </a:r>
            <a:endParaRPr lang="en-GB" dirty="0">
              <a:solidFill>
                <a:schemeClr val="accent4"/>
              </a:solidFill>
            </a:endParaRPr>
          </a:p>
          <a:p>
            <a:pPr marL="342900" indent="-342900">
              <a:buFont typeface="Arial" panose="020B0604020202020204" pitchFamily="34" charset="0"/>
              <a:buChar char="•"/>
            </a:pPr>
            <a:r>
              <a:rPr lang="en-GB" dirty="0" err="1"/>
              <a:t>Kliinisen</a:t>
            </a:r>
            <a:r>
              <a:rPr lang="en-GB" dirty="0"/>
              <a:t> </a:t>
            </a:r>
            <a:r>
              <a:rPr lang="en-GB" dirty="0" err="1"/>
              <a:t>tutkimuksen</a:t>
            </a:r>
            <a:r>
              <a:rPr lang="en-GB" dirty="0"/>
              <a:t> </a:t>
            </a:r>
            <a:r>
              <a:rPr lang="en-GB" dirty="0" err="1"/>
              <a:t>tavoitteena</a:t>
            </a:r>
            <a:r>
              <a:rPr lang="en-GB" dirty="0"/>
              <a:t> on </a:t>
            </a:r>
            <a:r>
              <a:rPr lang="en-GB" dirty="0" err="1"/>
              <a:t>usein</a:t>
            </a:r>
            <a:r>
              <a:rPr lang="en-GB" dirty="0"/>
              <a:t> </a:t>
            </a:r>
            <a:r>
              <a:rPr lang="en-GB" dirty="0" err="1"/>
              <a:t>kehittää</a:t>
            </a:r>
            <a:r>
              <a:rPr lang="en-GB" dirty="0"/>
              <a:t> </a:t>
            </a:r>
            <a:r>
              <a:rPr lang="en-GB" dirty="0" err="1"/>
              <a:t>lääkkeitä</a:t>
            </a:r>
            <a:r>
              <a:rPr lang="en-GB" dirty="0"/>
              <a:t>, </a:t>
            </a:r>
            <a:r>
              <a:rPr lang="en-GB" dirty="0" err="1"/>
              <a:t>jotka</a:t>
            </a:r>
            <a:r>
              <a:rPr lang="en-GB" dirty="0"/>
              <a:t> </a:t>
            </a:r>
            <a:r>
              <a:rPr lang="en-GB" dirty="0" err="1"/>
              <a:t>lievittävät</a:t>
            </a:r>
            <a:r>
              <a:rPr lang="en-GB" dirty="0"/>
              <a:t> </a:t>
            </a:r>
            <a:r>
              <a:rPr lang="en-GB" dirty="0" err="1"/>
              <a:t>potilaiden</a:t>
            </a:r>
            <a:r>
              <a:rPr lang="en-GB" dirty="0"/>
              <a:t> </a:t>
            </a:r>
            <a:r>
              <a:rPr lang="en-GB" dirty="0" err="1"/>
              <a:t>oireita</a:t>
            </a:r>
            <a:r>
              <a:rPr lang="en-GB" dirty="0"/>
              <a:t> </a:t>
            </a:r>
            <a:r>
              <a:rPr lang="en-GB" dirty="0" err="1"/>
              <a:t>ja</a:t>
            </a:r>
            <a:r>
              <a:rPr lang="en-GB" dirty="0"/>
              <a:t> </a:t>
            </a:r>
            <a:r>
              <a:rPr lang="en-GB" dirty="0" err="1"/>
              <a:t>oloa</a:t>
            </a:r>
            <a:r>
              <a:rPr lang="en-GB" dirty="0"/>
              <a:t>. </a:t>
            </a:r>
            <a:r>
              <a:rPr lang="en-GB" dirty="0" err="1"/>
              <a:t>Lääkeyritykset</a:t>
            </a:r>
            <a:r>
              <a:rPr lang="en-GB" dirty="0"/>
              <a:t> </a:t>
            </a:r>
            <a:r>
              <a:rPr lang="en-GB" dirty="0" err="1"/>
              <a:t>hyödyntävät</a:t>
            </a:r>
            <a:r>
              <a:rPr lang="en-GB" dirty="0"/>
              <a:t> </a:t>
            </a:r>
            <a:r>
              <a:rPr lang="en-GB" dirty="0" err="1"/>
              <a:t>biologisen</a:t>
            </a:r>
            <a:r>
              <a:rPr lang="en-GB" dirty="0"/>
              <a:t> </a:t>
            </a:r>
            <a:r>
              <a:rPr lang="en-GB" dirty="0" err="1"/>
              <a:t>psykologian</a:t>
            </a:r>
            <a:r>
              <a:rPr lang="en-GB" dirty="0"/>
              <a:t> </a:t>
            </a:r>
            <a:r>
              <a:rPr lang="en-GB" dirty="0" err="1"/>
              <a:t>tutkimustuloksia</a:t>
            </a:r>
            <a:r>
              <a:rPr lang="en-GB" dirty="0"/>
              <a:t> </a:t>
            </a:r>
            <a:r>
              <a:rPr lang="en-GB" dirty="0" err="1"/>
              <a:t>tutkimus</a:t>
            </a:r>
            <a:r>
              <a:rPr lang="en-GB" dirty="0"/>
              <a:t>- </a:t>
            </a:r>
            <a:r>
              <a:rPr lang="en-GB" dirty="0" err="1"/>
              <a:t>ja</a:t>
            </a:r>
            <a:r>
              <a:rPr lang="en-GB" dirty="0"/>
              <a:t> </a:t>
            </a:r>
            <a:r>
              <a:rPr lang="en-GB" dirty="0" err="1"/>
              <a:t>kehitystoiminnassaan</a:t>
            </a:r>
            <a:endParaRPr lang="en-GB" dirty="0"/>
          </a:p>
        </p:txBody>
      </p:sp>
      <p:sp>
        <p:nvSpPr>
          <p:cNvPr id="4" name="Date Placeholder 3">
            <a:extLst>
              <a:ext uri="{FF2B5EF4-FFF2-40B4-BE49-F238E27FC236}">
                <a16:creationId xmlns:a16="http://schemas.microsoft.com/office/drawing/2014/main" id="{BE7C912C-2D07-6092-B0CC-2E8D2EE8BBEB}"/>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5379294-F0A7-8D0D-D77C-F8A544DB470E}"/>
              </a:ext>
            </a:extLst>
          </p:cNvPr>
          <p:cNvSpPr>
            <a:spLocks noGrp="1"/>
          </p:cNvSpPr>
          <p:nvPr>
            <p:ph type="sldNum" sz="quarter" idx="17"/>
          </p:nvPr>
        </p:nvSpPr>
        <p:spPr/>
        <p:txBody>
          <a:bodyPr/>
          <a:lstStyle/>
          <a:p>
            <a:pPr>
              <a:defRPr/>
            </a:pPr>
            <a:fld id="{49EFD4B7-1CC6-864B-A72A-C978B70BBA9B}" type="slidenum">
              <a:rPr lang="fi-FI" smtClean="0"/>
              <a:pPr>
                <a:defRPr/>
              </a:pPr>
              <a:t>7</a:t>
            </a:fld>
            <a:endParaRPr lang="fi-FI" dirty="0"/>
          </a:p>
        </p:txBody>
      </p:sp>
    </p:spTree>
    <p:extLst>
      <p:ext uri="{BB962C8B-B14F-4D97-AF65-F5344CB8AC3E}">
        <p14:creationId xmlns:p14="http://schemas.microsoft.com/office/powerpoint/2010/main" val="273692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A07B-1195-5CAB-B073-D89F31E4EEF9}"/>
              </a:ext>
            </a:extLst>
          </p:cNvPr>
          <p:cNvSpPr>
            <a:spLocks noGrp="1"/>
          </p:cNvSpPr>
          <p:nvPr>
            <p:ph type="ctrTitle"/>
          </p:nvPr>
        </p:nvSpPr>
        <p:spPr>
          <a:xfrm>
            <a:off x="468313" y="265113"/>
            <a:ext cx="8350372" cy="996498"/>
          </a:xfrm>
        </p:spPr>
        <p:txBody>
          <a:bodyPr/>
          <a:lstStyle/>
          <a:p>
            <a:r>
              <a:rPr lang="en-FI" dirty="0"/>
              <a:t>Mitä hyötyä biologisesta psykologiasta?</a:t>
            </a:r>
          </a:p>
        </p:txBody>
      </p:sp>
      <p:sp>
        <p:nvSpPr>
          <p:cNvPr id="3" name="Content Placeholder 2">
            <a:extLst>
              <a:ext uri="{FF2B5EF4-FFF2-40B4-BE49-F238E27FC236}">
                <a16:creationId xmlns:a16="http://schemas.microsoft.com/office/drawing/2014/main" id="{DF34D824-723F-D8B3-09EF-807BC4118591}"/>
              </a:ext>
            </a:extLst>
          </p:cNvPr>
          <p:cNvSpPr>
            <a:spLocks noGrp="1"/>
          </p:cNvSpPr>
          <p:nvPr>
            <p:ph sz="quarter" idx="14"/>
          </p:nvPr>
        </p:nvSpPr>
        <p:spPr>
          <a:xfrm>
            <a:off x="468313" y="849124"/>
            <a:ext cx="8207374" cy="4069504"/>
          </a:xfrm>
        </p:spPr>
        <p:txBody>
          <a:bodyPr/>
          <a:lstStyle/>
          <a:p>
            <a:pPr marL="342900" indent="-342900">
              <a:buFont typeface="Arial" panose="020B0604020202020204" pitchFamily="34" charset="0"/>
              <a:buChar char="•"/>
            </a:pPr>
            <a:r>
              <a:rPr lang="en-GB" dirty="0" err="1"/>
              <a:t>Ihmisen</a:t>
            </a:r>
            <a:r>
              <a:rPr lang="en-GB" dirty="0"/>
              <a:t> </a:t>
            </a:r>
            <a:r>
              <a:rPr lang="en-GB" dirty="0" err="1"/>
              <a:t>ja</a:t>
            </a:r>
            <a:r>
              <a:rPr lang="en-GB" dirty="0"/>
              <a:t> </a:t>
            </a:r>
            <a:r>
              <a:rPr lang="en-GB" dirty="0" err="1"/>
              <a:t>koneen</a:t>
            </a:r>
            <a:r>
              <a:rPr lang="en-GB" dirty="0"/>
              <a:t> </a:t>
            </a:r>
            <a:r>
              <a:rPr lang="en-GB" dirty="0" err="1"/>
              <a:t>välisten</a:t>
            </a:r>
            <a:r>
              <a:rPr lang="en-GB" dirty="0"/>
              <a:t> </a:t>
            </a:r>
            <a:r>
              <a:rPr lang="en-GB" dirty="0" err="1"/>
              <a:t>käyttöliittymien</a:t>
            </a:r>
            <a:r>
              <a:rPr lang="en-GB" dirty="0"/>
              <a:t> </a:t>
            </a:r>
            <a:r>
              <a:rPr lang="en-GB" dirty="0" err="1"/>
              <a:t>kehittäminen</a:t>
            </a:r>
            <a:r>
              <a:rPr lang="en-GB" dirty="0"/>
              <a:t> on </a:t>
            </a:r>
            <a:r>
              <a:rPr lang="en-GB" dirty="0" err="1"/>
              <a:t>nopeasti</a:t>
            </a:r>
            <a:r>
              <a:rPr lang="en-GB" dirty="0"/>
              <a:t> </a:t>
            </a:r>
            <a:r>
              <a:rPr lang="en-GB" dirty="0" err="1"/>
              <a:t>kasvava</a:t>
            </a:r>
            <a:r>
              <a:rPr lang="en-GB" dirty="0"/>
              <a:t> </a:t>
            </a:r>
            <a:r>
              <a:rPr lang="en-GB" dirty="0" err="1"/>
              <a:t>sovellusalue</a:t>
            </a:r>
            <a:r>
              <a:rPr lang="en-GB" dirty="0"/>
              <a:t>, </a:t>
            </a:r>
            <a:r>
              <a:rPr lang="en-GB" dirty="0" err="1"/>
              <a:t>jossa</a:t>
            </a:r>
            <a:r>
              <a:rPr lang="en-GB" dirty="0"/>
              <a:t> </a:t>
            </a:r>
            <a:r>
              <a:rPr lang="en-GB" dirty="0" err="1"/>
              <a:t>tutkimustuloksilla</a:t>
            </a:r>
            <a:r>
              <a:rPr lang="en-GB" dirty="0"/>
              <a:t> on </a:t>
            </a:r>
            <a:r>
              <a:rPr lang="en-GB" dirty="0" err="1"/>
              <a:t>keskeinen</a:t>
            </a:r>
            <a:r>
              <a:rPr lang="en-GB" dirty="0"/>
              <a:t> </a:t>
            </a:r>
            <a:r>
              <a:rPr lang="en-GB" dirty="0" err="1"/>
              <a:t>rooli</a:t>
            </a:r>
            <a:r>
              <a:rPr lang="en-GB" dirty="0"/>
              <a:t>, </a:t>
            </a:r>
            <a:r>
              <a:rPr lang="en-GB" dirty="0" err="1"/>
              <a:t>kuten</a:t>
            </a:r>
            <a:r>
              <a:rPr lang="en-GB" dirty="0"/>
              <a:t> </a:t>
            </a:r>
            <a:r>
              <a:rPr lang="en-GB" dirty="0" err="1"/>
              <a:t>ihmisen</a:t>
            </a:r>
            <a:r>
              <a:rPr lang="en-GB" dirty="0"/>
              <a:t> </a:t>
            </a:r>
            <a:r>
              <a:rPr lang="en-GB" dirty="0" err="1"/>
              <a:t>ja</a:t>
            </a:r>
            <a:r>
              <a:rPr lang="en-GB" dirty="0"/>
              <a:t> </a:t>
            </a:r>
            <a:r>
              <a:rPr lang="en-GB" dirty="0" err="1"/>
              <a:t>tietokoneen</a:t>
            </a:r>
            <a:r>
              <a:rPr lang="en-GB" dirty="0"/>
              <a:t>, </a:t>
            </a:r>
            <a:r>
              <a:rPr lang="en-GB" dirty="0" err="1"/>
              <a:t>ihmisen</a:t>
            </a:r>
            <a:r>
              <a:rPr lang="en-GB" dirty="0"/>
              <a:t> </a:t>
            </a:r>
            <a:r>
              <a:rPr lang="en-GB" dirty="0" err="1"/>
              <a:t>ja</a:t>
            </a:r>
            <a:r>
              <a:rPr lang="en-GB" dirty="0"/>
              <a:t> </a:t>
            </a:r>
            <a:r>
              <a:rPr lang="en-GB" dirty="0" err="1"/>
              <a:t>puhelimen</a:t>
            </a:r>
            <a:r>
              <a:rPr lang="en-GB" dirty="0"/>
              <a:t> tai </a:t>
            </a:r>
            <a:r>
              <a:rPr lang="en-GB" dirty="0" err="1"/>
              <a:t>ihmisen</a:t>
            </a:r>
            <a:r>
              <a:rPr lang="en-GB" dirty="0"/>
              <a:t> </a:t>
            </a:r>
            <a:r>
              <a:rPr lang="en-GB" dirty="0" err="1"/>
              <a:t>ja</a:t>
            </a:r>
            <a:r>
              <a:rPr lang="en-GB" dirty="0"/>
              <a:t> </a:t>
            </a:r>
            <a:r>
              <a:rPr lang="en-GB" dirty="0" err="1"/>
              <a:t>päällepuettavan</a:t>
            </a:r>
            <a:r>
              <a:rPr lang="en-GB" dirty="0"/>
              <a:t> </a:t>
            </a:r>
            <a:r>
              <a:rPr lang="en-GB" dirty="0" err="1"/>
              <a:t>elektroniikan</a:t>
            </a:r>
            <a:r>
              <a:rPr lang="en-GB" dirty="0"/>
              <a:t> </a:t>
            </a:r>
            <a:r>
              <a:rPr lang="en-GB" dirty="0" err="1"/>
              <a:t>välisten</a:t>
            </a:r>
            <a:r>
              <a:rPr lang="en-GB" dirty="0"/>
              <a:t> </a:t>
            </a:r>
            <a:r>
              <a:rPr lang="en-GB" dirty="0" err="1"/>
              <a:t>käyttöliittymien</a:t>
            </a:r>
            <a:r>
              <a:rPr lang="en-GB" dirty="0"/>
              <a:t> </a:t>
            </a:r>
            <a:r>
              <a:rPr lang="en-GB" dirty="0" err="1"/>
              <a:t>suunnittelu</a:t>
            </a:r>
            <a:r>
              <a:rPr lang="en-GB" dirty="0"/>
              <a:t> </a:t>
            </a:r>
          </a:p>
          <a:p>
            <a:pPr marL="580500" lvl="1" indent="-342900">
              <a:buFont typeface="Arial" panose="020B0604020202020204" pitchFamily="34" charset="0"/>
              <a:buChar char="•"/>
            </a:pPr>
            <a:r>
              <a:rPr lang="en-GB" dirty="0" err="1"/>
              <a:t>Esim</a:t>
            </a:r>
            <a:r>
              <a:rPr lang="en-GB" dirty="0"/>
              <a:t>. </a:t>
            </a:r>
            <a:r>
              <a:rPr lang="en-GB" dirty="0" err="1"/>
              <a:t>kosketusnäyttöjen</a:t>
            </a:r>
            <a:r>
              <a:rPr lang="en-GB" dirty="0"/>
              <a:t> </a:t>
            </a:r>
            <a:r>
              <a:rPr lang="en-GB" dirty="0" err="1"/>
              <a:t>ja</a:t>
            </a:r>
            <a:r>
              <a:rPr lang="en-GB" dirty="0"/>
              <a:t> </a:t>
            </a:r>
            <a:r>
              <a:rPr lang="en-GB" dirty="0" err="1"/>
              <a:t>värinähälytysten</a:t>
            </a:r>
            <a:r>
              <a:rPr lang="en-GB" dirty="0"/>
              <a:t> </a:t>
            </a:r>
            <a:r>
              <a:rPr lang="en-GB" dirty="0" err="1"/>
              <a:t>suunnittelu</a:t>
            </a:r>
            <a:r>
              <a:rPr lang="en-GB" dirty="0"/>
              <a:t> </a:t>
            </a:r>
            <a:r>
              <a:rPr lang="en-GB" dirty="0" err="1"/>
              <a:t>sekä</a:t>
            </a:r>
            <a:r>
              <a:rPr lang="en-GB" dirty="0"/>
              <a:t> </a:t>
            </a:r>
            <a:r>
              <a:rPr lang="en-GB" dirty="0" err="1"/>
              <a:t>erilaiset</a:t>
            </a:r>
            <a:r>
              <a:rPr lang="en-GB" dirty="0"/>
              <a:t> </a:t>
            </a:r>
            <a:r>
              <a:rPr lang="en-GB" dirty="0" err="1"/>
              <a:t>yritykset</a:t>
            </a:r>
            <a:r>
              <a:rPr lang="en-GB" dirty="0"/>
              <a:t> </a:t>
            </a:r>
            <a:r>
              <a:rPr lang="en-GB" dirty="0" err="1"/>
              <a:t>tarjota</a:t>
            </a:r>
            <a:r>
              <a:rPr lang="en-GB" dirty="0"/>
              <a:t> </a:t>
            </a:r>
            <a:r>
              <a:rPr lang="en-GB" dirty="0" err="1"/>
              <a:t>laajennettua</a:t>
            </a:r>
            <a:r>
              <a:rPr lang="en-GB" dirty="0"/>
              <a:t> </a:t>
            </a:r>
            <a:r>
              <a:rPr lang="en-GB" dirty="0" err="1"/>
              <a:t>todellisuutta</a:t>
            </a:r>
            <a:r>
              <a:rPr lang="en-GB" dirty="0"/>
              <a:t>, </a:t>
            </a:r>
            <a:r>
              <a:rPr lang="en-GB" dirty="0" err="1"/>
              <a:t>esimerkiksi</a:t>
            </a:r>
            <a:r>
              <a:rPr lang="en-GB" dirty="0"/>
              <a:t> </a:t>
            </a:r>
            <a:r>
              <a:rPr lang="en-GB" dirty="0" err="1"/>
              <a:t>lisätä</a:t>
            </a:r>
            <a:r>
              <a:rPr lang="en-GB" dirty="0"/>
              <a:t> </a:t>
            </a:r>
            <a:r>
              <a:rPr lang="en-GB" dirty="0" err="1"/>
              <a:t>käyttäjän</a:t>
            </a:r>
            <a:r>
              <a:rPr lang="en-GB" dirty="0"/>
              <a:t> </a:t>
            </a:r>
            <a:r>
              <a:rPr lang="en-GB" dirty="0" err="1"/>
              <a:t>tietoisuutta</a:t>
            </a:r>
            <a:r>
              <a:rPr lang="en-GB" dirty="0"/>
              <a:t> </a:t>
            </a:r>
            <a:r>
              <a:rPr lang="en-GB" dirty="0" err="1"/>
              <a:t>lähellä</a:t>
            </a:r>
            <a:r>
              <a:rPr lang="en-GB" dirty="0"/>
              <a:t> </a:t>
            </a:r>
            <a:r>
              <a:rPr lang="en-GB" dirty="0" err="1"/>
              <a:t>olevista</a:t>
            </a:r>
            <a:r>
              <a:rPr lang="en-GB" dirty="0"/>
              <a:t> </a:t>
            </a:r>
            <a:r>
              <a:rPr lang="en-GB" dirty="0" err="1"/>
              <a:t>kiinnostuksen</a:t>
            </a:r>
            <a:r>
              <a:rPr lang="en-GB" dirty="0"/>
              <a:t> </a:t>
            </a:r>
            <a:r>
              <a:rPr lang="en-GB" dirty="0" err="1"/>
              <a:t>kohteista</a:t>
            </a:r>
            <a:r>
              <a:rPr lang="en-GB" dirty="0"/>
              <a:t> </a:t>
            </a:r>
            <a:r>
              <a:rPr lang="en-GB" dirty="0" err="1"/>
              <a:t>kuten</a:t>
            </a:r>
            <a:r>
              <a:rPr lang="en-GB" dirty="0"/>
              <a:t> </a:t>
            </a:r>
            <a:r>
              <a:rPr lang="en-GB" dirty="0" err="1"/>
              <a:t>ravintoloista</a:t>
            </a:r>
            <a:r>
              <a:rPr lang="en-GB" dirty="0"/>
              <a:t> </a:t>
            </a:r>
          </a:p>
          <a:p>
            <a:pPr marL="580500" lvl="1" indent="-342900">
              <a:buFont typeface="Arial" panose="020B0604020202020204" pitchFamily="34" charset="0"/>
              <a:buChar char="•"/>
            </a:pPr>
            <a:r>
              <a:rPr lang="en-GB" dirty="0" err="1"/>
              <a:t>Aivo-tietokoneliittymiä</a:t>
            </a:r>
            <a:r>
              <a:rPr lang="en-GB" dirty="0"/>
              <a:t> on </a:t>
            </a:r>
            <a:r>
              <a:rPr lang="en-GB" dirty="0" err="1"/>
              <a:t>myös</a:t>
            </a:r>
            <a:r>
              <a:rPr lang="en-GB" dirty="0"/>
              <a:t> </a:t>
            </a:r>
            <a:r>
              <a:rPr lang="en-GB" dirty="0" err="1"/>
              <a:t>tietokonepeliteollisuudessa</a:t>
            </a:r>
            <a:r>
              <a:rPr lang="en-GB" dirty="0"/>
              <a:t>, </a:t>
            </a:r>
            <a:r>
              <a:rPr lang="en-GB" dirty="0" err="1"/>
              <a:t>jossa</a:t>
            </a:r>
            <a:r>
              <a:rPr lang="en-GB" dirty="0"/>
              <a:t> </a:t>
            </a:r>
            <a:r>
              <a:rPr lang="en-GB" dirty="0" err="1"/>
              <a:t>pelaaja</a:t>
            </a:r>
            <a:r>
              <a:rPr lang="en-GB" dirty="0"/>
              <a:t> </a:t>
            </a:r>
            <a:r>
              <a:rPr lang="en-GB" dirty="0" err="1"/>
              <a:t>ohjaa</a:t>
            </a:r>
            <a:r>
              <a:rPr lang="en-GB" dirty="0"/>
              <a:t> (</a:t>
            </a:r>
            <a:r>
              <a:rPr lang="en-GB" dirty="0" err="1"/>
              <a:t>osittain</a:t>
            </a:r>
            <a:r>
              <a:rPr lang="en-GB" dirty="0"/>
              <a:t>) </a:t>
            </a:r>
            <a:r>
              <a:rPr lang="en-GB" dirty="0" err="1"/>
              <a:t>pelin</a:t>
            </a:r>
            <a:r>
              <a:rPr lang="en-GB" dirty="0"/>
              <a:t> </a:t>
            </a:r>
            <a:r>
              <a:rPr lang="en-GB" dirty="0" err="1"/>
              <a:t>toimintoja</a:t>
            </a:r>
            <a:r>
              <a:rPr lang="en-GB" dirty="0"/>
              <a:t> </a:t>
            </a:r>
            <a:r>
              <a:rPr lang="en-GB" dirty="0" err="1"/>
              <a:t>aivotoiminnallaan</a:t>
            </a:r>
            <a:endParaRPr lang="en-GB" dirty="0"/>
          </a:p>
          <a:p>
            <a:pPr marL="803700" lvl="2" indent="-342900">
              <a:buFont typeface="Arial" panose="020B0604020202020204" pitchFamily="34" charset="0"/>
              <a:buChar char="•"/>
            </a:pPr>
            <a:r>
              <a:rPr lang="en-GB" dirty="0" err="1"/>
              <a:t>Esim</a:t>
            </a:r>
            <a:r>
              <a:rPr lang="en-GB" dirty="0"/>
              <a:t>. </a:t>
            </a:r>
            <a:r>
              <a:rPr lang="en-GB" dirty="0" err="1"/>
              <a:t>myös</a:t>
            </a:r>
            <a:r>
              <a:rPr lang="en-GB" dirty="0"/>
              <a:t>: </a:t>
            </a:r>
            <a:r>
              <a:rPr lang="en-GB" dirty="0">
                <a:solidFill>
                  <a:schemeClr val="accent4"/>
                </a:solidFill>
                <a:hlinkClick r:id="rId2">
                  <a:extLst>
                    <a:ext uri="{A12FA001-AC4F-418D-AE19-62706E023703}">
                      <ahyp:hlinkClr xmlns:ahyp="http://schemas.microsoft.com/office/drawing/2018/hyperlinkcolor" val="tx"/>
                    </a:ext>
                  </a:extLst>
                </a:hlinkClick>
              </a:rPr>
              <a:t>https://www.youtube.com/watch?v=2rXrGH52aoM</a:t>
            </a:r>
            <a:endParaRPr lang="en-GB" dirty="0">
              <a:solidFill>
                <a:schemeClr val="accent4"/>
              </a:solidFill>
            </a:endParaRPr>
          </a:p>
          <a:p>
            <a:pPr marL="803700" lvl="2" indent="-34290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BE7C912C-2D07-6092-B0CC-2E8D2EE8BBEB}"/>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B5379294-F0A7-8D0D-D77C-F8A544DB470E}"/>
              </a:ext>
            </a:extLst>
          </p:cNvPr>
          <p:cNvSpPr>
            <a:spLocks noGrp="1"/>
          </p:cNvSpPr>
          <p:nvPr>
            <p:ph type="sldNum" sz="quarter" idx="17"/>
          </p:nvPr>
        </p:nvSpPr>
        <p:spPr/>
        <p:txBody>
          <a:bodyPr/>
          <a:lstStyle/>
          <a:p>
            <a:pPr>
              <a:defRPr/>
            </a:pPr>
            <a:fld id="{49EFD4B7-1CC6-864B-A72A-C978B70BBA9B}" type="slidenum">
              <a:rPr lang="fi-FI" smtClean="0"/>
              <a:pPr>
                <a:defRPr/>
              </a:pPr>
              <a:t>8</a:t>
            </a:fld>
            <a:endParaRPr lang="fi-FI" dirty="0"/>
          </a:p>
        </p:txBody>
      </p:sp>
    </p:spTree>
    <p:extLst>
      <p:ext uri="{BB962C8B-B14F-4D97-AF65-F5344CB8AC3E}">
        <p14:creationId xmlns:p14="http://schemas.microsoft.com/office/powerpoint/2010/main" val="260586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3661-232F-9AB6-1E25-BDF2D7F13EFB}"/>
              </a:ext>
            </a:extLst>
          </p:cNvPr>
          <p:cNvSpPr>
            <a:spLocks noGrp="1"/>
          </p:cNvSpPr>
          <p:nvPr>
            <p:ph type="ctrTitle"/>
          </p:nvPr>
        </p:nvSpPr>
        <p:spPr>
          <a:xfrm>
            <a:off x="468313" y="265113"/>
            <a:ext cx="8207375" cy="658079"/>
          </a:xfrm>
        </p:spPr>
        <p:txBody>
          <a:bodyPr/>
          <a:lstStyle/>
          <a:p>
            <a:r>
              <a:rPr lang="en-FI" dirty="0"/>
              <a:t>Biologisen psykologian historiaa</a:t>
            </a:r>
          </a:p>
        </p:txBody>
      </p:sp>
      <p:sp>
        <p:nvSpPr>
          <p:cNvPr id="3" name="Content Placeholder 2">
            <a:extLst>
              <a:ext uri="{FF2B5EF4-FFF2-40B4-BE49-F238E27FC236}">
                <a16:creationId xmlns:a16="http://schemas.microsoft.com/office/drawing/2014/main" id="{4B308A59-E1EA-EBA7-019F-069EB7C9A3D5}"/>
              </a:ext>
            </a:extLst>
          </p:cNvPr>
          <p:cNvSpPr>
            <a:spLocks noGrp="1"/>
          </p:cNvSpPr>
          <p:nvPr>
            <p:ph sz="quarter" idx="14"/>
          </p:nvPr>
        </p:nvSpPr>
        <p:spPr>
          <a:xfrm>
            <a:off x="468313" y="879231"/>
            <a:ext cx="8207374" cy="3921370"/>
          </a:xfrm>
        </p:spPr>
        <p:txBody>
          <a:bodyPr/>
          <a:lstStyle/>
          <a:p>
            <a:pPr marL="342900" indent="-342900">
              <a:buFont typeface="Arial" panose="020B0604020202020204" pitchFamily="34" charset="0"/>
              <a:buChar char="•"/>
            </a:pPr>
            <a:r>
              <a:rPr lang="en-GB" dirty="0" err="1"/>
              <a:t>Ensimmäiset</a:t>
            </a:r>
            <a:r>
              <a:rPr lang="en-GB" dirty="0"/>
              <a:t> </a:t>
            </a:r>
            <a:r>
              <a:rPr lang="en-GB" dirty="0" err="1"/>
              <a:t>yritykset</a:t>
            </a:r>
            <a:r>
              <a:rPr lang="en-GB" dirty="0"/>
              <a:t> </a:t>
            </a:r>
            <a:r>
              <a:rPr lang="en-GB" dirty="0" err="1"/>
              <a:t>kartoittaa</a:t>
            </a:r>
            <a:r>
              <a:rPr lang="en-GB" dirty="0"/>
              <a:t> </a:t>
            </a:r>
            <a:r>
              <a:rPr lang="en-GB" dirty="0" err="1"/>
              <a:t>aivojen</a:t>
            </a:r>
            <a:r>
              <a:rPr lang="en-GB" dirty="0"/>
              <a:t> </a:t>
            </a:r>
            <a:r>
              <a:rPr lang="en-GB" dirty="0" err="1"/>
              <a:t>ja</a:t>
            </a:r>
            <a:r>
              <a:rPr lang="en-GB" dirty="0"/>
              <a:t> </a:t>
            </a:r>
            <a:r>
              <a:rPr lang="en-GB" dirty="0" err="1"/>
              <a:t>mielen</a:t>
            </a:r>
            <a:r>
              <a:rPr lang="en-GB" dirty="0"/>
              <a:t> </a:t>
            </a:r>
            <a:r>
              <a:rPr lang="en-GB" dirty="0" err="1"/>
              <a:t>välistä</a:t>
            </a:r>
            <a:r>
              <a:rPr lang="en-GB" dirty="0"/>
              <a:t> </a:t>
            </a:r>
            <a:r>
              <a:rPr lang="en-GB" dirty="0" err="1"/>
              <a:t>vastaavuutta</a:t>
            </a:r>
            <a:r>
              <a:rPr lang="en-GB" dirty="0"/>
              <a:t> </a:t>
            </a:r>
            <a:r>
              <a:rPr lang="en-GB" dirty="0" err="1"/>
              <a:t>tehtiin</a:t>
            </a:r>
            <a:r>
              <a:rPr lang="en-GB" dirty="0"/>
              <a:t> jo </a:t>
            </a:r>
            <a:r>
              <a:rPr lang="en-GB" dirty="0" err="1"/>
              <a:t>satoja</a:t>
            </a:r>
            <a:r>
              <a:rPr lang="en-GB" dirty="0"/>
              <a:t> </a:t>
            </a:r>
            <a:r>
              <a:rPr lang="en-GB" dirty="0" err="1"/>
              <a:t>vuosia</a:t>
            </a:r>
            <a:r>
              <a:rPr lang="en-GB" dirty="0"/>
              <a:t> </a:t>
            </a:r>
            <a:r>
              <a:rPr lang="en-GB" dirty="0" err="1"/>
              <a:t>sitten</a:t>
            </a:r>
            <a:r>
              <a:rPr lang="en-GB" dirty="0"/>
              <a:t> </a:t>
            </a:r>
          </a:p>
          <a:p>
            <a:pPr marL="580500" lvl="1" indent="-342900">
              <a:buFont typeface="Arial" panose="020B0604020202020204" pitchFamily="34" charset="0"/>
              <a:buChar char="•"/>
            </a:pPr>
            <a:r>
              <a:rPr lang="en-GB" dirty="0" err="1"/>
              <a:t>Joskus</a:t>
            </a:r>
            <a:r>
              <a:rPr lang="en-GB" dirty="0"/>
              <a:t> </a:t>
            </a:r>
            <a:r>
              <a:rPr lang="en-GB" dirty="0" err="1"/>
              <a:t>jopa</a:t>
            </a:r>
            <a:r>
              <a:rPr lang="en-GB" dirty="0"/>
              <a:t> </a:t>
            </a:r>
            <a:r>
              <a:rPr lang="en-GB" dirty="0" err="1"/>
              <a:t>kreikkalaisen</a:t>
            </a:r>
            <a:r>
              <a:rPr lang="en-GB" dirty="0"/>
              <a:t> </a:t>
            </a:r>
            <a:r>
              <a:rPr lang="en-GB" dirty="0" err="1"/>
              <a:t>filosofin</a:t>
            </a:r>
            <a:r>
              <a:rPr lang="en-GB" dirty="0"/>
              <a:t> </a:t>
            </a:r>
            <a:r>
              <a:rPr lang="en-GB" dirty="0" err="1"/>
              <a:t>Aristoteleen</a:t>
            </a:r>
            <a:r>
              <a:rPr lang="en-GB" dirty="0"/>
              <a:t> </a:t>
            </a:r>
            <a:r>
              <a:rPr lang="en-GB" dirty="0" err="1"/>
              <a:t>varhaiset</a:t>
            </a:r>
            <a:r>
              <a:rPr lang="en-GB" dirty="0"/>
              <a:t> </a:t>
            </a:r>
            <a:r>
              <a:rPr lang="en-GB" dirty="0" err="1"/>
              <a:t>yritykset</a:t>
            </a:r>
            <a:r>
              <a:rPr lang="en-GB" dirty="0"/>
              <a:t> </a:t>
            </a:r>
            <a:r>
              <a:rPr lang="en-GB" dirty="0" err="1"/>
              <a:t>yhdistää</a:t>
            </a:r>
            <a:r>
              <a:rPr lang="en-GB" dirty="0"/>
              <a:t> </a:t>
            </a:r>
            <a:r>
              <a:rPr lang="en-GB" dirty="0" err="1"/>
              <a:t>mieli</a:t>
            </a:r>
            <a:r>
              <a:rPr lang="en-GB" dirty="0"/>
              <a:t> </a:t>
            </a:r>
            <a:r>
              <a:rPr lang="en-GB" dirty="0" err="1"/>
              <a:t>ja</a:t>
            </a:r>
            <a:r>
              <a:rPr lang="en-GB" dirty="0"/>
              <a:t> </a:t>
            </a:r>
            <a:r>
              <a:rPr lang="en-GB" dirty="0" err="1"/>
              <a:t>sydän</a:t>
            </a:r>
            <a:r>
              <a:rPr lang="en-GB" dirty="0"/>
              <a:t> </a:t>
            </a:r>
            <a:r>
              <a:rPr lang="en-GB" dirty="0" err="1"/>
              <a:t>mainitaan</a:t>
            </a:r>
            <a:r>
              <a:rPr lang="en-GB" dirty="0"/>
              <a:t> </a:t>
            </a:r>
            <a:r>
              <a:rPr lang="en-GB" dirty="0" err="1"/>
              <a:t>ensimmäisinä</a:t>
            </a:r>
            <a:r>
              <a:rPr lang="en-GB" dirty="0"/>
              <a:t> </a:t>
            </a:r>
            <a:r>
              <a:rPr lang="en-GB" dirty="0" err="1"/>
              <a:t>askelina</a:t>
            </a:r>
            <a:r>
              <a:rPr lang="en-GB" dirty="0"/>
              <a:t> </a:t>
            </a:r>
            <a:r>
              <a:rPr lang="en-GB" dirty="0" err="1"/>
              <a:t>kohti</a:t>
            </a:r>
            <a:r>
              <a:rPr lang="en-GB" dirty="0"/>
              <a:t> </a:t>
            </a:r>
            <a:r>
              <a:rPr lang="en-GB" dirty="0" err="1"/>
              <a:t>henkisten</a:t>
            </a:r>
            <a:r>
              <a:rPr lang="en-GB" dirty="0"/>
              <a:t> </a:t>
            </a:r>
            <a:r>
              <a:rPr lang="en-GB" dirty="0" err="1"/>
              <a:t>toimintojen</a:t>
            </a:r>
            <a:r>
              <a:rPr lang="en-GB" dirty="0"/>
              <a:t> </a:t>
            </a:r>
            <a:r>
              <a:rPr lang="en-GB" dirty="0" err="1"/>
              <a:t>paikallistamista</a:t>
            </a:r>
            <a:r>
              <a:rPr lang="en-GB" dirty="0"/>
              <a:t>, </a:t>
            </a:r>
            <a:r>
              <a:rPr lang="en-GB" dirty="0" err="1"/>
              <a:t>vaikka</a:t>
            </a:r>
            <a:r>
              <a:rPr lang="en-GB" dirty="0"/>
              <a:t> </a:t>
            </a:r>
            <a:r>
              <a:rPr lang="en-GB" dirty="0" err="1"/>
              <a:t>juuri</a:t>
            </a:r>
            <a:r>
              <a:rPr lang="en-GB" dirty="0"/>
              <a:t> </a:t>
            </a:r>
            <a:r>
              <a:rPr lang="en-GB" dirty="0" err="1"/>
              <a:t>Platon</a:t>
            </a:r>
            <a:r>
              <a:rPr lang="en-GB" dirty="0"/>
              <a:t>, </a:t>
            </a:r>
            <a:r>
              <a:rPr lang="en-GB" dirty="0" err="1"/>
              <a:t>Aristoteleen</a:t>
            </a:r>
            <a:r>
              <a:rPr lang="en-GB" dirty="0"/>
              <a:t> </a:t>
            </a:r>
            <a:r>
              <a:rPr lang="en-GB" dirty="0" err="1"/>
              <a:t>mentori</a:t>
            </a:r>
            <a:r>
              <a:rPr lang="en-GB" dirty="0"/>
              <a:t>, </a:t>
            </a:r>
            <a:r>
              <a:rPr lang="en-GB" dirty="0" err="1"/>
              <a:t>uskoi</a:t>
            </a:r>
            <a:r>
              <a:rPr lang="en-GB" dirty="0"/>
              <a:t> </a:t>
            </a:r>
            <a:r>
              <a:rPr lang="en-GB" dirty="0" err="1"/>
              <a:t>aivojen</a:t>
            </a:r>
            <a:r>
              <a:rPr lang="en-GB" dirty="0"/>
              <a:t> </a:t>
            </a:r>
            <a:r>
              <a:rPr lang="en-GB" dirty="0" err="1"/>
              <a:t>olevan</a:t>
            </a:r>
            <a:r>
              <a:rPr lang="en-GB" dirty="0"/>
              <a:t> </a:t>
            </a:r>
            <a:r>
              <a:rPr lang="en-GB" dirty="0" err="1"/>
              <a:t>henkisten</a:t>
            </a:r>
            <a:r>
              <a:rPr lang="en-GB" dirty="0"/>
              <a:t> </a:t>
            </a:r>
            <a:r>
              <a:rPr lang="en-GB" dirty="0" err="1"/>
              <a:t>prosessien</a:t>
            </a:r>
            <a:r>
              <a:rPr lang="en-GB" dirty="0"/>
              <a:t> </a:t>
            </a:r>
            <a:r>
              <a:rPr lang="en-GB" dirty="0" err="1"/>
              <a:t>keskuspaikka</a:t>
            </a:r>
            <a:endParaRPr lang="en-GB" dirty="0"/>
          </a:p>
          <a:p>
            <a:pPr marL="342900" indent="-342900">
              <a:buFont typeface="Arial" panose="020B0604020202020204" pitchFamily="34" charset="0"/>
              <a:buChar char="•"/>
            </a:pPr>
            <a:r>
              <a:rPr lang="en-GB" dirty="0" err="1"/>
              <a:t>Italialaisen</a:t>
            </a:r>
            <a:r>
              <a:rPr lang="en-GB" dirty="0"/>
              <a:t> Camillo </a:t>
            </a:r>
            <a:r>
              <a:rPr lang="en-GB" dirty="0" err="1"/>
              <a:t>Golgin</a:t>
            </a:r>
            <a:r>
              <a:rPr lang="en-GB" dirty="0"/>
              <a:t> </a:t>
            </a:r>
            <a:r>
              <a:rPr lang="en-GB" dirty="0" err="1"/>
              <a:t>kehittämien</a:t>
            </a:r>
            <a:r>
              <a:rPr lang="en-GB" dirty="0"/>
              <a:t> </a:t>
            </a:r>
            <a:r>
              <a:rPr lang="en-GB" dirty="0" err="1"/>
              <a:t>ja</a:t>
            </a:r>
            <a:r>
              <a:rPr lang="en-GB" dirty="0"/>
              <a:t> Ramon y </a:t>
            </a:r>
            <a:r>
              <a:rPr lang="en-GB" dirty="0" err="1"/>
              <a:t>Cajalin</a:t>
            </a:r>
            <a:r>
              <a:rPr lang="en-GB" dirty="0"/>
              <a:t> </a:t>
            </a:r>
            <a:r>
              <a:rPr lang="en-GB" dirty="0" err="1"/>
              <a:t>hyödyntämien</a:t>
            </a:r>
            <a:r>
              <a:rPr lang="en-GB" dirty="0"/>
              <a:t> </a:t>
            </a:r>
            <a:r>
              <a:rPr lang="en-GB" dirty="0" err="1"/>
              <a:t>värjäysmenetelmien</a:t>
            </a:r>
            <a:r>
              <a:rPr lang="en-GB" dirty="0"/>
              <a:t> </a:t>
            </a:r>
            <a:r>
              <a:rPr lang="en-GB" dirty="0" err="1"/>
              <a:t>ansiosta</a:t>
            </a:r>
            <a:r>
              <a:rPr lang="en-GB" dirty="0"/>
              <a:t> </a:t>
            </a:r>
            <a:r>
              <a:rPr lang="en-GB" dirty="0" err="1"/>
              <a:t>saatiin</a:t>
            </a:r>
            <a:r>
              <a:rPr lang="en-GB" dirty="0"/>
              <a:t> </a:t>
            </a:r>
            <a:r>
              <a:rPr lang="en-GB" dirty="0" err="1"/>
              <a:t>käsitys</a:t>
            </a:r>
            <a:r>
              <a:rPr lang="en-GB" dirty="0"/>
              <a:t> </a:t>
            </a:r>
            <a:r>
              <a:rPr lang="en-GB" dirty="0" err="1"/>
              <a:t>siitä</a:t>
            </a:r>
            <a:r>
              <a:rPr lang="en-GB" dirty="0"/>
              <a:t>, </a:t>
            </a:r>
            <a:r>
              <a:rPr lang="en-GB" dirty="0" err="1"/>
              <a:t>että</a:t>
            </a:r>
            <a:r>
              <a:rPr lang="en-GB" dirty="0"/>
              <a:t> </a:t>
            </a:r>
            <a:r>
              <a:rPr lang="en-GB" dirty="0" err="1"/>
              <a:t>neuronit</a:t>
            </a:r>
            <a:r>
              <a:rPr lang="en-GB" dirty="0"/>
              <a:t> (</a:t>
            </a:r>
            <a:r>
              <a:rPr lang="en-GB" dirty="0" err="1"/>
              <a:t>eli</a:t>
            </a:r>
            <a:r>
              <a:rPr lang="en-GB" dirty="0"/>
              <a:t> </a:t>
            </a:r>
            <a:r>
              <a:rPr lang="en-GB" dirty="0" err="1"/>
              <a:t>hermoston</a:t>
            </a:r>
            <a:r>
              <a:rPr lang="en-GB" dirty="0"/>
              <a:t> </a:t>
            </a:r>
            <a:r>
              <a:rPr lang="en-GB" dirty="0" err="1"/>
              <a:t>muodostavat</a:t>
            </a:r>
            <a:r>
              <a:rPr lang="en-GB" dirty="0"/>
              <a:t> </a:t>
            </a:r>
            <a:r>
              <a:rPr lang="en-GB" dirty="0" err="1"/>
              <a:t>erikoistuneet</a:t>
            </a:r>
            <a:r>
              <a:rPr lang="en-GB" dirty="0"/>
              <a:t> </a:t>
            </a:r>
            <a:r>
              <a:rPr lang="en-GB" dirty="0" err="1"/>
              <a:t>solut</a:t>
            </a:r>
            <a:r>
              <a:rPr lang="en-GB" dirty="0"/>
              <a:t>) </a:t>
            </a:r>
            <a:r>
              <a:rPr lang="en-GB" dirty="0" err="1"/>
              <a:t>ovat</a:t>
            </a:r>
            <a:r>
              <a:rPr lang="en-GB" dirty="0"/>
              <a:t> </a:t>
            </a:r>
            <a:r>
              <a:rPr lang="en-GB" dirty="0" err="1"/>
              <a:t>tärkeitä</a:t>
            </a:r>
            <a:r>
              <a:rPr lang="en-GB" dirty="0"/>
              <a:t> </a:t>
            </a:r>
            <a:r>
              <a:rPr lang="en-GB" dirty="0" err="1"/>
              <a:t>kognition</a:t>
            </a:r>
            <a:r>
              <a:rPr lang="en-GB" dirty="0"/>
              <a:t> </a:t>
            </a:r>
            <a:r>
              <a:rPr lang="en-GB" dirty="0" err="1"/>
              <a:t>kannalta</a:t>
            </a:r>
            <a:r>
              <a:rPr lang="en-GB" dirty="0"/>
              <a:t> ("</a:t>
            </a:r>
            <a:r>
              <a:rPr lang="en-GB" dirty="0" err="1"/>
              <a:t>neuronioppi</a:t>
            </a:r>
            <a:r>
              <a:rPr lang="en-GB" dirty="0"/>
              <a:t>")</a:t>
            </a:r>
          </a:p>
          <a:p>
            <a:pPr marL="580500" lvl="1" indent="-342900">
              <a:buFont typeface="Arial" panose="020B0604020202020204" pitchFamily="34" charset="0"/>
              <a:buChar char="•"/>
            </a:pPr>
            <a:r>
              <a:rPr lang="en-GB" dirty="0" err="1"/>
              <a:t>Nobelin</a:t>
            </a:r>
            <a:r>
              <a:rPr lang="en-GB" dirty="0"/>
              <a:t> </a:t>
            </a:r>
            <a:r>
              <a:rPr lang="en-GB" dirty="0" err="1"/>
              <a:t>palkinto</a:t>
            </a:r>
            <a:r>
              <a:rPr lang="en-GB" dirty="0"/>
              <a:t> </a:t>
            </a:r>
            <a:r>
              <a:rPr lang="en-GB" dirty="0" err="1"/>
              <a:t>vuonna</a:t>
            </a:r>
            <a:r>
              <a:rPr lang="en-GB" dirty="0"/>
              <a:t> 1909</a:t>
            </a:r>
            <a:endParaRPr lang="en-FI" dirty="0"/>
          </a:p>
        </p:txBody>
      </p:sp>
      <p:sp>
        <p:nvSpPr>
          <p:cNvPr id="4" name="Date Placeholder 3">
            <a:extLst>
              <a:ext uri="{FF2B5EF4-FFF2-40B4-BE49-F238E27FC236}">
                <a16:creationId xmlns:a16="http://schemas.microsoft.com/office/drawing/2014/main" id="{B342C0D7-E6C2-DD89-8F6B-CCC635BAEC5A}"/>
              </a:ext>
            </a:extLst>
          </p:cNvPr>
          <p:cNvSpPr>
            <a:spLocks noGrp="1"/>
          </p:cNvSpPr>
          <p:nvPr>
            <p:ph type="dt" sz="half" idx="15"/>
          </p:nvPr>
        </p:nvSpPr>
        <p:spPr/>
        <p:txBody>
          <a:bodyPr/>
          <a:lstStyle/>
          <a:p>
            <a:pPr>
              <a:defRPr/>
            </a:pPr>
            <a:fld id="{24CBB682-87B2-4236-AF78-B49807E7713E}" type="datetime1">
              <a:rPr lang="fi-FI" smtClean="0"/>
              <a:t>7.1.2024</a:t>
            </a:fld>
            <a:endParaRPr lang="fi-FI"/>
          </a:p>
        </p:txBody>
      </p:sp>
      <p:sp>
        <p:nvSpPr>
          <p:cNvPr id="5" name="Slide Number Placeholder 4">
            <a:extLst>
              <a:ext uri="{FF2B5EF4-FFF2-40B4-BE49-F238E27FC236}">
                <a16:creationId xmlns:a16="http://schemas.microsoft.com/office/drawing/2014/main" id="{8A6CD5D5-0496-3409-A98D-F4FA9D32CEF4}"/>
              </a:ext>
            </a:extLst>
          </p:cNvPr>
          <p:cNvSpPr>
            <a:spLocks noGrp="1"/>
          </p:cNvSpPr>
          <p:nvPr>
            <p:ph type="sldNum" sz="quarter" idx="17"/>
          </p:nvPr>
        </p:nvSpPr>
        <p:spPr/>
        <p:txBody>
          <a:bodyPr/>
          <a:lstStyle/>
          <a:p>
            <a:pPr>
              <a:defRPr/>
            </a:pPr>
            <a:fld id="{49EFD4B7-1CC6-864B-A72A-C978B70BBA9B}" type="slidenum">
              <a:rPr lang="fi-FI" smtClean="0"/>
              <a:pPr>
                <a:defRPr/>
              </a:pPr>
              <a:t>9</a:t>
            </a:fld>
            <a:endParaRPr lang="fi-FI"/>
          </a:p>
        </p:txBody>
      </p:sp>
    </p:spTree>
    <p:extLst>
      <p:ext uri="{BB962C8B-B14F-4D97-AF65-F5344CB8AC3E}">
        <p14:creationId xmlns:p14="http://schemas.microsoft.com/office/powerpoint/2010/main" val="4187424905"/>
      </p:ext>
    </p:extLst>
  </p:cSld>
  <p:clrMapOvr>
    <a:masterClrMapping/>
  </p:clrMapOvr>
</p:sld>
</file>

<file path=ppt/theme/theme1.xml><?xml version="1.0" encoding="utf-8"?>
<a:theme xmlns:a="http://schemas.openxmlformats.org/drawingml/2006/main" name="Aalto University">
  <a:themeElements>
    <a:clrScheme name="Aalto-perus">
      <a:dk1>
        <a:sysClr val="windowText" lastClr="000000"/>
      </a:dk1>
      <a:lt1>
        <a:sysClr val="window" lastClr="FFFFFF"/>
      </a:lt1>
      <a:dk2>
        <a:srgbClr val="FF671F"/>
      </a:dk2>
      <a:lt2>
        <a:srgbClr val="8C857B"/>
      </a:lt2>
      <a:accent1>
        <a:srgbClr val="FF671F"/>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1_Aalto University">
  <a:themeElements>
    <a:clrScheme name="Aalto-taide">
      <a:dk1>
        <a:sysClr val="windowText" lastClr="000000"/>
      </a:dk1>
      <a:lt1>
        <a:sysClr val="window" lastClr="FFFFFF"/>
      </a:lt1>
      <a:dk2>
        <a:srgbClr val="FFA300"/>
      </a:dk2>
      <a:lt2>
        <a:srgbClr val="8C857B"/>
      </a:lt2>
      <a:accent1>
        <a:srgbClr val="FFA30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3.xml><?xml version="1.0" encoding="utf-8"?>
<a:theme xmlns:a="http://schemas.openxmlformats.org/drawingml/2006/main" name="2_Aalto University">
  <a:themeElements>
    <a:clrScheme name="Aalto-taide">
      <a:dk1>
        <a:sysClr val="windowText" lastClr="000000"/>
      </a:dk1>
      <a:lt1>
        <a:sysClr val="window" lastClr="FFFFFF"/>
      </a:lt1>
      <a:dk2>
        <a:srgbClr val="FFA300"/>
      </a:dk2>
      <a:lt2>
        <a:srgbClr val="8C857B"/>
      </a:lt2>
      <a:accent1>
        <a:srgbClr val="FFA30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5158</Words>
  <Application>Microsoft Macintosh PowerPoint</Application>
  <PresentationFormat>On-screen Show (16:10)</PresentationFormat>
  <Paragraphs>399</Paragraphs>
  <Slides>68</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68</vt:i4>
      </vt:variant>
    </vt:vector>
  </HeadingPairs>
  <TitlesOfParts>
    <vt:vector size="76" baseType="lpstr">
      <vt:lpstr>Arial</vt:lpstr>
      <vt:lpstr>Calibri</vt:lpstr>
      <vt:lpstr>Courier New</vt:lpstr>
      <vt:lpstr>Georgia</vt:lpstr>
      <vt:lpstr>Lucida Grande</vt:lpstr>
      <vt:lpstr>Aalto University</vt:lpstr>
      <vt:lpstr>1_Aalto University</vt:lpstr>
      <vt:lpstr>2_Aalto University</vt:lpstr>
      <vt:lpstr>NBE-C2300 Biologinen psykologia</vt:lpstr>
      <vt:lpstr>Lyhyt esittelykierros ensialkuun</vt:lpstr>
      <vt:lpstr>PowerPoint Presentation</vt:lpstr>
      <vt:lpstr>Opetusmateriaalit ja arviointi</vt:lpstr>
      <vt:lpstr>Mitä biologinen psykologia on?</vt:lpstr>
      <vt:lpstr>Mitä hyötyä biologisesta psykologiasta?</vt:lpstr>
      <vt:lpstr>Mitä hyötyä biologisesta psykologiasta?</vt:lpstr>
      <vt:lpstr>Mitä hyötyä biologisesta psykologiasta?</vt:lpstr>
      <vt:lpstr>Biologisen psykologian historiaa</vt:lpstr>
      <vt:lpstr>Biologisen psykologian historiaa</vt:lpstr>
      <vt:lpstr>Frenologia</vt:lpstr>
      <vt:lpstr>Aivot aggregaattikenttänä</vt:lpstr>
      <vt:lpstr>Aivovauriot ja kielelliset häiriöt: Paul Broca ja Carl Wernicke</vt:lpstr>
      <vt:lpstr>Aivovauriot ja kielelliset häiriöt: Paul Broca ja Carl Wernicke</vt:lpstr>
      <vt:lpstr>Aivovauriot ja kielelliset häiriöt: Paul Broca ja Carl Wernicke</vt:lpstr>
      <vt:lpstr>Käyttäytymispohjaiset testit</vt:lpstr>
      <vt:lpstr>Ei-invasiivisten aivokuvantamismenetelmien kehittyminen</vt:lpstr>
      <vt:lpstr>Biologisen psykologian tulevaisuus</vt:lpstr>
      <vt:lpstr>Biologisen psykologian tulevaisuus</vt:lpstr>
      <vt:lpstr>Kysymyksiä?</vt:lpstr>
      <vt:lpstr>Biologisen psykologian tutkimusmenetelmät</vt:lpstr>
      <vt:lpstr>Biologisen psykologian tutkimusmenetelmät</vt:lpstr>
      <vt:lpstr>PowerPoint Presentation</vt:lpstr>
      <vt:lpstr>PowerPoint Presentation</vt:lpstr>
      <vt:lpstr>PowerPoint Presentation</vt:lpstr>
      <vt:lpstr>Biologisen psykologian tutkimusmenetelmät</vt:lpstr>
      <vt:lpstr>Kognitiivisten ja havaintotoimintojen käyttäytymispohjaiset mittaukset</vt:lpstr>
      <vt:lpstr>PowerPoint Presentation</vt:lpstr>
      <vt:lpstr>Aivovauriopotilaiden kognition muutokset</vt:lpstr>
      <vt:lpstr>Aivovauriopotilaiden kognition muutokset</vt:lpstr>
      <vt:lpstr>Aivovauriopotilaiden kognition muutokset</vt:lpstr>
      <vt:lpstr>Aivovauriopotilaiden kognition muutokset</vt:lpstr>
      <vt:lpstr>Aivovauriopotilaiden kognition muutokset</vt:lpstr>
      <vt:lpstr>Behavioraaliset mittaukset terveillä koehenkilöillä</vt:lpstr>
      <vt:lpstr>Behavioraaliset mittaukset terveillä koehenkilöillä</vt:lpstr>
      <vt:lpstr>Behavioraaliset mittaukset terveillä koehenkilöillä</vt:lpstr>
      <vt:lpstr>Käyttäytymistehtävät eläinkokeissa</vt:lpstr>
      <vt:lpstr>Kallonsisäiset hermosolumittaukset eläinmalleissa</vt:lpstr>
      <vt:lpstr>Yksittäissolumittaukset</vt:lpstr>
      <vt:lpstr>Multi-unit ja paikalliset kenttäpotentiaalit</vt:lpstr>
      <vt:lpstr>Optinen ja Ca kuvantaminen</vt:lpstr>
      <vt:lpstr>Ei-invasiiviset aivokuvantamismenetelmät</vt:lpstr>
      <vt:lpstr>Aivosähkökäyrä (EEG)</vt:lpstr>
      <vt:lpstr>Aivosähkökäyrä (EEG)</vt:lpstr>
      <vt:lpstr>Aivosähkökäyrä (EEG)</vt:lpstr>
      <vt:lpstr>Aivosähkökäyrä (EEG)</vt:lpstr>
      <vt:lpstr>Aivosähkökäyrä (EEG)</vt:lpstr>
      <vt:lpstr>Aivosähkökäyrä (EEG)</vt:lpstr>
      <vt:lpstr>Aivosähkökäyrä (EEG)</vt:lpstr>
      <vt:lpstr>Magnetoenkefalografia (MEG)</vt:lpstr>
      <vt:lpstr>Magnetoenkefalografia (MEG)</vt:lpstr>
      <vt:lpstr>Magnetoenkefalografia (MEG)</vt:lpstr>
      <vt:lpstr>Positroni emissio tomografia (PET)</vt:lpstr>
      <vt:lpstr>Positroni emissio tomografia (PET)</vt:lpstr>
      <vt:lpstr>Positroni emissio tomografia (PET)</vt:lpstr>
      <vt:lpstr>Toiminallinen magneettikuvaus</vt:lpstr>
      <vt:lpstr>Toiminallinen magneettikuvaus</vt:lpstr>
      <vt:lpstr>Toiminallinen magneettikuvaus</vt:lpstr>
      <vt:lpstr>Toiminallinen magneettikuvaus</vt:lpstr>
      <vt:lpstr>PowerPoint Presentation</vt:lpstr>
      <vt:lpstr>Toiminallinen magneettikuvaus</vt:lpstr>
      <vt:lpstr>PowerPoint Presentation</vt:lpstr>
      <vt:lpstr>Toiminallinen magneettikuvaus</vt:lpstr>
      <vt:lpstr>Lähi-infrapunaspektroskopia (NIRS)</vt:lpstr>
      <vt:lpstr>Lähi-infrapunaspektroskopia (NIRS)</vt:lpstr>
      <vt:lpstr>Lähi-infrapunaspektroskopia (NIRS)</vt:lpstr>
      <vt:lpstr>Transkraniaali magneettistimulaatio (TMS)</vt:lpstr>
      <vt:lpstr>Yhteenvetoa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2013-12-22T17:24:12Z</dcterms:created>
  <dcterms:modified xsi:type="dcterms:W3CDTF">2024-01-07T05:58:05Z</dcterms:modified>
</cp:coreProperties>
</file>