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iICZIqk64BHrOIwR34n8e+qiT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5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e4df6667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11e4df66670_0_1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e4064bde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e4064bde7_0_2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11e4064bde7_0_21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e4064bd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e4064bde7_0_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1e4064bde7_0_0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e4064bde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e4064bde7_0_1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1e4064bde7_0_12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3b96dd92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f3b96dd92a_0_9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3b96dd92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41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f3b96dd92a_0_18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3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2860675" y="5961063"/>
            <a:ext cx="2027238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5" name="Google Shape;35;p10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32385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464820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 descr="Aalto_EN_Electr-Eng_21_RGB_2"/>
          <p:cNvPicPr preferRelativeResize="0"/>
          <p:nvPr/>
        </p:nvPicPr>
        <p:blipFill rotWithShape="1">
          <a:blip r:embed="rId3">
            <a:alphaModFix/>
          </a:blip>
          <a:srcRect l="7030" t="6173"/>
          <a:stretch/>
        </p:blipFill>
        <p:spPr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 descr="Aalto_EN_Electr-Eng_13_RGB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TPWRS.2010.2057456" TargetMode="External"/><Relationship Id="rId7" Type="http://schemas.openxmlformats.org/officeDocument/2006/relationships/hyperlink" Target="https://lutpub.lut.fi/bitstream/handle/10024/158518/Diplomity%C3%B6%20Aarni%20Falkman.pdf?sequence=1&amp;isAllowed=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3390/batteries4040065" TargetMode="External"/><Relationship Id="rId5" Type="http://schemas.openxmlformats.org/officeDocument/2006/relationships/hyperlink" Target="https://doi.org/10.1016/j.rser.2021.111719" TargetMode="External"/><Relationship Id="rId4" Type="http://schemas.openxmlformats.org/officeDocument/2006/relationships/hyperlink" Target="https://trafi2.stat.fi/PXWeb/pxweb/fi/TraFi/TraFi__Liikennekaytossa_olevat_ajoneuvot/030_kanta_tau_103.px/table/tableViewLayout1/?rxid=d44ee935-a646-4c12-85d6-766dc63e196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/>
              <a:t>Modelling of electric vehicle charging load</a:t>
            </a:r>
            <a:endParaRPr sz="3200"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0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/>
              <a:t>Iina Ohrankämmen and Kasperi Haapanen</a:t>
            </a:r>
            <a:endParaRPr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22.03.2022</a:t>
            </a:r>
            <a:endParaRPr/>
          </a:p>
        </p:txBody>
      </p:sp>
      <p:sp>
        <p:nvSpPr>
          <p:cNvPr id="74" name="Google Shape;74;p1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-FI" sz="2000"/>
              <a:t>The EV fleet is growing rapidly due to climate concerns &amp; rising fuel prices</a:t>
            </a:r>
            <a:endParaRPr sz="200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-FI" sz="2000"/>
              <a:t>Differences in charging methods between vehicles</a:t>
            </a:r>
            <a:endParaRPr sz="200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-FI" sz="2000"/>
              <a:t>Our power grid needs to sustain the charging which is possible with smart solutions</a:t>
            </a:r>
            <a:endParaRPr sz="2000"/>
          </a:p>
          <a:p>
            <a:pPr marL="292100" lvl="0" indent="-165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69" name="Google Shape;169;p4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Conclusions</a:t>
            </a:r>
            <a:endParaRPr/>
          </a:p>
        </p:txBody>
      </p:sp>
      <p:sp>
        <p:nvSpPr>
          <p:cNvPr id="170" name="Google Shape;170;p4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71" name="Google Shape;171;p4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72" name="Google Shape;172;p4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173" name="Google Shape;173;p4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>
            <a:spLocks noGrp="1"/>
          </p:cNvSpPr>
          <p:nvPr>
            <p:ph type="body" idx="1"/>
          </p:nvPr>
        </p:nvSpPr>
        <p:spPr>
          <a:xfrm>
            <a:off x="572400" y="1185875"/>
            <a:ext cx="8134200" cy="48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1575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373"/>
              <a:buAutoNum type="arabicPeriod"/>
            </a:pPr>
            <a:r>
              <a:rPr lang="fi-FI" sz="1272"/>
              <a:t>Qian K., Zhou C., Allan M. and Yuan Y. 2011. </a:t>
            </a:r>
            <a:r>
              <a:rPr lang="fi-FI" sz="1272" b="0"/>
              <a:t>Modelling of Load Demand Due to EV Battery Charging in Distribution Systems. IEEE Transactions on Power Systems. ((Web publication). Vol. 26:2. P. 802-810. ISSN </a:t>
            </a:r>
            <a:r>
              <a:rPr lang="fi-FI" sz="1250" b="0">
                <a:solidFill>
                  <a:srgbClr val="333333"/>
                </a:solidFill>
                <a:highlight>
                  <a:srgbClr val="FFFFFF"/>
                </a:highlight>
              </a:rPr>
              <a:t>1558-0679. </a:t>
            </a:r>
            <a:r>
              <a:rPr lang="fi-FI" sz="1272" b="0"/>
              <a:t>DOI </a:t>
            </a:r>
            <a:r>
              <a:rPr lang="fi-FI" sz="1250" b="0" u="sng">
                <a:solidFill>
                  <a:srgbClr val="333333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10.1109/TPWRS.2010.2057456</a:t>
            </a:r>
            <a:r>
              <a:rPr lang="fi-FI" sz="1272" b="0"/>
              <a:t>.</a:t>
            </a:r>
            <a:endParaRPr sz="1272" b="0"/>
          </a:p>
          <a:p>
            <a:pPr marL="457200" lvl="0" indent="-30940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73"/>
              <a:buAutoNum type="arabicPeriod"/>
            </a:pPr>
            <a:r>
              <a:rPr lang="fi-FI" sz="1272"/>
              <a:t>Traficom. 2022. </a:t>
            </a:r>
            <a:r>
              <a:rPr lang="fi-FI" sz="1272" b="0"/>
              <a:t>Liikennekäytössä olevat henkilöautot 31.12.2007-2021. Available: </a:t>
            </a:r>
            <a:r>
              <a:rPr lang="fi-FI" sz="1272" b="0" u="sng">
                <a:solidFill>
                  <a:schemeClr val="hlink"/>
                </a:solidFill>
                <a:hlinkClick r:id="rId4"/>
              </a:rPr>
              <a:t>https://trafi2.stat.fi/PXWeb/pxweb/fi/TraFi/TraFi__Liikennekaytossa_olevat_ajoneuvot/030_kanta_tau_103.px/table/tableViewLayout1/?rxid=d44ee935-a646-4c12-85d6-766dc63e196d</a:t>
            </a:r>
            <a:endParaRPr sz="1272" b="0"/>
          </a:p>
          <a:p>
            <a:pPr marL="457200" lvl="0" indent="-30940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73"/>
              <a:buAutoNum type="arabicPeriod"/>
            </a:pPr>
            <a:r>
              <a:rPr lang="fi-FI" sz="1272"/>
              <a:t>Bauer, C., Hofer, J., Althaus, H-J., Del Duce, A. ja Simons, A. 2015.</a:t>
            </a:r>
            <a:r>
              <a:rPr lang="fi-FI" sz="1272" b="0"/>
              <a:t> The environmental performance of current and future passenger vehicles: Life cycle assessment based on a novel scenario analysis framework. Applied Energy. (Web publication). Vol. 157. S. 871–883. ISSN 03062619. DOI 10.1016/j.apenergy.2015.01.019. </a:t>
            </a:r>
            <a:endParaRPr sz="1272" b="0"/>
          </a:p>
          <a:p>
            <a:pPr marL="457200" lvl="0" indent="-3111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-FI" sz="1300"/>
              <a:t>O.Jouini et.al.</a:t>
            </a:r>
            <a:r>
              <a:rPr lang="fi-FI" sz="1300" b="0"/>
              <a:t>  2022. </a:t>
            </a:r>
            <a:r>
              <a:rPr lang="fi-FI" sz="1300" b="0">
                <a:solidFill>
                  <a:srgbClr val="505050"/>
                </a:solidFill>
              </a:rPr>
              <a:t>Too much or not enough? Planning electric vehicle charging infrastructure: A review of modeling options (Web publication). Volume 153, January 2022, 111719  </a:t>
            </a:r>
            <a:r>
              <a:rPr lang="fi-FI" sz="1300" b="0" u="sng">
                <a:solidFill>
                  <a:schemeClr val="hlink"/>
                </a:solidFill>
                <a:hlinkClick r:id="rId5"/>
              </a:rPr>
              <a:t>https://doi.org/10.1016/j.rser.2021.111719</a:t>
            </a:r>
            <a:r>
              <a:rPr lang="fi-FI" sz="1300" b="0">
                <a:solidFill>
                  <a:srgbClr val="505050"/>
                </a:solidFill>
              </a:rPr>
              <a:t> </a:t>
            </a:r>
            <a:endParaRPr sz="1300" b="0">
              <a:solidFill>
                <a:srgbClr val="505050"/>
              </a:solidFill>
            </a:endParaRPr>
          </a:p>
          <a:p>
            <a:pPr marL="457200" lvl="0" indent="-3044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195"/>
              <a:buAutoNum type="arabicPeriod"/>
            </a:pPr>
            <a:r>
              <a:rPr lang="fi-FI" sz="1300">
                <a:solidFill>
                  <a:srgbClr val="505050"/>
                </a:solidFill>
              </a:rPr>
              <a:t>Pelegov D. 2018</a:t>
            </a:r>
            <a:r>
              <a:rPr lang="fi-FI" sz="1300" b="0">
                <a:solidFill>
                  <a:srgbClr val="505050"/>
                </a:solidFill>
              </a:rPr>
              <a:t>. Main Drivers of Battery Industry Changes: Electric Vehicles - A Market Overview (Web publication: </a:t>
            </a:r>
            <a:r>
              <a:rPr lang="fi-FI" sz="1300" b="0" u="sng">
                <a:solidFill>
                  <a:schemeClr val="hlink"/>
                </a:solidFill>
                <a:hlinkClick r:id="rId6"/>
              </a:rPr>
              <a:t>https://doi.org/10.3390/batteries4040065</a:t>
            </a:r>
            <a:r>
              <a:rPr lang="fi-FI" sz="1300" b="0">
                <a:solidFill>
                  <a:srgbClr val="505050"/>
                </a:solidFill>
              </a:rPr>
              <a:t>  </a:t>
            </a:r>
            <a:endParaRPr sz="1300" b="0">
              <a:solidFill>
                <a:srgbClr val="505050"/>
              </a:solidFill>
            </a:endParaRPr>
          </a:p>
          <a:p>
            <a:pPr marL="457200" lvl="0" indent="-3044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195"/>
              <a:buAutoNum type="arabicPeriod"/>
            </a:pPr>
            <a:r>
              <a:rPr lang="fi-FI" sz="1300">
                <a:solidFill>
                  <a:srgbClr val="505050"/>
                </a:solidFill>
              </a:rPr>
              <a:t>Falkman A. 2018.</a:t>
            </a:r>
            <a:r>
              <a:rPr lang="fi-FI" sz="1300" b="0">
                <a:solidFill>
                  <a:srgbClr val="505050"/>
                </a:solidFill>
              </a:rPr>
              <a:t> Energy Management in Smart Charging Systems for Electric Vehicles. Master Thesis. Lappeenranta University of Technology. (Web publication) Available at: </a:t>
            </a:r>
            <a:r>
              <a:rPr lang="fi-FI" sz="1300" b="0" u="sng">
                <a:solidFill>
                  <a:schemeClr val="hlink"/>
                </a:solidFill>
                <a:hlinkClick r:id="rId7"/>
              </a:rPr>
              <a:t>https://lutpub.lut.fi/bitstream/handle/10024/158518/Diplomity%C3%B6%20Aarni%20Falkman.pdf?sequence=1&amp;isAllowed=y</a:t>
            </a:r>
            <a:r>
              <a:rPr lang="fi-FI" sz="1300" b="0">
                <a:solidFill>
                  <a:srgbClr val="505050"/>
                </a:solidFill>
              </a:rPr>
              <a:t> </a:t>
            </a:r>
            <a:endParaRPr sz="1300" b="0">
              <a:solidFill>
                <a:srgbClr val="505050"/>
              </a:solidFill>
            </a:endParaRPr>
          </a:p>
        </p:txBody>
      </p:sp>
      <p:sp>
        <p:nvSpPr>
          <p:cNvPr id="179" name="Google Shape;179;p5"/>
          <p:cNvSpPr txBox="1">
            <a:spLocks noGrp="1"/>
          </p:cNvSpPr>
          <p:nvPr>
            <p:ph type="ctrTitle"/>
          </p:nvPr>
        </p:nvSpPr>
        <p:spPr>
          <a:xfrm>
            <a:off x="572400" y="487747"/>
            <a:ext cx="7772400" cy="5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Source material used</a:t>
            </a:r>
            <a:endParaRPr/>
          </a:p>
        </p:txBody>
      </p:sp>
      <p:sp>
        <p:nvSpPr>
          <p:cNvPr id="180" name="Google Shape;180;p5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82" name="Google Shape;182;p5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183" name="Google Shape;183;p5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98899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EV = Electric vehicle</a:t>
            </a: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BEV = Battery electric vehicle</a:t>
            </a: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PHEV = Plug-in hybrid electric vehicle</a:t>
            </a: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ICEV = Internal combustion engine vehicle</a:t>
            </a: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800"/>
              <a:t>Contents:</a:t>
            </a:r>
            <a:endParaRPr sz="18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800"/>
              <a:t>EV penetration</a:t>
            </a:r>
            <a:endParaRPr sz="18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800"/>
              <a:t>Charging modes</a:t>
            </a:r>
            <a:endParaRPr sz="18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800"/>
              <a:t>Effects on the grid</a:t>
            </a:r>
            <a:endParaRPr sz="1800"/>
          </a:p>
        </p:txBody>
      </p:sp>
      <p:sp>
        <p:nvSpPr>
          <p:cNvPr id="81" name="Google Shape;81;p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Introduction</a:t>
            </a:r>
            <a:endParaRPr/>
          </a:p>
        </p:txBody>
      </p:sp>
      <p:sp>
        <p:nvSpPr>
          <p:cNvPr id="82" name="Google Shape;82;p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22.3.2022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2</a:t>
            </a:fld>
            <a:endParaRPr/>
          </a:p>
        </p:txBody>
      </p:sp>
      <p:pic>
        <p:nvPicPr>
          <p:cNvPr id="86" name="Google Shape;8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488" y="1876725"/>
            <a:ext cx="3248025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The fleet of EVs is rising rapidly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Still around 3.6 % of total fleet (Finland, 2021)</a:t>
            </a:r>
            <a:endParaRPr sz="2000"/>
          </a:p>
        </p:txBody>
      </p:sp>
      <p:sp>
        <p:nvSpPr>
          <p:cNvPr id="92" name="Google Shape;92;p3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Context</a:t>
            </a:r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4" name="Google Shape;94;p3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5" name="Google Shape;95;p3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96" name="Google Shape;96;p3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3</a:t>
            </a:fld>
            <a:endParaRPr/>
          </a:p>
        </p:txBody>
      </p:sp>
      <p:pic>
        <p:nvPicPr>
          <p:cNvPr id="97" name="Google Shape;9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0375" y="2404925"/>
            <a:ext cx="5561025" cy="334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e4df66670_0_11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24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Price of electricity vs price of fuels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Total life cycle costs are cheaper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Climate concerns</a:t>
            </a:r>
            <a:endParaRPr sz="2000"/>
          </a:p>
        </p:txBody>
      </p:sp>
      <p:sp>
        <p:nvSpPr>
          <p:cNvPr id="103" name="Google Shape;103;g11e4df66670_0_1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Why is the change happening?</a:t>
            </a:r>
            <a:endParaRPr/>
          </a:p>
        </p:txBody>
      </p:sp>
      <p:sp>
        <p:nvSpPr>
          <p:cNvPr id="104" name="Google Shape;104;g11e4df66670_0_1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05" name="Google Shape;105;g11e4df66670_0_1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06" name="Google Shape;106;g11e4df66670_0_11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107" name="Google Shape;107;g11e4df66670_0_11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4</a:t>
            </a:fld>
            <a:endParaRPr/>
          </a:p>
        </p:txBody>
      </p:sp>
      <p:pic>
        <p:nvPicPr>
          <p:cNvPr id="108" name="Google Shape;108;g11e4df66670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6791" y="4111324"/>
            <a:ext cx="7289660" cy="16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11e4df66670_0_11"/>
          <p:cNvSpPr txBox="1">
            <a:spLocks noGrp="1"/>
          </p:cNvSpPr>
          <p:nvPr>
            <p:ph type="body" idx="1"/>
          </p:nvPr>
        </p:nvSpPr>
        <p:spPr>
          <a:xfrm>
            <a:off x="1541825" y="3584400"/>
            <a:ext cx="74745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/>
              <a:t>Life cycle GHG emissions of BEV and ICEV with gasoline engine: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e4064bde7_0_21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1e4064bde7_0_2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Strategies for charging</a:t>
            </a:r>
            <a:endParaRPr/>
          </a:p>
        </p:txBody>
      </p:sp>
      <p:sp>
        <p:nvSpPr>
          <p:cNvPr id="117" name="Google Shape;117;g11e4064bde7_0_2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11e4064bde7_0_2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1e4064bde7_0_21"/>
          <p:cNvSpPr txBox="1">
            <a:spLocks noGrp="1"/>
          </p:cNvSpPr>
          <p:nvPr>
            <p:ph type="sldNum" idx="12"/>
          </p:nvPr>
        </p:nvSpPr>
        <p:spPr>
          <a:xfrm>
            <a:off x="3429000" y="6286511"/>
            <a:ext cx="1544700" cy="24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5</a:t>
            </a:fld>
            <a:endParaRPr/>
          </a:p>
        </p:txBody>
      </p:sp>
      <p:pic>
        <p:nvPicPr>
          <p:cNvPr id="120" name="Google Shape;120;g11e4064bde7_0_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950" y="1387750"/>
            <a:ext cx="7989551" cy="4394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e4064bde7_0_0"/>
          <p:cNvSpPr txBox="1">
            <a:spLocks noGrp="1"/>
          </p:cNvSpPr>
          <p:nvPr>
            <p:ph type="body" idx="1"/>
          </p:nvPr>
        </p:nvSpPr>
        <p:spPr>
          <a:xfrm>
            <a:off x="383250" y="1262100"/>
            <a:ext cx="7636200" cy="4481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AutoNum type="arabicPeriod"/>
            </a:pPr>
            <a:r>
              <a:rPr lang="fi-FI" sz="1800"/>
              <a:t>The charging cable is connected directly to the power supply	(for light vehicles, such as electric bike or moped only)</a:t>
            </a:r>
            <a:endParaRPr sz="18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AutoNum type="arabicPeriod"/>
            </a:pPr>
            <a:r>
              <a:rPr lang="fi-FI" sz="1800"/>
              <a:t>A separate charging unit is integrated in the connection cable, which contains the required control and protection devices</a:t>
            </a:r>
            <a:endParaRPr sz="18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AutoNum type="arabicPeriod"/>
            </a:pPr>
            <a:r>
              <a:rPr lang="fi-FI" sz="1800"/>
              <a:t>Charging is done by an AC charger installed in the AC mains using a control signal (the most common for BEV)</a:t>
            </a:r>
            <a:endParaRPr sz="18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AutoNum type="arabicPeriod"/>
            </a:pPr>
            <a:r>
              <a:rPr lang="fi-FI" sz="1800"/>
              <a:t>Charging is done by a DC charger connected to the AC or DC mains (fast charge)</a:t>
            </a: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7" name="Google Shape;127;g11e4064bde7_0_0"/>
          <p:cNvSpPr txBox="1">
            <a:spLocks noGrp="1"/>
          </p:cNvSpPr>
          <p:nvPr>
            <p:ph type="ctrTitle"/>
          </p:nvPr>
        </p:nvSpPr>
        <p:spPr>
          <a:xfrm>
            <a:off x="572400" y="487750"/>
            <a:ext cx="7772400" cy="69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Charging types</a:t>
            </a:r>
            <a:endParaRPr/>
          </a:p>
        </p:txBody>
      </p:sp>
      <p:sp>
        <p:nvSpPr>
          <p:cNvPr id="128" name="Google Shape;128;g11e4064bde7_0_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11e4064bde7_0_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1e4064bde7_0_0"/>
          <p:cNvSpPr txBox="1">
            <a:spLocks noGrp="1"/>
          </p:cNvSpPr>
          <p:nvPr>
            <p:ph type="sldNum" idx="12"/>
          </p:nvPr>
        </p:nvSpPr>
        <p:spPr>
          <a:xfrm>
            <a:off x="3429000" y="6257939"/>
            <a:ext cx="1544700" cy="27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e4064bde7_0_12"/>
          <p:cNvSpPr txBox="1">
            <a:spLocks noGrp="1"/>
          </p:cNvSpPr>
          <p:nvPr>
            <p:ph type="body" idx="1"/>
          </p:nvPr>
        </p:nvSpPr>
        <p:spPr>
          <a:xfrm>
            <a:off x="572400" y="1328750"/>
            <a:ext cx="7928700" cy="4305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800"/>
              <a:t>Battery types:</a:t>
            </a: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Li-ion, LiFePO4 are the most used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Lead acid, Nickel metal hydride, Nickel Cadmium, Lithium Polymer</a:t>
            </a:r>
            <a:endParaRPr sz="18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800"/>
              <a:t>Energy:</a:t>
            </a: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From 10 to 20 kWh for PHEV, from 20 to 100 kWh for BEV</a:t>
            </a: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800"/>
              <a:t>	BMW X3 plug in hybrid: 12,0 kWh, Tesla Model S : 100 kWh</a:t>
            </a: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800"/>
              <a:t>	What else to consider?</a:t>
            </a: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Costs, supply, specific energy, environment…</a:t>
            </a: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7" name="Google Shape;137;g11e4064bde7_0_1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Batteries</a:t>
            </a:r>
            <a:endParaRPr/>
          </a:p>
        </p:txBody>
      </p:sp>
      <p:sp>
        <p:nvSpPr>
          <p:cNvPr id="138" name="Google Shape;138;g11e4064bde7_0_1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1e4064bde7_0_1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11e4064bde7_0_12"/>
          <p:cNvSpPr txBox="1">
            <a:spLocks noGrp="1"/>
          </p:cNvSpPr>
          <p:nvPr>
            <p:ph type="sldNum" idx="12"/>
          </p:nvPr>
        </p:nvSpPr>
        <p:spPr>
          <a:xfrm>
            <a:off x="3429000" y="6257939"/>
            <a:ext cx="1544700" cy="27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3b96dd92a_0_9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EV charging - effects on the grid</a:t>
            </a:r>
            <a:endParaRPr/>
          </a:p>
        </p:txBody>
      </p:sp>
      <p:sp>
        <p:nvSpPr>
          <p:cNvPr id="146" name="Google Shape;146;gf3b96dd92a_0_9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47" name="Google Shape;147;gf3b96dd92a_0_9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48" name="Google Shape;148;gf3b96dd92a_0_9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149" name="Google Shape;149;gf3b96dd92a_0_9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8</a:t>
            </a:fld>
            <a:endParaRPr/>
          </a:p>
        </p:txBody>
      </p:sp>
      <p:pic>
        <p:nvPicPr>
          <p:cNvPr id="150" name="Google Shape;150;gf3b96dd92a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175" y="3012300"/>
            <a:ext cx="4467826" cy="2652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f3b96dd92a_0_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603632"/>
            <a:ext cx="4419600" cy="306145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f3b96dd92a_0_9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15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Worst case scenario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All vehicles start charging at the same time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Fixed electricity price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3b96dd92a_0_18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1077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Smart charging off-peak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Model optimized by minimizing charging costs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Real-time electricity price &amp; 				traffic data used</a:t>
            </a:r>
            <a:endParaRPr sz="2000"/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Network load constraints</a:t>
            </a:r>
            <a:endParaRPr sz="2000"/>
          </a:p>
        </p:txBody>
      </p:sp>
      <p:sp>
        <p:nvSpPr>
          <p:cNvPr id="158" name="Google Shape;158;gf3b96dd92a_0_18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Solution…</a:t>
            </a:r>
            <a:endParaRPr/>
          </a:p>
        </p:txBody>
      </p:sp>
      <p:sp>
        <p:nvSpPr>
          <p:cNvPr id="159" name="Google Shape;159;gf3b96dd92a_0_18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0" name="Google Shape;160;gf3b96dd92a_0_18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1" name="Google Shape;161;gf3b96dd92a_0_18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/>
              <a:t>22.3.2022</a:t>
            </a:r>
            <a:endParaRPr/>
          </a:p>
        </p:txBody>
      </p:sp>
      <p:sp>
        <p:nvSpPr>
          <p:cNvPr id="162" name="Google Shape;162;gf3b96dd92a_0_18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9</a:t>
            </a:fld>
            <a:endParaRPr/>
          </a:p>
        </p:txBody>
      </p:sp>
      <p:pic>
        <p:nvPicPr>
          <p:cNvPr id="163" name="Google Shape;163;gf3b96dd92a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665500"/>
            <a:ext cx="4500401" cy="30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presentation</vt:lpstr>
      <vt:lpstr>Aalto Content - Green</vt:lpstr>
      <vt:lpstr>ELEC-E8423 - Smart Grid  Modelling of electric vehicle charging load</vt:lpstr>
      <vt:lpstr>Introduction</vt:lpstr>
      <vt:lpstr>Context</vt:lpstr>
      <vt:lpstr>Why is the change happening?</vt:lpstr>
      <vt:lpstr>Strategies for charging</vt:lpstr>
      <vt:lpstr>Charging types</vt:lpstr>
      <vt:lpstr>Batteries</vt:lpstr>
      <vt:lpstr>EV charging - effects on the grid</vt:lpstr>
      <vt:lpstr>Solution…</vt:lpstr>
      <vt:lpstr>Conclusions</vt:lpstr>
      <vt:lpstr>Source material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ELEC-E8423 - Smart Grid  Modelling of electric vehicle charging load</dc:title>
  <dc:creator>atammine</dc:creator>
  <cp:lastModifiedBy>Lehtonen Matti</cp:lastModifiedBy>
  <cp:revision>1</cp:revision>
  <dcterms:created xsi:type="dcterms:W3CDTF">2010-03-23T14:57:30Z</dcterms:created>
  <dcterms:modified xsi:type="dcterms:W3CDTF">2022-03-21T16:22:14Z</dcterms:modified>
</cp:coreProperties>
</file>