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5"/>
  </p:notesMasterIdLst>
  <p:handoutMasterIdLst>
    <p:handoutMasterId r:id="rId16"/>
  </p:handoutMasterIdLst>
  <p:sldIdLst>
    <p:sldId id="339" r:id="rId6"/>
    <p:sldId id="355" r:id="rId7"/>
    <p:sldId id="363" r:id="rId8"/>
    <p:sldId id="365" r:id="rId9"/>
    <p:sldId id="367" r:id="rId10"/>
    <p:sldId id="369" r:id="rId11"/>
    <p:sldId id="368" r:id="rId12"/>
    <p:sldId id="352" r:id="rId13"/>
    <p:sldId id="362" r:id="rId14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4A605-CAA8-E049-B1ED-82BE5F55B01B}" v="27" dt="2022-04-18T10:49:39.797"/>
    <p1510:client id="{BD80C473-4CFB-4747-A5CA-3A40CDCD70DC}" v="12" dt="2022-04-17T18:06:50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0340" autoAdjust="0"/>
  </p:normalViewPr>
  <p:slideViewPr>
    <p:cSldViewPr snapToGrid="0" snapToObjects="1">
      <p:cViewPr varScale="1">
        <p:scale>
          <a:sx n="60" d="100"/>
          <a:sy n="60" d="100"/>
        </p:scale>
        <p:origin x="8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grid.fi/globalassets/dokumentit/fi/sahkomarkkinat/reservit/reserve-products-and-reserve-market-plac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0142061516000375" TargetMode="External"/><Relationship Id="rId5" Type="http://schemas.openxmlformats.org/officeDocument/2006/relationships/hyperlink" Target="https://smartgrid.ieee.org/bulletins/september-2019/frequency-stability-and-control-in-smart-grids" TargetMode="External"/><Relationship Id="rId4" Type="http://schemas.openxmlformats.org/officeDocument/2006/relationships/hyperlink" Target="https://www.fingrid.fi/en/grid/power-transmission/maintenance-of-power-balance/#frequency-measurement-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en-US" sz="3200" dirty="0"/>
              <a:t>Power markets in Nordic Countries: Frequency containment and frequency restoration reserves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 err="1"/>
              <a:t>Kaustav</a:t>
            </a:r>
            <a:r>
              <a:rPr lang="en-US" i="1" dirty="0"/>
              <a:t> Dey</a:t>
            </a:r>
          </a:p>
          <a:p>
            <a:r>
              <a:rPr lang="en-US" i="1" dirty="0"/>
              <a:t>Laura </a:t>
            </a:r>
            <a:r>
              <a:rPr lang="en-US" i="1" dirty="0" err="1"/>
              <a:t>Kanerva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fld id="{28665D74-DD85-40CA-AD10-2497374F526D}" type="datetime1">
              <a:rPr lang="fi-FI" smtClean="0"/>
              <a:t>20.4.2022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D0C3335D-FC32-49AB-BE6C-385BD57E6F8D}" type="datetime1">
              <a:rPr lang="fi-FI" smtClean="0"/>
              <a:t>20.4.2022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ea typeface="+mn-lt"/>
                <a:cs typeface="+mn-lt"/>
              </a:rPr>
              <a:t>Nordic Frequency Balancing Market structure</a:t>
            </a:r>
            <a:endParaRPr lang="en-US" sz="1800" dirty="0">
              <a:cs typeface="+mn-lt"/>
            </a:endParaRPr>
          </a:p>
          <a:p>
            <a:pPr marL="285750" indent="-285750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ea typeface="ＭＳ Ｐゴシック"/>
                <a:cs typeface="+mn-lt"/>
              </a:rPr>
              <a:t>Frequency</a:t>
            </a:r>
            <a:r>
              <a:rPr lang="en-US" sz="1800" dirty="0">
                <a:ea typeface="+mn-lt"/>
                <a:cs typeface="+mn-lt"/>
              </a:rPr>
              <a:t> Reserve market production</a:t>
            </a:r>
            <a:endParaRPr lang="en-US" sz="1800" dirty="0">
              <a:cs typeface="+mn-lt"/>
            </a:endParaRPr>
          </a:p>
          <a:p>
            <a:pPr marL="285750" indent="-285750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ea typeface="+mn-lt"/>
                <a:cs typeface="+mn-lt"/>
              </a:rPr>
              <a:t>Price levels</a:t>
            </a:r>
            <a:endParaRPr lang="en-US" sz="1800" dirty="0">
              <a:cs typeface="+mn-lt"/>
            </a:endParaRPr>
          </a:p>
          <a:p>
            <a:pPr marL="285750" indent="-285750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ea typeface="+mn-lt"/>
                <a:cs typeface="+mn-lt"/>
              </a:rPr>
              <a:t>Smart grids and Frequency reserves</a:t>
            </a:r>
            <a:endParaRPr lang="en-US" sz="1800" dirty="0">
              <a:cs typeface="+mn-lt"/>
            </a:endParaRPr>
          </a:p>
          <a:p>
            <a:pPr marL="285750" indent="-285750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ea typeface="+mn-lt"/>
                <a:cs typeface="+mn-lt"/>
              </a:rPr>
              <a:t>Challenges </a:t>
            </a:r>
            <a:endParaRPr lang="en-US" sz="1800" dirty="0">
              <a:ea typeface="ＭＳ Ｐゴシック"/>
              <a:cs typeface="+mn-lt"/>
            </a:endParaRPr>
          </a:p>
          <a:p>
            <a:pPr marL="285750" indent="-285750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ea typeface="+mn-lt"/>
                <a:cs typeface="+mn-lt"/>
              </a:rPr>
              <a:t>Conclusion</a:t>
            </a:r>
          </a:p>
          <a:p>
            <a:pPr marL="285750" indent="-285750">
              <a:lnSpc>
                <a:spcPct val="160000"/>
              </a:lnSpc>
              <a:buFont typeface="Wingdings" panose="020B0604020202020204" pitchFamily="34" charset="0"/>
              <a:buChar char="q"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dirty="0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4B21373E-7C56-414B-930D-7B9C694E3756}" type="datetime1">
              <a:rPr lang="fi-FI" smtClean="0"/>
              <a:t>20.4.2022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5287617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fi-FI" sz="1800" dirty="0" err="1">
                <a:ea typeface="ＭＳ Ｐゴシック"/>
              </a:rPr>
              <a:t>Consumption</a:t>
            </a:r>
            <a:r>
              <a:rPr lang="fi-FI" sz="1800" dirty="0">
                <a:ea typeface="ＭＳ Ｐゴシック"/>
              </a:rPr>
              <a:t> and </a:t>
            </a:r>
            <a:r>
              <a:rPr lang="fi-FI" sz="1800" dirty="0" err="1">
                <a:ea typeface="ＭＳ Ｐゴシック"/>
              </a:rPr>
              <a:t>production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must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be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equal</a:t>
            </a:r>
            <a:r>
              <a:rPr lang="fi-FI" sz="1800" dirty="0">
                <a:ea typeface="ＭＳ Ｐゴシック"/>
              </a:rPr>
              <a:t> to </a:t>
            </a:r>
            <a:r>
              <a:rPr lang="fi-FI" sz="1800" dirty="0" err="1">
                <a:ea typeface="ＭＳ Ｐゴシック"/>
              </a:rPr>
              <a:t>maintain</a:t>
            </a:r>
            <a:r>
              <a:rPr lang="fi-FI" sz="1800" dirty="0">
                <a:ea typeface="ＭＳ Ｐゴシック"/>
              </a:rPr>
              <a:t> </a:t>
            </a:r>
            <a:r>
              <a:rPr lang="fi-FI" sz="1800" dirty="0" err="1">
                <a:ea typeface="ＭＳ Ｐゴシック"/>
              </a:rPr>
              <a:t>frequency</a:t>
            </a:r>
            <a:r>
              <a:rPr lang="fi-FI" sz="1800" dirty="0">
                <a:ea typeface="ＭＳ Ｐゴシック"/>
              </a:rPr>
              <a:t> in 50 Hz.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fi-FI" sz="1800" dirty="0" err="1">
                <a:ea typeface="ＭＳ Ｐゴシック"/>
              </a:rPr>
              <a:t>Finnish</a:t>
            </a:r>
            <a:r>
              <a:rPr lang="fi-FI" sz="1800" dirty="0">
                <a:ea typeface="ＭＳ Ｐゴシック"/>
              </a:rPr>
              <a:t> TSO </a:t>
            </a:r>
            <a:r>
              <a:rPr lang="fi-FI" sz="1800" dirty="0" err="1">
                <a:ea typeface="ＭＳ Ｐゴシック"/>
              </a:rPr>
              <a:t>Fingrid</a:t>
            </a:r>
            <a:r>
              <a:rPr lang="fi-FI" sz="1800" dirty="0">
                <a:ea typeface="ＭＳ Ｐゴシック"/>
              </a:rPr>
              <a:t> </a:t>
            </a:r>
            <a:r>
              <a:rPr lang="fi-FI" sz="1800" dirty="0" err="1">
                <a:ea typeface="ＭＳ Ｐゴシック"/>
              </a:rPr>
              <a:t>procures</a:t>
            </a:r>
            <a:r>
              <a:rPr lang="fi-FI" sz="1800" dirty="0">
                <a:ea typeface="ＭＳ Ｐゴシック"/>
              </a:rPr>
              <a:t> </a:t>
            </a:r>
            <a:r>
              <a:rPr lang="fi-FI" sz="1800" dirty="0" err="1">
                <a:ea typeface="ＭＳ Ｐゴシック"/>
              </a:rPr>
              <a:t>reserves</a:t>
            </a:r>
            <a:r>
              <a:rPr lang="fi-FI" sz="1800" dirty="0">
                <a:ea typeface="ＭＳ Ｐゴシック"/>
              </a:rPr>
              <a:t> to </a:t>
            </a:r>
            <a:r>
              <a:rPr lang="fi-FI" sz="1800" dirty="0" err="1">
                <a:ea typeface="ＭＳ Ｐゴシック"/>
              </a:rPr>
              <a:t>balance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deviations</a:t>
            </a:r>
            <a:endParaRPr lang="fi-FI" sz="1800" dirty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fi-FI" sz="1800" dirty="0" err="1">
                <a:ea typeface="+mn-lt"/>
                <a:cs typeface="+mn-lt"/>
              </a:rPr>
              <a:t>Reserves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 err="1">
                <a:ea typeface="+mn-lt"/>
                <a:cs typeface="+mn-lt"/>
              </a:rPr>
              <a:t>can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 err="1">
                <a:ea typeface="+mn-lt"/>
                <a:cs typeface="+mn-lt"/>
              </a:rPr>
              <a:t>be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 err="1">
                <a:ea typeface="+mn-lt"/>
                <a:cs typeface="+mn-lt"/>
              </a:rPr>
              <a:t>power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 err="1">
                <a:ea typeface="+mn-lt"/>
                <a:cs typeface="+mn-lt"/>
              </a:rPr>
              <a:t>plants</a:t>
            </a:r>
            <a:r>
              <a:rPr lang="fi-FI" sz="1800" dirty="0">
                <a:ea typeface="+mn-lt"/>
                <a:cs typeface="+mn-lt"/>
              </a:rPr>
              <a:t>, </a:t>
            </a:r>
            <a:r>
              <a:rPr lang="fi-FI" sz="1800" dirty="0" err="1">
                <a:ea typeface="+mn-lt"/>
                <a:cs typeface="+mn-lt"/>
              </a:rPr>
              <a:t>consumption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 err="1">
                <a:ea typeface="+mn-lt"/>
                <a:cs typeface="+mn-lt"/>
              </a:rPr>
              <a:t>resources</a:t>
            </a:r>
            <a:r>
              <a:rPr lang="fi-FI" sz="1800" dirty="0">
                <a:ea typeface="+mn-lt"/>
                <a:cs typeface="+mn-lt"/>
              </a:rPr>
              <a:t> and </a:t>
            </a:r>
            <a:r>
              <a:rPr lang="fi-FI" sz="1800" dirty="0" err="1">
                <a:ea typeface="+mn-lt"/>
                <a:cs typeface="+mn-lt"/>
              </a:rPr>
              <a:t>energy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 err="1">
                <a:ea typeface="+mn-lt"/>
                <a:cs typeface="+mn-lt"/>
              </a:rPr>
              <a:t>storages</a:t>
            </a:r>
            <a:endParaRPr lang="fi-FI" sz="1800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fi-FI" sz="1800" dirty="0">
                <a:ea typeface="+mn-lt"/>
                <a:cs typeface="+mn-lt"/>
              </a:rPr>
              <a:t>Finland, </a:t>
            </a:r>
            <a:r>
              <a:rPr lang="fi-FI" sz="1800" dirty="0" err="1">
                <a:ea typeface="+mn-lt"/>
                <a:cs typeface="+mn-lt"/>
              </a:rPr>
              <a:t>Sweden</a:t>
            </a:r>
            <a:r>
              <a:rPr lang="fi-FI" sz="1800" dirty="0">
                <a:ea typeface="+mn-lt"/>
                <a:cs typeface="+mn-lt"/>
              </a:rPr>
              <a:t>, </a:t>
            </a:r>
            <a:r>
              <a:rPr lang="fi-FI" sz="1800" dirty="0" err="1">
                <a:ea typeface="+mn-lt"/>
                <a:cs typeface="+mn-lt"/>
              </a:rPr>
              <a:t>Norway</a:t>
            </a:r>
            <a:r>
              <a:rPr lang="fi-FI" sz="1800" dirty="0">
                <a:ea typeface="+mn-lt"/>
                <a:cs typeface="+mn-lt"/>
              </a:rPr>
              <a:t> and East </a:t>
            </a:r>
            <a:r>
              <a:rPr lang="fi-FI" sz="1800" dirty="0" err="1">
                <a:ea typeface="+mn-lt"/>
                <a:cs typeface="+mn-lt"/>
              </a:rPr>
              <a:t>Denmark</a:t>
            </a: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dirty="0" err="1">
                <a:ea typeface="+mn-lt"/>
                <a:cs typeface="+mn-lt"/>
              </a:rPr>
              <a:t>form</a:t>
            </a:r>
            <a:r>
              <a:rPr lang="fi-FI" sz="1800" dirty="0">
                <a:ea typeface="+mn-lt"/>
                <a:cs typeface="+mn-lt"/>
              </a:rPr>
              <a:t> Nordic </a:t>
            </a:r>
            <a:r>
              <a:rPr lang="fi-FI" sz="1800" dirty="0" err="1">
                <a:ea typeface="+mn-lt"/>
                <a:cs typeface="+mn-lt"/>
              </a:rPr>
              <a:t>joint</a:t>
            </a: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dirty="0" err="1">
                <a:ea typeface="+mn-lt"/>
                <a:cs typeface="+mn-lt"/>
              </a:rPr>
              <a:t>system</a:t>
            </a:r>
            <a:endParaRPr lang="fi-FI" sz="1800" dirty="0" err="1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525507"/>
            <a:ext cx="7772400" cy="520506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Nordic Frequency Balancing Market structure 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dirty="0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9851189C-E144-7008-F467-66161C55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77" y="1716446"/>
            <a:ext cx="2616702" cy="34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3A703D-EDC0-4566-AA3B-2CC58A750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70684"/>
            <a:ext cx="7772400" cy="475329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Frequency Reserve market products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27DC0A-B8DA-4379-BB92-1541D19EE1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7AB03527-A020-40CC-874C-841D88380957}" type="datetime1">
              <a:rPr lang="fi-FI" smtClean="0"/>
              <a:t>20.4.2022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6C454-92D1-4BB5-99C4-CF1042212E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1" name="Kuva 11">
            <a:extLst>
              <a:ext uri="{FF2B5EF4-FFF2-40B4-BE49-F238E27FC236}">
                <a16:creationId xmlns:a16="http://schemas.microsoft.com/office/drawing/2014/main" id="{B9DFC1C1-A603-6A6B-2839-671CF1B6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477916"/>
            <a:ext cx="8498859" cy="37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562BA7-B8B9-4B67-97DE-7F774A297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857789" cy="4136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fi-FI" sz="2000" dirty="0">
                <a:ea typeface="ＭＳ Ｐゴシック"/>
              </a:rPr>
              <a:t>FFR</a:t>
            </a: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Dozens</a:t>
            </a:r>
            <a:r>
              <a:rPr lang="fi-FI" sz="1600" b="1" dirty="0">
                <a:ea typeface="ＭＳ Ｐゴシック"/>
              </a:rPr>
              <a:t> of €/MWh</a:t>
            </a:r>
          </a:p>
          <a:p>
            <a:pPr marL="339725" lvl="1" indent="0">
              <a:buNone/>
            </a:pPr>
            <a:endParaRPr lang="fi-FI" sz="1600" dirty="0">
              <a:ea typeface="ＭＳ Ｐゴシック"/>
            </a:endParaRPr>
          </a:p>
          <a:p>
            <a:pPr marL="342900" indent="-342900">
              <a:buChar char="•"/>
            </a:pPr>
            <a:r>
              <a:rPr lang="fi-FI" sz="2000" dirty="0">
                <a:ea typeface="ＭＳ Ｐゴシック"/>
              </a:rPr>
              <a:t>FCR-D</a:t>
            </a: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Yearly</a:t>
            </a:r>
            <a:r>
              <a:rPr lang="fi-FI" sz="1600" b="1" dirty="0">
                <a:ea typeface="ＭＳ Ｐゴシック"/>
              </a:rPr>
              <a:t> market: </a:t>
            </a:r>
            <a:r>
              <a:rPr lang="fi-FI" sz="1600" b="1" dirty="0" err="1">
                <a:ea typeface="ＭＳ Ｐゴシック"/>
              </a:rPr>
              <a:t>up</a:t>
            </a:r>
            <a:r>
              <a:rPr lang="fi-FI" sz="1600" b="1" dirty="0">
                <a:ea typeface="ＭＳ Ｐゴシック"/>
              </a:rPr>
              <a:t> </a:t>
            </a:r>
            <a:r>
              <a:rPr lang="fi-FI" sz="1600" b="1" dirty="0" err="1">
                <a:ea typeface="ＭＳ Ｐゴシック"/>
              </a:rPr>
              <a:t>around</a:t>
            </a:r>
            <a:r>
              <a:rPr lang="fi-FI" sz="1600" b="1" dirty="0">
                <a:ea typeface="ＭＳ Ｐゴシック"/>
              </a:rPr>
              <a:t> 2 €/MWh</a:t>
            </a: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Hourly</a:t>
            </a:r>
            <a:r>
              <a:rPr lang="fi-FI" sz="1600" b="1" dirty="0">
                <a:ea typeface="ＭＳ Ｐゴシック"/>
              </a:rPr>
              <a:t> market: </a:t>
            </a:r>
            <a:r>
              <a:rPr lang="fi-FI" sz="1600" b="1" dirty="0" err="1">
                <a:ea typeface="ＭＳ Ｐゴシック"/>
              </a:rPr>
              <a:t>couple</a:t>
            </a:r>
            <a:r>
              <a:rPr lang="fi-FI" sz="1600" b="1" dirty="0">
                <a:ea typeface="ＭＳ Ｐゴシック"/>
              </a:rPr>
              <a:t> of €/MWh to </a:t>
            </a:r>
            <a:r>
              <a:rPr lang="fi-FI" sz="1600" b="1" dirty="0" err="1">
                <a:ea typeface="ＭＳ Ｐゴシック"/>
              </a:rPr>
              <a:t>dozens</a:t>
            </a:r>
            <a:r>
              <a:rPr lang="fi-FI" sz="1600" b="1" dirty="0">
                <a:ea typeface="ＭＳ Ｐゴシック"/>
              </a:rPr>
              <a:t> of €/MWh</a:t>
            </a:r>
            <a:endParaRPr lang="fi-FI" sz="1600">
              <a:ea typeface="ＭＳ Ｐゴシック"/>
            </a:endParaRPr>
          </a:p>
          <a:p>
            <a:pPr marL="342900" indent="-342900">
              <a:buChar char="•"/>
            </a:pPr>
            <a:r>
              <a:rPr lang="fi-FI" sz="2000" dirty="0">
                <a:ea typeface="ＭＳ Ｐゴシック"/>
              </a:rPr>
              <a:t>FCR-D </a:t>
            </a:r>
            <a:r>
              <a:rPr lang="fi-FI" sz="2000" dirty="0" err="1">
                <a:ea typeface="ＭＳ Ｐゴシック"/>
              </a:rPr>
              <a:t>down</a:t>
            </a:r>
            <a:endParaRPr lang="fi-FI" sz="2000">
              <a:ea typeface="ＭＳ Ｐゴシック"/>
            </a:endParaRP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Yearly</a:t>
            </a:r>
            <a:r>
              <a:rPr lang="fi-FI" sz="1600" b="1" dirty="0">
                <a:ea typeface="ＭＳ Ｐゴシック"/>
              </a:rPr>
              <a:t> market: </a:t>
            </a:r>
            <a:r>
              <a:rPr lang="fi-FI" sz="1600" b="1" dirty="0" err="1">
                <a:ea typeface="ＭＳ Ｐゴシック"/>
              </a:rPr>
              <a:t>around</a:t>
            </a:r>
            <a:r>
              <a:rPr lang="fi-FI" sz="1600" b="1" dirty="0">
                <a:ea typeface="ＭＳ Ｐゴシック"/>
              </a:rPr>
              <a:t> 10 €/MWh</a:t>
            </a:r>
            <a:endParaRPr lang="fi-FI" sz="1600">
              <a:ea typeface="ＭＳ Ｐゴシック"/>
            </a:endParaRP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Hourly</a:t>
            </a:r>
            <a:r>
              <a:rPr lang="fi-FI" sz="1600" b="1" dirty="0">
                <a:ea typeface="ＭＳ Ｐゴシック"/>
              </a:rPr>
              <a:t> market: </a:t>
            </a:r>
            <a:r>
              <a:rPr lang="fi-FI" sz="1600" b="1" dirty="0" err="1">
                <a:ea typeface="ＭＳ Ｐゴシック"/>
              </a:rPr>
              <a:t>dozens</a:t>
            </a:r>
            <a:r>
              <a:rPr lang="fi-FI" sz="1600" b="1" dirty="0">
                <a:ea typeface="ＭＳ Ｐゴシック"/>
              </a:rPr>
              <a:t> of €/MWh</a:t>
            </a:r>
            <a:endParaRPr lang="fi-FI" sz="1600">
              <a:ea typeface="ＭＳ Ｐゴシック"/>
            </a:endParaRPr>
          </a:p>
          <a:p>
            <a:pPr marL="339725" lvl="1" indent="0">
              <a:buNone/>
            </a:pPr>
            <a:endParaRPr lang="fi-FI" sz="1600" dirty="0">
              <a:ea typeface="ＭＳ Ｐゴシック"/>
            </a:endParaRPr>
          </a:p>
          <a:p>
            <a:pPr marL="342900" indent="-342900">
              <a:buChar char="•"/>
            </a:pPr>
            <a:r>
              <a:rPr lang="fi-FI" sz="2000" dirty="0">
                <a:ea typeface="ＭＳ Ｐゴシック"/>
              </a:rPr>
              <a:t>FCR-N</a:t>
            </a: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Yearly</a:t>
            </a:r>
            <a:r>
              <a:rPr lang="fi-FI" sz="1600" b="1" dirty="0">
                <a:ea typeface="ＭＳ Ｐゴシック"/>
              </a:rPr>
              <a:t> market: </a:t>
            </a:r>
            <a:r>
              <a:rPr lang="fi-FI" sz="1600" b="1" dirty="0" err="1">
                <a:ea typeface="ＭＳ Ｐゴシック"/>
              </a:rPr>
              <a:t>around</a:t>
            </a:r>
            <a:r>
              <a:rPr lang="fi-FI" sz="1600" b="1" dirty="0">
                <a:ea typeface="ＭＳ Ｐゴシック"/>
              </a:rPr>
              <a:t> 13 €/MWh</a:t>
            </a:r>
            <a:endParaRPr lang="fi-FI" sz="1600" b="1">
              <a:ea typeface="ＭＳ Ｐゴシック"/>
            </a:endParaRP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Hourly</a:t>
            </a:r>
            <a:r>
              <a:rPr lang="fi-FI" sz="1600" b="1" dirty="0">
                <a:ea typeface="ＭＳ Ｐゴシック"/>
              </a:rPr>
              <a:t> market: </a:t>
            </a:r>
            <a:r>
              <a:rPr lang="fi-FI" sz="1600" b="1" dirty="0" err="1">
                <a:ea typeface="ＭＳ Ｐゴシック"/>
              </a:rPr>
              <a:t>dozens</a:t>
            </a:r>
            <a:r>
              <a:rPr lang="fi-FI" sz="1600" b="1" dirty="0">
                <a:ea typeface="ＭＳ Ｐゴシック"/>
              </a:rPr>
              <a:t> of €/MWh</a:t>
            </a:r>
            <a:endParaRPr lang="fi-FI" sz="1600" b="1">
              <a:ea typeface="ＭＳ Ｐゴシック"/>
            </a:endParaRPr>
          </a:p>
          <a:p>
            <a:pPr marL="339725" lvl="1" indent="0">
              <a:buNone/>
            </a:pPr>
            <a:endParaRPr lang="fi-FI" sz="1600" dirty="0">
              <a:ea typeface="ＭＳ Ｐゴシック"/>
            </a:endParaRPr>
          </a:p>
          <a:p>
            <a:pPr marL="342900" indent="-342900">
              <a:buChar char="•"/>
            </a:pPr>
            <a:r>
              <a:rPr lang="fi-FI" sz="2000" dirty="0" err="1">
                <a:ea typeface="ＭＳ Ｐゴシック"/>
              </a:rPr>
              <a:t>aFRR</a:t>
            </a:r>
            <a:endParaRPr lang="fi-FI" sz="2000">
              <a:ea typeface="ＭＳ Ｐゴシック"/>
            </a:endParaRPr>
          </a:p>
          <a:p>
            <a:pPr marL="682625" lvl="1" indent="-342900">
              <a:buChar char="•"/>
            </a:pPr>
            <a:r>
              <a:rPr lang="fi-FI" sz="1600" b="1" dirty="0" err="1">
                <a:ea typeface="ＭＳ Ｐゴシック"/>
              </a:rPr>
              <a:t>Dozens</a:t>
            </a:r>
            <a:r>
              <a:rPr lang="fi-FI" sz="1600" b="1" dirty="0">
                <a:ea typeface="ＭＳ Ｐゴシック"/>
              </a:rPr>
              <a:t> of €/MWh</a:t>
            </a:r>
          </a:p>
          <a:p>
            <a:pPr marL="682625" lvl="1" indent="-342900">
              <a:buChar char="•"/>
            </a:pPr>
            <a:endParaRPr lang="fi-FI" sz="3000" dirty="0">
              <a:ea typeface="ＭＳ Ｐゴシック"/>
            </a:endParaRPr>
          </a:p>
          <a:p>
            <a:pPr marL="682625" lvl="1" indent="-342900">
              <a:buChar char="•"/>
            </a:pPr>
            <a:endParaRPr lang="fi-FI" sz="3000" dirty="0">
              <a:ea typeface="ＭＳ Ｐゴシック"/>
            </a:endParaRPr>
          </a:p>
          <a:p>
            <a:pPr marL="342900" indent="-342900">
              <a:buChar char="•"/>
            </a:pPr>
            <a:endParaRPr lang="fi-FI" sz="2000" dirty="0">
              <a:ea typeface="ＭＳ Ｐゴシック"/>
            </a:endParaRPr>
          </a:p>
          <a:p>
            <a:pPr marL="342900" indent="-342900">
              <a:buChar char="•"/>
            </a:pPr>
            <a:endParaRPr lang="fi-FI" sz="2000" dirty="0">
              <a:ea typeface="ＭＳ Ｐゴシック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EBCF2-5EB6-4428-94FF-BF160FD56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Price levels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195F7F-50EF-4C1D-9A90-79C2DA1E083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CAEDD4CB-F89F-4F1C-813C-AB3E100E8848}" type="datetime1">
              <a:rPr lang="fi-FI"/>
              <a:t>20.4.2022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9ABD2-DB64-4D7B-9738-FCEA74161C2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14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619BA1-31DE-4852-A020-7189527E1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988990" cy="4246260"/>
          </a:xfrm>
        </p:spPr>
        <p:txBody>
          <a:bodyPr>
            <a:normAutofit/>
          </a:bodyPr>
          <a:lstStyle/>
          <a:p>
            <a:pPr marL="0" indent="0"/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4E7D0-64EE-4074-8E0E-228CF22E2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grids and Frequency reserves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B54F1-712D-47A4-809C-C90BEBE3DAE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9760B144-2D22-45DC-802F-CE553CA1B9F0}" type="datetime1">
              <a:rPr lang="fi-FI"/>
              <a:t>20.4.2022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B7846-5720-42EE-9481-11CD0E6B62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E6C4931-7A33-F14D-9C3B-D2F20DF8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79" y="1390915"/>
            <a:ext cx="3688321" cy="3570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37C5-C586-3E46-8F8C-D9438008B639}"/>
              </a:ext>
            </a:extLst>
          </p:cNvPr>
          <p:cNvSpPr txBox="1"/>
          <p:nvPr/>
        </p:nvSpPr>
        <p:spPr>
          <a:xfrm>
            <a:off x="150500" y="1507524"/>
            <a:ext cx="47327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Smart grids -&gt; high RES -&gt; Frequency </a:t>
            </a:r>
            <a:r>
              <a:rPr lang="fi-FI" dirty="0" err="1"/>
              <a:t>imbalance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Virtual </a:t>
            </a:r>
            <a:r>
              <a:rPr lang="fi-FI" dirty="0" err="1"/>
              <a:t>intertia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storage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Consumer </a:t>
            </a:r>
            <a:r>
              <a:rPr lang="fi-FI" dirty="0" err="1"/>
              <a:t>based</a:t>
            </a:r>
            <a:r>
              <a:rPr lang="fi-FI" dirty="0"/>
              <a:t> UPS for </a:t>
            </a:r>
            <a:r>
              <a:rPr lang="fi-FI" dirty="0" err="1"/>
              <a:t>frequency</a:t>
            </a:r>
            <a:r>
              <a:rPr lang="fi-FI" dirty="0"/>
              <a:t> </a:t>
            </a:r>
            <a:r>
              <a:rPr lang="fi-FI" dirty="0" err="1"/>
              <a:t>reserve</a:t>
            </a:r>
            <a:r>
              <a:rPr lang="fi-FI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stroages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flywheel</a:t>
            </a:r>
            <a:r>
              <a:rPr lang="fi-FI" dirty="0"/>
              <a:t>, Vanadium </a:t>
            </a:r>
            <a:r>
              <a:rPr lang="fi-FI" dirty="0" err="1"/>
              <a:t>redox</a:t>
            </a:r>
            <a:r>
              <a:rPr lang="fi-FI" dirty="0"/>
              <a:t> </a:t>
            </a:r>
            <a:r>
              <a:rPr lang="fi-FI" dirty="0" err="1"/>
              <a:t>flow</a:t>
            </a:r>
            <a:r>
              <a:rPr lang="fi-FI" dirty="0"/>
              <a:t> </a:t>
            </a:r>
            <a:r>
              <a:rPr lang="fi-FI" dirty="0" err="1"/>
              <a:t>battery</a:t>
            </a:r>
            <a:r>
              <a:rPr lang="fi-FI" dirty="0"/>
              <a:t> and Li-</a:t>
            </a:r>
            <a:r>
              <a:rPr lang="fi-FI" dirty="0" err="1"/>
              <a:t>ion</a:t>
            </a:r>
            <a:r>
              <a:rPr lang="fi-FI" dirty="0"/>
              <a:t> </a:t>
            </a:r>
            <a:r>
              <a:rPr lang="fi-FI" dirty="0" err="1"/>
              <a:t>batteries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14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58B61F-D51B-471B-91A2-FE8725EC2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399" y="1497600"/>
            <a:ext cx="7772399" cy="4136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Bidirectional flow of electricity will complicate frequency 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Heavy distributed generation impacts the inertia of the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Fossil fuel-based frequency reserves do not help in clean energy transition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Energy storage systems are still expensive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5E76E7-B8FE-4FA4-8C81-FB4716567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 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AF705D-46C4-4A54-A0F2-09542E2C8F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CD82FC8-9525-49DD-9841-FF3510474322}" type="datetime1">
              <a:rPr lang="fi-FI" smtClean="0"/>
              <a:t>20.4.2022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7CAB-74DC-4716-A900-2C06293A04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47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Frequency control and reserves will become more important in the future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Frequency reserves will have to be proportionally be dimensioned with increasing RES.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Fingrid</a:t>
            </a:r>
            <a:r>
              <a:rPr lang="en-US" sz="2000" dirty="0"/>
              <a:t> purchases its frequency containment reserves from domestic as well overseas players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89D09772-635F-46EA-8F07-2A8AA5F53CA0}" type="datetime1">
              <a:rPr lang="fi-FI" smtClean="0"/>
              <a:t>20.4.2022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800" dirty="0">
                <a:ea typeface="ＭＳ Ｐゴシック"/>
                <a:cs typeface="+mn-lt"/>
                <a:hlinkClick r:id="rId3"/>
              </a:rPr>
              <a:t>https://www.fingrid.fi/globalassets/dokumentit/fi/sahkomarkkinat/reservit/reserve-products-and-reserve-market-places.pdf</a:t>
            </a:r>
            <a:endParaRPr lang="en-US" sz="1800" dirty="0">
              <a:ea typeface="ＭＳ Ｐゴシック"/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1800" dirty="0">
                <a:ea typeface="+mn-lt"/>
                <a:cs typeface="+mn-lt"/>
                <a:hlinkClick r:id="rId4"/>
              </a:rPr>
              <a:t>https://www.fingrid.fi/en/grid/power-transmission/maintenance-of-power-balance/#frequency-measurement-data</a:t>
            </a:r>
            <a:endParaRPr lang="en-US" sz="1800" dirty="0"/>
          </a:p>
          <a:p>
            <a:pPr marL="0" indent="0">
              <a:lnSpc>
                <a:spcPct val="150000"/>
              </a:lnSpc>
            </a:pPr>
            <a:r>
              <a:rPr lang="en-US" sz="1800" dirty="0">
                <a:cs typeface="Arial"/>
                <a:hlinkClick r:id="rId5"/>
              </a:rPr>
              <a:t>https://smartgrid.ieee.org/bulletins/september-2019/frequency-stability-and-control-in-smart-grids</a:t>
            </a:r>
            <a:endParaRPr lang="en-US" sz="18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1800" dirty="0">
                <a:cs typeface="Arial"/>
                <a:hlinkClick r:id="rId6"/>
              </a:rPr>
              <a:t>https://www.sciencedirect.com/science/article/pii/S0142061516000375</a:t>
            </a:r>
            <a:endParaRPr lang="en-US" sz="18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6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6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6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6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2000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2000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2000" b="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4BB674CA-4C13-41E6-B898-46DC124C34C2}" type="datetime1">
              <a:rPr lang="fi-FI" smtClean="0"/>
              <a:t>20.4.2022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9AD78C26F18489A9D8B3FB963F5F5" ma:contentTypeVersion="2" ma:contentTypeDescription="Create a new document." ma:contentTypeScope="" ma:versionID="7c9e5b47f81ec0d044c0962e9cd772a4">
  <xsd:schema xmlns:xsd="http://www.w3.org/2001/XMLSchema" xmlns:xs="http://www.w3.org/2001/XMLSchema" xmlns:p="http://schemas.microsoft.com/office/2006/metadata/properties" xmlns:ns2="189e16c7-4583-453c-b94e-63424bda85cf" targetNamespace="http://schemas.microsoft.com/office/2006/metadata/properties" ma:root="true" ma:fieldsID="0d1c112fef1a87a12f8e8a59a8a31c24" ns2:_="">
    <xsd:import namespace="189e16c7-4583-453c-b94e-63424bda85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e16c7-4583-453c-b94e-63424bda8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2BE3F8-20AF-4AA4-B5B1-79C4F99BB1C1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189e16c7-4583-453c-b94e-63424bda85c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59BAF2-77A3-42C6-819D-2547CF6C0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e16c7-4583-453c-b94e-63424bda8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14CFF-E246-4047-B39C-F350E07978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13666</TotalTime>
  <Words>374</Words>
  <Application>Microsoft Office PowerPoint</Application>
  <PresentationFormat>On-screen Show (4:3)</PresentationFormat>
  <Paragraphs>87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presentation</vt:lpstr>
      <vt:lpstr>Aalto Content - Green</vt:lpstr>
      <vt:lpstr>ELEC-E8423 - Smart Grid  Power markets in Nordic Countries: Frequency containment and frequency restoration reserves</vt:lpstr>
      <vt:lpstr>Introduction</vt:lpstr>
      <vt:lpstr>Nordic Frequency Balancing Market structure </vt:lpstr>
      <vt:lpstr>Frequency Reserve market products</vt:lpstr>
      <vt:lpstr>Price levels</vt:lpstr>
      <vt:lpstr>Smart grids and Frequency reserves</vt:lpstr>
      <vt:lpstr>Challenges </vt:lpstr>
      <vt:lpstr>Conclusion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1351</cp:revision>
  <dcterms:created xsi:type="dcterms:W3CDTF">2010-03-23T14:57:30Z</dcterms:created>
  <dcterms:modified xsi:type="dcterms:W3CDTF">2022-04-20T05:47:56Z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0x0101008A29AD78C26F18489A9D8B3FB963F5F5</vt:lpwstr>
  </property>
</Properties>
</file>