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4"/>
    <p:sldMasterId id="2147483671" r:id="rId5"/>
  </p:sldMasterIdLst>
  <p:notesMasterIdLst>
    <p:notesMasterId r:id="rId16"/>
  </p:notesMasterIdLst>
  <p:handoutMasterIdLst>
    <p:handoutMasterId r:id="rId17"/>
  </p:handoutMasterIdLst>
  <p:sldIdLst>
    <p:sldId id="339" r:id="rId6"/>
    <p:sldId id="355" r:id="rId7"/>
    <p:sldId id="363" r:id="rId8"/>
    <p:sldId id="369" r:id="rId9"/>
    <p:sldId id="370" r:id="rId10"/>
    <p:sldId id="367" r:id="rId11"/>
    <p:sldId id="366" r:id="rId12"/>
    <p:sldId id="368" r:id="rId13"/>
    <p:sldId id="352" r:id="rId14"/>
    <p:sldId id="362" r:id="rId15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785D04-2C89-4A5E-9C5C-21C39010B2DF}" v="557" vWet="559" dt="2022-04-05T10:44:54.242"/>
    <p1510:client id="{8CDFAA08-0AEA-2E63-7E57-2AD76C5DB98A}" v="791" dt="2022-04-05T10:45:26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Helsinki power consumption MWh</c:v>
          </c:tx>
          <c:spPr>
            <a:solidFill>
              <a:srgbClr val="FED100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Sheet1!$D$4:$G$4</c:f>
              <c:strCache>
                <c:ptCount val="4"/>
                <c:pt idx="0">
                  <c:v>Helsinki average night consumption</c:v>
                </c:pt>
                <c:pt idx="1">
                  <c:v>Scenario 1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Sheet1!$D$5:$G$5</c:f>
              <c:numCache>
                <c:formatCode>General</c:formatCode>
                <c:ptCount val="4"/>
                <c:pt idx="0">
                  <c:v>450</c:v>
                </c:pt>
                <c:pt idx="1">
                  <c:v>450</c:v>
                </c:pt>
                <c:pt idx="2">
                  <c:v>450</c:v>
                </c:pt>
                <c:pt idx="3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9-46ED-9D74-F93A11A8980F}"/>
            </c:ext>
          </c:extLst>
        </c:ser>
        <c:ser>
          <c:idx val="1"/>
          <c:order val="1"/>
          <c:tx>
            <c:v>Bus charging power MWh</c:v>
          </c:tx>
          <c:spPr>
            <a:solidFill>
              <a:srgbClr val="009B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Sheet1!$D$4:$G$4</c:f>
              <c:strCache>
                <c:ptCount val="4"/>
                <c:pt idx="0">
                  <c:v>Helsinki average night consumption</c:v>
                </c:pt>
                <c:pt idx="1">
                  <c:v>Scenario 1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Sheet1!$D$6:$G$6</c:f>
              <c:numCache>
                <c:formatCode>General</c:formatCode>
                <c:ptCount val="4"/>
                <c:pt idx="1">
                  <c:v>390</c:v>
                </c:pt>
                <c:pt idx="2">
                  <c:v>81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29-46ED-9D74-F93A11A898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02170735"/>
        <c:axId val="1302169487"/>
      </c:barChart>
      <c:catAx>
        <c:axId val="13021707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2169487"/>
        <c:crosses val="autoZero"/>
        <c:auto val="1"/>
        <c:lblAlgn val="ctr"/>
        <c:lblOffset val="100"/>
        <c:noMultiLvlLbl val="0"/>
      </c:catAx>
      <c:valAx>
        <c:axId val="13021694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2170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307056552092999"/>
          <c:y val="6.1382547636723581E-3"/>
          <c:w val="0.49064268898982566"/>
          <c:h val="9.1690543027715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en.fi/helen-oy/vastuullisuus/ajankohtaista/blogi/2020/miten-korona-vaikutta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kuljetusnet.fi/vdl-esitteli-uuden-s%C3%A4hk%C3%B6-citea-malliston-ensimm%C3%A4iset-lahteen.html" TargetMode="External"/><Relationship Id="rId4" Type="http://schemas.openxmlformats.org/officeDocument/2006/relationships/hyperlink" Target="https://www.hsl.fi/hsl/sahkobuss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/>
              <a:t>ELEC-E8423 - Smart Grid</a:t>
            </a:r>
            <a:br>
              <a:rPr lang="fi-FI" sz="3200"/>
            </a:br>
            <a:br>
              <a:rPr lang="fi-FI" sz="3200"/>
            </a:br>
            <a:r>
              <a:rPr lang="fi-FI" sz="3200" err="1"/>
              <a:t>Eletrical</a:t>
            </a:r>
            <a:r>
              <a:rPr lang="fi-FI" sz="3200"/>
              <a:t> </a:t>
            </a:r>
            <a:r>
              <a:rPr lang="fi-FI" sz="3200" err="1"/>
              <a:t>busses</a:t>
            </a:r>
            <a:r>
              <a:rPr lang="fi-FI" sz="3200"/>
              <a:t> and </a:t>
            </a:r>
            <a:r>
              <a:rPr lang="fi-FI" sz="3200" err="1"/>
              <a:t>their</a:t>
            </a:r>
            <a:r>
              <a:rPr lang="fi-FI" sz="3200"/>
              <a:t> </a:t>
            </a:r>
            <a:r>
              <a:rPr lang="fi-FI" sz="3200" err="1"/>
              <a:t>charging</a:t>
            </a:r>
            <a:r>
              <a:rPr lang="fi-FI" sz="3200"/>
              <a:t> </a:t>
            </a:r>
            <a:r>
              <a:rPr lang="fi-FI" sz="3200" err="1"/>
              <a:t>solutions</a:t>
            </a:r>
            <a:endParaRPr lang="en-US" sz="3200" i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fi-FI"/>
              <a:t>Eero Autio</a:t>
            </a:r>
          </a:p>
          <a:p>
            <a:r>
              <a:rPr lang="fi-FI"/>
              <a:t>Lauri Lavonen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05.04.2022</a:t>
            </a:r>
          </a:p>
          <a:p>
            <a:r>
              <a:rPr lang="fi-FI">
                <a:ea typeface="ＭＳ Ｐゴシック"/>
              </a:rPr>
              <a:t>'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2000">
                <a:ea typeface="ＭＳ Ｐゴシック"/>
                <a:hlinkClick r:id="rId3"/>
              </a:rPr>
              <a:t>https://www.helen.fi/helen-oy/vastuullisuus/ajankohtaista/blogi/2020/miten-korona-vaikuttaa</a:t>
            </a:r>
            <a:endParaRPr lang="en-US" sz="2000">
              <a:ea typeface="ＭＳ Ｐゴシック"/>
            </a:endParaRPr>
          </a:p>
          <a:p>
            <a:pPr marL="0" indent="0">
              <a:lnSpc>
                <a:spcPct val="150000"/>
              </a:lnSpc>
            </a:pPr>
            <a:r>
              <a:rPr lang="en-US" sz="2000">
                <a:ea typeface="ＭＳ Ｐゴシック"/>
                <a:hlinkClick r:id="rId4"/>
              </a:rPr>
              <a:t>https://www.hsl.fi/hsl/sahkobussit</a:t>
            </a:r>
            <a:endParaRPr lang="en-US" sz="2000">
              <a:ea typeface="ＭＳ Ｐゴシック"/>
            </a:endParaRPr>
          </a:p>
          <a:p>
            <a:pPr marL="0" indent="0">
              <a:lnSpc>
                <a:spcPct val="150000"/>
              </a:lnSpc>
            </a:pPr>
            <a:r>
              <a:rPr lang="en-US" sz="2000">
                <a:ea typeface="ＭＳ Ｐゴシック"/>
                <a:hlinkClick r:id="rId5"/>
              </a:rPr>
              <a:t>https://kuljetusnet.fi/vdl-esitteli-uuden-s%C3%A4hk%C3%B6-citea-malliston-ensimm%C3%A4iset-lahteen.html</a:t>
            </a:r>
            <a:endParaRPr lang="en-US" sz="2000">
              <a:hlinkClick r:id="rId5"/>
            </a:endParaRPr>
          </a:p>
          <a:p>
            <a:pPr marL="0" indent="0">
              <a:lnSpc>
                <a:spcPct val="150000"/>
              </a:lnSpc>
            </a:pPr>
            <a:r>
              <a:rPr lang="en-US" sz="2000">
                <a:ea typeface="ＭＳ Ｐゴシック"/>
              </a:rPr>
              <a:t>Email </a:t>
            </a:r>
            <a:r>
              <a:rPr lang="en-US" sz="2000" err="1">
                <a:ea typeface="ＭＳ Ｐゴシック"/>
              </a:rPr>
              <a:t>interviev</a:t>
            </a:r>
            <a:r>
              <a:rPr lang="en-US" sz="2000">
                <a:ea typeface="ＭＳ Ｐゴシック"/>
              </a:rPr>
              <a:t> with Sami </a:t>
            </a:r>
            <a:r>
              <a:rPr lang="en-US" sz="2000" err="1">
                <a:ea typeface="ＭＳ Ｐゴシック"/>
              </a:rPr>
              <a:t>Ojamo</a:t>
            </a:r>
            <a:r>
              <a:rPr lang="en-US" sz="2000">
                <a:ea typeface="ＭＳ Ｐゴシック"/>
              </a:rPr>
              <a:t> (VDL) and Mikko Kytölä (Yutong)</a:t>
            </a:r>
            <a:endParaRPr lang="en-US" sz="2000" err="1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Sources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82610" y="1671745"/>
            <a:ext cx="7988990" cy="4136400"/>
          </a:xfrm>
        </p:spPr>
        <p:txBody>
          <a:bodyPr>
            <a:normAutofit fontScale="92500"/>
          </a:bodyPr>
          <a:lstStyle/>
          <a:p>
            <a:r>
              <a:rPr lang="en-US">
                <a:ea typeface="ＭＳ Ｐゴシック"/>
                <a:cs typeface="Arial"/>
              </a:rPr>
              <a:t>Roughly 80 % of the Finnish bus traffic is publicly funded.</a:t>
            </a:r>
          </a:p>
          <a:p>
            <a:endParaRPr lang="en-US">
              <a:cs typeface="Arial"/>
            </a:endParaRPr>
          </a:p>
          <a:p>
            <a:r>
              <a:rPr lang="en-US">
                <a:ea typeface="ＭＳ Ｐゴシック"/>
                <a:cs typeface="Arial"/>
              </a:rPr>
              <a:t>				2019/1161 (EU) Directive, about clean vehicles in publicly founded transport 				must be followed.</a:t>
            </a:r>
          </a:p>
          <a:p>
            <a:endParaRPr lang="en-US">
              <a:ea typeface="ＭＳ Ｐゴシック"/>
              <a:cs typeface="Arial"/>
            </a:endParaRPr>
          </a:p>
          <a:p>
            <a:r>
              <a:rPr lang="en-US">
                <a:ea typeface="ＭＳ Ｐゴシック"/>
                <a:cs typeface="Arial"/>
              </a:rPr>
              <a:t>The main points of directive: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ea typeface="ＭＳ Ｐゴシック"/>
                <a:cs typeface="Arial"/>
              </a:rPr>
              <a:t>Between 2021 and 2025 41% of the vehicles must be clean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ea typeface="ＭＳ Ｐゴシック"/>
                <a:cs typeface="Arial"/>
              </a:rPr>
              <a:t>Between 2025 and 2030 59 % of all new vehicles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ea typeface="ＭＳ Ｐゴシック"/>
                <a:cs typeface="Arial"/>
              </a:rPr>
              <a:t>+ 50 % of the clean vehicles must be “ zero emission vehicles”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>
              <a:ea typeface="ＭＳ Ｐゴシック"/>
              <a:cs typeface="Arial"/>
            </a:endParaRPr>
          </a:p>
          <a:p>
            <a:pPr marL="0" indent="0">
              <a:lnSpc>
                <a:spcPct val="160000"/>
              </a:lnSpc>
            </a:pPr>
            <a:r>
              <a:rPr lang="en-US">
                <a:ea typeface="ＭＳ Ｐゴシック"/>
              </a:rPr>
              <a:t>Practically when speaking about busses “zero emission vehicles” are electric busses because hydrogen busses are not available in the markets. </a:t>
            </a:r>
          </a:p>
          <a:p>
            <a:pPr marL="0" indent="0">
              <a:lnSpc>
                <a:spcPct val="160000"/>
              </a:lnSpc>
            </a:pPr>
            <a:endParaRPr lang="en-US">
              <a:ea typeface="ＭＳ Ｐゴシック"/>
            </a:endParaRPr>
          </a:p>
          <a:p>
            <a:pPr marL="0" indent="0">
              <a:lnSpc>
                <a:spcPct val="160000"/>
              </a:lnSpc>
            </a:pPr>
            <a:r>
              <a:rPr lang="en-US">
                <a:ea typeface="ＭＳ Ｐゴシック"/>
              </a:rPr>
              <a:t>Hydrogen, electric, electric – hybrid, natural gas and biofuels fulfills the clean vehicle standards.</a:t>
            </a:r>
          </a:p>
          <a:p>
            <a:pPr marL="0" indent="0">
              <a:lnSpc>
                <a:spcPct val="160000"/>
              </a:lnSpc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Introduction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F4348EA-82EC-D0F6-2548-D34993B88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10" y="2091934"/>
            <a:ext cx="867761" cy="20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772400" cy="4136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2000"/>
              <a:t>Most popular Electric busses in Finland: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BYD (Chines EV manufacturer)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Yutong (Chines EV manufacturer)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VDL, Volvo and Mercedes Benz (European manufacturers)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Electric busses</a:t>
            </a:r>
            <a:br>
              <a:rPr lang="en-US"/>
            </a:b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28" name="Picture 4" descr="eCitaro: Design – Mercedes-Benz Buses">
            <a:extLst>
              <a:ext uri="{FF2B5EF4-FFF2-40B4-BE49-F238E27FC236}">
                <a16:creationId xmlns:a16="http://schemas.microsoft.com/office/drawing/2014/main" id="{07E04D73-8EA8-4DA6-9EF6-0ED663105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2916" r="7212" b="2115"/>
          <a:stretch/>
        </p:blipFill>
        <p:spPr bwMode="auto">
          <a:xfrm>
            <a:off x="5298112" y="3662037"/>
            <a:ext cx="3273488" cy="21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ses in Helsinki | kooen202">
            <a:extLst>
              <a:ext uri="{FF2B5EF4-FFF2-40B4-BE49-F238E27FC236}">
                <a16:creationId xmlns:a16="http://schemas.microsoft.com/office/drawing/2014/main" id="{8C96E0EE-4BA4-4901-8D42-C6B282AE4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r="10272"/>
          <a:stretch/>
        </p:blipFill>
        <p:spPr bwMode="auto">
          <a:xfrm>
            <a:off x="572400" y="3669157"/>
            <a:ext cx="2465832" cy="215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ääkaupunkiseudun bussikuvasto - Pohjolan Liikenne 444 - 476">
            <a:extLst>
              <a:ext uri="{FF2B5EF4-FFF2-40B4-BE49-F238E27FC236}">
                <a16:creationId xmlns:a16="http://schemas.microsoft.com/office/drawing/2014/main" id="{472967B7-A708-4D4C-8CFE-F94449D5A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r="10371"/>
          <a:stretch/>
        </p:blipFill>
        <p:spPr bwMode="auto">
          <a:xfrm>
            <a:off x="3038232" y="3664010"/>
            <a:ext cx="2259880" cy="216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8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D9FBCE-EC9C-4951-AAD7-272910C4F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Techical</a:t>
            </a:r>
            <a:r>
              <a:rPr lang="fi-FI"/>
              <a:t> </a:t>
            </a:r>
            <a:r>
              <a:rPr lang="fi-FI" err="1"/>
              <a:t>specs</a:t>
            </a:r>
            <a:r>
              <a:rPr lang="fi-FI"/>
              <a:t> of </a:t>
            </a:r>
            <a:r>
              <a:rPr lang="fi-FI" err="1"/>
              <a:t>different</a:t>
            </a:r>
            <a:r>
              <a:rPr lang="fi-FI"/>
              <a:t> EV </a:t>
            </a:r>
            <a:r>
              <a:rPr lang="fi-FI" err="1"/>
              <a:t>busses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2CD5E-261C-4D94-B680-B430E4B4EB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C6C33-1122-4BA3-843F-15BCCD18C0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D00BF2-2B75-475D-B138-652987339BF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5A484-35D3-4489-B8D0-911EC35CDAF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F925C95-32AD-4E1C-8E70-5E9106740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876598"/>
              </p:ext>
            </p:extLst>
          </p:nvPr>
        </p:nvGraphicFramePr>
        <p:xfrm>
          <a:off x="572400" y="1303276"/>
          <a:ext cx="7999200" cy="4350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847">
                  <a:extLst>
                    <a:ext uri="{9D8B030D-6E8A-4147-A177-3AD203B41FA5}">
                      <a16:colId xmlns:a16="http://schemas.microsoft.com/office/drawing/2014/main" val="286052126"/>
                    </a:ext>
                  </a:extLst>
                </a:gridCol>
                <a:gridCol w="1576833">
                  <a:extLst>
                    <a:ext uri="{9D8B030D-6E8A-4147-A177-3AD203B41FA5}">
                      <a16:colId xmlns:a16="http://schemas.microsoft.com/office/drawing/2014/main" val="1781697319"/>
                    </a:ext>
                  </a:extLst>
                </a:gridCol>
                <a:gridCol w="1599840">
                  <a:extLst>
                    <a:ext uri="{9D8B030D-6E8A-4147-A177-3AD203B41FA5}">
                      <a16:colId xmlns:a16="http://schemas.microsoft.com/office/drawing/2014/main" val="810079191"/>
                    </a:ext>
                  </a:extLst>
                </a:gridCol>
                <a:gridCol w="1599840">
                  <a:extLst>
                    <a:ext uri="{9D8B030D-6E8A-4147-A177-3AD203B41FA5}">
                      <a16:colId xmlns:a16="http://schemas.microsoft.com/office/drawing/2014/main" val="168042401"/>
                    </a:ext>
                  </a:extLst>
                </a:gridCol>
                <a:gridCol w="1599840">
                  <a:extLst>
                    <a:ext uri="{9D8B030D-6E8A-4147-A177-3AD203B41FA5}">
                      <a16:colId xmlns:a16="http://schemas.microsoft.com/office/drawing/2014/main" val="1629479465"/>
                    </a:ext>
                  </a:extLst>
                </a:gridCol>
              </a:tblGrid>
              <a:tr h="1121506">
                <a:tc>
                  <a:txBody>
                    <a:bodyPr/>
                    <a:lstStyle/>
                    <a:p>
                      <a:r>
                        <a:rPr lang="fi-FI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BYD 12m ebus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Yutong 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VDL Citea SLE 120 electric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VDL </a:t>
                      </a:r>
                      <a:r>
                        <a:rPr lang="fi-FI" err="1"/>
                        <a:t>Citea</a:t>
                      </a:r>
                      <a:r>
                        <a:rPr lang="fi-FI"/>
                        <a:t> LLE Diesel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83046"/>
                  </a:ext>
                </a:extLst>
              </a:tr>
              <a:tr h="535097">
                <a:tc>
                  <a:txBody>
                    <a:bodyPr/>
                    <a:lstStyle/>
                    <a:p>
                      <a:r>
                        <a:rPr lang="fi-FI"/>
                        <a:t>Battery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446 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422 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9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490 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72228"/>
                  </a:ext>
                </a:extLst>
              </a:tr>
              <a:tr h="535097">
                <a:tc>
                  <a:txBody>
                    <a:bodyPr/>
                    <a:lstStyle/>
                    <a:p>
                      <a:r>
                        <a:rPr lang="fi-FI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400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400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500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2000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07488"/>
                  </a:ext>
                </a:extLst>
              </a:tr>
              <a:tr h="791650">
                <a:tc>
                  <a:txBody>
                    <a:bodyPr/>
                    <a:lstStyle/>
                    <a:p>
                      <a:r>
                        <a:rPr lang="fi-FI"/>
                        <a:t>Price estimation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400 000 €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400 000 €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500 000 €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225 000 €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14137"/>
                  </a:ext>
                </a:extLst>
              </a:tr>
              <a:tr h="535097">
                <a:tc>
                  <a:txBody>
                    <a:bodyPr/>
                    <a:lstStyle/>
                    <a:p>
                      <a:r>
                        <a:rPr lang="fi-FI"/>
                        <a:t>Consumption</a:t>
                      </a:r>
                    </a:p>
                    <a:p>
                      <a:r>
                        <a:rPr lang="fi-FI"/>
                        <a:t>(kWh/100km)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450</a:t>
                      </a:r>
                    </a:p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52256"/>
                  </a:ext>
                </a:extLst>
              </a:tr>
              <a:tr h="818681">
                <a:tc>
                  <a:txBody>
                    <a:bodyPr/>
                    <a:lstStyle/>
                    <a:p>
                      <a:r>
                        <a:rPr lang="fi-FI"/>
                        <a:t>Manufacturing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err="1"/>
                        <a:t>Netherlands</a:t>
                      </a:r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98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67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A4B6239-E568-4789-93EB-583FA4305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Techical</a:t>
            </a:r>
            <a:r>
              <a:rPr lang="fi-FI"/>
              <a:t> </a:t>
            </a:r>
            <a:r>
              <a:rPr lang="fi-FI" err="1"/>
              <a:t>specs</a:t>
            </a:r>
            <a:r>
              <a:rPr lang="fi-FI"/>
              <a:t> of EV </a:t>
            </a:r>
            <a:r>
              <a:rPr lang="fi-FI" err="1"/>
              <a:t>bus</a:t>
            </a:r>
            <a:r>
              <a:rPr lang="fi-FI"/>
              <a:t> </a:t>
            </a:r>
            <a:r>
              <a:rPr lang="fi-FI" err="1"/>
              <a:t>charging</a:t>
            </a:r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319555-84FF-496F-BEA2-823D4290D4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341E0BE-0D02-4C0F-9A07-A25ADDD578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F830A09F-D235-4BC8-9159-D627CD7849E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D468F7-078C-4944-B59F-FE131ABB43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8E773517-4909-45F9-95A9-CB92C85DB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696348"/>
              </p:ext>
            </p:extLst>
          </p:nvPr>
        </p:nvGraphicFramePr>
        <p:xfrm>
          <a:off x="494096" y="1476876"/>
          <a:ext cx="8077504" cy="3568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76">
                  <a:extLst>
                    <a:ext uri="{9D8B030D-6E8A-4147-A177-3AD203B41FA5}">
                      <a16:colId xmlns:a16="http://schemas.microsoft.com/office/drawing/2014/main" val="2158752546"/>
                    </a:ext>
                  </a:extLst>
                </a:gridCol>
                <a:gridCol w="2019376">
                  <a:extLst>
                    <a:ext uri="{9D8B030D-6E8A-4147-A177-3AD203B41FA5}">
                      <a16:colId xmlns:a16="http://schemas.microsoft.com/office/drawing/2014/main" val="1803957149"/>
                    </a:ext>
                  </a:extLst>
                </a:gridCol>
                <a:gridCol w="2019376">
                  <a:extLst>
                    <a:ext uri="{9D8B030D-6E8A-4147-A177-3AD203B41FA5}">
                      <a16:colId xmlns:a16="http://schemas.microsoft.com/office/drawing/2014/main" val="2099760481"/>
                    </a:ext>
                  </a:extLst>
                </a:gridCol>
                <a:gridCol w="2019376">
                  <a:extLst>
                    <a:ext uri="{9D8B030D-6E8A-4147-A177-3AD203B41FA5}">
                      <a16:colId xmlns:a16="http://schemas.microsoft.com/office/drawing/2014/main" val="1214709097"/>
                    </a:ext>
                  </a:extLst>
                </a:gridCol>
              </a:tblGrid>
              <a:tr h="713623">
                <a:tc>
                  <a:txBody>
                    <a:bodyPr/>
                    <a:lstStyle/>
                    <a:p>
                      <a:r>
                        <a:rPr lang="fi-FI" err="1"/>
                        <a:t>Charger</a:t>
                      </a:r>
                      <a:r>
                        <a:rPr lang="fi-FI"/>
                        <a:t> </a:t>
                      </a:r>
                      <a:r>
                        <a:rPr lang="fi-FI" err="1"/>
                        <a:t>type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Slow 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Fast 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Hybrid car home 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91913"/>
                  </a:ext>
                </a:extLst>
              </a:tr>
              <a:tr h="713623">
                <a:tc>
                  <a:txBody>
                    <a:bodyPr/>
                    <a:lstStyle/>
                    <a:p>
                      <a:r>
                        <a:rPr lang="fi-FI" err="1"/>
                        <a:t>Charging</a:t>
                      </a:r>
                      <a:r>
                        <a:rPr lang="fi-FI"/>
                        <a:t> </a:t>
                      </a:r>
                      <a:r>
                        <a:rPr lang="fi-FI" err="1"/>
                        <a:t>power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20 – 60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300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3,7-11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58235"/>
                  </a:ext>
                </a:extLst>
              </a:tr>
              <a:tr h="713623">
                <a:tc>
                  <a:txBody>
                    <a:bodyPr/>
                    <a:lstStyle/>
                    <a:p>
                      <a:r>
                        <a:rPr lang="fi-FI"/>
                        <a:t>Price </a:t>
                      </a:r>
                      <a:r>
                        <a:rPr lang="fi-FI" err="1"/>
                        <a:t>with</a:t>
                      </a:r>
                      <a:r>
                        <a:rPr lang="fi-FI"/>
                        <a:t> out </a:t>
                      </a:r>
                      <a:r>
                        <a:rPr lang="fi-FI" err="1"/>
                        <a:t>assembly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150 000 – 300 000 €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259340"/>
                  </a:ext>
                </a:extLst>
              </a:tr>
              <a:tr h="713623">
                <a:tc>
                  <a:txBody>
                    <a:bodyPr/>
                    <a:lstStyle/>
                    <a:p>
                      <a:r>
                        <a:rPr lang="fi-FI"/>
                        <a:t>400 kWh </a:t>
                      </a:r>
                      <a:r>
                        <a:rPr lang="fi-FI" err="1"/>
                        <a:t>battery</a:t>
                      </a:r>
                      <a:r>
                        <a:rPr lang="fi-FI"/>
                        <a:t> </a:t>
                      </a:r>
                      <a:r>
                        <a:rPr lang="fi-FI" err="1"/>
                        <a:t>charging</a:t>
                      </a:r>
                      <a:r>
                        <a:rPr lang="fi-FI"/>
                        <a:t> </a:t>
                      </a:r>
                      <a:r>
                        <a:rPr lang="fi-FI" err="1"/>
                        <a:t>time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 h - 6 h 40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 h 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108 h – 36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457439"/>
                  </a:ext>
                </a:extLst>
              </a:tr>
              <a:tr h="713623">
                <a:tc>
                  <a:txBody>
                    <a:bodyPr/>
                    <a:lstStyle/>
                    <a:p>
                      <a:r>
                        <a:rPr lang="fi-FI" err="1"/>
                        <a:t>Location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Depot or bus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835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07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A7911C9-F8AF-4A53-96F8-EC8A4E9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82291"/>
            <a:ext cx="7772400" cy="1406653"/>
          </a:xfrm>
        </p:spPr>
        <p:txBody>
          <a:bodyPr/>
          <a:lstStyle/>
          <a:p>
            <a:r>
              <a:rPr lang="fi-FI" err="1"/>
              <a:t>We</a:t>
            </a:r>
            <a:r>
              <a:rPr lang="fi-FI"/>
              <a:t> </a:t>
            </a:r>
            <a:r>
              <a:rPr lang="fi-FI" err="1"/>
              <a:t>wanted</a:t>
            </a:r>
            <a:r>
              <a:rPr lang="fi-FI"/>
              <a:t> to </a:t>
            </a:r>
            <a:r>
              <a:rPr lang="fi-FI" err="1"/>
              <a:t>compare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techincal</a:t>
            </a:r>
            <a:r>
              <a:rPr lang="fi-FI"/>
              <a:t> </a:t>
            </a:r>
            <a:r>
              <a:rPr lang="fi-FI" err="1"/>
              <a:t>charging</a:t>
            </a:r>
            <a:r>
              <a:rPr lang="fi-FI"/>
              <a:t> </a:t>
            </a:r>
            <a:r>
              <a:rPr lang="fi-FI" err="1"/>
              <a:t>solutions</a:t>
            </a:r>
            <a:r>
              <a:rPr lang="fi-FI"/>
              <a:t> to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current</a:t>
            </a:r>
            <a:r>
              <a:rPr lang="fi-FI"/>
              <a:t> </a:t>
            </a:r>
            <a:r>
              <a:rPr lang="fi-FI" err="1"/>
              <a:t>energy</a:t>
            </a:r>
            <a:r>
              <a:rPr lang="fi-FI"/>
              <a:t> </a:t>
            </a:r>
            <a:r>
              <a:rPr lang="fi-FI" err="1"/>
              <a:t>consumption</a:t>
            </a:r>
            <a:r>
              <a:rPr lang="fi-FI"/>
              <a:t>.</a:t>
            </a:r>
          </a:p>
          <a:p>
            <a:r>
              <a:rPr lang="fi-FI" err="1"/>
              <a:t>Estimations</a:t>
            </a:r>
            <a:r>
              <a:rPr lang="fi-FI"/>
              <a:t> </a:t>
            </a:r>
            <a:r>
              <a:rPr lang="fi-FI" err="1"/>
              <a:t>are</a:t>
            </a:r>
            <a:r>
              <a:rPr lang="fi-FI"/>
              <a:t> </a:t>
            </a:r>
            <a:r>
              <a:rPr lang="fi-FI" err="1"/>
              <a:t>based</a:t>
            </a:r>
            <a:r>
              <a:rPr lang="fi-FI"/>
              <a:t> in </a:t>
            </a:r>
            <a:r>
              <a:rPr lang="fi-FI" err="1"/>
              <a:t>the</a:t>
            </a:r>
            <a:r>
              <a:rPr lang="fi-FI"/>
              <a:t> HSL </a:t>
            </a:r>
            <a:r>
              <a:rPr lang="fi-FI" err="1"/>
              <a:t>area</a:t>
            </a:r>
            <a:r>
              <a:rPr lang="fi-FI"/>
              <a:t> and </a:t>
            </a:r>
            <a:r>
              <a:rPr lang="fi-FI" err="1"/>
              <a:t>compared</a:t>
            </a:r>
            <a:r>
              <a:rPr lang="fi-FI"/>
              <a:t> to </a:t>
            </a:r>
            <a:r>
              <a:rPr lang="fi-FI" err="1"/>
              <a:t>energy</a:t>
            </a:r>
            <a:r>
              <a:rPr lang="fi-FI"/>
              <a:t> </a:t>
            </a:r>
            <a:r>
              <a:rPr lang="fi-FI" err="1"/>
              <a:t>consumption</a:t>
            </a:r>
            <a:r>
              <a:rPr lang="fi-FI"/>
              <a:t> in Helsinki</a:t>
            </a:r>
          </a:p>
          <a:p>
            <a:endParaRPr lang="en-US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B5A01A0-6090-4FE6-AB07-DE1F1BB1E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EV bus charging in city bus transport</a:t>
            </a:r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584711-6D0A-46BA-8C56-355CFF3463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BF7DF11-0A21-4B2F-864B-970942EF2F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B468B7C-C1A1-448A-AEB7-B1526EAB5C0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D4D0F4A-1398-4507-8B70-F418DF1AB7D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C65CB01-A7C0-4A17-BE11-BD6CDB59A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8" t="32171" r="43489" b="32964"/>
          <a:stretch/>
        </p:blipFill>
        <p:spPr>
          <a:xfrm>
            <a:off x="572400" y="2892119"/>
            <a:ext cx="7652292" cy="293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0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7FE891-7D32-C5AB-7120-FA5E8D53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50832" cy="4136400"/>
          </a:xfrm>
        </p:spPr>
        <p:txBody>
          <a:bodyPr>
            <a:normAutofit fontScale="77500" lnSpcReduction="20000"/>
          </a:bodyPr>
          <a:lstStyle/>
          <a:p>
            <a:r>
              <a:rPr lang="en-US">
                <a:ea typeface="ＭＳ Ｐゴシック"/>
              </a:rPr>
              <a:t>HSL area has roughly 1300 busses</a:t>
            </a:r>
          </a:p>
          <a:p>
            <a:endParaRPr lang="en-US"/>
          </a:p>
          <a:p>
            <a:r>
              <a:rPr lang="en-US">
                <a:ea typeface="ＭＳ Ｐゴシック"/>
              </a:rPr>
              <a:t>Scenario 1:</a:t>
            </a:r>
          </a:p>
          <a:p>
            <a:r>
              <a:rPr lang="en-US">
                <a:ea typeface="ＭＳ Ｐゴシック"/>
              </a:rPr>
              <a:t>Fast chargers and simultaneous charging with 300 kW chargers:</a:t>
            </a:r>
          </a:p>
          <a:p>
            <a:pPr>
              <a:buFontTx/>
              <a:buChar char="-"/>
            </a:pPr>
            <a:r>
              <a:rPr lang="en-US">
                <a:ea typeface="ＭＳ Ｐゴシック"/>
              </a:rPr>
              <a:t>Total charging power: 1300 * 300 kW * 1,66 h = 647 MWh</a:t>
            </a:r>
          </a:p>
          <a:p>
            <a:pPr>
              <a:buFontTx/>
              <a:buChar char="-"/>
            </a:pPr>
            <a:r>
              <a:rPr lang="en-US">
                <a:ea typeface="ＭＳ Ｐゴシック"/>
              </a:rPr>
              <a:t>Combine charging power per hour: 1300 * 300 kW = 390 MWh</a:t>
            </a:r>
          </a:p>
          <a:p>
            <a:endParaRPr lang="en-US"/>
          </a:p>
          <a:p>
            <a:r>
              <a:rPr lang="en-US">
                <a:ea typeface="ＭＳ Ｐゴシック"/>
              </a:rPr>
              <a:t>Scenario 2:</a:t>
            </a:r>
          </a:p>
          <a:p>
            <a:r>
              <a:rPr lang="en-US">
                <a:ea typeface="ＭＳ Ｐゴシック"/>
              </a:rPr>
              <a:t>All busses charged during the night between 21:00 – 05:00</a:t>
            </a:r>
            <a:endParaRPr lang="en-US"/>
          </a:p>
          <a:p>
            <a:pPr>
              <a:buFontTx/>
              <a:buChar char="-"/>
            </a:pPr>
            <a:r>
              <a:rPr lang="en-US">
                <a:ea typeface="ＭＳ Ｐゴシック"/>
              </a:rPr>
              <a:t>average charging power: 647 MWh / (8h * 1300) = 62 kW</a:t>
            </a:r>
          </a:p>
          <a:p>
            <a:pPr>
              <a:buFontTx/>
              <a:buChar char="-"/>
            </a:pPr>
            <a:r>
              <a:rPr lang="en-US">
                <a:ea typeface="ＭＳ Ｐゴシック"/>
              </a:rPr>
              <a:t>Combined charging power per hour: 1300 * 62 kW = 81 MWh</a:t>
            </a:r>
            <a:endParaRPr lang="en-US"/>
          </a:p>
          <a:p>
            <a:endParaRPr lang="en-US"/>
          </a:p>
          <a:p>
            <a:r>
              <a:rPr lang="en-US">
                <a:ea typeface="ＭＳ Ｐゴシック"/>
              </a:rPr>
              <a:t>Scenario 3:</a:t>
            </a:r>
            <a:endParaRPr lang="en-US"/>
          </a:p>
          <a:p>
            <a:pPr marL="0" indent="0"/>
            <a:r>
              <a:rPr lang="en-US">
                <a:ea typeface="ＭＳ Ｐゴシック"/>
              </a:rPr>
              <a:t>2/3 of the busses are charged during the night between 21:00 – 05:00. The average remaining battery charge is 25 %.</a:t>
            </a:r>
          </a:p>
          <a:p>
            <a:pPr>
              <a:buFontTx/>
              <a:buChar char="-"/>
            </a:pPr>
            <a:r>
              <a:rPr lang="en-US">
                <a:ea typeface="ＭＳ Ｐゴシック"/>
              </a:rPr>
              <a:t>average charging power: (0,75*647 MWh) / (8h * (1300*2/3) = 31 kW</a:t>
            </a:r>
          </a:p>
          <a:p>
            <a:pPr>
              <a:buFontTx/>
              <a:buChar char="-"/>
            </a:pPr>
            <a:r>
              <a:rPr lang="en-US">
                <a:ea typeface="ＭＳ Ｐゴシック"/>
              </a:rPr>
              <a:t>Combined charging power per hour: 2/3 * 1300 * 31 kW = 26 MWh</a:t>
            </a:r>
            <a:endParaRPr lang="en-US"/>
          </a:p>
          <a:p>
            <a:pPr marL="0" indent="0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7718E1-BB95-E70F-9344-BF876DEC4C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EV bus charging in city bus transport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5CABF-2154-3B98-B0EB-D093C4AE99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750CB-D7AD-C72A-0C97-ECC777C861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4ED152-2318-8D29-C657-90747E191BD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29D5D-549F-DEEA-AA99-41BA8308BAB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91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8E2302-580B-4ED2-9788-FDB081F2A6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Comparison of charging scenarios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19AD8-A291-4576-B7AA-692824A25F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4F210-16D6-4363-B423-3D25D15267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F0B015-74C8-4799-A324-6372FCAD721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A110B-7C3D-4302-90F6-15134D73FEF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C411DE5-CF75-4A0B-8DF0-08A132D74C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787493"/>
              </p:ext>
            </p:extLst>
          </p:nvPr>
        </p:nvGraphicFramePr>
        <p:xfrm>
          <a:off x="623216" y="1493134"/>
          <a:ext cx="7897568" cy="413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551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GB" sz="2000">
                <a:ea typeface="ＭＳ Ｐゴシック"/>
              </a:rPr>
              <a:t>- EU Directives:</a:t>
            </a:r>
            <a:endParaRPr lang="en-GB" sz="2000"/>
          </a:p>
          <a:p>
            <a:pPr marL="0" indent="0">
              <a:lnSpc>
                <a:spcPct val="150000"/>
              </a:lnSpc>
            </a:pPr>
            <a:r>
              <a:rPr lang="en-GB" sz="2000">
                <a:ea typeface="ＭＳ Ｐゴシック"/>
              </a:rPr>
              <a:t>Diesel busses                 Electric busses</a:t>
            </a:r>
          </a:p>
          <a:p>
            <a:pPr marL="0" indent="0">
              <a:lnSpc>
                <a:spcPct val="150000"/>
              </a:lnSpc>
            </a:pPr>
            <a:r>
              <a:rPr lang="en-GB" sz="2000">
                <a:ea typeface="ＭＳ Ｐゴシック"/>
              </a:rPr>
              <a:t>- Modern EV busses have roughly 500 kWh batteries. They can be charged with up to 300 kW power.</a:t>
            </a:r>
          </a:p>
          <a:p>
            <a:pPr marL="0" indent="0">
              <a:lnSpc>
                <a:spcPct val="150000"/>
              </a:lnSpc>
            </a:pPr>
            <a:r>
              <a:rPr lang="en-GB" sz="2000">
                <a:ea typeface="ＭＳ Ｐゴシック"/>
              </a:rPr>
              <a:t>- Charging of large EV bus fleets can have major effects to power-grid stability.</a:t>
            </a:r>
          </a:p>
          <a:p>
            <a:pPr marL="0" indent="0">
              <a:lnSpc>
                <a:spcPct val="150000"/>
              </a:lnSpc>
            </a:pPr>
            <a:r>
              <a:rPr lang="en-GB" sz="2000">
                <a:ea typeface="ＭＳ Ｐゴシック"/>
              </a:rPr>
              <a:t>- Dynamic pricing, smart charging, and schedule planning are key solutions to charging problems.</a:t>
            </a:r>
            <a:endParaRPr lang="en-GB" sz="200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Conclusions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05.04.2022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38F59347-B5D1-D36C-DF73-7F77CDE3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618" y="2180615"/>
            <a:ext cx="867761" cy="20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63A6A3C038DF46A50AE1409C2AB3A3" ma:contentTypeVersion="14" ma:contentTypeDescription="Create a new document." ma:contentTypeScope="" ma:versionID="bab4388ca90aede61b21a872b3ea25f4">
  <xsd:schema xmlns:xsd="http://www.w3.org/2001/XMLSchema" xmlns:xs="http://www.w3.org/2001/XMLSchema" xmlns:p="http://schemas.microsoft.com/office/2006/metadata/properties" xmlns:ns3="87a6e8e8-35a4-42f5-8395-a2bc8bce6e85" xmlns:ns4="c5922917-603f-4e1f-8d1d-be12e1d43d3b" targetNamespace="http://schemas.microsoft.com/office/2006/metadata/properties" ma:root="true" ma:fieldsID="b5fe4a5ded31e0d105637fd7885570b4" ns3:_="" ns4:_="">
    <xsd:import namespace="87a6e8e8-35a4-42f5-8395-a2bc8bce6e85"/>
    <xsd:import namespace="c5922917-603f-4e1f-8d1d-be12e1d43d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6e8e8-35a4-42f5-8395-a2bc8bce6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22917-603f-4e1f-8d1d-be12e1d43d3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053AAE-80C9-43CB-9791-3F28B02EE2ED}">
  <ds:schemaRefs>
    <ds:schemaRef ds:uri="87a6e8e8-35a4-42f5-8395-a2bc8bce6e85"/>
    <ds:schemaRef ds:uri="c5922917-603f-4e1f-8d1d-be12e1d43d3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04AF8C-4A86-4526-A9D9-2991531F7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E0E2A8-3B18-433D-B997-A05EB9777600}">
  <ds:schemaRefs>
    <ds:schemaRef ds:uri="87a6e8e8-35a4-42f5-8395-a2bc8bce6e85"/>
    <ds:schemaRef ds:uri="c5922917-603f-4e1f-8d1d-be12e1d43d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654</Words>
  <Application>Microsoft Office PowerPoint</Application>
  <PresentationFormat>On-screen Show (4:3)</PresentationFormat>
  <Paragraphs>125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presentation</vt:lpstr>
      <vt:lpstr>Aalto Content - Green</vt:lpstr>
      <vt:lpstr>ELEC-E8423 - Smart Grid  Eletrical busses and their charging solutions</vt:lpstr>
      <vt:lpstr>Introduction</vt:lpstr>
      <vt:lpstr>Electric busses </vt:lpstr>
      <vt:lpstr>Techical specs of different EV busses</vt:lpstr>
      <vt:lpstr>Techical specs of EV bus charging</vt:lpstr>
      <vt:lpstr>EV bus charging in city bus transport</vt:lpstr>
      <vt:lpstr>EV bus charging in city bus transport</vt:lpstr>
      <vt:lpstr>Comparison of charging scenarios</vt:lpstr>
      <vt:lpstr>Conclusions</vt:lpstr>
      <vt:lpstr>Sources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2</cp:revision>
  <dcterms:created xsi:type="dcterms:W3CDTF">2010-03-23T14:57:30Z</dcterms:created>
  <dcterms:modified xsi:type="dcterms:W3CDTF">2022-04-05T11:04:03Z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0x010100C263A6A3C038DF46A50AE1409C2AB3A3</vt:lpwstr>
  </property>
</Properties>
</file>