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1" r:id="rId1"/>
    <p:sldMasterId id="2147483671" r:id="rId2"/>
  </p:sldMasterIdLst>
  <p:notesMasterIdLst>
    <p:notesMasterId r:id="rId17"/>
  </p:notesMasterIdLst>
  <p:handoutMasterIdLst>
    <p:handoutMasterId r:id="rId18"/>
  </p:handoutMasterIdLst>
  <p:sldIdLst>
    <p:sldId id="375" r:id="rId3"/>
    <p:sldId id="355" r:id="rId4"/>
    <p:sldId id="376" r:id="rId5"/>
    <p:sldId id="378" r:id="rId6"/>
    <p:sldId id="363" r:id="rId7"/>
    <p:sldId id="374" r:id="rId8"/>
    <p:sldId id="365" r:id="rId9"/>
    <p:sldId id="369" r:id="rId10"/>
    <p:sldId id="366" r:id="rId11"/>
    <p:sldId id="370" r:id="rId12"/>
    <p:sldId id="372" r:id="rId13"/>
    <p:sldId id="371" r:id="rId14"/>
    <p:sldId id="352" r:id="rId15"/>
    <p:sldId id="362" r:id="rId16"/>
  </p:sldIdLst>
  <p:sldSz cx="9144000" cy="6858000" type="screen4x3"/>
  <p:notesSz cx="6797675" cy="9874250"/>
  <p:defaultTextStyle>
    <a:defPPr>
      <a:defRPr lang="en-US"/>
    </a:defPPr>
    <a:lvl1pPr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388938" indent="68263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777875" indent="136525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168400" indent="203200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557338" indent="271463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BD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E46F06-59F6-7ECC-CBF7-F6F4F7D57EC7}" v="30" dt="2024-03-12T09:31:14.321"/>
    <p1510:client id="{1F7D95FD-8E3C-4010-A6E9-3A81A7845F6D}" v="127" dt="2024-03-12T10:48:57.724"/>
    <p1510:client id="{312411CE-E5B6-C96C-5CC4-4CAA1C28B90F}" v="484" dt="2024-03-11T23:34:30.3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  <p:guide orient="horz" pos="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10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algn="r" defTabSz="388864" eaLnBrk="1" hangingPunct="1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6C6C468-002F-4575-A7B2-5116909C25E9}" type="datetime1">
              <a:rPr lang="en-US"/>
              <a:pPr>
                <a:defRPr/>
              </a:pPr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algn="r" defTabSz="387350" eaLnBrk="1" hangingPunct="1">
              <a:defRPr sz="1200"/>
            </a:lvl1pPr>
          </a:lstStyle>
          <a:p>
            <a:pPr>
              <a:defRPr/>
            </a:pPr>
            <a:fld id="{87ADF26D-2D02-4B7E-A9F7-BA15724DBC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7977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algn="r" defTabSz="388864" eaLnBrk="1" hangingPunct="1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C00A11D-E7F3-4B45-B120-89C62F8E3355}" type="datetime1">
              <a:rPr lang="en-US"/>
              <a:pPr>
                <a:defRPr/>
              </a:pPr>
              <a:t>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776" tIns="46389" rIns="92776" bIns="4638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algn="r" defTabSz="387350" eaLnBrk="1" hangingPunct="1">
              <a:defRPr sz="1200"/>
            </a:lvl1pPr>
          </a:lstStyle>
          <a:p>
            <a:pPr>
              <a:defRPr/>
            </a:pPr>
            <a:fld id="{87BB9EB4-620A-4C05-A10A-919C6D2412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053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388938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2pPr>
    <a:lvl3pPr marL="777875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3pPr>
    <a:lvl4pPr marL="1168400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4pPr>
    <a:lvl5pPr marL="1557338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5pPr>
    <a:lvl6pPr marL="1948129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27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5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45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880444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0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20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04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36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512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06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67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2220"/>
            <a:ext cx="7772400" cy="1086181"/>
          </a:xfrm>
        </p:spPr>
        <p:txBody>
          <a:bodyPr lIns="0" tIns="0" rIns="0" bIns="0" anchor="t">
            <a:normAutofit/>
          </a:bodyPr>
          <a:lstStyle>
            <a:lvl1pPr algn="l">
              <a:defRPr sz="4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2858401"/>
            <a:ext cx="6285600" cy="2339529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216"/>
              </a:lnSpc>
              <a:buNone/>
              <a:defRPr sz="2000">
                <a:solidFill>
                  <a:srgbClr val="FFFFFF"/>
                </a:solidFill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72401" y="5961599"/>
            <a:ext cx="2049245" cy="1778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72400" y="6137467"/>
            <a:ext cx="2049244" cy="4572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2862387" y="6137467"/>
            <a:ext cx="2027114" cy="4572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7427603" y="5961599"/>
            <a:ext cx="1132198" cy="6336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5143295" y="5961067"/>
            <a:ext cx="1962357" cy="634132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1"/>
          </p:nvPr>
        </p:nvSpPr>
        <p:spPr>
          <a:xfrm>
            <a:off x="2860675" y="5961063"/>
            <a:ext cx="2027238" cy="177800"/>
          </a:xfrm>
        </p:spPr>
        <p:txBody>
          <a:bodyPr lIns="0" tIns="0" rIns="0" bIns="0" anchor="t"/>
          <a:lstStyle>
            <a:lvl1pPr>
              <a:defRPr b="1"/>
            </a:lvl1pPr>
          </a:lstStyle>
          <a:p>
            <a:pPr>
              <a:defRPr/>
            </a:pPr>
            <a:r>
              <a:rPr lang="fi-FI"/>
              <a:t>12.03.2024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27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3088" y="5813425"/>
            <a:ext cx="7988300" cy="650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6285600" cy="4136400"/>
          </a:xfrm>
        </p:spPr>
        <p:txBody>
          <a:bodyPr lIns="0" tIns="0" rIns="0" bIns="0">
            <a:normAutofit/>
          </a:bodyPr>
          <a:lstStyle>
            <a:lvl1pPr>
              <a:lnSpc>
                <a:spcPts val="1704"/>
              </a:lnSpc>
              <a:buNone/>
              <a:defRPr sz="1400" b="1"/>
            </a:lvl1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styles</a:t>
            </a:r>
            <a:endParaRPr lang="fi-FI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r>
              <a:rPr lang="fi-FI"/>
              <a:t>12.03.2024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fld id="{E17AA3F4-D5E5-4C20-B6A3-9D228DF088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8900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6400" y="406400"/>
            <a:ext cx="8326438" cy="5472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endParaRPr lang="en-US" sz="15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72400" y="547000"/>
            <a:ext cx="7772400" cy="22064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r>
              <a:rPr lang="fi-FI"/>
              <a:t>12.03.2024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fld id="{A05597E2-BB32-4F6B-84FE-6C16B84E6F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7914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3088" y="5813425"/>
            <a:ext cx="7988300" cy="650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9" name="Rectangle 8"/>
          <p:cNvSpPr/>
          <p:nvPr/>
        </p:nvSpPr>
        <p:spPr>
          <a:xfrm>
            <a:off x="573088" y="1138238"/>
            <a:ext cx="7988300" cy="635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6285600" cy="4136400"/>
          </a:xfrm>
        </p:spPr>
        <p:txBody>
          <a:bodyPr lIns="0" tIns="0" rIns="0" bIns="0">
            <a:normAutofit/>
          </a:bodyPr>
          <a:lstStyle>
            <a:lvl1pPr>
              <a:lnSpc>
                <a:spcPts val="1704"/>
              </a:lnSpc>
              <a:buNone/>
              <a:defRPr sz="1400" b="1"/>
            </a:lvl1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styles</a:t>
            </a:r>
            <a:endParaRPr lang="fi-FI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r>
              <a:rPr lang="fi-FI"/>
              <a:t>12.03.2024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742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119063"/>
            <a:ext cx="8520113" cy="962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268413"/>
            <a:ext cx="4171950" cy="4897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171950" cy="4897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388938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85475600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Aalto_EN_Electr-Eng_21_RGB_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0" t="6174"/>
          <a:stretch>
            <a:fillRect/>
          </a:stretch>
        </p:blipFill>
        <p:spPr bwMode="auto">
          <a:xfrm>
            <a:off x="0" y="0"/>
            <a:ext cx="216217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defTabSz="389626" eaLnBrk="1" hangingPunct="1">
              <a:defRPr sz="10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ctr" defTabSz="389626" eaLnBrk="1" hangingPunct="1">
              <a:defRPr sz="100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049652F-9372-4B86-AABD-EF97F90847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406400" y="1712913"/>
            <a:ext cx="8328025" cy="39211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endParaRPr lang="en-US" sz="15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7" r:id="rId1"/>
  </p:sldLayoutIdLst>
  <p:hf hdr="0" ftr="0"/>
  <p:txStyles>
    <p:titleStyle>
      <a:lvl1pPr algn="ctr" defTabSz="388938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389626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779252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168878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558503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292100" indent="-292100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31825" indent="-242888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2pPr>
      <a:lvl3pPr marL="973138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3pPr>
      <a:lvl4pPr marL="1363663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4pPr>
      <a:lvl5pPr marL="1752600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5pPr>
      <a:lvl6pPr marL="2142942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 descr="Aalto_EN_Electr-Eng_13_RGB_2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815013"/>
            <a:ext cx="2519363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Click to edit Master title style</a:t>
            </a:r>
            <a:endParaRPr lang="en-US" altLang="en-US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Click to edit Master text styles</a:t>
            </a:r>
          </a:p>
          <a:p>
            <a:pPr lvl="1"/>
            <a:r>
              <a:rPr lang="fi-FI" altLang="en-US"/>
              <a:t>Second level</a:t>
            </a:r>
          </a:p>
          <a:p>
            <a:pPr lvl="2"/>
            <a:r>
              <a:rPr lang="fi-FI" altLang="en-US"/>
              <a:t>Third level</a:t>
            </a:r>
          </a:p>
          <a:p>
            <a:pPr lvl="3"/>
            <a:r>
              <a:rPr lang="fi-FI" altLang="en-US"/>
              <a:t>Fourth level</a:t>
            </a:r>
          </a:p>
          <a:p>
            <a:pPr lvl="4"/>
            <a:r>
              <a:rPr lang="fi-FI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defTabSz="389626" eaLnBrk="1" hangingPunct="1">
              <a:defRPr sz="10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fi-FI"/>
              <a:t>12.03.2024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ctr" defTabSz="389626" eaLnBrk="1" hangingPunct="1">
              <a:defRPr sz="100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E0A0211-A76A-4511-A964-36F8689660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0" r:id="rId1"/>
    <p:sldLayoutId id="2147484791" r:id="rId2"/>
    <p:sldLayoutId id="2147484792" r:id="rId3"/>
    <p:sldLayoutId id="2147484794" r:id="rId4"/>
  </p:sldLayoutIdLst>
  <p:hf hdr="0" ftr="0"/>
  <p:txStyles>
    <p:titleStyle>
      <a:lvl1pPr algn="ctr" defTabSz="388938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389626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779252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168878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558503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292100" indent="-292100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631825" indent="-242888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2pPr>
      <a:lvl3pPr marL="973138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3pPr>
      <a:lvl4pPr marL="1363663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4pPr>
      <a:lvl5pPr marL="1752600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5pPr>
      <a:lvl6pPr marL="2142942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rena.gov.au/blog/what-is-demand-response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hat.openai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2220"/>
            <a:ext cx="7777274" cy="2410209"/>
          </a:xfrm>
        </p:spPr>
        <p:txBody>
          <a:bodyPr>
            <a:normAutofit/>
          </a:bodyPr>
          <a:lstStyle/>
          <a:p>
            <a:br>
              <a:rPr lang="fi-FI" sz="3200"/>
            </a:br>
            <a:r>
              <a:rPr lang="en-US" sz="3200" i="1"/>
              <a:t>Role of DR, storages and hydrogen in future energy systems</a:t>
            </a:r>
            <a:br>
              <a:rPr lang="en-US" sz="3200" i="1"/>
            </a:br>
            <a:br>
              <a:rPr lang="en-US" sz="3200" i="1"/>
            </a:br>
            <a:r>
              <a:rPr lang="fi-FI" sz="2200"/>
              <a:t>ELEC-E8423 - Smart Grid</a:t>
            </a:r>
            <a:endParaRPr lang="en-US" sz="2200" i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1" y="4182429"/>
            <a:ext cx="6285600" cy="1323370"/>
          </a:xfrm>
        </p:spPr>
        <p:txBody>
          <a:bodyPr>
            <a:normAutofit/>
          </a:bodyPr>
          <a:lstStyle/>
          <a:p>
            <a:endParaRPr lang="en-US" i="1">
              <a:ea typeface="ＭＳ Ｐゴシック"/>
            </a:endParaRPr>
          </a:p>
          <a:p>
            <a:r>
              <a:rPr lang="en-US" i="1">
                <a:ea typeface="ＭＳ Ｐゴシック"/>
              </a:rPr>
              <a:t>Saied Amanpour</a:t>
            </a:r>
            <a:endParaRPr lang="en-US" i="1"/>
          </a:p>
          <a:p>
            <a:r>
              <a:rPr lang="en-US" i="1" err="1">
                <a:ea typeface="ＭＳ Ｐゴシック"/>
              </a:rPr>
              <a:t>Zhineng</a:t>
            </a:r>
            <a:r>
              <a:rPr lang="en-US" i="1">
                <a:ea typeface="ＭＳ Ｐゴシック"/>
              </a:rPr>
              <a:t> Fei </a:t>
            </a:r>
            <a:endParaRPr lang="en-US" i="1"/>
          </a:p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12.03.2024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1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D8C2EA-0039-506A-70E9-22520C0AB8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/>
              <a:t>Hydrogen  Energy</a:t>
            </a:r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6E3C42-7BDD-17C8-E60B-E905724DF6D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7897CE-BF71-6AE7-3DC4-5715070D564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CCF446E-F059-74EA-72F6-8B7E90B842FA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12.03.2024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7979E0-136E-C294-5C80-806C6F04B75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8" name="Picture 4" descr="Electronics | Free Full-Text | Economic Dispatch of Integrated  Electricity&amp;ndash;Heat&amp;ndash;Hydrogen System Considering Hydrogen  Production by Water Electrolysis">
            <a:extLst>
              <a:ext uri="{FF2B5EF4-FFF2-40B4-BE49-F238E27FC236}">
                <a16:creationId xmlns:a16="http://schemas.microsoft.com/office/drawing/2014/main" id="{4DF769A6-C424-1460-DD16-B1EAE3404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752" y="2794734"/>
            <a:ext cx="3988638" cy="252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7FA2CF-719C-8E92-9F6C-28EE6AEBE091}"/>
              </a:ext>
            </a:extLst>
          </p:cNvPr>
          <p:cNvSpPr txBox="1"/>
          <p:nvPr/>
        </p:nvSpPr>
        <p:spPr>
          <a:xfrm>
            <a:off x="301917" y="1387101"/>
            <a:ext cx="82594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altLang="zh-CN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Hydrogen in  future energy system</a:t>
            </a: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A carbon-free fuel for fuel cells, enable </a:t>
            </a:r>
            <a:r>
              <a:rPr lang="en-US" sz="1600">
                <a:solidFill>
                  <a:srgbClr val="006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industrial processes, transportation applications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, etc.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ontribute to </a:t>
            </a:r>
            <a:r>
              <a:rPr lang="en-US" sz="1600" b="0" i="0">
                <a:solidFill>
                  <a:srgbClr val="0065B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decarbonizing</a:t>
            </a:r>
            <a:r>
              <a:rPr lang="en-US" sz="16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energy sector and reducing greenhouse gas emissions.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Hydrogen with </a:t>
            </a:r>
            <a:r>
              <a:rPr lang="en-US" sz="160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Electrolysers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and Fuel cells, contribute to the </a:t>
            </a:r>
            <a:r>
              <a:rPr lang="en-US" sz="1600">
                <a:solidFill>
                  <a:srgbClr val="006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flexibility enhancement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3658C1-02B5-59BF-585B-45F48BC92787}"/>
              </a:ext>
            </a:extLst>
          </p:cNvPr>
          <p:cNvSpPr txBox="1"/>
          <p:nvPr/>
        </p:nvSpPr>
        <p:spPr>
          <a:xfrm>
            <a:off x="4930372" y="5289547"/>
            <a:ext cx="3273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Fig.8 Hydrogen in multi-energy system.</a:t>
            </a:r>
          </a:p>
        </p:txBody>
      </p:sp>
      <p:pic>
        <p:nvPicPr>
          <p:cNvPr id="11" name="Picture 2" descr="Ammonia as Hydrogen carrier | FLEXIM">
            <a:extLst>
              <a:ext uri="{FF2B5EF4-FFF2-40B4-BE49-F238E27FC236}">
                <a16:creationId xmlns:a16="http://schemas.microsoft.com/office/drawing/2014/main" id="{287AF523-3B2D-E6A9-142B-B7A05AB9E1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4" b="3451"/>
          <a:stretch/>
        </p:blipFill>
        <p:spPr bwMode="auto">
          <a:xfrm>
            <a:off x="301917" y="2843018"/>
            <a:ext cx="3908407" cy="234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EE26D1C-3AF0-A82F-FB1C-6DDD4312F709}"/>
              </a:ext>
            </a:extLst>
          </p:cNvPr>
          <p:cNvSpPr txBox="1"/>
          <p:nvPr/>
        </p:nvSpPr>
        <p:spPr>
          <a:xfrm>
            <a:off x="301917" y="5275397"/>
            <a:ext cx="3908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Fig.7 Hydrogen for ammonia (NH3) production.</a:t>
            </a:r>
          </a:p>
        </p:txBody>
      </p:sp>
    </p:spTree>
    <p:extLst>
      <p:ext uri="{BB962C8B-B14F-4D97-AF65-F5344CB8AC3E}">
        <p14:creationId xmlns:p14="http://schemas.microsoft.com/office/powerpoint/2010/main" val="3884777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D8C2EA-0039-506A-70E9-22520C0AB8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/>
              <a:t>Case Studies 2</a:t>
            </a:r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6E3C42-7BDD-17C8-E60B-E905724DF6D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7897CE-BF71-6AE7-3DC4-5715070D564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CCF446E-F059-74EA-72F6-8B7E90B842FA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12.03.2024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7979E0-136E-C294-5C80-806C6F04B75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C5BE816-665C-A3CE-9E1A-84E441AB5274}"/>
              </a:ext>
            </a:extLst>
          </p:cNvPr>
          <p:cNvCxnSpPr>
            <a:cxnSpLocks/>
          </p:cNvCxnSpPr>
          <p:nvPr/>
        </p:nvCxnSpPr>
        <p:spPr>
          <a:xfrm>
            <a:off x="6096000" y="5467865"/>
            <a:ext cx="0" cy="11004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B5042DF8-D121-BEA1-B76E-A0C6B8FF7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00" y="3007230"/>
            <a:ext cx="5314050" cy="2660860"/>
          </a:xfrm>
          <a:prstGeom prst="rect">
            <a:avLst/>
          </a:prstGeom>
          <a:ln w="28575">
            <a:solidFill>
              <a:srgbClr val="4472C4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88ED0A-931F-A91D-DB28-F43DABE47341}"/>
              </a:ext>
            </a:extLst>
          </p:cNvPr>
          <p:cNvSpPr txBox="1"/>
          <p:nvPr/>
        </p:nvSpPr>
        <p:spPr>
          <a:xfrm>
            <a:off x="419100" y="1788665"/>
            <a:ext cx="7925700" cy="1020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sz="1600">
                <a:solidFill>
                  <a:srgbClr val="006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Storage</a:t>
            </a:r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: electric, thermal energy, freshwater and hydrogen storage. 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sz="1600">
                <a:solidFill>
                  <a:srgbClr val="006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 response</a:t>
            </a:r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: ship voyage scheduling.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sz="1600">
                <a:solidFill>
                  <a:srgbClr val="006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Hydrogen</a:t>
            </a:r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: fuel cells, </a:t>
            </a:r>
            <a:r>
              <a:rPr lang="en-US" altLang="zh-CN" sz="160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electrolysers</a:t>
            </a:r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 and hydrogen storage.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40C2E0-668E-AA23-BCA4-4360EFFB6897}"/>
              </a:ext>
            </a:extLst>
          </p:cNvPr>
          <p:cNvSpPr txBox="1"/>
          <p:nvPr/>
        </p:nvSpPr>
        <p:spPr>
          <a:xfrm>
            <a:off x="419100" y="1333500"/>
            <a:ext cx="7925700" cy="38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Courier New" panose="02070309020205020404" pitchFamily="49" charset="0"/>
              <a:buChar char="o"/>
            </a:pPr>
            <a:r>
              <a:rPr lang="en-US" altLang="zh-CN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Multi-Energy Ship Microgrid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B45BFE-196D-40F4-E4FC-BA45903F5C71}"/>
              </a:ext>
            </a:extLst>
          </p:cNvPr>
          <p:cNvSpPr/>
          <p:nvPr/>
        </p:nvSpPr>
        <p:spPr>
          <a:xfrm>
            <a:off x="6096001" y="2979266"/>
            <a:ext cx="2248800" cy="2688823"/>
          </a:xfrm>
          <a:prstGeom prst="rect">
            <a:avLst/>
          </a:prstGeom>
          <a:noFill/>
          <a:ln w="28575">
            <a:solidFill>
              <a:schemeClr val="bg2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6F2758-D905-864D-1519-54019B111671}"/>
              </a:ext>
            </a:extLst>
          </p:cNvPr>
          <p:cNvSpPr txBox="1"/>
          <p:nvPr/>
        </p:nvSpPr>
        <p:spPr>
          <a:xfrm>
            <a:off x="6096000" y="2979267"/>
            <a:ext cx="2248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W/T/E/HSS</a:t>
            </a:r>
            <a:r>
              <a:rPr lang="en-US" sz="1000" dirty="0"/>
              <a:t>: Freshwater/ Thermal/</a:t>
            </a:r>
          </a:p>
          <a:p>
            <a:r>
              <a:rPr lang="en-US" sz="1000" dirty="0"/>
              <a:t>Electrical/ Hydrogen Storage System</a:t>
            </a:r>
            <a:endParaRPr lang="LID4096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3CD5D9-E989-F937-57B8-0AD161012004}"/>
              </a:ext>
            </a:extLst>
          </p:cNvPr>
          <p:cNvSpPr txBox="1"/>
          <p:nvPr/>
        </p:nvSpPr>
        <p:spPr>
          <a:xfrm>
            <a:off x="6096000" y="3430412"/>
            <a:ext cx="22487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SDU</a:t>
            </a:r>
            <a:r>
              <a:rPr lang="en-US" sz="1050" dirty="0"/>
              <a:t>: Seawater desalination Units</a:t>
            </a:r>
            <a:endParaRPr lang="LID4096" sz="105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C7A80C-7F27-0D9F-4E1F-23B48AC1FA5E}"/>
              </a:ext>
            </a:extLst>
          </p:cNvPr>
          <p:cNvSpPr txBox="1"/>
          <p:nvPr/>
        </p:nvSpPr>
        <p:spPr>
          <a:xfrm>
            <a:off x="6096000" y="3735363"/>
            <a:ext cx="22487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err="1"/>
              <a:t>PtH</a:t>
            </a:r>
            <a:r>
              <a:rPr lang="en-US" sz="1050" dirty="0"/>
              <a:t>: Power to Hydrogen units </a:t>
            </a:r>
            <a:endParaRPr lang="LID4096" sz="105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81460E-2731-8CBD-B78B-36101F7EEC51}"/>
              </a:ext>
            </a:extLst>
          </p:cNvPr>
          <p:cNvSpPr txBox="1"/>
          <p:nvPr/>
        </p:nvSpPr>
        <p:spPr>
          <a:xfrm>
            <a:off x="6096000" y="4040314"/>
            <a:ext cx="22487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err="1"/>
              <a:t>HtP</a:t>
            </a:r>
            <a:r>
              <a:rPr lang="en-US" sz="1050" dirty="0"/>
              <a:t>: Hydrogen to Power units </a:t>
            </a:r>
            <a:endParaRPr lang="LID4096" sz="105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D16536-D43C-653B-CC93-ACB406E75E87}"/>
              </a:ext>
            </a:extLst>
          </p:cNvPr>
          <p:cNvSpPr txBox="1"/>
          <p:nvPr/>
        </p:nvSpPr>
        <p:spPr>
          <a:xfrm>
            <a:off x="6096000" y="4345265"/>
            <a:ext cx="22487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CI</a:t>
            </a:r>
            <a:r>
              <a:rPr lang="en-US" sz="1050" dirty="0"/>
              <a:t>: Cold Ironing</a:t>
            </a:r>
            <a:endParaRPr lang="LID4096" sz="105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6616A1-D69D-B8C6-6189-F73FC40D9693}"/>
              </a:ext>
            </a:extLst>
          </p:cNvPr>
          <p:cNvSpPr txBox="1"/>
          <p:nvPr/>
        </p:nvSpPr>
        <p:spPr>
          <a:xfrm>
            <a:off x="6096000" y="4650216"/>
            <a:ext cx="22487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DG</a:t>
            </a:r>
            <a:r>
              <a:rPr lang="en-US" sz="1050" dirty="0"/>
              <a:t>: Diesel generator</a:t>
            </a:r>
            <a:endParaRPr lang="LID4096" sz="105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8AF40E-90E5-E414-2BD7-FA83FDC8E225}"/>
              </a:ext>
            </a:extLst>
          </p:cNvPr>
          <p:cNvSpPr txBox="1"/>
          <p:nvPr/>
        </p:nvSpPr>
        <p:spPr>
          <a:xfrm>
            <a:off x="6096000" y="5260116"/>
            <a:ext cx="224879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err="1"/>
              <a:t>PtC</a:t>
            </a:r>
            <a:r>
              <a:rPr lang="en-US" sz="1050" dirty="0"/>
              <a:t>: Power to thermal energy conversion units</a:t>
            </a:r>
            <a:endParaRPr lang="LID4096" sz="105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44E1F2-8F14-1256-50AF-D35838663D0D}"/>
              </a:ext>
            </a:extLst>
          </p:cNvPr>
          <p:cNvSpPr txBox="1"/>
          <p:nvPr/>
        </p:nvSpPr>
        <p:spPr>
          <a:xfrm>
            <a:off x="6096000" y="4955167"/>
            <a:ext cx="22487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PV</a:t>
            </a:r>
            <a:r>
              <a:rPr lang="en-US" sz="1050" dirty="0"/>
              <a:t>: </a:t>
            </a:r>
            <a:r>
              <a:rPr lang="en-US" sz="1050" dirty="0" err="1"/>
              <a:t>PhotoVoltaic</a:t>
            </a:r>
            <a:r>
              <a:rPr lang="en-US" sz="1050" dirty="0"/>
              <a:t> Cells</a:t>
            </a:r>
            <a:endParaRPr lang="LID4096" sz="1050" dirty="0"/>
          </a:p>
        </p:txBody>
      </p:sp>
    </p:spTree>
    <p:extLst>
      <p:ext uri="{BB962C8B-B14F-4D97-AF65-F5344CB8AC3E}">
        <p14:creationId xmlns:p14="http://schemas.microsoft.com/office/powerpoint/2010/main" val="3355980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D8C2EA-0039-506A-70E9-22520C0AB8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/>
              <a:t>Case Studies 2</a:t>
            </a:r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6E3C42-7BDD-17C8-E60B-E905724DF6D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7897CE-BF71-6AE7-3DC4-5715070D564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CCF446E-F059-74EA-72F6-8B7E90B842FA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12.03.2024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7979E0-136E-C294-5C80-806C6F04B75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96F621-06BD-C84E-DD92-2B7014D59320}"/>
              </a:ext>
            </a:extLst>
          </p:cNvPr>
          <p:cNvSpPr txBox="1"/>
          <p:nvPr/>
        </p:nvSpPr>
        <p:spPr>
          <a:xfrm>
            <a:off x="445400" y="1351204"/>
            <a:ext cx="4605706" cy="1020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Courier New" panose="02070309020205020404" pitchFamily="49" charset="0"/>
              <a:buChar char="o"/>
            </a:pPr>
            <a:r>
              <a:rPr lang="en-US" altLang="zh-CN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Case Studies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Route: </a:t>
            </a:r>
            <a:r>
              <a:rPr lang="en-US" altLang="zh-CN" sz="160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Helsinki</a:t>
            </a:r>
            <a:r>
              <a:rPr lang="en-US" altLang="zh-CN" sz="160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Tallinn</a:t>
            </a:r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 Helsinki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Multiple Energy Balance Results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DA0A8EF-DAF5-8FB9-BF1C-DBE638BB2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89" y="2598061"/>
            <a:ext cx="3997211" cy="297984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8FCC062-E7E2-98FA-D67B-98B334238D88}"/>
              </a:ext>
            </a:extLst>
          </p:cNvPr>
          <p:cNvSpPr txBox="1"/>
          <p:nvPr/>
        </p:nvSpPr>
        <p:spPr>
          <a:xfrm>
            <a:off x="4405411" y="1387740"/>
            <a:ext cx="4605706" cy="38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Voyage Scheduling Results</a:t>
            </a:r>
            <a:endParaRPr lang="en-US" altLang="zh-CN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51F3973-848F-CF9F-8E06-AB92F4BCD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923" y="1923068"/>
            <a:ext cx="4637302" cy="162128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2160C29-81C5-039A-D99F-D6083E03BC16}"/>
              </a:ext>
            </a:extLst>
          </p:cNvPr>
          <p:cNvSpPr txBox="1"/>
          <p:nvPr/>
        </p:nvSpPr>
        <p:spPr>
          <a:xfrm>
            <a:off x="4405411" y="3650601"/>
            <a:ext cx="4605706" cy="38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Comparative Results</a:t>
            </a:r>
            <a:endParaRPr lang="en-US" altLang="zh-CN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06B75C4-C526-B41E-1BE9-1D92F05424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75"/>
          <a:stretch/>
        </p:blipFill>
        <p:spPr>
          <a:xfrm>
            <a:off x="4701391" y="4022513"/>
            <a:ext cx="4112277" cy="1491863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C5BE816-665C-A3CE-9E1A-84E441AB5274}"/>
              </a:ext>
            </a:extLst>
          </p:cNvPr>
          <p:cNvCxnSpPr>
            <a:cxnSpLocks/>
          </p:cNvCxnSpPr>
          <p:nvPr/>
        </p:nvCxnSpPr>
        <p:spPr>
          <a:xfrm>
            <a:off x="6096000" y="5467865"/>
            <a:ext cx="0" cy="11004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6616D99-EC7B-29D5-A52A-257FE71EC8E2}"/>
              </a:ext>
            </a:extLst>
          </p:cNvPr>
          <p:cNvCxnSpPr/>
          <p:nvPr/>
        </p:nvCxnSpPr>
        <p:spPr>
          <a:xfrm>
            <a:off x="4482152" y="1776074"/>
            <a:ext cx="0" cy="346588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475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320848"/>
            <a:ext cx="8087144" cy="4430987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D0D0D"/>
                </a:solidFill>
                <a:ea typeface="+mn-lt"/>
                <a:cs typeface="+mn-lt"/>
              </a:rPr>
              <a:t>Energy storage systems</a:t>
            </a:r>
            <a:r>
              <a:rPr lang="en-US" sz="1600" b="0">
                <a:solidFill>
                  <a:srgbClr val="0D0D0D"/>
                </a:solidFill>
                <a:ea typeface="+mn-lt"/>
                <a:cs typeface="+mn-lt"/>
              </a:rPr>
              <a:t> are essential components of modern energy infrastructure, providing flexibility, resilience, and sustainability to support the </a:t>
            </a:r>
            <a:r>
              <a:rPr lang="en-US" sz="1600" b="0" u="sng">
                <a:solidFill>
                  <a:srgbClr val="0D0D0D"/>
                </a:solidFill>
                <a:ea typeface="+mn-lt"/>
                <a:cs typeface="+mn-lt"/>
              </a:rPr>
              <a:t>transition to a clean and renewable energy future</a:t>
            </a:r>
            <a:r>
              <a:rPr lang="en-US" sz="1600" b="0">
                <a:solidFill>
                  <a:srgbClr val="0D0D0D"/>
                </a:solidFill>
                <a:ea typeface="+mn-lt"/>
                <a:cs typeface="+mn-lt"/>
              </a:rPr>
              <a:t>.</a:t>
            </a:r>
            <a:endParaRPr lang="en-US" altLang="zh-CN" sz="1600">
              <a:ea typeface="ＭＳ Ｐゴシック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D0D0D"/>
                </a:solidFill>
                <a:ea typeface="+mn-lt"/>
                <a:cs typeface="+mn-lt"/>
              </a:rPr>
              <a:t>The experimental testing of the case study 1</a:t>
            </a:r>
            <a:r>
              <a:rPr lang="en-US" sz="1600" b="0">
                <a:solidFill>
                  <a:srgbClr val="0D0D0D"/>
                </a:solidFill>
                <a:ea typeface="+mn-lt"/>
                <a:cs typeface="+mn-lt"/>
              </a:rPr>
              <a:t> shows that using electrical storage systems such as flywheels can greatly </a:t>
            </a:r>
            <a:r>
              <a:rPr lang="en-US" sz="1600" b="0" u="sng">
                <a:solidFill>
                  <a:srgbClr val="0D0D0D"/>
                </a:solidFill>
                <a:ea typeface="+mn-lt"/>
                <a:cs typeface="+mn-lt"/>
              </a:rPr>
              <a:t>reduce fuel consumption and emissions</a:t>
            </a:r>
            <a:r>
              <a:rPr lang="en-US" sz="1600" b="0">
                <a:solidFill>
                  <a:srgbClr val="0D0D0D"/>
                </a:solidFill>
                <a:ea typeface="+mn-lt"/>
                <a:cs typeface="+mn-lt"/>
              </a:rPr>
              <a:t> output. Additionally, </a:t>
            </a:r>
            <a:r>
              <a:rPr lang="en-US" sz="1600" b="0" u="sng">
                <a:solidFill>
                  <a:srgbClr val="0D0D0D"/>
                </a:solidFill>
                <a:ea typeface="+mn-lt"/>
                <a:cs typeface="+mn-lt"/>
              </a:rPr>
              <a:t>reduced peak power demand</a:t>
            </a:r>
            <a:r>
              <a:rPr lang="en-US" sz="1600" b="0">
                <a:solidFill>
                  <a:srgbClr val="0D0D0D"/>
                </a:solidFill>
                <a:ea typeface="+mn-lt"/>
                <a:cs typeface="+mn-lt"/>
              </a:rPr>
              <a:t> from the diesel engine </a:t>
            </a:r>
            <a:r>
              <a:rPr lang="en-US" sz="1600" b="0" u="sng">
                <a:solidFill>
                  <a:srgbClr val="0D0D0D"/>
                </a:solidFill>
                <a:ea typeface="+mn-lt"/>
                <a:cs typeface="+mn-lt"/>
              </a:rPr>
              <a:t>increases engine life</a:t>
            </a:r>
            <a:r>
              <a:rPr lang="en-US" sz="1600" b="0">
                <a:solidFill>
                  <a:srgbClr val="0D0D0D"/>
                </a:solidFill>
                <a:ea typeface="+mn-lt"/>
                <a:cs typeface="+mn-lt"/>
              </a:rPr>
              <a:t>. </a:t>
            </a:r>
            <a:endParaRPr lang="en-US" sz="1600" b="0">
              <a:solidFill>
                <a:srgbClr val="0D0D0D"/>
              </a:solidFill>
              <a:ea typeface="ＭＳ Ｐゴシック"/>
              <a:cs typeface="Arial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>
                <a:ea typeface="ＭＳ Ｐゴシック"/>
              </a:rPr>
              <a:t>Demand response </a:t>
            </a:r>
            <a:r>
              <a:rPr lang="en-US" altLang="zh-CN" sz="1600" b="0">
                <a:ea typeface="ＭＳ Ｐゴシック"/>
              </a:rPr>
              <a:t>is an effective strategy to maintain the balance between electricity supply and demand, and</a:t>
            </a:r>
            <a:r>
              <a:rPr lang="zh-CN" altLang="en-US" sz="1600" b="0">
                <a:ea typeface="ＭＳ Ｐゴシック"/>
              </a:rPr>
              <a:t> </a:t>
            </a:r>
            <a:r>
              <a:rPr lang="en-US" altLang="zh-CN" sz="1600" b="0">
                <a:ea typeface="ＭＳ Ｐゴシック"/>
              </a:rPr>
              <a:t>It gradually evolves into intergrade demand response.</a:t>
            </a:r>
            <a:endParaRPr lang="en-US">
              <a:ea typeface="ＭＳ Ｐゴシック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/>
              <a:t>Hydrogen</a:t>
            </a:r>
            <a:r>
              <a:rPr lang="en-US" altLang="zh-CN" sz="1600" b="0"/>
              <a:t> can play an important role in the future energy system, such as </a:t>
            </a:r>
            <a:r>
              <a:rPr lang="en-US" sz="1600" b="0"/>
              <a:t>decarbonizing the energy sector and reducing greenhouse gas emissions.</a:t>
            </a:r>
            <a:r>
              <a:rPr lang="en-US" altLang="zh-CN" sz="1600" b="0"/>
              <a:t> 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>
                <a:ea typeface="ＭＳ Ｐゴシック"/>
              </a:rPr>
              <a:t>Case study 2 </a:t>
            </a:r>
            <a:r>
              <a:rPr lang="en-US" sz="1600" b="0">
                <a:ea typeface="ＭＳ Ｐゴシック"/>
              </a:rPr>
              <a:t>based on a multi-energy ship microgrid is conducted to demonstrate the effective role of storage and demand response.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err="1"/>
              <a:t>Conclusions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12.03.2024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3155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8134278" cy="41364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0">
                <a:ea typeface="ＭＳ Ｐゴシック"/>
              </a:rPr>
              <a:t>1. Motta, Vinicius N., Miguel F. Anjos, and Michel Gendreau. "Survey of optimization models for power system operation and expansion planning with demand response." European Journal of Operational Research 312.2 (2024): 401-412.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0">
                <a:hlinkClick r:id="rId3"/>
              </a:rPr>
              <a:t>2. https://arena.gov.au/blog/what-is-demand-response/</a:t>
            </a:r>
            <a:endParaRPr lang="en-US" b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0"/>
              <a:t>3. Wang, </a:t>
            </a:r>
            <a:r>
              <a:rPr lang="en-US" b="0" err="1"/>
              <a:t>Jianxiao</a:t>
            </a:r>
            <a:r>
              <a:rPr lang="en-US" b="0"/>
              <a:t>, et al. "Review and prospect of integrated demand response in the multi-energy system." Applied Energy 202 (2017): 772-782.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0"/>
              <a:t>4. Z Fei, Z Li*. Coordinated Operation of A Green Multi Energy Ship Microgrid with Hydrogen and Seawater Desalination, IEEE PES General Meeting, 2024, USA. (Accepted).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0">
                <a:ea typeface="ＭＳ Ｐゴシック"/>
              </a:rPr>
              <a:t>5. </a:t>
            </a:r>
            <a:r>
              <a:rPr lang="en-US" b="0">
                <a:ea typeface="+mn-lt"/>
                <a:cs typeface="+mn-lt"/>
              </a:rPr>
              <a:t>M. M. Flynn, et al. "High-Speed Flywheel and Motor Drive Operation for Energy Recovery in a Mobile Gantry Crane". Center for Electromechanics, University of Texas, 2008.</a:t>
            </a:r>
            <a:endParaRPr lang="en-US" b="0">
              <a:cs typeface="+mn-lt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0">
                <a:ea typeface="ＭＳ Ｐゴシック"/>
                <a:cs typeface="Arial"/>
              </a:rPr>
              <a:t>6. </a:t>
            </a:r>
            <a:r>
              <a:rPr lang="en-US" b="0">
                <a:ea typeface="+mn-lt"/>
                <a:cs typeface="+mn-lt"/>
                <a:hlinkClick r:id="rId4"/>
              </a:rPr>
              <a:t>https://chat.openai.com/</a:t>
            </a:r>
            <a:endParaRPr lang="en-US" b="0">
              <a:ea typeface="ＭＳ Ｐゴシック"/>
              <a:cs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err="1"/>
              <a:t>Source</a:t>
            </a:r>
            <a:r>
              <a:rPr lang="fi-FI"/>
              <a:t> </a:t>
            </a:r>
            <a:r>
              <a:rPr lang="fi-FI" err="1"/>
              <a:t>material</a:t>
            </a:r>
            <a:r>
              <a:rPr lang="fi-FI"/>
              <a:t> </a:t>
            </a:r>
            <a:r>
              <a:rPr lang="fi-FI" err="1"/>
              <a:t>used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12.03.2024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0700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err="1"/>
              <a:t>Introduction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12.03.2024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10" name="Google Shape;80;p2">
            <a:extLst>
              <a:ext uri="{FF2B5EF4-FFF2-40B4-BE49-F238E27FC236}">
                <a16:creationId xmlns:a16="http://schemas.microsoft.com/office/drawing/2014/main" id="{646F6F5A-50A2-BD9A-96C8-E6707AF47383}"/>
              </a:ext>
            </a:extLst>
          </p:cNvPr>
          <p:cNvSpPr txBox="1">
            <a:spLocks/>
          </p:cNvSpPr>
          <p:nvPr/>
        </p:nvSpPr>
        <p:spPr>
          <a:xfrm>
            <a:off x="572400" y="1497600"/>
            <a:ext cx="7989000" cy="41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292100" indent="-292100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631825" indent="-242888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2pPr>
            <a:lvl3pPr marL="973138" indent="-193675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3pPr>
            <a:lvl4pPr marL="1363663" indent="-193675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4pPr>
            <a:lvl5pPr marL="1752600" indent="-193675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5pPr>
            <a:lvl6pPr marL="2142942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en-US" sz="1600">
                <a:ea typeface="ＭＳ Ｐゴシック"/>
              </a:rPr>
              <a:t>As more unstable renewable energy sources are added to the grid, the imbalance between supply and demand increases.</a:t>
            </a:r>
            <a:endParaRPr lang="en-US"/>
          </a:p>
          <a:p>
            <a:pPr marL="285750" indent="-285750" algn="just">
              <a:spcBef>
                <a:spcPts val="28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sz="1600">
                <a:ea typeface="ＭＳ Ｐゴシック"/>
              </a:rPr>
              <a:t>Demand response (DR) and energy storage solutions have been developed to </a:t>
            </a:r>
            <a:r>
              <a:rPr lang="en-US" altLang="zh-CN" sz="1600">
                <a:ea typeface="ＭＳ Ｐゴシック"/>
              </a:rPr>
              <a:t>address</a:t>
            </a:r>
            <a:r>
              <a:rPr lang="en-US" sz="1600">
                <a:ea typeface="ＭＳ Ｐゴシック"/>
              </a:rPr>
              <a:t> this issue and are likely to play an important role in future energy systems.</a:t>
            </a:r>
            <a:endParaRPr lang="en-US"/>
          </a:p>
          <a:p>
            <a:pPr marL="0" indent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None/>
            </a:pPr>
            <a:r>
              <a:rPr lang="en-US" sz="1500" b="1">
                <a:ea typeface="ＭＳ Ｐゴシック"/>
              </a:rPr>
              <a:t>Presentation contents:</a:t>
            </a:r>
          </a:p>
          <a:p>
            <a:pPr marL="482600" indent="-342900">
              <a:spcBef>
                <a:spcPts val="280"/>
              </a:spcBef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en-US" sz="1400">
                <a:ea typeface="ＭＳ Ｐゴシック"/>
              </a:rPr>
              <a:t>Future Energy Systems</a:t>
            </a:r>
          </a:p>
          <a:p>
            <a:pPr marL="482600" indent="-342900">
              <a:spcBef>
                <a:spcPts val="280"/>
              </a:spcBef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en-US" sz="1400">
                <a:ea typeface="ＭＳ Ｐゴシック"/>
              </a:rPr>
              <a:t>The Role of Energy Storage Systems</a:t>
            </a:r>
          </a:p>
          <a:p>
            <a:pPr marL="482600" indent="-342900">
              <a:spcBef>
                <a:spcPts val="280"/>
              </a:spcBef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en-US" sz="1400">
                <a:ea typeface="ＭＳ Ｐゴシック"/>
                <a:cs typeface="Arial"/>
              </a:rPr>
              <a:t>Case Study 1</a:t>
            </a:r>
          </a:p>
          <a:p>
            <a:pPr marL="482600" indent="-342900">
              <a:spcBef>
                <a:spcPts val="280"/>
              </a:spcBef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en-US" sz="1400">
                <a:ea typeface="ＭＳ Ｐゴシック"/>
                <a:cs typeface="Arial"/>
              </a:rPr>
              <a:t>Demand Response (DR)</a:t>
            </a:r>
          </a:p>
          <a:p>
            <a:pPr marL="482600" indent="-342900">
              <a:spcBef>
                <a:spcPts val="280"/>
              </a:spcBef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en-US" sz="1400">
                <a:ea typeface="ＭＳ Ｐゴシック"/>
              </a:rPr>
              <a:t>Hydrogen Energy</a:t>
            </a:r>
          </a:p>
          <a:p>
            <a:pPr marL="482600" indent="-342900">
              <a:spcBef>
                <a:spcPts val="280"/>
              </a:spcBef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en-US" sz="1400">
                <a:ea typeface="ＭＳ Ｐゴシック"/>
              </a:rPr>
              <a:t>Case Study 2</a:t>
            </a:r>
          </a:p>
          <a:p>
            <a:pPr marL="482600" indent="-342900">
              <a:spcBef>
                <a:spcPts val="280"/>
              </a:spcBef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en-US" sz="1400">
                <a:ea typeface="ＭＳ Ｐゴシック"/>
              </a:rPr>
              <a:t>Conclusions</a:t>
            </a:r>
          </a:p>
          <a:p>
            <a:pPr marL="482600" indent="-342900">
              <a:spcBef>
                <a:spcPts val="280"/>
              </a:spcBef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en-US" sz="1400">
                <a:ea typeface="ＭＳ Ｐゴシック"/>
              </a:rPr>
              <a:t>Source Material</a:t>
            </a:r>
          </a:p>
        </p:txBody>
      </p:sp>
    </p:spTree>
    <p:extLst>
      <p:ext uri="{BB962C8B-B14F-4D97-AF65-F5344CB8AC3E}">
        <p14:creationId xmlns:p14="http://schemas.microsoft.com/office/powerpoint/2010/main" val="2138976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/>
              <a:t>Future Energy Systems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12.03.2024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0F3B12F-D76E-989E-BE75-B37AF47DACF0}"/>
              </a:ext>
            </a:extLst>
          </p:cNvPr>
          <p:cNvGraphicFramePr>
            <a:graphicFrameLocks noGrp="1"/>
          </p:cNvGraphicFramePr>
          <p:nvPr/>
        </p:nvGraphicFramePr>
        <p:xfrm>
          <a:off x="342347" y="1038088"/>
          <a:ext cx="8421777" cy="5031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318">
                  <a:extLst>
                    <a:ext uri="{9D8B030D-6E8A-4147-A177-3AD203B41FA5}">
                      <a16:colId xmlns:a16="http://schemas.microsoft.com/office/drawing/2014/main" val="1343358977"/>
                    </a:ext>
                  </a:extLst>
                </a:gridCol>
                <a:gridCol w="3417216">
                  <a:extLst>
                    <a:ext uri="{9D8B030D-6E8A-4147-A177-3AD203B41FA5}">
                      <a16:colId xmlns:a16="http://schemas.microsoft.com/office/drawing/2014/main" val="1492820569"/>
                    </a:ext>
                  </a:extLst>
                </a:gridCol>
                <a:gridCol w="3305243">
                  <a:extLst>
                    <a:ext uri="{9D8B030D-6E8A-4147-A177-3AD203B41FA5}">
                      <a16:colId xmlns:a16="http://schemas.microsoft.com/office/drawing/2014/main" val="3466166833"/>
                    </a:ext>
                  </a:extLst>
                </a:gridCol>
              </a:tblGrid>
              <a:tr h="363123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i="0" u="none" strike="noStrike" noProof="0">
                        <a:solidFill>
                          <a:srgbClr val="0D0D0D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1" i="0" u="none" strike="noStrike" noProof="0">
                          <a:solidFill>
                            <a:srgbClr val="0D0D0D"/>
                          </a:solidFill>
                          <a:latin typeface="Arial"/>
                        </a:rPr>
                        <a:t>Pros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1" i="0" u="none" strike="noStrike" noProof="0">
                          <a:solidFill>
                            <a:srgbClr val="0D0D0D"/>
                          </a:solidFill>
                          <a:latin typeface="Arial"/>
                        </a:rPr>
                        <a:t>Cons</a:t>
                      </a: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3861039"/>
                  </a:ext>
                </a:extLst>
              </a:tr>
              <a:tr h="72624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1" i="0" u="none" strike="noStrike" noProof="0">
                          <a:solidFill>
                            <a:srgbClr val="0D0D0D"/>
                          </a:solidFill>
                          <a:latin typeface="Arial"/>
                        </a:rPr>
                        <a:t>Renewable Energy Systems</a:t>
                      </a:r>
                      <a:endParaRPr 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>
                          <a:solidFill>
                            <a:srgbClr val="0D0D0D"/>
                          </a:solidFill>
                          <a:latin typeface="Arial"/>
                        </a:rPr>
                        <a:t>- Abundant and clean sources of power - </a:t>
                      </a:r>
                      <a:r>
                        <a:rPr lang="en-US" sz="1100" b="0" i="0" u="sng" strike="noStrike" noProof="0">
                          <a:solidFill>
                            <a:srgbClr val="0D0D0D"/>
                          </a:solidFill>
                          <a:latin typeface="Arial"/>
                        </a:rPr>
                        <a:t>Reduces greenhouse gas emissions</a:t>
                      </a:r>
                      <a:r>
                        <a:rPr lang="en-US" sz="1100" b="0" i="0" u="none" strike="noStrike" noProof="0">
                          <a:solidFill>
                            <a:srgbClr val="0D0D0D"/>
                          </a:solidFill>
                          <a:latin typeface="Arial"/>
                        </a:rPr>
                        <a:t> - </a:t>
                      </a:r>
                      <a:r>
                        <a:rPr lang="en-US" sz="1100" b="0" i="0" u="sng" strike="noStrike" noProof="0">
                          <a:solidFill>
                            <a:srgbClr val="0D0D0D"/>
                          </a:solidFill>
                          <a:latin typeface="Arial"/>
                        </a:rPr>
                        <a:t>Promotes energy independence</a:t>
                      </a:r>
                      <a:r>
                        <a:rPr lang="en-US" sz="1100" b="0" i="0" u="none" strike="noStrike" noProof="0">
                          <a:solidFill>
                            <a:srgbClr val="0D0D0D"/>
                          </a:solidFill>
                          <a:latin typeface="Arial"/>
                        </a:rPr>
                        <a:t> - Creates job opportunities in the renewable energy sector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>
                          <a:solidFill>
                            <a:srgbClr val="0D0D0D"/>
                          </a:solidFill>
                          <a:latin typeface="Arial"/>
                        </a:rPr>
                        <a:t>- Intermittency and variability </a:t>
                      </a:r>
                      <a:r>
                        <a:rPr lang="en-US" sz="1100" b="0" i="0" u="sng" strike="noStrike" noProof="0">
                          <a:solidFill>
                            <a:srgbClr val="0D0D0D"/>
                          </a:solidFill>
                          <a:latin typeface="Arial"/>
                        </a:rPr>
                        <a:t>require solutions for energy storage</a:t>
                      </a:r>
                      <a:r>
                        <a:rPr lang="en-US" sz="1100" b="0" i="0" u="none" strike="noStrike" noProof="0">
                          <a:solidFill>
                            <a:srgbClr val="0D0D0D"/>
                          </a:solidFill>
                          <a:latin typeface="Arial"/>
                        </a:rPr>
                        <a:t> and </a:t>
                      </a:r>
                      <a:r>
                        <a:rPr lang="en-US" sz="1100" b="0" i="0" u="sng" strike="noStrike" noProof="0">
                          <a:solidFill>
                            <a:srgbClr val="0D0D0D"/>
                          </a:solidFill>
                          <a:latin typeface="Arial"/>
                        </a:rPr>
                        <a:t>grid balancing</a:t>
                      </a:r>
                      <a:r>
                        <a:rPr lang="en-US" sz="1100" b="0" i="0" u="none" strike="noStrike" noProof="0">
                          <a:solidFill>
                            <a:srgbClr val="0D0D0D"/>
                          </a:solidFill>
                          <a:latin typeface="Arial"/>
                        </a:rPr>
                        <a:t> - </a:t>
                      </a:r>
                      <a:r>
                        <a:rPr lang="en-US" sz="1100" b="0" i="0" u="sng" strike="noStrike" noProof="0">
                          <a:solidFill>
                            <a:srgbClr val="0D0D0D"/>
                          </a:solidFill>
                          <a:latin typeface="Arial"/>
                        </a:rPr>
                        <a:t>High initial investment costs</a:t>
                      </a:r>
                      <a:r>
                        <a:rPr lang="en-US" sz="1100" b="0" i="0" u="none" strike="noStrike" noProof="0">
                          <a:solidFill>
                            <a:srgbClr val="0D0D0D"/>
                          </a:solidFill>
                          <a:latin typeface="Arial"/>
                        </a:rPr>
                        <a:t> (though decreasing over time)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248275"/>
                  </a:ext>
                </a:extLst>
              </a:tr>
              <a:tr h="72624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1" i="0" u="none" strike="noStrike" noProof="0">
                          <a:solidFill>
                            <a:srgbClr val="0D0D0D"/>
                          </a:solidFill>
                          <a:latin typeface="Arial"/>
                        </a:rPr>
                        <a:t>Distributed Energy Systems</a:t>
                      </a:r>
                      <a:endParaRPr 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>
                          <a:solidFill>
                            <a:srgbClr val="0D0D0D"/>
                          </a:solidFill>
                          <a:latin typeface="Arial"/>
                        </a:rPr>
                        <a:t>- </a:t>
                      </a:r>
                      <a:r>
                        <a:rPr lang="en-US" sz="1100" b="0" i="0" u="sng" strike="noStrike" noProof="0">
                          <a:solidFill>
                            <a:srgbClr val="0D0D0D"/>
                          </a:solidFill>
                          <a:latin typeface="Arial"/>
                        </a:rPr>
                        <a:t>Reduces transmission losses</a:t>
                      </a:r>
                      <a:r>
                        <a:rPr lang="en-US" sz="1100" b="0" i="0" u="none" strike="noStrike" noProof="0">
                          <a:solidFill>
                            <a:srgbClr val="0D0D0D"/>
                          </a:solidFill>
                          <a:latin typeface="Arial"/>
                        </a:rPr>
                        <a:t> - </a:t>
                      </a:r>
                      <a:r>
                        <a:rPr lang="en-US" sz="1100" b="0" i="0" u="sng" strike="noStrike" noProof="0">
                          <a:solidFill>
                            <a:srgbClr val="0D0D0D"/>
                          </a:solidFill>
                          <a:latin typeface="Arial"/>
                        </a:rPr>
                        <a:t>Improves grid resilience</a:t>
                      </a:r>
                      <a:r>
                        <a:rPr lang="en-US" sz="1100" b="0" i="0" u="none" strike="noStrike" noProof="0">
                          <a:solidFill>
                            <a:srgbClr val="0D0D0D"/>
                          </a:solidFill>
                          <a:latin typeface="Arial"/>
                        </a:rPr>
                        <a:t> - Promotes energy self-sufficiency - Efficient </a:t>
                      </a:r>
                      <a:r>
                        <a:rPr lang="en-US" sz="1100" b="0" i="0" u="sng" strike="noStrike" noProof="0">
                          <a:solidFill>
                            <a:srgbClr val="0D0D0D"/>
                          </a:solidFill>
                          <a:latin typeface="Arial"/>
                        </a:rPr>
                        <a:t>integration of renewable</a:t>
                      </a:r>
                      <a:r>
                        <a:rPr lang="en-US" sz="1100" b="0" i="0" u="none" strike="noStrike" noProof="0">
                          <a:solidFill>
                            <a:srgbClr val="0D0D0D"/>
                          </a:solidFill>
                          <a:latin typeface="Arial"/>
                        </a:rPr>
                        <a:t> energy sources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>
                          <a:solidFill>
                            <a:srgbClr val="0D0D0D"/>
                          </a:solidFill>
                          <a:latin typeface="Arial"/>
                        </a:rPr>
                        <a:t>- </a:t>
                      </a:r>
                      <a:r>
                        <a:rPr lang="en-US" sz="1100" b="0" i="0" u="sng" strike="noStrike" noProof="0">
                          <a:solidFill>
                            <a:srgbClr val="0D0D0D"/>
                          </a:solidFill>
                          <a:latin typeface="Arial"/>
                        </a:rPr>
                        <a:t>Integration challenges</a:t>
                      </a:r>
                      <a:r>
                        <a:rPr lang="en-US" sz="1100" b="0" i="0" u="none" strike="noStrike" noProof="0">
                          <a:solidFill>
                            <a:srgbClr val="0D0D0D"/>
                          </a:solidFill>
                          <a:latin typeface="Arial"/>
                        </a:rPr>
                        <a:t> with existing centralized </a:t>
                      </a:r>
                      <a:r>
                        <a:rPr lang="en-US" sz="1100" b="0" i="0" u="sng" strike="noStrike" noProof="0">
                          <a:solidFill>
                            <a:srgbClr val="0D0D0D"/>
                          </a:solidFill>
                          <a:latin typeface="Arial"/>
                        </a:rPr>
                        <a:t>grid infrastructure</a:t>
                      </a:r>
                      <a:r>
                        <a:rPr lang="en-US" sz="1100" b="0" i="0" u="none" strike="noStrike" noProof="0">
                          <a:solidFill>
                            <a:srgbClr val="0D0D0D"/>
                          </a:solidFill>
                          <a:latin typeface="Arial"/>
                        </a:rPr>
                        <a:t> - Regulatory barriers and</a:t>
                      </a:r>
                      <a:r>
                        <a:rPr lang="en-US" sz="1100" b="0" i="0" u="sng" strike="noStrike" noProof="0">
                          <a:solidFill>
                            <a:srgbClr val="0D0D0D"/>
                          </a:solidFill>
                          <a:latin typeface="Arial"/>
                        </a:rPr>
                        <a:t> lack of standardized protocols for grid interconnection</a:t>
                      </a:r>
                      <a:endParaRPr lang="en-US" u="sn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922780"/>
                  </a:ext>
                </a:extLst>
              </a:tr>
              <a:tr h="72624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1" i="0" u="none" strike="noStrike" noProof="0">
                          <a:solidFill>
                            <a:srgbClr val="0D0D0D"/>
                          </a:solidFill>
                          <a:latin typeface="Arial"/>
                        </a:rPr>
                        <a:t>Smart Grids</a:t>
                      </a:r>
                      <a:endParaRPr 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>
                          <a:solidFill>
                            <a:srgbClr val="0D0D0D"/>
                          </a:solidFill>
                          <a:latin typeface="Arial"/>
                        </a:rPr>
                        <a:t>- </a:t>
                      </a:r>
                      <a:r>
                        <a:rPr lang="en-US" sz="1100" b="0" i="0" u="sng" strike="noStrike" noProof="0">
                          <a:solidFill>
                            <a:srgbClr val="0D0D0D"/>
                          </a:solidFill>
                          <a:latin typeface="Arial"/>
                        </a:rPr>
                        <a:t>Optimizes generation, distribution, and consumption of electricity</a:t>
                      </a:r>
                      <a:r>
                        <a:rPr lang="en-US" sz="1100" b="0" i="0" u="none" strike="noStrike" noProof="0">
                          <a:solidFill>
                            <a:srgbClr val="0D0D0D"/>
                          </a:solidFill>
                          <a:latin typeface="Arial"/>
                        </a:rPr>
                        <a:t> - Improves </a:t>
                      </a:r>
                      <a:r>
                        <a:rPr lang="en-US" sz="1100" b="0" i="0" u="sng" strike="noStrike" noProof="0">
                          <a:solidFill>
                            <a:srgbClr val="0D0D0D"/>
                          </a:solidFill>
                          <a:latin typeface="Arial"/>
                        </a:rPr>
                        <a:t>grid reliability</a:t>
                      </a:r>
                      <a:r>
                        <a:rPr lang="en-US" sz="1100" b="0" i="0" u="none" strike="noStrike" noProof="0">
                          <a:solidFill>
                            <a:srgbClr val="0D0D0D"/>
                          </a:solidFill>
                          <a:latin typeface="Arial"/>
                        </a:rPr>
                        <a:t> - Enables </a:t>
                      </a:r>
                      <a:r>
                        <a:rPr lang="en-US" sz="1100" b="0" i="0" u="sng" strike="noStrike" noProof="0">
                          <a:solidFill>
                            <a:srgbClr val="0D0D0D"/>
                          </a:solidFill>
                          <a:latin typeface="Arial"/>
                        </a:rPr>
                        <a:t>real-time monitoring and control</a:t>
                      </a:r>
                      <a:r>
                        <a:rPr lang="en-US" sz="1100" b="0" i="0" u="none" strike="noStrike" noProof="0">
                          <a:solidFill>
                            <a:srgbClr val="0D0D0D"/>
                          </a:solidFill>
                          <a:latin typeface="Arial"/>
                        </a:rPr>
                        <a:t> - Facilitates </a:t>
                      </a:r>
                      <a:r>
                        <a:rPr lang="en-US" sz="1100" b="0" i="0" u="sng" strike="noStrike" noProof="0">
                          <a:solidFill>
                            <a:srgbClr val="0D0D0D"/>
                          </a:solidFill>
                          <a:latin typeface="Arial"/>
                        </a:rPr>
                        <a:t>integration of renewable</a:t>
                      </a:r>
                      <a:r>
                        <a:rPr lang="en-US" sz="1100" b="0" i="0" u="none" strike="noStrike" noProof="0">
                          <a:solidFill>
                            <a:srgbClr val="0D0D0D"/>
                          </a:solidFill>
                          <a:latin typeface="Arial"/>
                        </a:rPr>
                        <a:t> energy sources and electric vehicles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>
                          <a:solidFill>
                            <a:srgbClr val="0D0D0D"/>
                          </a:solidFill>
                          <a:latin typeface="Arial"/>
                        </a:rPr>
                        <a:t>- </a:t>
                      </a:r>
                      <a:r>
                        <a:rPr lang="en-US" sz="1100" b="0" i="0" u="sng" strike="noStrike" noProof="0">
                          <a:solidFill>
                            <a:srgbClr val="0D0D0D"/>
                          </a:solidFill>
                          <a:latin typeface="Arial"/>
                        </a:rPr>
                        <a:t>Requires significant investment to upgrade </a:t>
                      </a:r>
                      <a:r>
                        <a:rPr lang="en-US" sz="1100" b="0" i="0" u="none" strike="noStrike" noProof="0">
                          <a:solidFill>
                            <a:srgbClr val="0D0D0D"/>
                          </a:solidFill>
                          <a:latin typeface="Arial"/>
                        </a:rPr>
                        <a:t>existing </a:t>
                      </a:r>
                      <a:r>
                        <a:rPr lang="en-US" sz="1100" b="0" i="0" u="sng" strike="noStrike" noProof="0">
                          <a:solidFill>
                            <a:srgbClr val="0D0D0D"/>
                          </a:solidFill>
                          <a:latin typeface="Arial"/>
                        </a:rPr>
                        <a:t>grid infrastructure </a:t>
                      </a:r>
                      <a:r>
                        <a:rPr lang="en-US" sz="1100" b="0" i="0" u="none" strike="noStrike" noProof="0">
                          <a:solidFill>
                            <a:srgbClr val="0D0D0D"/>
                          </a:solidFill>
                          <a:latin typeface="Arial"/>
                        </a:rPr>
                        <a:t>- Potential resistance from traditional utilities - </a:t>
                      </a:r>
                      <a:r>
                        <a:rPr lang="en-US" sz="1100" b="0" i="0" u="sng" strike="noStrike" noProof="0">
                          <a:solidFill>
                            <a:srgbClr val="0D0D0D"/>
                          </a:solidFill>
                          <a:latin typeface="Arial"/>
                        </a:rPr>
                        <a:t>Privacy and cybersecurity concerns related to data sharing</a:t>
                      </a:r>
                      <a:endParaRPr lang="en-US" u="sn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02615"/>
                  </a:ext>
                </a:extLst>
              </a:tr>
              <a:tr h="72624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1" i="0" u="none" strike="noStrike" noProof="0">
                          <a:solidFill>
                            <a:srgbClr val="0D0D0D"/>
                          </a:solidFill>
                          <a:latin typeface="Arial"/>
                        </a:rPr>
                        <a:t>Microgrids</a:t>
                      </a:r>
                      <a:endParaRPr 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>
                          <a:solidFill>
                            <a:srgbClr val="0D0D0D"/>
                          </a:solidFill>
                          <a:latin typeface="Arial"/>
                        </a:rPr>
                        <a:t>- </a:t>
                      </a:r>
                      <a:r>
                        <a:rPr lang="en-US" sz="1100" b="0" i="0" u="sng" strike="noStrike" noProof="0">
                          <a:solidFill>
                            <a:srgbClr val="0D0D0D"/>
                          </a:solidFill>
                          <a:latin typeface="Arial"/>
                        </a:rPr>
                        <a:t>Enhances grid resilience</a:t>
                      </a:r>
                      <a:r>
                        <a:rPr lang="en-US" sz="1100" b="0" i="0" u="none" strike="noStrike" noProof="0">
                          <a:solidFill>
                            <a:srgbClr val="0D0D0D"/>
                          </a:solidFill>
                          <a:latin typeface="Arial"/>
                        </a:rPr>
                        <a:t> - </a:t>
                      </a:r>
                      <a:r>
                        <a:rPr lang="en-US" sz="1100" b="0" i="0" u="sng" strike="noStrike" noProof="0">
                          <a:solidFill>
                            <a:srgbClr val="0D0D0D"/>
                          </a:solidFill>
                          <a:latin typeface="Arial"/>
                        </a:rPr>
                        <a:t>Provides backup power during outages</a:t>
                      </a:r>
                      <a:r>
                        <a:rPr lang="en-US" sz="1100" b="0" i="0" u="none" strike="noStrike" noProof="0">
                          <a:solidFill>
                            <a:srgbClr val="0D0D0D"/>
                          </a:solidFill>
                          <a:latin typeface="Arial"/>
                        </a:rPr>
                        <a:t> - Supports community-based renewable energy projects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>
                          <a:solidFill>
                            <a:srgbClr val="0D0D0D"/>
                          </a:solidFill>
                          <a:latin typeface="Arial"/>
                        </a:rPr>
                        <a:t>- </a:t>
                      </a:r>
                      <a:r>
                        <a:rPr lang="en-US" sz="1100" b="0" i="0" u="sng" strike="noStrike" noProof="0">
                          <a:solidFill>
                            <a:srgbClr val="0D0D0D"/>
                          </a:solidFill>
                          <a:latin typeface="Arial"/>
                        </a:rPr>
                        <a:t>High initial costs for implementation</a:t>
                      </a:r>
                      <a:r>
                        <a:rPr lang="en-US" sz="1100" b="0" i="0" u="none" strike="noStrike" noProof="0">
                          <a:solidFill>
                            <a:srgbClr val="0D0D0D"/>
                          </a:solidFill>
                          <a:latin typeface="Arial"/>
                        </a:rPr>
                        <a:t>, especially in remote or island communities - Regulatory and policy barriers to widespread deployment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9901219"/>
                  </a:ext>
                </a:extLst>
              </a:tr>
              <a:tr h="72624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1" i="0" u="none" strike="noStrike" noProof="0">
                          <a:solidFill>
                            <a:srgbClr val="0D0D0D"/>
                          </a:solidFill>
                          <a:latin typeface="Arial"/>
                        </a:rPr>
                        <a:t>Hybrid Energy Systems</a:t>
                      </a:r>
                      <a:endParaRPr 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>
                          <a:solidFill>
                            <a:srgbClr val="0D0D0D"/>
                          </a:solidFill>
                          <a:latin typeface="Arial"/>
                        </a:rPr>
                        <a:t>- </a:t>
                      </a:r>
                      <a:r>
                        <a:rPr lang="en-US" sz="1100" b="0" i="0" u="sng" strike="noStrike" noProof="0">
                          <a:solidFill>
                            <a:srgbClr val="0D0D0D"/>
                          </a:solidFill>
                          <a:latin typeface="Arial"/>
                        </a:rPr>
                        <a:t>Maximizes efficiency, reliability, and flexibility</a:t>
                      </a:r>
                      <a:r>
                        <a:rPr lang="en-US" sz="1100" b="0" i="0" u="none" strike="noStrike" noProof="0">
                          <a:solidFill>
                            <a:srgbClr val="0D0D0D"/>
                          </a:solidFill>
                          <a:latin typeface="Arial"/>
                        </a:rPr>
                        <a:t> - Provides </a:t>
                      </a:r>
                      <a:r>
                        <a:rPr lang="en-US" sz="1100" b="0" i="0" u="sng" strike="noStrike" noProof="0">
                          <a:solidFill>
                            <a:srgbClr val="0D0D0D"/>
                          </a:solidFill>
                          <a:latin typeface="Arial"/>
                        </a:rPr>
                        <a:t>continuous power supply from multiple sources</a:t>
                      </a:r>
                      <a:r>
                        <a:rPr lang="en-US" sz="1100" b="0" i="0" u="none" strike="noStrike" noProof="0">
                          <a:solidFill>
                            <a:srgbClr val="0D0D0D"/>
                          </a:solidFill>
                          <a:latin typeface="Arial"/>
                        </a:rPr>
                        <a:t> - </a:t>
                      </a:r>
                      <a:r>
                        <a:rPr lang="en-US" sz="1100" b="0" i="0" u="sng" strike="noStrike" noProof="0">
                          <a:solidFill>
                            <a:srgbClr val="0D0D0D"/>
                          </a:solidFill>
                          <a:latin typeface="Arial"/>
                        </a:rPr>
                        <a:t>Reduces dependence on single energy sources</a:t>
                      </a:r>
                      <a:endParaRPr lang="en-US" u="sn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>
                          <a:solidFill>
                            <a:srgbClr val="0D0D0D"/>
                          </a:solidFill>
                          <a:latin typeface="Arial"/>
                        </a:rPr>
                        <a:t>- </a:t>
                      </a:r>
                      <a:r>
                        <a:rPr lang="en-US" sz="1100" b="0" i="0" u="sng" strike="noStrike" noProof="0">
                          <a:solidFill>
                            <a:srgbClr val="0D0D0D"/>
                          </a:solidFill>
                          <a:latin typeface="Arial"/>
                        </a:rPr>
                        <a:t>Requires careful design and optimization</a:t>
                      </a:r>
                      <a:r>
                        <a:rPr lang="en-US" sz="1100" b="0" i="0" u="none" strike="noStrike" noProof="0">
                          <a:solidFill>
                            <a:srgbClr val="0D0D0D"/>
                          </a:solidFill>
                          <a:latin typeface="Arial"/>
                        </a:rPr>
                        <a:t> considering component interactions and control strategies - </a:t>
                      </a:r>
                      <a:r>
                        <a:rPr lang="en-US" sz="1100" b="0" i="0" u="sng" strike="noStrike" noProof="0">
                          <a:solidFill>
                            <a:srgbClr val="0D0D0D"/>
                          </a:solidFill>
                          <a:latin typeface="Arial"/>
                        </a:rPr>
                        <a:t>Integration challenges between different technologies</a:t>
                      </a:r>
                      <a:endParaRPr lang="en-US" u="sn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256216"/>
                  </a:ext>
                </a:extLst>
              </a:tr>
              <a:tr h="72624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1" i="0" u="none" strike="noStrike" noProof="0">
                          <a:solidFill>
                            <a:srgbClr val="0D0D0D"/>
                          </a:solidFill>
                          <a:latin typeface="Arial"/>
                        </a:rPr>
                        <a:t>Carbon Capture and Storage (CCS)</a:t>
                      </a:r>
                      <a:endParaRPr 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>
                          <a:solidFill>
                            <a:srgbClr val="0D0D0D"/>
                          </a:solidFill>
                          <a:latin typeface="Arial"/>
                        </a:rPr>
                        <a:t>- </a:t>
                      </a:r>
                      <a:r>
                        <a:rPr lang="en-US" sz="1100" b="0" i="0" u="sng" strike="noStrike" noProof="0">
                          <a:solidFill>
                            <a:srgbClr val="0D0D0D"/>
                          </a:solidFill>
                          <a:latin typeface="Arial"/>
                        </a:rPr>
                        <a:t>Mitigates climate change</a:t>
                      </a:r>
                      <a:r>
                        <a:rPr lang="en-US" sz="1100" b="0" i="0" u="none" strike="noStrike" noProof="0">
                          <a:solidFill>
                            <a:srgbClr val="0D0D0D"/>
                          </a:solidFill>
                          <a:latin typeface="Arial"/>
                        </a:rPr>
                        <a:t> by capturing carbon dioxide emissions - </a:t>
                      </a:r>
                      <a:r>
                        <a:rPr lang="en-US" sz="1100" b="0" i="0" u="sng" strike="noStrike" noProof="0">
                          <a:solidFill>
                            <a:srgbClr val="0D0D0D"/>
                          </a:solidFill>
                          <a:latin typeface="Arial"/>
                        </a:rPr>
                        <a:t>Enables continued use of fossil fuels</a:t>
                      </a:r>
                      <a:r>
                        <a:rPr lang="en-US" sz="1100" b="0" i="0" u="none" strike="noStrike" noProof="0">
                          <a:solidFill>
                            <a:srgbClr val="0D0D0D"/>
                          </a:solidFill>
                          <a:latin typeface="Arial"/>
                        </a:rPr>
                        <a:t> with </a:t>
                      </a:r>
                      <a:r>
                        <a:rPr lang="en-US" sz="1100" b="0" i="0" u="sng" strike="noStrike" noProof="0">
                          <a:solidFill>
                            <a:srgbClr val="0D0D0D"/>
                          </a:solidFill>
                          <a:latin typeface="Arial"/>
                        </a:rPr>
                        <a:t>reduced greenhouse gas emissions</a:t>
                      </a:r>
                      <a:endParaRPr lang="en-US" u="sn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>
                          <a:solidFill>
                            <a:srgbClr val="0D0D0D"/>
                          </a:solidFill>
                          <a:latin typeface="Arial"/>
                        </a:rPr>
                        <a:t>- </a:t>
                      </a:r>
                      <a:r>
                        <a:rPr lang="en-US" sz="1100" b="0" i="0" u="sng" strike="noStrike" noProof="0">
                          <a:solidFill>
                            <a:srgbClr val="0D0D0D"/>
                          </a:solidFill>
                          <a:latin typeface="Arial"/>
                        </a:rPr>
                        <a:t>Expensive to implement</a:t>
                      </a:r>
                      <a:r>
                        <a:rPr lang="en-US" sz="1100" b="0" i="0" u="none" strike="noStrike" noProof="0">
                          <a:solidFill>
                            <a:srgbClr val="0D0D0D"/>
                          </a:solidFill>
                          <a:latin typeface="Arial"/>
                        </a:rPr>
                        <a:t> -</a:t>
                      </a:r>
                      <a:r>
                        <a:rPr lang="en-US" sz="1100" b="0" i="0" u="sng" strike="noStrike" noProof="0">
                          <a:solidFill>
                            <a:srgbClr val="0D0D0D"/>
                          </a:solidFill>
                          <a:latin typeface="Arial"/>
                        </a:rPr>
                        <a:t> May reduce overall energy efficiency</a:t>
                      </a:r>
                      <a:r>
                        <a:rPr lang="en-US" sz="1100" b="0" i="0" u="none" strike="noStrike" noProof="0">
                          <a:solidFill>
                            <a:srgbClr val="0D0D0D"/>
                          </a:solidFill>
                          <a:latin typeface="Arial"/>
                        </a:rPr>
                        <a:t> - Storage site selection and monitoring </a:t>
                      </a:r>
                      <a:r>
                        <a:rPr lang="en-US" sz="1100" b="0" i="0" u="sng" strike="noStrike" noProof="0">
                          <a:solidFill>
                            <a:srgbClr val="0D0D0D"/>
                          </a:solidFill>
                          <a:latin typeface="Arial"/>
                        </a:rPr>
                        <a:t>challenges to prevent leakage and ensure stability</a:t>
                      </a:r>
                      <a:endParaRPr lang="en-US" u="sn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081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8226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72400" y="462750"/>
            <a:ext cx="7772400" cy="900000"/>
          </a:xfrm>
        </p:spPr>
        <p:txBody>
          <a:bodyPr/>
          <a:lstStyle/>
          <a:p>
            <a:r>
              <a:rPr lang="fi-FI" dirty="0" err="1">
                <a:ea typeface="ＭＳ Ｐゴシック"/>
              </a:rPr>
              <a:t>The</a:t>
            </a:r>
            <a:r>
              <a:rPr lang="fi-FI" dirty="0">
                <a:ea typeface="ＭＳ Ｐゴシック"/>
              </a:rPr>
              <a:t> </a:t>
            </a:r>
            <a:r>
              <a:rPr lang="fi-FI" dirty="0" err="1">
                <a:ea typeface="ＭＳ Ｐゴシック"/>
              </a:rPr>
              <a:t>Role</a:t>
            </a:r>
            <a:r>
              <a:rPr lang="fi-FI" dirty="0">
                <a:ea typeface="ＭＳ Ｐゴシック"/>
              </a:rPr>
              <a:t> of Energy Storage Systems</a:t>
            </a:r>
            <a:endParaRPr lang="en-US" dirty="0">
              <a:ea typeface="ＭＳ Ｐゴシック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12.03.2024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EC81857-E925-D5A5-C216-DB861DCEDB82}"/>
              </a:ext>
            </a:extLst>
          </p:cNvPr>
          <p:cNvSpPr/>
          <p:nvPr/>
        </p:nvSpPr>
        <p:spPr>
          <a:xfrm>
            <a:off x="750699" y="3874986"/>
            <a:ext cx="2420620" cy="624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None/>
            </a:pPr>
            <a:r>
              <a:rPr lang="en-US" sz="1100" b="1" i="0" u="none" strike="noStrike" noProof="0" dirty="0">
                <a:solidFill>
                  <a:srgbClr val="0D0D0D"/>
                </a:solidFill>
                <a:effectLst/>
                <a:highlight>
                  <a:srgbClr val="FFF7E7"/>
                </a:highlight>
              </a:rPr>
              <a:t>Optimizing Energy Use and Efficiency</a:t>
            </a:r>
            <a:endParaRPr lang="en-US" sz="11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BE4DDC7-B52D-D5F8-6D20-2AFDAFFD3A43}"/>
              </a:ext>
            </a:extLst>
          </p:cNvPr>
          <p:cNvSpPr/>
          <p:nvPr/>
        </p:nvSpPr>
        <p:spPr>
          <a:xfrm>
            <a:off x="783590" y="2280022"/>
            <a:ext cx="2420620" cy="6248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None/>
            </a:pPr>
            <a:r>
              <a:rPr lang="en-US" sz="1100" b="1" i="0" u="none" strike="noStrike" noProof="0" dirty="0">
                <a:solidFill>
                  <a:srgbClr val="0D0D0D"/>
                </a:solidFill>
                <a:effectLst/>
                <a:highlight>
                  <a:srgbClr val="FFF7E7"/>
                </a:highlight>
              </a:rPr>
              <a:t>Enhancing Grid Stability and Reliability</a:t>
            </a:r>
            <a:endParaRPr lang="en-US" sz="11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386756A-AB68-FFD4-C41C-A594744312E0}"/>
              </a:ext>
            </a:extLst>
          </p:cNvPr>
          <p:cNvSpPr/>
          <p:nvPr/>
        </p:nvSpPr>
        <p:spPr>
          <a:xfrm>
            <a:off x="715774" y="3077504"/>
            <a:ext cx="2556251" cy="62484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None/>
            </a:pPr>
            <a:r>
              <a:rPr lang="en-US" sz="1100" b="1" i="0" u="none" strike="noStrike" noProof="0" dirty="0">
                <a:solidFill>
                  <a:srgbClr val="0D0D0D"/>
                </a:solidFill>
                <a:effectLst/>
                <a:highlight>
                  <a:srgbClr val="FFEECB"/>
                </a:highlight>
              </a:rPr>
              <a:t>Enabling Energy Resilience and Security</a:t>
            </a:r>
            <a:endParaRPr lang="en-US" sz="11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694677C-6FE9-8BC3-A6B4-6BBD7AFF7717}"/>
              </a:ext>
            </a:extLst>
          </p:cNvPr>
          <p:cNvSpPr/>
          <p:nvPr/>
        </p:nvSpPr>
        <p:spPr>
          <a:xfrm>
            <a:off x="783590" y="1482540"/>
            <a:ext cx="2420620" cy="6248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i="0" u="none" strike="noStrike" noProof="0" dirty="0">
                <a:solidFill>
                  <a:srgbClr val="0D0D0D"/>
                </a:solidFill>
                <a:effectLst/>
                <a:highlight>
                  <a:srgbClr val="FFEECB"/>
                </a:highlight>
              </a:rPr>
              <a:t>Facilitating Renewable Energy Integration</a:t>
            </a:r>
            <a:endParaRPr lang="en-US" sz="11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29F28E7-E143-391F-8509-96789B309AAD}"/>
              </a:ext>
            </a:extLst>
          </p:cNvPr>
          <p:cNvSpPr/>
          <p:nvPr/>
        </p:nvSpPr>
        <p:spPr>
          <a:xfrm>
            <a:off x="750699" y="4750620"/>
            <a:ext cx="2901950" cy="62484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None/>
            </a:pPr>
            <a:r>
              <a:rPr lang="en-US" sz="1100" b="1" i="0" u="none" strike="noStrike" noProof="0" dirty="0">
                <a:solidFill>
                  <a:srgbClr val="0D0D0D"/>
                </a:solidFill>
                <a:effectLst/>
                <a:highlight>
                  <a:srgbClr val="FFEECB"/>
                </a:highlight>
              </a:rPr>
              <a:t>Accelerating Electrification and Decarbonization</a:t>
            </a:r>
            <a:endParaRPr lang="en-US" sz="1100" dirty="0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891F6143-6D91-A7F1-9E7B-B2BADE8286DB}"/>
              </a:ext>
            </a:extLst>
          </p:cNvPr>
          <p:cNvSpPr/>
          <p:nvPr/>
        </p:nvSpPr>
        <p:spPr>
          <a:xfrm>
            <a:off x="4152900" y="1654101"/>
            <a:ext cx="990600" cy="125413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B9F1A84C-70F5-AFF0-4B4D-695243FAC9AB}"/>
              </a:ext>
            </a:extLst>
          </p:cNvPr>
          <p:cNvSpPr/>
          <p:nvPr/>
        </p:nvSpPr>
        <p:spPr>
          <a:xfrm>
            <a:off x="4152900" y="2529735"/>
            <a:ext cx="990600" cy="125413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73DDCDCD-2A84-C9A9-26D0-A221ABE560A6}"/>
              </a:ext>
            </a:extLst>
          </p:cNvPr>
          <p:cNvSpPr/>
          <p:nvPr/>
        </p:nvSpPr>
        <p:spPr>
          <a:xfrm>
            <a:off x="4152900" y="3321031"/>
            <a:ext cx="990600" cy="125413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3F9301C4-ABC7-7152-7B67-AEEA632BA593}"/>
              </a:ext>
            </a:extLst>
          </p:cNvPr>
          <p:cNvSpPr/>
          <p:nvPr/>
        </p:nvSpPr>
        <p:spPr>
          <a:xfrm>
            <a:off x="4152900" y="4124699"/>
            <a:ext cx="990600" cy="125413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97054B79-0522-D03B-8BED-FD241E7F76DC}"/>
              </a:ext>
            </a:extLst>
          </p:cNvPr>
          <p:cNvSpPr/>
          <p:nvPr/>
        </p:nvSpPr>
        <p:spPr>
          <a:xfrm>
            <a:off x="4115700" y="5000333"/>
            <a:ext cx="990600" cy="125413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CE1F62F-EBAD-B90E-E665-DF7F3F02765A}"/>
              </a:ext>
            </a:extLst>
          </p:cNvPr>
          <p:cNvSpPr txBox="1"/>
          <p:nvPr/>
        </p:nvSpPr>
        <p:spPr>
          <a:xfrm>
            <a:off x="5346569" y="1423268"/>
            <a:ext cx="3026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  <a:effectLst/>
              </a:rPr>
              <a:t>By addressing the intermittency and variability of renewable energy sources.</a:t>
            </a:r>
            <a:endParaRPr lang="en-GB" sz="1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F27AD3-0E81-FBF6-5230-45B7AC3BC303}"/>
              </a:ext>
            </a:extLst>
          </p:cNvPr>
          <p:cNvSpPr txBox="1"/>
          <p:nvPr/>
        </p:nvSpPr>
        <p:spPr>
          <a:xfrm>
            <a:off x="5346569" y="4782375"/>
            <a:ext cx="3214821" cy="7848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Arial"/>
                <a:ea typeface="ＭＳ Ｐゴシック"/>
                <a:cs typeface="Arial"/>
              </a:rPr>
              <a:t>By enabling the transition to clean and sustainable energy sources while reducing CO2 emissions and combating climate change</a:t>
            </a:r>
            <a:r>
              <a:rPr lang="en-GB" sz="1200" dirty="0">
                <a:solidFill>
                  <a:srgbClr val="000000"/>
                </a:solidFill>
                <a:effectLst/>
                <a:latin typeface="Arial"/>
                <a:ea typeface="ＭＳ Ｐゴシック"/>
                <a:cs typeface="Arial"/>
              </a:rPr>
              <a:t>.</a:t>
            </a:r>
            <a:endParaRPr lang="en-GB" sz="1200" dirty="0">
              <a:latin typeface="Arial"/>
              <a:ea typeface="ＭＳ Ｐゴシック"/>
              <a:cs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73F954-6F50-8160-F246-ACBD568BE2ED}"/>
              </a:ext>
            </a:extLst>
          </p:cNvPr>
          <p:cNvSpPr txBox="1"/>
          <p:nvPr/>
        </p:nvSpPr>
        <p:spPr>
          <a:xfrm>
            <a:off x="5366438" y="3814263"/>
            <a:ext cx="3194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By enabling demand response, load shifting, and peak shaving. They help manage energy consumption patterns, reduce peak demand charges, and lower overall energy costs.</a:t>
            </a:r>
            <a:endParaRPr lang="en-GB" sz="1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46CD91E-CDC1-5CDD-7537-5CC701115B9D}"/>
              </a:ext>
            </a:extLst>
          </p:cNvPr>
          <p:cNvSpPr txBox="1"/>
          <p:nvPr/>
        </p:nvSpPr>
        <p:spPr>
          <a:xfrm>
            <a:off x="5346569" y="3090198"/>
            <a:ext cx="3026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  <a:effectLst/>
              </a:rPr>
              <a:t>By </a:t>
            </a:r>
            <a:r>
              <a:rPr lang="en-GB" sz="1100" dirty="0"/>
              <a:t>decentralizing power generation and distribution</a:t>
            </a:r>
            <a:r>
              <a:rPr lang="en-GB" sz="1200" dirty="0">
                <a:solidFill>
                  <a:srgbClr val="000000"/>
                </a:solidFill>
                <a:effectLst/>
              </a:rPr>
              <a:t>.</a:t>
            </a:r>
            <a:endParaRPr lang="en-GB" sz="1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C1AC33-0024-6501-3F49-69B6B8B136CD}"/>
              </a:ext>
            </a:extLst>
          </p:cNvPr>
          <p:cNvSpPr txBox="1"/>
          <p:nvPr/>
        </p:nvSpPr>
        <p:spPr>
          <a:xfrm>
            <a:off x="5354655" y="2277585"/>
            <a:ext cx="3449429" cy="4462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Arial"/>
                <a:ea typeface="ＭＳ Ｐゴシック"/>
                <a:cs typeface="Arial"/>
              </a:rPr>
              <a:t>By providing frequency regulation, voltage support, and backup power during outages</a:t>
            </a:r>
            <a:r>
              <a:rPr lang="en-GB" sz="1200" dirty="0">
                <a:solidFill>
                  <a:srgbClr val="000000"/>
                </a:solidFill>
                <a:effectLst/>
                <a:latin typeface="Arial"/>
                <a:ea typeface="ＭＳ Ｐゴシック"/>
                <a:cs typeface="Arial"/>
              </a:rPr>
              <a:t>.</a:t>
            </a:r>
            <a:endParaRPr lang="en-GB" sz="12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2686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72081" y="1191229"/>
            <a:ext cx="8455842" cy="460774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</a:pPr>
            <a:endParaRPr lang="en-US" sz="200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>
                <a:ea typeface="ＭＳ Ｐゴシック"/>
              </a:rPr>
              <a:t>Case </a:t>
            </a:r>
            <a:r>
              <a:rPr lang="fi-FI" err="1">
                <a:ea typeface="ＭＳ Ｐゴシック"/>
              </a:rPr>
              <a:t>Study</a:t>
            </a:r>
            <a:r>
              <a:rPr lang="fi-FI">
                <a:ea typeface="ＭＳ Ｐゴシック"/>
              </a:rPr>
              <a:t> 1: RTG </a:t>
            </a:r>
            <a:r>
              <a:rPr lang="fi-FI" err="1">
                <a:ea typeface="ＭＳ Ｐゴシック"/>
              </a:rPr>
              <a:t>Crane</a:t>
            </a:r>
            <a:endParaRPr lang="fi-FI" err="1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12.03.2024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78B199-797D-89E0-1C3B-A4BFD8510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71" y="1038294"/>
            <a:ext cx="3570403" cy="23657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A52946-73D5-7F93-9E82-BBAC1DAE56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64" y="3428999"/>
            <a:ext cx="2710803" cy="23684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056B74-E7E6-8C7B-4C6F-1EAA6C539F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4164" y="2157239"/>
            <a:ext cx="4100660" cy="253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81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72081" y="1191229"/>
            <a:ext cx="8455842" cy="460774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</a:pPr>
            <a:endParaRPr lang="en-US" sz="200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>
                <a:ea typeface="ＭＳ Ｐゴシック"/>
              </a:rPr>
              <a:t>Case </a:t>
            </a:r>
            <a:r>
              <a:rPr lang="fi-FI" err="1">
                <a:ea typeface="ＭＳ Ｐゴシック"/>
              </a:rPr>
              <a:t>Study</a:t>
            </a:r>
            <a:r>
              <a:rPr lang="fi-FI">
                <a:ea typeface="ＭＳ Ｐゴシック"/>
              </a:rPr>
              <a:t> 1: </a:t>
            </a:r>
            <a:r>
              <a:rPr lang="fi-FI" err="1">
                <a:ea typeface="ＭＳ Ｐゴシック"/>
              </a:rPr>
              <a:t>Flywheel</a:t>
            </a:r>
            <a:endParaRPr lang="fi-FI" err="1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12.03.2024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601781-7197-4EC4-77F3-B4A9105E1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80" y="1192639"/>
            <a:ext cx="3258631" cy="29644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217D4F-5B45-05FF-B257-AF6465F04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4036" y="1190134"/>
            <a:ext cx="2934175" cy="31579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2A73A3-1D6C-E687-2C59-80D5D39660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0701" y="4438110"/>
            <a:ext cx="4575143" cy="136364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EEA9338-7DA9-E9DF-32DB-4479220B7769}"/>
              </a:ext>
            </a:extLst>
          </p:cNvPr>
          <p:cNvSpPr txBox="1"/>
          <p:nvPr/>
        </p:nvSpPr>
        <p:spPr>
          <a:xfrm>
            <a:off x="3969640" y="1504363"/>
            <a:ext cx="1248431" cy="12618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err="1">
                <a:latin typeface="Arial"/>
                <a:ea typeface="ＭＳ Ｐゴシック"/>
                <a:cs typeface="Arial"/>
              </a:rPr>
              <a:t>Vycon</a:t>
            </a:r>
            <a:endParaRPr lang="en-US" b="1" err="1"/>
          </a:p>
          <a:p>
            <a:r>
              <a:rPr lang="en-US">
                <a:latin typeface="Arial"/>
                <a:ea typeface="ＭＳ Ｐゴシック"/>
                <a:cs typeface="Arial"/>
              </a:rPr>
              <a:t>150 kW</a:t>
            </a:r>
            <a:endParaRPr lang="en-US"/>
          </a:p>
          <a:p>
            <a:r>
              <a:rPr lang="en-US">
                <a:latin typeface="Arial"/>
                <a:ea typeface="ＭＳ Ｐゴシック"/>
                <a:cs typeface="Arial"/>
              </a:rPr>
              <a:t>0.3 kWh</a:t>
            </a:r>
          </a:p>
          <a:p>
            <a:r>
              <a:rPr lang="en-US" sz="1600">
                <a:latin typeface="Arial"/>
                <a:ea typeface="ＭＳ Ｐゴシック"/>
                <a:cs typeface="Arial"/>
              </a:rPr>
              <a:t>RTE 80.1%</a:t>
            </a:r>
            <a:endParaRPr lang="en-US" sz="16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9833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err="1"/>
              <a:t>Demand</a:t>
            </a:r>
            <a:r>
              <a:rPr lang="fi-FI"/>
              <a:t> </a:t>
            </a:r>
            <a:r>
              <a:rPr lang="fi-FI" err="1"/>
              <a:t>Response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12.03.2024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FD261F-3019-C876-B191-3AB4192EA0E5}"/>
              </a:ext>
            </a:extLst>
          </p:cNvPr>
          <p:cNvSpPr txBox="1"/>
          <p:nvPr/>
        </p:nvSpPr>
        <p:spPr>
          <a:xfrm>
            <a:off x="301917" y="1434720"/>
            <a:ext cx="42700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WHAT is DR: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>
                <a:solidFill>
                  <a:srgbClr val="006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employed in the energy sector.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Manage the </a:t>
            </a:r>
            <a:r>
              <a:rPr lang="en-US" sz="1600">
                <a:solidFill>
                  <a:srgbClr val="006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balance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between energy supply and demand.   </a:t>
            </a:r>
            <a:endParaRPr lang="LID4096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47ACF1-4DF2-7379-C6AD-C7E56F1C68E6}"/>
              </a:ext>
            </a:extLst>
          </p:cNvPr>
          <p:cNvSpPr txBox="1"/>
          <p:nvPr/>
        </p:nvSpPr>
        <p:spPr>
          <a:xfrm>
            <a:off x="4572000" y="1381995"/>
            <a:ext cx="42700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HOW DR works: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>
                <a:solidFill>
                  <a:srgbClr val="006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Utilities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Provide incentives (price/incentive based, like </a:t>
            </a:r>
            <a:r>
              <a:rPr lang="en-US" sz="160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rebates or lower prices).</a:t>
            </a:r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>
                <a:solidFill>
                  <a:srgbClr val="006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: reduce/shift consumption, use alternative sources (</a:t>
            </a:r>
            <a:r>
              <a:rPr lang="en-US" sz="160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backup generators or battery storage).</a:t>
            </a:r>
            <a:endParaRPr lang="LID4096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7D23F5-0DC0-8142-944E-4495E92F58DE}"/>
              </a:ext>
            </a:extLst>
          </p:cNvPr>
          <p:cNvCxnSpPr/>
          <p:nvPr/>
        </p:nvCxnSpPr>
        <p:spPr>
          <a:xfrm>
            <a:off x="4589929" y="1481932"/>
            <a:ext cx="0" cy="346588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diagram of a diagram of a company's energy market&#10;&#10;Description automatically generated with medium confidence">
            <a:extLst>
              <a:ext uri="{FF2B5EF4-FFF2-40B4-BE49-F238E27FC236}">
                <a16:creationId xmlns:a16="http://schemas.microsoft.com/office/drawing/2014/main" id="{355F369C-8FFD-AFD4-3DB4-C0C0BD14BB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27" b="12892"/>
          <a:stretch/>
        </p:blipFill>
        <p:spPr>
          <a:xfrm>
            <a:off x="4973638" y="3309999"/>
            <a:ext cx="3713772" cy="220689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39F522C-88EB-0BE5-F1CC-D0C297DE5622}"/>
              </a:ext>
            </a:extLst>
          </p:cNvPr>
          <p:cNvSpPr txBox="1"/>
          <p:nvPr/>
        </p:nvSpPr>
        <p:spPr>
          <a:xfrm>
            <a:off x="301917" y="2558918"/>
            <a:ext cx="427008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benefits of DR: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>
                <a:solidFill>
                  <a:srgbClr val="006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 cost: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DR can lower electricity costs for both consumers and utilities.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>
                <a:solidFill>
                  <a:srgbClr val="006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 grid reliability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: DR helps to prevent blackouts and other power outages.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>
                <a:solidFill>
                  <a:srgbClr val="0065BD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Environmental benefits</a:t>
            </a:r>
            <a:r>
              <a:rPr lang="en-US" sz="1600">
                <a:latin typeface="Times New Roman" panose="02020603050405020304" pitchFamily="18" charset="0"/>
                <a:ea typeface="DengXian" panose="02010600030101010101" pitchFamily="2" charset="-122"/>
              </a:rPr>
              <a:t>: DR increases the penetration of renewable energy.</a:t>
            </a:r>
            <a:endParaRPr lang="LID4096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A7CBB6-3A83-5565-0382-6212E0247511}"/>
              </a:ext>
            </a:extLst>
          </p:cNvPr>
          <p:cNvSpPr txBox="1"/>
          <p:nvPr/>
        </p:nvSpPr>
        <p:spPr>
          <a:xfrm>
            <a:off x="5463407" y="5520068"/>
            <a:ext cx="2881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Fig.2 Demand response process.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FB8A4D-81C5-E441-ECB0-007AEC148D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84" y="4333737"/>
            <a:ext cx="3259348" cy="11831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A38FF0-B984-623C-70AD-847F908027F8}"/>
              </a:ext>
            </a:extLst>
          </p:cNvPr>
          <p:cNvSpPr txBox="1"/>
          <p:nvPr/>
        </p:nvSpPr>
        <p:spPr>
          <a:xfrm>
            <a:off x="425741" y="5520068"/>
            <a:ext cx="4022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Fig.1 Ways of participating demand response.</a:t>
            </a:r>
          </a:p>
        </p:txBody>
      </p:sp>
    </p:spTree>
    <p:extLst>
      <p:ext uri="{BB962C8B-B14F-4D97-AF65-F5344CB8AC3E}">
        <p14:creationId xmlns:p14="http://schemas.microsoft.com/office/powerpoint/2010/main" val="427696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err="1"/>
              <a:t>Demand</a:t>
            </a:r>
            <a:r>
              <a:rPr lang="fi-FI"/>
              <a:t> </a:t>
            </a:r>
            <a:r>
              <a:rPr lang="fi-FI" err="1"/>
              <a:t>Response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12.03.2024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FD261F-3019-C876-B191-3AB4192EA0E5}"/>
              </a:ext>
            </a:extLst>
          </p:cNvPr>
          <p:cNvSpPr txBox="1"/>
          <p:nvPr/>
        </p:nvSpPr>
        <p:spPr>
          <a:xfrm>
            <a:off x="301917" y="1387101"/>
            <a:ext cx="42700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WHY Integrated Demand Response :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The conventional scope of DR </a:t>
            </a:r>
            <a:r>
              <a:rPr lang="en-US" sz="1600">
                <a:solidFill>
                  <a:srgbClr val="006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cannot fully exploit the interaction capabilities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of demand side resources, which limits the energy users in the electric power system.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>
                <a:solidFill>
                  <a:srgbClr val="006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Multi-energy systems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: electricity, thermal energy, natural gas and other forms of energy; makes it possible for energy users to ﬂexibly switch the source of consumed energy. </a:t>
            </a:r>
            <a:endParaRPr lang="LID4096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7D23F5-0DC0-8142-944E-4495E92F58DE}"/>
              </a:ext>
            </a:extLst>
          </p:cNvPr>
          <p:cNvCxnSpPr/>
          <p:nvPr/>
        </p:nvCxnSpPr>
        <p:spPr>
          <a:xfrm>
            <a:off x="4589929" y="1481932"/>
            <a:ext cx="0" cy="346588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B5474CE-53B7-6586-0E23-9BDD45884827}"/>
              </a:ext>
            </a:extLst>
          </p:cNvPr>
          <p:cNvSpPr txBox="1"/>
          <p:nvPr/>
        </p:nvSpPr>
        <p:spPr>
          <a:xfrm>
            <a:off x="301917" y="4040472"/>
            <a:ext cx="42700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WHAT Integrated Demand Response :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Take the advantage of </a:t>
            </a:r>
            <a:r>
              <a:rPr lang="en-US" altLang="zh-CN" sz="1600">
                <a:solidFill>
                  <a:srgbClr val="006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multi-energy </a:t>
            </a:r>
            <a:r>
              <a:rPr lang="en-US" sz="1600">
                <a:solidFill>
                  <a:srgbClr val="0065BD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complementarity</a:t>
            </a:r>
            <a:r>
              <a:rPr lang="en-US" sz="160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kern="80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Exploits the interaction capability of </a:t>
            </a:r>
            <a:r>
              <a:rPr lang="en-US" sz="1600" kern="800">
                <a:solidFill>
                  <a:srgbClr val="0065BD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all DR resources</a:t>
            </a:r>
            <a:r>
              <a:rPr lang="en-US" sz="1600" kern="80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while maintaining the </a:t>
            </a:r>
            <a:r>
              <a:rPr lang="en-US" sz="1600" kern="800">
                <a:solidFill>
                  <a:srgbClr val="0065BD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consumers’ comfort</a:t>
            </a:r>
            <a:r>
              <a:rPr lang="en-US" sz="1600" kern="80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.</a:t>
            </a:r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1E1AADD-A8CB-FA27-A9A2-C9A99507C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976" y="1391581"/>
            <a:ext cx="3730448" cy="1770720"/>
          </a:xfrm>
          <a:prstGeom prst="rect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EA6DDD-7533-49AA-BDE5-85BBEC3A5400}"/>
              </a:ext>
            </a:extLst>
          </p:cNvPr>
          <p:cNvSpPr txBox="1"/>
          <p:nvPr/>
        </p:nvSpPr>
        <p:spPr>
          <a:xfrm>
            <a:off x="4461093" y="5558488"/>
            <a:ext cx="4472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Fig.4 Integrated Demand Response in multi-energy system.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FB9ACA-3136-EC69-AD1A-9D97839C1C0C}"/>
              </a:ext>
            </a:extLst>
          </p:cNvPr>
          <p:cNvSpPr txBox="1"/>
          <p:nvPr/>
        </p:nvSpPr>
        <p:spPr>
          <a:xfrm>
            <a:off x="4832907" y="3162301"/>
            <a:ext cx="3728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Fig.3 Integrated Demand Response Modelling.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1775F0-1EFC-8AA6-8C01-4585229C42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0405" y="3517651"/>
            <a:ext cx="3913484" cy="2051421"/>
          </a:xfrm>
          <a:prstGeom prst="rect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92768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err="1"/>
              <a:t>Hydrogen</a:t>
            </a:r>
            <a:r>
              <a:rPr lang="fi-FI"/>
              <a:t> Energy 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12.03.2024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13F6B4-C287-D0BD-FD4E-49DA4A263F19}"/>
              </a:ext>
            </a:extLst>
          </p:cNvPr>
          <p:cNvSpPr txBox="1"/>
          <p:nvPr/>
        </p:nvSpPr>
        <p:spPr>
          <a:xfrm>
            <a:off x="301917" y="1387101"/>
            <a:ext cx="42700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WHY </a:t>
            </a:r>
            <a:r>
              <a:rPr lang="en-US" altLang="zh-CN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Hydrogen</a:t>
            </a: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>
                <a:solidFill>
                  <a:srgbClr val="006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Energy Density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: Energy carrier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seasonal storage &amp;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suitable for transportation applications.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E8D614-E41C-3898-DE56-0AEEB688A4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9" t="2969" r="792"/>
          <a:stretch/>
        </p:blipFill>
        <p:spPr>
          <a:xfrm>
            <a:off x="572401" y="2906020"/>
            <a:ext cx="3886200" cy="2457613"/>
          </a:xfrm>
          <a:prstGeom prst="rect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5C707ED-978D-2487-2414-30A902F3DE9A}"/>
              </a:ext>
            </a:extLst>
          </p:cNvPr>
          <p:cNvSpPr txBox="1"/>
          <p:nvPr/>
        </p:nvSpPr>
        <p:spPr>
          <a:xfrm>
            <a:off x="4572000" y="1387101"/>
            <a:ext cx="42700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WHY </a:t>
            </a:r>
            <a:r>
              <a:rPr lang="en-US" altLang="zh-CN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Hydrogen</a:t>
            </a: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>
                <a:solidFill>
                  <a:srgbClr val="006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Clean (environmentally friendly)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: Hydrogen reacts with oxygen to produce electricity and </a:t>
            </a: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as the only byproduct (No CO2).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B16C5B-2C8C-A267-480C-6CC959A08AAD}"/>
              </a:ext>
            </a:extLst>
          </p:cNvPr>
          <p:cNvSpPr txBox="1"/>
          <p:nvPr/>
        </p:nvSpPr>
        <p:spPr>
          <a:xfrm>
            <a:off x="1305265" y="5520067"/>
            <a:ext cx="2420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Fig.5 High energy density.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E063977-6F9D-7C37-6EBA-9AE04087DC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8336" y="2636277"/>
            <a:ext cx="4095018" cy="286963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54C11DE-36AD-3A46-3ABA-281F9320B022}"/>
              </a:ext>
            </a:extLst>
          </p:cNvPr>
          <p:cNvSpPr/>
          <p:nvPr/>
        </p:nvSpPr>
        <p:spPr>
          <a:xfrm>
            <a:off x="6039650" y="3281082"/>
            <a:ext cx="1728908" cy="2766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8A0B99-9D27-A539-9F01-DD652C006ACF}"/>
              </a:ext>
            </a:extLst>
          </p:cNvPr>
          <p:cNvSpPr txBox="1"/>
          <p:nvPr/>
        </p:nvSpPr>
        <p:spPr>
          <a:xfrm>
            <a:off x="5693868" y="5520068"/>
            <a:ext cx="2420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Fig.6 Green hydrogen.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863AED9-C41A-6157-5148-2CF479EABD2B}"/>
              </a:ext>
            </a:extLst>
          </p:cNvPr>
          <p:cNvCxnSpPr/>
          <p:nvPr/>
        </p:nvCxnSpPr>
        <p:spPr>
          <a:xfrm>
            <a:off x="4589929" y="1481932"/>
            <a:ext cx="0" cy="346588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1A618542-A0FF-15AD-6CF3-8C2BE2D2A7E3}"/>
              </a:ext>
            </a:extLst>
          </p:cNvPr>
          <p:cNvSpPr/>
          <p:nvPr/>
        </p:nvSpPr>
        <p:spPr>
          <a:xfrm>
            <a:off x="2680733" y="3532400"/>
            <a:ext cx="914400" cy="4417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0266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presentation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ED100"/>
      </a:accent1>
      <a:accent2>
        <a:srgbClr val="E00034"/>
      </a:accent2>
      <a:accent3>
        <a:srgbClr val="0065BD"/>
      </a:accent3>
      <a:accent4>
        <a:srgbClr val="009B3A"/>
      </a:accent4>
      <a:accent5>
        <a:srgbClr val="6639B7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alto Content - Green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ED100"/>
      </a:accent1>
      <a:accent2>
        <a:srgbClr val="E00034"/>
      </a:accent2>
      <a:accent3>
        <a:srgbClr val="0065BD"/>
      </a:accent3>
      <a:accent4>
        <a:srgbClr val="009B3A"/>
      </a:accent4>
      <a:accent5>
        <a:srgbClr val="6639B7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1</TotalTime>
  <Words>1336</Words>
  <Application>Microsoft Office PowerPoint</Application>
  <PresentationFormat>On-screen Show (4:3)</PresentationFormat>
  <Paragraphs>151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Courier New</vt:lpstr>
      <vt:lpstr>Times New Roman</vt:lpstr>
      <vt:lpstr>Wingdings</vt:lpstr>
      <vt:lpstr>presentation</vt:lpstr>
      <vt:lpstr>Aalto Content - Green</vt:lpstr>
      <vt:lpstr> Role of DR, storages and hydrogen in future energy systems  ELEC-E8423 - Smart Grid</vt:lpstr>
      <vt:lpstr>Introduction</vt:lpstr>
      <vt:lpstr>Future Energy Systems</vt:lpstr>
      <vt:lpstr>The Role of Energy Storage Systems</vt:lpstr>
      <vt:lpstr>Case Study 1: RTG Crane</vt:lpstr>
      <vt:lpstr>Case Study 1: Flywheel</vt:lpstr>
      <vt:lpstr>Demand Response</vt:lpstr>
      <vt:lpstr>Demand Response</vt:lpstr>
      <vt:lpstr>Hydrogen Energy </vt:lpstr>
      <vt:lpstr>Hydrogen  Energy</vt:lpstr>
      <vt:lpstr>Case Studies 2</vt:lpstr>
      <vt:lpstr>Case Studies 2</vt:lpstr>
      <vt:lpstr>Conclusions</vt:lpstr>
      <vt:lpstr>Source material used</vt:lpstr>
    </vt:vector>
  </TitlesOfParts>
  <Company>TKK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Indirect holographic imaging: evaluation of image quality at 310 GHz</dc:title>
  <dc:creator>atammine</dc:creator>
  <cp:lastModifiedBy>Lehtonen Matti</cp:lastModifiedBy>
  <cp:revision>12</cp:revision>
  <dcterms:created xsi:type="dcterms:W3CDTF">2010-03-23T14:57:30Z</dcterms:created>
  <dcterms:modified xsi:type="dcterms:W3CDTF">2024-03-12T11:10:34Z</dcterms:modified>
</cp:coreProperties>
</file>