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71" r:id="rId2"/>
  </p:sldMasterIdLst>
  <p:notesMasterIdLst>
    <p:notesMasterId r:id="rId15"/>
  </p:notesMasterIdLst>
  <p:handoutMasterIdLst>
    <p:handoutMasterId r:id="rId16"/>
  </p:handoutMasterIdLst>
  <p:sldIdLst>
    <p:sldId id="339" r:id="rId3"/>
    <p:sldId id="355" r:id="rId4"/>
    <p:sldId id="363" r:id="rId5"/>
    <p:sldId id="368" r:id="rId6"/>
    <p:sldId id="369" r:id="rId7"/>
    <p:sldId id="365" r:id="rId8"/>
    <p:sldId id="366" r:id="rId9"/>
    <p:sldId id="367" r:id="rId10"/>
    <p:sldId id="370" r:id="rId11"/>
    <p:sldId id="352" r:id="rId12"/>
    <p:sldId id="362" r:id="rId13"/>
    <p:sldId id="372" r:id="rId14"/>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D4"/>
    <a:srgbClr val="EBE8E8"/>
    <a:srgbClr val="CA2700"/>
    <a:srgbClr val="F2DADA"/>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4/22/2024</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4/22/2024</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olarpaces.org/worldwide-csp/csp-projects-around-the-worl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245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1">
                <a:ea typeface="ＭＳ Ｐゴシック"/>
                <a:cs typeface="Calibri"/>
              </a:rPr>
              <a:t>Most renewable energy is just a form of solar energy. Solar energy is growing ever more rapidly and can be split into photovoltaics, concentrated solar power, and solar heating and cooling applications. In this presentation, we will cover and compare photovoltaics and concentrated solar power as they are the most significant solar power applications on the power grid level.</a:t>
            </a:r>
            <a:endParaRPr lang="en-US">
              <a:ea typeface="ＭＳ Ｐゴシック"/>
              <a:cs typeface="Calibri"/>
            </a:endParaRPr>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The generation can be split into line and point systems. In line systems there is widespread working fluid which is heated and in point systems the solar power is focused on a single point in the central receiver. Parabolic through is the most common type of a plant, followed by solar towers. </a:t>
            </a:r>
          </a:p>
          <a:p>
            <a:br>
              <a:rPr lang="en-US">
                <a:ea typeface="ＭＳ Ｐゴシック"/>
                <a:cs typeface="+mn-lt"/>
              </a:rPr>
            </a:br>
            <a:r>
              <a:rPr lang="en-US">
                <a:ea typeface="ＭＳ Ｐゴシック"/>
                <a:cs typeface="Calibri"/>
              </a:rPr>
              <a:t>CSP plants use only direct irradiation and therefore need a daily  minimum of sunshine to produce electricity. This limits their use to hot, dry areas with clear skies and reduced dust. Thus, the most </a:t>
            </a:r>
            <a:r>
              <a:rPr lang="en-US" err="1">
                <a:ea typeface="ＭＳ Ｐゴシック"/>
                <a:cs typeface="Calibri"/>
              </a:rPr>
              <a:t>favourable</a:t>
            </a:r>
            <a:r>
              <a:rPr lang="en-US">
                <a:ea typeface="ＭＳ Ｐゴシック"/>
                <a:cs typeface="Calibri"/>
              </a:rPr>
              <a:t> areas for CSP resources are North Africa, southern Africa, the Middle East, north-western India, the south-western United States, northern Mexico, Peru, Chile, western China and Australia. Other regions, such as southern Europe and central Asia, may also have some CSP plant potential.</a:t>
            </a:r>
          </a:p>
          <a:p>
            <a:endParaRPr lang="en-US">
              <a:cs typeface="Calibri"/>
            </a:endParaRPr>
          </a:p>
          <a:p>
            <a:r>
              <a:rPr lang="en-US">
                <a:ea typeface="ＭＳ Ｐゴシック"/>
                <a:cs typeface="Calibri"/>
                <a:hlinkClick r:id="rId3"/>
              </a:rPr>
              <a:t>CSP Projects Around the World - SolarPACES</a:t>
            </a:r>
          </a:p>
          <a:p>
            <a:r>
              <a:rPr lang="en-US">
                <a:ea typeface="ＭＳ Ｐゴシック"/>
                <a:cs typeface="Calibri"/>
              </a:rPr>
              <a:t>D.A. </a:t>
            </a:r>
            <a:r>
              <a:rPr lang="en-US" err="1">
                <a:ea typeface="ＭＳ Ｐゴシック"/>
                <a:cs typeface="Calibri"/>
              </a:rPr>
              <a:t>Baharoon</a:t>
            </a:r>
            <a:r>
              <a:rPr lang="en-US">
                <a:ea typeface="ＭＳ Ｐゴシック"/>
                <a:cs typeface="Calibri"/>
              </a:rPr>
              <a:t> et al. / Renewable and Sustainable Energy Reviews 41 (2015) 996–1027 </a:t>
            </a:r>
            <a:endParaRPr lang="en-US">
              <a:cs typeface="Calibri"/>
            </a:endParaRPr>
          </a:p>
        </p:txBody>
      </p:sp>
    </p:spTree>
    <p:extLst>
      <p:ext uri="{BB962C8B-B14F-4D97-AF65-F5344CB8AC3E}">
        <p14:creationId xmlns:p14="http://schemas.microsoft.com/office/powerpoint/2010/main" val="50039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04"/>
              </a:lnSpc>
              <a:spcBef>
                <a:spcPct val="20000"/>
              </a:spcBef>
            </a:pPr>
            <a:r>
              <a:rPr lang="en-US" b="1">
                <a:ea typeface="ＭＳ Ｐゴシック"/>
                <a:cs typeface="Calibri"/>
              </a:rPr>
              <a:t>Thermal storage capacity can be further increased to ensure production when the sun is not visible. They provide natural inertia through the rotating turbines too and work essentially like traditional heat power plants. </a:t>
            </a:r>
            <a:endParaRPr lang="en-US">
              <a:ea typeface="ＭＳ Ｐゴシック"/>
              <a:cs typeface="Calibri"/>
            </a:endParaRPr>
          </a:p>
          <a:p>
            <a:pPr>
              <a:lnSpc>
                <a:spcPts val="1704"/>
              </a:lnSpc>
              <a:spcBef>
                <a:spcPct val="20000"/>
              </a:spcBef>
            </a:pPr>
            <a:endParaRPr lang="en-US" b="1">
              <a:cs typeface="Calibri"/>
            </a:endParaRPr>
          </a:p>
          <a:p>
            <a:pPr>
              <a:lnSpc>
                <a:spcPts val="1704"/>
              </a:lnSpc>
              <a:spcBef>
                <a:spcPct val="20000"/>
              </a:spcBef>
            </a:pPr>
            <a:r>
              <a:rPr lang="en-US" b="1">
                <a:ea typeface="ＭＳ Ｐゴシック"/>
                <a:cs typeface="Calibri"/>
              </a:rPr>
              <a:t>Water shortages common in areas which are also rich in solar resource. Water desalination through distillation requires large amount of thermal energy which could be captured through CSP. </a:t>
            </a:r>
            <a:endParaRPr lang="en-US" b="1">
              <a:cs typeface="Calibri"/>
            </a:endParaRPr>
          </a:p>
          <a:p>
            <a:pPr>
              <a:lnSpc>
                <a:spcPts val="1704"/>
              </a:lnSpc>
              <a:spcBef>
                <a:spcPct val="20000"/>
              </a:spcBef>
            </a:pPr>
            <a:endParaRPr lang="en-US">
              <a:cs typeface="Calibri"/>
            </a:endParaRPr>
          </a:p>
          <a:p>
            <a:endParaRPr lang="en-US">
              <a:cs typeface="Calibri"/>
            </a:endParaRPr>
          </a:p>
        </p:txBody>
      </p:sp>
    </p:spTree>
    <p:extLst>
      <p:ext uri="{BB962C8B-B14F-4D97-AF65-F5344CB8AC3E}">
        <p14:creationId xmlns:p14="http://schemas.microsoft.com/office/powerpoint/2010/main" val="329973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PV stands for </a:t>
            </a:r>
            <a:r>
              <a:rPr lang="en-US" i="1"/>
              <a:t>light-electricity</a:t>
            </a:r>
          </a:p>
          <a:p>
            <a:pPr marL="560388" lvl="1" indent="-171450">
              <a:buFont typeface="Arial" panose="020B0604020202020204" pitchFamily="34" charset="0"/>
              <a:buChar char="•"/>
            </a:pPr>
            <a:r>
              <a:rPr lang="en-US" i="0"/>
              <a:t>Based on the </a:t>
            </a:r>
            <a:r>
              <a:rPr lang="en-US"/>
              <a:t>photovoltaic effect: the generation of voltage difference at the junction of two materials in response to electromagnetic radiation</a:t>
            </a:r>
          </a:p>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0"/>
              <a:t>Sizing ranging from mWs to MWs</a:t>
            </a:r>
            <a:endParaRPr lang="en-US"/>
          </a:p>
          <a:p>
            <a:pPr marL="171450" indent="-171450">
              <a:buFont typeface="Arial" panose="020B0604020202020204" pitchFamily="34" charset="0"/>
              <a:buChar char="•"/>
            </a:pPr>
            <a:r>
              <a:rPr lang="en-US"/>
              <a:t>Currently, PV is one of the </a:t>
            </a:r>
            <a:r>
              <a:rPr lang="en-US" b="1"/>
              <a:t>fastest-growing solar energy technology </a:t>
            </a:r>
          </a:p>
        </p:txBody>
      </p:sp>
    </p:spTree>
    <p:extLst>
      <p:ext uri="{BB962C8B-B14F-4D97-AF65-F5344CB8AC3E}">
        <p14:creationId xmlns:p14="http://schemas.microsoft.com/office/powerpoint/2010/main" val="28521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ea typeface="ＭＳ Ｐゴシック"/>
                <a:cs typeface="Calibri"/>
              </a:rPr>
              <a:t>CSP plants use only direct irradiation and therefore need a daily  minimum of sunshine to produce electricity. This limits their use to hot, dry areas with clear skies and reduced dust. Thus, the most </a:t>
            </a:r>
            <a:r>
              <a:rPr lang="en-US" err="1">
                <a:ea typeface="ＭＳ Ｐゴシック"/>
                <a:cs typeface="Calibri"/>
              </a:rPr>
              <a:t>favourable</a:t>
            </a:r>
            <a:r>
              <a:rPr lang="en-US">
                <a:ea typeface="ＭＳ Ｐゴシック"/>
                <a:cs typeface="Calibri"/>
              </a:rPr>
              <a:t> areas for CSP resources are North Africa, southern Africa, the Middle East, north-western India, the south-western United States, northern Mexico, Peru, Chile, western China and Australia. Other regions, such as southern Europe and central Asia, may also have some CSP plant potential.</a:t>
            </a:r>
          </a:p>
        </p:txBody>
      </p:sp>
    </p:spTree>
    <p:extLst>
      <p:ext uri="{BB962C8B-B14F-4D97-AF65-F5344CB8AC3E}">
        <p14:creationId xmlns:p14="http://schemas.microsoft.com/office/powerpoint/2010/main" val="289751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i="0" u="none" strike="noStrike">
                <a:solidFill>
                  <a:srgbClr val="595959"/>
                </a:solidFill>
                <a:effectLst/>
                <a:highlight>
                  <a:srgbClr val="FFFFFF"/>
                </a:highlight>
                <a:latin typeface="CG regular"/>
              </a:rPr>
              <a:t>Cost considerations </a:t>
            </a:r>
            <a:r>
              <a:rPr lang="en-GB" sz="1200" b="0" i="0" u="none" strike="noStrike">
                <a:solidFill>
                  <a:srgbClr val="595959"/>
                </a:solidFill>
                <a:effectLst/>
                <a:highlight>
                  <a:srgbClr val="FFFFFF"/>
                </a:highlight>
                <a:latin typeface="CG regular"/>
              </a:rPr>
              <a:t>are necessary in </a:t>
            </a:r>
            <a:r>
              <a:rPr lang="en-GB" sz="1200" b="1" i="0" u="none" strike="noStrike">
                <a:solidFill>
                  <a:srgbClr val="595959"/>
                </a:solidFill>
                <a:effectLst/>
                <a:highlight>
                  <a:srgbClr val="FFFFFF"/>
                </a:highlight>
                <a:latin typeface="CG regular"/>
              </a:rPr>
              <a:t>determining the feasibility and larger adoption of solar technologies.</a:t>
            </a: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0">
              <a:solidFill>
                <a:srgbClr val="141413"/>
              </a:solidFill>
              <a:effectLst/>
              <a:latin typeface="Helvetica" pitchFamily="2" charset="0"/>
            </a:endParaRPr>
          </a:p>
          <a:p>
            <a:pPr marL="0" marR="0" lvl="0" indent="0" algn="l" defTabSz="388938" rtl="0" eaLnBrk="0" fontAlgn="base" latinLnBrk="0" hangingPunct="0">
              <a:lnSpc>
                <a:spcPct val="100000"/>
              </a:lnSpc>
              <a:spcBef>
                <a:spcPct val="30000"/>
              </a:spcBef>
              <a:spcAft>
                <a:spcPct val="0"/>
              </a:spcAft>
              <a:buClrTx/>
              <a:buSzTx/>
              <a:buFontTx/>
              <a:buNone/>
              <a:tabLst/>
              <a:defRPr/>
            </a:pPr>
            <a:endParaRPr lang="sv-FI"/>
          </a:p>
          <a:p>
            <a:endParaRPr lang="en-US"/>
          </a:p>
        </p:txBody>
      </p:sp>
    </p:spTree>
    <p:extLst>
      <p:ext uri="{BB962C8B-B14F-4D97-AF65-F5344CB8AC3E}">
        <p14:creationId xmlns:p14="http://schemas.microsoft.com/office/powerpoint/2010/main" val="393892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a:p>
            <a:pPr marL="171450" marR="0" lvl="0"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a:solidFill>
                  <a:srgbClr val="595959"/>
                </a:solidFill>
                <a:effectLst/>
                <a:highlight>
                  <a:srgbClr val="FFFFFF"/>
                </a:highlight>
                <a:latin typeface="CG regular"/>
              </a:rPr>
              <a:t>The learning rate for the LCOE provides a function of how the components in the LCOE develop over time</a:t>
            </a:r>
            <a:endParaRPr lang="sv-FI" sz="1200" b="0" i="0" u="none" strike="noStrike">
              <a:solidFill>
                <a:srgbClr val="595959"/>
              </a:solidFill>
              <a:effectLst/>
              <a:highlight>
                <a:srgbClr val="FFFFFF"/>
              </a:highlight>
              <a:latin typeface="CG regular"/>
            </a:endParaRP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a:effectLst/>
                <a:latin typeface="Helvetica Neue" panose="02000503000000020004" pitchFamily="2" charset="0"/>
              </a:rPr>
              <a:t>the LCOE learning rate for solar PV was 38.2% </a:t>
            </a:r>
            <a:r>
              <a:rPr lang="en-GB">
                <a:effectLst/>
                <a:latin typeface="Helvetica Neue" panose="02000503000000020004" pitchFamily="2" charset="0"/>
              </a:rPr>
              <a:t>(2010–2022) – only 5 percentage points higher than the </a:t>
            </a:r>
            <a:r>
              <a:rPr lang="en-GB" b="1">
                <a:effectLst/>
                <a:latin typeface="Helvetica Neue" panose="02000503000000020004" pitchFamily="2" charset="0"/>
              </a:rPr>
              <a:t>learning rate for total installed costs</a:t>
            </a:r>
            <a:endParaRPr lang="en-GB">
              <a:effectLst/>
              <a:latin typeface="Helvetica Neue" panose="02000503000000020004" pitchFamily="2" charset="0"/>
            </a:endParaRP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a:effectLst/>
                <a:latin typeface="Helvetica Neue" panose="02000503000000020004" pitchFamily="2" charset="0"/>
              </a:rPr>
              <a:t>the LCOE learning rate for CSP was 36.7% – </a:t>
            </a:r>
            <a:r>
              <a:rPr lang="en-GB" b="1" i="1">
                <a:effectLst/>
                <a:latin typeface="Helvetica Neue" panose="02000503000000020004" pitchFamily="2" charset="0"/>
              </a:rPr>
              <a:t>2x</a:t>
            </a:r>
            <a:r>
              <a:rPr lang="en-GB" i="1">
                <a:effectLst/>
                <a:latin typeface="Helvetica Neue" panose="02000503000000020004" pitchFamily="2" charset="0"/>
              </a:rPr>
              <a:t> </a:t>
            </a:r>
            <a:r>
              <a:rPr lang="en-GB" b="1" i="1">
                <a:effectLst/>
                <a:latin typeface="Helvetica Neue" panose="02000503000000020004" pitchFamily="2" charset="0"/>
              </a:rPr>
              <a:t>the</a:t>
            </a:r>
            <a:r>
              <a:rPr lang="en-GB" i="1">
                <a:effectLst/>
                <a:latin typeface="Helvetica Neue" panose="02000503000000020004" pitchFamily="2" charset="0"/>
              </a:rPr>
              <a:t> </a:t>
            </a:r>
            <a:r>
              <a:rPr lang="en-GB" b="1" i="1">
                <a:effectLst/>
                <a:latin typeface="Helvetica Neue" panose="02000503000000020004" pitchFamily="2" charset="0"/>
              </a:rPr>
              <a:t>learning rate for total installed costs</a:t>
            </a: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000" b="1">
              <a:effectLst/>
              <a:latin typeface="Helvetica Neue" panose="02000503000000020004" pitchFamily="2" charset="0"/>
            </a:endParaRP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00" b="1">
                <a:effectLst/>
                <a:latin typeface="Helvetica Neue" panose="02000503000000020004" pitchFamily="2" charset="0"/>
              </a:rPr>
              <a:t>For PV: </a:t>
            </a:r>
            <a:r>
              <a:rPr lang="en-US" sz="1000"/>
              <a:t>higher module efficiency reduces installed cost by reducing surface area for the same power capacity</a:t>
            </a:r>
          </a:p>
          <a:p>
            <a:endParaRPr lang="fi-FI"/>
          </a:p>
        </p:txBody>
      </p:sp>
    </p:spTree>
    <p:extLst>
      <p:ext uri="{BB962C8B-B14F-4D97-AF65-F5344CB8AC3E}">
        <p14:creationId xmlns:p14="http://schemas.microsoft.com/office/powerpoint/2010/main" val="405555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16/j.rser.2017.10.018" TargetMode="External"/><Relationship Id="rId3" Type="http://schemas.openxmlformats.org/officeDocument/2006/relationships/hyperlink" Target="https://doi.org/10.1016/j.seta.2021.101410" TargetMode="External"/><Relationship Id="rId7" Type="http://schemas.openxmlformats.org/officeDocument/2006/relationships/hyperlink" Target="https://doi.org/10.1155/2022/385248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mc-cd8320d4-36a1-40ac-83cc-3389-cdn-endpoint.azureedge.net/-/media/Files/IRENA/Agency/Publication/2023/Aug/IRENA_Renewable_power_generation_costs_in_2022.pdf?rev=cccb713bf8294cc5bec3f870e1fa15c2" TargetMode="External"/><Relationship Id="rId5" Type="http://schemas.openxmlformats.org/officeDocument/2006/relationships/hyperlink" Target="https://iea.blob.core.windows.net/assets/96d66a8b-d502-476b-ba94-54ffda84cf72/Renewables_2023.pdf" TargetMode="External"/><Relationship Id="rId4" Type="http://schemas.openxmlformats.org/officeDocument/2006/relationships/hyperlink" Target="https://helioscsp.com/a-comprehensive-comparison-of-photovoltaic-pv-and-concentrated-solar-power-csp-technologies-in-terms-of-efficiency-cost-and-environmental-footpri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pngimg.com/download/13428"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scirp.org/journal/paperinformation.aspx?paperid=10087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glassworld.net/what-is-photovoltaic-smart-glas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olarpaces.org/how-csp-work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acwapower.com/en/projects/fuel-types/about-photovoltaic-pv-pow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en-US" sz="3200"/>
              <a:t>ELEC-E8423 – Smart Grid</a:t>
            </a:r>
            <a:br>
              <a:rPr lang="en-US" sz="3200"/>
            </a:br>
            <a:br>
              <a:rPr lang="en-US" sz="3200"/>
            </a:br>
            <a:r>
              <a:rPr lang="en-US" sz="3200" i="1"/>
              <a:t>Concentrating Solar Power and Its Comparison to Photovoltaics</a:t>
            </a:r>
          </a:p>
        </p:txBody>
      </p:sp>
      <p:sp>
        <p:nvSpPr>
          <p:cNvPr id="3" name="Subtitle 2"/>
          <p:cNvSpPr>
            <a:spLocks noGrp="1"/>
          </p:cNvSpPr>
          <p:nvPr>
            <p:ph type="subTitle" idx="1"/>
          </p:nvPr>
        </p:nvSpPr>
        <p:spPr>
          <a:xfrm>
            <a:off x="572401" y="4182429"/>
            <a:ext cx="6285600" cy="1323370"/>
          </a:xfrm>
        </p:spPr>
        <p:txBody>
          <a:bodyPr>
            <a:normAutofit/>
          </a:bodyPr>
          <a:lstStyle/>
          <a:p>
            <a:r>
              <a:rPr lang="fi-FI" i="1"/>
              <a:t>Jenni Toivonen</a:t>
            </a:r>
          </a:p>
          <a:p>
            <a:r>
              <a:rPr lang="fi-FI" i="1"/>
              <a:t>Elmeri Pälikkö</a:t>
            </a:r>
          </a:p>
          <a:p>
            <a:endParaRPr lang="en-US" i="1"/>
          </a:p>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a:t>23</a:t>
            </a:r>
            <a:r>
              <a:rPr lang="et-EE"/>
              <a:t>.0</a:t>
            </a:r>
            <a:r>
              <a:rPr lang="fi-FI"/>
              <a:t>4</a:t>
            </a:r>
            <a:r>
              <a:rPr lang="et-EE"/>
              <a:t>.2024</a:t>
            </a:r>
          </a:p>
          <a:p>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342900" indent="-342900">
              <a:lnSpc>
                <a:spcPct val="150000"/>
              </a:lnSpc>
              <a:buChar char="•"/>
            </a:pPr>
            <a:r>
              <a:rPr lang="en-US" sz="2000">
                <a:ea typeface="ＭＳ Ｐゴシック"/>
              </a:rPr>
              <a:t>CSP and PV are both expected to grow in the future: PV more than CSP.</a:t>
            </a:r>
          </a:p>
          <a:p>
            <a:pPr marL="342900" indent="-342900">
              <a:lnSpc>
                <a:spcPct val="150000"/>
              </a:lnSpc>
              <a:buFont typeface="Arial" panose="020B0604020202020204" pitchFamily="34" charset="0"/>
              <a:buChar char="•"/>
            </a:pPr>
            <a:endParaRPr lang="en-US" sz="2000"/>
          </a:p>
          <a:p>
            <a:pPr marL="342900" indent="-342900">
              <a:lnSpc>
                <a:spcPct val="150000"/>
              </a:lnSpc>
              <a:buFont typeface="Arial" panose="020B0604020202020204" pitchFamily="34" charset="0"/>
              <a:buChar char="•"/>
            </a:pPr>
            <a:r>
              <a:rPr lang="en-US" sz="2000">
                <a:ea typeface="ＭＳ Ｐゴシック"/>
              </a:rPr>
              <a:t>CSP can offer grid stability and flexibility</a:t>
            </a:r>
          </a:p>
          <a:p>
            <a:pPr marL="0" indent="0">
              <a:lnSpc>
                <a:spcPct val="150000"/>
              </a:lnSpc>
            </a:pPr>
            <a:endParaRPr lang="en-US" sz="2000">
              <a:ea typeface="ＭＳ Ｐゴシック"/>
            </a:endParaRPr>
          </a:p>
          <a:p>
            <a:pPr marL="342900" indent="-342900">
              <a:lnSpc>
                <a:spcPct val="150000"/>
              </a:lnSpc>
              <a:buFont typeface="Arial" panose="020B0604020202020204" pitchFamily="34" charset="0"/>
              <a:buChar char="•"/>
            </a:pPr>
            <a:r>
              <a:rPr lang="en-US" sz="2000">
                <a:ea typeface="ＭＳ Ｐゴシック"/>
              </a:rPr>
              <a:t>CSP and PV work best in hybrid form covering energy demands of different times of the day or completely different processes</a:t>
            </a:r>
            <a:endParaRPr lang="en-US" sz="2000"/>
          </a:p>
          <a:p>
            <a:pPr marL="342900" indent="-342900">
              <a:lnSpc>
                <a:spcPct val="150000"/>
              </a:lnSpc>
              <a:buFont typeface="Arial" panose="020B0604020202020204" pitchFamily="34" charset="0"/>
              <a:buChar char="•"/>
            </a:pPr>
            <a:endParaRPr lang="en-US" sz="2000"/>
          </a:p>
          <a:p>
            <a:pPr marL="342900" indent="-342900">
              <a:lnSpc>
                <a:spcPct val="150000"/>
              </a:lnSpc>
              <a:buFont typeface="Arial" panose="020B0604020202020204" pitchFamily="34" charset="0"/>
              <a:buChar char="•"/>
            </a:pPr>
            <a:endParaRPr lang="en-US" sz="2000"/>
          </a:p>
          <a:p>
            <a:pPr>
              <a:lnSpc>
                <a:spcPct val="150000"/>
              </a:lnSpc>
              <a:buFont typeface="Arial" panose="020B0604020202020204" pitchFamily="34" charset="0"/>
              <a:buChar char="•"/>
            </a:pPr>
            <a:endParaRPr lang="en-US" sz="2000"/>
          </a:p>
        </p:txBody>
      </p:sp>
      <p:sp>
        <p:nvSpPr>
          <p:cNvPr id="3" name="Title 2"/>
          <p:cNvSpPr>
            <a:spLocks noGrp="1"/>
          </p:cNvSpPr>
          <p:nvPr>
            <p:ph type="ctrTitle"/>
          </p:nvPr>
        </p:nvSpPr>
        <p:spPr/>
        <p:txBody>
          <a:bodyPr/>
          <a:lstStyle/>
          <a:p>
            <a:r>
              <a:rPr lang="en-US"/>
              <a:t>Conclusions</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322315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387740"/>
            <a:ext cx="8134278" cy="4246260"/>
          </a:xfrm>
        </p:spPr>
        <p:txBody>
          <a:bodyPr>
            <a:normAutofit/>
          </a:bodyPr>
          <a:lstStyle/>
          <a:p>
            <a:pPr marL="285750" indent="-285750">
              <a:lnSpc>
                <a:spcPct val="150000"/>
              </a:lnSpc>
              <a:buFont typeface="Arial" panose="020B0604020202020204" pitchFamily="34" charset="0"/>
              <a:buChar char="•"/>
            </a:pPr>
            <a:r>
              <a:rPr lang="en-GB" sz="900" b="0">
                <a:effectLst/>
                <a:latin typeface="Helvetica Neue"/>
                <a:ea typeface="ＭＳ Ｐゴシック"/>
              </a:rPr>
              <a:t>Ghosh, S. &amp; Yadav, R. (2021). Future of photovoltaic technologies: A comprehensive review</a:t>
            </a:r>
            <a:r>
              <a:rPr lang="en-GB" sz="900" b="0" i="1">
                <a:effectLst/>
                <a:latin typeface="Helvetica Neue"/>
                <a:ea typeface="ＭＳ Ｐゴシック"/>
              </a:rPr>
              <a:t>. Sustainable Energy Technologies and Assessments</a:t>
            </a:r>
            <a:r>
              <a:rPr lang="en-GB" sz="900" b="0">
                <a:effectLst/>
                <a:latin typeface="Helvetica Neue"/>
                <a:ea typeface="ＭＳ Ｐゴシック"/>
              </a:rPr>
              <a:t>, 47, 101410. DOI: </a:t>
            </a:r>
            <a:r>
              <a:rPr lang="en-GB" sz="900" b="0">
                <a:effectLst/>
                <a:latin typeface="Helvetica Neue"/>
                <a:ea typeface="ＭＳ Ｐゴシック"/>
                <a:hlinkClick r:id="rId3"/>
              </a:rPr>
              <a:t>https://doi.org/10.1016/j.seta.2021.101410</a:t>
            </a:r>
            <a:r>
              <a:rPr lang="en-GB" sz="900" b="0">
                <a:effectLst/>
                <a:latin typeface="Helvetica Neue"/>
                <a:ea typeface="ＭＳ Ｐゴシック"/>
              </a:rPr>
              <a:t>.</a:t>
            </a:r>
          </a:p>
          <a:p>
            <a:pPr marL="285750" indent="-285750">
              <a:lnSpc>
                <a:spcPct val="150000"/>
              </a:lnSpc>
              <a:buFont typeface="Arial" panose="020B0604020202020204" pitchFamily="34" charset="0"/>
              <a:buChar char="•"/>
            </a:pPr>
            <a:r>
              <a:rPr lang="en-GB" sz="900" b="0">
                <a:effectLst/>
                <a:latin typeface="Helvetica Neue"/>
                <a:ea typeface="ＭＳ Ｐゴシック"/>
              </a:rPr>
              <a:t>HeliosCSP (2023). A Comprehensive Comparison Of Photovoltaic (PV) And Concentrated Solar Power (CSP) Technologies In Terms Of Efficiency, Cost, And Environmental Footprint. [online] HeliosCSP - Portal de noticias de energía termosolar. Available at: </a:t>
            </a:r>
            <a:r>
              <a:rPr lang="en-GB" sz="900" b="0">
                <a:effectLst/>
                <a:latin typeface="Helvetica Neue"/>
                <a:ea typeface="ＭＳ Ｐゴシック"/>
                <a:hlinkClick r:id="rId4"/>
              </a:rPr>
              <a:t>https://helioscsp.com/a-comprehensive-comparison-of-photovoltaic-pv-and-concentrated-solar-power-csp-technologies-in-terms-of-efficiency-cost-and-environmental-footprint/#</a:t>
            </a:r>
            <a:r>
              <a:rPr lang="en-GB" sz="900" b="0">
                <a:effectLst/>
                <a:latin typeface="Helvetica Neue"/>
                <a:ea typeface="ＭＳ Ｐゴシック"/>
              </a:rPr>
              <a:t>. [Accessed 19 Apr. 2024].</a:t>
            </a:r>
          </a:p>
          <a:p>
            <a:pPr marL="285750" indent="-285750">
              <a:lnSpc>
                <a:spcPct val="150000"/>
              </a:lnSpc>
              <a:buFont typeface="Arial" panose="020B0604020202020204" pitchFamily="34" charset="0"/>
              <a:buChar char="•"/>
            </a:pPr>
            <a:r>
              <a:rPr lang="en-GB" sz="900" b="0">
                <a:effectLst/>
                <a:latin typeface="Helvetica Neue"/>
                <a:ea typeface="ＭＳ Ｐゴシック"/>
              </a:rPr>
              <a:t>IEA (2024). Renewables 2023. Paris: IEA. Available at: </a:t>
            </a:r>
            <a:r>
              <a:rPr lang="en-GB" sz="900" b="0">
                <a:effectLst/>
                <a:latin typeface="Helvetica Neue"/>
                <a:ea typeface="ＭＳ Ｐゴシック"/>
                <a:hlinkClick r:id="rId5"/>
              </a:rPr>
              <a:t>https://iea.blob.core.windows.net/assets/96d66a8b-d502-476b-ba94-54ffda84cf72/Renewables_2023.pdf</a:t>
            </a:r>
            <a:r>
              <a:rPr lang="en-GB" sz="900" b="0">
                <a:effectLst/>
                <a:latin typeface="Helvetica Neue"/>
                <a:ea typeface="ＭＳ Ｐゴシック"/>
              </a:rPr>
              <a:t>.</a:t>
            </a:r>
          </a:p>
          <a:p>
            <a:pPr marL="285750" indent="-285750">
              <a:lnSpc>
                <a:spcPct val="150000"/>
              </a:lnSpc>
              <a:buFont typeface="Arial" panose="020B0604020202020204" pitchFamily="34" charset="0"/>
              <a:buChar char="•"/>
            </a:pPr>
            <a:r>
              <a:rPr lang="en-GB" sz="900" b="0">
                <a:effectLst/>
                <a:latin typeface="Helvetica Neue"/>
                <a:ea typeface="ＭＳ Ｐゴシック"/>
              </a:rPr>
              <a:t>IRENA (2023). Renewable power generation costs in 2022. Abu Dhabi: International Renewable Energy Agency. Available at: </a:t>
            </a:r>
            <a:r>
              <a:rPr lang="en-GB" sz="900" b="0">
                <a:effectLst/>
                <a:latin typeface="Helvetica Neue"/>
                <a:ea typeface="ＭＳ Ｐゴシック"/>
                <a:hlinkClick r:id="rId6"/>
              </a:rPr>
              <a:t>https://mc-cd8320d4-36a1-40ac-83cc-3389-cdn-endpoint.azureedge.net/-/media/Files/IRENA/Agency/Publication/2023/Aug/IRENA_Renewable_power_generation_costs_in_2022.pdf?rev=cccb713bf8294cc5bec3f870e1fa15c2</a:t>
            </a:r>
            <a:r>
              <a:rPr lang="en-GB" sz="900" b="0">
                <a:effectLst/>
                <a:latin typeface="Helvetica Neue"/>
                <a:ea typeface="ＭＳ Ｐゴシック"/>
              </a:rPr>
              <a:t>.</a:t>
            </a:r>
          </a:p>
          <a:p>
            <a:pPr marL="285750" indent="-285750">
              <a:lnSpc>
                <a:spcPct val="150000"/>
              </a:lnSpc>
              <a:buFont typeface="Arial" panose="020B0604020202020204" pitchFamily="34" charset="0"/>
              <a:buChar char="•"/>
            </a:pPr>
            <a:r>
              <a:rPr lang="en-GB" sz="900" b="0">
                <a:effectLst/>
                <a:latin typeface="Helvetica Neue"/>
                <a:ea typeface="ＭＳ Ｐゴシック"/>
              </a:rPr>
              <a:t>Sharma, V. K., Singh, R., Gehlot, A., Buddhi, D., Braccio, S., Priyadarshi, N. &amp; Khan, B. (2022). Imperative Role of Photovoltaic and Concentrating Solar Power Technologies towards Renewable Energy Generation. </a:t>
            </a:r>
            <a:r>
              <a:rPr lang="en-GB" sz="900" b="0" i="1">
                <a:effectLst/>
                <a:latin typeface="Helvetica Neue"/>
                <a:ea typeface="ＭＳ Ｐゴシック"/>
              </a:rPr>
              <a:t>International Journal of Photoenergy</a:t>
            </a:r>
            <a:r>
              <a:rPr lang="en-GB" sz="900" b="0">
                <a:effectLst/>
                <a:latin typeface="Helvetica Neue"/>
                <a:ea typeface="ＭＳ Ｐゴシック"/>
              </a:rPr>
              <a:t>, 2022, 3852484. DOI: </a:t>
            </a:r>
            <a:r>
              <a:rPr lang="en-GB" sz="900" b="0">
                <a:effectLst/>
                <a:latin typeface="Helvetica Neue"/>
                <a:ea typeface="ＭＳ Ｐゴシック"/>
                <a:hlinkClick r:id="rId7"/>
              </a:rPr>
              <a:t>https://doi.org/10.1155/2022/3852484</a:t>
            </a:r>
            <a:r>
              <a:rPr lang="en-GB" sz="900" b="0">
                <a:effectLst/>
                <a:latin typeface="Helvetica Neue"/>
                <a:ea typeface="ＭＳ Ｐゴシック"/>
              </a:rPr>
              <a:t>.</a:t>
            </a:r>
          </a:p>
          <a:p>
            <a:pPr marL="285750" indent="-285750">
              <a:lnSpc>
                <a:spcPct val="150000"/>
              </a:lnSpc>
              <a:buFont typeface="Arial" panose="020B0604020202020204" pitchFamily="34" charset="0"/>
              <a:buChar char="•"/>
            </a:pPr>
            <a:r>
              <a:rPr lang="en-GB" sz="900" b="0">
                <a:effectLst/>
                <a:latin typeface="Helvetica Neue"/>
                <a:ea typeface="ＭＳ Ｐゴシック"/>
              </a:rPr>
              <a:t>Singh, R., Kumar, S., Gehlot, A. &amp; Pachauri, R. (2018). An imperative role of sun trackers in photovoltaic technology: A review. </a:t>
            </a:r>
            <a:r>
              <a:rPr lang="en-GB" sz="900" b="0" i="1">
                <a:effectLst/>
                <a:latin typeface="Helvetica Neue"/>
                <a:ea typeface="ＭＳ Ｐゴシック"/>
              </a:rPr>
              <a:t>Renewable and Sustainable Energy Reviews,</a:t>
            </a:r>
            <a:r>
              <a:rPr lang="en-GB" sz="900" b="0">
                <a:effectLst/>
                <a:latin typeface="Helvetica Neue"/>
                <a:ea typeface="ＭＳ Ｐゴシック"/>
              </a:rPr>
              <a:t> 82, 3263-3278. DOI: </a:t>
            </a:r>
            <a:r>
              <a:rPr lang="en-GB" sz="900" b="0">
                <a:effectLst/>
                <a:latin typeface="Helvetica Neue"/>
                <a:ea typeface="ＭＳ Ｐゴシック"/>
                <a:hlinkClick r:id="rId8"/>
              </a:rPr>
              <a:t>https://doi.org/10.1016/j.rser.2017.10.018</a:t>
            </a:r>
            <a:r>
              <a:rPr lang="en-GB" sz="900" b="0">
                <a:effectLst/>
                <a:latin typeface="Helvetica Neue"/>
                <a:ea typeface="ＭＳ Ｐゴシック"/>
              </a:rPr>
              <a:t>.</a:t>
            </a:r>
            <a:r>
              <a:rPr lang="en-GB" sz="900" b="0">
                <a:latin typeface="Helvetica Neue"/>
                <a:ea typeface="ＭＳ Ｐゴシック"/>
              </a:rPr>
              <a:t> </a:t>
            </a:r>
            <a:endParaRPr lang="en-GB" sz="900" b="0">
              <a:effectLst/>
              <a:latin typeface="Helvetica Neue" panose="02000503000000020004" pitchFamily="2" charset="0"/>
            </a:endParaRPr>
          </a:p>
          <a:p>
            <a:pPr marL="285750" indent="-285750">
              <a:lnSpc>
                <a:spcPct val="150000"/>
              </a:lnSpc>
              <a:buFont typeface="Arial" panose="020B0604020202020204" pitchFamily="34" charset="0"/>
              <a:buChar char="•"/>
            </a:pPr>
            <a:r>
              <a:rPr lang="en-GB" sz="900" b="0">
                <a:ea typeface="+mn-lt"/>
                <a:cs typeface="+mn-lt"/>
              </a:rPr>
              <a:t>D.A. Baharoon et al. / Renewable and Sustainable Energy Reviews 41 (2015) 996–1027</a:t>
            </a:r>
            <a:endParaRPr lang="en-GB" sz="900" b="0">
              <a:latin typeface="Helvetica Neue" panose="02000503000000020004" pitchFamily="2" charset="0"/>
            </a:endParaRPr>
          </a:p>
          <a:p>
            <a:pPr marL="285750" indent="-285750">
              <a:lnSpc>
                <a:spcPct val="150000"/>
              </a:lnSpc>
              <a:buFont typeface="Arial" panose="020B0604020202020204" pitchFamily="34" charset="0"/>
              <a:buChar char="•"/>
            </a:pPr>
            <a:endParaRPr lang="en-GB" sz="900" b="0">
              <a:effectLst/>
              <a:latin typeface="Helvetica Neue" panose="02000503000000020004" pitchFamily="2" charset="0"/>
            </a:endParaRPr>
          </a:p>
          <a:p>
            <a:pPr marL="285750" indent="-285750">
              <a:lnSpc>
                <a:spcPct val="150000"/>
              </a:lnSpc>
              <a:buFont typeface="Arial" panose="020B0604020202020204" pitchFamily="34" charset="0"/>
              <a:buChar char="•"/>
            </a:pPr>
            <a:endParaRPr lang="en-GB" sz="900" b="0">
              <a:effectLst/>
              <a:latin typeface="Helvetica Neue" panose="02000503000000020004" pitchFamily="2" charset="0"/>
            </a:endParaRPr>
          </a:p>
          <a:p>
            <a:pPr marL="285750" indent="-285750">
              <a:lnSpc>
                <a:spcPct val="150000"/>
              </a:lnSpc>
              <a:buFont typeface="Arial" panose="020B0604020202020204" pitchFamily="34" charset="0"/>
              <a:buChar char="•"/>
            </a:pPr>
            <a:endParaRPr lang="en-GB" sz="900" b="0">
              <a:solidFill>
                <a:srgbClr val="000000"/>
              </a:solidFill>
              <a:effectLst/>
              <a:latin typeface="Helvetica Neue" panose="02000503000000020004" pitchFamily="2" charset="0"/>
            </a:endParaRPr>
          </a:p>
          <a:p>
            <a:pPr marL="285750" indent="-285750">
              <a:lnSpc>
                <a:spcPct val="150000"/>
              </a:lnSpc>
              <a:buFont typeface="Arial" panose="020B0604020202020204" pitchFamily="34" charset="0"/>
              <a:buChar char="•"/>
            </a:pPr>
            <a:endParaRPr lang="en-GB" sz="900" b="0">
              <a:effectLst/>
              <a:latin typeface="Helvetica Neue" panose="02000503000000020004" pitchFamily="2" charset="0"/>
            </a:endParaRPr>
          </a:p>
          <a:p>
            <a:pPr marL="0" indent="0">
              <a:lnSpc>
                <a:spcPct val="150000"/>
              </a:lnSpc>
            </a:pPr>
            <a:endParaRPr lang="en-US" sz="900" b="0"/>
          </a:p>
        </p:txBody>
      </p:sp>
      <p:sp>
        <p:nvSpPr>
          <p:cNvPr id="3" name="Title 2"/>
          <p:cNvSpPr>
            <a:spLocks noGrp="1"/>
          </p:cNvSpPr>
          <p:nvPr>
            <p:ph type="ctrTitle"/>
          </p:nvPr>
        </p:nvSpPr>
        <p:spPr/>
        <p:txBody>
          <a:bodyPr/>
          <a:lstStyle/>
          <a:p>
            <a:r>
              <a:rPr lang="en-US"/>
              <a:t>Source material used</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342900" indent="-342900">
              <a:lnSpc>
                <a:spcPct val="150000"/>
              </a:lnSpc>
              <a:buChar char="•"/>
            </a:pPr>
            <a:r>
              <a:rPr lang="en-US" sz="2000">
                <a:ea typeface="ＭＳ Ｐゴシック"/>
              </a:rPr>
              <a:t>CSP and PV are both expected to grow in the future: PV more than CSP.</a:t>
            </a:r>
          </a:p>
          <a:p>
            <a:pPr marL="342900" indent="-342900">
              <a:lnSpc>
                <a:spcPct val="150000"/>
              </a:lnSpc>
              <a:buFont typeface="Arial" panose="020B0604020202020204" pitchFamily="34" charset="0"/>
              <a:buChar char="•"/>
            </a:pPr>
            <a:endParaRPr lang="en-US" sz="2000"/>
          </a:p>
          <a:p>
            <a:pPr marL="342900" indent="-342900">
              <a:lnSpc>
                <a:spcPct val="150000"/>
              </a:lnSpc>
              <a:buFont typeface="Arial" panose="020B0604020202020204" pitchFamily="34" charset="0"/>
              <a:buChar char="•"/>
            </a:pPr>
            <a:r>
              <a:rPr lang="en-US" sz="2000">
                <a:ea typeface="ＭＳ Ｐゴシック"/>
              </a:rPr>
              <a:t>CSP can offer grid stability and flexibility</a:t>
            </a:r>
          </a:p>
          <a:p>
            <a:pPr marL="0" indent="0">
              <a:lnSpc>
                <a:spcPct val="150000"/>
              </a:lnSpc>
            </a:pPr>
            <a:endParaRPr lang="en-US" sz="2000">
              <a:ea typeface="ＭＳ Ｐゴシック"/>
            </a:endParaRPr>
          </a:p>
          <a:p>
            <a:pPr marL="342900" indent="-342900">
              <a:lnSpc>
                <a:spcPct val="150000"/>
              </a:lnSpc>
              <a:buFont typeface="Arial" panose="020B0604020202020204" pitchFamily="34" charset="0"/>
              <a:buChar char="•"/>
            </a:pPr>
            <a:r>
              <a:rPr lang="en-US" sz="2000">
                <a:ea typeface="ＭＳ Ｐゴシック"/>
              </a:rPr>
              <a:t>CSP and PV work best in hybrid form covering energy demands of different times of the day or completely different processes</a:t>
            </a:r>
            <a:endParaRPr lang="en-US" sz="2000"/>
          </a:p>
          <a:p>
            <a:pPr marL="342900" indent="-342900">
              <a:lnSpc>
                <a:spcPct val="150000"/>
              </a:lnSpc>
              <a:buFont typeface="Arial" panose="020B0604020202020204" pitchFamily="34" charset="0"/>
              <a:buChar char="•"/>
            </a:pPr>
            <a:endParaRPr lang="en-US" sz="2000"/>
          </a:p>
          <a:p>
            <a:pPr marL="342900" indent="-342900">
              <a:lnSpc>
                <a:spcPct val="150000"/>
              </a:lnSpc>
              <a:buFont typeface="Arial" panose="020B0604020202020204" pitchFamily="34" charset="0"/>
              <a:buChar char="•"/>
            </a:pPr>
            <a:endParaRPr lang="en-US" sz="2000"/>
          </a:p>
          <a:p>
            <a:pPr>
              <a:lnSpc>
                <a:spcPct val="150000"/>
              </a:lnSpc>
              <a:buFont typeface="Arial" panose="020B0604020202020204" pitchFamily="34" charset="0"/>
              <a:buChar char="•"/>
            </a:pPr>
            <a:endParaRPr lang="en-US" sz="2000"/>
          </a:p>
        </p:txBody>
      </p:sp>
      <p:sp>
        <p:nvSpPr>
          <p:cNvPr id="3" name="Title 2"/>
          <p:cNvSpPr>
            <a:spLocks noGrp="1"/>
          </p:cNvSpPr>
          <p:nvPr>
            <p:ph type="ctrTitle"/>
          </p:nvPr>
        </p:nvSpPr>
        <p:spPr/>
        <p:txBody>
          <a:bodyPr/>
          <a:lstStyle/>
          <a:p>
            <a:r>
              <a:rPr lang="en-US"/>
              <a:t>Conclusions</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12</a:t>
            </a:fld>
            <a:endParaRPr lang="en-US" altLang="en-US"/>
          </a:p>
        </p:txBody>
      </p:sp>
    </p:spTree>
    <p:extLst>
      <p:ext uri="{BB962C8B-B14F-4D97-AF65-F5344CB8AC3E}">
        <p14:creationId xmlns:p14="http://schemas.microsoft.com/office/powerpoint/2010/main" val="180898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Introduction</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pic>
        <p:nvPicPr>
          <p:cNvPr id="6" name="Picture 5" descr="A close up of a sun&#10;&#10;Description automatically generated">
            <a:extLst>
              <a:ext uri="{FF2B5EF4-FFF2-40B4-BE49-F238E27FC236}">
                <a16:creationId xmlns:a16="http://schemas.microsoft.com/office/drawing/2014/main" id="{4A75E8BE-AFEB-164C-7D69-1BC7718AF7B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
                    </a14:imgEffect>
                  </a14:imgLayer>
                </a14:imgProps>
              </a:ext>
              <a:ext uri="{837473B0-CC2E-450A-ABE3-18F120FF3D39}">
                <a1611:picAttrSrcUrl xmlns:a1611="http://schemas.microsoft.com/office/drawing/2016/11/main" r:id="rId5"/>
              </a:ext>
            </a:extLst>
          </a:blip>
          <a:stretch>
            <a:fillRect/>
          </a:stretch>
        </p:blipFill>
        <p:spPr>
          <a:xfrm>
            <a:off x="2393632" y="1243965"/>
            <a:ext cx="4288155" cy="4370070"/>
          </a:xfrm>
          <a:prstGeom prst="rect">
            <a:avLst/>
          </a:prstGeom>
        </p:spPr>
      </p:pic>
      <p:sp>
        <p:nvSpPr>
          <p:cNvPr id="2" name="Text Placeholder 1"/>
          <p:cNvSpPr>
            <a:spLocks noGrp="1"/>
          </p:cNvSpPr>
          <p:nvPr>
            <p:ph type="body" sz="quarter" idx="13"/>
          </p:nvPr>
        </p:nvSpPr>
        <p:spPr>
          <a:xfrm>
            <a:off x="1288680" y="1627140"/>
            <a:ext cx="1100510" cy="555000"/>
          </a:xfrm>
          <a:noFill/>
          <a:effectLst/>
        </p:spPr>
        <p:txBody>
          <a:bodyPr>
            <a:normAutofit/>
          </a:bodyPr>
          <a:lstStyle/>
          <a:p>
            <a:pPr marL="0" indent="0" eaLnBrk="1" hangingPunct="1">
              <a:lnSpc>
                <a:spcPct val="160000"/>
              </a:lnSpc>
            </a:pPr>
            <a:r>
              <a:rPr lang="en-US" sz="2000">
                <a:solidFill>
                  <a:srgbClr val="000000"/>
                </a:solidFill>
                <a:ea typeface="ＭＳ Ｐゴシック"/>
              </a:rPr>
              <a:t>Wind </a:t>
            </a:r>
            <a:endParaRPr lang="en-US" sz="2000">
              <a:solidFill>
                <a:srgbClr val="000000"/>
              </a:solidFill>
            </a:endParaRPr>
          </a:p>
        </p:txBody>
      </p:sp>
      <p:sp>
        <p:nvSpPr>
          <p:cNvPr id="12" name="Text Placeholder 1">
            <a:extLst>
              <a:ext uri="{FF2B5EF4-FFF2-40B4-BE49-F238E27FC236}">
                <a16:creationId xmlns:a16="http://schemas.microsoft.com/office/drawing/2014/main" id="{92340239-B2F3-463E-AF7B-899AE6FECB85}"/>
              </a:ext>
            </a:extLst>
          </p:cNvPr>
          <p:cNvSpPr txBox="1">
            <a:spLocks/>
          </p:cNvSpPr>
          <p:nvPr/>
        </p:nvSpPr>
        <p:spPr bwMode="auto">
          <a:xfrm>
            <a:off x="1105800" y="2808240"/>
            <a:ext cx="1100510" cy="55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eaLnBrk="1" hangingPunct="1">
              <a:lnSpc>
                <a:spcPct val="160000"/>
              </a:lnSpc>
            </a:pPr>
            <a:r>
              <a:rPr lang="en-US" sz="2000">
                <a:solidFill>
                  <a:srgbClr val="000000"/>
                </a:solidFill>
                <a:ea typeface="ＭＳ Ｐゴシック"/>
              </a:rPr>
              <a:t>Hydro</a:t>
            </a:r>
            <a:endParaRPr lang="en-US" sz="2000">
              <a:solidFill>
                <a:srgbClr val="000000"/>
              </a:solidFill>
            </a:endParaRPr>
          </a:p>
        </p:txBody>
      </p:sp>
      <p:sp>
        <p:nvSpPr>
          <p:cNvPr id="14" name="Text Placeholder 1">
            <a:extLst>
              <a:ext uri="{FF2B5EF4-FFF2-40B4-BE49-F238E27FC236}">
                <a16:creationId xmlns:a16="http://schemas.microsoft.com/office/drawing/2014/main" id="{0545E065-A58C-0912-EC2A-631C34F60A17}"/>
              </a:ext>
            </a:extLst>
          </p:cNvPr>
          <p:cNvSpPr txBox="1">
            <a:spLocks/>
          </p:cNvSpPr>
          <p:nvPr/>
        </p:nvSpPr>
        <p:spPr bwMode="auto">
          <a:xfrm>
            <a:off x="6790320" y="1627140"/>
            <a:ext cx="1100510" cy="55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eaLnBrk="1" hangingPunct="1">
              <a:lnSpc>
                <a:spcPct val="160000"/>
              </a:lnSpc>
            </a:pPr>
            <a:r>
              <a:rPr lang="en-US" sz="2000">
                <a:solidFill>
                  <a:srgbClr val="000000"/>
                </a:solidFill>
                <a:ea typeface="ＭＳ Ｐゴシック"/>
              </a:rPr>
              <a:t>Wave</a:t>
            </a:r>
            <a:endParaRPr lang="en-US" sz="2000">
              <a:solidFill>
                <a:srgbClr val="000000"/>
              </a:solidFill>
            </a:endParaRPr>
          </a:p>
        </p:txBody>
      </p:sp>
      <p:sp>
        <p:nvSpPr>
          <p:cNvPr id="16" name="Text Placeholder 1">
            <a:extLst>
              <a:ext uri="{FF2B5EF4-FFF2-40B4-BE49-F238E27FC236}">
                <a16:creationId xmlns:a16="http://schemas.microsoft.com/office/drawing/2014/main" id="{23802A9F-899E-206D-3E26-42AE11106CDD}"/>
              </a:ext>
            </a:extLst>
          </p:cNvPr>
          <p:cNvSpPr txBox="1">
            <a:spLocks/>
          </p:cNvSpPr>
          <p:nvPr/>
        </p:nvSpPr>
        <p:spPr bwMode="auto">
          <a:xfrm>
            <a:off x="7460880" y="2808240"/>
            <a:ext cx="1100510" cy="55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eaLnBrk="1" hangingPunct="1">
              <a:lnSpc>
                <a:spcPct val="160000"/>
              </a:lnSpc>
            </a:pPr>
            <a:r>
              <a:rPr lang="en-US" sz="2000">
                <a:solidFill>
                  <a:srgbClr val="000000"/>
                </a:solidFill>
                <a:ea typeface="ＭＳ Ｐゴシック"/>
              </a:rPr>
              <a:t>Bio</a:t>
            </a:r>
          </a:p>
          <a:p>
            <a:pPr marL="0" indent="0">
              <a:lnSpc>
                <a:spcPct val="160000"/>
              </a:lnSpc>
            </a:pPr>
            <a:endParaRPr lang="en-US" sz="2000">
              <a:solidFill>
                <a:srgbClr val="000000"/>
              </a:solidFill>
            </a:endParaRPr>
          </a:p>
        </p:txBody>
      </p:sp>
      <p:sp>
        <p:nvSpPr>
          <p:cNvPr id="18" name="Text Placeholder 1">
            <a:extLst>
              <a:ext uri="{FF2B5EF4-FFF2-40B4-BE49-F238E27FC236}">
                <a16:creationId xmlns:a16="http://schemas.microsoft.com/office/drawing/2014/main" id="{CF44B268-A736-2747-FE99-5E492EEC5843}"/>
              </a:ext>
            </a:extLst>
          </p:cNvPr>
          <p:cNvSpPr txBox="1">
            <a:spLocks/>
          </p:cNvSpPr>
          <p:nvPr/>
        </p:nvSpPr>
        <p:spPr bwMode="auto">
          <a:xfrm>
            <a:off x="1288680" y="4012200"/>
            <a:ext cx="1100510" cy="555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gn="ctr" eaLnBrk="1" hangingPunct="1">
              <a:lnSpc>
                <a:spcPct val="160000"/>
              </a:lnSpc>
            </a:pPr>
            <a:r>
              <a:rPr lang="en-US" sz="2000">
                <a:solidFill>
                  <a:srgbClr val="000000"/>
                </a:solidFill>
                <a:ea typeface="ＭＳ Ｐゴシック"/>
              </a:rPr>
              <a:t>PV</a:t>
            </a:r>
            <a:endParaRPr lang="en-US" sz="2000">
              <a:solidFill>
                <a:srgbClr val="000000"/>
              </a:solidFill>
            </a:endParaRPr>
          </a:p>
        </p:txBody>
      </p:sp>
      <p:sp>
        <p:nvSpPr>
          <p:cNvPr id="20" name="Text Placeholder 1">
            <a:extLst>
              <a:ext uri="{FF2B5EF4-FFF2-40B4-BE49-F238E27FC236}">
                <a16:creationId xmlns:a16="http://schemas.microsoft.com/office/drawing/2014/main" id="{83E645E0-B831-43FA-1669-E66C71682CB2}"/>
              </a:ext>
            </a:extLst>
          </p:cNvPr>
          <p:cNvSpPr txBox="1">
            <a:spLocks/>
          </p:cNvSpPr>
          <p:nvPr/>
        </p:nvSpPr>
        <p:spPr bwMode="auto">
          <a:xfrm>
            <a:off x="6683640" y="4012200"/>
            <a:ext cx="1100510" cy="555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gn="ctr" eaLnBrk="1" hangingPunct="1">
              <a:lnSpc>
                <a:spcPct val="160000"/>
              </a:lnSpc>
            </a:pPr>
            <a:r>
              <a:rPr lang="en-US" sz="2000">
                <a:solidFill>
                  <a:srgbClr val="000000"/>
                </a:solidFill>
                <a:ea typeface="ＭＳ Ｐゴシック"/>
              </a:rPr>
              <a:t>CSP</a:t>
            </a:r>
            <a:endParaRPr lang="en-US" sz="2000">
              <a:solidFill>
                <a:srgbClr val="000000"/>
              </a:solidFill>
            </a:endParaRPr>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50000"/>
              </a:lnSpc>
              <a:buFont typeface="Arial" panose="020B0604020202020204" pitchFamily="34" charset="0"/>
              <a:buChar char="•"/>
            </a:pPr>
            <a:r>
              <a:rPr lang="en-US" sz="2000">
                <a:ea typeface="ＭＳ Ｐゴシック"/>
              </a:rPr>
              <a:t>Concentrated Solar Power (CSP)</a:t>
            </a:r>
          </a:p>
          <a:p>
            <a:pPr>
              <a:lnSpc>
                <a:spcPct val="150000"/>
              </a:lnSpc>
              <a:buFont typeface="Arial" panose="020B0604020202020204" pitchFamily="34" charset="0"/>
              <a:buChar char="•"/>
            </a:pPr>
            <a:r>
              <a:rPr lang="en-US" sz="2000">
                <a:ea typeface="ＭＳ Ｐゴシック"/>
              </a:rPr>
              <a:t>Photovoltaics (PV)</a:t>
            </a:r>
          </a:p>
          <a:p>
            <a:pPr>
              <a:lnSpc>
                <a:spcPct val="150000"/>
              </a:lnSpc>
              <a:buFont typeface="Arial" panose="020B0604020202020204" pitchFamily="34" charset="0"/>
              <a:buChar char="•"/>
            </a:pPr>
            <a:r>
              <a:rPr lang="en-US" sz="2000">
                <a:ea typeface="ＭＳ Ｐゴシック"/>
              </a:rPr>
              <a:t>Comparison of CSP and PV</a:t>
            </a:r>
          </a:p>
          <a:p>
            <a:pPr lvl="1" indent="-242570">
              <a:lnSpc>
                <a:spcPct val="150000"/>
              </a:lnSpc>
              <a:buFont typeface="Courier New" panose="020B0604020202020204" pitchFamily="34" charset="0"/>
              <a:buChar char="o"/>
            </a:pPr>
            <a:r>
              <a:rPr lang="en-US" sz="2000" b="1">
                <a:ea typeface="ＭＳ Ｐゴシック"/>
              </a:rPr>
              <a:t>Technical comparison</a:t>
            </a:r>
          </a:p>
          <a:p>
            <a:pPr lvl="1" indent="-242570">
              <a:lnSpc>
                <a:spcPct val="150000"/>
              </a:lnSpc>
              <a:buFont typeface="Courier New" panose="020B0604020202020204" pitchFamily="34" charset="0"/>
              <a:buChar char="o"/>
            </a:pPr>
            <a:r>
              <a:rPr lang="en-US" sz="2000" b="1">
                <a:ea typeface="ＭＳ Ｐゴシック"/>
              </a:rPr>
              <a:t>Economic</a:t>
            </a:r>
          </a:p>
          <a:p>
            <a:pPr>
              <a:lnSpc>
                <a:spcPct val="150000"/>
              </a:lnSpc>
              <a:buFont typeface="Arial" panose="020B0604020202020204" pitchFamily="34" charset="0"/>
              <a:buChar char="•"/>
            </a:pPr>
            <a:endParaRPr lang="en-US" sz="2000">
              <a:ea typeface="ＭＳ Ｐゴシック"/>
            </a:endParaRPr>
          </a:p>
        </p:txBody>
      </p:sp>
      <p:sp>
        <p:nvSpPr>
          <p:cNvPr id="3" name="Title 2"/>
          <p:cNvSpPr>
            <a:spLocks noGrp="1"/>
          </p:cNvSpPr>
          <p:nvPr>
            <p:ph type="ctrTitle"/>
          </p:nvPr>
        </p:nvSpPr>
        <p:spPr/>
        <p:txBody>
          <a:bodyPr/>
          <a:lstStyle/>
          <a:p>
            <a:r>
              <a:rPr lang="en-US"/>
              <a:t>Body of the presentation</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spTree>
    <p:extLst>
      <p:ext uri="{BB962C8B-B14F-4D97-AF65-F5344CB8AC3E}">
        <p14:creationId xmlns:p14="http://schemas.microsoft.com/office/powerpoint/2010/main" val="52188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9EA6E0-9AF8-4BDE-7D3C-366052DC9410}"/>
              </a:ext>
            </a:extLst>
          </p:cNvPr>
          <p:cNvSpPr>
            <a:spLocks noGrp="1"/>
          </p:cNvSpPr>
          <p:nvPr>
            <p:ph type="body" sz="quarter" idx="13"/>
          </p:nvPr>
        </p:nvSpPr>
        <p:spPr/>
        <p:txBody>
          <a:bodyPr>
            <a:normAutofit/>
          </a:bodyPr>
          <a:lstStyle/>
          <a:p>
            <a:pPr>
              <a:buChar char="•"/>
            </a:pPr>
            <a:r>
              <a:rPr lang="en-US" sz="1600">
                <a:ea typeface="ＭＳ Ｐゴシック"/>
              </a:rPr>
              <a:t>High temperature solar thermal collectors concentrate sunlight with mirrors and lenses to generate electricity via heat. </a:t>
            </a:r>
          </a:p>
          <a:p>
            <a:pPr>
              <a:buChar char="•"/>
            </a:pPr>
            <a:r>
              <a:rPr lang="en-US" sz="1600">
                <a:ea typeface="ＭＳ Ｐゴシック"/>
              </a:rPr>
              <a:t>Global capacity 6618 MW with 1564 MW under construction</a:t>
            </a:r>
            <a:endParaRPr lang="en-US" sz="1600" b="1"/>
          </a:p>
          <a:p>
            <a:pPr>
              <a:buChar char="•"/>
            </a:pPr>
            <a:endParaRPr lang="en-US" sz="1600"/>
          </a:p>
          <a:p>
            <a:pPr>
              <a:buChar char="•"/>
            </a:pPr>
            <a:endParaRPr lang="en-US" sz="1800"/>
          </a:p>
        </p:txBody>
      </p:sp>
      <p:sp>
        <p:nvSpPr>
          <p:cNvPr id="3" name="Title 2">
            <a:extLst>
              <a:ext uri="{FF2B5EF4-FFF2-40B4-BE49-F238E27FC236}">
                <a16:creationId xmlns:a16="http://schemas.microsoft.com/office/drawing/2014/main" id="{2615B8D6-7700-9D74-5BAC-1676C5954DA0}"/>
              </a:ext>
            </a:extLst>
          </p:cNvPr>
          <p:cNvSpPr>
            <a:spLocks noGrp="1"/>
          </p:cNvSpPr>
          <p:nvPr>
            <p:ph type="ctrTitle"/>
          </p:nvPr>
        </p:nvSpPr>
        <p:spPr/>
        <p:txBody>
          <a:bodyPr/>
          <a:lstStyle/>
          <a:p>
            <a:r>
              <a:rPr lang="en-US">
                <a:ea typeface="ＭＳ Ｐゴシック"/>
              </a:rPr>
              <a:t>Concentrated solar power (CSP)</a:t>
            </a:r>
            <a:endParaRPr lang="en-US"/>
          </a:p>
        </p:txBody>
      </p:sp>
      <p:sp>
        <p:nvSpPr>
          <p:cNvPr id="6" name="Date Placeholder 5">
            <a:extLst>
              <a:ext uri="{FF2B5EF4-FFF2-40B4-BE49-F238E27FC236}">
                <a16:creationId xmlns:a16="http://schemas.microsoft.com/office/drawing/2014/main" id="{65F7C3E8-ED15-3FC7-4121-52CBFC4AC0D9}"/>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8345D77F-C5BA-E0E6-0CE7-E7D8D7794254}"/>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sp>
        <p:nvSpPr>
          <p:cNvPr id="9" name="Rectangle 8">
            <a:extLst>
              <a:ext uri="{FF2B5EF4-FFF2-40B4-BE49-F238E27FC236}">
                <a16:creationId xmlns:a16="http://schemas.microsoft.com/office/drawing/2014/main" id="{1B435EEE-A686-621C-EFE6-F54B705203FA}"/>
              </a:ext>
            </a:extLst>
          </p:cNvPr>
          <p:cNvSpPr/>
          <p:nvPr/>
        </p:nvSpPr>
        <p:spPr>
          <a:xfrm>
            <a:off x="996315" y="3609975"/>
            <a:ext cx="1592580" cy="914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cs typeface="Arial"/>
              </a:rPr>
              <a:t>Concentrating system</a:t>
            </a:r>
          </a:p>
        </p:txBody>
      </p:sp>
      <p:sp>
        <p:nvSpPr>
          <p:cNvPr id="10" name="Rectangle 9">
            <a:extLst>
              <a:ext uri="{FF2B5EF4-FFF2-40B4-BE49-F238E27FC236}">
                <a16:creationId xmlns:a16="http://schemas.microsoft.com/office/drawing/2014/main" id="{E4CF1F37-9AB3-3B9F-D3A7-8C377D224B4C}"/>
              </a:ext>
            </a:extLst>
          </p:cNvPr>
          <p:cNvSpPr/>
          <p:nvPr/>
        </p:nvSpPr>
        <p:spPr>
          <a:xfrm>
            <a:off x="3366135" y="3609974"/>
            <a:ext cx="1592580" cy="914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tx1"/>
                </a:solidFill>
                <a:cs typeface="Arial"/>
              </a:rPr>
              <a:t>Solar Receiver</a:t>
            </a:r>
          </a:p>
        </p:txBody>
      </p:sp>
      <p:sp>
        <p:nvSpPr>
          <p:cNvPr id="11" name="Rectangle 10">
            <a:extLst>
              <a:ext uri="{FF2B5EF4-FFF2-40B4-BE49-F238E27FC236}">
                <a16:creationId xmlns:a16="http://schemas.microsoft.com/office/drawing/2014/main" id="{E9E35F88-DA7E-77AC-E0EE-AC4063482684}"/>
              </a:ext>
            </a:extLst>
          </p:cNvPr>
          <p:cNvSpPr/>
          <p:nvPr/>
        </p:nvSpPr>
        <p:spPr>
          <a:xfrm>
            <a:off x="6871335" y="3609974"/>
            <a:ext cx="1592580" cy="914400"/>
          </a:xfrm>
          <a:prstGeom prst="rect">
            <a:avLst/>
          </a:prstGeom>
          <a:solidFill>
            <a:schemeClr val="accent3">
              <a:lumMod val="20000"/>
              <a:lumOff val="80000"/>
            </a:schemeClr>
          </a:solidFill>
          <a:ln w="28575">
            <a:solidFill>
              <a:srgbClr val="0000FF"/>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tx1"/>
                </a:solidFill>
                <a:cs typeface="Arial"/>
              </a:rPr>
              <a:t>Power Block</a:t>
            </a:r>
          </a:p>
        </p:txBody>
      </p:sp>
      <p:sp>
        <p:nvSpPr>
          <p:cNvPr id="12" name="Rectangle 11">
            <a:extLst>
              <a:ext uri="{FF2B5EF4-FFF2-40B4-BE49-F238E27FC236}">
                <a16:creationId xmlns:a16="http://schemas.microsoft.com/office/drawing/2014/main" id="{C91E0C3F-E720-DDBB-43D4-4871E3571046}"/>
              </a:ext>
            </a:extLst>
          </p:cNvPr>
          <p:cNvSpPr/>
          <p:nvPr/>
        </p:nvSpPr>
        <p:spPr>
          <a:xfrm>
            <a:off x="5126355" y="2695574"/>
            <a:ext cx="1592580" cy="914400"/>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tx1"/>
                </a:solidFill>
                <a:cs typeface="Arial"/>
              </a:rPr>
              <a:t>Storage</a:t>
            </a:r>
          </a:p>
        </p:txBody>
      </p:sp>
      <p:sp>
        <p:nvSpPr>
          <p:cNvPr id="13" name="Rectangle 12">
            <a:extLst>
              <a:ext uri="{FF2B5EF4-FFF2-40B4-BE49-F238E27FC236}">
                <a16:creationId xmlns:a16="http://schemas.microsoft.com/office/drawing/2014/main" id="{2BA8D231-8FA0-D161-E510-74C62D670626}"/>
              </a:ext>
            </a:extLst>
          </p:cNvPr>
          <p:cNvSpPr/>
          <p:nvPr/>
        </p:nvSpPr>
        <p:spPr>
          <a:xfrm>
            <a:off x="5126355" y="4524374"/>
            <a:ext cx="1592580" cy="914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chemeClr val="tx1"/>
                </a:solidFill>
                <a:cs typeface="Arial"/>
              </a:rPr>
              <a:t>Back-up System</a:t>
            </a:r>
          </a:p>
        </p:txBody>
      </p:sp>
      <p:sp>
        <p:nvSpPr>
          <p:cNvPr id="14" name="Arrow: Right 13">
            <a:extLst>
              <a:ext uri="{FF2B5EF4-FFF2-40B4-BE49-F238E27FC236}">
                <a16:creationId xmlns:a16="http://schemas.microsoft.com/office/drawing/2014/main" id="{9B8CD3C6-90D2-5B0F-1D9A-40842500505C}"/>
              </a:ext>
            </a:extLst>
          </p:cNvPr>
          <p:cNvSpPr/>
          <p:nvPr/>
        </p:nvSpPr>
        <p:spPr>
          <a:xfrm>
            <a:off x="5282946" y="3944874"/>
            <a:ext cx="1336548" cy="248412"/>
          </a:xfrm>
          <a:prstGeom prst="rightArrow">
            <a:avLst/>
          </a:prstGeom>
          <a:solidFill>
            <a:schemeClr val="accent1">
              <a:lumMod val="40000"/>
              <a:lumOff val="60000"/>
            </a:schemeClr>
          </a:solidFill>
          <a:effectLst>
            <a:outerShdw blurRad="38100" dist="25400" dir="228000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FD03B3D-7480-AA45-E706-EABAA30994B9}"/>
              </a:ext>
            </a:extLst>
          </p:cNvPr>
          <p:cNvSpPr/>
          <p:nvPr/>
        </p:nvSpPr>
        <p:spPr>
          <a:xfrm>
            <a:off x="2707386" y="3944874"/>
            <a:ext cx="566928" cy="248412"/>
          </a:xfrm>
          <a:prstGeom prst="rightArrow">
            <a:avLst/>
          </a:prstGeom>
          <a:solidFill>
            <a:schemeClr val="accent1">
              <a:lumMod val="40000"/>
              <a:lumOff val="60000"/>
            </a:schemeClr>
          </a:solidFill>
          <a:effectLst>
            <a:outerShdw blurRad="63500" dist="38100" dir="2700000">
              <a:srgbClr val="000000">
                <a:alpha val="4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Bent 16">
            <a:extLst>
              <a:ext uri="{FF2B5EF4-FFF2-40B4-BE49-F238E27FC236}">
                <a16:creationId xmlns:a16="http://schemas.microsoft.com/office/drawing/2014/main" id="{EE4CA0C8-B7F5-1A37-8E1E-717105185096}"/>
              </a:ext>
            </a:extLst>
          </p:cNvPr>
          <p:cNvSpPr/>
          <p:nvPr/>
        </p:nvSpPr>
        <p:spPr>
          <a:xfrm>
            <a:off x="4395597" y="2966085"/>
            <a:ext cx="562356" cy="579120"/>
          </a:xfrm>
          <a:prstGeom prst="bentArrow">
            <a:avLst/>
          </a:prstGeom>
          <a:effectLst>
            <a:outerShdw blurRad="63500" dist="38100" dir="2700000">
              <a:srgbClr val="FFC000">
                <a:alpha val="2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Arrow: Bent 17">
            <a:extLst>
              <a:ext uri="{FF2B5EF4-FFF2-40B4-BE49-F238E27FC236}">
                <a16:creationId xmlns:a16="http://schemas.microsoft.com/office/drawing/2014/main" id="{D8B83E87-FE48-658F-4CF4-5E7654BAF303}"/>
              </a:ext>
            </a:extLst>
          </p:cNvPr>
          <p:cNvSpPr/>
          <p:nvPr/>
        </p:nvSpPr>
        <p:spPr>
          <a:xfrm rot="5400000">
            <a:off x="6879716" y="2966085"/>
            <a:ext cx="562356" cy="579120"/>
          </a:xfrm>
          <a:prstGeom prst="bentArrow">
            <a:avLst/>
          </a:prstGeom>
          <a:effectLst>
            <a:outerShdw blurRad="63500" dist="38100" dir="2700000">
              <a:srgbClr val="FFC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Arrow: Bent 18">
            <a:extLst>
              <a:ext uri="{FF2B5EF4-FFF2-40B4-BE49-F238E27FC236}">
                <a16:creationId xmlns:a16="http://schemas.microsoft.com/office/drawing/2014/main" id="{693628FF-50CE-EF38-0517-073535A9DC98}"/>
              </a:ext>
            </a:extLst>
          </p:cNvPr>
          <p:cNvSpPr/>
          <p:nvPr/>
        </p:nvSpPr>
        <p:spPr>
          <a:xfrm>
            <a:off x="6872096" y="4596765"/>
            <a:ext cx="562356" cy="579120"/>
          </a:xfrm>
          <a:prstGeom prst="bentUp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836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of a solar panel system&#10;&#10;Description automatically generated">
            <a:extLst>
              <a:ext uri="{FF2B5EF4-FFF2-40B4-BE49-F238E27FC236}">
                <a16:creationId xmlns:a16="http://schemas.microsoft.com/office/drawing/2014/main" id="{0C5EF168-8121-29D1-DFE8-1867444C0A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60205" y="2051468"/>
            <a:ext cx="4580349" cy="2747443"/>
          </a:xfrm>
          <a:prstGeom prst="rect">
            <a:avLst/>
          </a:prstGeom>
          <a:effectLst>
            <a:outerShdw blurRad="50800" dist="38100" dir="2700000">
              <a:srgbClr val="FFFFFF">
                <a:alpha val="66000"/>
              </a:srgbClr>
            </a:outerShdw>
          </a:effectLst>
        </p:spPr>
      </p:pic>
      <p:sp>
        <p:nvSpPr>
          <p:cNvPr id="2" name="Text Placeholder 1">
            <a:extLst>
              <a:ext uri="{FF2B5EF4-FFF2-40B4-BE49-F238E27FC236}">
                <a16:creationId xmlns:a16="http://schemas.microsoft.com/office/drawing/2014/main" id="{19E5D209-B687-4228-BF65-117ECD7ABA82}"/>
              </a:ext>
            </a:extLst>
          </p:cNvPr>
          <p:cNvSpPr>
            <a:spLocks noGrp="1"/>
          </p:cNvSpPr>
          <p:nvPr>
            <p:ph type="body" sz="quarter" idx="13"/>
          </p:nvPr>
        </p:nvSpPr>
        <p:spPr>
          <a:xfrm>
            <a:off x="572400" y="1497600"/>
            <a:ext cx="4936860" cy="4136400"/>
          </a:xfrm>
        </p:spPr>
        <p:txBody>
          <a:bodyPr>
            <a:normAutofit/>
          </a:bodyPr>
          <a:lstStyle/>
          <a:p>
            <a:pPr>
              <a:buChar char="•"/>
            </a:pPr>
            <a:r>
              <a:rPr lang="en-US" sz="2000">
                <a:ea typeface="ＭＳ Ｐゴシック"/>
              </a:rPr>
              <a:t>Inherent capacity to store heat energy for short periods for later energy production. </a:t>
            </a:r>
            <a:endParaRPr lang="en-US"/>
          </a:p>
          <a:p>
            <a:pPr lvl="1" indent="-242570">
              <a:lnSpc>
                <a:spcPts val="1704"/>
              </a:lnSpc>
              <a:buFont typeface="Courier New" panose="020B0604020202020204" pitchFamily="34" charset="0"/>
              <a:buChar char="o"/>
            </a:pPr>
            <a:r>
              <a:rPr lang="en-US" sz="2000" b="1">
                <a:ea typeface="ＭＳ Ｐゴシック"/>
              </a:rPr>
              <a:t>Offers flexibility and stability for the power system</a:t>
            </a:r>
            <a:endParaRPr lang="en-US" sz="2000" b="1"/>
          </a:p>
          <a:p>
            <a:pPr marL="389255" lvl="1" indent="0">
              <a:buNone/>
            </a:pPr>
            <a:endParaRPr lang="en-US" sz="2000">
              <a:ea typeface="ＭＳ Ｐゴシック"/>
            </a:endParaRPr>
          </a:p>
          <a:p>
            <a:pPr>
              <a:buChar char="•"/>
            </a:pPr>
            <a:r>
              <a:rPr lang="en-US" sz="2000">
                <a:ea typeface="ＭＳ Ｐゴシック"/>
              </a:rPr>
              <a:t>Can also be equipped with backup power from combustible fuels.</a:t>
            </a:r>
            <a:endParaRPr lang="en-US" sz="2000"/>
          </a:p>
          <a:p>
            <a:pPr>
              <a:buChar char="•"/>
            </a:pPr>
            <a:endParaRPr lang="en-US" sz="2000">
              <a:ea typeface="ＭＳ Ｐゴシック"/>
            </a:endParaRPr>
          </a:p>
          <a:p>
            <a:pPr>
              <a:buChar char="•"/>
            </a:pPr>
            <a:r>
              <a:rPr lang="en-US" sz="2000">
                <a:ea typeface="ＭＳ Ｐゴシック"/>
              </a:rPr>
              <a:t>Heat can also be used to supply industrial processes directly </a:t>
            </a:r>
          </a:p>
          <a:p>
            <a:pPr lvl="1" indent="-242570">
              <a:lnSpc>
                <a:spcPts val="1704"/>
              </a:lnSpc>
              <a:buFont typeface="Courier New" panose="020B0604020202020204" pitchFamily="34" charset="0"/>
              <a:buChar char="o"/>
            </a:pPr>
            <a:r>
              <a:rPr lang="en-US" sz="2000" b="1">
                <a:ea typeface="ＭＳ Ｐゴシック"/>
              </a:rPr>
              <a:t>e.g. water desalination through distillation</a:t>
            </a:r>
            <a:endParaRPr lang="en-US" sz="2000" b="1"/>
          </a:p>
        </p:txBody>
      </p:sp>
      <p:sp>
        <p:nvSpPr>
          <p:cNvPr id="3" name="Title 2">
            <a:extLst>
              <a:ext uri="{FF2B5EF4-FFF2-40B4-BE49-F238E27FC236}">
                <a16:creationId xmlns:a16="http://schemas.microsoft.com/office/drawing/2014/main" id="{52834339-1E59-02C6-8A7A-0F67D7D79D44}"/>
              </a:ext>
            </a:extLst>
          </p:cNvPr>
          <p:cNvSpPr>
            <a:spLocks noGrp="1"/>
          </p:cNvSpPr>
          <p:nvPr>
            <p:ph type="ctrTitle"/>
          </p:nvPr>
        </p:nvSpPr>
        <p:spPr/>
        <p:txBody>
          <a:bodyPr/>
          <a:lstStyle/>
          <a:p>
            <a:r>
              <a:rPr lang="en-US">
                <a:ea typeface="ＭＳ Ｐゴシック"/>
              </a:rPr>
              <a:t>CSP</a:t>
            </a:r>
            <a:endParaRPr lang="en-US"/>
          </a:p>
        </p:txBody>
      </p:sp>
      <p:sp>
        <p:nvSpPr>
          <p:cNvPr id="4" name="Text Placeholder 3">
            <a:extLst>
              <a:ext uri="{FF2B5EF4-FFF2-40B4-BE49-F238E27FC236}">
                <a16:creationId xmlns:a16="http://schemas.microsoft.com/office/drawing/2014/main" id="{6F2A8A4C-4AFA-F3E9-CB25-2D21E5F0000D}"/>
              </a:ext>
            </a:extLst>
          </p:cNvPr>
          <p:cNvSpPr>
            <a:spLocks noGrp="1"/>
          </p:cNvSpPr>
          <p:nvPr>
            <p:ph type="body" sz="quarter" idx="16"/>
          </p:nvPr>
        </p:nvSpPr>
        <p:spPr/>
        <p:txBody>
          <a:bodyPr/>
          <a:lstStyle/>
          <a:p>
            <a:r>
              <a:rPr lang="en-US" b="0">
                <a:ea typeface="+mn-lt"/>
                <a:cs typeface="+mn-lt"/>
              </a:rPr>
              <a:t>This Photo by Unknown author is licensed under CC BY. </a:t>
            </a:r>
            <a:endParaRPr lang="en-US"/>
          </a:p>
        </p:txBody>
      </p:sp>
      <p:sp>
        <p:nvSpPr>
          <p:cNvPr id="5" name="Text Placeholder 4">
            <a:extLst>
              <a:ext uri="{FF2B5EF4-FFF2-40B4-BE49-F238E27FC236}">
                <a16:creationId xmlns:a16="http://schemas.microsoft.com/office/drawing/2014/main" id="{3DA1F1FD-C39B-6AE8-1A87-6391182279A6}"/>
              </a:ext>
            </a:extLst>
          </p:cNvPr>
          <p:cNvSpPr>
            <a:spLocks noGrp="1"/>
          </p:cNvSpPr>
          <p:nvPr>
            <p:ph type="body" sz="quarter" idx="17"/>
          </p:nvPr>
        </p:nvSpPr>
        <p:spPr/>
        <p:txBody>
          <a:bodyPr/>
          <a:lstStyle/>
          <a:p>
            <a:endParaRPr lang="en-US"/>
          </a:p>
        </p:txBody>
      </p:sp>
      <p:sp>
        <p:nvSpPr>
          <p:cNvPr id="6" name="Date Placeholder 5">
            <a:extLst>
              <a:ext uri="{FF2B5EF4-FFF2-40B4-BE49-F238E27FC236}">
                <a16:creationId xmlns:a16="http://schemas.microsoft.com/office/drawing/2014/main" id="{37C3E500-0A2F-ACC2-CB9E-560735AF6FDC}"/>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F8226A01-C1CC-36AA-B79E-24027FCFA524}"/>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spTree>
    <p:extLst>
      <p:ext uri="{BB962C8B-B14F-4D97-AF65-F5344CB8AC3E}">
        <p14:creationId xmlns:p14="http://schemas.microsoft.com/office/powerpoint/2010/main" val="427566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4571100" cy="4116122"/>
          </a:xfrm>
        </p:spPr>
        <p:txBody>
          <a:bodyPr>
            <a:normAutofit fontScale="85000" lnSpcReduction="10000"/>
          </a:bodyPr>
          <a:lstStyle/>
          <a:p>
            <a:pPr marL="285750" indent="-285750">
              <a:lnSpc>
                <a:spcPct val="150000"/>
              </a:lnSpc>
              <a:buFont typeface="Arial" panose="020B0604020202020204" pitchFamily="34" charset="0"/>
              <a:buChar char="•"/>
            </a:pPr>
            <a:r>
              <a:rPr lang="en-US" sz="1600" b="0"/>
              <a:t>Direct conversion of light into electricity in advanced </a:t>
            </a:r>
            <a:r>
              <a:rPr lang="en-US" sz="1600"/>
              <a:t>semiconductor</a:t>
            </a:r>
            <a:r>
              <a:rPr lang="en-US" sz="1600" b="0"/>
              <a:t> </a:t>
            </a:r>
            <a:r>
              <a:rPr lang="en-US" sz="1600"/>
              <a:t>devices</a:t>
            </a:r>
          </a:p>
          <a:p>
            <a:pPr marL="625475" lvl="1" indent="-285750">
              <a:lnSpc>
                <a:spcPct val="150000"/>
              </a:lnSpc>
              <a:buFont typeface="Courier New" panose="02070309020205020404" pitchFamily="49" charset="0"/>
              <a:buChar char="o"/>
            </a:pPr>
            <a:r>
              <a:rPr lang="en-US" sz="1500" b="0"/>
              <a:t>Mainly, silicon-based </a:t>
            </a:r>
            <a:r>
              <a:rPr lang="en-US" sz="1500" b="1"/>
              <a:t>solar cells</a:t>
            </a:r>
          </a:p>
          <a:p>
            <a:pPr marL="285750" indent="-285750">
              <a:lnSpc>
                <a:spcPct val="150000"/>
              </a:lnSpc>
              <a:buFont typeface="Arial" panose="020B0604020202020204" pitchFamily="34" charset="0"/>
              <a:buChar char="•"/>
            </a:pPr>
            <a:r>
              <a:rPr lang="en-US" sz="1600" b="0"/>
              <a:t>Modular technology with a wide range of applications</a:t>
            </a:r>
          </a:p>
          <a:p>
            <a:pPr marL="339725" lvl="1" indent="0">
              <a:lnSpc>
                <a:spcPct val="150000"/>
              </a:lnSpc>
              <a:buNone/>
            </a:pPr>
            <a:endParaRPr lang="en-US" sz="1500"/>
          </a:p>
          <a:p>
            <a:pPr>
              <a:lnSpc>
                <a:spcPct val="150000"/>
              </a:lnSpc>
              <a:buFont typeface="Arial" panose="020B0604020202020204" pitchFamily="34" charset="0"/>
              <a:buChar char="•"/>
            </a:pPr>
            <a:r>
              <a:rPr lang="en-US" sz="1600"/>
              <a:t>The state of the art: </a:t>
            </a:r>
          </a:p>
          <a:p>
            <a:pPr lvl="1">
              <a:lnSpc>
                <a:spcPct val="150000"/>
              </a:lnSpc>
              <a:buFont typeface="Courier New" panose="02070309020205020404" pitchFamily="49" charset="0"/>
              <a:buChar char="o"/>
            </a:pPr>
            <a:r>
              <a:rPr lang="en-US" sz="1500"/>
              <a:t>In 2023, solar PV accounted for</a:t>
            </a:r>
            <a:r>
              <a:rPr lang="en-US" sz="1500" b="1"/>
              <a:t> 75% </a:t>
            </a:r>
            <a:r>
              <a:rPr lang="en-US" sz="1500"/>
              <a:t>of the</a:t>
            </a:r>
            <a:r>
              <a:rPr lang="en-US" sz="1500" b="1"/>
              <a:t> global renewable capacity additions</a:t>
            </a:r>
            <a:r>
              <a:rPr lang="en-US" sz="1500"/>
              <a:t> (IEA, 2024)</a:t>
            </a:r>
          </a:p>
          <a:p>
            <a:pPr lvl="1">
              <a:lnSpc>
                <a:spcPct val="150000"/>
              </a:lnSpc>
              <a:buFont typeface="Courier New" panose="02070309020205020404" pitchFamily="49" charset="0"/>
              <a:buChar char="o"/>
            </a:pPr>
            <a:r>
              <a:rPr lang="en-US" sz="1500"/>
              <a:t>The </a:t>
            </a:r>
            <a:r>
              <a:rPr lang="en-US" sz="1500" b="1"/>
              <a:t>global cumulative PV installation </a:t>
            </a:r>
            <a:r>
              <a:rPr lang="en-US" sz="1500"/>
              <a:t>is estimated to have crossed </a:t>
            </a:r>
            <a:r>
              <a:rPr lang="en-US" sz="1500" b="1"/>
              <a:t>600 GW</a:t>
            </a:r>
            <a:r>
              <a:rPr lang="en-US" sz="1500"/>
              <a:t>  </a:t>
            </a:r>
          </a:p>
          <a:p>
            <a:pPr marL="388937" lvl="1" indent="0">
              <a:lnSpc>
                <a:spcPct val="150000"/>
              </a:lnSpc>
              <a:buNone/>
            </a:pPr>
            <a:r>
              <a:rPr lang="en-US" sz="1500"/>
              <a:t>   ⇨ predicted </a:t>
            </a:r>
            <a:r>
              <a:rPr lang="en-US" sz="1500" b="1"/>
              <a:t>exponential growth </a:t>
            </a:r>
            <a:r>
              <a:rPr lang="en-US" sz="1500"/>
              <a:t>of </a:t>
            </a:r>
            <a:r>
              <a:rPr lang="en-US" sz="1500" b="1"/>
              <a:t>4500 GW </a:t>
            </a:r>
            <a:r>
              <a:rPr lang="en-US" sz="1500"/>
              <a:t>by 2050 </a:t>
            </a:r>
          </a:p>
          <a:p>
            <a:pPr lvl="1">
              <a:lnSpc>
                <a:spcPct val="150000"/>
              </a:lnSpc>
              <a:buFont typeface="Courier New" panose="02070309020205020404" pitchFamily="49" charset="0"/>
              <a:buChar char="o"/>
            </a:pPr>
            <a:endParaRPr lang="en-US" sz="1400"/>
          </a:p>
        </p:txBody>
      </p:sp>
      <p:sp>
        <p:nvSpPr>
          <p:cNvPr id="3" name="Title 2"/>
          <p:cNvSpPr>
            <a:spLocks noGrp="1"/>
          </p:cNvSpPr>
          <p:nvPr>
            <p:ph type="ctrTitle"/>
          </p:nvPr>
        </p:nvSpPr>
        <p:spPr/>
        <p:txBody>
          <a:bodyPr/>
          <a:lstStyle/>
          <a:p>
            <a:r>
              <a:rPr lang="en-US"/>
              <a:t>Photovoltaics (PV)</a:t>
            </a:r>
          </a:p>
        </p:txBody>
      </p:sp>
      <p:sp>
        <p:nvSpPr>
          <p:cNvPr id="4" name="Text Placeholder 3"/>
          <p:cNvSpPr>
            <a:spLocks noGrp="1"/>
          </p:cNvSpPr>
          <p:nvPr>
            <p:ph type="body" sz="quarter" idx="16"/>
          </p:nvPr>
        </p:nvSpPr>
        <p:spPr>
          <a:xfrm>
            <a:off x="4458600" y="6149852"/>
            <a:ext cx="4571100" cy="360364"/>
          </a:xfrm>
        </p:spPr>
        <p:txBody>
          <a:bodyPr/>
          <a:lstStyle/>
          <a:p>
            <a:r>
              <a:rPr lang="en-US" b="0"/>
              <a:t>Picture Source: Smart Glass World (2022). What Is Photovoltaic Smart Glass? Smart Glass World. Available at: </a:t>
            </a:r>
            <a:r>
              <a:rPr lang="en-US" b="0">
                <a:hlinkClick r:id="rId3">
                  <a:extLst>
                    <a:ext uri="{A12FA001-AC4F-418D-AE19-62706E023703}">
                      <ahyp:hlinkClr xmlns:ahyp="http://schemas.microsoft.com/office/drawing/2018/hyperlinkcolor" val="tx"/>
                    </a:ext>
                  </a:extLst>
                </a:hlinkClick>
              </a:rPr>
              <a:t>https://www.smartglassworld.net/what-is-photovoltaic-smart-glass</a:t>
            </a:r>
            <a:endParaRPr lang="en-US" b="0"/>
          </a:p>
          <a:p>
            <a:r>
              <a:rPr lang="en-US" b="0"/>
              <a:t>[Accessed 19 Apr. 2024].</a:t>
            </a:r>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pic>
        <p:nvPicPr>
          <p:cNvPr id="1028" name="Picture 4" descr="Photovoltaic-Effect">
            <a:extLst>
              <a:ext uri="{FF2B5EF4-FFF2-40B4-BE49-F238E27FC236}">
                <a16:creationId xmlns:a16="http://schemas.microsoft.com/office/drawing/2014/main" id="{5AA17A7B-CF4D-9117-D7CB-A871FD5F0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577" y="2065831"/>
            <a:ext cx="2757145" cy="254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1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538345"/>
            <a:ext cx="4967788" cy="3969570"/>
          </a:xfrm>
        </p:spPr>
        <p:txBody>
          <a:bodyPr>
            <a:normAutofit fontScale="85000" lnSpcReduction="20000"/>
          </a:bodyPr>
          <a:lstStyle/>
          <a:p>
            <a:pPr marL="0" indent="0">
              <a:lnSpc>
                <a:spcPct val="150000"/>
              </a:lnSpc>
            </a:pPr>
            <a:r>
              <a:rPr lang="en-US" sz="1500">
                <a:ea typeface="ＭＳ Ｐゴシック"/>
              </a:rPr>
              <a:t>CSP systems</a:t>
            </a:r>
          </a:p>
          <a:p>
            <a:pPr marL="285750" indent="-285750">
              <a:lnSpc>
                <a:spcPct val="150000"/>
              </a:lnSpc>
              <a:buFont typeface="Arial" panose="020B0604020202020204" pitchFamily="34" charset="0"/>
              <a:buChar char="•"/>
            </a:pPr>
            <a:r>
              <a:rPr lang="en-US" sz="1500" b="0">
                <a:ea typeface="ＭＳ Ｐゴシック"/>
              </a:rPr>
              <a:t>require </a:t>
            </a:r>
            <a:r>
              <a:rPr lang="en-US" sz="1500">
                <a:ea typeface="ＭＳ Ｐゴシック"/>
              </a:rPr>
              <a:t>substantial land </a:t>
            </a:r>
            <a:r>
              <a:rPr lang="en-US" sz="1500" b="0">
                <a:ea typeface="ＭＳ Ｐゴシック"/>
              </a:rPr>
              <a:t>due to the concentration of sunlight</a:t>
            </a:r>
          </a:p>
          <a:p>
            <a:pPr marL="285750" indent="-285750">
              <a:lnSpc>
                <a:spcPct val="150000"/>
              </a:lnSpc>
              <a:buFont typeface="Arial" panose="020B0604020202020204" pitchFamily="34" charset="0"/>
              <a:buChar char="•"/>
            </a:pPr>
            <a:r>
              <a:rPr lang="en-US" sz="1500" b="0">
                <a:ea typeface="ＭＳ Ｐゴシック"/>
              </a:rPr>
              <a:t>can store surplus energy utilizing </a:t>
            </a:r>
            <a:r>
              <a:rPr lang="en-US" sz="1500">
                <a:ea typeface="ＭＳ Ｐゴシック"/>
              </a:rPr>
              <a:t>Thermal Energy Storage ⇨ </a:t>
            </a:r>
            <a:r>
              <a:rPr lang="en-US" sz="1500" b="0">
                <a:ea typeface="ＭＳ Ｐゴシック"/>
              </a:rPr>
              <a:t>cost-effective </a:t>
            </a:r>
            <a:r>
              <a:rPr lang="en-US" sz="1500">
                <a:ea typeface="ＭＳ Ｐゴシック"/>
              </a:rPr>
              <a:t>flexibility</a:t>
            </a:r>
            <a:r>
              <a:rPr lang="en-US" sz="1500" b="0">
                <a:ea typeface="ＭＳ Ｐゴシック"/>
              </a:rPr>
              <a:t> &amp; </a:t>
            </a:r>
            <a:r>
              <a:rPr lang="en-US" sz="1500">
                <a:ea typeface="ＭＳ Ｐゴシック"/>
              </a:rPr>
              <a:t>grid stability</a:t>
            </a:r>
          </a:p>
          <a:p>
            <a:pPr marL="285750" indent="-285750">
              <a:lnSpc>
                <a:spcPct val="150000"/>
              </a:lnSpc>
              <a:buFont typeface="Arial" panose="020B0604020202020204" pitchFamily="34" charset="0"/>
              <a:buChar char="•"/>
            </a:pPr>
            <a:r>
              <a:rPr lang="en-US" sz="1500">
                <a:ea typeface="ＭＳ Ｐゴシック"/>
              </a:rPr>
              <a:t>high</a:t>
            </a:r>
            <a:r>
              <a:rPr lang="en-US" sz="1500" b="0">
                <a:ea typeface="ＭＳ Ｐゴシック"/>
              </a:rPr>
              <a:t> </a:t>
            </a:r>
            <a:r>
              <a:rPr lang="en-US" sz="1500">
                <a:ea typeface="ＭＳ Ｐゴシック"/>
              </a:rPr>
              <a:t>energy</a:t>
            </a:r>
            <a:r>
              <a:rPr lang="en-US" sz="1500" b="0">
                <a:ea typeface="ＭＳ Ｐゴシック"/>
              </a:rPr>
              <a:t> </a:t>
            </a:r>
            <a:r>
              <a:rPr lang="en-US" sz="1500">
                <a:ea typeface="ＭＳ Ｐゴシック"/>
              </a:rPr>
              <a:t>efficiency</a:t>
            </a:r>
            <a:r>
              <a:rPr lang="en-US" sz="1500" b="0">
                <a:ea typeface="ＭＳ Ｐゴシック"/>
              </a:rPr>
              <a:t>, but can </a:t>
            </a:r>
            <a:r>
              <a:rPr lang="en-US" sz="1500">
                <a:solidFill>
                  <a:schemeClr val="accent2"/>
                </a:solidFill>
                <a:ea typeface="ＭＳ Ｐゴシック"/>
              </a:rPr>
              <a:t>only use direct irradiation</a:t>
            </a:r>
            <a:endParaRPr lang="en-US" sz="1500">
              <a:solidFill>
                <a:schemeClr val="accent2"/>
              </a:solidFill>
            </a:endParaRPr>
          </a:p>
          <a:p>
            <a:pPr marL="285750" indent="-285750">
              <a:lnSpc>
                <a:spcPct val="150000"/>
              </a:lnSpc>
              <a:buFont typeface="Arial" panose="020B0604020202020204" pitchFamily="34" charset="0"/>
              <a:buChar char="•"/>
            </a:pPr>
            <a:r>
              <a:rPr lang="en-US" sz="1500">
                <a:ea typeface="ＭＳ Ｐゴシック"/>
              </a:rPr>
              <a:t>large-scale utility plants </a:t>
            </a:r>
            <a:r>
              <a:rPr lang="en-US" sz="1600" b="0">
                <a:ea typeface="ＭＳ Ｐゴシック"/>
              </a:rPr>
              <a:t>⇨ </a:t>
            </a:r>
            <a:r>
              <a:rPr lang="en-US" sz="1500" b="0">
                <a:ea typeface="ＭＳ Ｐゴシック"/>
              </a:rPr>
              <a:t>utility-scale</a:t>
            </a:r>
            <a:r>
              <a:rPr lang="en-US" sz="1500">
                <a:ea typeface="ＭＳ Ｐゴシック"/>
              </a:rPr>
              <a:t> </a:t>
            </a:r>
            <a:r>
              <a:rPr lang="en-US" sz="1500" b="0">
                <a:ea typeface="ＭＳ Ｐゴシック"/>
              </a:rPr>
              <a:t>power generation</a:t>
            </a:r>
          </a:p>
          <a:p>
            <a:pPr marL="0" indent="0">
              <a:lnSpc>
                <a:spcPct val="150000"/>
              </a:lnSpc>
            </a:pPr>
            <a:endParaRPr lang="en-US" b="0"/>
          </a:p>
          <a:p>
            <a:pPr marL="0" indent="0">
              <a:lnSpc>
                <a:spcPct val="150000"/>
              </a:lnSpc>
            </a:pPr>
            <a:r>
              <a:rPr lang="en-US" sz="1500">
                <a:ea typeface="ＭＳ Ｐゴシック"/>
              </a:rPr>
              <a:t>PV systems</a:t>
            </a:r>
          </a:p>
          <a:p>
            <a:pPr>
              <a:lnSpc>
                <a:spcPct val="150000"/>
              </a:lnSpc>
              <a:buFont typeface="Arial" panose="020B0604020202020204" pitchFamily="34" charset="0"/>
              <a:buChar char="•"/>
            </a:pPr>
            <a:r>
              <a:rPr lang="en-US" sz="1500">
                <a:ea typeface="ＭＳ Ｐゴシック"/>
              </a:rPr>
              <a:t>flexible</a:t>
            </a:r>
            <a:r>
              <a:rPr lang="en-US" sz="1500" b="0">
                <a:ea typeface="ＭＳ Ｐゴシック"/>
              </a:rPr>
              <a:t> in terms of land use </a:t>
            </a:r>
          </a:p>
          <a:p>
            <a:pPr>
              <a:lnSpc>
                <a:spcPct val="150000"/>
              </a:lnSpc>
              <a:buFont typeface="Arial" panose="020B0604020202020204" pitchFamily="34" charset="0"/>
              <a:buChar char="•"/>
            </a:pPr>
            <a:r>
              <a:rPr lang="en-US" sz="1500" b="0">
                <a:ea typeface="ＭＳ Ｐゴシック"/>
              </a:rPr>
              <a:t>direct electricity production </a:t>
            </a:r>
            <a:r>
              <a:rPr lang="en-US" sz="1500">
                <a:ea typeface="ＭＳ Ｐゴシック"/>
              </a:rPr>
              <a:t>⇨</a:t>
            </a:r>
            <a:r>
              <a:rPr lang="en-US" sz="1500" b="0">
                <a:ea typeface="ＭＳ Ｐゴシック"/>
              </a:rPr>
              <a:t> requires a </a:t>
            </a:r>
            <a:r>
              <a:rPr lang="en-US" sz="1500">
                <a:solidFill>
                  <a:schemeClr val="accent2"/>
                </a:solidFill>
                <a:ea typeface="ＭＳ Ｐゴシック"/>
              </a:rPr>
              <a:t>battery</a:t>
            </a:r>
            <a:endParaRPr lang="en-US" sz="1500" b="0">
              <a:solidFill>
                <a:schemeClr val="accent2"/>
              </a:solidFill>
              <a:ea typeface="ＭＳ Ｐゴシック"/>
            </a:endParaRPr>
          </a:p>
          <a:p>
            <a:pPr>
              <a:lnSpc>
                <a:spcPct val="150000"/>
              </a:lnSpc>
              <a:buFont typeface="Arial" panose="020B0604020202020204" pitchFamily="34" charset="0"/>
              <a:buChar char="•"/>
            </a:pPr>
            <a:r>
              <a:rPr lang="en-US" sz="1500" b="0">
                <a:ea typeface="ＭＳ Ｐゴシック"/>
              </a:rPr>
              <a:t>varying </a:t>
            </a:r>
            <a:r>
              <a:rPr lang="en-US" sz="1500">
                <a:ea typeface="ＭＳ Ｐゴシック"/>
              </a:rPr>
              <a:t>efficiency</a:t>
            </a:r>
          </a:p>
          <a:p>
            <a:pPr>
              <a:lnSpc>
                <a:spcPct val="150000"/>
              </a:lnSpc>
              <a:buFont typeface="Arial" panose="020B0604020202020204" pitchFamily="34" charset="0"/>
              <a:buChar char="•"/>
            </a:pPr>
            <a:r>
              <a:rPr lang="en-US" sz="1500" b="0">
                <a:ea typeface="ＭＳ Ｐゴシック"/>
              </a:rPr>
              <a:t>multiple</a:t>
            </a:r>
            <a:r>
              <a:rPr lang="en-US" sz="1500">
                <a:ea typeface="ＭＳ Ｐゴシック"/>
              </a:rPr>
              <a:t> residential</a:t>
            </a:r>
            <a:r>
              <a:rPr lang="en-US" sz="1500" b="0">
                <a:ea typeface="ＭＳ Ｐゴシック"/>
              </a:rPr>
              <a:t> &amp; </a:t>
            </a:r>
            <a:r>
              <a:rPr lang="en-US" sz="1500">
                <a:ea typeface="ＭＳ Ｐゴシック"/>
              </a:rPr>
              <a:t>commercial</a:t>
            </a:r>
            <a:r>
              <a:rPr lang="en-US" sz="1500" b="0">
                <a:ea typeface="ＭＳ Ｐゴシック"/>
              </a:rPr>
              <a:t> applications </a:t>
            </a:r>
            <a:endParaRPr lang="en-US" sz="1500" b="0"/>
          </a:p>
          <a:p>
            <a:pPr marL="0" indent="0">
              <a:lnSpc>
                <a:spcPct val="150000"/>
              </a:lnSpc>
            </a:pPr>
            <a:r>
              <a:rPr lang="en-US" sz="1500" b="0">
                <a:ea typeface="ＭＳ Ｐゴシック"/>
              </a:rPr>
              <a:t>	</a:t>
            </a:r>
            <a:r>
              <a:rPr lang="en-US" sz="1500">
                <a:ea typeface="ＭＳ Ｐゴシック"/>
              </a:rPr>
              <a:t>⇨</a:t>
            </a:r>
            <a:r>
              <a:rPr lang="en-US" sz="1500" b="0">
                <a:ea typeface="ＭＳ Ｐゴシック"/>
              </a:rPr>
              <a:t> </a:t>
            </a:r>
            <a:r>
              <a:rPr lang="en-GB" sz="1500" i="0" u="none" strike="noStrike">
                <a:effectLst/>
                <a:ea typeface="ＭＳ Ｐゴシック"/>
              </a:rPr>
              <a:t>centralized</a:t>
            </a:r>
            <a:r>
              <a:rPr lang="en-GB" sz="1500" b="0" i="0" u="none" strike="noStrike">
                <a:effectLst/>
                <a:ea typeface="ＭＳ Ｐゴシック"/>
              </a:rPr>
              <a:t> &amp; </a:t>
            </a:r>
            <a:r>
              <a:rPr lang="en-GB" sz="1500" i="0" u="none" strike="noStrike">
                <a:effectLst/>
                <a:ea typeface="ＭＳ Ｐゴシック"/>
              </a:rPr>
              <a:t>distributed</a:t>
            </a:r>
            <a:r>
              <a:rPr lang="en-GB" sz="1500" b="0" i="0" u="none" strike="noStrike">
                <a:effectLst/>
                <a:ea typeface="ＭＳ Ｐゴシック"/>
              </a:rPr>
              <a:t> </a:t>
            </a:r>
            <a:r>
              <a:rPr lang="en-GB" sz="1500" i="0" u="none" strike="noStrike">
                <a:effectLst/>
                <a:ea typeface="ＭＳ Ｐゴシック"/>
              </a:rPr>
              <a:t>power</a:t>
            </a:r>
            <a:r>
              <a:rPr lang="en-GB" sz="1500" b="0" i="0" u="none" strike="noStrike">
                <a:effectLst/>
                <a:ea typeface="ＭＳ Ｐゴシック"/>
              </a:rPr>
              <a:t> </a:t>
            </a:r>
            <a:r>
              <a:rPr lang="en-GB" sz="1500" i="0" u="none" strike="noStrike">
                <a:effectLst/>
                <a:ea typeface="ＭＳ Ｐゴシック"/>
              </a:rPr>
              <a:t>generation</a:t>
            </a:r>
            <a:endParaRPr lang="en-US" sz="1500">
              <a:ea typeface="ＭＳ Ｐゴシック"/>
            </a:endParaRPr>
          </a:p>
          <a:p>
            <a:pPr>
              <a:lnSpc>
                <a:spcPct val="150000"/>
              </a:lnSpc>
              <a:buFont typeface="Arial" panose="020B0604020202020204" pitchFamily="34" charset="0"/>
              <a:buChar char="•"/>
            </a:pPr>
            <a:endParaRPr lang="en-US" sz="1300"/>
          </a:p>
          <a:p>
            <a:pPr>
              <a:lnSpc>
                <a:spcPct val="150000"/>
              </a:lnSpc>
              <a:buFont typeface="Arial" panose="020B0604020202020204" pitchFamily="34" charset="0"/>
              <a:buChar char="•"/>
            </a:pPr>
            <a:endParaRPr lang="en-US" b="0"/>
          </a:p>
          <a:p>
            <a:pPr>
              <a:lnSpc>
                <a:spcPct val="150000"/>
              </a:lnSpc>
              <a:buFont typeface="Arial" panose="020B0604020202020204" pitchFamily="34" charset="0"/>
              <a:buChar char="•"/>
            </a:pPr>
            <a:endParaRPr lang="en-US" sz="2000" b="0" i="0" u="none" strike="noStrike">
              <a:solidFill>
                <a:srgbClr val="0D0D0D"/>
              </a:solidFill>
              <a:effectLst/>
              <a:highlight>
                <a:srgbClr val="FFFFFF"/>
              </a:highlight>
              <a:latin typeface="Söhne"/>
            </a:endParaRPr>
          </a:p>
        </p:txBody>
      </p:sp>
      <p:sp>
        <p:nvSpPr>
          <p:cNvPr id="3" name="Title 2"/>
          <p:cNvSpPr>
            <a:spLocks noGrp="1"/>
          </p:cNvSpPr>
          <p:nvPr>
            <p:ph type="ctrTitle"/>
          </p:nvPr>
        </p:nvSpPr>
        <p:spPr/>
        <p:txBody>
          <a:bodyPr/>
          <a:lstStyle/>
          <a:p>
            <a:r>
              <a:rPr lang="en-US"/>
              <a:t>Comparison of CSP and PV</a:t>
            </a:r>
          </a:p>
        </p:txBody>
      </p:sp>
      <p:sp>
        <p:nvSpPr>
          <p:cNvPr id="4" name="Text Placeholder 3"/>
          <p:cNvSpPr>
            <a:spLocks noGrp="1"/>
          </p:cNvSpPr>
          <p:nvPr>
            <p:ph type="body" sz="quarter" idx="16"/>
          </p:nvPr>
        </p:nvSpPr>
        <p:spPr>
          <a:xfrm>
            <a:off x="5122029" y="5942643"/>
            <a:ext cx="3937000" cy="855233"/>
          </a:xfrm>
        </p:spPr>
        <p:txBody>
          <a:bodyPr/>
          <a:lstStyle/>
          <a:p>
            <a:r>
              <a:rPr lang="en-US"/>
              <a:t>Picture Sources: </a:t>
            </a:r>
          </a:p>
          <a:p>
            <a:endParaRPr lang="en-US" b="0"/>
          </a:p>
          <a:p>
            <a:r>
              <a:rPr lang="en-US" b="0"/>
              <a:t>SolarPACES (2018). How CSP Works: Tower, Trough, Fresnel or Dish - SolarPACES. [online] SolarPACES. Available at: </a:t>
            </a:r>
            <a:r>
              <a:rPr lang="en-US" b="0">
                <a:hlinkClick r:id="rId3">
                  <a:extLst>
                    <a:ext uri="{A12FA001-AC4F-418D-AE19-62706E023703}">
                      <ahyp:hlinkClr xmlns:ahyp="http://schemas.microsoft.com/office/drawing/2018/hyperlinkcolor" val="tx"/>
                    </a:ext>
                  </a:extLst>
                </a:hlinkClick>
              </a:rPr>
              <a:t>https://www.solarpaces.org/how-csp-works/</a:t>
            </a:r>
            <a:r>
              <a:rPr lang="en-US" b="0"/>
              <a:t>.</a:t>
            </a:r>
          </a:p>
          <a:p>
            <a:endParaRPr lang="en-US" b="0"/>
          </a:p>
          <a:p>
            <a:r>
              <a:rPr lang="en-US" b="0"/>
              <a:t>ACWA Power (2023). ACWA POWER | about Photovoltaic (PV) Power. [online] Acwapower.com. Available at: </a:t>
            </a:r>
            <a:r>
              <a:rPr lang="en-US" b="0">
                <a:hlinkClick r:id="rId4">
                  <a:extLst>
                    <a:ext uri="{A12FA001-AC4F-418D-AE19-62706E023703}">
                      <ahyp:hlinkClr xmlns:ahyp="http://schemas.microsoft.com/office/drawing/2018/hyperlinkcolor" val="tx"/>
                    </a:ext>
                  </a:extLst>
                </a:hlinkClick>
              </a:rPr>
              <a:t>https://www.acwapower.com/en/projects/fuel-types/about-photovoltaic-pv-power/</a:t>
            </a:r>
            <a:r>
              <a:rPr lang="en-US" b="0"/>
              <a:t>. [Accessed 19 Apr. 2024].</a:t>
            </a:r>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2050" name="Picture 2" descr="Tower CSP In the foreground and Trough CSP behind it in this photo of the NOOR I,II,II CSP project at Ouarzazate">
            <a:extLst>
              <a:ext uri="{FF2B5EF4-FFF2-40B4-BE49-F238E27FC236}">
                <a16:creationId xmlns:a16="http://schemas.microsoft.com/office/drawing/2014/main" id="{1A507603-2E0A-057B-39D7-AD75CE766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9459" y="1536757"/>
            <a:ext cx="2962141" cy="1851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solar panels&#10;&#10;Description automatically generated">
            <a:extLst>
              <a:ext uri="{FF2B5EF4-FFF2-40B4-BE49-F238E27FC236}">
                <a16:creationId xmlns:a16="http://schemas.microsoft.com/office/drawing/2014/main" id="{995B386D-011B-EAEB-0AF0-105738535E4D}"/>
              </a:ext>
            </a:extLst>
          </p:cNvPr>
          <p:cNvPicPr>
            <a:picLocks noChangeAspect="1"/>
          </p:cNvPicPr>
          <p:nvPr/>
        </p:nvPicPr>
        <p:blipFill>
          <a:blip r:embed="rId6"/>
          <a:stretch>
            <a:fillRect/>
          </a:stretch>
        </p:blipFill>
        <p:spPr>
          <a:xfrm>
            <a:off x="5149926" y="3718909"/>
            <a:ext cx="3421674" cy="1616741"/>
          </a:xfrm>
          <a:prstGeom prst="rect">
            <a:avLst/>
          </a:prstGeom>
        </p:spPr>
      </p:pic>
      <p:sp>
        <p:nvSpPr>
          <p:cNvPr id="11" name="Date Placeholder 6">
            <a:extLst>
              <a:ext uri="{FF2B5EF4-FFF2-40B4-BE49-F238E27FC236}">
                <a16:creationId xmlns:a16="http://schemas.microsoft.com/office/drawing/2014/main" id="{405BCFDC-AA4D-752A-8BE4-C4D375BCB51A}"/>
              </a:ext>
            </a:extLst>
          </p:cNvPr>
          <p:cNvSpPr txBox="1">
            <a:spLocks/>
          </p:cNvSpPr>
          <p:nvPr/>
        </p:nvSpPr>
        <p:spPr>
          <a:xfrm>
            <a:off x="5609459" y="3442891"/>
            <a:ext cx="1544638" cy="125413"/>
          </a:xfrm>
          <a:prstGeom prst="rect">
            <a:avLst/>
          </a:prstGeom>
        </p:spPr>
        <p:txBody>
          <a:bodyPr vert="horz" wrap="square" lIns="0" tIns="0" rIns="0" bIns="0" numCol="1" anchor="t" anchorCtr="0" compatLnSpc="1">
            <a:prstTxWarp prst="textNoShape">
              <a:avLst/>
            </a:prstTxWarp>
          </a:bodyPr>
          <a:lstStyle>
            <a:defPPr>
              <a:defRPr lang="en-US"/>
            </a:defPPr>
            <a:lvl1pPr algn="l" defTabSz="389626" rtl="0" eaLnBrk="1" fontAlgn="base" hangingPunct="1">
              <a:spcBef>
                <a:spcPct val="0"/>
              </a:spcBef>
              <a:spcAft>
                <a:spcPct val="0"/>
              </a:spcAft>
              <a:defRPr sz="800" b="1" kern="1200">
                <a:solidFill>
                  <a:srgbClr val="898989"/>
                </a:solidFill>
                <a:latin typeface="Arial" pitchFamily="34" charset="0"/>
                <a:ea typeface="ＭＳ Ｐゴシック"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t-EE"/>
          </a:p>
        </p:txBody>
      </p:sp>
    </p:spTree>
    <p:extLst>
      <p:ext uri="{BB962C8B-B14F-4D97-AF65-F5344CB8AC3E}">
        <p14:creationId xmlns:p14="http://schemas.microsoft.com/office/powerpoint/2010/main" val="128274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399" y="1387740"/>
            <a:ext cx="4085662" cy="4246260"/>
          </a:xfrm>
        </p:spPr>
        <p:txBody>
          <a:bodyPr>
            <a:normAutofit fontScale="32500" lnSpcReduction="20000"/>
          </a:bodyPr>
          <a:lstStyle/>
          <a:p>
            <a:pPr marL="0" indent="0">
              <a:lnSpc>
                <a:spcPct val="150000"/>
              </a:lnSpc>
            </a:pPr>
            <a:endParaRPr lang="en-US"/>
          </a:p>
          <a:p>
            <a:pPr marL="285750" indent="-285750">
              <a:lnSpc>
                <a:spcPct val="150000"/>
              </a:lnSpc>
              <a:buFont typeface="Arial" panose="020B0604020202020204" pitchFamily="34" charset="0"/>
              <a:buChar char="•"/>
            </a:pPr>
            <a:r>
              <a:rPr lang="en-US" sz="3700">
                <a:ea typeface="ＭＳ Ｐゴシック"/>
              </a:rPr>
              <a:t>The levelized cost of electricity (LCOE) for PV is competitive &amp; less than that of CSP </a:t>
            </a:r>
          </a:p>
          <a:p>
            <a:pPr marL="560388" marR="0" lvl="1" indent="-171450" algn="l" defTabSz="38893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b="1">
              <a:effectLst/>
              <a:latin typeface="Helvetica Neue" panose="02000503000000020004" pitchFamily="2" charset="0"/>
            </a:endParaRPr>
          </a:p>
          <a:p>
            <a:pPr marL="0" indent="0">
              <a:lnSpc>
                <a:spcPct val="150000"/>
              </a:lnSpc>
            </a:pPr>
            <a:endParaRPr lang="en-US" sz="2500" b="0">
              <a:ea typeface="ＭＳ Ｐゴシック"/>
            </a:endParaRPr>
          </a:p>
          <a:p>
            <a:pPr marL="285750" indent="-285750">
              <a:lnSpc>
                <a:spcPct val="150000"/>
              </a:lnSpc>
              <a:buFont typeface="Arial" panose="020B0604020202020204" pitchFamily="34" charset="0"/>
              <a:buChar char="•"/>
            </a:pPr>
            <a:r>
              <a:rPr lang="en-US" sz="3700">
                <a:ea typeface="ＭＳ Ｐゴシック"/>
              </a:rPr>
              <a:t>CSP</a:t>
            </a:r>
            <a:r>
              <a:rPr lang="en-US" sz="3700" b="0">
                <a:ea typeface="ＭＳ Ｐゴシック"/>
              </a:rPr>
              <a:t> is competitive </a:t>
            </a:r>
            <a:r>
              <a:rPr lang="en-US" sz="3700">
                <a:ea typeface="ＭＳ Ｐゴシック"/>
              </a:rPr>
              <a:t>after sundown</a:t>
            </a:r>
            <a:r>
              <a:rPr lang="en-US" sz="3700" b="0">
                <a:ea typeface="ＭＳ Ｐゴシック"/>
              </a:rPr>
              <a:t> due to better storage options</a:t>
            </a:r>
            <a:endParaRPr lang="en-US" sz="3700" b="0"/>
          </a:p>
          <a:p>
            <a:pPr marL="285750" indent="-285750">
              <a:lnSpc>
                <a:spcPct val="150000"/>
              </a:lnSpc>
              <a:buFont typeface="Arial" panose="020B0604020202020204" pitchFamily="34" charset="0"/>
              <a:buChar char="•"/>
            </a:pPr>
            <a:endParaRPr lang="en-US" sz="3700"/>
          </a:p>
          <a:p>
            <a:pPr marL="285750" indent="-285750">
              <a:lnSpc>
                <a:spcPct val="150000"/>
              </a:lnSpc>
              <a:buFont typeface="Arial" panose="020B0604020202020204" pitchFamily="34" charset="0"/>
              <a:buChar char="•"/>
            </a:pPr>
            <a:r>
              <a:rPr lang="en-US" sz="3700"/>
              <a:t>Technological improvements, economies of scale, and improved manufacturing processes reduce cost trends for CSP &amp; PV</a:t>
            </a:r>
          </a:p>
          <a:p>
            <a:pPr marL="0" indent="0">
              <a:lnSpc>
                <a:spcPct val="150000"/>
              </a:lnSpc>
            </a:pPr>
            <a:endParaRPr lang="en-US" sz="2500" b="0"/>
          </a:p>
          <a:p>
            <a:pPr marL="285750" indent="-285750">
              <a:lnSpc>
                <a:spcPct val="150000"/>
              </a:lnSpc>
              <a:buFont typeface="Arial" panose="020B0604020202020204" pitchFamily="34" charset="0"/>
              <a:buChar char="•"/>
            </a:pPr>
            <a:r>
              <a:rPr lang="en-US" sz="3700">
                <a:ea typeface="ＭＳ Ｐゴシック"/>
              </a:rPr>
              <a:t>Many investors opt to use PV over CSP</a:t>
            </a:r>
          </a:p>
          <a:p>
            <a:pPr marL="625475" lvl="1" indent="-285750">
              <a:lnSpc>
                <a:spcPct val="150000"/>
              </a:lnSpc>
              <a:buFont typeface="Courier New" panose="02070309020205020404" pitchFamily="49" charset="0"/>
              <a:buChar char="o"/>
            </a:pPr>
            <a:r>
              <a:rPr lang="en-US" sz="3700" b="1"/>
              <a:t>CSP</a:t>
            </a:r>
            <a:r>
              <a:rPr lang="en-US" sz="3700"/>
              <a:t> requires </a:t>
            </a:r>
            <a:r>
              <a:rPr lang="en-US" sz="3700" b="1">
                <a:solidFill>
                  <a:schemeClr val="accent2"/>
                </a:solidFill>
              </a:rPr>
              <a:t>high initial capital investments</a:t>
            </a:r>
            <a:r>
              <a:rPr lang="en-US" sz="3700"/>
              <a:t>, as well as </a:t>
            </a:r>
            <a:r>
              <a:rPr lang="en-US" sz="3700" b="1">
                <a:solidFill>
                  <a:schemeClr val="accent2"/>
                </a:solidFill>
              </a:rPr>
              <a:t>higher operational &amp; maintenance costs</a:t>
            </a:r>
            <a:endParaRPr lang="en-US" sz="3700" b="1"/>
          </a:p>
          <a:p>
            <a:pPr marL="339725" lvl="1" indent="0">
              <a:lnSpc>
                <a:spcPct val="150000"/>
              </a:lnSpc>
              <a:buNone/>
            </a:pPr>
            <a:endParaRPr lang="en-US" sz="2200" b="0"/>
          </a:p>
          <a:p>
            <a:pPr marL="625475" lvl="1" indent="-285750">
              <a:lnSpc>
                <a:spcPct val="150000"/>
              </a:lnSpc>
              <a:buFont typeface="Arial" panose="020B0604020202020204" pitchFamily="34" charset="0"/>
              <a:buChar char="•"/>
            </a:pPr>
            <a:endParaRPr lang="en-US" sz="1300"/>
          </a:p>
        </p:txBody>
      </p:sp>
      <p:sp>
        <p:nvSpPr>
          <p:cNvPr id="3" name="Title 2"/>
          <p:cNvSpPr>
            <a:spLocks noGrp="1"/>
          </p:cNvSpPr>
          <p:nvPr>
            <p:ph type="ctrTitle"/>
          </p:nvPr>
        </p:nvSpPr>
        <p:spPr/>
        <p:txBody>
          <a:bodyPr/>
          <a:lstStyle/>
          <a:p>
            <a:r>
              <a:rPr lang="en-US"/>
              <a:t>Cost Comparison of CSP and PV</a:t>
            </a:r>
          </a:p>
        </p:txBody>
      </p:sp>
      <p:sp>
        <p:nvSpPr>
          <p:cNvPr id="7" name="Date Placeholder 6"/>
          <p:cNvSpPr>
            <a:spLocks noGrp="1"/>
          </p:cNvSpPr>
          <p:nvPr>
            <p:ph type="dt" sz="half" idx="19"/>
          </p:nvPr>
        </p:nvSpPr>
        <p:spPr/>
        <p:txBody>
          <a:bodyPr/>
          <a:lstStyle/>
          <a:p>
            <a:r>
              <a:rPr lang="fi-FI"/>
              <a:t>23</a:t>
            </a:r>
            <a:r>
              <a:rPr lang="et-EE"/>
              <a:t>.0</a:t>
            </a:r>
            <a:r>
              <a:rPr lang="fi-FI"/>
              <a:t>4</a:t>
            </a:r>
            <a:r>
              <a:rPr lang="et-EE"/>
              <a:t>.2024</a:t>
            </a:r>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pic>
        <p:nvPicPr>
          <p:cNvPr id="6" name="Picture 5" descr="HD wallpaper: solar, photovoltaic, renewable, solar energy, solar cells ...">
            <a:extLst>
              <a:ext uri="{FF2B5EF4-FFF2-40B4-BE49-F238E27FC236}">
                <a16:creationId xmlns:a16="http://schemas.microsoft.com/office/drawing/2014/main" id="{7679A85D-AB1F-0887-E75C-33779618E9AE}"/>
              </a:ext>
            </a:extLst>
          </p:cNvPr>
          <p:cNvPicPr>
            <a:picLocks noChangeAspect="1"/>
          </p:cNvPicPr>
          <p:nvPr/>
        </p:nvPicPr>
        <p:blipFill>
          <a:blip r:embed="rId3"/>
          <a:stretch>
            <a:fillRect/>
          </a:stretch>
        </p:blipFill>
        <p:spPr>
          <a:xfrm>
            <a:off x="4975860" y="2216164"/>
            <a:ext cx="3604260" cy="2425672"/>
          </a:xfrm>
          <a:prstGeom prst="rect">
            <a:avLst/>
          </a:prstGeom>
        </p:spPr>
      </p:pic>
    </p:spTree>
    <p:extLst>
      <p:ext uri="{BB962C8B-B14F-4D97-AF65-F5344CB8AC3E}">
        <p14:creationId xmlns:p14="http://schemas.microsoft.com/office/powerpoint/2010/main" val="91657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D4E6F-49F6-030F-CCE6-09AA1FA4E1C0}"/>
              </a:ext>
            </a:extLst>
          </p:cNvPr>
          <p:cNvSpPr>
            <a:spLocks noGrp="1"/>
          </p:cNvSpPr>
          <p:nvPr>
            <p:ph type="ctrTitle"/>
          </p:nvPr>
        </p:nvSpPr>
        <p:spPr>
          <a:xfrm>
            <a:off x="572400" y="487740"/>
            <a:ext cx="7772400" cy="635980"/>
          </a:xfrm>
        </p:spPr>
        <p:txBody>
          <a:bodyPr/>
          <a:lstStyle/>
          <a:p>
            <a:r>
              <a:rPr lang="fi-FI"/>
              <a:t>The learning rate for the LCOE  </a:t>
            </a:r>
          </a:p>
        </p:txBody>
      </p:sp>
      <p:sp>
        <p:nvSpPr>
          <p:cNvPr id="6" name="Date Placeholder 5">
            <a:extLst>
              <a:ext uri="{FF2B5EF4-FFF2-40B4-BE49-F238E27FC236}">
                <a16:creationId xmlns:a16="http://schemas.microsoft.com/office/drawing/2014/main" id="{FED761B5-59E6-1D49-7EE1-DD6D2AA1A5DC}"/>
              </a:ext>
            </a:extLst>
          </p:cNvPr>
          <p:cNvSpPr>
            <a:spLocks noGrp="1"/>
          </p:cNvSpPr>
          <p:nvPr>
            <p:ph type="dt" sz="half" idx="19"/>
          </p:nvPr>
        </p:nvSpPr>
        <p:spPr/>
        <p:txBody>
          <a:bodyPr/>
          <a:lstStyle/>
          <a:p>
            <a:pPr>
              <a:defRPr/>
            </a:pPr>
            <a:r>
              <a:rPr lang="fi-FI"/>
              <a:t>07.02.2018</a:t>
            </a:r>
            <a:endParaRPr lang="en-US"/>
          </a:p>
        </p:txBody>
      </p:sp>
      <p:sp>
        <p:nvSpPr>
          <p:cNvPr id="7" name="Slide Number Placeholder 6">
            <a:extLst>
              <a:ext uri="{FF2B5EF4-FFF2-40B4-BE49-F238E27FC236}">
                <a16:creationId xmlns:a16="http://schemas.microsoft.com/office/drawing/2014/main" id="{BF45C8F5-1D7A-B286-31AB-9996352F40D1}"/>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pic>
        <p:nvPicPr>
          <p:cNvPr id="8" name="Picture 7" descr="A graph of a graph showing the cost of solar energy&#10;&#10;Description automatically generated with medium confidence">
            <a:extLst>
              <a:ext uri="{FF2B5EF4-FFF2-40B4-BE49-F238E27FC236}">
                <a16:creationId xmlns:a16="http://schemas.microsoft.com/office/drawing/2014/main" id="{0A2E76EB-1E14-46EC-36F0-321D7DF8A3D6}"/>
              </a:ext>
            </a:extLst>
          </p:cNvPr>
          <p:cNvPicPr>
            <a:picLocks noChangeAspect="1"/>
          </p:cNvPicPr>
          <p:nvPr/>
        </p:nvPicPr>
        <p:blipFill>
          <a:blip r:embed="rId3"/>
          <a:stretch>
            <a:fillRect/>
          </a:stretch>
        </p:blipFill>
        <p:spPr>
          <a:xfrm>
            <a:off x="950137" y="1328628"/>
            <a:ext cx="4957726" cy="3850329"/>
          </a:xfrm>
          <a:prstGeom prst="rect">
            <a:avLst/>
          </a:prstGeom>
        </p:spPr>
      </p:pic>
      <p:sp>
        <p:nvSpPr>
          <p:cNvPr id="9" name="TextBox 8">
            <a:extLst>
              <a:ext uri="{FF2B5EF4-FFF2-40B4-BE49-F238E27FC236}">
                <a16:creationId xmlns:a16="http://schemas.microsoft.com/office/drawing/2014/main" id="{C2CCC5D1-7914-63AC-FDF7-D5B30C64729E}"/>
              </a:ext>
            </a:extLst>
          </p:cNvPr>
          <p:cNvSpPr txBox="1"/>
          <p:nvPr/>
        </p:nvSpPr>
        <p:spPr>
          <a:xfrm rot="16200000">
            <a:off x="-280431" y="3244334"/>
            <a:ext cx="2137971" cy="369332"/>
          </a:xfrm>
          <a:prstGeom prst="rect">
            <a:avLst/>
          </a:prstGeom>
          <a:noFill/>
        </p:spPr>
        <p:txBody>
          <a:bodyPr wrap="square" lIns="91440" tIns="45720" rIns="91440" bIns="45720" rtlCol="0" anchor="t">
            <a:spAutoFit/>
          </a:bodyPr>
          <a:lstStyle/>
          <a:p>
            <a:r>
              <a:rPr lang="fi-FI" sz="1800" err="1">
                <a:latin typeface="Arial"/>
                <a:ea typeface="ＭＳ Ｐゴシック"/>
                <a:cs typeface="Arial"/>
              </a:rPr>
              <a:t>Cost</a:t>
            </a:r>
            <a:r>
              <a:rPr lang="fi-FI" sz="1800">
                <a:latin typeface="Arial"/>
                <a:ea typeface="ＭＳ Ｐゴシック"/>
                <a:cs typeface="Arial"/>
              </a:rPr>
              <a:t> / </a:t>
            </a:r>
            <a:r>
              <a:rPr lang="fi-FI" sz="1800" err="1">
                <a:latin typeface="Arial"/>
                <a:ea typeface="ＭＳ Ｐゴシック"/>
                <a:cs typeface="Arial"/>
              </a:rPr>
              <a:t>installed</a:t>
            </a:r>
            <a:r>
              <a:rPr lang="fi-FI" sz="1800">
                <a:latin typeface="Arial"/>
                <a:ea typeface="ＭＳ Ｐゴシック"/>
                <a:cs typeface="Arial"/>
              </a:rPr>
              <a:t> kW</a:t>
            </a:r>
          </a:p>
        </p:txBody>
      </p:sp>
      <p:sp>
        <p:nvSpPr>
          <p:cNvPr id="10" name="TextBox 9">
            <a:extLst>
              <a:ext uri="{FF2B5EF4-FFF2-40B4-BE49-F238E27FC236}">
                <a16:creationId xmlns:a16="http://schemas.microsoft.com/office/drawing/2014/main" id="{09E3F672-F9CA-18D6-CABB-29C83D8FF428}"/>
              </a:ext>
            </a:extLst>
          </p:cNvPr>
          <p:cNvSpPr txBox="1"/>
          <p:nvPr/>
        </p:nvSpPr>
        <p:spPr>
          <a:xfrm>
            <a:off x="6938170" y="5383865"/>
            <a:ext cx="1544638" cy="307777"/>
          </a:xfrm>
          <a:prstGeom prst="rect">
            <a:avLst/>
          </a:prstGeom>
          <a:noFill/>
        </p:spPr>
        <p:txBody>
          <a:bodyPr wrap="square" rtlCol="0">
            <a:spAutoFit/>
          </a:bodyPr>
          <a:lstStyle/>
          <a:p>
            <a:r>
              <a:rPr lang="fi-FI" sz="1400">
                <a:latin typeface="+mn-lt"/>
              </a:rPr>
              <a:t>(IRENA, 2023)</a:t>
            </a:r>
          </a:p>
        </p:txBody>
      </p:sp>
      <p:sp>
        <p:nvSpPr>
          <p:cNvPr id="11" name="TextBox 10">
            <a:extLst>
              <a:ext uri="{FF2B5EF4-FFF2-40B4-BE49-F238E27FC236}">
                <a16:creationId xmlns:a16="http://schemas.microsoft.com/office/drawing/2014/main" id="{18637645-7FB8-E3E5-0054-9F6ADF3935E5}"/>
              </a:ext>
            </a:extLst>
          </p:cNvPr>
          <p:cNvSpPr txBox="1"/>
          <p:nvPr/>
        </p:nvSpPr>
        <p:spPr>
          <a:xfrm>
            <a:off x="5927440" y="2459504"/>
            <a:ext cx="2916648" cy="1477328"/>
          </a:xfrm>
          <a:prstGeom prst="rect">
            <a:avLst/>
          </a:prstGeom>
          <a:noFill/>
        </p:spPr>
        <p:txBody>
          <a:bodyPr wrap="square" rtlCol="0">
            <a:spAutoFit/>
          </a:bodyPr>
          <a:lstStyle/>
          <a:p>
            <a:r>
              <a:rPr lang="en-GB" sz="1800" b="1">
                <a:effectLst/>
              </a:rPr>
              <a:t>The average cost reduction for every doubling of cumulative installed capacity is higher for PV than CSP.</a:t>
            </a:r>
            <a:endParaRPr lang="en-US" sz="1800" b="1">
              <a:ea typeface="ＭＳ Ｐゴシック"/>
            </a:endParaRPr>
          </a:p>
        </p:txBody>
      </p:sp>
    </p:spTree>
    <p:extLst>
      <p:ext uri="{BB962C8B-B14F-4D97-AF65-F5344CB8AC3E}">
        <p14:creationId xmlns:p14="http://schemas.microsoft.com/office/powerpoint/2010/main" val="1655363500"/>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1583</Words>
  <Application>Microsoft Office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CG regular</vt:lpstr>
      <vt:lpstr>Courier New</vt:lpstr>
      <vt:lpstr>Helvetica</vt:lpstr>
      <vt:lpstr>Helvetica Neue</vt:lpstr>
      <vt:lpstr>Söhne</vt:lpstr>
      <vt:lpstr>Times New Roman</vt:lpstr>
      <vt:lpstr>presentation</vt:lpstr>
      <vt:lpstr>Aalto Content - Green</vt:lpstr>
      <vt:lpstr>ELEC-E8423 – Smart Grid  Concentrating Solar Power and Its Comparison to Photovoltaics</vt:lpstr>
      <vt:lpstr>Introduction</vt:lpstr>
      <vt:lpstr>Body of the presentation</vt:lpstr>
      <vt:lpstr>Concentrated solar power (CSP)</vt:lpstr>
      <vt:lpstr>CSP</vt:lpstr>
      <vt:lpstr>Photovoltaics (PV)</vt:lpstr>
      <vt:lpstr>Comparison of CSP and PV</vt:lpstr>
      <vt:lpstr>Cost Comparison of CSP and PV</vt:lpstr>
      <vt:lpstr>The learning rate for the LCOE  </vt:lpstr>
      <vt:lpstr>Conclusions</vt:lpstr>
      <vt:lpstr>Source material used</vt:lpstr>
      <vt:lpstr>Conclusions</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1</cp:revision>
  <dcterms:created xsi:type="dcterms:W3CDTF">2010-03-23T14:57:30Z</dcterms:created>
  <dcterms:modified xsi:type="dcterms:W3CDTF">2024-04-22T14:00:45Z</dcterms:modified>
</cp:coreProperties>
</file>