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6"/>
  </p:notesMasterIdLst>
  <p:handoutMasterIdLst>
    <p:handoutMasterId r:id="rId17"/>
  </p:handoutMasterIdLst>
  <p:sldIdLst>
    <p:sldId id="339" r:id="rId6"/>
    <p:sldId id="367" r:id="rId7"/>
    <p:sldId id="355" r:id="rId8"/>
    <p:sldId id="363" r:id="rId9"/>
    <p:sldId id="369" r:id="rId10"/>
    <p:sldId id="365" r:id="rId11"/>
    <p:sldId id="368" r:id="rId12"/>
    <p:sldId id="352" r:id="rId13"/>
    <p:sldId id="362" r:id="rId14"/>
    <p:sldId id="370" r:id="rId15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A175F-5579-4365-88A4-A9559C82001C}" v="86" dt="2024-04-08T16:58:33.085"/>
    <p1510:client id="{41B617E4-2B6C-4B19-9B93-FD4D2BEF3C42}" v="68" dt="2024-04-09T06:32:26.084"/>
    <p1510:client id="{9133DD6B-8B7F-4E37-94B2-7A3EA3243D97}" v="478" dt="2024-04-08T18:21:51.427"/>
    <p1510:client id="{D88066F5-B3C8-43E4-A039-35DBA7722027}" v="9" dt="2024-04-09T03:59:51.016"/>
    <p1510:client id="{EF985C44-3A04-4E10-812E-E5580BB92800}" v="90" dt="2024-04-08T11:25:42.731"/>
    <p1510:client id="{F4D0C6BC-1361-4A9D-8120-38DDE3BC72CD}" v="27" dt="2024-04-08T13:59:34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5" autoAdjust="0"/>
    <p:restoredTop sz="83417" autoAdjust="0"/>
  </p:normalViewPr>
  <p:slideViewPr>
    <p:cSldViewPr snapToGrid="0" snapToObjects="1">
      <p:cViewPr varScale="1">
        <p:scale>
          <a:sx n="55" d="100"/>
          <a:sy n="55" d="100"/>
        </p:scale>
        <p:origin x="19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284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36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trc.2023.104060" TargetMode="External"/><Relationship Id="rId3" Type="http://schemas.openxmlformats.org/officeDocument/2006/relationships/hyperlink" Target="https://transport.ec.europa.eu/transport-themes/clean-transport/clean-and-energy-efficient-vehicles/clean-vehicles-directive_en" TargetMode="External"/><Relationship Id="rId7" Type="http://schemas.openxmlformats.org/officeDocument/2006/relationships/hyperlink" Target="https://doi.org/10.1016/j.trc.2018.06.00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sl.fi/en/hsl/electric-bus" TargetMode="External"/><Relationship Id="rId11" Type="http://schemas.openxmlformats.org/officeDocument/2006/relationships/hyperlink" Target="https://doi.org/10.1016/j.est.2021.103273" TargetMode="External"/><Relationship Id="rId5" Type="http://schemas.openxmlformats.org/officeDocument/2006/relationships/hyperlink" Target="https://doi.org/10.3390/app12062762" TargetMode="External"/><Relationship Id="rId10" Type="http://schemas.openxmlformats.org/officeDocument/2006/relationships/hyperlink" Target="https://yle.fi/aihe/artikkeli/2021/05/19/sahkoautot-yleistyvat-vauhdilla-mutta-litiumakkuja-varjostaa-lapsityovoima-ja" TargetMode="External"/><Relationship Id="rId4" Type="http://schemas.openxmlformats.org/officeDocument/2006/relationships/hyperlink" Target="http://Phttps:/plugit.fi/sahkobussien-latausratkaisu-julkiselle-liikenteelle/" TargetMode="External"/><Relationship Id="rId9" Type="http://schemas.openxmlformats.org/officeDocument/2006/relationships/hyperlink" Target="https://www.is.fi/autot/art-200001009582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 err="1"/>
              <a:t>Electrical</a:t>
            </a:r>
            <a:r>
              <a:rPr lang="fi-FI" sz="3200" i="1" dirty="0"/>
              <a:t> </a:t>
            </a:r>
            <a:r>
              <a:rPr lang="fi-FI" sz="3200" i="1" dirty="0" err="1"/>
              <a:t>buses</a:t>
            </a:r>
            <a:r>
              <a:rPr lang="fi-FI" sz="3200" i="1" dirty="0"/>
              <a:t> and </a:t>
            </a:r>
            <a:r>
              <a:rPr lang="fi-FI" sz="3200" i="1" dirty="0" err="1"/>
              <a:t>their</a:t>
            </a:r>
            <a:r>
              <a:rPr lang="fi-FI" sz="3200" i="1" dirty="0"/>
              <a:t> </a:t>
            </a:r>
            <a:r>
              <a:rPr lang="fi-FI" sz="3200" i="1" dirty="0" err="1"/>
              <a:t>charging</a:t>
            </a:r>
            <a:r>
              <a:rPr lang="fi-FI" sz="3200" i="1" dirty="0"/>
              <a:t> </a:t>
            </a:r>
            <a:r>
              <a:rPr lang="fi-FI" sz="3200" i="1" dirty="0" err="1"/>
              <a:t>solutions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/>
              <a:t>Milla Kondakov</a:t>
            </a:r>
          </a:p>
          <a:p>
            <a:r>
              <a:rPr lang="en-US" i="1" dirty="0" err="1"/>
              <a:t>Milja</a:t>
            </a:r>
            <a:r>
              <a:rPr lang="en-US" i="1" dirty="0"/>
              <a:t> Korhonen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09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A35C87E-3B95-2D23-28F3-18CD85225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06" y="478567"/>
            <a:ext cx="6612163" cy="647194"/>
          </a:xfrm>
        </p:spPr>
        <p:txBody>
          <a:bodyPr/>
          <a:lstStyle/>
          <a:p>
            <a:r>
              <a:rPr lang="fi-FI" sz="3600" dirty="0" err="1"/>
              <a:t>Thank</a:t>
            </a:r>
            <a:r>
              <a:rPr lang="fi-FI" sz="3600" dirty="0"/>
              <a:t> </a:t>
            </a:r>
            <a:r>
              <a:rPr lang="fi-FI" sz="3600" dirty="0" err="1"/>
              <a:t>you</a:t>
            </a:r>
            <a:r>
              <a:rPr lang="fi-FI" sz="3600" dirty="0"/>
              <a:t> for </a:t>
            </a:r>
            <a:r>
              <a:rPr lang="fi-FI" sz="3600" dirty="0" err="1"/>
              <a:t>your</a:t>
            </a:r>
            <a:r>
              <a:rPr lang="fi-FI" sz="3600" dirty="0"/>
              <a:t> </a:t>
            </a:r>
            <a:r>
              <a:rPr lang="fi-FI" sz="3600" dirty="0" err="1"/>
              <a:t>attention</a:t>
            </a:r>
            <a:r>
              <a:rPr lang="fi-FI" sz="3600" dirty="0"/>
              <a:t>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41A54D3-A772-AC88-EA79-E0CF673E5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326D05-E75C-3390-114F-2EC0A567D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C4B8B48-D049-4CE1-95B7-3BB9A75343C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91F49E-3F6E-6F14-292C-58AC5792C8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623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E38F-6F65-5E4C-5A8F-94E36DE29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11336"/>
            <a:ext cx="3180091" cy="2943080"/>
          </a:xfrm>
        </p:spPr>
        <p:txBody>
          <a:bodyPr/>
          <a:lstStyle/>
          <a:p>
            <a:pPr marL="0" indent="0"/>
            <a:endParaRPr lang="fi-FI" sz="2000" dirty="0">
              <a:ea typeface="ＭＳ Ｐゴシック"/>
              <a:cs typeface="+mn-lt"/>
            </a:endParaRPr>
          </a:p>
          <a:p>
            <a:pPr marL="342900" indent="-342900">
              <a:buChar char="•"/>
            </a:pPr>
            <a:r>
              <a:rPr lang="fi-FI" sz="2000" dirty="0" err="1">
                <a:ea typeface="ＭＳ Ｐゴシック"/>
                <a:cs typeface="+mn-lt"/>
              </a:rPr>
              <a:t>Introduction</a:t>
            </a:r>
            <a:endParaRPr lang="fi-FI" dirty="0" err="1">
              <a:ea typeface="ＭＳ Ｐゴシック"/>
            </a:endParaRPr>
          </a:p>
          <a:p>
            <a:pPr marL="0" indent="0"/>
            <a:endParaRPr lang="fi-FI" sz="2000" dirty="0">
              <a:ea typeface="ＭＳ Ｐゴシック"/>
              <a:cs typeface="+mn-lt"/>
            </a:endParaRPr>
          </a:p>
          <a:p>
            <a:pPr>
              <a:buFont typeface="Arial"/>
              <a:buChar char="•"/>
            </a:pPr>
            <a:r>
              <a:rPr lang="fi-FI" sz="2000" dirty="0" err="1">
                <a:ea typeface="ＭＳ Ｐゴシック"/>
                <a:cs typeface="Arial"/>
              </a:rPr>
              <a:t>Benefits</a:t>
            </a:r>
            <a:r>
              <a:rPr lang="fi-FI" sz="2000" dirty="0">
                <a:ea typeface="ＭＳ Ｐゴシック"/>
                <a:cs typeface="Arial"/>
              </a:rPr>
              <a:t> &amp; </a:t>
            </a:r>
            <a:r>
              <a:rPr lang="fi-FI" sz="2000" dirty="0" err="1">
                <a:ea typeface="ＭＳ Ｐゴシック"/>
                <a:cs typeface="Arial"/>
              </a:rPr>
              <a:t>Disbenefits</a:t>
            </a:r>
            <a:endParaRPr lang="fi-FI" sz="2000" dirty="0">
              <a:ea typeface="ＭＳ Ｐゴシック"/>
              <a:cs typeface="Arial"/>
            </a:endParaRPr>
          </a:p>
          <a:p>
            <a:pPr marL="0" indent="0"/>
            <a:endParaRPr lang="fi-FI" sz="2000" dirty="0">
              <a:ea typeface="ＭＳ Ｐゴシック"/>
              <a:cs typeface="+mn-lt"/>
            </a:endParaRPr>
          </a:p>
          <a:p>
            <a:pPr>
              <a:buFont typeface="Arial"/>
              <a:buChar char="•"/>
            </a:pPr>
            <a:r>
              <a:rPr lang="fi-FI" sz="2000" dirty="0" err="1">
                <a:ea typeface="ＭＳ Ｐゴシック"/>
                <a:cs typeface="Arial"/>
              </a:rPr>
              <a:t>Charging</a:t>
            </a:r>
          </a:p>
          <a:p>
            <a:pPr marL="0" indent="0"/>
            <a:endParaRPr lang="fi-FI" sz="2000" dirty="0">
              <a:ea typeface="ＭＳ Ｐゴシック"/>
              <a:cs typeface="+mn-lt"/>
            </a:endParaRPr>
          </a:p>
          <a:p>
            <a:pPr>
              <a:buFont typeface="Arial"/>
              <a:buChar char="•"/>
            </a:pPr>
            <a:r>
              <a:rPr lang="fi-FI" sz="2000" dirty="0" err="1">
                <a:ea typeface="ＭＳ Ｐゴシック"/>
                <a:cs typeface="Arial"/>
              </a:rPr>
              <a:t>Future</a:t>
            </a:r>
            <a:r>
              <a:rPr lang="fi-FI" sz="2000" dirty="0">
                <a:ea typeface="ＭＳ Ｐゴシック"/>
                <a:cs typeface="Arial"/>
              </a:rPr>
              <a:t> </a:t>
            </a:r>
            <a:r>
              <a:rPr lang="fi-FI" sz="2000" dirty="0" err="1">
                <a:ea typeface="ＭＳ Ｐゴシック"/>
                <a:cs typeface="Arial"/>
              </a:rPr>
              <a:t>charging</a:t>
            </a:r>
            <a:endParaRPr lang="fi-FI" sz="2000" dirty="0">
              <a:ea typeface="ＭＳ Ｐゴシック"/>
              <a:cs typeface="Arial"/>
            </a:endParaRPr>
          </a:p>
          <a:p>
            <a:pPr marL="0" indent="0"/>
            <a:endParaRPr lang="fi-FI" sz="2000" dirty="0">
              <a:ea typeface="ＭＳ Ｐゴシック"/>
              <a:cs typeface="+mn-lt"/>
            </a:endParaRPr>
          </a:p>
          <a:p>
            <a:pPr>
              <a:buFont typeface="Arial"/>
              <a:buChar char="•"/>
            </a:pPr>
            <a:r>
              <a:rPr lang="fi-FI" sz="2000" dirty="0" err="1">
                <a:ea typeface="ＭＳ Ｐゴシック"/>
                <a:cs typeface="Arial"/>
              </a:rPr>
              <a:t>Conclusions</a:t>
            </a:r>
            <a:endParaRPr lang="fi-FI" sz="2000">
              <a:ea typeface="ＭＳ Ｐゴシック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B361D-9F53-6A8E-1232-6B4BB9CBB5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210B2-3692-07AE-E3DA-8433157EF4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9913ED-D679-BEBB-2574-09AB8304683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09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2E676-5043-0C65-D740-973C9B26D1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8" name="Kuva 7" descr="Kuva, joka sisältää kohteen liikenne, ajoneuvo, maa-ajoneuvo, pyörä&#10;&#10;Kuvaus luotu automaattisesti">
            <a:extLst>
              <a:ext uri="{FF2B5EF4-FFF2-40B4-BE49-F238E27FC236}">
                <a16:creationId xmlns:a16="http://schemas.microsoft.com/office/drawing/2014/main" id="{EB6F597A-CD3D-BFC0-687C-692701729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349" y="2304510"/>
            <a:ext cx="4614773" cy="3183507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DDA9C1B0-C2EA-C244-B9B0-B6DA6999D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ea typeface="ＭＳ Ｐゴシック"/>
              </a:rPr>
              <a:t>Body</a:t>
            </a:r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280717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771" y="1312433"/>
            <a:ext cx="7758952" cy="4390163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/>
                <a:cs typeface="Arial"/>
              </a:rPr>
              <a:t>Clean Vehicle EU Directive (2019/1161) obligates that Finnish public transport vehicles must be clean</a:t>
            </a:r>
            <a:endParaRPr lang="fi-FI" dirty="0">
              <a:ea typeface="ＭＳ Ｐゴシック"/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ea typeface="ＭＳ Ｐゴシック"/>
                <a:cs typeface="+mn-lt"/>
              </a:rPr>
              <a:t>8/2021 to 12/2025 41%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ea typeface="ＭＳ Ｐゴシック"/>
                <a:cs typeface="+mn-lt"/>
              </a:rPr>
              <a:t>1/2026 to 12/2030 59%</a:t>
            </a:r>
          </a:p>
          <a:p>
            <a:pPr>
              <a:buFont typeface="Calibri" panose="020B0604020202020204" pitchFamily="34" charset="0"/>
              <a:buChar char="-"/>
            </a:pPr>
            <a:endParaRPr lang="en-US" dirty="0">
              <a:ea typeface="ＭＳ Ｐゴシック"/>
              <a:cs typeface="+mn-lt"/>
            </a:endParaRPr>
          </a:p>
          <a:p>
            <a:r>
              <a:rPr lang="en-US" dirty="0">
                <a:ea typeface="ＭＳ Ｐゴシック"/>
                <a:cs typeface="Arial"/>
              </a:rPr>
              <a:t>Electric buses</a:t>
            </a:r>
            <a:endParaRPr lang="en-US" dirty="0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u="sng" dirty="0">
                <a:ea typeface="ＭＳ Ｐゴシック"/>
                <a:cs typeface="Arial"/>
              </a:rPr>
              <a:t>Battery-Electric Buses (BEB)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ea typeface="ＭＳ Ｐゴシック"/>
                <a:cs typeface="Arial"/>
              </a:rPr>
              <a:t>Plug-In Hybrid Electric Buses</a:t>
            </a:r>
            <a:endParaRPr lang="en-US" dirty="0">
              <a:ea typeface="ＭＳ Ｐゴシック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ea typeface="ＭＳ Ｐゴシック"/>
                <a:cs typeface="Arial"/>
              </a:rPr>
              <a:t>Fuel Cell Electric Buses</a:t>
            </a:r>
            <a:endParaRPr lang="en-US" dirty="0">
              <a:ea typeface="ＭＳ Ｐゴシック"/>
            </a:endParaRPr>
          </a:p>
          <a:p>
            <a:pPr marL="0" indent="0"/>
            <a:endParaRPr lang="en-US" dirty="0">
              <a:ea typeface="ＭＳ Ｐゴシック"/>
              <a:cs typeface="Arial"/>
            </a:endParaRPr>
          </a:p>
          <a:p>
            <a:r>
              <a:rPr lang="en-US" dirty="0">
                <a:ea typeface="ＭＳ Ｐゴシック"/>
                <a:cs typeface="Arial"/>
              </a:rPr>
              <a:t>Electrical charging options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ea typeface="ＭＳ Ｐゴシック"/>
                <a:cs typeface="Arial"/>
              </a:rPr>
              <a:t>Pantograph charging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ea typeface="ＭＳ Ｐゴシック"/>
                <a:cs typeface="Arial"/>
              </a:rPr>
              <a:t>Plug-In charging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ea typeface="ＭＳ Ｐゴシック"/>
                <a:cs typeface="Arial"/>
              </a:rPr>
              <a:t>(Wireless charging)</a:t>
            </a:r>
          </a:p>
          <a:p>
            <a:pPr marL="0" indent="0">
              <a:buFont typeface="Calibri" panose="020B0604020202020204" pitchFamily="34" charset="0"/>
            </a:pPr>
            <a:endParaRPr lang="en-US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r>
              <a:rPr lang="en-US" dirty="0">
                <a:solidFill>
                  <a:srgbClr val="FF0000"/>
                </a:solidFill>
                <a:ea typeface="ＭＳ Ｐゴシック"/>
                <a:cs typeface="Arial"/>
              </a:rPr>
              <a:t>Fun Fact:  There is 436 electric buses in HSL region &amp; the first fully electric bus started test runs in November 2012 in Espoo</a:t>
            </a:r>
          </a:p>
          <a:p>
            <a:pPr marL="285750" indent="-285750" eaLnBrk="1" hangingPunct="1">
              <a:lnSpc>
                <a:spcPct val="160000"/>
              </a:lnSpc>
              <a:buFont typeface="Calibri"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463309"/>
          </a:xfrm>
        </p:spPr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09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Benefits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09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2" name="Kuva 1" descr="Kuva, joka sisältää kohteen teksti, kuvakaappaus, Fontti, musta&#10;&#10;Kuvaus luotu automaattisesti">
            <a:extLst>
              <a:ext uri="{FF2B5EF4-FFF2-40B4-BE49-F238E27FC236}">
                <a16:creationId xmlns:a16="http://schemas.microsoft.com/office/drawing/2014/main" id="{DFA8A1BF-CD7E-4DFB-E949-9BFEFF781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42" y="1522765"/>
            <a:ext cx="4217945" cy="4487424"/>
          </a:xfrm>
          <a:prstGeom prst="rect">
            <a:avLst/>
          </a:prstGeom>
        </p:spPr>
      </p:pic>
      <p:pic>
        <p:nvPicPr>
          <p:cNvPr id="6" name="Kuva 5" descr="Premium Vector | Electric bus at a charging station with wind turbines in  the background representing sustainable">
            <a:extLst>
              <a:ext uri="{FF2B5EF4-FFF2-40B4-BE49-F238E27FC236}">
                <a16:creationId xmlns:a16="http://schemas.microsoft.com/office/drawing/2014/main" id="{9FDFA1D1-6116-263C-D2B7-3318FB5E6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129" y="2090046"/>
            <a:ext cx="4098716" cy="33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Disbenefits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09</a:t>
            </a:r>
            <a:r>
              <a:rPr lang="et-EE"/>
              <a:t>.0</a:t>
            </a:r>
            <a:r>
              <a:rPr lang="fi-FI"/>
              <a:t>4</a:t>
            </a:r>
            <a:r>
              <a:rPr lang="et-EE"/>
              <a:t>.20</a:t>
            </a:r>
            <a:r>
              <a:rPr lang="fi-FI"/>
              <a:t>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39179D2D-806E-52EA-0461-1BE503D2BC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Kuva 1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480DF39-75F6-33D2-8111-EC1F384D6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19" y="1389980"/>
            <a:ext cx="3980246" cy="4572000"/>
          </a:xfrm>
          <a:prstGeom prst="rect">
            <a:avLst/>
          </a:prstGeom>
        </p:spPr>
      </p:pic>
      <p:pic>
        <p:nvPicPr>
          <p:cNvPr id="4" name="Kuva 3" descr="Kuva, joka sisältää kohteen rakennus, piha-, linja-auto, ajoneuvo&#10;&#10;Kuvaus luotu automaattisesti">
            <a:extLst>
              <a:ext uri="{FF2B5EF4-FFF2-40B4-BE49-F238E27FC236}">
                <a16:creationId xmlns:a16="http://schemas.microsoft.com/office/drawing/2014/main" id="{4A78EC60-CCA6-CE3D-EAF1-601C927CC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498" y="1537760"/>
            <a:ext cx="4343544" cy="3403392"/>
          </a:xfrm>
          <a:prstGeom prst="rect">
            <a:avLst/>
          </a:prstGeom>
        </p:spPr>
      </p:pic>
      <p:pic>
        <p:nvPicPr>
          <p:cNvPr id="6" name="Kuva 5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CF8E3555-0F5D-46F0-6B05-23A448BCC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90" y="4940890"/>
            <a:ext cx="1310334" cy="2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CFB5FD-1239-8953-CAFF-7532BEC5E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540732"/>
            <a:ext cx="3199934" cy="4093268"/>
          </a:xfrm>
        </p:spPr>
        <p:txBody>
          <a:bodyPr>
            <a:normAutofit/>
          </a:bodyPr>
          <a:lstStyle/>
          <a:p>
            <a:pPr>
              <a:buChar char="•"/>
            </a:pPr>
            <a:r>
              <a:rPr lang="en-GB" sz="1800" dirty="0">
                <a:ea typeface="ＭＳ Ｐゴシック"/>
              </a:rPr>
              <a:t>Slow and fast plug-in charging</a:t>
            </a:r>
          </a:p>
          <a:p>
            <a:pPr>
              <a:buChar char="•"/>
            </a:pPr>
            <a:r>
              <a:rPr lang="en-GB" sz="1800" dirty="0">
                <a:ea typeface="ＭＳ Ｐゴシック"/>
              </a:rPr>
              <a:t>Pantograph charging</a:t>
            </a:r>
            <a:endParaRPr lang="en-GB" sz="1800" dirty="0"/>
          </a:p>
          <a:p>
            <a:pPr>
              <a:buChar char="•"/>
            </a:pPr>
            <a:r>
              <a:rPr lang="en-GB" sz="1800" dirty="0">
                <a:ea typeface="ＭＳ Ｐゴシック"/>
              </a:rPr>
              <a:t>(Wireless charging)</a:t>
            </a:r>
          </a:p>
          <a:p>
            <a:pPr>
              <a:buChar char="•"/>
            </a:pPr>
            <a:endParaRPr lang="en-GB" sz="1800" dirty="0"/>
          </a:p>
          <a:p>
            <a:pPr>
              <a:buChar char="•"/>
            </a:pPr>
            <a:r>
              <a:rPr lang="en-GB" sz="1800" dirty="0">
                <a:ea typeface="ＭＳ Ｐゴシック"/>
              </a:rPr>
              <a:t>Charged during night at the depot and during the day at terminus</a:t>
            </a:r>
            <a:endParaRPr lang="en-GB" sz="1800" dirty="0"/>
          </a:p>
          <a:p>
            <a:pPr>
              <a:lnSpc>
                <a:spcPts val="1704"/>
              </a:lnSpc>
              <a:buChar char="•"/>
            </a:pPr>
            <a:endParaRPr lang="en-GB" sz="1800" b="1" dirty="0"/>
          </a:p>
          <a:p>
            <a:pPr>
              <a:buChar char="•"/>
            </a:pPr>
            <a:r>
              <a:rPr lang="en-GB" sz="1800" dirty="0">
                <a:ea typeface="ＭＳ Ｐゴシック"/>
              </a:rPr>
              <a:t>Demand peaks are at the same time than electricity demand peaks</a:t>
            </a:r>
          </a:p>
          <a:p>
            <a:pPr lvl="1" indent="-242570">
              <a:lnSpc>
                <a:spcPts val="1704"/>
              </a:lnSpc>
              <a:buFont typeface="Courier New" panose="020B0604020202020204" pitchFamily="34" charset="0"/>
              <a:buChar char="o"/>
            </a:pPr>
            <a:r>
              <a:rPr lang="en-GB" sz="1400" b="1" dirty="0">
                <a:ea typeface="ＭＳ Ｐゴシック"/>
              </a:rPr>
              <a:t>Could be used as an energy storage?</a:t>
            </a:r>
            <a:endParaRPr lang="en-GB" sz="1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823A0-DA87-4E88-3C92-86BBCD08C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ea typeface="ＭＳ Ｐゴシック"/>
              </a:rPr>
              <a:t>Charging</a:t>
            </a:r>
            <a:endParaRPr lang="fi-FI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A2783-5150-02A8-6083-A3385EF636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D173B-59FB-2EEC-8321-198233456D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F9B92B-A8E4-9A63-5B4C-E4466146A14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09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96CA9-2087-2265-571A-117C8D62840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8" name="Kuva 7" descr="Kuva, joka sisältää kohteen luonnos, teksti, diagrammi, kuvakaappaus&#10;&#10;Kuvaus luotu automaattisesti">
            <a:extLst>
              <a:ext uri="{FF2B5EF4-FFF2-40B4-BE49-F238E27FC236}">
                <a16:creationId xmlns:a16="http://schemas.microsoft.com/office/drawing/2014/main" id="{2DA8CE94-3B02-A79F-6E1D-B5269A4D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61" y="1539097"/>
            <a:ext cx="5378569" cy="37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3949BFD-521B-021E-8B7C-F359C8AA8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762" y="2114506"/>
            <a:ext cx="2864826" cy="31736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fi-FI" sz="2000" dirty="0">
                <a:ea typeface="ＭＳ Ｐゴシック"/>
              </a:rPr>
              <a:t>Wireless </a:t>
            </a:r>
            <a:r>
              <a:rPr lang="fi-FI" sz="2000" dirty="0" err="1">
                <a:ea typeface="ＭＳ Ｐゴシック"/>
              </a:rPr>
              <a:t>charging</a:t>
            </a:r>
            <a:endParaRPr lang="fi-FI" sz="2000" dirty="0">
              <a:ea typeface="ＭＳ Ｐゴシック"/>
            </a:endParaRPr>
          </a:p>
          <a:p>
            <a:pPr marL="0" indent="0">
              <a:lnSpc>
                <a:spcPct val="100000"/>
              </a:lnSpc>
            </a:pPr>
            <a:r>
              <a:rPr lang="fi-FI" sz="2000" dirty="0">
                <a:ea typeface="ＭＳ Ｐゴシック"/>
              </a:rPr>
              <a:t>	- </a:t>
            </a:r>
            <a:r>
              <a:rPr lang="fi-FI" sz="2000" dirty="0" err="1">
                <a:ea typeface="ＭＳ Ｐゴシック"/>
              </a:rPr>
              <a:t>Charging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lanes</a:t>
            </a:r>
            <a:endParaRPr lang="fi-FI" sz="2000" dirty="0">
              <a:ea typeface="ＭＳ Ｐゴシック"/>
            </a:endParaRPr>
          </a:p>
          <a:p>
            <a:pPr marL="0" indent="0">
              <a:lnSpc>
                <a:spcPct val="100000"/>
              </a:lnSpc>
            </a:pPr>
            <a:r>
              <a:rPr lang="fi-FI" sz="2000" dirty="0">
                <a:ea typeface="ＭＳ Ｐゴシック"/>
              </a:rPr>
              <a:t>	- </a:t>
            </a:r>
            <a:r>
              <a:rPr lang="fi-FI" sz="2000" dirty="0" err="1">
                <a:ea typeface="ＭＳ Ｐゴシック"/>
              </a:rPr>
              <a:t>Charging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pads</a:t>
            </a:r>
            <a:endParaRPr lang="fi-FI" sz="2000" dirty="0"/>
          </a:p>
          <a:p>
            <a:pPr marL="0" indent="0">
              <a:lnSpc>
                <a:spcPct val="100000"/>
              </a:lnSpc>
            </a:pPr>
            <a:endParaRPr lang="fi-FI" sz="2000" dirty="0">
              <a:ea typeface="ＭＳ Ｐゴシック"/>
            </a:endParaRPr>
          </a:p>
          <a:p>
            <a:pPr marL="0" indent="0">
              <a:lnSpc>
                <a:spcPct val="100000"/>
              </a:lnSpc>
            </a:pPr>
            <a:r>
              <a:rPr lang="fi-FI" sz="2000" dirty="0" err="1">
                <a:ea typeface="ＭＳ Ｐゴシック"/>
              </a:rPr>
              <a:t>Charging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stations</a:t>
            </a:r>
            <a:endParaRPr lang="fi-FI" sz="2000" dirty="0">
              <a:ea typeface="ＭＳ Ｐゴシック"/>
            </a:endParaRPr>
          </a:p>
          <a:p>
            <a:pPr marL="0" indent="0">
              <a:lnSpc>
                <a:spcPct val="100000"/>
              </a:lnSpc>
            </a:pPr>
            <a:endParaRPr lang="fi-FI" sz="2000" dirty="0">
              <a:ea typeface="ＭＳ Ｐゴシック"/>
            </a:endParaRPr>
          </a:p>
          <a:p>
            <a:pPr marL="0" indent="0">
              <a:lnSpc>
                <a:spcPct val="100000"/>
              </a:lnSpc>
            </a:pPr>
            <a:r>
              <a:rPr lang="fi-FI" sz="2000" dirty="0" err="1">
                <a:ea typeface="ＭＳ Ｐゴシック"/>
              </a:rPr>
              <a:t>Stations</a:t>
            </a:r>
            <a:r>
              <a:rPr lang="fi-FI" sz="2000" dirty="0">
                <a:ea typeface="ＭＳ Ｐゴシック"/>
              </a:rPr>
              <a:t> for </a:t>
            </a:r>
            <a:r>
              <a:rPr lang="fi-FI" sz="2000" dirty="0" err="1">
                <a:ea typeface="ＭＳ Ｐゴシック"/>
              </a:rPr>
              <a:t>changing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batteries</a:t>
            </a:r>
            <a:endParaRPr lang="fi-FI" sz="20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553AC05-F426-111A-0D9A-183F5EA28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ea typeface="ＭＳ Ｐゴシック"/>
              </a:rPr>
              <a:t>Charging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options</a:t>
            </a:r>
            <a:r>
              <a:rPr lang="fi-FI" dirty="0">
                <a:ea typeface="ＭＳ Ｐゴシック"/>
              </a:rPr>
              <a:t> in </a:t>
            </a:r>
            <a:r>
              <a:rPr lang="fi-FI" dirty="0" err="1">
                <a:ea typeface="ＭＳ Ｐゴシック"/>
              </a:rPr>
              <a:t>the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Future</a:t>
            </a:r>
            <a:r>
              <a:rPr lang="fi-FI" dirty="0">
                <a:ea typeface="ＭＳ Ｐゴシック"/>
              </a:rPr>
              <a:t>?</a:t>
            </a:r>
            <a:endParaRPr lang="fi-FI" dirty="0" err="1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CE2C9A-B634-747D-CF66-22B1C9167E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CCFB98-E99B-342A-FB1F-3A476976ED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93AFAFE-0757-B81D-DAB5-903FE50B851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09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24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0E8B722-BE79-A674-7049-E8583550A1F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9" name="Kuva 8" descr="Kuva, joka sisältää kohteen teksti, kuvakaappaus, diagrammi&#10;&#10;Kuvaus luotu automaattisesti">
            <a:extLst>
              <a:ext uri="{FF2B5EF4-FFF2-40B4-BE49-F238E27FC236}">
                <a16:creationId xmlns:a16="http://schemas.microsoft.com/office/drawing/2014/main" id="{19DFC13D-D3A2-ACFC-EB2E-2F5D6B971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866" y="1390021"/>
            <a:ext cx="5716079" cy="35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6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ea typeface="ＭＳ Ｐゴシック"/>
              </a:rPr>
              <a:t>EU </a:t>
            </a:r>
            <a:r>
              <a:rPr lang="fi-FI" sz="2000" dirty="0" err="1">
                <a:ea typeface="ＭＳ Ｐゴシック"/>
              </a:rPr>
              <a:t>directive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obligates</a:t>
            </a:r>
            <a:r>
              <a:rPr lang="fi-FI" sz="2000" dirty="0">
                <a:ea typeface="ＭＳ Ｐゴシック"/>
              </a:rPr>
              <a:t> to </a:t>
            </a:r>
            <a:r>
              <a:rPr lang="fi-FI" sz="2000" dirty="0" err="1">
                <a:ea typeface="ＭＳ Ｐゴシック"/>
              </a:rPr>
              <a:t>use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clean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vehicles</a:t>
            </a:r>
            <a:r>
              <a:rPr lang="fi-FI" sz="2000" dirty="0">
                <a:ea typeface="ＭＳ Ｐゴシック"/>
              </a:rPr>
              <a:t> in </a:t>
            </a:r>
            <a:r>
              <a:rPr lang="fi-FI" sz="2000" dirty="0" err="1">
                <a:ea typeface="ＭＳ Ｐゴシック"/>
              </a:rPr>
              <a:t>public</a:t>
            </a:r>
            <a:r>
              <a:rPr lang="fi-FI" sz="2000" dirty="0">
                <a:ea typeface="ＭＳ Ｐゴシック"/>
              </a:rPr>
              <a:t> transport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ea typeface="ＭＳ Ｐゴシック"/>
              </a:rPr>
              <a:t>Sustainable</a:t>
            </a:r>
            <a:r>
              <a:rPr lang="fi-FI" sz="2000" dirty="0">
                <a:ea typeface="ＭＳ Ｐゴシック"/>
              </a:rPr>
              <a:t> and </a:t>
            </a:r>
            <a:r>
              <a:rPr lang="fi-FI" sz="2000" dirty="0" err="1">
                <a:ea typeface="ＭＳ Ｐゴシック"/>
              </a:rPr>
              <a:t>cost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effective</a:t>
            </a:r>
            <a:r>
              <a:rPr lang="fi-FI" sz="2000" dirty="0">
                <a:ea typeface="ＭＳ Ｐゴシック"/>
              </a:rPr>
              <a:t> in long </a:t>
            </a:r>
            <a:r>
              <a:rPr lang="fi-FI" sz="2000" dirty="0" err="1">
                <a:ea typeface="ＭＳ Ｐゴシック"/>
              </a:rPr>
              <a:t>term</a:t>
            </a:r>
            <a:endParaRPr lang="fi-FI" sz="20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ea typeface="ＭＳ Ｐゴシック"/>
              </a:rPr>
              <a:t>Problems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with</a:t>
            </a:r>
            <a:r>
              <a:rPr lang="fi-FI" sz="2000" dirty="0">
                <a:ea typeface="ＭＳ Ｐゴシック"/>
              </a:rPr>
              <a:t> </a:t>
            </a:r>
            <a:r>
              <a:rPr lang="fi-FI" sz="2000" dirty="0" err="1">
                <a:ea typeface="ＭＳ Ｐゴシック"/>
              </a:rPr>
              <a:t>range</a:t>
            </a:r>
            <a:r>
              <a:rPr lang="fi-FI" sz="2000" dirty="0">
                <a:ea typeface="ＭＳ Ｐゴシック"/>
              </a:rPr>
              <a:t>, </a:t>
            </a:r>
            <a:r>
              <a:rPr lang="fi-FI" sz="2000" dirty="0" err="1">
                <a:ea typeface="ＭＳ Ｐゴシック"/>
              </a:rPr>
              <a:t>battery</a:t>
            </a:r>
            <a:r>
              <a:rPr lang="fi-FI" sz="2000" dirty="0">
                <a:ea typeface="ＭＳ Ｐゴシック"/>
              </a:rPr>
              <a:t> </a:t>
            </a:r>
            <a:r>
              <a:rPr lang="fi-FI" sz="2000" dirty="0" err="1">
                <a:ea typeface="ＭＳ Ｐゴシック"/>
              </a:rPr>
              <a:t>performance</a:t>
            </a:r>
            <a:r>
              <a:rPr lang="fi-FI" sz="2000" dirty="0">
                <a:ea typeface="ＭＳ Ｐゴシック"/>
              </a:rPr>
              <a:t>, </a:t>
            </a:r>
            <a:r>
              <a:rPr lang="fi-FI" sz="2000" dirty="0" err="1">
                <a:ea typeface="ＭＳ Ｐゴシック"/>
              </a:rPr>
              <a:t>high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investment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costs</a:t>
            </a:r>
            <a:r>
              <a:rPr lang="fi-FI" sz="2000" dirty="0">
                <a:ea typeface="ＭＳ Ｐゴシック"/>
              </a:rPr>
              <a:t> &amp; </a:t>
            </a:r>
            <a:r>
              <a:rPr lang="fi-FI" sz="2000" dirty="0" err="1">
                <a:ea typeface="ＭＳ Ｐゴシック"/>
              </a:rPr>
              <a:t>environmental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issues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with</a:t>
            </a:r>
            <a:r>
              <a:rPr lang="fi-FI" sz="2000" dirty="0">
                <a:ea typeface="ＭＳ Ｐゴシック"/>
              </a:rPr>
              <a:t> </a:t>
            </a:r>
            <a:r>
              <a:rPr lang="fi-FI" sz="2000" dirty="0" err="1">
                <a:ea typeface="ＭＳ Ｐゴシック"/>
              </a:rPr>
              <a:t>mining</a:t>
            </a:r>
            <a:endParaRPr lang="fi-FI" sz="2000" dirty="0"/>
          </a:p>
          <a:p>
            <a:pPr>
              <a:lnSpc>
                <a:spcPct val="200000"/>
              </a:lnSpc>
              <a:buChar char="•"/>
            </a:pPr>
            <a:r>
              <a:rPr lang="fi-FI" sz="2000" dirty="0">
                <a:ea typeface="ＭＳ Ｐゴシック"/>
              </a:rPr>
              <a:t>P</a:t>
            </a:r>
            <a:r>
              <a:rPr lang="en-GB" sz="2000" dirty="0">
                <a:ea typeface="ＭＳ Ｐゴシック"/>
              </a:rPr>
              <a:t>lug-in charging and pantograph charging</a:t>
            </a:r>
          </a:p>
          <a:p>
            <a:pPr>
              <a:lnSpc>
                <a:spcPct val="200000"/>
              </a:lnSpc>
              <a:buChar char="•"/>
            </a:pPr>
            <a:r>
              <a:rPr lang="en-GB" sz="2000" dirty="0"/>
              <a:t>Could be used as an energy storage</a:t>
            </a:r>
          </a:p>
          <a:p>
            <a:pPr marL="0" indent="0">
              <a:lnSpc>
                <a:spcPct val="150000"/>
              </a:lnSpc>
            </a:pPr>
            <a:endParaRPr lang="fi-FI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09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15843"/>
            <a:ext cx="8134278" cy="450509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European Commission, (2024). Clean </a:t>
            </a:r>
            <a:r>
              <a:rPr lang="en-US" sz="1500" dirty="0">
                <a:ea typeface="ＭＳ Ｐゴシック"/>
              </a:rPr>
              <a:t>Vehicles Directive</a:t>
            </a:r>
            <a:r>
              <a:rPr lang="en-US" sz="1500" b="0" dirty="0">
                <a:ea typeface="ＭＳ Ｐゴシック"/>
              </a:rPr>
              <a:t>. Available at: </a:t>
            </a:r>
            <a:r>
              <a:rPr lang="en-US" sz="1500" b="0" dirty="0">
                <a:ea typeface="ＭＳ Ｐゴシック"/>
                <a:hlinkClick r:id="rId3"/>
              </a:rPr>
              <a:t>https://transport.ec.europa.eu/transport-themes/clean-transport/clean-and-energy-efficient-vehicles/clean-vehicles-directive_en</a:t>
            </a:r>
            <a:endParaRPr lang="en-US" sz="1500" b="0" dirty="0">
              <a:ea typeface="ＭＳ Ｐゴシック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ea typeface="ＭＳ Ｐゴシック"/>
                <a:cs typeface="Arial"/>
              </a:rPr>
              <a:t>Plugit</a:t>
            </a:r>
            <a:r>
              <a:rPr lang="en-US" sz="1500" dirty="0">
                <a:ea typeface="ＭＳ Ｐゴシック"/>
                <a:cs typeface="Arial"/>
              </a:rPr>
              <a:t>, </a:t>
            </a:r>
            <a:r>
              <a:rPr lang="en-US" sz="1500" b="0" dirty="0">
                <a:ea typeface="ＭＳ Ｐゴシック"/>
                <a:cs typeface="Arial"/>
              </a:rPr>
              <a:t>(2024). Available at: </a:t>
            </a:r>
            <a:r>
              <a:rPr lang="en-US" sz="1500" b="0" dirty="0">
                <a:ea typeface="ＭＳ Ｐゴシック"/>
                <a:hlinkClick r:id="rId4"/>
              </a:rPr>
              <a:t>(https://plugit.fi/sahkobussien-latausratkaisu-julkiselle-liikenteelle/</a:t>
            </a:r>
            <a:endParaRPr lang="en-US" sz="1500" b="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  <a:cs typeface="Arial"/>
              </a:rPr>
              <a:t>Vehviläinen, M., </a:t>
            </a:r>
            <a:r>
              <a:rPr lang="en-US" sz="1500" b="0" dirty="0" err="1">
                <a:ea typeface="ＭＳ Ｐゴシック"/>
                <a:cs typeface="Arial"/>
              </a:rPr>
              <a:t>Lavikka</a:t>
            </a:r>
            <a:r>
              <a:rPr lang="en-US" sz="1500" b="0" dirty="0">
                <a:ea typeface="ＭＳ Ｐゴシック"/>
                <a:cs typeface="Arial"/>
              </a:rPr>
              <a:t>, R., Rantala, S., </a:t>
            </a:r>
            <a:r>
              <a:rPr lang="en-US" sz="1500" b="0" dirty="0" err="1">
                <a:ea typeface="ＭＳ Ｐゴシック"/>
                <a:cs typeface="Arial"/>
              </a:rPr>
              <a:t>Paakkinen</a:t>
            </a:r>
            <a:r>
              <a:rPr lang="en-US" sz="1500" b="0" dirty="0">
                <a:ea typeface="ＭＳ Ｐゴシック"/>
                <a:cs typeface="Arial"/>
              </a:rPr>
              <a:t>, M., Laurila, J. &amp; Vainio, T. (2022) </a:t>
            </a:r>
            <a:r>
              <a:rPr lang="en-US" sz="1500" dirty="0">
                <a:ea typeface="ＭＳ Ｐゴシック"/>
                <a:cs typeface="Arial"/>
              </a:rPr>
              <a:t>Setting Up and Operating Electric City Buses in Harsh Winter Conditions</a:t>
            </a:r>
            <a:r>
              <a:rPr lang="en-US" sz="1500" b="0" dirty="0">
                <a:ea typeface="ＭＳ Ｐゴシック"/>
                <a:cs typeface="Arial"/>
              </a:rPr>
              <a:t>. 12(6). 2762. Available at: </a:t>
            </a:r>
            <a:r>
              <a:rPr lang="en-US" sz="1500" b="0" dirty="0">
                <a:ea typeface="ＭＳ Ｐゴシック"/>
                <a:cs typeface="Arial"/>
                <a:hlinkClick r:id="rId5"/>
              </a:rPr>
              <a:t>https://doi.org/10.3390/app12062762</a:t>
            </a:r>
            <a:endParaRPr lang="en-US" sz="1500" b="0" dirty="0">
              <a:ea typeface="ＭＳ Ｐゴシック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  <a:cs typeface="Arial"/>
              </a:rPr>
              <a:t>HSL, (2024). </a:t>
            </a:r>
            <a:r>
              <a:rPr lang="en-US" sz="1500" dirty="0">
                <a:ea typeface="ＭＳ Ｐゴシック"/>
                <a:cs typeface="Arial"/>
              </a:rPr>
              <a:t>Electric Buses. </a:t>
            </a:r>
            <a:r>
              <a:rPr lang="en-US" sz="1500" b="0" dirty="0">
                <a:ea typeface="ＭＳ Ｐゴシック"/>
                <a:cs typeface="Arial"/>
              </a:rPr>
              <a:t>Available at: </a:t>
            </a:r>
            <a:r>
              <a:rPr lang="en-US" sz="1500" b="0" dirty="0">
                <a:ea typeface="ＭＳ Ｐゴシック"/>
                <a:cs typeface="Arial"/>
                <a:hlinkClick r:id="rId6"/>
              </a:rPr>
              <a:t>https://www.hsl.fi/en/hsl/electric-bus</a:t>
            </a:r>
            <a:endParaRPr lang="en-US" sz="1500" b="0" dirty="0">
              <a:ea typeface="ＭＳ Ｐゴシック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  <a:cs typeface="Arial"/>
              </a:rPr>
              <a:t>Chen, Z., Yin, Y. &amp; Song, Z. (2018). </a:t>
            </a:r>
            <a:r>
              <a:rPr lang="en-US" sz="1500" dirty="0">
                <a:ea typeface="ＭＳ Ｐゴシック"/>
                <a:cs typeface="Arial"/>
              </a:rPr>
              <a:t>A cost-competitiveness analysis of charging infrastructure for electric bus operations</a:t>
            </a:r>
            <a:r>
              <a:rPr lang="en-US" sz="1500" b="0" dirty="0">
                <a:ea typeface="ＭＳ Ｐゴシック"/>
                <a:cs typeface="Arial"/>
              </a:rPr>
              <a:t>. Available at: </a:t>
            </a:r>
            <a:r>
              <a:rPr lang="en-US" sz="1500" b="0" dirty="0">
                <a:ea typeface="ＭＳ Ｐゴシック"/>
                <a:cs typeface="Arial"/>
                <a:hlinkClick r:id="rId7"/>
              </a:rPr>
              <a:t>https://doi.org/10.1016/j.trc.2018.06.006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  <a:cs typeface="Arial"/>
              </a:rPr>
              <a:t>Fei, F., Sun W., Iacobucci, R. &amp; </a:t>
            </a:r>
            <a:r>
              <a:rPr lang="en-US" sz="1500" b="0" dirty="0" err="1">
                <a:ea typeface="ＭＳ Ｐゴシック"/>
                <a:cs typeface="Arial"/>
              </a:rPr>
              <a:t>Schmöcker</a:t>
            </a:r>
            <a:r>
              <a:rPr lang="en-US" sz="1500" b="0" dirty="0">
                <a:ea typeface="ＭＳ Ｐゴシック"/>
                <a:cs typeface="Arial"/>
              </a:rPr>
              <a:t>, J-D. (2023). </a:t>
            </a:r>
            <a:r>
              <a:rPr lang="en-US" sz="1500" dirty="0">
                <a:ea typeface="ＭＳ Ｐゴシック"/>
                <a:cs typeface="Arial"/>
              </a:rPr>
              <a:t>Exploring the profitability of using electric bus fleets for transport and power grid services.</a:t>
            </a:r>
            <a:r>
              <a:rPr lang="en-US" sz="1500" b="0" dirty="0">
                <a:ea typeface="ＭＳ Ｐゴシック"/>
                <a:cs typeface="Arial"/>
              </a:rPr>
              <a:t> Available at: </a:t>
            </a:r>
            <a:r>
              <a:rPr lang="en-US" sz="1500" b="0" dirty="0">
                <a:ea typeface="ＭＳ Ｐゴシック"/>
                <a:cs typeface="Arial"/>
                <a:hlinkClick r:id="rId8"/>
              </a:rPr>
              <a:t>https://doi.org/10.1016/j.trc.2023.104060</a:t>
            </a:r>
            <a:r>
              <a:rPr lang="en-US" sz="1500" b="0" dirty="0">
                <a:ea typeface="ＭＳ Ｐゴシック"/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b="0" dirty="0">
                <a:cs typeface="Arial"/>
              </a:rPr>
              <a:t>Zeng, Z. &amp; Qu, X. </a:t>
            </a:r>
            <a:r>
              <a:rPr lang="en-US" sz="1500" dirty="0">
                <a:cs typeface="Arial"/>
              </a:rPr>
              <a:t>What’s next for battery electric bus charging systems</a:t>
            </a:r>
            <a:r>
              <a:rPr lang="en-US" sz="1500" b="0" dirty="0">
                <a:cs typeface="Arial"/>
              </a:rPr>
              <a:t>. Communications in Transportation Research. 2023, vol. 3. Available at: doi:10.1016/j.commtr.2023.100094.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  <a:cs typeface="Arial"/>
              </a:rPr>
              <a:t>IS. 2024. </a:t>
            </a:r>
            <a:r>
              <a:rPr lang="fi-FI" sz="1500" dirty="0">
                <a:ea typeface="ＭＳ Ｐゴシック"/>
                <a:cs typeface="Arial"/>
              </a:rPr>
              <a:t>Kylmyys laittoi Helsingin liikenteen sekaisin – tästä syystä bussit hyytyvät pakkaseen.</a:t>
            </a:r>
            <a:r>
              <a:rPr lang="fi-FI" sz="1500" b="0" dirty="0">
                <a:ea typeface="ＭＳ Ｐゴシック"/>
                <a:cs typeface="Arial"/>
              </a:rPr>
              <a:t> </a:t>
            </a:r>
            <a:r>
              <a:rPr lang="fi-FI" sz="1500" b="0" dirty="0" err="1">
                <a:ea typeface="ＭＳ Ｐゴシック"/>
                <a:cs typeface="Arial"/>
              </a:rPr>
              <a:t>Available</a:t>
            </a:r>
            <a:r>
              <a:rPr lang="fi-FI" sz="1500" b="0" dirty="0">
                <a:ea typeface="ＭＳ Ｐゴシック"/>
                <a:cs typeface="Arial"/>
              </a:rPr>
              <a:t> at: </a:t>
            </a:r>
            <a:r>
              <a:rPr lang="en-US" sz="1500" b="0" dirty="0">
                <a:ea typeface="ＭＳ Ｐゴシック"/>
                <a:cs typeface="Arial"/>
                <a:hlinkClick r:id="rId9"/>
              </a:rPr>
              <a:t>https://www.is.fi/autot/art-2000010095828.html</a:t>
            </a:r>
            <a:r>
              <a:rPr lang="en-US" sz="1500" b="0" dirty="0">
                <a:ea typeface="ＭＳ Ｐゴシック"/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  <a:cs typeface="Arial"/>
              </a:rPr>
              <a:t>Yle. (2021). </a:t>
            </a:r>
            <a:r>
              <a:rPr lang="en-US" sz="1500" err="1">
                <a:ea typeface="ＭＳ Ｐゴシック"/>
                <a:cs typeface="Arial"/>
              </a:rPr>
              <a:t>Sähköautot</a:t>
            </a:r>
            <a:r>
              <a:rPr lang="en-US" sz="1500" dirty="0">
                <a:ea typeface="ＭＳ Ｐゴシック"/>
                <a:cs typeface="Arial"/>
              </a:rPr>
              <a:t> </a:t>
            </a:r>
            <a:r>
              <a:rPr lang="en-US" sz="1500" err="1">
                <a:ea typeface="ＭＳ Ｐゴシック"/>
                <a:cs typeface="Arial"/>
              </a:rPr>
              <a:t>yleistyvät</a:t>
            </a:r>
            <a:r>
              <a:rPr lang="en-US" sz="1500" dirty="0">
                <a:ea typeface="ＭＳ Ｐゴシック"/>
                <a:cs typeface="Arial"/>
              </a:rPr>
              <a:t> </a:t>
            </a:r>
            <a:r>
              <a:rPr lang="en-US" sz="1500" err="1">
                <a:ea typeface="ＭＳ Ｐゴシック"/>
                <a:cs typeface="Arial"/>
              </a:rPr>
              <a:t>vauhdilla</a:t>
            </a:r>
            <a:r>
              <a:rPr lang="en-US" sz="1500" dirty="0">
                <a:ea typeface="ＭＳ Ｐゴシック"/>
                <a:cs typeface="Arial"/>
              </a:rPr>
              <a:t>, </a:t>
            </a:r>
            <a:r>
              <a:rPr lang="en-US" sz="1500" err="1">
                <a:ea typeface="ＭＳ Ｐゴシック"/>
                <a:cs typeface="Arial"/>
              </a:rPr>
              <a:t>mutta</a:t>
            </a:r>
            <a:r>
              <a:rPr lang="en-US" sz="1500" dirty="0">
                <a:ea typeface="ＭＳ Ｐゴシック"/>
                <a:cs typeface="Arial"/>
              </a:rPr>
              <a:t> </a:t>
            </a:r>
            <a:r>
              <a:rPr lang="en-US" sz="1500" err="1">
                <a:ea typeface="ＭＳ Ｐゴシック"/>
                <a:cs typeface="Arial"/>
              </a:rPr>
              <a:t>litiumakkuja</a:t>
            </a:r>
            <a:r>
              <a:rPr lang="en-US" sz="1500" dirty="0">
                <a:ea typeface="ＭＳ Ｐゴシック"/>
                <a:cs typeface="Arial"/>
              </a:rPr>
              <a:t> </a:t>
            </a:r>
            <a:r>
              <a:rPr lang="en-US" sz="1500" err="1">
                <a:ea typeface="ＭＳ Ｐゴシック"/>
                <a:cs typeface="Arial"/>
              </a:rPr>
              <a:t>varjostaa</a:t>
            </a:r>
            <a:r>
              <a:rPr lang="en-US" sz="1500" dirty="0">
                <a:ea typeface="ＭＳ Ｐゴシック"/>
                <a:cs typeface="Arial"/>
              </a:rPr>
              <a:t> </a:t>
            </a:r>
            <a:r>
              <a:rPr lang="en-US" sz="1500" err="1">
                <a:ea typeface="ＭＳ Ｐゴシック"/>
                <a:cs typeface="Arial"/>
              </a:rPr>
              <a:t>lapsityövoima</a:t>
            </a:r>
            <a:r>
              <a:rPr lang="en-US" sz="1500" dirty="0">
                <a:ea typeface="ＭＳ Ｐゴシック"/>
                <a:cs typeface="Arial"/>
              </a:rPr>
              <a:t> ja </a:t>
            </a:r>
            <a:r>
              <a:rPr lang="en-US" sz="1500" err="1">
                <a:ea typeface="ＭＳ Ｐゴシック"/>
                <a:cs typeface="Arial"/>
              </a:rPr>
              <a:t>ympäristötuhot</a:t>
            </a:r>
            <a:r>
              <a:rPr lang="en-US" sz="1500" dirty="0">
                <a:ea typeface="ＭＳ Ｐゴシック"/>
                <a:cs typeface="Arial"/>
              </a:rPr>
              <a:t>.</a:t>
            </a:r>
            <a:r>
              <a:rPr lang="en-US" sz="1500" b="0" dirty="0">
                <a:ea typeface="ＭＳ Ｐゴシック"/>
                <a:cs typeface="Arial"/>
              </a:rPr>
              <a:t> Available at: </a:t>
            </a:r>
            <a:r>
              <a:rPr lang="en-US" sz="1500" b="0" dirty="0">
                <a:ea typeface="+mn-lt"/>
                <a:cs typeface="+mn-lt"/>
                <a:hlinkClick r:id="rId10"/>
              </a:rPr>
              <a:t>https://yle.fi/aihe/artikkeli/2021/05/19/sahkoautot-yleistyvat-vauhdilla-mutta-litiumakkuja-varjostaa-lapsityovoima-ja</a:t>
            </a:r>
            <a:endParaRPr lang="en-US" sz="1500" b="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b="0" err="1">
                <a:ea typeface="+mn-lt"/>
                <a:cs typeface="+mn-lt"/>
              </a:rPr>
              <a:t>Lebrouhi</a:t>
            </a:r>
            <a:r>
              <a:rPr lang="en-US" sz="1500" b="0" dirty="0">
                <a:ea typeface="+mn-lt"/>
                <a:cs typeface="+mn-lt"/>
              </a:rPr>
              <a:t>, B. E., </a:t>
            </a:r>
            <a:r>
              <a:rPr lang="en-US" sz="1500" b="0" err="1">
                <a:ea typeface="+mn-lt"/>
                <a:cs typeface="+mn-lt"/>
              </a:rPr>
              <a:t>Khattari</a:t>
            </a:r>
            <a:r>
              <a:rPr lang="en-US" sz="1500" b="0" dirty="0">
                <a:ea typeface="+mn-lt"/>
                <a:cs typeface="+mn-lt"/>
              </a:rPr>
              <a:t>, Y. Lamrani, B., </a:t>
            </a:r>
            <a:r>
              <a:rPr lang="en-US" sz="1500" b="0" err="1">
                <a:ea typeface="+mn-lt"/>
                <a:cs typeface="+mn-lt"/>
              </a:rPr>
              <a:t>Maaroufi</a:t>
            </a:r>
            <a:r>
              <a:rPr lang="en-US" sz="1500" b="0" dirty="0">
                <a:ea typeface="+mn-lt"/>
                <a:cs typeface="+mn-lt"/>
              </a:rPr>
              <a:t>, M., </a:t>
            </a:r>
            <a:r>
              <a:rPr lang="en-US" sz="1500" b="0" err="1">
                <a:ea typeface="+mn-lt"/>
                <a:cs typeface="+mn-lt"/>
              </a:rPr>
              <a:t>Zeraouli</a:t>
            </a:r>
            <a:r>
              <a:rPr lang="en-US" sz="1500" b="0" dirty="0">
                <a:ea typeface="+mn-lt"/>
                <a:cs typeface="+mn-lt"/>
              </a:rPr>
              <a:t>, T. &amp; </a:t>
            </a:r>
            <a:r>
              <a:rPr lang="en-US" sz="1500" b="0" err="1">
                <a:ea typeface="+mn-lt"/>
                <a:cs typeface="+mn-lt"/>
              </a:rPr>
              <a:t>Kousksou</a:t>
            </a:r>
            <a:r>
              <a:rPr lang="en-US" sz="1500" b="0" dirty="0">
                <a:ea typeface="+mn-lt"/>
                <a:cs typeface="+mn-lt"/>
              </a:rPr>
              <a:t>, T. (2021). </a:t>
            </a:r>
            <a:r>
              <a:rPr lang="en-US" sz="1500" dirty="0">
                <a:ea typeface="+mn-lt"/>
                <a:cs typeface="+mn-lt"/>
              </a:rPr>
              <a:t>Key challenges for a large-scale development of battery electric vehicles: A comprehensive review</a:t>
            </a:r>
            <a:r>
              <a:rPr lang="en-US" sz="1500" b="0" dirty="0">
                <a:ea typeface="+mn-lt"/>
                <a:cs typeface="+mn-lt"/>
              </a:rPr>
              <a:t>. Available at: </a:t>
            </a:r>
            <a:r>
              <a:rPr lang="en-US" sz="1500" b="0" dirty="0">
                <a:ea typeface="+mn-lt"/>
                <a:cs typeface="+mn-lt"/>
                <a:hlinkClick r:id="rId11"/>
              </a:rPr>
              <a:t>https://doi.org/10.1016/j.est.2021.103273</a:t>
            </a:r>
            <a:endParaRPr lang="en-US" sz="1500" b="0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US" sz="1500" b="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59392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09</a:t>
            </a:r>
            <a:r>
              <a:rPr lang="et-EE" dirty="0"/>
              <a:t>.0</a:t>
            </a:r>
            <a:r>
              <a:rPr lang="fi-FI" dirty="0"/>
              <a:t>4</a:t>
            </a:r>
            <a:r>
              <a:rPr lang="et-EE" dirty="0"/>
              <a:t>.20</a:t>
            </a:r>
            <a:r>
              <a:rPr lang="fi-FI" dirty="0"/>
              <a:t>24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7B84C9FC710E14098FCEC47B690B349" ma:contentTypeVersion="4" ma:contentTypeDescription="Luo uusi asiakirja." ma:contentTypeScope="" ma:versionID="8a5d1fd7bfede55e8f3dd793352c175b">
  <xsd:schema xmlns:xsd="http://www.w3.org/2001/XMLSchema" xmlns:xs="http://www.w3.org/2001/XMLSchema" xmlns:p="http://schemas.microsoft.com/office/2006/metadata/properties" xmlns:ns2="37292b55-1306-45bb-b5e3-a93f89a02286" targetNamespace="http://schemas.microsoft.com/office/2006/metadata/properties" ma:root="true" ma:fieldsID="a1fec788e2b8fd552a851870941e6bdf" ns2:_="">
    <xsd:import namespace="37292b55-1306-45bb-b5e3-a93f89a02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92b55-1306-45bb-b5e3-a93f89a02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10404-8536-40F1-9FE0-F808DE3735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6A683-1D83-4462-A0F2-07AD89F2D8D9}">
  <ds:schemaRefs>
    <ds:schemaRef ds:uri="http://schemas.microsoft.com/office/2006/metadata/properties"/>
    <ds:schemaRef ds:uri="37292b55-1306-45bb-b5e3-a93f89a02286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1945EE-0086-4CB8-8650-6CA57DA96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292b55-1306-45bb-b5e3-a93f89a02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14929</TotalTime>
  <Words>680</Words>
  <Application>Microsoft Office PowerPoint</Application>
  <PresentationFormat>On-screen Show (4:3)</PresentationFormat>
  <Paragraphs>87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presentation</vt:lpstr>
      <vt:lpstr>Aalto Content - Green</vt:lpstr>
      <vt:lpstr>ELEC-E8423 - Smart Grid  Electrical buses and their charging solutions</vt:lpstr>
      <vt:lpstr>Body</vt:lpstr>
      <vt:lpstr>Introduction</vt:lpstr>
      <vt:lpstr>Benefits</vt:lpstr>
      <vt:lpstr>Disbenefits</vt:lpstr>
      <vt:lpstr>Charging</vt:lpstr>
      <vt:lpstr>Charging options in the Future?</vt:lpstr>
      <vt:lpstr>Conclusions</vt:lpstr>
      <vt:lpstr>Source material used</vt:lpstr>
      <vt:lpstr>Thank you for your attention!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1319</cp:revision>
  <dcterms:created xsi:type="dcterms:W3CDTF">2010-03-23T14:57:30Z</dcterms:created>
  <dcterms:modified xsi:type="dcterms:W3CDTF">2024-04-09T06:59:19Z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0x01010067B84C9FC710E14098FCEC47B690B349</vt:lpwstr>
  </property>
</Properties>
</file>