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14"/>
  </p:notesMasterIdLst>
  <p:handoutMasterIdLst>
    <p:handoutMasterId r:id="rId15"/>
  </p:handoutMasterIdLst>
  <p:sldIdLst>
    <p:sldId id="339" r:id="rId3"/>
    <p:sldId id="355" r:id="rId4"/>
    <p:sldId id="365" r:id="rId5"/>
    <p:sldId id="371" r:id="rId6"/>
    <p:sldId id="366" r:id="rId7"/>
    <p:sldId id="367" r:id="rId8"/>
    <p:sldId id="370" r:id="rId9"/>
    <p:sldId id="368" r:id="rId10"/>
    <p:sldId id="372" r:id="rId11"/>
    <p:sldId id="352" r:id="rId12"/>
    <p:sldId id="362" r:id="rId13"/>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0535A-9526-4079-AE56-CDE27CD6DBCC}" v="99" dt="2023-04-01T12:34:54.205"/>
    <p1510:client id="{53E94AC9-25A2-C8FC-B61B-0A5794A19240}" v="328" dt="2023-04-03T17:51:45.258"/>
    <p1510:client id="{63D24DDA-3873-3DE6-3E82-E5DE6798E153}" v="1044" dt="2023-04-03T17:47:09.547"/>
    <p1510:client id="{6CB5D17E-527E-F3BA-E56C-EBE907D4A353}" v="2" dt="2023-03-31T18:33:25.692"/>
    <p1510:client id="{997F7C3B-F38B-CEFB-8CF4-30133020699A}" v="85" dt="2023-04-02T11:04:34.912"/>
    <p1510:client id="{AA3D27C7-6CDA-4999-1CD8-14468A2504CC}" v="109" dt="2023-04-02T10:38:52.845"/>
    <p1510:client id="{ABE4F08A-5926-A62E-2704-482F51FF9D14}" v="673" dt="2023-04-03T17:36:52.299"/>
    <p1510:client id="{BA668D3B-0F19-27BD-4859-64B46069E4BC}" v="315" dt="2023-04-03T14:48:03.383"/>
    <p1510:client id="{C294F2F6-E24F-BFE3-DC32-2DB9636A9ABE}" v="411" dt="2023-04-03T11:12:26.085"/>
    <p1510:client id="{DD794FF4-BFA9-35E0-EA9F-B0C5D2C22C42}" v="74" dt="2023-04-03T10:48:53.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4/4/2023</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4/4/2023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Fihttps:/www.amsterdamvehicle2grid.nl/" TargetMode="External"/><Relationship Id="rId3" Type="http://schemas.openxmlformats.org/officeDocument/2006/relationships/hyperlink" Target="https://www.stat.fi/julkaisu/cl8e8f68pioun0cup61xxucow" TargetMode="External"/><Relationship Id="rId7" Type="http://schemas.openxmlformats.org/officeDocument/2006/relationships/hyperlink" Target="https://www.vertaaensin.fi/sahko/porssisahko"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lutpub.lut.fi/bitstream/handle/10024/163634/Diplomityo_Koivula_Niklas.pdf?sequence=1&amp;isAllowed=y" TargetMode="External"/><Relationship Id="rId5" Type="http://schemas.openxmlformats.org/officeDocument/2006/relationships/hyperlink" Target="https://www.ampcontrol.io/post/how-to-implement-demand-response-programs-with-openadr" TargetMode="External"/><Relationship Id="rId4" Type="http://schemas.openxmlformats.org/officeDocument/2006/relationships/hyperlink" Target="https://ieeexplore.ieee.org/abstract/document/854192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ea typeface="ＭＳ Ｐゴシック"/>
              </a:rPr>
              <a:t>ELEC-E8423 - Smart Grid</a:t>
            </a:r>
            <a:br>
              <a:rPr lang="fi-FI" sz="3200" dirty="0"/>
            </a:br>
            <a:br>
              <a:rPr lang="fi-FI" sz="3200" dirty="0"/>
            </a:br>
            <a:r>
              <a:rPr lang="fi-FI" sz="3200" i="1" dirty="0" err="1">
                <a:ea typeface="ＭＳ Ｐゴシック"/>
              </a:rPr>
              <a:t>Demand</a:t>
            </a:r>
            <a:r>
              <a:rPr lang="fi-FI" sz="3200" i="1" dirty="0">
                <a:ea typeface="ＭＳ Ｐゴシック"/>
              </a:rPr>
              <a:t> </a:t>
            </a:r>
            <a:r>
              <a:rPr lang="fi-FI" sz="3200" i="1" dirty="0" err="1">
                <a:ea typeface="ＭＳ Ｐゴシック"/>
              </a:rPr>
              <a:t>response</a:t>
            </a:r>
            <a:r>
              <a:rPr lang="fi-FI" sz="3200" i="1" dirty="0">
                <a:ea typeface="ＭＳ Ｐゴシック"/>
              </a:rPr>
              <a:t> of </a:t>
            </a:r>
            <a:r>
              <a:rPr lang="fi-FI" sz="3200" i="1" dirty="0" err="1">
                <a:ea typeface="ＭＳ Ｐゴシック"/>
              </a:rPr>
              <a:t>electric</a:t>
            </a:r>
            <a:r>
              <a:rPr lang="fi-FI" sz="3200" i="1" dirty="0">
                <a:ea typeface="ＭＳ Ｐゴシック"/>
              </a:rPr>
              <a:t> </a:t>
            </a:r>
            <a:r>
              <a:rPr lang="fi-FI" sz="3200" i="1" dirty="0" err="1">
                <a:ea typeface="ＭＳ Ｐゴシック"/>
              </a:rPr>
              <a:t>vehicle</a:t>
            </a:r>
            <a:r>
              <a:rPr lang="fi-FI" sz="3200" i="1" dirty="0">
                <a:ea typeface="ＭＳ Ｐゴシック"/>
              </a:rPr>
              <a:t> </a:t>
            </a:r>
            <a:r>
              <a:rPr lang="fi-FI" sz="3200" i="1" dirty="0" err="1">
                <a:ea typeface="ＭＳ Ｐゴシック"/>
              </a:rPr>
              <a:t>loads</a:t>
            </a:r>
            <a:endParaRPr lang="en-US" sz="3200" i="1" dirty="0" err="1">
              <a:ea typeface="ＭＳ Ｐゴシック"/>
            </a:endParaRPr>
          </a:p>
        </p:txBody>
      </p:sp>
      <p:sp>
        <p:nvSpPr>
          <p:cNvPr id="3" name="Subtitle 2"/>
          <p:cNvSpPr>
            <a:spLocks noGrp="1"/>
          </p:cNvSpPr>
          <p:nvPr>
            <p:ph type="subTitle" idx="1"/>
          </p:nvPr>
        </p:nvSpPr>
        <p:spPr>
          <a:xfrm>
            <a:off x="572401" y="4182429"/>
            <a:ext cx="6285600" cy="1323370"/>
          </a:xfrm>
        </p:spPr>
        <p:txBody>
          <a:bodyPr>
            <a:normAutofit/>
          </a:bodyPr>
          <a:lstStyle/>
          <a:p>
            <a:r>
              <a:rPr lang="en-US" i="1"/>
              <a:t>Antti Laitinen</a:t>
            </a:r>
          </a:p>
          <a:p>
            <a:r>
              <a:rPr lang="en-US" i="1"/>
              <a:t>Antti </a:t>
            </a:r>
            <a:r>
              <a:rPr lang="en-US" i="1" err="1"/>
              <a:t>Lehtinen</a:t>
            </a:r>
            <a:endParaRPr lang="en-US" i="1"/>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a:ea typeface="ＭＳ Ｐゴシック"/>
              </a:rPr>
              <a:t>4.4.2023</a:t>
            </a:r>
            <a:endParaRPr lang="fi-FI"/>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vert="horz" wrap="square" lIns="0" tIns="0" rIns="0" bIns="0" numCol="1" anchor="t" anchorCtr="0" compatLnSpc="1">
            <a:prstTxWarp prst="textNoShape">
              <a:avLst/>
            </a:prstTxWarp>
            <a:normAutofit/>
          </a:bodyPr>
          <a:lstStyle/>
          <a:p>
            <a:pPr marL="457200" indent="-457200">
              <a:lnSpc>
                <a:spcPct val="150000"/>
              </a:lnSpc>
              <a:buAutoNum type="arabicPeriod"/>
            </a:pPr>
            <a:r>
              <a:rPr lang="en-US" sz="2000" b="0">
                <a:ea typeface="ＭＳ Ｐゴシック"/>
                <a:cs typeface="Arial"/>
              </a:rPr>
              <a:t>Demand response system for electric vehicles is necessary to allow further electrification of transportation</a:t>
            </a:r>
          </a:p>
          <a:p>
            <a:pPr marL="457200" indent="-457200">
              <a:lnSpc>
                <a:spcPct val="150000"/>
              </a:lnSpc>
              <a:buAutoNum type="arabicPeriod"/>
            </a:pPr>
            <a:r>
              <a:rPr lang="en-US" sz="2000" b="0">
                <a:ea typeface="ＭＳ Ｐゴシック"/>
                <a:cs typeface="Arial"/>
              </a:rPr>
              <a:t>Smart charging and V2G technologies enable increasing the share of renewables of energy usage as well as provide support to the grid</a:t>
            </a:r>
            <a:endParaRPr lang="en-US" sz="2000" b="0">
              <a:ea typeface="ＭＳ Ｐゴシック"/>
              <a:cs typeface="+mn-lt"/>
            </a:endParaRPr>
          </a:p>
          <a:p>
            <a:pPr marL="457200" indent="-457200">
              <a:lnSpc>
                <a:spcPct val="150000"/>
              </a:lnSpc>
              <a:buAutoNum type="arabicPeriod"/>
            </a:pPr>
            <a:r>
              <a:rPr lang="en-US" sz="2000" b="0">
                <a:ea typeface="ＭＳ Ｐゴシック"/>
                <a:cs typeface="Arial"/>
              </a:rPr>
              <a:t>Incentives and business models for customer participation in V2G require development</a:t>
            </a:r>
            <a:endParaRPr lang="fi-FI">
              <a:ea typeface="ＭＳ Ｐゴシック"/>
            </a:endParaRPr>
          </a:p>
          <a:p>
            <a:pPr marL="457200" indent="-457200">
              <a:lnSpc>
                <a:spcPct val="150000"/>
              </a:lnSpc>
              <a:buAutoNum type="arabicPeriod"/>
            </a:pPr>
            <a:r>
              <a:rPr lang="en-US" sz="2000" b="0">
                <a:ea typeface="+mn-lt"/>
                <a:cs typeface="+mn-lt"/>
              </a:rPr>
              <a:t>Demand response is already profitable for Finns if the price of the electricity is changing hourly</a:t>
            </a:r>
            <a:endParaRPr lang="en-US" sz="2000" b="0">
              <a:solidFill>
                <a:srgbClr val="FF0000"/>
              </a:solidFill>
              <a:cs typeface="Arial"/>
            </a:endParaRPr>
          </a:p>
          <a:p>
            <a:pPr>
              <a:lnSpc>
                <a:spcPct val="150000"/>
              </a:lnSpc>
              <a:buFont typeface="Arial" panose="020B0604020202020204" pitchFamily="34" charset="0"/>
              <a:buChar char="•"/>
            </a:pPr>
            <a:endParaRPr lang="en-US" sz="2000"/>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a:p>
        </p:txBody>
      </p:sp>
      <p:sp>
        <p:nvSpPr>
          <p:cNvPr id="9" name="Rectangle 8">
            <a:extLst>
              <a:ext uri="{FF2B5EF4-FFF2-40B4-BE49-F238E27FC236}">
                <a16:creationId xmlns:a16="http://schemas.microsoft.com/office/drawing/2014/main" id="{9C914BCC-8EAC-CC77-190A-38BB67241AF3}"/>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2315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6248" y="1497600"/>
            <a:ext cx="8134278" cy="4136400"/>
          </a:xfrm>
        </p:spPr>
        <p:txBody>
          <a:bodyPr>
            <a:normAutofit fontScale="92500" lnSpcReduction="10000"/>
          </a:bodyPr>
          <a:lstStyle/>
          <a:p>
            <a:pPr marL="0" indent="0">
              <a:lnSpc>
                <a:spcPct val="150000"/>
              </a:lnSpc>
            </a:pPr>
            <a:r>
              <a:rPr lang="en-US" sz="1200" b="0" dirty="0">
                <a:ea typeface="+mn-lt"/>
                <a:cs typeface="+mn-lt"/>
                <a:hlinkClick r:id="rId3"/>
              </a:rPr>
              <a:t>https://www.stat.fi/julkaisu/cl8e8f68pioun0cup61xxucow</a:t>
            </a:r>
            <a:endParaRPr lang="en-US" sz="1200" dirty="0">
              <a:ea typeface="+mn-lt"/>
              <a:cs typeface="+mn-lt"/>
            </a:endParaRPr>
          </a:p>
          <a:p>
            <a:pPr marL="0" indent="0">
              <a:lnSpc>
                <a:spcPct val="150000"/>
              </a:lnSpc>
            </a:pPr>
            <a:r>
              <a:rPr lang="en-US" sz="1200" b="0" dirty="0">
                <a:ea typeface="ＭＳ Ｐゴシック"/>
                <a:cs typeface="Arial"/>
                <a:hlinkClick r:id="rId4"/>
              </a:rPr>
              <a:t>https://ieeexplore.ieee.org/abstract/document/8541926</a:t>
            </a:r>
            <a:endParaRPr lang="en-US" sz="1200" dirty="0"/>
          </a:p>
          <a:p>
            <a:r>
              <a:rPr lang="en-US" sz="1200" b="0" dirty="0">
                <a:ea typeface="+mn-lt"/>
                <a:cs typeface="+mn-lt"/>
              </a:rPr>
              <a:t> Noel, Lance &amp; Zarazua de Rubens, Gerardo &amp; Kester, Johannes &amp; </a:t>
            </a:r>
            <a:r>
              <a:rPr lang="en-US" sz="1200" b="0" dirty="0" err="1">
                <a:ea typeface="+mn-lt"/>
                <a:cs typeface="+mn-lt"/>
              </a:rPr>
              <a:t>Sovacool</a:t>
            </a:r>
            <a:r>
              <a:rPr lang="en-US" sz="1200" b="0" dirty="0">
                <a:ea typeface="+mn-lt"/>
                <a:cs typeface="+mn-lt"/>
              </a:rPr>
              <a:t>, Benjamin. (2018). Beyond Emissions and Economics: Rethinking the co-benefits of Electric Vehicles (EVs) and Vehicle-To-Grid (V2G). Transport Policy. 71. </a:t>
            </a:r>
            <a:r>
              <a:rPr lang="en-US" sz="1200" b="0" dirty="0" err="1">
                <a:ea typeface="+mn-lt"/>
                <a:cs typeface="+mn-lt"/>
              </a:rPr>
              <a:t>doi</a:t>
            </a:r>
            <a:r>
              <a:rPr lang="en-US" sz="1200" b="0" dirty="0">
                <a:ea typeface="+mn-lt"/>
                <a:cs typeface="+mn-lt"/>
              </a:rPr>
              <a:t>: 10.1016/j.tranpol.2018.08.004.</a:t>
            </a:r>
            <a:endParaRPr lang="en-US" sz="1200" dirty="0"/>
          </a:p>
          <a:p>
            <a:r>
              <a:rPr lang="en-US" sz="1200" b="0" dirty="0">
                <a:ea typeface="+mn-lt"/>
                <a:cs typeface="+mn-lt"/>
              </a:rPr>
              <a:t>Kester, Johannes &amp; Noel, Lance &amp; Zarazua de Rubens, Gerardo &amp; </a:t>
            </a:r>
            <a:r>
              <a:rPr lang="en-US" sz="1200" b="0" dirty="0" err="1">
                <a:ea typeface="+mn-lt"/>
                <a:cs typeface="+mn-lt"/>
              </a:rPr>
              <a:t>Sovacool</a:t>
            </a:r>
            <a:r>
              <a:rPr lang="en-US" sz="1200" b="0" dirty="0">
                <a:ea typeface="+mn-lt"/>
                <a:cs typeface="+mn-lt"/>
              </a:rPr>
              <a:t>, Benjamin. (2018). Promoting Vehicle to Grid (V2G) in the Nordic Region: Expert advice on policy mechanisms for accelerated diffusion. Energy Policy. 116. </a:t>
            </a:r>
            <a:r>
              <a:rPr lang="en-US" sz="1200" b="0" dirty="0" err="1">
                <a:ea typeface="+mn-lt"/>
                <a:cs typeface="+mn-lt"/>
              </a:rPr>
              <a:t>doi</a:t>
            </a:r>
            <a:r>
              <a:rPr lang="en-US" sz="1200" b="0" dirty="0">
                <a:ea typeface="+mn-lt"/>
                <a:cs typeface="+mn-lt"/>
              </a:rPr>
              <a:t>: 10.1016/j.enpol.2018.02.024.</a:t>
            </a:r>
            <a:endParaRPr lang="en-US" dirty="0"/>
          </a:p>
          <a:p>
            <a:r>
              <a:rPr lang="en-US" sz="1200" b="0" dirty="0">
                <a:ea typeface="+mn-lt"/>
                <a:cs typeface="+mn-lt"/>
              </a:rPr>
              <a:t> Graph 1: K. Qian, C. Zhou, M. Allan and Y. Yuan, 2011. Modeling of Load Demand Due to EV Battery Charging in Distribution Systems. </a:t>
            </a:r>
            <a:br>
              <a:rPr lang="en-US" sz="1200" b="0" dirty="0">
                <a:ea typeface="+mn-lt"/>
                <a:cs typeface="+mn-lt"/>
              </a:rPr>
            </a:br>
            <a:r>
              <a:rPr lang="en-US" sz="1200" b="0" dirty="0">
                <a:ea typeface="+mn-lt"/>
                <a:cs typeface="+mn-lt"/>
              </a:rPr>
              <a:t>IEEE Transactions on Power Systems, vol. 26, no. 2, s. 802-810 ISSN 0885-8950. DOI 10.1109/TPWRS.2010.2057456.</a:t>
            </a:r>
            <a:endParaRPr lang="en-US" dirty="0"/>
          </a:p>
          <a:p>
            <a:endParaRPr lang="en-US" sz="1200" b="0" dirty="0">
              <a:ea typeface="ＭＳ Ｐゴシック"/>
              <a:cs typeface="Arial"/>
            </a:endParaRPr>
          </a:p>
          <a:p>
            <a:endParaRPr lang="en-US" sz="1200" b="0" dirty="0">
              <a:ea typeface="ＭＳ Ｐゴシック"/>
              <a:cs typeface="Arial"/>
            </a:endParaRPr>
          </a:p>
          <a:p>
            <a:pPr marL="0" indent="0">
              <a:lnSpc>
                <a:spcPct val="150000"/>
              </a:lnSpc>
            </a:pPr>
            <a:r>
              <a:rPr lang="en-US" sz="1200" b="0" dirty="0">
                <a:ea typeface="ＭＳ Ｐゴシック"/>
                <a:cs typeface="Arial"/>
              </a:rPr>
              <a:t>Figure 1: </a:t>
            </a:r>
            <a:r>
              <a:rPr lang="en-US" sz="1200" b="0" dirty="0">
                <a:ea typeface="+mn-lt"/>
                <a:cs typeface="+mn-lt"/>
                <a:hlinkClick r:id="rId5"/>
              </a:rPr>
              <a:t>https://www.ampcontrol.io/post/how-to-implement-demand-response-programs-with-openadr</a:t>
            </a:r>
            <a:endParaRPr lang="en-US" sz="1200" b="0" dirty="0">
              <a:cs typeface="Arial"/>
            </a:endParaRPr>
          </a:p>
          <a:p>
            <a:pPr marL="0" indent="0">
              <a:lnSpc>
                <a:spcPct val="150000"/>
              </a:lnSpc>
            </a:pPr>
            <a:r>
              <a:rPr lang="en-US" sz="1200" b="0" dirty="0">
                <a:ea typeface="+mn-lt"/>
                <a:cs typeface="+mn-lt"/>
              </a:rPr>
              <a:t>Figure 2: </a:t>
            </a:r>
            <a:r>
              <a:rPr lang="en-US" sz="1200" b="0" dirty="0">
                <a:ea typeface="+mn-lt"/>
                <a:cs typeface="+mn-lt"/>
                <a:hlinkClick r:id="rId6"/>
              </a:rPr>
              <a:t>https://lutpub.lut.fi/bitstream/handle/10024/163634/Diplomityo_Koivula_Niklas.pdf?sequence=1&amp;isAllowed=y</a:t>
            </a:r>
            <a:endParaRPr lang="en-US" sz="1200" b="0" dirty="0">
              <a:ea typeface="+mn-lt"/>
              <a:cs typeface="+mn-lt"/>
            </a:endParaRPr>
          </a:p>
          <a:p>
            <a:pPr marL="0" indent="0">
              <a:lnSpc>
                <a:spcPct val="150000"/>
              </a:lnSpc>
            </a:pPr>
            <a:r>
              <a:rPr lang="en-US" sz="1200" b="0" dirty="0">
                <a:ea typeface="+mn-lt"/>
                <a:cs typeface="+mn-lt"/>
              </a:rPr>
              <a:t>Figure 3: </a:t>
            </a:r>
            <a:r>
              <a:rPr lang="en-US" sz="1200" b="0" dirty="0">
                <a:ea typeface="+mn-lt"/>
                <a:cs typeface="+mn-lt"/>
                <a:hlinkClick r:id="rId7"/>
              </a:rPr>
              <a:t>https://www.vertaaensin.fi/sahko/porssisahko</a:t>
            </a:r>
            <a:endParaRPr lang="en-US" sz="1200" dirty="0">
              <a:cs typeface="Arial"/>
            </a:endParaRPr>
          </a:p>
          <a:p>
            <a:pPr marL="0" indent="0">
              <a:lnSpc>
                <a:spcPct val="150000"/>
              </a:lnSpc>
            </a:pPr>
            <a:r>
              <a:rPr lang="en-US" sz="1200" b="0" dirty="0">
                <a:ea typeface="ＭＳ Ｐゴシック"/>
                <a:cs typeface="Arial"/>
                <a:hlinkClick r:id="rId8"/>
              </a:rPr>
              <a:t>Figure 7: https://www.amsterdamvehicle2grid.nl/</a:t>
            </a:r>
            <a:endParaRPr lang="en-US" sz="1200" dirty="0">
              <a:ea typeface="ＭＳ Ｐゴシック"/>
              <a:hlinkClick r:id="" action="ppaction://noaction"/>
            </a:endParaRPr>
          </a:p>
          <a:p>
            <a:pPr marL="0" indent="0">
              <a:lnSpc>
                <a:spcPct val="150000"/>
              </a:lnSpc>
            </a:pPr>
            <a:endParaRPr lang="en-US" sz="2000" b="0">
              <a:cs typeface="Arial"/>
            </a:endParaRPr>
          </a:p>
          <a:p>
            <a:pPr marL="0" indent="0">
              <a:lnSpc>
                <a:spcPct val="150000"/>
              </a:lnSpc>
            </a:pPr>
            <a:endParaRPr lang="en-US" sz="2000" b="0">
              <a:cs typeface="Arial"/>
            </a:endParaRPr>
          </a:p>
          <a:p>
            <a:pPr marL="0" indent="0">
              <a:lnSpc>
                <a:spcPct val="150000"/>
              </a:lnSpc>
            </a:pPr>
            <a:endParaRPr lang="en-US" sz="2000" b="0">
              <a:cs typeface="Arial"/>
            </a:endParaRPr>
          </a:p>
          <a:p>
            <a:pPr marL="0" indent="0">
              <a:lnSpc>
                <a:spcPct val="150000"/>
              </a:lnSpc>
            </a:pPr>
            <a:endParaRPr lang="en-US" sz="2000" b="0">
              <a:cs typeface="Arial"/>
            </a:endParaRPr>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11</a:t>
            </a:fld>
            <a:endParaRPr lang="en-US" altLang="en-US"/>
          </a:p>
        </p:txBody>
      </p:sp>
      <p:sp>
        <p:nvSpPr>
          <p:cNvPr id="9" name="Rectangle 8">
            <a:extLst>
              <a:ext uri="{FF2B5EF4-FFF2-40B4-BE49-F238E27FC236}">
                <a16:creationId xmlns:a16="http://schemas.microsoft.com/office/drawing/2014/main" id="{73114A16-5D4E-53FD-9AF1-D6AAA05C9E43}"/>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4686991" cy="4136400"/>
          </a:xfrm>
        </p:spPr>
        <p:txBody>
          <a:bodyPr>
            <a:normAutofit/>
          </a:bodyPr>
          <a:lstStyle/>
          <a:p>
            <a:pPr>
              <a:lnSpc>
                <a:spcPct val="150000"/>
              </a:lnSpc>
            </a:pPr>
            <a:r>
              <a:rPr lang="en-US" b="0" dirty="0">
                <a:ea typeface="+mn-lt"/>
                <a:cs typeface="+mn-lt"/>
              </a:rPr>
              <a:t>•Demand response (DR) = consumption management to achieve equilibrium in power system</a:t>
            </a:r>
            <a:endParaRPr lang="en-US" dirty="0"/>
          </a:p>
          <a:p>
            <a:pPr>
              <a:lnSpc>
                <a:spcPct val="150000"/>
              </a:lnSpc>
            </a:pPr>
            <a:r>
              <a:rPr lang="en-US" b="0" dirty="0">
                <a:ea typeface="+mn-lt"/>
                <a:cs typeface="+mn-lt"/>
              </a:rPr>
              <a:t>•Rapid growth in EVs will increase storage capacity connected to power system</a:t>
            </a:r>
            <a:endParaRPr lang="en-US" dirty="0"/>
          </a:p>
          <a:p>
            <a:pPr>
              <a:lnSpc>
                <a:spcPct val="150000"/>
              </a:lnSpc>
            </a:pPr>
            <a:r>
              <a:rPr lang="en-US" b="0" dirty="0">
                <a:ea typeface="+mn-lt"/>
                <a:cs typeface="+mn-lt"/>
              </a:rPr>
              <a:t>•Potential to utilize as peak load reserve</a:t>
            </a:r>
            <a:endParaRPr lang="en-US" dirty="0"/>
          </a:p>
          <a:p>
            <a:pPr>
              <a:lnSpc>
                <a:spcPct val="150000"/>
              </a:lnSpc>
            </a:pPr>
            <a:r>
              <a:rPr lang="en-US" b="0" dirty="0">
                <a:ea typeface="+mn-lt"/>
                <a:cs typeface="+mn-lt"/>
              </a:rPr>
              <a:t>•Utilization of DR on EV loads still in pre-mature stage in a large scale</a:t>
            </a:r>
            <a:endParaRPr lang="en-US" dirty="0"/>
          </a:p>
          <a:p>
            <a:pPr>
              <a:lnSpc>
                <a:spcPct val="150000"/>
              </a:lnSpc>
            </a:pPr>
            <a:r>
              <a:rPr lang="en-US" b="0" dirty="0">
                <a:ea typeface="+mn-lt"/>
                <a:cs typeface="+mn-lt"/>
              </a:rPr>
              <a:t>•Large scale business model and customer incentives require development</a:t>
            </a:r>
            <a:endParaRPr lang="en-US" dirty="0"/>
          </a:p>
          <a:p>
            <a:pPr marL="0" indent="0">
              <a:lnSpc>
                <a:spcPct val="160000"/>
              </a:lnSpc>
            </a:pPr>
            <a:endParaRPr lang="en-US">
              <a:ea typeface="ＭＳ Ｐゴシック"/>
            </a:endParaRPr>
          </a:p>
          <a:p>
            <a:pPr marL="0" indent="0">
              <a:lnSpc>
                <a:spcPct val="160000"/>
              </a:lnSpc>
            </a:pPr>
            <a:endParaRPr lang="en-US">
              <a:ea typeface="ＭＳ Ｐゴシック"/>
            </a:endParaRPr>
          </a:p>
        </p:txBody>
      </p:sp>
      <p:sp>
        <p:nvSpPr>
          <p:cNvPr id="3" name="Title 2"/>
          <p:cNvSpPr>
            <a:spLocks noGrp="1"/>
          </p:cNvSpPr>
          <p:nvPr>
            <p:ph type="ctrTitle"/>
          </p:nvPr>
        </p:nvSpPr>
        <p:spPr/>
        <p:txBody>
          <a:bodyPr/>
          <a:lstStyle/>
          <a:p>
            <a:r>
              <a:rPr lang="fi-FI" err="1">
                <a:ea typeface="ＭＳ Ｐゴシック"/>
              </a:rPr>
              <a:t>Introduction</a:t>
            </a:r>
            <a:endParaRPr lang="fi-FI" err="1">
              <a:solidFill>
                <a:srgbClr val="FF0000"/>
              </a:solidFill>
              <a:ea typeface="ＭＳ Ｐゴシック"/>
            </a:endParaRP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11" name="Slide Number Placeholder 10">
            <a:extLst>
              <a:ext uri="{FF2B5EF4-FFF2-40B4-BE49-F238E27FC236}">
                <a16:creationId xmlns:a16="http://schemas.microsoft.com/office/drawing/2014/main" id="{236AC7B2-B54A-78C3-C94A-8400E90A7E5D}"/>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p>
        </p:txBody>
      </p:sp>
      <p:sp>
        <p:nvSpPr>
          <p:cNvPr id="12" name="Rectangle 11">
            <a:extLst>
              <a:ext uri="{FF2B5EF4-FFF2-40B4-BE49-F238E27FC236}">
                <a16:creationId xmlns:a16="http://schemas.microsoft.com/office/drawing/2014/main" id="{D09902D6-A377-2504-99D3-27EEBFA3240B}"/>
              </a:ext>
            </a:extLst>
          </p:cNvPr>
          <p:cNvSpPr/>
          <p:nvPr/>
        </p:nvSpPr>
        <p:spPr>
          <a:xfrm>
            <a:off x="3434016" y="6046075"/>
            <a:ext cx="556093" cy="3196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4C84C054-7562-D12D-0AE1-ACDA5B99327A}"/>
              </a:ext>
            </a:extLst>
          </p:cNvPr>
          <p:cNvSpPr txBox="1"/>
          <p:nvPr/>
        </p:nvSpPr>
        <p:spPr>
          <a:xfrm>
            <a:off x="573292" y="4643661"/>
            <a:ext cx="816797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latin typeface="Arial"/>
                <a:ea typeface="ＭＳ Ｐゴシック"/>
                <a:cs typeface="Arial"/>
              </a:rPr>
              <a:t>Key terms:</a:t>
            </a:r>
            <a:br>
              <a:rPr lang="en-US" sz="1400" b="1">
                <a:cs typeface="Arial"/>
              </a:rPr>
            </a:br>
            <a:r>
              <a:rPr lang="en-US" sz="1400" b="1">
                <a:latin typeface="Arial"/>
                <a:ea typeface="ＭＳ Ｐゴシック"/>
                <a:cs typeface="Arial"/>
              </a:rPr>
              <a:t> </a:t>
            </a:r>
            <a:r>
              <a:rPr lang="en-US" sz="1400">
                <a:latin typeface="Arial"/>
                <a:ea typeface="ＭＳ Ｐゴシック"/>
                <a:cs typeface="Arial"/>
              </a:rPr>
              <a:t>Battery Electric Vehicle (BEV), Plug-in Hybrid Vehicle (PHEV), Vehicle to Grid (V2G), Smart Charging</a:t>
            </a:r>
            <a:endParaRPr lang="en-US" sz="1400">
              <a:latin typeface="Arial"/>
              <a:ea typeface="ＭＳ Ｐゴシック"/>
            </a:endParaRPr>
          </a:p>
          <a:p>
            <a:pPr algn="l"/>
            <a:endParaRPr lang="en-US" sz="1400">
              <a:cs typeface="Arial"/>
            </a:endParaRPr>
          </a:p>
        </p:txBody>
      </p:sp>
      <p:pic>
        <p:nvPicPr>
          <p:cNvPr id="9" name="Picture 9" descr="A picture containing water&#10;&#10;Description automatically generated">
            <a:extLst>
              <a:ext uri="{FF2B5EF4-FFF2-40B4-BE49-F238E27FC236}">
                <a16:creationId xmlns:a16="http://schemas.microsoft.com/office/drawing/2014/main" id="{09D3EF7B-E4F8-6CDD-BC82-C1B3040B77C9}"/>
              </a:ext>
            </a:extLst>
          </p:cNvPr>
          <p:cNvPicPr>
            <a:picLocks noChangeAspect="1"/>
          </p:cNvPicPr>
          <p:nvPr/>
        </p:nvPicPr>
        <p:blipFill>
          <a:blip r:embed="rId3"/>
          <a:stretch>
            <a:fillRect/>
          </a:stretch>
        </p:blipFill>
        <p:spPr>
          <a:xfrm>
            <a:off x="5256028" y="1553556"/>
            <a:ext cx="3446129" cy="3018426"/>
          </a:xfrm>
          <a:prstGeom prst="rect">
            <a:avLst/>
          </a:prstGeom>
        </p:spPr>
      </p:pic>
      <p:sp>
        <p:nvSpPr>
          <p:cNvPr id="10" name="TextBox 9">
            <a:extLst>
              <a:ext uri="{FF2B5EF4-FFF2-40B4-BE49-F238E27FC236}">
                <a16:creationId xmlns:a16="http://schemas.microsoft.com/office/drawing/2014/main" id="{9109C90A-3617-BC63-3FD9-EF2E5547A274}"/>
              </a:ext>
            </a:extLst>
          </p:cNvPr>
          <p:cNvSpPr txBox="1"/>
          <p:nvPr/>
        </p:nvSpPr>
        <p:spPr>
          <a:xfrm>
            <a:off x="5259285" y="4598807"/>
            <a:ext cx="2709094"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Arial"/>
                <a:ea typeface="ＭＳ Ｐゴシック"/>
                <a:cs typeface="Arial"/>
              </a:rPr>
              <a:t>Figure 1: Illustration of Smart Grid</a:t>
            </a:r>
            <a:endParaRPr lang="en-US" sz="1000"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B3484F-C724-BAB7-07EE-0886DD257A14}"/>
              </a:ext>
            </a:extLst>
          </p:cNvPr>
          <p:cNvSpPr>
            <a:spLocks noGrp="1"/>
          </p:cNvSpPr>
          <p:nvPr>
            <p:ph type="body" sz="quarter" idx="13"/>
          </p:nvPr>
        </p:nvSpPr>
        <p:spPr>
          <a:xfrm>
            <a:off x="436243" y="2622685"/>
            <a:ext cx="6006121" cy="2165711"/>
          </a:xfrm>
        </p:spPr>
        <p:txBody>
          <a:bodyPr/>
          <a:lstStyle/>
          <a:p>
            <a:pPr>
              <a:lnSpc>
                <a:spcPct val="150000"/>
              </a:lnSpc>
            </a:pPr>
            <a:r>
              <a:rPr lang="en-US" b="0">
                <a:ea typeface="ＭＳ Ｐゴシック"/>
              </a:rPr>
              <a:t>-Typical EV has 50-80 kWh battery</a:t>
            </a:r>
            <a:br>
              <a:rPr lang="en-US" b="0">
                <a:ea typeface="ＭＳ Ｐゴシック"/>
              </a:rPr>
            </a:br>
            <a:r>
              <a:rPr lang="en-US" b="0">
                <a:ea typeface="ＭＳ Ｐゴシック"/>
              </a:rPr>
              <a:t>- </a:t>
            </a:r>
            <a:r>
              <a:rPr lang="en-US" b="0" err="1">
                <a:ea typeface="ＭＳ Ｐゴシック"/>
              </a:rPr>
              <a:t>Phev</a:t>
            </a:r>
            <a:r>
              <a:rPr lang="en-US" b="0">
                <a:ea typeface="ＭＳ Ｐゴシック"/>
              </a:rPr>
              <a:t> 8-20kWh</a:t>
            </a:r>
            <a:endParaRPr lang="en-US" b="0"/>
          </a:p>
          <a:p>
            <a:pPr marL="0" indent="0">
              <a:lnSpc>
                <a:spcPct val="150000"/>
              </a:lnSpc>
            </a:pPr>
            <a:r>
              <a:rPr lang="en-US" b="0">
                <a:ea typeface="ＭＳ Ｐゴシック"/>
              </a:rPr>
              <a:t>-BEV = Battery Electric Vehicle</a:t>
            </a:r>
          </a:p>
          <a:p>
            <a:pPr>
              <a:lnSpc>
                <a:spcPct val="150000"/>
              </a:lnSpc>
            </a:pPr>
            <a:r>
              <a:rPr lang="en-US" b="0">
                <a:ea typeface="ＭＳ Ｐゴシック"/>
              </a:rPr>
              <a:t>-Typical consumption 20kWh / 100km</a:t>
            </a:r>
          </a:p>
          <a:p>
            <a:pPr>
              <a:lnSpc>
                <a:spcPct val="150000"/>
              </a:lnSpc>
            </a:pPr>
            <a:r>
              <a:rPr lang="en-US" b="0">
                <a:ea typeface="ＭＳ Ｐゴシック"/>
              </a:rPr>
              <a:t>-Average driving distance per year is 18 000 km in Finland = &lt;50 km/d</a:t>
            </a:r>
          </a:p>
          <a:p>
            <a:pPr>
              <a:lnSpc>
                <a:spcPct val="150000"/>
              </a:lnSpc>
            </a:pPr>
            <a:r>
              <a:rPr lang="en-US" b="0">
                <a:ea typeface="ＭＳ Ｐゴシック"/>
              </a:rPr>
              <a:t>-Typical charging speeds 1,8kW; 3,7kW and 11kW</a:t>
            </a:r>
            <a:endParaRPr lang="en-US" b="0"/>
          </a:p>
        </p:txBody>
      </p:sp>
      <p:sp>
        <p:nvSpPr>
          <p:cNvPr id="3" name="Title 2">
            <a:extLst>
              <a:ext uri="{FF2B5EF4-FFF2-40B4-BE49-F238E27FC236}">
                <a16:creationId xmlns:a16="http://schemas.microsoft.com/office/drawing/2014/main" id="{80935FE6-D24B-F2C6-814F-6B3B58775227}"/>
              </a:ext>
            </a:extLst>
          </p:cNvPr>
          <p:cNvSpPr>
            <a:spLocks noGrp="1"/>
          </p:cNvSpPr>
          <p:nvPr>
            <p:ph type="ctrTitle"/>
          </p:nvPr>
        </p:nvSpPr>
        <p:spPr/>
        <p:txBody>
          <a:bodyPr/>
          <a:lstStyle/>
          <a:p>
            <a:r>
              <a:rPr lang="en-US">
                <a:ea typeface="ＭＳ Ｐゴシック"/>
              </a:rPr>
              <a:t>About BEV:s</a:t>
            </a:r>
            <a:endParaRPr lang="en-US"/>
          </a:p>
        </p:txBody>
      </p:sp>
      <p:sp>
        <p:nvSpPr>
          <p:cNvPr id="4" name="Text Placeholder 3">
            <a:extLst>
              <a:ext uri="{FF2B5EF4-FFF2-40B4-BE49-F238E27FC236}">
                <a16:creationId xmlns:a16="http://schemas.microsoft.com/office/drawing/2014/main" id="{2F82B0E9-0A81-C413-5E10-3A81A58F96EB}"/>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50673F2E-71B0-9DD4-DF8E-FA236C9EDE65}"/>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6C428056-AD57-8FDF-FC13-1F9EA23C796B}"/>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C613140D-74E0-6274-62B9-7DF55CFE4CE7}"/>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pic>
        <p:nvPicPr>
          <p:cNvPr id="8" name="Picture 8" descr="Chart, line chart&#10;&#10;Description automatically generated">
            <a:extLst>
              <a:ext uri="{FF2B5EF4-FFF2-40B4-BE49-F238E27FC236}">
                <a16:creationId xmlns:a16="http://schemas.microsoft.com/office/drawing/2014/main" id="{8B89DFAA-D66D-C79E-A95A-6EF16F45010A}"/>
              </a:ext>
            </a:extLst>
          </p:cNvPr>
          <p:cNvPicPr>
            <a:picLocks noChangeAspect="1"/>
          </p:cNvPicPr>
          <p:nvPr/>
        </p:nvPicPr>
        <p:blipFill>
          <a:blip r:embed="rId2"/>
          <a:stretch>
            <a:fillRect/>
          </a:stretch>
        </p:blipFill>
        <p:spPr>
          <a:xfrm>
            <a:off x="3724493" y="1274766"/>
            <a:ext cx="4870550" cy="2724701"/>
          </a:xfrm>
          <a:prstGeom prst="rect">
            <a:avLst/>
          </a:prstGeom>
        </p:spPr>
      </p:pic>
      <p:sp>
        <p:nvSpPr>
          <p:cNvPr id="9" name="TextBox 8">
            <a:extLst>
              <a:ext uri="{FF2B5EF4-FFF2-40B4-BE49-F238E27FC236}">
                <a16:creationId xmlns:a16="http://schemas.microsoft.com/office/drawing/2014/main" id="{C40B118B-7D64-4FEE-E113-39586D704877}"/>
              </a:ext>
            </a:extLst>
          </p:cNvPr>
          <p:cNvSpPr txBox="1"/>
          <p:nvPr/>
        </p:nvSpPr>
        <p:spPr>
          <a:xfrm>
            <a:off x="461616" y="1488997"/>
            <a:ext cx="3096556" cy="10218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400">
                <a:latin typeface="Arial"/>
                <a:ea typeface="ＭＳ Ｐゴシック"/>
                <a:cs typeface="Arial"/>
              </a:rPr>
              <a:t>-(B)EV-fleet growing fast globally</a:t>
            </a:r>
            <a:endParaRPr lang="en-US"/>
          </a:p>
          <a:p>
            <a:pPr>
              <a:lnSpc>
                <a:spcPct val="150000"/>
              </a:lnSpc>
            </a:pPr>
            <a:r>
              <a:rPr lang="en-US" sz="1400">
                <a:latin typeface="Arial"/>
                <a:ea typeface="ＭＳ Ｐゴシック"/>
                <a:cs typeface="Arial"/>
              </a:rPr>
              <a:t>-Last year 38% of new cars were rechargeable in Finland</a:t>
            </a:r>
          </a:p>
        </p:txBody>
      </p:sp>
      <p:sp>
        <p:nvSpPr>
          <p:cNvPr id="11" name="Rectangle 10">
            <a:extLst>
              <a:ext uri="{FF2B5EF4-FFF2-40B4-BE49-F238E27FC236}">
                <a16:creationId xmlns:a16="http://schemas.microsoft.com/office/drawing/2014/main" id="{1AC291E3-DB93-7E6A-3EB0-2E8B6B48552C}"/>
              </a:ext>
            </a:extLst>
          </p:cNvPr>
          <p:cNvSpPr/>
          <p:nvPr/>
        </p:nvSpPr>
        <p:spPr>
          <a:xfrm>
            <a:off x="3269194" y="6089072"/>
            <a:ext cx="878569" cy="29094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2C65D3F5-C6B8-2B8C-7544-CF3D0C3B1103}"/>
              </a:ext>
            </a:extLst>
          </p:cNvPr>
          <p:cNvSpPr txBox="1"/>
          <p:nvPr/>
        </p:nvSpPr>
        <p:spPr>
          <a:xfrm>
            <a:off x="3916165" y="3905549"/>
            <a:ext cx="4452458"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ea typeface="ＭＳ Ｐゴシック"/>
                <a:cs typeface="Arial"/>
              </a:rPr>
              <a:t>Figure 2</a:t>
            </a:r>
            <a:r>
              <a:rPr lang="en-US" sz="1000">
                <a:latin typeface="Arial"/>
                <a:ea typeface="ＭＳ Ｐゴシック"/>
                <a:cs typeface="Arial"/>
              </a:rPr>
              <a:t>: Example of electricity demand curve.</a:t>
            </a:r>
            <a:endParaRPr lang="en-US" sz="1000" dirty="0"/>
          </a:p>
        </p:txBody>
      </p:sp>
    </p:spTree>
    <p:extLst>
      <p:ext uri="{BB962C8B-B14F-4D97-AF65-F5344CB8AC3E}">
        <p14:creationId xmlns:p14="http://schemas.microsoft.com/office/powerpoint/2010/main" val="173238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9BB037-BAA8-8D22-3D2A-9A6330D7D168}"/>
              </a:ext>
            </a:extLst>
          </p:cNvPr>
          <p:cNvSpPr>
            <a:spLocks noGrp="1"/>
          </p:cNvSpPr>
          <p:nvPr>
            <p:ph type="body" sz="quarter" idx="13"/>
          </p:nvPr>
        </p:nvSpPr>
        <p:spPr>
          <a:xfrm>
            <a:off x="655097" y="1544856"/>
            <a:ext cx="3680578" cy="4136400"/>
          </a:xfrm>
        </p:spPr>
        <p:txBody>
          <a:bodyPr/>
          <a:lstStyle/>
          <a:p>
            <a:r>
              <a:rPr lang="en-US" b="0">
                <a:ea typeface="+mn-lt"/>
                <a:cs typeface="+mn-lt"/>
              </a:rPr>
              <a:t>Different alternatives of DR relevant for BEVs can be:</a:t>
            </a:r>
            <a:endParaRPr lang="en-US"/>
          </a:p>
          <a:p>
            <a:pPr marL="285750" indent="-285750">
              <a:buFont typeface="Arial"/>
              <a:buChar char="•"/>
            </a:pPr>
            <a:r>
              <a:rPr lang="en-US" b="0">
                <a:ea typeface="+mn-lt"/>
                <a:cs typeface="+mn-lt"/>
              </a:rPr>
              <a:t>Load shifting (shifting the time of use of an appliance)</a:t>
            </a:r>
            <a:endParaRPr lang="en-US"/>
          </a:p>
          <a:p>
            <a:pPr marL="339725" lvl="1" indent="0">
              <a:buNone/>
            </a:pPr>
            <a:r>
              <a:rPr lang="en-US" sz="1400">
                <a:ea typeface="+mn-lt"/>
                <a:cs typeface="+mn-lt"/>
              </a:rPr>
              <a:t>--&gt; charge at night</a:t>
            </a:r>
            <a:endParaRPr lang="en-US" sz="1400" b="0">
              <a:ea typeface="+mn-lt"/>
              <a:cs typeface="+mn-lt"/>
            </a:endParaRPr>
          </a:p>
          <a:p>
            <a:pPr marL="285750" indent="-285750">
              <a:buFont typeface="Arial"/>
              <a:buChar char="•"/>
            </a:pPr>
            <a:r>
              <a:rPr lang="en-US" b="0">
                <a:ea typeface="+mn-lt"/>
                <a:cs typeface="+mn-lt"/>
              </a:rPr>
              <a:t>Peak clipping (reduced peak load)</a:t>
            </a:r>
            <a:endParaRPr lang="en-US"/>
          </a:p>
          <a:p>
            <a:pPr marL="382905" lvl="1" indent="0">
              <a:buNone/>
            </a:pPr>
            <a:r>
              <a:rPr lang="en-US" sz="1400">
                <a:ea typeface="+mn-lt"/>
                <a:cs typeface="+mn-lt"/>
              </a:rPr>
              <a:t>--&gt; charge at lower power</a:t>
            </a:r>
            <a:endParaRPr lang="en-US" sz="1400" b="0">
              <a:ea typeface="+mn-lt"/>
              <a:cs typeface="+mn-lt"/>
            </a:endParaRPr>
          </a:p>
          <a:p>
            <a:pPr marL="285750" indent="-285750">
              <a:buFont typeface="Arial"/>
              <a:buChar char="•"/>
            </a:pPr>
            <a:r>
              <a:rPr lang="en-US" b="0">
                <a:ea typeface="+mn-lt"/>
                <a:cs typeface="+mn-lt"/>
              </a:rPr>
              <a:t>Valley filling (introducing new load in off peak periods, for example during the night).</a:t>
            </a:r>
            <a:endParaRPr lang="en-US"/>
          </a:p>
          <a:p>
            <a:pPr marL="382905" lvl="1" indent="0">
              <a:buNone/>
            </a:pPr>
            <a:r>
              <a:rPr lang="en-US" sz="1400">
                <a:solidFill>
                  <a:srgbClr val="000000"/>
                </a:solidFill>
                <a:ea typeface="ＭＳ Ｐゴシック"/>
                <a:cs typeface="Arial"/>
              </a:rPr>
              <a:t>--&gt; charge at night</a:t>
            </a:r>
            <a:endParaRPr lang="en-US" b="0">
              <a:solidFill>
                <a:srgbClr val="000000"/>
              </a:solidFill>
              <a:cs typeface="Arial"/>
            </a:endParaRPr>
          </a:p>
          <a:p>
            <a:pPr marL="0" indent="0"/>
            <a:endParaRPr lang="en-US" b="0">
              <a:solidFill>
                <a:srgbClr val="000000"/>
              </a:solidFill>
              <a:ea typeface="ＭＳ Ｐゴシック"/>
              <a:cs typeface="Arial"/>
            </a:endParaRPr>
          </a:p>
          <a:p>
            <a:pPr marL="0" indent="0"/>
            <a:r>
              <a:rPr lang="en-US" b="0">
                <a:solidFill>
                  <a:srgbClr val="000000"/>
                </a:solidFill>
                <a:ea typeface="ＭＳ Ｐゴシック"/>
                <a:cs typeface="Arial"/>
              </a:rPr>
              <a:t>The recent shift towards real-time pricing in electricity contracts is driving the need for DR </a:t>
            </a:r>
          </a:p>
          <a:p>
            <a:pPr marL="0" indent="0"/>
            <a:endParaRPr lang="en-US" b="0">
              <a:cs typeface="Arial"/>
            </a:endParaRPr>
          </a:p>
        </p:txBody>
      </p:sp>
      <p:sp>
        <p:nvSpPr>
          <p:cNvPr id="3" name="Title 2">
            <a:extLst>
              <a:ext uri="{FF2B5EF4-FFF2-40B4-BE49-F238E27FC236}">
                <a16:creationId xmlns:a16="http://schemas.microsoft.com/office/drawing/2014/main" id="{BDBF5392-83C1-5D9A-1364-0E3161AC5FCF}"/>
              </a:ext>
            </a:extLst>
          </p:cNvPr>
          <p:cNvSpPr>
            <a:spLocks noGrp="1"/>
          </p:cNvSpPr>
          <p:nvPr>
            <p:ph type="ctrTitle"/>
          </p:nvPr>
        </p:nvSpPr>
        <p:spPr/>
        <p:txBody>
          <a:bodyPr/>
          <a:lstStyle/>
          <a:p>
            <a:r>
              <a:rPr lang="en-US">
                <a:ea typeface="ＭＳ Ｐゴシック"/>
                <a:cs typeface="Arial"/>
              </a:rPr>
              <a:t>BEV charging demand management</a:t>
            </a:r>
            <a:endParaRPr lang="en-US" b="0">
              <a:ea typeface="+mj-lt"/>
              <a:cs typeface="+mj-lt"/>
            </a:endParaRPr>
          </a:p>
          <a:p>
            <a:endParaRPr lang="en-US"/>
          </a:p>
        </p:txBody>
      </p:sp>
      <p:sp>
        <p:nvSpPr>
          <p:cNvPr id="4" name="Text Placeholder 3">
            <a:extLst>
              <a:ext uri="{FF2B5EF4-FFF2-40B4-BE49-F238E27FC236}">
                <a16:creationId xmlns:a16="http://schemas.microsoft.com/office/drawing/2014/main" id="{5328A6AA-C445-EDE4-62FB-5E8ACF41F1D7}"/>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BFA1593F-951C-F40C-E352-2CACD79A2074}"/>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FCE461A1-2658-3975-E669-00D490502B00}"/>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7496D053-F22B-95EC-FDE6-56E74104FF15}"/>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sp>
        <p:nvSpPr>
          <p:cNvPr id="8" name="Rectangle 7">
            <a:extLst>
              <a:ext uri="{FF2B5EF4-FFF2-40B4-BE49-F238E27FC236}">
                <a16:creationId xmlns:a16="http://schemas.microsoft.com/office/drawing/2014/main" id="{B9074431-B06D-DA4F-908A-8F5D61F3325E}"/>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10" descr="Chart, bar chart&#10;&#10;Description automatically generated">
            <a:extLst>
              <a:ext uri="{FF2B5EF4-FFF2-40B4-BE49-F238E27FC236}">
                <a16:creationId xmlns:a16="http://schemas.microsoft.com/office/drawing/2014/main" id="{353EB67F-2C18-A880-5668-AC163FB07499}"/>
              </a:ext>
            </a:extLst>
          </p:cNvPr>
          <p:cNvPicPr>
            <a:picLocks noChangeAspect="1"/>
          </p:cNvPicPr>
          <p:nvPr/>
        </p:nvPicPr>
        <p:blipFill>
          <a:blip r:embed="rId2"/>
          <a:stretch>
            <a:fillRect/>
          </a:stretch>
        </p:blipFill>
        <p:spPr>
          <a:xfrm>
            <a:off x="4341966" y="1831817"/>
            <a:ext cx="4592064" cy="2728308"/>
          </a:xfrm>
          <a:prstGeom prst="rect">
            <a:avLst/>
          </a:prstGeom>
        </p:spPr>
      </p:pic>
      <p:sp>
        <p:nvSpPr>
          <p:cNvPr id="11" name="TextBox 10">
            <a:extLst>
              <a:ext uri="{FF2B5EF4-FFF2-40B4-BE49-F238E27FC236}">
                <a16:creationId xmlns:a16="http://schemas.microsoft.com/office/drawing/2014/main" id="{4135E3BA-1F7E-088B-DA52-56A46C415D7B}"/>
              </a:ext>
            </a:extLst>
          </p:cNvPr>
          <p:cNvSpPr txBox="1"/>
          <p:nvPr/>
        </p:nvSpPr>
        <p:spPr>
          <a:xfrm>
            <a:off x="4458802" y="4618049"/>
            <a:ext cx="426003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Arial"/>
                <a:ea typeface="ＭＳ Ｐゴシック"/>
                <a:cs typeface="Arial"/>
              </a:rPr>
              <a:t>Figure 3: Distribution of electricity contracts in Finland by type.</a:t>
            </a:r>
            <a:endParaRPr lang="en-US" sz="1000" dirty="0"/>
          </a:p>
        </p:txBody>
      </p:sp>
    </p:spTree>
    <p:extLst>
      <p:ext uri="{BB962C8B-B14F-4D97-AF65-F5344CB8AC3E}">
        <p14:creationId xmlns:p14="http://schemas.microsoft.com/office/powerpoint/2010/main" val="183425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98055D-E023-4626-28F3-A53274DAEEA3}"/>
              </a:ext>
            </a:extLst>
          </p:cNvPr>
          <p:cNvSpPr>
            <a:spLocks noGrp="1"/>
          </p:cNvSpPr>
          <p:nvPr>
            <p:ph type="body" sz="quarter" idx="13"/>
          </p:nvPr>
        </p:nvSpPr>
        <p:spPr/>
        <p:txBody>
          <a:bodyPr/>
          <a:lstStyle/>
          <a:p>
            <a:r>
              <a:rPr lang="en-US" b="0">
                <a:ea typeface="+mn-lt"/>
                <a:cs typeface="+mn-lt"/>
              </a:rPr>
              <a:t>•Uncontrolled</a:t>
            </a:r>
            <a:r>
              <a:rPr lang="en-US">
                <a:ea typeface="+mn-lt"/>
                <a:cs typeface="+mn-lt"/>
              </a:rPr>
              <a:t> </a:t>
            </a:r>
            <a:r>
              <a:rPr lang="en-US" b="0">
                <a:ea typeface="+mn-lt"/>
                <a:cs typeface="+mn-lt"/>
              </a:rPr>
              <a:t>charging – charging starts at the time of arrival without any demand optimalization</a:t>
            </a:r>
            <a:br>
              <a:rPr lang="en-US" b="0">
                <a:ea typeface="+mn-lt"/>
                <a:cs typeface="+mn-lt"/>
              </a:rPr>
            </a:br>
            <a:r>
              <a:rPr lang="en-US" b="0">
                <a:ea typeface="ＭＳ Ｐゴシック"/>
                <a:cs typeface="Arial"/>
              </a:rPr>
              <a:t>--&gt; huge peak when people gets home after work</a:t>
            </a:r>
            <a:endParaRPr lang="en-US"/>
          </a:p>
          <a:p>
            <a:r>
              <a:rPr lang="en-US" b="0">
                <a:ea typeface="+mn-lt"/>
                <a:cs typeface="+mn-lt"/>
              </a:rPr>
              <a:t>•Controlled charging – charging is shifted to fixed times of low demand (night) with simple electricity tariffs or is optimized according to the grid or market conditions (smart charging)</a:t>
            </a:r>
            <a:endParaRPr lang="en-US"/>
          </a:p>
          <a:p>
            <a:endParaRPr lang="en-US"/>
          </a:p>
        </p:txBody>
      </p:sp>
      <p:sp>
        <p:nvSpPr>
          <p:cNvPr id="3" name="Title 2">
            <a:extLst>
              <a:ext uri="{FF2B5EF4-FFF2-40B4-BE49-F238E27FC236}">
                <a16:creationId xmlns:a16="http://schemas.microsoft.com/office/drawing/2014/main" id="{83E3DCEA-6040-0BB4-FC1E-7DDDC62A58BD}"/>
              </a:ext>
            </a:extLst>
          </p:cNvPr>
          <p:cNvSpPr>
            <a:spLocks noGrp="1"/>
          </p:cNvSpPr>
          <p:nvPr>
            <p:ph type="ctrTitle"/>
          </p:nvPr>
        </p:nvSpPr>
        <p:spPr/>
        <p:txBody>
          <a:bodyPr/>
          <a:lstStyle/>
          <a:p>
            <a:r>
              <a:rPr lang="en-US">
                <a:ea typeface="ＭＳ Ｐゴシック"/>
              </a:rPr>
              <a:t>BEV charging demand management</a:t>
            </a:r>
            <a:endParaRPr lang="en-US"/>
          </a:p>
        </p:txBody>
      </p:sp>
      <p:sp>
        <p:nvSpPr>
          <p:cNvPr id="4" name="Text Placeholder 3">
            <a:extLst>
              <a:ext uri="{FF2B5EF4-FFF2-40B4-BE49-F238E27FC236}">
                <a16:creationId xmlns:a16="http://schemas.microsoft.com/office/drawing/2014/main" id="{2114660D-F587-3398-D7EB-8D7BB7558375}"/>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AD62EF8-712F-48CE-5B54-B4102E53FC32}"/>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8626D351-7FBE-8476-6172-9DB26DCF65A1}"/>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B7CBC03B-0E04-05DE-2B5E-A0CEDE16282E}"/>
              </a:ext>
            </a:extLst>
          </p:cNvPr>
          <p:cNvSpPr>
            <a:spLocks noGrp="1"/>
          </p:cNvSpPr>
          <p:nvPr>
            <p:ph type="sldNum" sz="quarter" idx="20"/>
          </p:nvPr>
        </p:nvSpPr>
        <p:spPr/>
        <p:txBody>
          <a:bodyPr/>
          <a:lstStyle/>
          <a:p>
            <a:pPr>
              <a:defRPr/>
            </a:pPr>
            <a:r>
              <a:rPr lang="et-EE" altLang="en-US" dirty="0"/>
              <a:t>Page </a:t>
            </a:r>
            <a:fld id="{7ACE66E0-BE04-47BA-A62D-7BFC499E8192}" type="slidenum">
              <a:rPr lang="en-US" altLang="en-US" dirty="0" smtClean="0"/>
              <a:pPr>
                <a:defRPr/>
              </a:pPr>
              <a:t>5</a:t>
            </a:fld>
            <a:endParaRPr lang="en-US" altLang="en-US" dirty="0"/>
          </a:p>
        </p:txBody>
      </p:sp>
      <p:pic>
        <p:nvPicPr>
          <p:cNvPr id="8" name="Picture 8" descr="Chart, histogram&#10;&#10;Description automatically generated">
            <a:extLst>
              <a:ext uri="{FF2B5EF4-FFF2-40B4-BE49-F238E27FC236}">
                <a16:creationId xmlns:a16="http://schemas.microsoft.com/office/drawing/2014/main" id="{E3E9C254-C8B3-35CA-0376-DD11CEFF3372}"/>
              </a:ext>
            </a:extLst>
          </p:cNvPr>
          <p:cNvPicPr>
            <a:picLocks noChangeAspect="1"/>
          </p:cNvPicPr>
          <p:nvPr/>
        </p:nvPicPr>
        <p:blipFill>
          <a:blip r:embed="rId2"/>
          <a:stretch>
            <a:fillRect/>
          </a:stretch>
        </p:blipFill>
        <p:spPr>
          <a:xfrm>
            <a:off x="93417" y="2913824"/>
            <a:ext cx="2596749" cy="1801967"/>
          </a:xfrm>
          <a:prstGeom prst="rect">
            <a:avLst/>
          </a:prstGeom>
        </p:spPr>
      </p:pic>
      <p:pic>
        <p:nvPicPr>
          <p:cNvPr id="9" name="Picture 9" descr="Chart, histogram&#10;&#10;Description automatically generated">
            <a:extLst>
              <a:ext uri="{FF2B5EF4-FFF2-40B4-BE49-F238E27FC236}">
                <a16:creationId xmlns:a16="http://schemas.microsoft.com/office/drawing/2014/main" id="{885D5712-B2EE-2A86-3723-4DF5240DB609}"/>
              </a:ext>
            </a:extLst>
          </p:cNvPr>
          <p:cNvPicPr>
            <a:picLocks noChangeAspect="1"/>
          </p:cNvPicPr>
          <p:nvPr/>
        </p:nvPicPr>
        <p:blipFill>
          <a:blip r:embed="rId3"/>
          <a:stretch>
            <a:fillRect/>
          </a:stretch>
        </p:blipFill>
        <p:spPr>
          <a:xfrm>
            <a:off x="3175116" y="2949881"/>
            <a:ext cx="2570217" cy="1765910"/>
          </a:xfrm>
          <a:prstGeom prst="rect">
            <a:avLst/>
          </a:prstGeom>
        </p:spPr>
      </p:pic>
      <p:pic>
        <p:nvPicPr>
          <p:cNvPr id="10" name="Picture 10" descr="Chart, histogram&#10;&#10;Description automatically generated">
            <a:extLst>
              <a:ext uri="{FF2B5EF4-FFF2-40B4-BE49-F238E27FC236}">
                <a16:creationId xmlns:a16="http://schemas.microsoft.com/office/drawing/2014/main" id="{55FC608D-FAA6-0DDF-B477-C118E9F0E123}"/>
              </a:ext>
            </a:extLst>
          </p:cNvPr>
          <p:cNvPicPr>
            <a:picLocks noChangeAspect="1"/>
          </p:cNvPicPr>
          <p:nvPr/>
        </p:nvPicPr>
        <p:blipFill>
          <a:blip r:embed="rId4"/>
          <a:stretch>
            <a:fillRect/>
          </a:stretch>
        </p:blipFill>
        <p:spPr>
          <a:xfrm>
            <a:off x="6225384" y="2952193"/>
            <a:ext cx="2505585" cy="1732438"/>
          </a:xfrm>
          <a:prstGeom prst="rect">
            <a:avLst/>
          </a:prstGeom>
        </p:spPr>
      </p:pic>
      <p:sp>
        <p:nvSpPr>
          <p:cNvPr id="11" name="TextBox 10">
            <a:extLst>
              <a:ext uri="{FF2B5EF4-FFF2-40B4-BE49-F238E27FC236}">
                <a16:creationId xmlns:a16="http://schemas.microsoft.com/office/drawing/2014/main" id="{052D6227-9677-5AF2-859A-1E9E850CC902}"/>
              </a:ext>
            </a:extLst>
          </p:cNvPr>
          <p:cNvSpPr txBox="1"/>
          <p:nvPr/>
        </p:nvSpPr>
        <p:spPr>
          <a:xfrm>
            <a:off x="972091" y="4873434"/>
            <a:ext cx="720702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dirty="0">
                <a:latin typeface="Arial"/>
                <a:ea typeface="ＭＳ Ｐゴシック"/>
                <a:cs typeface="Arial"/>
              </a:rPr>
              <a:t>The graphs above show the simulated added load for scenarios where 1. there is no load management (BEV's are charged when people come home from work) 2. charging is relocated to fixed off-peak time</a:t>
            </a:r>
            <a:r>
              <a:rPr lang="cs-CZ" sz="1100" i="1" dirty="0">
                <a:latin typeface="Arial"/>
                <a:ea typeface="ＭＳ Ｐゴシック"/>
                <a:cs typeface="Arial"/>
              </a:rPr>
              <a:t> </a:t>
            </a:r>
            <a:r>
              <a:rPr lang="en-US" sz="1100" i="1" dirty="0">
                <a:latin typeface="Arial"/>
                <a:ea typeface="ＭＳ Ｐゴシック"/>
                <a:cs typeface="Arial"/>
              </a:rPr>
              <a:t>3. smart charging is used, and the charging period is flexibly controlled by </a:t>
            </a:r>
            <a:r>
              <a:rPr lang="en-GB" sz="1100" i="1" dirty="0">
                <a:latin typeface="Arial"/>
                <a:ea typeface="ＭＳ Ｐゴシック"/>
                <a:cs typeface="Arial"/>
              </a:rPr>
              <a:t>the</a:t>
            </a:r>
            <a:r>
              <a:rPr lang="cs-CZ" sz="1100" i="1" dirty="0">
                <a:latin typeface="Arial"/>
                <a:ea typeface="ＭＳ Ｐゴシック"/>
                <a:cs typeface="Arial"/>
              </a:rPr>
              <a:t> </a:t>
            </a:r>
            <a:r>
              <a:rPr lang="en-US" sz="1100" i="1" dirty="0">
                <a:latin typeface="Arial"/>
                <a:ea typeface="ＭＳ Ｐゴシック"/>
                <a:cs typeface="Arial"/>
              </a:rPr>
              <a:t>electricity market price</a:t>
            </a:r>
            <a:endParaRPr lang="cs-CZ" sz="1100" i="1" dirty="0">
              <a:latin typeface="Arial"/>
              <a:ea typeface="ＭＳ Ｐゴシック"/>
              <a:cs typeface="Arial"/>
            </a:endParaRPr>
          </a:p>
        </p:txBody>
      </p:sp>
      <p:sp>
        <p:nvSpPr>
          <p:cNvPr id="13" name="Rectangle 12">
            <a:extLst>
              <a:ext uri="{FF2B5EF4-FFF2-40B4-BE49-F238E27FC236}">
                <a16:creationId xmlns:a16="http://schemas.microsoft.com/office/drawing/2014/main" id="{3AB2EDFB-0446-9AF2-8D16-70A04066AFC6}"/>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C443052D-19CE-B5A5-D883-BF2D7A2FBEC3}"/>
              </a:ext>
            </a:extLst>
          </p:cNvPr>
          <p:cNvSpPr txBox="1"/>
          <p:nvPr/>
        </p:nvSpPr>
        <p:spPr>
          <a:xfrm>
            <a:off x="8295529" y="4626463"/>
            <a:ext cx="69368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ea typeface="ＭＳ Ｐゴシック"/>
                <a:cs typeface="Arial"/>
              </a:rPr>
              <a:t>Graph 1</a:t>
            </a:r>
          </a:p>
        </p:txBody>
      </p:sp>
    </p:spTree>
    <p:extLst>
      <p:ext uri="{BB962C8B-B14F-4D97-AF65-F5344CB8AC3E}">
        <p14:creationId xmlns:p14="http://schemas.microsoft.com/office/powerpoint/2010/main" val="349912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5CB63C-1484-2E01-F5A8-B33E2DC0A984}"/>
              </a:ext>
            </a:extLst>
          </p:cNvPr>
          <p:cNvSpPr>
            <a:spLocks noGrp="1"/>
          </p:cNvSpPr>
          <p:nvPr>
            <p:ph type="body" sz="quarter" idx="13"/>
          </p:nvPr>
        </p:nvSpPr>
        <p:spPr/>
        <p:txBody>
          <a:bodyPr>
            <a:normAutofit/>
          </a:bodyPr>
          <a:lstStyle/>
          <a:p>
            <a:r>
              <a:rPr lang="en-US" b="0">
                <a:ea typeface="+mn-lt"/>
                <a:cs typeface="+mn-lt"/>
              </a:rPr>
              <a:t>•Smart charging or even very basic load management can greatly reduce impacts on load profiles. Demand response provides grid stability by reducing the stress on electricity distribution networks.</a:t>
            </a:r>
            <a:endParaRPr lang="en-US" b="0">
              <a:cs typeface="Arial"/>
            </a:endParaRPr>
          </a:p>
          <a:p>
            <a:endParaRPr lang="en-US" b="0">
              <a:cs typeface="Arial"/>
            </a:endParaRPr>
          </a:p>
          <a:p>
            <a:r>
              <a:rPr lang="en-US" b="0">
                <a:ea typeface="+mn-lt"/>
                <a:cs typeface="+mn-lt"/>
              </a:rPr>
              <a:t>•DR enables better use of renewable energy sources and reduces the need to store energy in external storages, as cars can be charged at times of peak production</a:t>
            </a:r>
            <a:br>
              <a:rPr lang="en-US" b="0">
                <a:ea typeface="+mn-lt"/>
                <a:cs typeface="+mn-lt"/>
              </a:rPr>
            </a:br>
            <a:r>
              <a:rPr lang="en-US" b="0">
                <a:solidFill>
                  <a:srgbClr val="000000"/>
                </a:solidFill>
                <a:ea typeface="ＭＳ Ｐゴシック"/>
                <a:cs typeface="+mn-lt"/>
              </a:rPr>
              <a:t>   </a:t>
            </a:r>
            <a:br>
              <a:rPr lang="en-US" b="0">
                <a:ea typeface="ＭＳ Ｐゴシック"/>
                <a:cs typeface="+mn-lt"/>
              </a:rPr>
            </a:br>
            <a:r>
              <a:rPr lang="en-US" b="0">
                <a:solidFill>
                  <a:srgbClr val="000000"/>
                </a:solidFill>
                <a:ea typeface="ＭＳ Ｐゴシック"/>
                <a:cs typeface="+mn-lt"/>
              </a:rPr>
              <a:t>--&gt; </a:t>
            </a:r>
            <a:r>
              <a:rPr lang="en-US" b="0">
                <a:ea typeface="+mn-lt"/>
                <a:cs typeface="+mn-lt"/>
              </a:rPr>
              <a:t>reduces the need to turn electricity into hydrogen with poor efficiency</a:t>
            </a:r>
          </a:p>
          <a:p>
            <a:endParaRPr lang="en-US" b="0">
              <a:solidFill>
                <a:srgbClr val="000000"/>
              </a:solidFill>
              <a:cs typeface="Arial"/>
            </a:endParaRPr>
          </a:p>
          <a:p>
            <a:r>
              <a:rPr lang="en-US" b="0">
                <a:ea typeface="+mn-lt"/>
                <a:cs typeface="+mn-lt"/>
              </a:rPr>
              <a:t>•Potential to lessen the need for further investment (capital and material) for additional infrastructure related to grid services (use of available hardware)</a:t>
            </a:r>
            <a:endParaRPr lang="en-US"/>
          </a:p>
          <a:p>
            <a:endParaRPr lang="en-US" b="0">
              <a:cs typeface="Arial"/>
            </a:endParaRPr>
          </a:p>
          <a:p>
            <a:pPr marL="0" indent="0"/>
            <a:r>
              <a:rPr lang="en-US" b="0">
                <a:ea typeface="ＭＳ Ｐゴシック"/>
                <a:cs typeface="Arial"/>
              </a:rPr>
              <a:t>•Often it's a more flexible and customer-oriented way to charge EVs.</a:t>
            </a:r>
            <a:endParaRPr lang="en-US" b="0">
              <a:cs typeface="Arial"/>
            </a:endParaRPr>
          </a:p>
        </p:txBody>
      </p:sp>
      <p:sp>
        <p:nvSpPr>
          <p:cNvPr id="3" name="Title 2">
            <a:extLst>
              <a:ext uri="{FF2B5EF4-FFF2-40B4-BE49-F238E27FC236}">
                <a16:creationId xmlns:a16="http://schemas.microsoft.com/office/drawing/2014/main" id="{60823A2D-7EA4-1AC3-A9A4-1891E2C7D39D}"/>
              </a:ext>
            </a:extLst>
          </p:cNvPr>
          <p:cNvSpPr>
            <a:spLocks noGrp="1"/>
          </p:cNvSpPr>
          <p:nvPr>
            <p:ph type="ctrTitle"/>
          </p:nvPr>
        </p:nvSpPr>
        <p:spPr/>
        <p:txBody>
          <a:bodyPr/>
          <a:lstStyle/>
          <a:p>
            <a:r>
              <a:rPr lang="en-US">
                <a:ea typeface="+mj-lt"/>
                <a:cs typeface="+mj-lt"/>
              </a:rPr>
              <a:t>Benefits of EV demand response</a:t>
            </a:r>
            <a:endParaRPr lang="en-US"/>
          </a:p>
        </p:txBody>
      </p:sp>
      <p:sp>
        <p:nvSpPr>
          <p:cNvPr id="4" name="Text Placeholder 3">
            <a:extLst>
              <a:ext uri="{FF2B5EF4-FFF2-40B4-BE49-F238E27FC236}">
                <a16:creationId xmlns:a16="http://schemas.microsoft.com/office/drawing/2014/main" id="{8B68BA28-6567-93A8-9368-4B56C1237C89}"/>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5BB7B6A-A44C-9426-3ABF-A54AC610B378}"/>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423F3B54-8821-2445-5C07-CFAA6DC6BE1F}"/>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49EFAD11-89F1-8C1F-FE8B-064F3CD3F90E}"/>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sp>
        <p:nvSpPr>
          <p:cNvPr id="9" name="Rectangle 8">
            <a:extLst>
              <a:ext uri="{FF2B5EF4-FFF2-40B4-BE49-F238E27FC236}">
                <a16:creationId xmlns:a16="http://schemas.microsoft.com/office/drawing/2014/main" id="{5D46B3B9-F421-C2AA-AC94-48EFC5CE88CB}"/>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106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61CAF0-1631-F639-3A79-A2B6796425EB}"/>
              </a:ext>
            </a:extLst>
          </p:cNvPr>
          <p:cNvSpPr>
            <a:spLocks noGrp="1"/>
          </p:cNvSpPr>
          <p:nvPr>
            <p:ph type="body" sz="quarter" idx="13"/>
          </p:nvPr>
        </p:nvSpPr>
        <p:spPr/>
        <p:txBody>
          <a:bodyPr/>
          <a:lstStyle/>
          <a:p>
            <a:endParaRPr lang="en-US" b="0">
              <a:cs typeface="Arial"/>
            </a:endParaRPr>
          </a:p>
          <a:p>
            <a:endParaRPr lang="en-US"/>
          </a:p>
        </p:txBody>
      </p:sp>
      <p:sp>
        <p:nvSpPr>
          <p:cNvPr id="3" name="Title 2">
            <a:extLst>
              <a:ext uri="{FF2B5EF4-FFF2-40B4-BE49-F238E27FC236}">
                <a16:creationId xmlns:a16="http://schemas.microsoft.com/office/drawing/2014/main" id="{E5D59A7D-BB07-C23D-104E-24BF2514B06B}"/>
              </a:ext>
            </a:extLst>
          </p:cNvPr>
          <p:cNvSpPr>
            <a:spLocks noGrp="1"/>
          </p:cNvSpPr>
          <p:nvPr>
            <p:ph type="ctrTitle"/>
          </p:nvPr>
        </p:nvSpPr>
        <p:spPr/>
        <p:txBody>
          <a:bodyPr/>
          <a:lstStyle/>
          <a:p>
            <a:r>
              <a:rPr lang="en-US">
                <a:ea typeface="ＭＳ Ｐゴシック"/>
              </a:rPr>
              <a:t>Example</a:t>
            </a:r>
            <a:endParaRPr lang="en-US" err="1"/>
          </a:p>
        </p:txBody>
      </p:sp>
      <p:sp>
        <p:nvSpPr>
          <p:cNvPr id="4" name="Text Placeholder 3">
            <a:extLst>
              <a:ext uri="{FF2B5EF4-FFF2-40B4-BE49-F238E27FC236}">
                <a16:creationId xmlns:a16="http://schemas.microsoft.com/office/drawing/2014/main" id="{CA19C64B-B38E-5EE2-EBAE-A142F26B9CD8}"/>
              </a:ext>
            </a:extLst>
          </p:cNvPr>
          <p:cNvSpPr>
            <a:spLocks noGrp="1"/>
          </p:cNvSpPr>
          <p:nvPr>
            <p:ph type="body" sz="quarter" idx="16"/>
          </p:nvPr>
        </p:nvSpPr>
        <p:spPr>
          <a:xfrm>
            <a:off x="3717437" y="3164099"/>
            <a:ext cx="4030516" cy="525968"/>
          </a:xfrm>
        </p:spPr>
        <p:txBody>
          <a:bodyPr/>
          <a:lstStyle/>
          <a:p>
            <a:r>
              <a:rPr lang="en-US" sz="1200">
                <a:solidFill>
                  <a:schemeClr val="tx1"/>
                </a:solidFill>
                <a:ea typeface="ＭＳ Ｐゴシック"/>
              </a:rPr>
              <a:t>Electricity price for today. Not the biggest variance</a:t>
            </a:r>
            <a:endParaRPr lang="en-US" sz="1200">
              <a:solidFill>
                <a:schemeClr val="tx1"/>
              </a:solidFill>
            </a:endParaRPr>
          </a:p>
        </p:txBody>
      </p:sp>
      <p:sp>
        <p:nvSpPr>
          <p:cNvPr id="5" name="Text Placeholder 4">
            <a:extLst>
              <a:ext uri="{FF2B5EF4-FFF2-40B4-BE49-F238E27FC236}">
                <a16:creationId xmlns:a16="http://schemas.microsoft.com/office/drawing/2014/main" id="{5423D0FF-632F-E2C1-C730-D533C247A5BE}"/>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98669434-7F2D-C389-969C-093341E0AD07}"/>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6158A57F-D0C2-589E-135E-AA303C45E478}"/>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sp>
        <p:nvSpPr>
          <p:cNvPr id="9" name="Rectangle 8">
            <a:extLst>
              <a:ext uri="{FF2B5EF4-FFF2-40B4-BE49-F238E27FC236}">
                <a16:creationId xmlns:a16="http://schemas.microsoft.com/office/drawing/2014/main" id="{6DD12188-39D7-1A1A-7683-35100EAD6B26}"/>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EDAB9B71-96F8-F762-02B5-21E707AA5877}"/>
              </a:ext>
            </a:extLst>
          </p:cNvPr>
          <p:cNvSpPr txBox="1"/>
          <p:nvPr/>
        </p:nvSpPr>
        <p:spPr>
          <a:xfrm>
            <a:off x="193485" y="1225411"/>
            <a:ext cx="7766666"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AutoNum type="arabicPeriod"/>
            </a:pPr>
            <a:r>
              <a:rPr lang="en-US">
                <a:latin typeface="Arial"/>
                <a:ea typeface="ＭＳ Ｐゴシック"/>
                <a:cs typeface="Arial"/>
              </a:rPr>
              <a:t>BEV with 70kWh battery</a:t>
            </a:r>
            <a:endParaRPr lang="en-US">
              <a:cs typeface="Arial" panose="020B0604020202020204" pitchFamily="34" charset="0"/>
            </a:endParaRPr>
          </a:p>
          <a:p>
            <a:pPr marL="457200" indent="-457200">
              <a:lnSpc>
                <a:spcPct val="150000"/>
              </a:lnSpc>
              <a:buAutoNum type="arabicPeriod"/>
            </a:pPr>
            <a:r>
              <a:rPr lang="en-US">
                <a:latin typeface="Arial"/>
                <a:ea typeface="ＭＳ Ｐゴシック"/>
                <a:cs typeface="Arial"/>
              </a:rPr>
              <a:t>20% of the capacity is charged during the night with 7 cents/kWh cheaper electricity than during the day</a:t>
            </a:r>
          </a:p>
          <a:p>
            <a:pPr marL="457200" indent="-457200">
              <a:lnSpc>
                <a:spcPct val="150000"/>
              </a:lnSpc>
              <a:buAutoNum type="arabicPeriod"/>
            </a:pPr>
            <a:r>
              <a:rPr lang="en-US">
                <a:latin typeface="Arial"/>
                <a:ea typeface="ＭＳ Ｐゴシック"/>
                <a:cs typeface="Arial"/>
              </a:rPr>
              <a:t>Annual saving 358€</a:t>
            </a:r>
            <a:endParaRPr lang="en-US">
              <a:cs typeface="Arial"/>
            </a:endParaRPr>
          </a:p>
          <a:p>
            <a:endParaRPr lang="en-US">
              <a:cs typeface="Arial"/>
            </a:endParaRPr>
          </a:p>
        </p:txBody>
      </p:sp>
      <p:pic>
        <p:nvPicPr>
          <p:cNvPr id="10" name="Picture 10" descr="Chart, histogram&#10;&#10;Description automatically generated">
            <a:extLst>
              <a:ext uri="{FF2B5EF4-FFF2-40B4-BE49-F238E27FC236}">
                <a16:creationId xmlns:a16="http://schemas.microsoft.com/office/drawing/2014/main" id="{C7D6EEC8-D357-4296-A866-C440FC9D8A83}"/>
              </a:ext>
            </a:extLst>
          </p:cNvPr>
          <p:cNvPicPr>
            <a:picLocks noChangeAspect="1"/>
          </p:cNvPicPr>
          <p:nvPr/>
        </p:nvPicPr>
        <p:blipFill>
          <a:blip r:embed="rId2"/>
          <a:stretch>
            <a:fillRect/>
          </a:stretch>
        </p:blipFill>
        <p:spPr>
          <a:xfrm>
            <a:off x="1361966" y="3324363"/>
            <a:ext cx="5681662" cy="2421137"/>
          </a:xfrm>
          <a:prstGeom prst="rect">
            <a:avLst/>
          </a:prstGeom>
        </p:spPr>
      </p:pic>
      <p:sp>
        <p:nvSpPr>
          <p:cNvPr id="11" name="TextBox 10">
            <a:extLst>
              <a:ext uri="{FF2B5EF4-FFF2-40B4-BE49-F238E27FC236}">
                <a16:creationId xmlns:a16="http://schemas.microsoft.com/office/drawing/2014/main" id="{722235F9-2CE5-9C46-1542-5D5E12FC3303}"/>
              </a:ext>
            </a:extLst>
          </p:cNvPr>
          <p:cNvSpPr txBox="1"/>
          <p:nvPr/>
        </p:nvSpPr>
        <p:spPr>
          <a:xfrm>
            <a:off x="7134613" y="5214086"/>
            <a:ext cx="1653947"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u="sng" dirty="0">
                <a:latin typeface="Arial"/>
                <a:ea typeface="ＭＳ Ｐゴシック"/>
                <a:cs typeface="Arial"/>
              </a:rPr>
              <a:t>Source: </a:t>
            </a:r>
            <a:r>
              <a:rPr lang="en-US" sz="1000" dirty="0">
                <a:latin typeface="Arial"/>
                <a:ea typeface="ＭＳ Ｐゴシック"/>
                <a:cs typeface="Arial"/>
              </a:rPr>
              <a:t>https://www.fortum.fi/kotiasiakkaille/sahkoa-kotiin/opas/spot-hinta</a:t>
            </a:r>
            <a:endParaRPr lang="en-US" sz="1000" u="sng" dirty="0">
              <a:latin typeface="Arial"/>
              <a:ea typeface="ＭＳ Ｐゴシック"/>
              <a:cs typeface="Arial"/>
            </a:endParaRPr>
          </a:p>
        </p:txBody>
      </p:sp>
    </p:spTree>
    <p:extLst>
      <p:ext uri="{BB962C8B-B14F-4D97-AF65-F5344CB8AC3E}">
        <p14:creationId xmlns:p14="http://schemas.microsoft.com/office/powerpoint/2010/main" val="157909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6C37E4-9655-03A0-9F67-EC0940E4D8C8}"/>
              </a:ext>
            </a:extLst>
          </p:cNvPr>
          <p:cNvSpPr>
            <a:spLocks noGrp="1"/>
          </p:cNvSpPr>
          <p:nvPr>
            <p:ph type="body" sz="quarter" idx="13"/>
          </p:nvPr>
        </p:nvSpPr>
        <p:spPr>
          <a:xfrm>
            <a:off x="572400" y="1282616"/>
            <a:ext cx="6285600" cy="4543981"/>
          </a:xfrm>
        </p:spPr>
        <p:txBody>
          <a:bodyPr>
            <a:normAutofit/>
          </a:bodyPr>
          <a:lstStyle/>
          <a:p>
            <a:pPr>
              <a:lnSpc>
                <a:spcPct val="150000"/>
              </a:lnSpc>
            </a:pPr>
            <a:r>
              <a:rPr lang="en-US" b="0">
                <a:ea typeface="+mn-lt"/>
                <a:cs typeface="+mn-lt"/>
              </a:rPr>
              <a:t>•Individual charging times are stochastic, it is very difficult to forecast them</a:t>
            </a:r>
            <a:endParaRPr lang="en-US"/>
          </a:p>
          <a:p>
            <a:pPr>
              <a:lnSpc>
                <a:spcPct val="150000"/>
              </a:lnSpc>
            </a:pPr>
            <a:r>
              <a:rPr lang="en-US" b="0">
                <a:ea typeface="+mn-lt"/>
                <a:cs typeface="+mn-lt"/>
              </a:rPr>
              <a:t>•Despite numerous smart charging projects, technology is still not in a state of the full commercial rollout.</a:t>
            </a:r>
            <a:endParaRPr lang="en-US"/>
          </a:p>
          <a:p>
            <a:pPr>
              <a:lnSpc>
                <a:spcPct val="150000"/>
              </a:lnSpc>
            </a:pPr>
            <a:r>
              <a:rPr lang="en-US" b="0">
                <a:ea typeface="ＭＳ Ｐゴシック"/>
                <a:cs typeface="Arial"/>
              </a:rPr>
              <a:t>•There is a lack of a uniform approach to aggregation and commercial deployment. There is a need for incentives or even regulations to promote the development of standardized smart charging technologies.</a:t>
            </a:r>
          </a:p>
          <a:p>
            <a:pPr>
              <a:lnSpc>
                <a:spcPct val="150000"/>
              </a:lnSpc>
            </a:pPr>
            <a:r>
              <a:rPr lang="en-US" b="0">
                <a:ea typeface="+mn-lt"/>
                <a:cs typeface="+mn-lt"/>
              </a:rPr>
              <a:t>•Getting EV owners to follow along with the optimized charging schedules is not that simple. Contractual charging schedules between power companies and consumers might be a solution.</a:t>
            </a:r>
            <a:endParaRPr lang="en-US" b="0">
              <a:cs typeface="Arial"/>
            </a:endParaRPr>
          </a:p>
          <a:p>
            <a:pPr>
              <a:lnSpc>
                <a:spcPct val="150000"/>
              </a:lnSpc>
            </a:pPr>
            <a:r>
              <a:rPr lang="en-US" b="0">
                <a:ea typeface="ＭＳ Ｐゴシック"/>
                <a:cs typeface="Arial"/>
              </a:rPr>
              <a:t>•Customers may feel that participating in DR could interfere with their full potential to use their vehicles when they need them.</a:t>
            </a:r>
            <a:endParaRPr lang="en-US" b="0">
              <a:cs typeface="Arial"/>
            </a:endParaRPr>
          </a:p>
          <a:p>
            <a:pPr>
              <a:lnSpc>
                <a:spcPct val="150000"/>
              </a:lnSpc>
            </a:pPr>
            <a:r>
              <a:rPr lang="en-US" b="0">
                <a:ea typeface="ＭＳ Ｐゴシック"/>
                <a:cs typeface="Arial"/>
              </a:rPr>
              <a:t>•People with fixed price contracts might not feel the need to participate in DR</a:t>
            </a:r>
            <a:endParaRPr lang="en-US" b="0">
              <a:cs typeface="Arial"/>
            </a:endParaRPr>
          </a:p>
          <a:p>
            <a:pPr>
              <a:lnSpc>
                <a:spcPct val="150000"/>
              </a:lnSpc>
            </a:pPr>
            <a:endParaRPr lang="en-US" b="0">
              <a:cs typeface="Arial"/>
            </a:endParaRPr>
          </a:p>
          <a:p>
            <a:pPr>
              <a:lnSpc>
                <a:spcPct val="150000"/>
              </a:lnSpc>
            </a:pPr>
            <a:endParaRPr lang="en-US"/>
          </a:p>
        </p:txBody>
      </p:sp>
      <p:sp>
        <p:nvSpPr>
          <p:cNvPr id="3" name="Title 2">
            <a:extLst>
              <a:ext uri="{FF2B5EF4-FFF2-40B4-BE49-F238E27FC236}">
                <a16:creationId xmlns:a16="http://schemas.microsoft.com/office/drawing/2014/main" id="{BAEDDBDA-B557-3001-6196-6B3082366FD1}"/>
              </a:ext>
            </a:extLst>
          </p:cNvPr>
          <p:cNvSpPr>
            <a:spLocks noGrp="1"/>
          </p:cNvSpPr>
          <p:nvPr>
            <p:ph type="ctrTitle"/>
          </p:nvPr>
        </p:nvSpPr>
        <p:spPr/>
        <p:txBody>
          <a:bodyPr/>
          <a:lstStyle/>
          <a:p>
            <a:r>
              <a:rPr lang="en-US">
                <a:ea typeface="+mj-lt"/>
                <a:cs typeface="+mj-lt"/>
              </a:rPr>
              <a:t>Drawbacks and challenges of EV DR</a:t>
            </a:r>
            <a:endParaRPr lang="en-US"/>
          </a:p>
        </p:txBody>
      </p:sp>
      <p:sp>
        <p:nvSpPr>
          <p:cNvPr id="4" name="Text Placeholder 3">
            <a:extLst>
              <a:ext uri="{FF2B5EF4-FFF2-40B4-BE49-F238E27FC236}">
                <a16:creationId xmlns:a16="http://schemas.microsoft.com/office/drawing/2014/main" id="{DE3C08EC-370A-6CF0-CC04-2740B840E3C0}"/>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1679207-ED8D-F0DF-5D3F-F7E3B1ACED87}"/>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5273D295-9DB3-EDA6-BD8D-3303C819DBF1}"/>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7F740BBA-FBC5-8466-64C3-7B116AC0D890}"/>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sp>
        <p:nvSpPr>
          <p:cNvPr id="9" name="Rectangle 8">
            <a:extLst>
              <a:ext uri="{FF2B5EF4-FFF2-40B4-BE49-F238E27FC236}">
                <a16:creationId xmlns:a16="http://schemas.microsoft.com/office/drawing/2014/main" id="{4ECC4FA9-BE0D-481C-4FF4-5024C9944183}"/>
              </a:ext>
            </a:extLst>
          </p:cNvPr>
          <p:cNvSpPr/>
          <p:nvPr/>
        </p:nvSpPr>
        <p:spPr>
          <a:xfrm>
            <a:off x="3254862" y="6003079"/>
            <a:ext cx="864237" cy="38410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865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23CB4E-4CC0-800E-BF49-B277EF56DE4E}"/>
              </a:ext>
            </a:extLst>
          </p:cNvPr>
          <p:cNvSpPr>
            <a:spLocks noGrp="1"/>
          </p:cNvSpPr>
          <p:nvPr>
            <p:ph type="title"/>
          </p:nvPr>
        </p:nvSpPr>
        <p:spPr/>
        <p:txBody>
          <a:bodyPr/>
          <a:lstStyle/>
          <a:p>
            <a:r>
              <a:rPr lang="en-US">
                <a:ea typeface="ＭＳ Ｐゴシック"/>
              </a:rPr>
              <a:t>V2G = Vehicle to Grid</a:t>
            </a:r>
            <a:endParaRPr lang="en-US"/>
          </a:p>
        </p:txBody>
      </p:sp>
      <p:sp>
        <p:nvSpPr>
          <p:cNvPr id="2" name="Text Placeholder 1">
            <a:extLst>
              <a:ext uri="{FF2B5EF4-FFF2-40B4-BE49-F238E27FC236}">
                <a16:creationId xmlns:a16="http://schemas.microsoft.com/office/drawing/2014/main" id="{27DE1555-8329-C88C-402F-2C2B574DCE5C}"/>
              </a:ext>
            </a:extLst>
          </p:cNvPr>
          <p:cNvSpPr>
            <a:spLocks noGrp="1"/>
          </p:cNvSpPr>
          <p:nvPr>
            <p:ph type="body" sz="half" idx="1"/>
          </p:nvPr>
        </p:nvSpPr>
        <p:spPr>
          <a:xfrm>
            <a:off x="316154" y="1794133"/>
            <a:ext cx="4256436" cy="3721323"/>
          </a:xfrm>
        </p:spPr>
        <p:txBody>
          <a:bodyPr/>
          <a:lstStyle/>
          <a:p>
            <a:r>
              <a:rPr lang="en-US" sz="2000">
                <a:ea typeface="ＭＳ Ｐゴシック"/>
                <a:cs typeface="Arial"/>
              </a:rPr>
              <a:t>Turns the population of electric vehicles into an array of distributed energy sources that can be tapped into during peak demand.</a:t>
            </a:r>
            <a:endParaRPr lang="en-US" sz="2000">
              <a:cs typeface="Arial"/>
            </a:endParaRPr>
          </a:p>
          <a:p>
            <a:r>
              <a:rPr lang="en-US" sz="2000">
                <a:ea typeface="ＭＳ Ｐゴシック"/>
                <a:cs typeface="Arial"/>
              </a:rPr>
              <a:t>Battery charging during low demand helps flatten the demand curve.</a:t>
            </a:r>
            <a:endParaRPr lang="en-US" sz="2000"/>
          </a:p>
          <a:p>
            <a:r>
              <a:rPr lang="en-US" sz="2000">
                <a:ea typeface="ＭＳ Ｐゴシック"/>
                <a:cs typeface="Arial"/>
              </a:rPr>
              <a:t>The V2G systems still have a long way to go until widespread adoption.</a:t>
            </a:r>
          </a:p>
          <a:p>
            <a:endParaRPr lang="en-US" sz="2000">
              <a:ea typeface="ＭＳ Ｐゴシック"/>
              <a:cs typeface="Arial"/>
            </a:endParaRPr>
          </a:p>
        </p:txBody>
      </p:sp>
      <p:sp>
        <p:nvSpPr>
          <p:cNvPr id="6" name="Date Placeholder 5">
            <a:extLst>
              <a:ext uri="{FF2B5EF4-FFF2-40B4-BE49-F238E27FC236}">
                <a16:creationId xmlns:a16="http://schemas.microsoft.com/office/drawing/2014/main" id="{706B9577-5DB0-E222-F12D-5D7B72DD0D56}"/>
              </a:ext>
            </a:extLst>
          </p:cNvPr>
          <p:cNvSpPr>
            <a:spLocks noGrp="1"/>
          </p:cNvSpPr>
          <p:nvPr>
            <p:ph type="dt" sz="half" idx="4294967295"/>
          </p:nvPr>
        </p:nvSpPr>
        <p:spPr>
          <a:xfrm>
            <a:off x="0" y="6273800"/>
            <a:ext cx="1544638" cy="125413"/>
          </a:xfrm>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467EF720-C369-775C-1DEF-1398FC0E7E4F}"/>
              </a:ext>
            </a:extLst>
          </p:cNvPr>
          <p:cNvSpPr>
            <a:spLocks noGrp="1"/>
          </p:cNvSpPr>
          <p:nvPr>
            <p:ph type="sldNum" sz="quarter" idx="4294967295"/>
          </p:nvPr>
        </p:nvSpPr>
        <p:spPr>
          <a:xfrm>
            <a:off x="2402887" y="6447406"/>
            <a:ext cx="1371457" cy="94625"/>
          </a:xfrm>
        </p:spPr>
        <p:txBody>
          <a:bodyPr/>
          <a:lstStyle/>
          <a:p>
            <a:pPr>
              <a:defRPr/>
            </a:pPr>
            <a:r>
              <a:rPr lang="et-EE" altLang="en-US" sz="800" b="1">
                <a:latin typeface="Arial"/>
                <a:ea typeface="ＭＳ Ｐゴシック"/>
                <a:cs typeface="Arial"/>
              </a:rPr>
              <a:t>Page </a:t>
            </a:r>
            <a:fld id="{7ACE66E0-BE04-47BA-A62D-7BFC499E8192}" type="slidenum">
              <a:rPr lang="en-US" altLang="en-US" sz="800" b="1" dirty="0" smtClean="0">
                <a:latin typeface="Arial"/>
                <a:ea typeface="ＭＳ Ｐゴシック"/>
                <a:cs typeface="Arial"/>
              </a:rPr>
              <a:pPr>
                <a:defRPr/>
              </a:pPr>
              <a:t>9</a:t>
            </a:fld>
            <a:endParaRPr lang="en-US" altLang="en-US" sz="800" b="1">
              <a:latin typeface="Arial"/>
              <a:ea typeface="ＭＳ Ｐゴシック"/>
              <a:cs typeface="Arial"/>
            </a:endParaRPr>
          </a:p>
        </p:txBody>
      </p:sp>
      <p:pic>
        <p:nvPicPr>
          <p:cNvPr id="9" name="Picture 9" descr="Diagram&#10;&#10;Description automatically generated">
            <a:extLst>
              <a:ext uri="{FF2B5EF4-FFF2-40B4-BE49-F238E27FC236}">
                <a16:creationId xmlns:a16="http://schemas.microsoft.com/office/drawing/2014/main" id="{D2D7CBDE-61F9-075C-FBA0-BE7A5B008D0A}"/>
              </a:ext>
            </a:extLst>
          </p:cNvPr>
          <p:cNvPicPr>
            <a:picLocks noChangeAspect="1"/>
          </p:cNvPicPr>
          <p:nvPr/>
        </p:nvPicPr>
        <p:blipFill>
          <a:blip r:embed="rId2"/>
          <a:stretch>
            <a:fillRect/>
          </a:stretch>
        </p:blipFill>
        <p:spPr>
          <a:xfrm>
            <a:off x="4247168" y="1820169"/>
            <a:ext cx="4878032" cy="2900175"/>
          </a:xfrm>
          <a:prstGeom prst="rect">
            <a:avLst/>
          </a:prstGeom>
        </p:spPr>
      </p:pic>
      <p:sp>
        <p:nvSpPr>
          <p:cNvPr id="8" name="TextBox 7">
            <a:extLst>
              <a:ext uri="{FF2B5EF4-FFF2-40B4-BE49-F238E27FC236}">
                <a16:creationId xmlns:a16="http://schemas.microsoft.com/office/drawing/2014/main" id="{6D180172-20DE-39AF-B4C5-0154ACF4EC98}"/>
              </a:ext>
            </a:extLst>
          </p:cNvPr>
          <p:cNvSpPr txBox="1"/>
          <p:nvPr/>
        </p:nvSpPr>
        <p:spPr>
          <a:xfrm>
            <a:off x="4247135" y="4841261"/>
            <a:ext cx="426003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Arial"/>
                <a:ea typeface="ＭＳ Ｐゴシック"/>
                <a:cs typeface="Arial"/>
              </a:rPr>
              <a:t>Figure 7: Flattening the demand response curve.</a:t>
            </a:r>
            <a:endParaRPr lang="en-US" sz="1000"/>
          </a:p>
        </p:txBody>
      </p:sp>
    </p:spTree>
    <p:extLst>
      <p:ext uri="{BB962C8B-B14F-4D97-AF65-F5344CB8AC3E}">
        <p14:creationId xmlns:p14="http://schemas.microsoft.com/office/powerpoint/2010/main" val="3011846250"/>
      </p:ext>
    </p:extLst>
  </p:cSld>
  <p:clrMapOvr>
    <a:masterClrMapping/>
  </p:clrMapOvr>
  <p:transition spd="med"/>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0</TotalTime>
  <Words>1153</Words>
  <Application>Microsoft Office PowerPoint</Application>
  <PresentationFormat>On-screen Show (4:3)</PresentationFormat>
  <Paragraphs>102</Paragraphs>
  <Slides>11</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presentation</vt:lpstr>
      <vt:lpstr>Aalto Content - Green</vt:lpstr>
      <vt:lpstr>ELEC-E8423 - Smart Grid  Demand response of electric vehicle loads</vt:lpstr>
      <vt:lpstr>Introduction</vt:lpstr>
      <vt:lpstr>About BEV:s</vt:lpstr>
      <vt:lpstr>BEV charging demand management </vt:lpstr>
      <vt:lpstr>BEV charging demand management</vt:lpstr>
      <vt:lpstr>Benefits of EV demand response</vt:lpstr>
      <vt:lpstr>Example</vt:lpstr>
      <vt:lpstr>Drawbacks and challenges of EV DR</vt:lpstr>
      <vt:lpstr>V2G = Vehicle to Grid</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226</cp:revision>
  <dcterms:created xsi:type="dcterms:W3CDTF">2010-03-23T14:57:30Z</dcterms:created>
  <dcterms:modified xsi:type="dcterms:W3CDTF">2023-04-04T05:33:27Z</dcterms:modified>
</cp:coreProperties>
</file>