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1"/>
    <p:sldMasterId id="2147483671" r:id="rId2"/>
  </p:sldMasterIdLst>
  <p:notesMasterIdLst>
    <p:notesMasterId r:id="rId12"/>
  </p:notesMasterIdLst>
  <p:handoutMasterIdLst>
    <p:handoutMasterId r:id="rId13"/>
  </p:handoutMasterIdLst>
  <p:sldIdLst>
    <p:sldId id="339" r:id="rId3"/>
    <p:sldId id="355" r:id="rId4"/>
    <p:sldId id="479" r:id="rId5"/>
    <p:sldId id="478" r:id="rId6"/>
    <p:sldId id="484" r:id="rId7"/>
    <p:sldId id="476" r:id="rId8"/>
    <p:sldId id="482" r:id="rId9"/>
    <p:sldId id="352" r:id="rId10"/>
    <p:sldId id="362" r:id="rId11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8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7BA9F-60B3-B000-C78B-E08A635292E5}" v="770" dt="2021-04-02T11:57:45.520"/>
    <p1510:client id="{0F4D6BE2-DDB2-0565-B7C0-86F5AEAE887F}" v="107" dt="2021-04-02T12:04:42.631"/>
    <p1510:client id="{33FE1ABE-D3F0-7D2B-BB0B-8B1801AFB4B0}" v="983" dt="2021-04-04T15:20:35.235"/>
    <p1510:client id="{3D5330A3-223C-89E1-6DB7-616D4EF03A7D}" v="21" dt="2023-04-24T16:55:55.713"/>
    <p1510:client id="{4078A566-A6A8-0234-0021-EC1272DA9B39}" v="135" dt="2023-04-25T09:39:41.689"/>
    <p1510:client id="{7181B710-FF17-4B1B-9724-B8D9168B7B5F}" v="38" dt="2023-04-24T16:02:09.824"/>
    <p1510:client id="{81D56BF8-389C-9572-B8AB-4C270BA2AB92}" v="960" dt="2021-04-04T13:11:17.320"/>
    <p1510:client id="{965C1DAB-2F70-EBE3-E166-F275A12E5BCD}" v="1512" dt="2021-04-02T11:58:55.780"/>
    <p1510:client id="{C16EDB07-539F-2A4C-8B9C-EC16416A8E02}" v="45" dt="2021-04-02T12:00:07.591"/>
    <p1510:client id="{CC6AB87C-8E2C-48A8-81D0-1B01EDF64DC3}" v="517" dt="2023-04-24T13:39:02.589"/>
    <p1510:client id="{D58D8718-97F7-0A26-23A3-675C202AE082}" v="74" dt="2023-04-25T06:09:01.466"/>
    <p1510:client id="{DBE76C96-43BB-F485-BD1D-DDEE8A04DDF4}" v="118" dt="2021-04-04T16:06:59.882"/>
    <p1510:client id="{DBF822C6-15CB-E8C2-2246-373412F516FD}" v="175" dt="2023-04-24T13:42:10.063"/>
    <p1510:client id="{F9564507-A38C-4824-8BD6-69462E9226A5}" v="4" dt="2023-04-24T14:52:33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4020"/>
        <p:guide pos="2880"/>
        <p:guide pos="18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3034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9065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28233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1945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3751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fld id="{05056AA3-4A2D-F849-999A-A1BA68730218}" type="datetime1">
              <a:rPr lang="de-DE" smtClean="0"/>
              <a:t>25.04.2023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fld id="{D8E9244D-15CC-6F4E-9AC2-F8CA45F2DA8F}" type="datetime1">
              <a:rPr lang="de-DE" smtClean="0"/>
              <a:t>25.04.2023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fld id="{91D02B3E-27A8-0F4E-B23B-CCEB8D583E96}" type="datetime1">
              <a:rPr lang="de-DE" smtClean="0"/>
              <a:t>25.04.2023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fld id="{A8FE07CC-AC21-574B-A686-89370C27A07E}" type="datetime1">
              <a:rPr lang="de-DE" smtClean="0"/>
              <a:t>25.04.2023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323FBC3-C222-AD4C-BEC8-9F7528AB2720}" type="datetime1">
              <a:rPr lang="de-DE" smtClean="0"/>
              <a:t>25.04.2023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DB98026-B025-A74C-8943-469E1F3E63F1}" type="datetime1">
              <a:rPr lang="de-DE" smtClean="0"/>
              <a:t>25.04.2023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>
                <a:ea typeface="+mj-lt"/>
                <a:cs typeface="+mj-lt"/>
              </a:rPr>
              <a:t>ELEC-E8423 - Smart Grid</a:t>
            </a:r>
            <a:br>
              <a:rPr lang="fi-FI" sz="3200">
                <a:ea typeface="+mj-lt"/>
                <a:cs typeface="+mj-lt"/>
              </a:rPr>
            </a:br>
            <a:br>
              <a:rPr lang="fi-FI" sz="3200">
                <a:ea typeface="+mj-lt"/>
                <a:cs typeface="+mj-lt"/>
              </a:rPr>
            </a:br>
            <a:r>
              <a:rPr lang="fi-FI" sz="3200" err="1">
                <a:ea typeface="+mj-lt"/>
                <a:cs typeface="+mj-lt"/>
              </a:rPr>
              <a:t>Wind</a:t>
            </a:r>
            <a:r>
              <a:rPr lang="fi-FI" sz="3200">
                <a:ea typeface="+mj-lt"/>
                <a:cs typeface="+mj-lt"/>
              </a:rPr>
              <a:t> </a:t>
            </a:r>
            <a:r>
              <a:rPr lang="fi-FI" sz="3200" err="1">
                <a:ea typeface="+mj-lt"/>
                <a:cs typeface="+mj-lt"/>
              </a:rPr>
              <a:t>power</a:t>
            </a:r>
            <a:r>
              <a:rPr lang="fi-FI" sz="3200">
                <a:ea typeface="+mj-lt"/>
                <a:cs typeface="+mj-lt"/>
              </a:rPr>
              <a:t> </a:t>
            </a:r>
            <a:r>
              <a:rPr lang="fi-FI" sz="3200" err="1">
                <a:ea typeface="+mj-lt"/>
                <a:cs typeface="+mj-lt"/>
              </a:rPr>
              <a:t>generation</a:t>
            </a:r>
            <a:r>
              <a:rPr lang="fi-FI" sz="3200">
                <a:ea typeface="+mj-lt"/>
                <a:cs typeface="+mj-lt"/>
              </a:rPr>
              <a:t> </a:t>
            </a:r>
            <a:r>
              <a:rPr lang="fi-FI" sz="3200" err="1">
                <a:ea typeface="+mj-lt"/>
                <a:cs typeface="+mj-lt"/>
              </a:rPr>
              <a:t>variation</a:t>
            </a:r>
            <a:r>
              <a:rPr lang="fi-FI" sz="3200">
                <a:ea typeface="+mj-lt"/>
                <a:cs typeface="+mj-lt"/>
              </a:rPr>
              <a:t> and </a:t>
            </a:r>
            <a:r>
              <a:rPr lang="fi-FI" sz="3200" err="1">
                <a:ea typeface="+mj-lt"/>
                <a:cs typeface="+mj-lt"/>
              </a:rPr>
              <a:t>its</a:t>
            </a:r>
            <a:r>
              <a:rPr lang="fi-FI" sz="3200">
                <a:ea typeface="+mj-lt"/>
                <a:cs typeface="+mj-lt"/>
              </a:rPr>
              <a:t> </a:t>
            </a:r>
            <a:r>
              <a:rPr lang="en-US" sz="3200" i="1">
                <a:ea typeface="+mj-lt"/>
                <a:cs typeface="+mj-lt"/>
              </a:rPr>
              <a:t>modeling</a:t>
            </a:r>
            <a:endParaRPr lang="en-US" sz="3200" b="0">
              <a:ea typeface="+mj-lt"/>
              <a:cs typeface="+mj-lt"/>
            </a:endParaRPr>
          </a:p>
          <a:p>
            <a:endParaRPr lang="fi-FI" sz="3200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>
                <a:ea typeface="+mn-lt"/>
                <a:cs typeface="+mn-lt"/>
              </a:rPr>
              <a:t>Muhammad Rehan, Immanuel Williams</a:t>
            </a:r>
          </a:p>
          <a:p>
            <a:endParaRPr lang="en-US" i="1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4339F4-F578-485D-BD0F-91938B0ABD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525142"/>
            <a:ext cx="7988990" cy="400161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60000"/>
              </a:lnSpc>
              <a:buChar char="•"/>
            </a:pPr>
            <a:r>
              <a:rPr lang="en-US" sz="1600">
                <a:ea typeface="ＭＳ Ｐゴシック"/>
              </a:rPr>
              <a:t>Wind power has the potential to play a significant role in the global energy mix</a:t>
            </a:r>
            <a:endParaRPr lang="en-US"/>
          </a:p>
          <a:p>
            <a:pPr marL="285750" indent="-285750">
              <a:lnSpc>
                <a:spcPct val="160000"/>
              </a:lnSpc>
              <a:buChar char="•"/>
            </a:pPr>
            <a:r>
              <a:rPr lang="en-US" sz="1600">
                <a:ea typeface="ＭＳ Ｐゴシック"/>
              </a:rPr>
              <a:t>In Finland, electricity production from wind power increased by 41 percent</a:t>
            </a:r>
            <a:endParaRPr lang="en-US"/>
          </a:p>
          <a:p>
            <a:pPr marL="285750" indent="-285750">
              <a:lnSpc>
                <a:spcPct val="160000"/>
              </a:lnSpc>
              <a:buChar char="•"/>
            </a:pPr>
            <a:r>
              <a:rPr lang="en-US" sz="1600">
                <a:ea typeface="ＭＳ Ｐゴシック"/>
              </a:rPr>
              <a:t>14.1 percent of Finland’s electricity consumption was covered by wind power in 2022</a:t>
            </a:r>
            <a:endParaRPr lang="en-US" sz="1600"/>
          </a:p>
          <a:p>
            <a:pPr marL="285750" indent="-285750">
              <a:lnSpc>
                <a:spcPct val="160000"/>
              </a:lnSpc>
              <a:buChar char="•"/>
            </a:pPr>
            <a:r>
              <a:rPr lang="en-US" sz="1600">
                <a:ea typeface="ＭＳ Ｐゴシック"/>
              </a:rPr>
              <a:t>Main problem: Intermittent in nature, forecasting</a:t>
            </a:r>
            <a:endParaRPr lang="en-US" sz="1600"/>
          </a:p>
          <a:p>
            <a:pPr marL="0" indent="0">
              <a:lnSpc>
                <a:spcPct val="160000"/>
              </a:lnSpc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B2F2CC57-CD3F-484E-A945-1A34549E55CB}" type="datetime1">
              <a:rPr lang="de-DE" smtClean="0"/>
              <a:t>25.04.2023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2DD4F-F799-B548-9D4A-76CA5C6EE8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ea typeface="ＭＳ Ｐゴシック"/>
              </a:rPr>
              <a:t>Wind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speed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variation</a:t>
            </a:r>
            <a:endParaRPr lang="en-US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75634F51-38AC-794F-9DAD-A11C53FA0EA7}" type="datetime1">
              <a:rPr lang="de-DE" smtClean="0"/>
              <a:t>25.04.2023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2DD4F-F799-B548-9D4A-76CA5C6EE8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19A24C-5BFE-439C-8D99-12B583E7FAAA}"/>
                  </a:ext>
                </a:extLst>
              </p:cNvPr>
              <p:cNvSpPr txBox="1"/>
              <p:nvPr/>
            </p:nvSpPr>
            <p:spPr>
              <a:xfrm>
                <a:off x="4275096" y="1381403"/>
                <a:ext cx="4120479" cy="68685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Arial"/>
                    <a:ea typeface="ＭＳ Ｐゴシック"/>
                    <a:cs typeface="Arial"/>
                  </a:rPr>
                  <a:t>Approximate increase of speed with height: v</a:t>
                </a:r>
                <a:r>
                  <a:rPr lang="en-US" sz="1600" baseline="-25000">
                    <a:latin typeface="Arial"/>
                    <a:ea typeface="ＭＳ Ｐゴシック"/>
                    <a:cs typeface="Arial"/>
                  </a:rPr>
                  <a:t>2 </a:t>
                </a:r>
                <a:r>
                  <a:rPr lang="en-US" sz="1600">
                    <a:latin typeface="Arial"/>
                    <a:ea typeface="ＭＳ Ｐゴシック"/>
                    <a:cs typeface="Arial"/>
                  </a:rPr>
                  <a:t>= v</a:t>
                </a:r>
                <a:r>
                  <a:rPr lang="en-US" sz="1600" baseline="-25000">
                    <a:latin typeface="Arial"/>
                    <a:ea typeface="ＭＳ Ｐゴシック"/>
                    <a:cs typeface="Arial"/>
                  </a:rPr>
                  <a:t>1</a:t>
                </a:r>
                <a:r>
                  <a:rPr lang="en-US" sz="1600">
                    <a:latin typeface="Arial"/>
                    <a:ea typeface="ＭＳ Ｐゴシック"/>
                    <a:cs typeface="Arial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ea typeface="ＭＳ Ｐゴシック"/>
                            <a:cs typeface="Arial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ＭＳ Ｐゴシック"/>
                            <a:cs typeface="Arial"/>
                          </a:rPr>
                          <m:t>𝐻</m:t>
                        </m:r>
                        <m:r>
                          <a:rPr lang="de-DE" sz="1600" b="0" i="1" baseline="-25000" smtClean="0">
                            <a:latin typeface="Cambria Math" panose="02040503050406030204" pitchFamily="18" charset="0"/>
                            <a:ea typeface="ＭＳ Ｐゴシック"/>
                            <a:cs typeface="Arial"/>
                          </a:rPr>
                          <m:t>2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ea typeface="ＭＳ Ｐゴシック"/>
                            <a:cs typeface="Arial"/>
                          </a:rPr>
                          <m:t>𝐻</m:t>
                        </m:r>
                        <m:r>
                          <a:rPr lang="de-DE" sz="1600" b="0" i="1" baseline="-25000" smtClean="0">
                            <a:latin typeface="Cambria Math" panose="02040503050406030204" pitchFamily="18" charset="0"/>
                            <a:ea typeface="ＭＳ Ｐゴシック"/>
                            <a:cs typeface="Arial"/>
                          </a:rPr>
                          <m:t>1</m:t>
                        </m:r>
                      </m:den>
                    </m:f>
                    <m:r>
                      <a:rPr lang="de-DE" sz="1600" b="0" i="0" smtClean="0">
                        <a:latin typeface="Cambria Math" panose="02040503050406030204" pitchFamily="18" charset="0"/>
                        <a:ea typeface="ＭＳ Ｐゴシック"/>
                        <a:cs typeface="Arial"/>
                      </a:rPr>
                      <m:t> )</m:t>
                    </m:r>
                  </m:oMath>
                </a14:m>
                <a:r>
                  <a:rPr lang="en-US" sz="1600" baseline="30000">
                    <a:cs typeface="Arial"/>
                  </a:rPr>
                  <a:t>n</a:t>
                </a:r>
                <a:endParaRPr lang="en-US" sz="1600" baseline="-25000">
                  <a:cs typeface="Arial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19A24C-5BFE-439C-8D99-12B583E7F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96" y="1381403"/>
                <a:ext cx="4120479" cy="686855"/>
              </a:xfrm>
              <a:prstGeom prst="rect">
                <a:avLst/>
              </a:prstGeom>
              <a:blipFill>
                <a:blip r:embed="rId3"/>
                <a:stretch>
                  <a:fillRect l="-740" t="-2679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241C6D6-FB20-4BBA-81B2-46843E8952BF}"/>
              </a:ext>
            </a:extLst>
          </p:cNvPr>
          <p:cNvSpPr txBox="1"/>
          <p:nvPr/>
        </p:nvSpPr>
        <p:spPr>
          <a:xfrm>
            <a:off x="1111422" y="4593373"/>
            <a:ext cx="274320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>
                <a:latin typeface="Arial"/>
                <a:ea typeface="ＭＳ Ｐゴシック"/>
                <a:cs typeface="Arial"/>
              </a:rPr>
              <a:t>Source: </a:t>
            </a:r>
            <a:r>
              <a:rPr lang="en-US" sz="1050">
                <a:latin typeface="Arial"/>
                <a:ea typeface="ＭＳ Ｐゴシック"/>
                <a:cs typeface="Arial"/>
              </a:rPr>
              <a:t>globalwindatlas.info</a:t>
            </a:r>
            <a:endParaRPr lang="en-US" sz="1050" i="1">
              <a:latin typeface="Arial"/>
              <a:ea typeface="ＭＳ Ｐゴシック"/>
              <a:cs typeface="Arial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0BE61891-AEEF-40BC-59E0-3DEF49B09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5006" y="2324296"/>
            <a:ext cx="4676356" cy="3303862"/>
          </a:xfrm>
          <a:prstGeom prst="rect">
            <a:avLst/>
          </a:prstGeom>
        </p:spPr>
      </p:pic>
      <p:pic>
        <p:nvPicPr>
          <p:cNvPr id="8" name="Picture 9" descr="Map&#10;&#10;Description automatically generated">
            <a:extLst>
              <a:ext uri="{FF2B5EF4-FFF2-40B4-BE49-F238E27FC236}">
                <a16:creationId xmlns:a16="http://schemas.microsoft.com/office/drawing/2014/main" id="{8ED13027-A058-5273-654C-88C0FE7EE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84" y="1277808"/>
            <a:ext cx="3322903" cy="331645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ADF9EFC-0E6F-3149-B842-124B2C4E6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0081" y="1276843"/>
            <a:ext cx="585013" cy="33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8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ea typeface="ＭＳ Ｐゴシック"/>
              </a:rPr>
              <a:t>Wind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power</a:t>
            </a:r>
            <a:r>
              <a:rPr lang="fi-FI" dirty="0">
                <a:ea typeface="ＭＳ Ｐゴシック"/>
              </a:rPr>
              <a:t> </a:t>
            </a:r>
            <a:r>
              <a:rPr lang="fi-FI" dirty="0" err="1">
                <a:ea typeface="ＭＳ Ｐゴシック"/>
              </a:rPr>
              <a:t>calculation</a:t>
            </a:r>
            <a:r>
              <a:rPr lang="fi-FI" dirty="0">
                <a:ea typeface="ＭＳ Ｐゴシック"/>
              </a:rPr>
              <a:t> – Cp </a:t>
            </a:r>
            <a:r>
              <a:rPr lang="fi-FI" dirty="0" err="1">
                <a:ea typeface="ＭＳ Ｐゴシック"/>
              </a:rPr>
              <a:t>Curves</a:t>
            </a:r>
            <a:endParaRPr lang="en-US" dirty="0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1483A115-2FA0-474E-BF83-31F74A2BEFD5}" type="datetime1">
              <a:rPr lang="de-DE" smtClean="0"/>
              <a:t>25.04.2023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2DD4F-F799-B548-9D4A-76CA5C6EE8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AEE0A-397B-0DFB-1271-6F240A7A981D}"/>
              </a:ext>
            </a:extLst>
          </p:cNvPr>
          <p:cNvSpPr txBox="1"/>
          <p:nvPr/>
        </p:nvSpPr>
        <p:spPr>
          <a:xfrm>
            <a:off x="5810151" y="1265699"/>
            <a:ext cx="2876052" cy="3739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Coefficient of Performance  Cp = Rotor Power/Wind Power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Max Cp for Wind Turbines = 0.59 (Betz Limit)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latin typeface="Arial"/>
                <a:ea typeface="ＭＳ Ｐゴシック"/>
                <a:cs typeface="Arial"/>
              </a:rPr>
              <a:t>For Vertical Axis Wind max theoretical Cp is lower than the Horizontal Axis Turbine</a:t>
            </a:r>
            <a:endParaRPr lang="en-US" sz="1600" dirty="0">
              <a:cs typeface="Arial"/>
            </a:endParaRPr>
          </a:p>
        </p:txBody>
      </p:sp>
      <p:pic>
        <p:nvPicPr>
          <p:cNvPr id="2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1470BBE4-533B-5532-561E-4360590D8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08" y="1264431"/>
            <a:ext cx="5230557" cy="44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0524" y="487740"/>
            <a:ext cx="8122409" cy="900000"/>
          </a:xfrm>
        </p:spPr>
        <p:txBody>
          <a:bodyPr/>
          <a:lstStyle/>
          <a:p>
            <a:r>
              <a:rPr lang="fi-FI" err="1">
                <a:ea typeface="ＭＳ Ｐゴシック"/>
              </a:rPr>
              <a:t>Wind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power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calculation</a:t>
            </a:r>
            <a:r>
              <a:rPr lang="fi-FI">
                <a:ea typeface="ＭＳ Ｐゴシック"/>
              </a:rPr>
              <a:t> – Power </a:t>
            </a:r>
            <a:r>
              <a:rPr lang="fi-FI" err="1">
                <a:ea typeface="ＭＳ Ｐゴシック"/>
              </a:rPr>
              <a:t>vs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Speed</a:t>
            </a:r>
            <a:r>
              <a:rPr lang="fi-FI">
                <a:ea typeface="ＭＳ Ｐゴシック"/>
              </a:rPr>
              <a:t> </a:t>
            </a:r>
            <a:r>
              <a:rPr lang="fi-FI" err="1">
                <a:ea typeface="ＭＳ Ｐゴシック"/>
              </a:rPr>
              <a:t>Curves</a:t>
            </a:r>
            <a:endParaRPr lang="en-US" err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1483A115-2FA0-474E-BF83-31F74A2BEFD5}" type="datetime1">
              <a:rPr lang="de-DE" smtClean="0"/>
              <a:t>25.04.2023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2DD4F-F799-B548-9D4A-76CA5C6EE8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4D95B3E-A527-4A0A-9AA1-2FF597EF1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85" y="4929544"/>
            <a:ext cx="2643809" cy="387018"/>
          </a:xfrm>
          <a:prstGeom prst="rect">
            <a:avLst/>
          </a:prstGeom>
        </p:spPr>
      </p:pic>
      <p:pic>
        <p:nvPicPr>
          <p:cNvPr id="15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C3C549-E288-487B-BEC2-4DD5DAA0B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010" y="1263306"/>
            <a:ext cx="3942821" cy="2427173"/>
          </a:xfrm>
          <a:prstGeom prst="rect">
            <a:avLst/>
          </a:prstGeom>
          <a:ln w="12700">
            <a:solidFill>
              <a:schemeClr val="accent3"/>
            </a:solidFill>
          </a:ln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6B81717F-ED93-4298-92E4-45301431355C}"/>
              </a:ext>
            </a:extLst>
          </p:cNvPr>
          <p:cNvSpPr/>
          <p:nvPr/>
        </p:nvSpPr>
        <p:spPr>
          <a:xfrm rot="5400000">
            <a:off x="2071904" y="4325573"/>
            <a:ext cx="141677" cy="1093423"/>
          </a:xfrm>
          <a:prstGeom prst="leftBrace">
            <a:avLst/>
          </a:prstGeom>
          <a:ln>
            <a:solidFill>
              <a:srgbClr val="4472C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22ECD-A66A-4F34-AC42-29EAECE610E7}"/>
              </a:ext>
            </a:extLst>
          </p:cNvPr>
          <p:cNvSpPr txBox="1"/>
          <p:nvPr/>
        </p:nvSpPr>
        <p:spPr>
          <a:xfrm>
            <a:off x="1479240" y="4500660"/>
            <a:ext cx="132477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ea typeface="ＭＳ Ｐゴシック"/>
                <a:cs typeface="Arial"/>
              </a:rPr>
              <a:t>Wind power</a:t>
            </a:r>
            <a:endParaRPr lang="en-US" sz="1600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EEAE24C2-7ECE-496D-89EB-BC4EFD700398}"/>
              </a:ext>
            </a:extLst>
          </p:cNvPr>
          <p:cNvSpPr/>
          <p:nvPr/>
        </p:nvSpPr>
        <p:spPr>
          <a:xfrm rot="16200000">
            <a:off x="2569329" y="4294587"/>
            <a:ext cx="155448" cy="2119368"/>
          </a:xfrm>
          <a:prstGeom prst="leftBrace">
            <a:avLst/>
          </a:prstGeom>
          <a:ln>
            <a:solidFill>
              <a:srgbClr val="4472C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DA2FCA-DC8A-4E76-9A32-151B7C82C628}"/>
              </a:ext>
            </a:extLst>
          </p:cNvPr>
          <p:cNvSpPr txBox="1"/>
          <p:nvPr/>
        </p:nvSpPr>
        <p:spPr>
          <a:xfrm>
            <a:off x="1910645" y="5340236"/>
            <a:ext cx="14900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/>
                <a:ea typeface="ＭＳ Ｐゴシック"/>
                <a:cs typeface="Arial"/>
              </a:rPr>
              <a:t>Power output</a:t>
            </a:r>
            <a:endParaRPr lang="en-US"/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3789A5C-C165-4E3F-B0AB-CC52B8112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006" y="4224049"/>
            <a:ext cx="3936749" cy="1518019"/>
          </a:xfrm>
          <a:prstGeom prst="rect">
            <a:avLst/>
          </a:prstGeom>
          <a:ln w="12700">
            <a:solidFill>
              <a:srgbClr val="4472C4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5D53CB-21ED-4FCF-833E-C13C6F6EFE72}"/>
              </a:ext>
            </a:extLst>
          </p:cNvPr>
          <p:cNvSpPr txBox="1"/>
          <p:nvPr/>
        </p:nvSpPr>
        <p:spPr>
          <a:xfrm>
            <a:off x="6728064" y="3696071"/>
            <a:ext cx="1861851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>
                <a:latin typeface="Arial"/>
                <a:ea typeface="ＭＳ Ｐゴシック"/>
                <a:cs typeface="Arial"/>
              </a:rPr>
              <a:t>Source: Dupont et al (2017)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0B3ACE-5658-4E52-AB24-4D2666A9E92D}"/>
              </a:ext>
            </a:extLst>
          </p:cNvPr>
          <p:cNvSpPr txBox="1"/>
          <p:nvPr/>
        </p:nvSpPr>
        <p:spPr>
          <a:xfrm>
            <a:off x="6858245" y="551309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>
                <a:latin typeface="Arial"/>
                <a:ea typeface="ＭＳ Ｐゴシック"/>
                <a:cs typeface="Arial"/>
              </a:rPr>
              <a:t>Source: Inoue et al (2006)</a:t>
            </a:r>
            <a:endParaRPr lang="en-US" sz="1050" i="1">
              <a:cs typeface="Arial"/>
            </a:endParaRP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09C69AA9-F79E-1737-DA22-66ADFF3EB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17" y="1258166"/>
            <a:ext cx="3834200" cy="28431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8D972FA-5CC3-FC07-951B-7F89AE86D909}"/>
              </a:ext>
            </a:extLst>
          </p:cNvPr>
          <p:cNvSpPr txBox="1"/>
          <p:nvPr/>
        </p:nvSpPr>
        <p:spPr>
          <a:xfrm>
            <a:off x="909156" y="4221085"/>
            <a:ext cx="3579084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i="1">
                <a:latin typeface="Arial"/>
                <a:ea typeface="ＭＳ Ｐゴシック"/>
                <a:cs typeface="Arial"/>
              </a:rPr>
              <a:t>Source: </a:t>
            </a:r>
            <a:r>
              <a:rPr lang="en-US" sz="1050">
                <a:latin typeface="Arial"/>
                <a:ea typeface="ＭＳ Ｐゴシック"/>
                <a:cs typeface="Arial"/>
              </a:rPr>
              <a:t>https://ca.audubon.org/conservation/wind-power</a:t>
            </a:r>
          </a:p>
        </p:txBody>
      </p:sp>
    </p:spTree>
    <p:extLst>
      <p:ext uri="{BB962C8B-B14F-4D97-AF65-F5344CB8AC3E}">
        <p14:creationId xmlns:p14="http://schemas.microsoft.com/office/powerpoint/2010/main" val="66749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Forecast</a:t>
            </a:r>
            <a:r>
              <a:rPr lang="fi-FI"/>
              <a:t> of </a:t>
            </a:r>
            <a:r>
              <a:rPr lang="fi-FI" err="1"/>
              <a:t>wind</a:t>
            </a:r>
            <a:r>
              <a:rPr lang="fi-FI"/>
              <a:t> </a:t>
            </a:r>
            <a:r>
              <a:rPr lang="fi-FI" err="1"/>
              <a:t>power</a:t>
            </a:r>
            <a:r>
              <a:rPr lang="fi-FI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3F1620-1BB4-FE40-BFF9-733DC7BE11F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429000" y="6399839"/>
            <a:ext cx="1544638" cy="125412"/>
          </a:xfrm>
        </p:spPr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8AC0D3E-FB90-1C48-932B-FB03EF9405BE}"/>
              </a:ext>
            </a:extLst>
          </p:cNvPr>
          <p:cNvSpPr/>
          <p:nvPr/>
        </p:nvSpPr>
        <p:spPr>
          <a:xfrm>
            <a:off x="572400" y="1260415"/>
            <a:ext cx="7988990" cy="380173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Why do we even need a forecast?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F5A23FA-73F7-9D43-BEA4-F5F3B4824F78}"/>
              </a:ext>
            </a:extLst>
          </p:cNvPr>
          <p:cNvSpPr/>
          <p:nvPr/>
        </p:nvSpPr>
        <p:spPr>
          <a:xfrm>
            <a:off x="572400" y="1640591"/>
            <a:ext cx="7988990" cy="949640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Wind power variation has enormous effects on the whole  grid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Needed to install effective countermeasures against these effects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Without a forecast,  a TSO has to assume that there is no wind generation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2A92C24-C2C2-614C-ABDC-4F02D5F3A62B}"/>
              </a:ext>
            </a:extLst>
          </p:cNvPr>
          <p:cNvSpPr/>
          <p:nvPr/>
        </p:nvSpPr>
        <p:spPr>
          <a:xfrm>
            <a:off x="568208" y="2751912"/>
            <a:ext cx="7988990" cy="380175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Types of forecasting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1ED5A51-F857-5140-9BBF-057C56028E38}"/>
              </a:ext>
            </a:extLst>
          </p:cNvPr>
          <p:cNvSpPr/>
          <p:nvPr/>
        </p:nvSpPr>
        <p:spPr>
          <a:xfrm>
            <a:off x="568640" y="3499642"/>
            <a:ext cx="2592000" cy="747511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Minutes to hours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Controlling wind turbine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04EB233-A769-494C-9D06-2DC9A5511E00}"/>
              </a:ext>
            </a:extLst>
          </p:cNvPr>
          <p:cNvSpPr/>
          <p:nvPr/>
        </p:nvSpPr>
        <p:spPr>
          <a:xfrm>
            <a:off x="3271808" y="3508800"/>
            <a:ext cx="2592000" cy="735116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Up to 72 hours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Used by TSO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D1A1E2E-D9F7-3D4D-BF42-F62FF3D7D53C}"/>
              </a:ext>
            </a:extLst>
          </p:cNvPr>
          <p:cNvSpPr/>
          <p:nvPr/>
        </p:nvSpPr>
        <p:spPr>
          <a:xfrm>
            <a:off x="5961006" y="3499642"/>
            <a:ext cx="2592000" cy="759905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Up to following week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300">
                <a:solidFill>
                  <a:schemeClr val="tx1"/>
                </a:solidFill>
              </a:rPr>
              <a:t>Scheduling maintenance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ACBBB60-DC17-8E44-86C9-13D27DC8C6F8}"/>
              </a:ext>
            </a:extLst>
          </p:cNvPr>
          <p:cNvSpPr/>
          <p:nvPr/>
        </p:nvSpPr>
        <p:spPr>
          <a:xfrm>
            <a:off x="568640" y="3131861"/>
            <a:ext cx="2592000" cy="367781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Very short term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DA3D4B8-249C-5449-8505-CC68141018F4}"/>
              </a:ext>
            </a:extLst>
          </p:cNvPr>
          <p:cNvSpPr/>
          <p:nvPr/>
        </p:nvSpPr>
        <p:spPr>
          <a:xfrm>
            <a:off x="3271808" y="3131861"/>
            <a:ext cx="2592000" cy="38017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Short term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A993E26-119F-AB40-9BD4-538EFE5F0C3C}"/>
              </a:ext>
            </a:extLst>
          </p:cNvPr>
          <p:cNvSpPr/>
          <p:nvPr/>
        </p:nvSpPr>
        <p:spPr>
          <a:xfrm>
            <a:off x="5961006" y="3131861"/>
            <a:ext cx="2592000" cy="380175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Medium term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E8B0372-2334-DA48-9EFF-F887654D4DFC}"/>
              </a:ext>
            </a:extLst>
          </p:cNvPr>
          <p:cNvSpPr/>
          <p:nvPr/>
        </p:nvSpPr>
        <p:spPr>
          <a:xfrm>
            <a:off x="568208" y="4421228"/>
            <a:ext cx="7988990" cy="380173"/>
          </a:xfrm>
          <a:prstGeom prst="rec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How  is it used?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763C20D-4EFC-A643-A082-141E9CFAF06A}"/>
              </a:ext>
            </a:extLst>
          </p:cNvPr>
          <p:cNvSpPr/>
          <p:nvPr/>
        </p:nvSpPr>
        <p:spPr>
          <a:xfrm>
            <a:off x="568208" y="4801404"/>
            <a:ext cx="7988990" cy="949640"/>
          </a:xfrm>
          <a:prstGeom prst="rect">
            <a:avLst/>
          </a:prstGeom>
          <a:solidFill>
            <a:srgbClr val="0000FF">
              <a:alpha val="15000"/>
            </a:srgb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Used for trading/setting bids to the electricity market based on the view of the power production in the near future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Forecast tool needs a capability of at least 36 hours with hourly resolution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DFA84A5-D91C-F94C-9F5E-9DF7D967F19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F0895158-5BDE-AC4B-A4B8-563279769F7C}" type="datetime1">
              <a:rPr lang="de-DE" smtClean="0"/>
              <a:t>25.04.2023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8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Types of wind power models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C13D26-31C4-4314-94DC-5B84BCEC6E45}"/>
              </a:ext>
            </a:extLst>
          </p:cNvPr>
          <p:cNvSpPr txBox="1"/>
          <p:nvPr/>
        </p:nvSpPr>
        <p:spPr>
          <a:xfrm>
            <a:off x="3328674" y="4051155"/>
            <a:ext cx="1757212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i="1">
                <a:latin typeface="Arial"/>
                <a:ea typeface="ＭＳ Ｐゴシック"/>
                <a:cs typeface="Arial"/>
              </a:rPr>
              <a:t>Source: Wang et. Al. (2021)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D4FBD0-CD6B-3F4F-BDBD-90FE2BC8CF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07241198-B632-5B49-8BF7-5A747DE6F14A}" type="datetime1">
              <a:rPr lang="de-DE" smtClean="0"/>
              <a:t>25.04.2023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AA6561-9DAE-3343-9692-D9AB9CCB1C5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10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A86C032-1655-27DB-ACAA-D0D6E6B3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19" y="1616227"/>
            <a:ext cx="7863154" cy="2092983"/>
          </a:xfrm>
          <a:prstGeom prst="rect">
            <a:avLst/>
          </a:prstGeom>
        </p:spPr>
      </p:pic>
      <p:pic>
        <p:nvPicPr>
          <p:cNvPr id="9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10A65D7-7C62-780B-EFB3-86568A3B3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050" y="3466540"/>
            <a:ext cx="3862873" cy="232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6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har char="•"/>
            </a:pPr>
            <a:r>
              <a:rPr lang="en-GB" sz="1600" dirty="0">
                <a:ea typeface="ＭＳ Ｐゴシック"/>
              </a:rPr>
              <a:t>Wind speed variation depends on numerous factors like height and weather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GB" sz="1600" dirty="0">
                <a:ea typeface="ＭＳ Ｐゴシック"/>
              </a:rPr>
              <a:t>TSOs have to know the exact wind power output hence forecasting is necessary</a:t>
            </a:r>
            <a:endParaRPr lang="en-GB" sz="1600" dirty="0"/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GB" sz="1600" dirty="0">
                <a:ea typeface="ＭＳ Ｐゴシック"/>
              </a:rPr>
              <a:t>Forecasting is also necessary for grid stability</a:t>
            </a: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-GB" sz="1600" dirty="0">
                <a:ea typeface="ＭＳ Ｐゴシック"/>
              </a:rPr>
              <a:t>There are multiple forecasting models but hybrid models are the most popular among them.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Conclusions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468D67B8-E932-1649-B6EE-777751147905}" type="datetime1">
              <a:rPr lang="de-DE" smtClean="0"/>
              <a:t>25.04.2023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6AE995-94AC-534A-82F5-2CDD37401BF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15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8134278" cy="4136400"/>
          </a:xfrm>
        </p:spPr>
        <p:txBody>
          <a:bodyPr>
            <a:normAutofit/>
          </a:bodyPr>
          <a:lstStyle/>
          <a:p>
            <a:r>
              <a:rPr lang="en-US" sz="1600" b="0" i="1" dirty="0">
                <a:ea typeface="+mn-lt"/>
                <a:cs typeface="+mn-lt"/>
              </a:rPr>
              <a:t>Yun Wang, </a:t>
            </a:r>
            <a:r>
              <a:rPr lang="en-US" sz="1600" b="0" i="1" dirty="0" err="1">
                <a:ea typeface="+mn-lt"/>
                <a:cs typeface="+mn-lt"/>
              </a:rPr>
              <a:t>Runmin</a:t>
            </a:r>
            <a:r>
              <a:rPr lang="en-US" sz="1600" b="0" i="1" dirty="0">
                <a:ea typeface="+mn-lt"/>
                <a:cs typeface="+mn-lt"/>
              </a:rPr>
              <a:t> Zou, Fang Liu, </a:t>
            </a:r>
            <a:r>
              <a:rPr lang="en-US" sz="1600" b="0" i="1" dirty="0" err="1">
                <a:ea typeface="+mn-lt"/>
                <a:cs typeface="+mn-lt"/>
              </a:rPr>
              <a:t>Lingjun</a:t>
            </a:r>
            <a:r>
              <a:rPr lang="en-US" sz="1600" b="0" i="1" dirty="0">
                <a:ea typeface="+mn-lt"/>
                <a:cs typeface="+mn-lt"/>
              </a:rPr>
              <a:t> Zhang, </a:t>
            </a:r>
            <a:r>
              <a:rPr lang="en-US" sz="1600" b="0" i="1" dirty="0" err="1">
                <a:ea typeface="+mn-lt"/>
                <a:cs typeface="+mn-lt"/>
              </a:rPr>
              <a:t>Qianyi</a:t>
            </a:r>
            <a:r>
              <a:rPr lang="en-US" sz="1600" b="0" i="1" dirty="0">
                <a:ea typeface="+mn-lt"/>
                <a:cs typeface="+mn-lt"/>
              </a:rPr>
              <a:t> Liu, A review of wind speed and wind power forecasting with deep neural networks, Applied Energy, Volume 304, 2021, 117766,</a:t>
            </a:r>
            <a:endParaRPr lang="en-US" i="1" dirty="0"/>
          </a:p>
          <a:p>
            <a:endParaRPr lang="en-US" sz="1600" b="0" i="1">
              <a:ea typeface="+mn-lt"/>
              <a:cs typeface="+mn-lt"/>
            </a:endParaRPr>
          </a:p>
          <a:p>
            <a:r>
              <a:rPr lang="en-US" sz="1600" b="0" i="1" dirty="0">
                <a:ea typeface="+mn-lt"/>
                <a:cs typeface="+mn-lt"/>
              </a:rPr>
              <a:t>H. </a:t>
            </a:r>
            <a:r>
              <a:rPr lang="en-US" sz="1600" b="0" i="1" dirty="0" err="1">
                <a:ea typeface="+mn-lt"/>
                <a:cs typeface="+mn-lt"/>
              </a:rPr>
              <a:t>Holttinen</a:t>
            </a:r>
            <a:r>
              <a:rPr lang="en-US" sz="1600" b="0" i="1" dirty="0">
                <a:ea typeface="+mn-lt"/>
                <a:cs typeface="+mn-lt"/>
              </a:rPr>
              <a:t>, R. Hirvonen (2005) "Power system requirements for wind power" in Wind Power in Power Systems. New York: Wiley pp. 143-167. </a:t>
            </a:r>
            <a:endParaRPr lang="en-US" sz="1600" dirty="0">
              <a:cs typeface="+mn-lt"/>
            </a:endParaRPr>
          </a:p>
          <a:p>
            <a:endParaRPr lang="en-US" sz="1600" b="0" i="1">
              <a:cs typeface="Arial"/>
            </a:endParaRPr>
          </a:p>
          <a:p>
            <a:r>
              <a:rPr lang="en-US" sz="1600" b="0" i="1" dirty="0">
                <a:ea typeface="ＭＳ Ｐゴシック"/>
                <a:cs typeface="+mn-lt"/>
              </a:rPr>
              <a:t>Fingrid.fi</a:t>
            </a:r>
          </a:p>
          <a:p>
            <a:endParaRPr lang="en-US" sz="1600" b="0" i="1" dirty="0">
              <a:ea typeface="ＭＳ Ｐゴシック"/>
              <a:cs typeface="+mn-lt"/>
            </a:endParaRPr>
          </a:p>
          <a:p>
            <a:r>
              <a:rPr lang="en-US" sz="1600" b="0" i="1" dirty="0">
                <a:ea typeface="ＭＳ Ｐゴシック"/>
                <a:cs typeface="+mn-lt"/>
              </a:rPr>
              <a:t>Globalwindatlas.info</a:t>
            </a:r>
          </a:p>
          <a:p>
            <a:endParaRPr lang="en-US" sz="1600" b="0">
              <a:cs typeface="+mn-lt"/>
            </a:endParaRPr>
          </a:p>
          <a:p>
            <a:endParaRPr lang="en-US" b="0" i="1">
              <a:cs typeface="Arial"/>
            </a:endParaRPr>
          </a:p>
          <a:p>
            <a:endParaRPr lang="en-US">
              <a:cs typeface="Arial"/>
            </a:endParaRPr>
          </a:p>
          <a:p>
            <a:pPr marL="0" indent="0">
              <a:lnSpc>
                <a:spcPct val="150000"/>
              </a:lnSpc>
            </a:pPr>
            <a:endParaRPr lang="en-US" sz="2000"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 </a:t>
            </a:r>
            <a:r>
              <a:rPr lang="fi-FI" err="1"/>
              <a:t>material</a:t>
            </a:r>
            <a:r>
              <a:rPr lang="fi-FI"/>
              <a:t> </a:t>
            </a:r>
            <a:r>
              <a:rPr lang="fi-FI" err="1"/>
              <a:t>used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fld id="{8AE3526C-D0C0-A54F-919B-DF4D76417122}" type="datetime1">
              <a:rPr lang="de-DE" smtClean="0"/>
              <a:t>25.04.2023</a:t>
            </a:fld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DBED24-DB79-664F-93A6-B8728556AB6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0026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452</Words>
  <Application>Microsoft Office PowerPoint</Application>
  <PresentationFormat>On-screen Show (4:3)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presentation</vt:lpstr>
      <vt:lpstr>Aalto Content - Green</vt:lpstr>
      <vt:lpstr>ELEC-E8423 - Smart Grid  Wind power generation variation and its modeling </vt:lpstr>
      <vt:lpstr>Introduction</vt:lpstr>
      <vt:lpstr>Wind speed variation</vt:lpstr>
      <vt:lpstr>Wind power calculation – Cp Curves</vt:lpstr>
      <vt:lpstr>Wind power calculation – Power vs Speed Curves</vt:lpstr>
      <vt:lpstr>Forecast of wind power </vt:lpstr>
      <vt:lpstr>Types of wind power models</vt:lpstr>
      <vt:lpstr>Conclusions</vt:lpstr>
      <vt:lpstr>Source material used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51</cp:revision>
  <dcterms:created xsi:type="dcterms:W3CDTF">2010-03-23T14:57:30Z</dcterms:created>
  <dcterms:modified xsi:type="dcterms:W3CDTF">2023-04-25T09:50:01Z</dcterms:modified>
</cp:coreProperties>
</file>