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797675" cy="9874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5Irl7BJCwBKdB8SGvOc1n1+ya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38dd5b34c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38dd5b34ca_0_1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38dd5b34ca_0_1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38dd5b34c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38dd5b34ca_0_11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38dd5b34ca_0_11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8dd5b34c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4100" cy="370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38dd5b34ca_0_20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38dd5b34ca_0_20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8dd5b34c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4100" cy="370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38dd5b34ca_0_72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38dd5b34ca_0_72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8dd5b34c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4100" cy="370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38dd5b34ca_0_87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38dd5b34ca_0_87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38dd5b34c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38dd5b34ca_0_29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38dd5b34ca_0_29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108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2"/>
          </p:nvPr>
        </p:nvSpPr>
        <p:spPr>
          <a:xfrm>
            <a:off x="572401" y="5961599"/>
            <a:ext cx="204924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3"/>
          </p:nvPr>
        </p:nvSpPr>
        <p:spPr>
          <a:xfrm>
            <a:off x="572400" y="6137467"/>
            <a:ext cx="204924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4"/>
          </p:nvPr>
        </p:nvSpPr>
        <p:spPr>
          <a:xfrm>
            <a:off x="2862387" y="6137467"/>
            <a:ext cx="202711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5"/>
          </p:nvPr>
        </p:nvSpPr>
        <p:spPr>
          <a:xfrm>
            <a:off x="7427603" y="5961599"/>
            <a:ext cx="1132198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6"/>
          </p:nvPr>
        </p:nvSpPr>
        <p:spPr>
          <a:xfrm>
            <a:off x="5143295" y="5961067"/>
            <a:ext cx="1962357" cy="63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2860675" y="5961063"/>
            <a:ext cx="2027238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5" name="Google Shape;35;p10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62856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3429000" y="6145213"/>
            <a:ext cx="1544638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62856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3429000" y="6145213"/>
            <a:ext cx="1544638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ftr" idx="11"/>
          </p:nvPr>
        </p:nvSpPr>
        <p:spPr>
          <a:xfrm>
            <a:off x="3429000" y="6145213"/>
            <a:ext cx="1544638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323850" y="1268413"/>
            <a:ext cx="4171950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2"/>
          </p:nvPr>
        </p:nvSpPr>
        <p:spPr>
          <a:xfrm>
            <a:off x="4648200" y="1268413"/>
            <a:ext cx="4171950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 descr="Aalto_EN_Electr-Eng_21_RGB_2"/>
          <p:cNvPicPr preferRelativeResize="0"/>
          <p:nvPr/>
        </p:nvPicPr>
        <p:blipFill rotWithShape="1">
          <a:blip r:embed="rId3">
            <a:alphaModFix/>
          </a:blip>
          <a:srcRect l="7030" t="6173"/>
          <a:stretch/>
        </p:blipFill>
        <p:spPr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>
            <a:lvl1pPr marL="457200" marR="0" lvl="0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6" name="Google Shape;16;p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 descr="Aalto_EN_Electr-Eng_13_RGB_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>
            <a:lvl1pPr marL="457200" marR="0" lvl="0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globalsolaratlas.info/map?c=11.609193,8.173828,3" TargetMode="External"/><Relationship Id="rId3" Type="http://schemas.openxmlformats.org/officeDocument/2006/relationships/hyperlink" Target="https://www.fingrid.fi/globalassets/dokumentit/fi/tiedotteet/ajankohtaista/fingrid_sahkojarjestelmavisio_2022_skenaarioluonnokset-final-korjattu-29.8.pdf" TargetMode="External"/><Relationship Id="rId7" Type="http://schemas.openxmlformats.org/officeDocument/2006/relationships/hyperlink" Target="https://www.energy.gov/eere/solar/solar-radiation-basic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ergyeducation.ca/encyclopedia/Photovoltaic_cell" TargetMode="External"/><Relationship Id="rId5" Type="http://schemas.openxmlformats.org/officeDocument/2006/relationships/hyperlink" Target="https://www.nrel.gov/news/program/2021/documenting-a-decade-of-cost-declines-for-pv-systems.html" TargetMode="External"/><Relationship Id="rId10" Type="http://schemas.openxmlformats.org/officeDocument/2006/relationships/hyperlink" Target="https://www.sciencedirect.com/science/article/pii/S1876610216306440?via%3Dihub" TargetMode="External"/><Relationship Id="rId4" Type="http://schemas.openxmlformats.org/officeDocument/2006/relationships/hyperlink" Target="https://www.hs.fi/talous/art-2000009386065.html?share=bada6520247934fb9a189339b771ce34" TargetMode="External"/><Relationship Id="rId9" Type="http://schemas.openxmlformats.org/officeDocument/2006/relationships/hyperlink" Target="https://www.fingrid.fi/en/electricity-market-information/solar-powe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 dirty="0"/>
              <a:t>ELEC-E8423 - Smart Grid</a:t>
            </a:r>
            <a:br>
              <a:rPr lang="fi-FI" sz="3200" dirty="0"/>
            </a:br>
            <a:br>
              <a:rPr lang="fi-FI" sz="3200" dirty="0"/>
            </a:br>
            <a:r>
              <a:rPr lang="fi-FI" sz="3200" i="1" dirty="0" err="1"/>
              <a:t>Solar</a:t>
            </a:r>
            <a:r>
              <a:rPr lang="fi-FI" sz="3200" i="1" dirty="0"/>
              <a:t> </a:t>
            </a:r>
            <a:r>
              <a:rPr lang="fi-FI" sz="3200" i="1" dirty="0" err="1"/>
              <a:t>power</a:t>
            </a:r>
            <a:r>
              <a:rPr lang="fi-FI" sz="3200" i="1" dirty="0"/>
              <a:t> </a:t>
            </a:r>
            <a:r>
              <a:rPr lang="fi-FI" sz="3200" i="1" dirty="0" err="1"/>
              <a:t>generation</a:t>
            </a:r>
            <a:r>
              <a:rPr lang="fi-FI" sz="3200" i="1" dirty="0"/>
              <a:t> </a:t>
            </a:r>
            <a:r>
              <a:rPr lang="fi-FI" sz="3200" i="1" dirty="0" err="1"/>
              <a:t>variation</a:t>
            </a:r>
            <a:r>
              <a:rPr lang="fi-FI" sz="3200" i="1" dirty="0"/>
              <a:t> and </a:t>
            </a:r>
            <a:r>
              <a:rPr lang="fi-FI" sz="3200" i="1" dirty="0" err="1"/>
              <a:t>its</a:t>
            </a:r>
            <a:r>
              <a:rPr lang="fi-FI" sz="3200" i="1" dirty="0"/>
              <a:t> </a:t>
            </a:r>
            <a:r>
              <a:rPr lang="fi-FI" sz="3200" i="1" dirty="0" err="1"/>
              <a:t>modeling</a:t>
            </a:r>
            <a:endParaRPr sz="3200" i="1" dirty="0"/>
          </a:p>
        </p:txBody>
      </p:sp>
      <p:sp>
        <p:nvSpPr>
          <p:cNvPr id="70" name="Google Shape;70;p1"/>
          <p:cNvSpPr txBox="1"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08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fi-FI" i="1"/>
              <a:t>Ilari Huotari</a:t>
            </a:r>
            <a:endParaRPr i="1"/>
          </a:p>
          <a:p>
            <a:pPr marL="0" lvl="0" indent="0" algn="l" rtl="0">
              <a:lnSpc>
                <a:spcPct val="1108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fi-FI" i="1"/>
              <a:t>Juho Hänninen</a:t>
            </a:r>
            <a:endParaRPr i="1"/>
          </a:p>
          <a:p>
            <a:pPr marL="0" lvl="0" indent="0" algn="l" rtl="0">
              <a:lnSpc>
                <a:spcPct val="1108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endParaRPr/>
          </a:p>
        </p:txBody>
      </p:sp>
      <p:sp>
        <p:nvSpPr>
          <p:cNvPr id="71" name="Google Shape;71;p1"/>
          <p:cNvSpPr txBox="1">
            <a:spLocks noGrp="1"/>
          </p:cNvSpPr>
          <p:nvPr>
            <p:ph type="body" idx="2"/>
          </p:nvPr>
        </p:nvSpPr>
        <p:spPr>
          <a:xfrm>
            <a:off x="572401" y="5961599"/>
            <a:ext cx="204924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/>
          </a:p>
        </p:txBody>
      </p:sp>
      <p:sp>
        <p:nvSpPr>
          <p:cNvPr id="72" name="Google Shape;72;p1"/>
          <p:cNvSpPr txBox="1">
            <a:spLocks noGrp="1"/>
          </p:cNvSpPr>
          <p:nvPr>
            <p:ph type="body" idx="3"/>
          </p:nvPr>
        </p:nvSpPr>
        <p:spPr>
          <a:xfrm>
            <a:off x="572400" y="6137467"/>
            <a:ext cx="204924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endParaRPr/>
          </a:p>
        </p:txBody>
      </p:sp>
      <p:sp>
        <p:nvSpPr>
          <p:cNvPr id="73" name="Google Shape;73;p1"/>
          <p:cNvSpPr txBox="1">
            <a:spLocks noGrp="1"/>
          </p:cNvSpPr>
          <p:nvPr>
            <p:ph type="body" idx="4"/>
          </p:nvPr>
        </p:nvSpPr>
        <p:spPr>
          <a:xfrm>
            <a:off x="2862387" y="6137467"/>
            <a:ext cx="202711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r>
              <a:rPr lang="fi-FI"/>
              <a:t>25.04.2023</a:t>
            </a:r>
            <a:endParaRPr/>
          </a:p>
        </p:txBody>
      </p:sp>
      <p:sp>
        <p:nvSpPr>
          <p:cNvPr id="74" name="Google Shape;74;p1"/>
          <p:cNvSpPr txBox="1">
            <a:spLocks noGrp="1"/>
          </p:cNvSpPr>
          <p:nvPr>
            <p:ph type="body" idx="5"/>
          </p:nvPr>
        </p:nvSpPr>
        <p:spPr>
          <a:xfrm>
            <a:off x="7427603" y="5961599"/>
            <a:ext cx="1132198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endParaRPr/>
          </a:p>
        </p:txBody>
      </p:sp>
      <p:sp>
        <p:nvSpPr>
          <p:cNvPr id="75" name="Google Shape;75;p1"/>
          <p:cNvSpPr txBox="1">
            <a:spLocks noGrp="1"/>
          </p:cNvSpPr>
          <p:nvPr>
            <p:ph type="body" idx="6"/>
          </p:nvPr>
        </p:nvSpPr>
        <p:spPr>
          <a:xfrm>
            <a:off x="5143295" y="5961067"/>
            <a:ext cx="1962357" cy="63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>
            <a:spLocks noGrp="1"/>
          </p:cNvSpPr>
          <p:nvPr>
            <p:ph type="body" idx="1"/>
          </p:nvPr>
        </p:nvSpPr>
        <p:spPr>
          <a:xfrm>
            <a:off x="572400" y="1491250"/>
            <a:ext cx="81342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fi-FI" sz="1100" b="0" dirty="0" err="1">
                <a:latin typeface="+mn-lt"/>
              </a:rPr>
              <a:t>Fingridin</a:t>
            </a:r>
            <a:r>
              <a:rPr lang="fi-FI" sz="1100" b="0" dirty="0">
                <a:latin typeface="+mn-lt"/>
              </a:rPr>
              <a:t> sähköjärjestelmä visio 2022 - tulevaisuuden järjestelmän skenaario luonnokset. </a:t>
            </a:r>
            <a:r>
              <a:rPr lang="fi-FI" sz="1100" b="0" dirty="0" err="1">
                <a:latin typeface="+mn-lt"/>
              </a:rPr>
              <a:t>Available</a:t>
            </a:r>
            <a:r>
              <a:rPr lang="fi-FI" sz="1100" b="0" dirty="0">
                <a:latin typeface="+mn-lt"/>
              </a:rPr>
              <a:t>:  </a:t>
            </a:r>
            <a:r>
              <a:rPr lang="fi-FI" sz="1100" b="0" u="sng" dirty="0">
                <a:solidFill>
                  <a:schemeClr val="hlink"/>
                </a:solidFill>
                <a:latin typeface="+mn-lt"/>
                <a:hlinkClick r:id="rId3"/>
              </a:rPr>
              <a:t>https://www.fingrid.fi/globalassets/dokumentit/fi/tiedotteet/ajankohtaista/fingrid_sahkojarjestelmavisio_2022_skenaarioluonnokset-final-korjattu-29.8.pdf</a:t>
            </a:r>
            <a:endParaRPr sz="1100" b="0" dirty="0">
              <a:latin typeface="+mn-l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fi-FI" sz="1100" b="0" dirty="0">
                <a:latin typeface="+mn-lt"/>
              </a:rPr>
              <a:t>Moni piti aurinkovoimaa vitsinä, mutta pian se on Suomelle todella merkittävä energianlähde. </a:t>
            </a:r>
            <a:r>
              <a:rPr lang="fi-FI" sz="1100" b="0" u="sng" dirty="0">
                <a:solidFill>
                  <a:schemeClr val="hlink"/>
                </a:solidFill>
                <a:latin typeface="+mn-lt"/>
                <a:hlinkClick r:id="rId4"/>
              </a:rPr>
              <a:t>https://www.hs.fi/talous/art-2000009386065.html?share=bada6520247934fb9a189339b771ce34</a:t>
            </a:r>
            <a:r>
              <a:rPr lang="fi-FI" sz="1100" b="0" dirty="0">
                <a:latin typeface="+mn-lt"/>
              </a:rPr>
              <a:t> </a:t>
            </a:r>
            <a:endParaRPr sz="1100" b="0" dirty="0">
              <a:latin typeface="+mn-lt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fi-FI" sz="1100" b="0" dirty="0">
                <a:latin typeface="+mn-lt"/>
              </a:rPr>
              <a:t>U.S. </a:t>
            </a:r>
            <a:r>
              <a:rPr lang="fi-FI" sz="1100" b="0" dirty="0" err="1">
                <a:latin typeface="+mn-lt"/>
              </a:rPr>
              <a:t>Solar</a:t>
            </a:r>
            <a:r>
              <a:rPr lang="fi-FI" sz="1100" b="0" dirty="0">
                <a:latin typeface="+mn-lt"/>
              </a:rPr>
              <a:t> </a:t>
            </a:r>
            <a:r>
              <a:rPr lang="fi-FI" sz="1100" b="0" dirty="0" err="1">
                <a:latin typeface="+mn-lt"/>
              </a:rPr>
              <a:t>Photovoltaic</a:t>
            </a:r>
            <a:r>
              <a:rPr lang="fi-FI" sz="1100" b="0" dirty="0">
                <a:latin typeface="+mn-lt"/>
              </a:rPr>
              <a:t> System and Energy Storage </a:t>
            </a:r>
            <a:r>
              <a:rPr lang="fi-FI" sz="1100" b="0" dirty="0" err="1">
                <a:latin typeface="+mn-lt"/>
              </a:rPr>
              <a:t>Cost</a:t>
            </a:r>
            <a:r>
              <a:rPr lang="fi-FI" sz="1100" b="0" dirty="0">
                <a:latin typeface="+mn-lt"/>
              </a:rPr>
              <a:t> </a:t>
            </a:r>
            <a:r>
              <a:rPr lang="fi-FI" sz="1100" b="0" dirty="0" err="1">
                <a:latin typeface="+mn-lt"/>
              </a:rPr>
              <a:t>Benchmark</a:t>
            </a:r>
            <a:r>
              <a:rPr lang="fi-FI" sz="1100" b="0" dirty="0">
                <a:latin typeface="+mn-lt"/>
              </a:rPr>
              <a:t>: Q1 2020. </a:t>
            </a:r>
            <a:r>
              <a:rPr lang="fi-FI" sz="1100" b="0" u="sng" dirty="0">
                <a:solidFill>
                  <a:schemeClr val="hlink"/>
                </a:solidFill>
                <a:latin typeface="+mn-lt"/>
                <a:hlinkClick r:id="rId5"/>
              </a:rPr>
              <a:t>https://www.nrel.gov/news/program/2021/documenting-a-decade-of-cost-declines-for-pv-systems.html</a:t>
            </a:r>
            <a:r>
              <a:rPr lang="fi-FI" sz="1100" b="0" dirty="0">
                <a:latin typeface="+mn-lt"/>
              </a:rPr>
              <a:t> </a:t>
            </a:r>
            <a:endParaRPr sz="1100" b="0" dirty="0">
              <a:latin typeface="+mn-lt"/>
            </a:endParaRPr>
          </a:p>
          <a:p>
            <a:pPr marL="457200" lvl="0" indent="-298450" algn="l" rtl="0">
              <a:lnSpc>
                <a:spcPct val="154909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fi-FI" sz="1100" b="0" dirty="0">
                <a:latin typeface="+mn-lt"/>
              </a:rPr>
              <a:t>  </a:t>
            </a:r>
            <a:r>
              <a:rPr lang="fi-FI" sz="1100" b="0" dirty="0" err="1">
                <a:latin typeface="+mn-lt"/>
              </a:rPr>
              <a:t>Photovoltaic</a:t>
            </a:r>
            <a:r>
              <a:rPr lang="fi-FI" sz="1100" b="0" dirty="0">
                <a:latin typeface="+mn-lt"/>
              </a:rPr>
              <a:t> Cell. Energy </a:t>
            </a:r>
            <a:r>
              <a:rPr lang="fi-FI" sz="1100" b="0" dirty="0" err="1">
                <a:latin typeface="+mn-lt"/>
              </a:rPr>
              <a:t>education</a:t>
            </a:r>
            <a:r>
              <a:rPr lang="fi-FI" sz="1100" b="0" dirty="0">
                <a:latin typeface="+mn-lt"/>
              </a:rPr>
              <a:t>. </a:t>
            </a:r>
            <a:r>
              <a:rPr lang="fi-FI" sz="1100" b="0" dirty="0" err="1">
                <a:latin typeface="+mn-lt"/>
              </a:rPr>
              <a:t>University</a:t>
            </a:r>
            <a:r>
              <a:rPr lang="fi-FI" sz="1100" b="0" dirty="0">
                <a:latin typeface="+mn-lt"/>
              </a:rPr>
              <a:t> of Calgary. </a:t>
            </a:r>
            <a:r>
              <a:rPr lang="fi-FI" sz="1100" b="0" u="sng" dirty="0">
                <a:solidFill>
                  <a:schemeClr val="hlink"/>
                </a:solidFill>
                <a:latin typeface="+mn-lt"/>
                <a:hlinkClick r:id="rId6"/>
              </a:rPr>
              <a:t>https://energyeducation.ca/encyclopedia/Photovoltaic_cell</a:t>
            </a:r>
            <a:endParaRPr sz="1100" b="0" u="sng" dirty="0">
              <a:solidFill>
                <a:schemeClr val="hlink"/>
              </a:solidFill>
              <a:latin typeface="+mn-lt"/>
            </a:endParaRPr>
          </a:p>
          <a:p>
            <a:pPr marL="457200" lvl="0" indent="-298450" algn="l" rtl="0">
              <a:lnSpc>
                <a:spcPct val="154909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fi-FI" sz="1100" b="0" dirty="0" err="1">
                <a:latin typeface="+mn-lt"/>
              </a:rPr>
              <a:t>Solar</a:t>
            </a:r>
            <a:r>
              <a:rPr lang="fi-FI" sz="1100" b="0" dirty="0">
                <a:latin typeface="+mn-lt"/>
              </a:rPr>
              <a:t> </a:t>
            </a:r>
            <a:r>
              <a:rPr lang="fi-FI" sz="1100" b="0" dirty="0" err="1">
                <a:latin typeface="+mn-lt"/>
              </a:rPr>
              <a:t>radiation</a:t>
            </a:r>
            <a:r>
              <a:rPr lang="fi-FI" sz="1100" b="0" dirty="0">
                <a:latin typeface="+mn-lt"/>
              </a:rPr>
              <a:t> </a:t>
            </a:r>
            <a:r>
              <a:rPr lang="fi-FI" sz="1100" b="0" dirty="0" err="1">
                <a:latin typeface="+mn-lt"/>
              </a:rPr>
              <a:t>basics</a:t>
            </a:r>
            <a:r>
              <a:rPr lang="fi-FI" sz="1100" b="0" dirty="0">
                <a:latin typeface="+mn-lt"/>
              </a:rPr>
              <a:t>. Office of </a:t>
            </a:r>
            <a:r>
              <a:rPr lang="fi-FI" sz="1100" b="0" dirty="0" err="1">
                <a:latin typeface="+mn-lt"/>
              </a:rPr>
              <a:t>energy</a:t>
            </a:r>
            <a:r>
              <a:rPr lang="fi-FI" sz="1100" b="0" dirty="0">
                <a:latin typeface="+mn-lt"/>
              </a:rPr>
              <a:t> </a:t>
            </a:r>
            <a:r>
              <a:rPr lang="fi-FI" sz="1100" b="0" dirty="0" err="1">
                <a:latin typeface="+mn-lt"/>
              </a:rPr>
              <a:t>efficiency</a:t>
            </a:r>
            <a:r>
              <a:rPr lang="fi-FI" sz="1100" b="0" dirty="0">
                <a:latin typeface="+mn-lt"/>
              </a:rPr>
              <a:t> &amp; </a:t>
            </a:r>
            <a:r>
              <a:rPr lang="fi-FI" sz="1100" b="0" dirty="0" err="1">
                <a:latin typeface="+mn-lt"/>
              </a:rPr>
              <a:t>renewable</a:t>
            </a:r>
            <a:r>
              <a:rPr lang="fi-FI" sz="1100" b="0" dirty="0">
                <a:latin typeface="+mn-lt"/>
              </a:rPr>
              <a:t> </a:t>
            </a:r>
            <a:r>
              <a:rPr lang="fi-FI" sz="1100" b="0" dirty="0" err="1">
                <a:latin typeface="+mn-lt"/>
              </a:rPr>
              <a:t>energy</a:t>
            </a:r>
            <a:r>
              <a:rPr lang="fi-FI" sz="1100" b="0" dirty="0">
                <a:latin typeface="+mn-lt"/>
              </a:rPr>
              <a:t>. </a:t>
            </a:r>
            <a:r>
              <a:rPr lang="fi-FI" sz="1100" b="0" u="sng" dirty="0">
                <a:solidFill>
                  <a:schemeClr val="hlink"/>
                </a:solidFill>
                <a:latin typeface="+mn-lt"/>
                <a:hlinkClick r:id="rId7"/>
              </a:rPr>
              <a:t>https://www.energy.gov/eere/solar/solar-radiation-basics</a:t>
            </a:r>
            <a:endParaRPr sz="1100" b="0" dirty="0">
              <a:latin typeface="+mn-lt"/>
            </a:endParaRPr>
          </a:p>
          <a:p>
            <a:pPr marL="457200" lvl="0" indent="-298450" algn="l" rtl="0">
              <a:lnSpc>
                <a:spcPct val="154909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fi-FI" sz="1100" b="0" dirty="0" err="1">
                <a:latin typeface="+mn-lt"/>
              </a:rPr>
              <a:t>Solar</a:t>
            </a:r>
            <a:r>
              <a:rPr lang="fi-FI" sz="1100" b="0" dirty="0">
                <a:latin typeface="+mn-lt"/>
              </a:rPr>
              <a:t> </a:t>
            </a:r>
            <a:r>
              <a:rPr lang="fi-FI" sz="1100" b="0" dirty="0" err="1">
                <a:latin typeface="+mn-lt"/>
              </a:rPr>
              <a:t>photovoltaic</a:t>
            </a:r>
            <a:r>
              <a:rPr lang="fi-FI" sz="1100" b="0" dirty="0">
                <a:latin typeface="+mn-lt"/>
              </a:rPr>
              <a:t> </a:t>
            </a:r>
            <a:r>
              <a:rPr lang="fi-FI" sz="1100" b="0" dirty="0" err="1">
                <a:latin typeface="+mn-lt"/>
              </a:rPr>
              <a:t>modeling</a:t>
            </a:r>
            <a:r>
              <a:rPr lang="fi-FI" sz="1100" b="0" dirty="0">
                <a:latin typeface="+mn-lt"/>
              </a:rPr>
              <a:t> and </a:t>
            </a:r>
            <a:r>
              <a:rPr lang="fi-FI" sz="1100" b="0" dirty="0" err="1">
                <a:latin typeface="+mn-lt"/>
              </a:rPr>
              <a:t>simulation</a:t>
            </a:r>
            <a:r>
              <a:rPr lang="fi-FI" sz="1100" b="0" dirty="0">
                <a:latin typeface="+mn-lt"/>
              </a:rPr>
              <a:t>: As a </a:t>
            </a:r>
            <a:r>
              <a:rPr lang="fi-FI" sz="1100" b="0" dirty="0" err="1">
                <a:latin typeface="+mn-lt"/>
              </a:rPr>
              <a:t>renewable</a:t>
            </a:r>
            <a:r>
              <a:rPr lang="fi-FI" sz="1100" b="0" dirty="0">
                <a:latin typeface="+mn-lt"/>
              </a:rPr>
              <a:t> </a:t>
            </a:r>
            <a:r>
              <a:rPr lang="fi-FI" sz="1100" b="0" dirty="0" err="1">
                <a:latin typeface="+mn-lt"/>
              </a:rPr>
              <a:t>energy</a:t>
            </a:r>
            <a:r>
              <a:rPr lang="fi-FI" sz="1100" b="0" dirty="0">
                <a:latin typeface="+mn-lt"/>
              </a:rPr>
              <a:t> </a:t>
            </a:r>
            <a:r>
              <a:rPr lang="fi-FI" sz="1100" b="0" dirty="0" err="1">
                <a:latin typeface="+mn-lt"/>
              </a:rPr>
              <a:t>solution</a:t>
            </a:r>
            <a:r>
              <a:rPr lang="fi-FI" sz="1100" b="0" dirty="0">
                <a:latin typeface="+mn-lt"/>
              </a:rPr>
              <a:t>. </a:t>
            </a:r>
            <a:r>
              <a:rPr lang="fi-FI" sz="1100" b="0" dirty="0" err="1">
                <a:latin typeface="+mn-lt"/>
              </a:rPr>
              <a:t>Raj</a:t>
            </a:r>
            <a:r>
              <a:rPr lang="fi-FI" sz="1100" b="0" dirty="0">
                <a:latin typeface="+mn-lt"/>
              </a:rPr>
              <a:t> </a:t>
            </a:r>
            <a:r>
              <a:rPr lang="fi-FI" sz="1100" b="0" dirty="0" err="1">
                <a:latin typeface="+mn-lt"/>
              </a:rPr>
              <a:t>Kumar</a:t>
            </a:r>
            <a:r>
              <a:rPr lang="fi-FI" sz="1100" b="0" dirty="0">
                <a:latin typeface="+mn-lt"/>
              </a:rPr>
              <a:t>, S.K. Singh. Energy </a:t>
            </a:r>
            <a:r>
              <a:rPr lang="fi-FI" sz="1100" b="0" dirty="0" err="1">
                <a:latin typeface="+mn-lt"/>
              </a:rPr>
              <a:t>reports</a:t>
            </a:r>
            <a:r>
              <a:rPr lang="fi-FI" sz="1100" b="0" dirty="0">
                <a:latin typeface="+mn-lt"/>
              </a:rPr>
              <a:t>. </a:t>
            </a:r>
            <a:r>
              <a:rPr lang="fi-FI" sz="1100" b="0" dirty="0" err="1">
                <a:latin typeface="+mn-lt"/>
              </a:rPr>
              <a:t>Vol</a:t>
            </a:r>
            <a:r>
              <a:rPr lang="fi-FI" sz="1100" b="0" dirty="0">
                <a:latin typeface="+mn-lt"/>
              </a:rPr>
              <a:t> 4. P 701-702. 2018.</a:t>
            </a:r>
            <a:endParaRPr sz="1100" b="0" dirty="0">
              <a:latin typeface="+mn-lt"/>
            </a:endParaRPr>
          </a:p>
          <a:p>
            <a:pPr marL="457200" lvl="0" indent="-298450" algn="l" rtl="0">
              <a:lnSpc>
                <a:spcPct val="154909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fi-FI" sz="1100" b="0" dirty="0">
                <a:latin typeface="+mn-lt"/>
              </a:rPr>
              <a:t>Global </a:t>
            </a:r>
            <a:r>
              <a:rPr lang="fi-FI" sz="1100" b="0" dirty="0" err="1">
                <a:latin typeface="+mn-lt"/>
              </a:rPr>
              <a:t>solar</a:t>
            </a:r>
            <a:r>
              <a:rPr lang="fi-FI" sz="1100" b="0" dirty="0">
                <a:latin typeface="+mn-lt"/>
              </a:rPr>
              <a:t> atlas. </a:t>
            </a:r>
            <a:r>
              <a:rPr lang="fi-FI" sz="1100" b="0" dirty="0" err="1">
                <a:latin typeface="+mn-lt"/>
              </a:rPr>
              <a:t>Irradiance</a:t>
            </a:r>
            <a:r>
              <a:rPr lang="fi-FI" sz="1100" b="0" dirty="0">
                <a:latin typeface="+mn-lt"/>
              </a:rPr>
              <a:t> </a:t>
            </a:r>
            <a:r>
              <a:rPr lang="fi-FI" sz="1100" b="0" dirty="0" err="1">
                <a:latin typeface="+mn-lt"/>
              </a:rPr>
              <a:t>world</a:t>
            </a:r>
            <a:r>
              <a:rPr lang="fi-FI" sz="1100" b="0" dirty="0">
                <a:latin typeface="+mn-lt"/>
              </a:rPr>
              <a:t> </a:t>
            </a:r>
            <a:r>
              <a:rPr lang="fi-FI" sz="1100" b="0" dirty="0" err="1">
                <a:latin typeface="+mn-lt"/>
              </a:rPr>
              <a:t>heat</a:t>
            </a:r>
            <a:r>
              <a:rPr lang="fi-FI" sz="1100" b="0" dirty="0">
                <a:latin typeface="+mn-lt"/>
              </a:rPr>
              <a:t> </a:t>
            </a:r>
            <a:r>
              <a:rPr lang="fi-FI" sz="1100" b="0" dirty="0" err="1">
                <a:latin typeface="+mn-lt"/>
              </a:rPr>
              <a:t>map</a:t>
            </a:r>
            <a:r>
              <a:rPr lang="fi-FI" sz="1100" b="0" dirty="0">
                <a:latin typeface="+mn-lt"/>
              </a:rPr>
              <a:t>.</a:t>
            </a:r>
            <a:r>
              <a:rPr lang="fi-FI" sz="1100" b="0" dirty="0">
                <a:uFill>
                  <a:noFill/>
                </a:uFill>
                <a:latin typeface="+mn-lt"/>
                <a:hlinkClick r:id="rId8"/>
              </a:rPr>
              <a:t> </a:t>
            </a:r>
            <a:r>
              <a:rPr lang="fi-FI" sz="1100" b="0" u="sng" dirty="0">
                <a:solidFill>
                  <a:schemeClr val="hlink"/>
                </a:solidFill>
                <a:latin typeface="+mn-lt"/>
                <a:hlinkClick r:id="rId8"/>
              </a:rPr>
              <a:t>https://globalsolaratlas.info/map?c=11.609193,8.173828,3</a:t>
            </a:r>
            <a:endParaRPr sz="1100" b="0" dirty="0">
              <a:latin typeface="+mn-lt"/>
            </a:endParaRPr>
          </a:p>
          <a:p>
            <a:pPr marL="457200" lvl="0" indent="-298450" algn="l" rtl="0">
              <a:lnSpc>
                <a:spcPct val="154909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fi-FI" sz="1100" b="0" dirty="0" err="1">
                <a:latin typeface="+mn-lt"/>
              </a:rPr>
              <a:t>Fingrid</a:t>
            </a:r>
            <a:r>
              <a:rPr lang="fi-FI" sz="1100" b="0" dirty="0">
                <a:latin typeface="+mn-lt"/>
              </a:rPr>
              <a:t>. </a:t>
            </a:r>
            <a:r>
              <a:rPr lang="fi-FI" sz="1100" b="0" dirty="0" err="1">
                <a:latin typeface="+mn-lt"/>
              </a:rPr>
              <a:t>Solar</a:t>
            </a:r>
            <a:r>
              <a:rPr lang="fi-FI" sz="1100" b="0" dirty="0">
                <a:latin typeface="+mn-lt"/>
              </a:rPr>
              <a:t> </a:t>
            </a:r>
            <a:r>
              <a:rPr lang="fi-FI" sz="1100" b="0" dirty="0" err="1">
                <a:latin typeface="+mn-lt"/>
              </a:rPr>
              <a:t>power</a:t>
            </a:r>
            <a:r>
              <a:rPr lang="fi-FI" sz="1100" b="0" dirty="0">
                <a:latin typeface="+mn-lt"/>
              </a:rPr>
              <a:t>. </a:t>
            </a:r>
            <a:r>
              <a:rPr lang="fi-FI" sz="1100" b="0" u="sng" dirty="0">
                <a:solidFill>
                  <a:schemeClr val="hlink"/>
                </a:solidFill>
                <a:latin typeface="+mn-lt"/>
                <a:hlinkClick r:id="rId9"/>
              </a:rPr>
              <a:t>https://www.fingrid.fi/en/electricity-market-information/solar-power/</a:t>
            </a:r>
            <a:endParaRPr lang="fi-FI" sz="1100" b="0" u="sng" dirty="0">
              <a:solidFill>
                <a:schemeClr val="hlink"/>
              </a:solidFill>
              <a:latin typeface="+mn-lt"/>
            </a:endParaRPr>
          </a:p>
          <a:p>
            <a:pPr indent="-298450">
              <a:lnSpc>
                <a:spcPct val="154909"/>
              </a:lnSpc>
              <a:spcBef>
                <a:spcPts val="0"/>
              </a:spcBef>
              <a:buSzPts val="1100"/>
              <a:buFont typeface="Arial"/>
              <a:buAutoNum type="arabicPeriod"/>
            </a:pPr>
            <a:r>
              <a:rPr lang="en-US" sz="1100" b="0" i="0" dirty="0">
                <a:solidFill>
                  <a:srgbClr val="2E2E2E"/>
                </a:solidFill>
                <a:effectLst/>
                <a:latin typeface="+mn-lt"/>
              </a:rPr>
              <a:t>Modeling the Temporal Variations in the Output of Large Solar PV Power Plants. </a:t>
            </a:r>
            <a:r>
              <a:rPr lang="en-US" sz="1100" b="0" i="0" dirty="0">
                <a:solidFill>
                  <a:srgbClr val="2E2E2E"/>
                </a:solidFill>
                <a:effectLst/>
                <a:latin typeface="+mn-lt"/>
                <a:hlinkClick r:id="rId10"/>
              </a:rPr>
              <a:t>https://www.sciencedirect.com/science/article/pii/S1876610216306440?via%3Dihub</a:t>
            </a:r>
            <a:r>
              <a:rPr lang="en-US" sz="1100" b="0" i="0" dirty="0">
                <a:solidFill>
                  <a:srgbClr val="2E2E2E"/>
                </a:solidFill>
                <a:effectLst/>
                <a:latin typeface="+mn-lt"/>
              </a:rPr>
              <a:t> </a:t>
            </a:r>
          </a:p>
          <a:p>
            <a:pPr marL="457200" lvl="0" indent="-298450" algn="l" rtl="0">
              <a:lnSpc>
                <a:spcPct val="154909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endParaRPr sz="1100" b="0" dirty="0">
              <a:latin typeface="+mn-lt"/>
            </a:endParaRPr>
          </a:p>
        </p:txBody>
      </p:sp>
      <p:sp>
        <p:nvSpPr>
          <p:cNvPr id="175" name="Google Shape;175;p5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Source material used</a:t>
            </a:r>
            <a:endParaRPr/>
          </a:p>
        </p:txBody>
      </p:sp>
      <p:sp>
        <p:nvSpPr>
          <p:cNvPr id="176" name="Google Shape;176;p5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25.4.2023</a:t>
            </a:r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798899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i-FI"/>
              <a:t>Motivation</a:t>
            </a:r>
            <a:endParaRPr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i-FI"/>
              <a:t>Photovoltaic basics</a:t>
            </a:r>
            <a:endParaRPr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i-FI"/>
              <a:t>Variable production</a:t>
            </a:r>
            <a:endParaRPr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i-FI"/>
              <a:t>I-V characteristics, simulink PV module model</a:t>
            </a:r>
            <a:endParaRPr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i-FI"/>
              <a:t>Forecasting and Modelling</a:t>
            </a:r>
            <a:endParaRPr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i-FI"/>
              <a:t>Challenges</a:t>
            </a:r>
            <a:endParaRPr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i-FI"/>
              <a:t>Conclusions</a:t>
            </a:r>
            <a:endParaRPr/>
          </a:p>
        </p:txBody>
      </p:sp>
      <p:sp>
        <p:nvSpPr>
          <p:cNvPr id="81" name="Google Shape;81;p2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Introduction</a:t>
            </a:r>
            <a:endParaRPr/>
          </a:p>
        </p:txBody>
      </p:sp>
      <p:sp>
        <p:nvSpPr>
          <p:cNvPr id="82" name="Google Shape;82;p2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25.04.2023</a:t>
            </a:r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38dd5b34ca_0_1"/>
          <p:cNvSpPr txBox="1">
            <a:spLocks noGrp="1"/>
          </p:cNvSpPr>
          <p:nvPr>
            <p:ph type="body" idx="1"/>
          </p:nvPr>
        </p:nvSpPr>
        <p:spPr>
          <a:xfrm>
            <a:off x="471055" y="1267025"/>
            <a:ext cx="5580545" cy="2336898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fi-FI" b="0" dirty="0" err="1"/>
              <a:t>According</a:t>
            </a:r>
            <a:r>
              <a:rPr lang="fi-FI" b="0" dirty="0"/>
              <a:t> to </a:t>
            </a:r>
            <a:r>
              <a:rPr lang="fi-FI" b="0" dirty="0" err="1"/>
              <a:t>fingrid</a:t>
            </a:r>
            <a:r>
              <a:rPr lang="fi-FI" b="0" dirty="0"/>
              <a:t> </a:t>
            </a:r>
            <a:r>
              <a:rPr lang="fi-FI" b="0" dirty="0" err="1"/>
              <a:t>by</a:t>
            </a:r>
            <a:r>
              <a:rPr lang="fi-FI" b="0" dirty="0"/>
              <a:t>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year</a:t>
            </a:r>
            <a:r>
              <a:rPr lang="fi-FI" b="0" dirty="0"/>
              <a:t> 2035 </a:t>
            </a:r>
            <a:r>
              <a:rPr lang="fi-FI" b="0" dirty="0" err="1"/>
              <a:t>solar</a:t>
            </a:r>
            <a:r>
              <a:rPr lang="fi-FI" b="0" dirty="0"/>
              <a:t> </a:t>
            </a:r>
            <a:r>
              <a:rPr lang="fi-FI" b="0" dirty="0" err="1"/>
              <a:t>power</a:t>
            </a:r>
            <a:r>
              <a:rPr lang="fi-FI" b="0" dirty="0"/>
              <a:t> </a:t>
            </a:r>
            <a:r>
              <a:rPr lang="fi-FI" b="0" dirty="0" err="1"/>
              <a:t>generation</a:t>
            </a:r>
            <a:r>
              <a:rPr lang="fi-FI" b="0" dirty="0"/>
              <a:t> </a:t>
            </a:r>
            <a:r>
              <a:rPr lang="fi-FI" b="0" dirty="0" err="1"/>
              <a:t>capacity</a:t>
            </a:r>
            <a:r>
              <a:rPr lang="fi-FI" b="0" dirty="0"/>
              <a:t> </a:t>
            </a:r>
            <a:r>
              <a:rPr lang="fi-FI" b="0" dirty="0" err="1"/>
              <a:t>could</a:t>
            </a:r>
            <a:r>
              <a:rPr lang="fi-FI" b="0" dirty="0"/>
              <a:t> </a:t>
            </a:r>
            <a:r>
              <a:rPr lang="fi-FI" b="0" dirty="0" err="1"/>
              <a:t>amount</a:t>
            </a:r>
            <a:r>
              <a:rPr lang="fi-FI" b="0" dirty="0"/>
              <a:t> 7 000-12 000 MW. </a:t>
            </a:r>
            <a:r>
              <a:rPr lang="fi-FI" b="0" dirty="0" err="1"/>
              <a:t>Although</a:t>
            </a:r>
            <a:r>
              <a:rPr lang="fi-FI" b="0" dirty="0"/>
              <a:t> ~10% of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peak</a:t>
            </a:r>
            <a:r>
              <a:rPr lang="fi-FI" b="0" dirty="0"/>
              <a:t> </a:t>
            </a:r>
            <a:r>
              <a:rPr lang="fi-FI" b="0" dirty="0" err="1"/>
              <a:t>power</a:t>
            </a:r>
            <a:r>
              <a:rPr lang="fi-FI" b="0" dirty="0"/>
              <a:t> is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average</a:t>
            </a:r>
            <a:r>
              <a:rPr lang="fi-FI" b="0" dirty="0"/>
              <a:t> </a:t>
            </a:r>
            <a:r>
              <a:rPr lang="fi-FI" b="0" dirty="0" err="1"/>
              <a:t>amount</a:t>
            </a:r>
            <a:r>
              <a:rPr lang="fi-FI" b="0" dirty="0"/>
              <a:t>. </a:t>
            </a: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fi-FI" b="0" dirty="0" err="1"/>
              <a:t>Solar</a:t>
            </a:r>
            <a:r>
              <a:rPr lang="fi-FI" b="0" dirty="0"/>
              <a:t> </a:t>
            </a:r>
            <a:r>
              <a:rPr lang="fi-FI" b="0" dirty="0" err="1"/>
              <a:t>panels</a:t>
            </a:r>
            <a:r>
              <a:rPr lang="fi-FI" b="0" dirty="0"/>
              <a:t> </a:t>
            </a:r>
            <a:r>
              <a:rPr lang="fi-FI" b="0" dirty="0" err="1"/>
              <a:t>have</a:t>
            </a:r>
            <a:r>
              <a:rPr lang="fi-FI" b="0" dirty="0"/>
              <a:t> </a:t>
            </a:r>
            <a:r>
              <a:rPr lang="fi-FI" b="0" dirty="0" err="1"/>
              <a:t>become</a:t>
            </a:r>
            <a:r>
              <a:rPr lang="fi-FI" b="0" dirty="0"/>
              <a:t> </a:t>
            </a:r>
            <a:r>
              <a:rPr lang="fi-FI" b="0" dirty="0" err="1"/>
              <a:t>increasingly</a:t>
            </a:r>
            <a:r>
              <a:rPr lang="fi-FI" b="0" dirty="0"/>
              <a:t> </a:t>
            </a:r>
            <a:r>
              <a:rPr lang="fi-FI" b="0" dirty="0" err="1"/>
              <a:t>cheap</a:t>
            </a:r>
            <a:r>
              <a:rPr lang="fi-FI" b="0" dirty="0"/>
              <a:t> in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last</a:t>
            </a:r>
            <a:r>
              <a:rPr lang="fi-FI" b="0" dirty="0"/>
              <a:t> </a:t>
            </a:r>
            <a:r>
              <a:rPr lang="fi-FI" b="0" dirty="0" err="1"/>
              <a:t>decade</a:t>
            </a:r>
            <a:r>
              <a:rPr lang="fi-FI" b="0" dirty="0"/>
              <a:t>. </a:t>
            </a: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fi-FI" b="0" dirty="0" err="1"/>
              <a:t>Has</a:t>
            </a:r>
            <a:r>
              <a:rPr lang="fi-FI" b="0" dirty="0"/>
              <a:t> </a:t>
            </a:r>
            <a:r>
              <a:rPr lang="fi-FI" b="0" dirty="0" err="1"/>
              <a:t>been</a:t>
            </a:r>
            <a:r>
              <a:rPr lang="fi-FI" b="0" dirty="0"/>
              <a:t> </a:t>
            </a:r>
            <a:r>
              <a:rPr lang="fi-FI" b="0" dirty="0" err="1"/>
              <a:t>mostly</a:t>
            </a:r>
            <a:r>
              <a:rPr lang="fi-FI" b="0" dirty="0"/>
              <a:t> </a:t>
            </a:r>
            <a:r>
              <a:rPr lang="fi-FI" b="0" dirty="0" err="1"/>
              <a:t>distributed</a:t>
            </a:r>
            <a:r>
              <a:rPr lang="fi-FI" b="0" dirty="0"/>
              <a:t> </a:t>
            </a:r>
            <a:r>
              <a:rPr lang="fi-FI" b="0" dirty="0" err="1"/>
              <a:t>generation</a:t>
            </a:r>
            <a:r>
              <a:rPr lang="fi-FI" b="0" dirty="0"/>
              <a:t> (DG) in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form</a:t>
            </a:r>
            <a:r>
              <a:rPr lang="fi-FI" b="0" dirty="0"/>
              <a:t> of </a:t>
            </a:r>
            <a:r>
              <a:rPr lang="fi-FI" b="0" dirty="0" err="1"/>
              <a:t>rooftop</a:t>
            </a:r>
            <a:r>
              <a:rPr lang="fi-FI" b="0" dirty="0"/>
              <a:t> </a:t>
            </a:r>
            <a:r>
              <a:rPr lang="fi-FI" b="0" dirty="0" err="1"/>
              <a:t>solar</a:t>
            </a:r>
            <a:r>
              <a:rPr lang="fi-FI" b="0" dirty="0"/>
              <a:t> </a:t>
            </a:r>
            <a:r>
              <a:rPr lang="fi-FI" b="0" dirty="0" err="1"/>
              <a:t>panels</a:t>
            </a: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fi-FI" b="0" dirty="0" err="1"/>
              <a:t>Large</a:t>
            </a:r>
            <a:r>
              <a:rPr lang="fi-FI" b="0" dirty="0"/>
              <a:t> </a:t>
            </a:r>
            <a:r>
              <a:rPr lang="fi-FI" b="0" dirty="0" err="1"/>
              <a:t>scale</a:t>
            </a:r>
            <a:r>
              <a:rPr lang="fi-FI" b="0" dirty="0"/>
              <a:t> </a:t>
            </a:r>
            <a:r>
              <a:rPr lang="fi-FI" b="0" dirty="0" err="1"/>
              <a:t>commercial</a:t>
            </a:r>
            <a:r>
              <a:rPr lang="fi-FI" b="0" dirty="0"/>
              <a:t> </a:t>
            </a:r>
            <a:r>
              <a:rPr lang="fi-FI" b="0" dirty="0" err="1"/>
              <a:t>production</a:t>
            </a:r>
            <a:r>
              <a:rPr lang="fi-FI" b="0" dirty="0"/>
              <a:t> is at </a:t>
            </a:r>
            <a:r>
              <a:rPr lang="fi-FI" b="0" dirty="0" err="1"/>
              <a:t>edge</a:t>
            </a:r>
            <a:r>
              <a:rPr lang="fi-FI" b="0" dirty="0"/>
              <a:t> of </a:t>
            </a:r>
            <a:r>
              <a:rPr lang="fi-FI" b="0" dirty="0" err="1"/>
              <a:t>profitability</a:t>
            </a:r>
            <a:r>
              <a:rPr lang="fi-FI" b="0" dirty="0"/>
              <a:t> </a:t>
            </a:r>
            <a:endParaRPr b="0" dirty="0"/>
          </a:p>
        </p:txBody>
      </p:sp>
      <p:sp>
        <p:nvSpPr>
          <p:cNvPr id="92" name="Google Shape;92;g238dd5b34ca_0_1"/>
          <p:cNvSpPr txBox="1">
            <a:spLocks noGrp="1"/>
          </p:cNvSpPr>
          <p:nvPr>
            <p:ph type="ctrTitle"/>
          </p:nvPr>
        </p:nvSpPr>
        <p:spPr>
          <a:xfrm>
            <a:off x="572400" y="487746"/>
            <a:ext cx="7746900" cy="50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Motivation</a:t>
            </a:r>
            <a:endParaRPr/>
          </a:p>
        </p:txBody>
      </p:sp>
      <p:sp>
        <p:nvSpPr>
          <p:cNvPr id="93" name="Google Shape;93;g238dd5b34ca_0_1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38dd5b34ca_0_1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38dd5b34ca_0_1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3</a:t>
            </a:fld>
            <a:endParaRPr/>
          </a:p>
        </p:txBody>
      </p:sp>
      <p:pic>
        <p:nvPicPr>
          <p:cNvPr id="96" name="Google Shape;96;g238dd5b34ca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1600" y="699304"/>
            <a:ext cx="2789251" cy="290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38dd5b34ca_0_1"/>
          <p:cNvPicPr preferRelativeResize="0"/>
          <p:nvPr/>
        </p:nvPicPr>
        <p:blipFill rotWithShape="1">
          <a:blip r:embed="rId4">
            <a:alphaModFix/>
          </a:blip>
          <a:srcRect l="3230" t="4278" r="3416"/>
          <a:stretch/>
        </p:blipFill>
        <p:spPr>
          <a:xfrm>
            <a:off x="572400" y="3704104"/>
            <a:ext cx="4275750" cy="2350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38dd5b34ca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8150" y="3603923"/>
            <a:ext cx="3992701" cy="2599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38dd5b34ca_0_11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6285600" cy="41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54909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fi-FI" sz="1300" b="0"/>
              <a:t>- Photons give energy to electrons in solar panel</a:t>
            </a:r>
            <a:endParaRPr sz="1300" b="0"/>
          </a:p>
          <a:p>
            <a:pPr marL="0" lvl="0" indent="0" algn="l" rtl="0">
              <a:lnSpc>
                <a:spcPct val="154909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fi-FI" sz="1300" b="0"/>
              <a:t>and the bond to the atom breaks.</a:t>
            </a:r>
            <a:endParaRPr sz="1300" b="0"/>
          </a:p>
          <a:p>
            <a:pPr marL="0" lvl="0" indent="0" algn="l" rtl="0">
              <a:lnSpc>
                <a:spcPct val="154909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endParaRPr sz="1300" b="0"/>
          </a:p>
          <a:p>
            <a:pPr marL="0" lvl="0" indent="0" algn="l" rtl="0">
              <a:lnSpc>
                <a:spcPct val="154909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fi-FI" sz="1300" b="0"/>
              <a:t>- Free valence electrons flow from n-type</a:t>
            </a:r>
            <a:endParaRPr sz="1300" b="0"/>
          </a:p>
          <a:p>
            <a:pPr marL="0" lvl="0" indent="0" algn="l" rtl="0">
              <a:lnSpc>
                <a:spcPct val="154909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fi-FI" sz="1300" b="0"/>
              <a:t>Semiconductor to p-type.</a:t>
            </a:r>
            <a:endParaRPr sz="1300" b="0"/>
          </a:p>
          <a:p>
            <a:pPr marL="0" lvl="0" indent="0" algn="l" rtl="0">
              <a:lnSpc>
                <a:spcPct val="154909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endParaRPr sz="1300" b="0"/>
          </a:p>
          <a:p>
            <a:pPr marL="0" lvl="0" indent="0" algn="l" rtl="0">
              <a:lnSpc>
                <a:spcPct val="154909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fi-FI" sz="1300" b="0"/>
              <a:t>- System works only if the Photon energy, E=hf</a:t>
            </a:r>
            <a:endParaRPr sz="1300" b="0"/>
          </a:p>
          <a:p>
            <a:pPr marL="0" lvl="0" indent="0" algn="l" rtl="0">
              <a:lnSpc>
                <a:spcPct val="154909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fi-FI" sz="1300" b="0"/>
              <a:t>is same or higher than the energy needed to free</a:t>
            </a:r>
            <a:endParaRPr sz="1300" b="0"/>
          </a:p>
          <a:p>
            <a:pPr marL="0" lvl="0" indent="0" algn="l" rtl="0">
              <a:lnSpc>
                <a:spcPct val="154909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fi-FI" sz="1300" b="0"/>
              <a:t>electron.</a:t>
            </a:r>
            <a:endParaRPr sz="1300" b="0"/>
          </a:p>
          <a:p>
            <a:pPr marL="0" lvl="0" indent="0" algn="l" rtl="0">
              <a:lnSpc>
                <a:spcPct val="154909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endParaRPr sz="1300" b="0"/>
          </a:p>
          <a:p>
            <a:pPr marL="0" lvl="0" indent="0" algn="l" rtl="0">
              <a:lnSpc>
                <a:spcPct val="154909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fi-FI" sz="1300" b="0"/>
              <a:t>- Better efficiency when using multiple pn-junctions,</a:t>
            </a:r>
            <a:endParaRPr sz="1300" b="0"/>
          </a:p>
          <a:p>
            <a:pPr marL="0" lvl="0" indent="0" algn="l" rtl="0">
              <a:lnSpc>
                <a:spcPct val="154909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fi-FI" sz="1300" b="0"/>
              <a:t>However more costly.</a:t>
            </a:r>
            <a:endParaRPr sz="1300" b="0"/>
          </a:p>
          <a:p>
            <a:pPr marL="0" lvl="0" indent="0" algn="l" rtl="0">
              <a:lnSpc>
                <a:spcPct val="154909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endParaRPr sz="1300" b="0"/>
          </a:p>
          <a:p>
            <a:pPr marL="0" lvl="0" indent="0" algn="l" rtl="0">
              <a:lnSpc>
                <a:spcPct val="154909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fi-FI" sz="1300" b="0"/>
              <a:t>- Single cell power </a:t>
            </a:r>
            <a:r>
              <a:rPr lang="fi-FI" sz="1300" b="0">
                <a:solidFill>
                  <a:srgbClr val="202122"/>
                </a:solidFill>
              </a:rPr>
              <a:t>~ 1-2W.</a:t>
            </a:r>
            <a:endParaRPr sz="1300" b="0">
              <a:solidFill>
                <a:srgbClr val="202122"/>
              </a:solidFill>
            </a:endParaRPr>
          </a:p>
          <a:p>
            <a:pPr marL="0" lvl="0" indent="0" algn="l" rtl="0">
              <a:lnSpc>
                <a:spcPct val="154909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fi-FI" sz="1300" b="0">
                <a:solidFill>
                  <a:srgbClr val="202122"/>
                </a:solidFill>
              </a:rPr>
              <a:t>- Cells connect into modules and arrays.</a:t>
            </a:r>
            <a:endParaRPr sz="1300" b="0">
              <a:solidFill>
                <a:srgbClr val="202122"/>
              </a:solidFill>
            </a:endParaRPr>
          </a:p>
          <a:p>
            <a:pPr marL="0" lvl="0" indent="0" algn="l" rtl="0">
              <a:lnSpc>
                <a:spcPct val="154909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endParaRPr sz="1300" b="0">
              <a:solidFill>
                <a:srgbClr val="202122"/>
              </a:solidFill>
            </a:endParaRPr>
          </a:p>
          <a:p>
            <a:pPr marL="0" lvl="0" indent="0" algn="l" rtl="0">
              <a:lnSpc>
                <a:spcPct val="154909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fi-FI" sz="1300" b="0"/>
              <a:t>- Modelled with simple equivalent circuit.</a:t>
            </a:r>
            <a:endParaRPr b="0"/>
          </a:p>
        </p:txBody>
      </p:sp>
      <p:sp>
        <p:nvSpPr>
          <p:cNvPr id="105" name="Google Shape;105;g238dd5b34ca_0_11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solidFill>
                  <a:srgbClr val="0065BD"/>
                </a:solidFill>
              </a:rPr>
              <a:t>Photovoltaic basics</a:t>
            </a:r>
            <a:endParaRPr/>
          </a:p>
        </p:txBody>
      </p:sp>
      <p:sp>
        <p:nvSpPr>
          <p:cNvPr id="106" name="Google Shape;106;g238dd5b34ca_0_11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238dd5b34ca_0_11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238dd5b34ca_0_11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4</a:t>
            </a:fld>
            <a:endParaRPr/>
          </a:p>
        </p:txBody>
      </p:sp>
      <p:pic>
        <p:nvPicPr>
          <p:cNvPr id="109" name="Google Shape;109;g238dd5b34ca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0" y="1292420"/>
            <a:ext cx="3174725" cy="253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238dd5b34ca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375" y="4027325"/>
            <a:ext cx="3278250" cy="160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38dd5b34ca_0_20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6285600" cy="41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292100" lvl="0" indent="0" algn="l" rtl="0">
              <a:lnSpc>
                <a:spcPct val="1549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0">
                <a:solidFill>
                  <a:srgbClr val="292929"/>
                </a:solidFill>
              </a:rPr>
              <a:t>Geographic location - Statistical data for irradiance</a:t>
            </a:r>
            <a:endParaRPr sz="1800" b="0">
              <a:solidFill>
                <a:srgbClr val="292929"/>
              </a:solidFill>
            </a:endParaRPr>
          </a:p>
          <a:p>
            <a:pPr marL="292100" lvl="0" indent="0" algn="l" rtl="0">
              <a:lnSpc>
                <a:spcPct val="1549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0">
                <a:solidFill>
                  <a:srgbClr val="292929"/>
                </a:solidFill>
              </a:rPr>
              <a:t>Time of day - night / day </a:t>
            </a:r>
            <a:endParaRPr sz="1800" b="0">
              <a:solidFill>
                <a:srgbClr val="292929"/>
              </a:solidFill>
            </a:endParaRPr>
          </a:p>
          <a:p>
            <a:pPr marL="292100" lvl="0" indent="0" algn="l" rtl="0">
              <a:lnSpc>
                <a:spcPct val="1549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0">
                <a:solidFill>
                  <a:srgbClr val="292929"/>
                </a:solidFill>
              </a:rPr>
              <a:t>Season - winter / summer, earths tilt</a:t>
            </a:r>
            <a:endParaRPr sz="1800" b="0">
              <a:solidFill>
                <a:srgbClr val="292929"/>
              </a:solidFill>
            </a:endParaRPr>
          </a:p>
          <a:p>
            <a:pPr marL="292100" lvl="0" indent="0" algn="l" rtl="0">
              <a:lnSpc>
                <a:spcPct val="1549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0">
                <a:solidFill>
                  <a:srgbClr val="292929"/>
                </a:solidFill>
              </a:rPr>
              <a:t>Local landscape - Buildings, mountains -&gt; shading</a:t>
            </a:r>
            <a:endParaRPr sz="1800" b="0">
              <a:solidFill>
                <a:srgbClr val="292929"/>
              </a:solidFill>
            </a:endParaRPr>
          </a:p>
          <a:p>
            <a:pPr marL="292100" lvl="0" indent="0" algn="l" rtl="0">
              <a:lnSpc>
                <a:spcPct val="1549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0">
                <a:solidFill>
                  <a:srgbClr val="292929"/>
                </a:solidFill>
              </a:rPr>
              <a:t>Local weather -&gt; forecasts</a:t>
            </a:r>
            <a:endParaRPr sz="1800" b="0">
              <a:solidFill>
                <a:srgbClr val="292929"/>
              </a:solidFill>
            </a:endParaRPr>
          </a:p>
          <a:p>
            <a:pPr marL="292100" lvl="0" indent="0" algn="l" rtl="0">
              <a:lnSpc>
                <a:spcPct val="154909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0">
                <a:solidFill>
                  <a:srgbClr val="292929"/>
                </a:solidFill>
              </a:rPr>
              <a:t> </a:t>
            </a:r>
            <a:endParaRPr sz="1800" b="0">
              <a:solidFill>
                <a:srgbClr val="292929"/>
              </a:solidFill>
            </a:endParaRPr>
          </a:p>
          <a:p>
            <a:pPr marL="29210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i-FI" sz="1800" b="0">
                <a:solidFill>
                  <a:srgbClr val="292929"/>
                </a:solidFill>
              </a:rPr>
              <a:t>+ Variety of technical differences on</a:t>
            </a:r>
            <a:endParaRPr sz="1800" b="0">
              <a:solidFill>
                <a:srgbClr val="292929"/>
              </a:solidFill>
            </a:endParaRPr>
          </a:p>
          <a:p>
            <a:pPr marL="29210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0">
                <a:solidFill>
                  <a:srgbClr val="292929"/>
                </a:solidFill>
              </a:rPr>
              <a:t>Solar panels</a:t>
            </a:r>
            <a:endParaRPr sz="1800" b="0">
              <a:solidFill>
                <a:srgbClr val="292929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38dd5b34ca_0_20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solidFill>
                  <a:srgbClr val="0065BD"/>
                </a:solidFill>
              </a:rPr>
              <a:t>Variable production</a:t>
            </a:r>
            <a:endParaRPr/>
          </a:p>
        </p:txBody>
      </p:sp>
      <p:sp>
        <p:nvSpPr>
          <p:cNvPr id="118" name="Google Shape;118;g238dd5b34ca_0_20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238dd5b34ca_0_20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238dd5b34ca_0_20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5</a:t>
            </a:fld>
            <a:endParaRPr/>
          </a:p>
        </p:txBody>
      </p:sp>
      <p:pic>
        <p:nvPicPr>
          <p:cNvPr id="121" name="Google Shape;121;g238dd5b34ca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124000"/>
            <a:ext cx="4427050" cy="2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38dd5b34ca_0_72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7989000" cy="41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54909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fi-FI"/>
              <a:t>Input: Irradiance, Temperature	Output: Current, voltage	Solar cell:JAP72/320/4BB</a:t>
            </a:r>
            <a:endParaRPr/>
          </a:p>
        </p:txBody>
      </p:sp>
      <p:sp>
        <p:nvSpPr>
          <p:cNvPr id="128" name="Google Shape;128;g238dd5b34ca_0_72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0">
                <a:solidFill>
                  <a:srgbClr val="2E2E2E"/>
                </a:solidFill>
              </a:rPr>
              <a:t> </a:t>
            </a:r>
            <a:r>
              <a:rPr lang="fi-FI">
                <a:solidFill>
                  <a:srgbClr val="0065BD"/>
                </a:solidFill>
              </a:rPr>
              <a:t>I-V characteristics, simulink PV module model</a:t>
            </a:r>
            <a:endParaRPr/>
          </a:p>
        </p:txBody>
      </p:sp>
      <p:sp>
        <p:nvSpPr>
          <p:cNvPr id="129" name="Google Shape;129;g238dd5b34ca_0_72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38dd5b34ca_0_72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238dd5b34ca_0_72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6</a:t>
            </a:fld>
            <a:endParaRPr/>
          </a:p>
        </p:txBody>
      </p:sp>
      <p:pic>
        <p:nvPicPr>
          <p:cNvPr id="132" name="Google Shape;132;g238dd5b34ca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21" y="1974421"/>
            <a:ext cx="4746475" cy="290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38dd5b34ca_0_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4300" y="2110295"/>
            <a:ext cx="3677099" cy="269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38dd5b34ca_0_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7950" y="4808050"/>
            <a:ext cx="3124200" cy="47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38dd5b34ca_0_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2438" y="4780825"/>
            <a:ext cx="3330965" cy="463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8dd5b34ca_0_87"/>
          <p:cNvSpPr txBox="1">
            <a:spLocks noGrp="1"/>
          </p:cNvSpPr>
          <p:nvPr>
            <p:ph type="body" idx="1"/>
          </p:nvPr>
        </p:nvSpPr>
        <p:spPr>
          <a:xfrm>
            <a:off x="572400" y="1280425"/>
            <a:ext cx="7989000" cy="43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b="0">
                <a:solidFill>
                  <a:srgbClr val="292929"/>
                </a:solidFill>
              </a:rPr>
              <a:t>Nowcasting (forecasting 3–4 hours ahead)</a:t>
            </a:r>
            <a:endParaRPr b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b="0">
                <a:solidFill>
                  <a:srgbClr val="292929"/>
                </a:solidFill>
              </a:rPr>
              <a:t>  - Need fast way to process data</a:t>
            </a:r>
            <a:endParaRPr b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b="0">
                <a:solidFill>
                  <a:srgbClr val="292929"/>
                </a:solidFill>
              </a:rPr>
              <a:t>  - Sensors</a:t>
            </a:r>
            <a:endParaRPr b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b="0">
                <a:solidFill>
                  <a:srgbClr val="292929"/>
                </a:solidFill>
              </a:rPr>
              <a:t>Short-term forecasting (up to seven days ahead)</a:t>
            </a:r>
            <a:endParaRPr b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b="0">
                <a:solidFill>
                  <a:srgbClr val="292929"/>
                </a:solidFill>
              </a:rPr>
              <a:t>  - Day-ahead important as the PV-producers must know how much electricity can be sold to market.</a:t>
            </a:r>
            <a:endParaRPr b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fi-FI" b="0">
                <a:solidFill>
                  <a:srgbClr val="292929"/>
                </a:solidFill>
              </a:rPr>
              <a:t>  - Mathematical models, lots of variables (NWP – Numerical weather prediction)</a:t>
            </a:r>
            <a:endParaRPr b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b="0">
                <a:solidFill>
                  <a:srgbClr val="292929"/>
                </a:solidFill>
              </a:rPr>
              <a:t>Long-term forecasting (weeks, months, years)</a:t>
            </a:r>
            <a:endParaRPr b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b="0">
                <a:solidFill>
                  <a:srgbClr val="292929"/>
                </a:solidFill>
              </a:rPr>
              <a:t>  - Climate, Statistics</a:t>
            </a:r>
            <a:endParaRPr b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fi-FI" b="0">
                <a:solidFill>
                  <a:srgbClr val="292929"/>
                </a:solidFill>
              </a:rPr>
              <a:t>  - Butterfly effect, slight inaccuracy from start data makes huge errors on final product</a:t>
            </a:r>
            <a:endParaRPr/>
          </a:p>
        </p:txBody>
      </p:sp>
      <p:sp>
        <p:nvSpPr>
          <p:cNvPr id="142" name="Google Shape;142;g238dd5b34ca_0_87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solidFill>
                  <a:srgbClr val="0065BD"/>
                </a:solidFill>
              </a:rPr>
              <a:t>Forecasting and modelling</a:t>
            </a:r>
            <a:endParaRPr/>
          </a:p>
        </p:txBody>
      </p:sp>
      <p:sp>
        <p:nvSpPr>
          <p:cNvPr id="143" name="Google Shape;143;g238dd5b34ca_0_87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238dd5b34ca_0_87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238dd5b34ca_0_87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7</a:t>
            </a:fld>
            <a:endParaRPr/>
          </a:p>
        </p:txBody>
      </p:sp>
      <p:pic>
        <p:nvPicPr>
          <p:cNvPr id="146" name="Google Shape;146;g238dd5b34ca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975" y="4431225"/>
            <a:ext cx="2187300" cy="12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38dd5b34ca_0_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0300" y="4841675"/>
            <a:ext cx="1830275" cy="65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8dd5b34ca_0_29"/>
          <p:cNvSpPr txBox="1">
            <a:spLocks noGrp="1"/>
          </p:cNvSpPr>
          <p:nvPr>
            <p:ph type="body" idx="1"/>
          </p:nvPr>
        </p:nvSpPr>
        <p:spPr>
          <a:xfrm>
            <a:off x="572400" y="1452750"/>
            <a:ext cx="4017000" cy="382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fi-FI" b="0" dirty="0" err="1"/>
              <a:t>Solar</a:t>
            </a:r>
            <a:r>
              <a:rPr lang="fi-FI" b="0" dirty="0"/>
              <a:t> </a:t>
            </a:r>
            <a:r>
              <a:rPr lang="fi-FI" b="0" dirty="0" err="1"/>
              <a:t>power</a:t>
            </a:r>
            <a:r>
              <a:rPr lang="fi-FI" b="0" dirty="0"/>
              <a:t> </a:t>
            </a:r>
            <a:r>
              <a:rPr lang="fi-FI" b="0" dirty="0" err="1"/>
              <a:t>does</a:t>
            </a:r>
            <a:r>
              <a:rPr lang="fi-FI" b="0" dirty="0"/>
              <a:t> </a:t>
            </a:r>
            <a:r>
              <a:rPr lang="fi-FI" b="0" dirty="0" err="1"/>
              <a:t>not</a:t>
            </a:r>
            <a:r>
              <a:rPr lang="fi-FI" b="0" dirty="0"/>
              <a:t> </a:t>
            </a:r>
            <a:r>
              <a:rPr lang="fi-FI" b="0" dirty="0" err="1"/>
              <a:t>provide</a:t>
            </a:r>
            <a:r>
              <a:rPr lang="fi-FI" b="0" dirty="0"/>
              <a:t> inertia to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grid</a:t>
            </a: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fi-FI" b="0" dirty="0"/>
              <a:t>DG </a:t>
            </a:r>
            <a:r>
              <a:rPr lang="fi-FI" b="0" dirty="0" err="1"/>
              <a:t>can</a:t>
            </a:r>
            <a:r>
              <a:rPr lang="fi-FI" b="0" dirty="0"/>
              <a:t> </a:t>
            </a:r>
            <a:r>
              <a:rPr lang="fi-FI" b="0" dirty="0" err="1"/>
              <a:t>cause</a:t>
            </a:r>
            <a:r>
              <a:rPr lang="fi-FI" b="0" dirty="0"/>
              <a:t> </a:t>
            </a:r>
            <a:r>
              <a:rPr lang="fi-FI" b="0" dirty="0" err="1"/>
              <a:t>voltage</a:t>
            </a:r>
            <a:r>
              <a:rPr lang="fi-FI" b="0" dirty="0"/>
              <a:t> </a:t>
            </a:r>
            <a:r>
              <a:rPr lang="fi-FI" b="0" dirty="0" err="1"/>
              <a:t>rises</a:t>
            </a:r>
            <a:r>
              <a:rPr lang="fi-FI" b="0" dirty="0"/>
              <a:t> in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distribution</a:t>
            </a:r>
            <a:r>
              <a:rPr lang="fi-FI" b="0" dirty="0"/>
              <a:t> </a:t>
            </a:r>
            <a:r>
              <a:rPr lang="fi-FI" b="0" dirty="0" err="1"/>
              <a:t>network</a:t>
            </a: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fi-FI" b="0" dirty="0" err="1"/>
              <a:t>Requires</a:t>
            </a:r>
            <a:r>
              <a:rPr lang="fi-FI" b="0" dirty="0"/>
              <a:t> </a:t>
            </a:r>
            <a:r>
              <a:rPr lang="fi-FI" b="0" dirty="0" err="1"/>
              <a:t>power</a:t>
            </a:r>
            <a:r>
              <a:rPr lang="fi-FI" b="0" dirty="0"/>
              <a:t> </a:t>
            </a:r>
            <a:r>
              <a:rPr lang="fi-FI" b="0" dirty="0" err="1"/>
              <a:t>reserves</a:t>
            </a:r>
            <a:endParaRPr b="0" dirty="0"/>
          </a:p>
          <a:p>
            <a:pPr marL="457200" lvl="0" indent="-310832" algn="l" rtl="0">
              <a:spcBef>
                <a:spcPts val="280"/>
              </a:spcBef>
              <a:spcAft>
                <a:spcPts val="0"/>
              </a:spcAft>
              <a:buSzPct val="100000"/>
              <a:buChar char="-"/>
            </a:pPr>
            <a:r>
              <a:rPr lang="fi-FI" b="0" dirty="0" err="1"/>
              <a:t>frequency</a:t>
            </a:r>
            <a:r>
              <a:rPr lang="fi-FI" b="0" dirty="0"/>
              <a:t> and </a:t>
            </a:r>
            <a:r>
              <a:rPr lang="fi-FI" b="0" dirty="0" err="1"/>
              <a:t>power</a:t>
            </a:r>
            <a:r>
              <a:rPr lang="fi-FI" b="0" dirty="0"/>
              <a:t> </a:t>
            </a:r>
            <a:r>
              <a:rPr lang="fi-FI" b="0" dirty="0" err="1"/>
              <a:t>balance</a:t>
            </a: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fi-FI" b="0" dirty="0" err="1"/>
              <a:t>Accurate</a:t>
            </a:r>
            <a:r>
              <a:rPr lang="fi-FI" b="0" dirty="0"/>
              <a:t> </a:t>
            </a:r>
            <a:r>
              <a:rPr lang="fi-FI" b="0" dirty="0" err="1"/>
              <a:t>modelling</a:t>
            </a:r>
            <a:r>
              <a:rPr lang="fi-FI" b="0" dirty="0"/>
              <a:t> and </a:t>
            </a:r>
            <a:r>
              <a:rPr lang="fi-FI" b="0" dirty="0" err="1"/>
              <a:t>forecasting</a:t>
            </a:r>
            <a:r>
              <a:rPr lang="fi-FI" b="0" dirty="0"/>
              <a:t> </a:t>
            </a:r>
            <a:r>
              <a:rPr lang="fi-FI" b="0" dirty="0" err="1"/>
              <a:t>important</a:t>
            </a: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fi-FI" b="0" dirty="0"/>
              <a:t>Storage </a:t>
            </a:r>
            <a:r>
              <a:rPr lang="fi-FI" b="0" dirty="0" err="1"/>
              <a:t>options</a:t>
            </a:r>
            <a:endParaRPr b="0" dirty="0"/>
          </a:p>
          <a:p>
            <a:pPr marL="457200" lvl="0" indent="-310832" algn="l" rtl="0">
              <a:spcBef>
                <a:spcPts val="280"/>
              </a:spcBef>
              <a:spcAft>
                <a:spcPts val="0"/>
              </a:spcAft>
              <a:buSzPct val="100000"/>
              <a:buChar char="-"/>
            </a:pPr>
            <a:r>
              <a:rPr lang="fi-FI" b="0" dirty="0" err="1"/>
              <a:t>hydrogen</a:t>
            </a:r>
            <a:endParaRPr b="0" dirty="0"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i-FI" b="0" dirty="0" err="1"/>
              <a:t>batteries</a:t>
            </a:r>
            <a:endParaRPr b="0" dirty="0"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i-FI" b="0" dirty="0" err="1"/>
              <a:t>EVs</a:t>
            </a: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154" name="Google Shape;154;g238dd5b34ca_0_29"/>
          <p:cNvSpPr txBox="1">
            <a:spLocks noGrp="1"/>
          </p:cNvSpPr>
          <p:nvPr>
            <p:ph type="ctrTitle"/>
          </p:nvPr>
        </p:nvSpPr>
        <p:spPr>
          <a:xfrm>
            <a:off x="572400" y="468690"/>
            <a:ext cx="7772400" cy="9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Challenges</a:t>
            </a:r>
            <a:endParaRPr/>
          </a:p>
        </p:txBody>
      </p:sp>
      <p:sp>
        <p:nvSpPr>
          <p:cNvPr id="155" name="Google Shape;155;g238dd5b34ca_0_29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38dd5b34ca_0_29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38dd5b34ca_0_29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8</a:t>
            </a:fld>
            <a:endParaRPr/>
          </a:p>
        </p:txBody>
      </p:sp>
      <p:pic>
        <p:nvPicPr>
          <p:cNvPr id="158" name="Google Shape;158;g238dd5b34ca_0_29"/>
          <p:cNvPicPr preferRelativeResize="0"/>
          <p:nvPr/>
        </p:nvPicPr>
        <p:blipFill rotWithShape="1">
          <a:blip r:embed="rId3">
            <a:alphaModFix/>
          </a:blip>
          <a:srcRect b="13524"/>
          <a:stretch/>
        </p:blipFill>
        <p:spPr>
          <a:xfrm>
            <a:off x="4572000" y="120100"/>
            <a:ext cx="4016876" cy="299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38dd5b34ca_0_29"/>
          <p:cNvPicPr preferRelativeResize="0"/>
          <p:nvPr/>
        </p:nvPicPr>
        <p:blipFill rotWithShape="1">
          <a:blip r:embed="rId4">
            <a:alphaModFix/>
          </a:blip>
          <a:srcRect b="5793"/>
          <a:stretch/>
        </p:blipFill>
        <p:spPr>
          <a:xfrm>
            <a:off x="4571938" y="3157775"/>
            <a:ext cx="4016999" cy="324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8134278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i-FI" sz="1800" b="0" dirty="0" err="1"/>
              <a:t>Solar</a:t>
            </a:r>
            <a:r>
              <a:rPr lang="fi-FI" sz="1800" b="0" dirty="0"/>
              <a:t> </a:t>
            </a:r>
            <a:r>
              <a:rPr lang="fi-FI" sz="1800" b="0" dirty="0" err="1"/>
              <a:t>power</a:t>
            </a:r>
            <a:r>
              <a:rPr lang="fi-FI" sz="1800" b="0" dirty="0"/>
              <a:t> </a:t>
            </a:r>
            <a:r>
              <a:rPr lang="fi-FI" sz="1800" b="0" dirty="0" err="1"/>
              <a:t>generation</a:t>
            </a:r>
            <a:r>
              <a:rPr lang="fi-FI" sz="1800" b="0" dirty="0"/>
              <a:t> is </a:t>
            </a:r>
            <a:r>
              <a:rPr lang="fi-FI" sz="1800" b="0" dirty="0" err="1"/>
              <a:t>becoming</a:t>
            </a:r>
            <a:r>
              <a:rPr lang="fi-FI" sz="1800" b="0" dirty="0"/>
              <a:t> </a:t>
            </a:r>
            <a:r>
              <a:rPr lang="fi-FI" sz="1800" b="0" dirty="0" err="1"/>
              <a:t>increasingly</a:t>
            </a:r>
            <a:r>
              <a:rPr lang="fi-FI" sz="1800" b="0" dirty="0"/>
              <a:t> </a:t>
            </a:r>
            <a:r>
              <a:rPr lang="fi-FI" sz="1800" b="0" dirty="0" err="1"/>
              <a:t>relevant</a:t>
            </a:r>
            <a:r>
              <a:rPr lang="fi-FI" sz="1800" b="0" dirty="0"/>
              <a:t> and </a:t>
            </a:r>
            <a:r>
              <a:rPr lang="fi-FI" sz="1800" b="0" dirty="0" err="1"/>
              <a:t>large</a:t>
            </a:r>
            <a:r>
              <a:rPr lang="fi-FI" sz="1800" b="0" dirty="0"/>
              <a:t> </a:t>
            </a:r>
            <a:r>
              <a:rPr lang="fi-FI" sz="1800" b="0" dirty="0" err="1"/>
              <a:t>scale</a:t>
            </a:r>
            <a:r>
              <a:rPr lang="fi-FI" sz="1800" b="0" dirty="0"/>
              <a:t> </a:t>
            </a:r>
            <a:r>
              <a:rPr lang="fi-FI" sz="1800" b="0" dirty="0" err="1"/>
              <a:t>production</a:t>
            </a:r>
            <a:r>
              <a:rPr lang="fi-FI" sz="1800" b="0" dirty="0"/>
              <a:t> is </a:t>
            </a:r>
            <a:r>
              <a:rPr lang="fi-FI" sz="1800" b="0" dirty="0" err="1"/>
              <a:t>becoming</a:t>
            </a:r>
            <a:r>
              <a:rPr lang="fi-FI" sz="1800" b="0" dirty="0"/>
              <a:t> </a:t>
            </a:r>
            <a:r>
              <a:rPr lang="fi-FI" sz="1800" b="0" dirty="0" err="1"/>
              <a:t>economically</a:t>
            </a:r>
            <a:r>
              <a:rPr lang="fi-FI" sz="1800" b="0" dirty="0"/>
              <a:t> </a:t>
            </a:r>
            <a:r>
              <a:rPr lang="fi-FI" sz="1800" b="0" dirty="0" err="1"/>
              <a:t>viable</a:t>
            </a:r>
            <a:endParaRPr sz="1800" b="0" dirty="0"/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dirty="0"/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i-FI" sz="1800" b="0" dirty="0" err="1"/>
              <a:t>Variation</a:t>
            </a:r>
            <a:r>
              <a:rPr lang="fi-FI" sz="1800" b="0" dirty="0"/>
              <a:t> in </a:t>
            </a:r>
            <a:r>
              <a:rPr lang="fi-FI" sz="1800" b="0" dirty="0" err="1"/>
              <a:t>production</a:t>
            </a:r>
            <a:r>
              <a:rPr lang="fi-FI" sz="1800" b="0" dirty="0"/>
              <a:t> is </a:t>
            </a:r>
            <a:r>
              <a:rPr lang="fi-FI" sz="1800" b="0" dirty="0" err="1"/>
              <a:t>caused</a:t>
            </a:r>
            <a:r>
              <a:rPr lang="fi-FI" sz="1800" b="0" dirty="0"/>
              <a:t> </a:t>
            </a:r>
            <a:r>
              <a:rPr lang="fi-FI" sz="1800" b="0" dirty="0" err="1"/>
              <a:t>by</a:t>
            </a:r>
            <a:r>
              <a:rPr lang="fi-FI" sz="1800" b="0" dirty="0"/>
              <a:t> </a:t>
            </a:r>
            <a:r>
              <a:rPr lang="fi-FI" sz="1800" b="0" dirty="0" err="1"/>
              <a:t>time</a:t>
            </a:r>
            <a:r>
              <a:rPr lang="fi-FI" sz="1800" b="0" dirty="0"/>
              <a:t> of </a:t>
            </a:r>
            <a:r>
              <a:rPr lang="fi-FI" sz="1800" b="0" dirty="0" err="1"/>
              <a:t>day</a:t>
            </a:r>
            <a:r>
              <a:rPr lang="fi-FI" sz="1800" b="0" dirty="0"/>
              <a:t>/</a:t>
            </a:r>
            <a:r>
              <a:rPr lang="fi-FI" sz="1800" b="0" dirty="0" err="1"/>
              <a:t>year</a:t>
            </a:r>
            <a:r>
              <a:rPr lang="fi-FI" sz="1800" b="0" dirty="0"/>
              <a:t>, </a:t>
            </a:r>
            <a:r>
              <a:rPr lang="fi-FI" sz="1800" b="0" dirty="0" err="1"/>
              <a:t>weather</a:t>
            </a:r>
            <a:r>
              <a:rPr lang="fi-FI" sz="1800" b="0" dirty="0"/>
              <a:t>, </a:t>
            </a:r>
            <a:r>
              <a:rPr lang="fi-FI" sz="1800" b="0" dirty="0" err="1"/>
              <a:t>location</a:t>
            </a:r>
            <a:r>
              <a:rPr lang="fi-FI" sz="1800" b="0" dirty="0"/>
              <a:t> and </a:t>
            </a:r>
            <a:r>
              <a:rPr lang="fi-FI" sz="1800" b="0" dirty="0" err="1"/>
              <a:t>technical</a:t>
            </a:r>
            <a:r>
              <a:rPr lang="fi-FI" sz="1800" b="0" dirty="0"/>
              <a:t> </a:t>
            </a:r>
            <a:r>
              <a:rPr lang="fi-FI" sz="1800" b="0" dirty="0" err="1"/>
              <a:t>constraints</a:t>
            </a:r>
            <a:r>
              <a:rPr lang="fi-FI" sz="1800" b="0" dirty="0"/>
              <a:t> of </a:t>
            </a:r>
            <a:r>
              <a:rPr lang="fi-FI" sz="1800" b="0" dirty="0" err="1"/>
              <a:t>the</a:t>
            </a:r>
            <a:r>
              <a:rPr lang="fi-FI" sz="1800" b="0" dirty="0"/>
              <a:t> </a:t>
            </a:r>
            <a:r>
              <a:rPr lang="fi-FI" sz="1800" b="0" dirty="0" err="1"/>
              <a:t>solar</a:t>
            </a:r>
            <a:r>
              <a:rPr lang="fi-FI" sz="1800" b="0" dirty="0"/>
              <a:t> </a:t>
            </a:r>
            <a:r>
              <a:rPr lang="fi-FI" sz="1800" b="0" dirty="0" err="1"/>
              <a:t>panels</a:t>
            </a:r>
            <a:endParaRPr sz="1800" b="0" dirty="0"/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dirty="0"/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i-FI" sz="1800" b="0" dirty="0" err="1"/>
              <a:t>Accurate</a:t>
            </a:r>
            <a:r>
              <a:rPr lang="fi-FI" sz="1800" b="0" dirty="0"/>
              <a:t> </a:t>
            </a:r>
            <a:r>
              <a:rPr lang="fi-FI" sz="1800" b="0" dirty="0" err="1"/>
              <a:t>modelling</a:t>
            </a:r>
            <a:r>
              <a:rPr lang="fi-FI" sz="1800" b="0" dirty="0"/>
              <a:t> is </a:t>
            </a:r>
            <a:r>
              <a:rPr lang="fi-FI" sz="1800" b="0" dirty="0" err="1"/>
              <a:t>required</a:t>
            </a:r>
            <a:r>
              <a:rPr lang="fi-FI" sz="1800" b="0" dirty="0"/>
              <a:t> to </a:t>
            </a:r>
            <a:r>
              <a:rPr lang="fi-FI" sz="1800" b="0" dirty="0" err="1"/>
              <a:t>preserve</a:t>
            </a:r>
            <a:r>
              <a:rPr lang="fi-FI" sz="1800" b="0" dirty="0"/>
              <a:t> </a:t>
            </a:r>
            <a:r>
              <a:rPr lang="fi-FI" sz="1800" b="0" dirty="0" err="1"/>
              <a:t>balance</a:t>
            </a:r>
            <a:r>
              <a:rPr lang="fi-FI" sz="1800" b="0" dirty="0"/>
              <a:t> in </a:t>
            </a:r>
            <a:r>
              <a:rPr lang="fi-FI" sz="1800" b="0" dirty="0" err="1"/>
              <a:t>the</a:t>
            </a:r>
            <a:r>
              <a:rPr lang="fi-FI" sz="1800" b="0" dirty="0"/>
              <a:t> </a:t>
            </a:r>
            <a:r>
              <a:rPr lang="fi-FI" sz="1800" b="0" dirty="0" err="1"/>
              <a:t>power</a:t>
            </a:r>
            <a:r>
              <a:rPr lang="fi-FI" sz="1800" b="0" dirty="0"/>
              <a:t> </a:t>
            </a:r>
            <a:r>
              <a:rPr lang="fi-FI" sz="1800" b="0" dirty="0" err="1"/>
              <a:t>system</a:t>
            </a:r>
            <a:endParaRPr sz="1800" b="0" dirty="0"/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dirty="0"/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dirty="0"/>
          </a:p>
        </p:txBody>
      </p:sp>
      <p:sp>
        <p:nvSpPr>
          <p:cNvPr id="165" name="Google Shape;165;p4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Conclusions</a:t>
            </a:r>
            <a:endParaRPr/>
          </a:p>
        </p:txBody>
      </p:sp>
      <p:sp>
        <p:nvSpPr>
          <p:cNvPr id="166" name="Google Shape;166;p4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67" name="Google Shape;167;p4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68" name="Google Shape;168;p4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25.4.2023</a:t>
            </a:r>
            <a:endParaRPr/>
          </a:p>
        </p:txBody>
      </p:sp>
      <p:sp>
        <p:nvSpPr>
          <p:cNvPr id="169" name="Google Shape;169;p4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rgbClr val="000000"/>
      </a:dk1>
      <a:lt1>
        <a:srgbClr val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722</Words>
  <Application>Microsoft Office PowerPoint</Application>
  <PresentationFormat>On-screen Show (4:3)</PresentationFormat>
  <Paragraphs>109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presentation</vt:lpstr>
      <vt:lpstr>Aalto Content - Green</vt:lpstr>
      <vt:lpstr>ELEC-E8423 - Smart Grid  Solar power generation variation and its modeling</vt:lpstr>
      <vt:lpstr>Introduction</vt:lpstr>
      <vt:lpstr>Motivation</vt:lpstr>
      <vt:lpstr>Photovoltaic basics</vt:lpstr>
      <vt:lpstr>Variable production</vt:lpstr>
      <vt:lpstr> I-V characteristics, simulink PV module model</vt:lpstr>
      <vt:lpstr>Forecasting and modelling</vt:lpstr>
      <vt:lpstr>Challenges</vt:lpstr>
      <vt:lpstr>Conclusions</vt:lpstr>
      <vt:lpstr>Source material 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ELEC-E8423 - Smart Grid  Solar power generation variation and its modeling</dc:title>
  <dc:creator>atammine</dc:creator>
  <cp:lastModifiedBy>Lehtonen Matti</cp:lastModifiedBy>
  <cp:revision>2</cp:revision>
  <dcterms:created xsi:type="dcterms:W3CDTF">2010-03-23T14:57:30Z</dcterms:created>
  <dcterms:modified xsi:type="dcterms:W3CDTF">2023-04-25T05:58:44Z</dcterms:modified>
</cp:coreProperties>
</file>