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9"/>
  </p:notesMasterIdLst>
  <p:handoutMasterIdLst>
    <p:handoutMasterId r:id="rId20"/>
  </p:handoutMasterIdLst>
  <p:sldIdLst>
    <p:sldId id="339" r:id="rId3"/>
    <p:sldId id="355" r:id="rId4"/>
    <p:sldId id="363" r:id="rId5"/>
    <p:sldId id="367" r:id="rId6"/>
    <p:sldId id="365" r:id="rId7"/>
    <p:sldId id="366" r:id="rId8"/>
    <p:sldId id="376" r:id="rId9"/>
    <p:sldId id="368" r:id="rId10"/>
    <p:sldId id="369" r:id="rId11"/>
    <p:sldId id="373" r:id="rId12"/>
    <p:sldId id="378" r:id="rId13"/>
    <p:sldId id="379" r:id="rId14"/>
    <p:sldId id="375" r:id="rId15"/>
    <p:sldId id="352" r:id="rId16"/>
    <p:sldId id="362" r:id="rId17"/>
    <p:sldId id="381" r:id="rId18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86A9B-B2BD-D588-9903-C0F946374205}" v="1214" dt="2023-03-13T14:12:55.968"/>
    <p1510:client id="{0F1EE052-11B1-403B-BBC4-02A4D8197CC9}" v="16" dt="2023-03-14T07:57:41.020"/>
    <p1510:client id="{18958BC9-6869-4238-8CDF-036301B4098D}" v="74" dt="2023-03-14T08:20:25.159"/>
    <p1510:client id="{1AEAD8CC-EEDE-4E83-83FD-14E6134F61C2}" v="43" dt="2023-03-13T22:36:53.186"/>
    <p1510:client id="{3F5A603B-8A25-4468-AB98-2431B7AB514C}" v="1232" dt="2023-03-13T22:11:14.441"/>
    <p1510:client id="{438BE434-59DD-419B-B117-B526219EDA45}" v="102" dt="2023-03-13T22:27:40.154"/>
    <p1510:client id="{7BC466E7-1B37-4AA5-896E-3A4FBC40071F}" v="46" dt="2023-03-13T23:20:20.222"/>
    <p1510:client id="{CAF056C1-5B40-CD9C-C4D1-2543799FF6C3}" v="326" dt="2023-03-13T19:25:38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5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b5EVRqEuI8&amp;t=2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>
                <a:ea typeface="ＭＳ Ｐゴシック"/>
              </a:rPr>
              <a:t>ELEC-E8423 - Smart Grid</a:t>
            </a:r>
            <a:br>
              <a:rPr lang="fi-FI" sz="3200"/>
            </a:br>
            <a:br>
              <a:rPr lang="fi-FI" sz="3200"/>
            </a:br>
            <a:r>
              <a:rPr lang="fi-FI" sz="3200" i="1">
                <a:ea typeface="ＭＳ Ｐゴシック"/>
              </a:rPr>
              <a:t>Power and Energy Management in Micro </a:t>
            </a:r>
            <a:r>
              <a:rPr lang="fi-FI" sz="3200" i="1" err="1">
                <a:ea typeface="ＭＳ Ｐゴシック"/>
              </a:rPr>
              <a:t>Grids</a:t>
            </a:r>
            <a:r>
              <a:rPr lang="fi-FI" sz="3200" i="1">
                <a:ea typeface="ＭＳ Ｐゴシック"/>
              </a:rPr>
              <a:t> </a:t>
            </a:r>
            <a:endParaRPr lang="en-US" sz="3200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/>
              <a:t>Freshteh Akrami</a:t>
            </a:r>
          </a:p>
          <a:p>
            <a:r>
              <a:rPr lang="en-US" i="1"/>
              <a:t>Danish Ishaq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t-EE">
                <a:ea typeface="ＭＳ Ｐゴシック"/>
              </a:rPr>
              <a:t>14.03.2023</a:t>
            </a:r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F895BE-3F8A-A70D-C9D7-A9FFEC818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3870203" cy="4136400"/>
          </a:xfrm>
        </p:spPr>
        <p:txBody>
          <a:bodyPr/>
          <a:lstStyle/>
          <a:p>
            <a:r>
              <a:rPr lang="en-GB" sz="2400">
                <a:ea typeface="ＭＳ Ｐゴシック"/>
                <a:cs typeface="Arial"/>
              </a:rPr>
              <a:t>Tertiary Control:</a:t>
            </a:r>
            <a:endParaRPr lang="en-US">
              <a:ea typeface="ＭＳ Ｐゴシック"/>
              <a:cs typeface="Arial"/>
            </a:endParaRPr>
          </a:p>
          <a:p>
            <a:endParaRPr lang="en-GB">
              <a:ea typeface="ＭＳ Ｐゴシック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GB" sz="2000" b="0">
                <a:ea typeface="ＭＳ Ｐゴシック"/>
                <a:cs typeface="Arial"/>
              </a:rPr>
              <a:t>Ensures optimality in cost and efficiency between micro-Grid and primary grid</a:t>
            </a:r>
            <a:endParaRPr lang="en-US" sz="2000" b="0">
              <a:ea typeface="ＭＳ Ｐゴシック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GB" sz="2000" b="0">
                <a:ea typeface="ＭＳ Ｐゴシック"/>
                <a:cs typeface="Arial"/>
              </a:rPr>
              <a:t>Forecasts and predicts future demand, meteorological and market dynamics</a:t>
            </a:r>
          </a:p>
          <a:p>
            <a:pPr>
              <a:lnSpc>
                <a:spcPct val="100000"/>
              </a:lnSpc>
              <a:buChar char="•"/>
            </a:pPr>
            <a:r>
              <a:rPr lang="en-GB" sz="2000" b="0">
                <a:ea typeface="ＭＳ Ｐゴシック"/>
                <a:cs typeface="Arial"/>
              </a:rPr>
              <a:t>Slow dynamic response</a:t>
            </a:r>
            <a:endParaRPr lang="en-GB" sz="2000" b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544E9-A5A4-FB8A-796A-8783951446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Power and Energy Balance- Management 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E1B2-AFCD-33E4-8BAD-D4CCD20456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8F720-5E33-8945-7CDA-80F0E08624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AF5533-9E12-08EA-F74E-2DDD506F9F8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14.03.2023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971BF-90C0-B874-91AD-799E1357F2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ABB128B7-20B7-39E3-96E5-C1FDF5C6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287" y="1945977"/>
            <a:ext cx="3778369" cy="25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1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02DB0F5-4DF4-41B3-A9BD-960BDFC10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333" y="3668910"/>
            <a:ext cx="4995840" cy="20749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Demand Response by incentives: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/>
              <a:t>Offered to customers depending on their behavior in the demand response programs.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/>
              <a:t>Direct load control, curtailable service and demand bidding.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Demand Response by time: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/>
              <a:t>Electricity prices vary according to the cost of generation and the demand for electricity. Customers can then decide on their consumption.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/>
              <a:t>Flat pricing, </a:t>
            </a:r>
            <a:r>
              <a:rPr lang="en-US" sz="1600" dirty="0" err="1"/>
              <a:t>ToU</a:t>
            </a:r>
            <a:r>
              <a:rPr lang="en-US" sz="1600" dirty="0"/>
              <a:t> pricing, critical peak pricing and real time pricing.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Demand and Storage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14.03.2023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93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4211635" cy="41364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Aggregated Energy Storage System: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/>
              <a:t>Big energy storage facility with dedicated housing in the microgrid. It usually has a large capacity to store a huge amount of energy and high-power output ability.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/>
              <a:t>Distributed Energy Storage System: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/>
              <a:t>Connected to an individual generation unit or a local load. This option is easier to maintain and escalate.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/>
              <a:t>Energy storage system can either closer and connected to the generation side or the load side.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Demand and Storage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14.03.2023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202689-78BD-4DA3-80EE-EF70431EE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38" y="1457130"/>
            <a:ext cx="3931823" cy="21047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ED948A-7250-4883-B787-1E53D10AD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717" y="3561920"/>
            <a:ext cx="2980083" cy="21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7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DBB14-0641-C4D7-127A-F7202DB99A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338850"/>
            <a:ext cx="7989516" cy="429515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har char="•"/>
            </a:pPr>
            <a:r>
              <a:rPr lang="en-GB" sz="1600">
                <a:ea typeface="ＭＳ Ｐゴシック"/>
              </a:rPr>
              <a:t>Economical </a:t>
            </a:r>
          </a:p>
          <a:p>
            <a:pPr marL="625475" lvl="1" indent="0">
              <a:buChar char="•"/>
            </a:pPr>
            <a:r>
              <a:rPr lang="en-GB" sz="1600">
                <a:ea typeface="ＭＳ Ｐゴシック"/>
              </a:rPr>
              <a:t>Acting as an initiator of local retail market</a:t>
            </a:r>
          </a:p>
          <a:p>
            <a:pPr marL="625475" lvl="1" indent="0">
              <a:buChar char="•"/>
            </a:pPr>
            <a:r>
              <a:rPr lang="en-GB" sz="1600">
                <a:ea typeface="ＭＳ Ｐゴシック"/>
              </a:rPr>
              <a:t>Acting as a hedging tools against possible risks of price volatility </a:t>
            </a:r>
          </a:p>
          <a:p>
            <a:pPr marL="285750" indent="-285750">
              <a:buChar char="•"/>
            </a:pPr>
            <a:r>
              <a:rPr lang="en-GB" sz="1600">
                <a:ea typeface="ＭＳ Ｐゴシック"/>
              </a:rPr>
              <a:t>Technical </a:t>
            </a:r>
          </a:p>
          <a:p>
            <a:pPr marL="625475" lvl="1" indent="0">
              <a:buChar char="•"/>
            </a:pPr>
            <a:r>
              <a:rPr lang="en-GB" sz="1600">
                <a:ea typeface="ＭＳ Ｐゴシック"/>
              </a:rPr>
              <a:t>Reducing energy loss</a:t>
            </a:r>
          </a:p>
          <a:p>
            <a:pPr marL="625475" lvl="1" indent="0">
              <a:buChar char="•"/>
            </a:pPr>
            <a:r>
              <a:rPr lang="en-GB" sz="1600">
                <a:ea typeface="ＭＳ Ｐゴシック"/>
              </a:rPr>
              <a:t>Improving voltage quality </a:t>
            </a:r>
          </a:p>
          <a:p>
            <a:pPr marL="625475" lvl="1" indent="0">
              <a:buChar char="•"/>
            </a:pPr>
            <a:r>
              <a:rPr lang="en-GB" sz="1600">
                <a:ea typeface="ＭＳ Ｐゴシック"/>
              </a:rPr>
              <a:t>Relief of congested networks and devices</a:t>
            </a:r>
          </a:p>
          <a:p>
            <a:pPr marL="625475" lvl="1" indent="0">
              <a:buChar char="•"/>
            </a:pPr>
            <a:r>
              <a:rPr lang="en-GB" sz="1600">
                <a:ea typeface="ＭＳ Ｐゴシック"/>
              </a:rPr>
              <a:t>Increasing supply reliability  </a:t>
            </a:r>
          </a:p>
          <a:p>
            <a:pPr marL="285750" indent="-285750">
              <a:buChar char="•"/>
            </a:pPr>
            <a:r>
              <a:rPr lang="en-GB" sz="1600">
                <a:ea typeface="ＭＳ Ｐゴシック"/>
              </a:rPr>
              <a:t>Environmental </a:t>
            </a:r>
            <a:endParaRPr lang="en-GB" sz="1600"/>
          </a:p>
          <a:p>
            <a:pPr marL="625475" lvl="1" indent="0">
              <a:buChar char="•"/>
            </a:pPr>
            <a:r>
              <a:rPr lang="en-GB" sz="1600">
                <a:ea typeface="ＭＳ Ｐゴシック"/>
              </a:rPr>
              <a:t>Having tendency to renewable or low-emission fuels</a:t>
            </a:r>
          </a:p>
          <a:p>
            <a:pPr marL="625475" lvl="1" indent="0">
              <a:buChar char="•"/>
            </a:pPr>
            <a:r>
              <a:rPr lang="en-GB" sz="1600">
                <a:ea typeface="ＭＳ Ｐゴシック"/>
              </a:rPr>
              <a:t>Maintenance of more energy-efficient energy supply solutions</a:t>
            </a:r>
          </a:p>
          <a:p>
            <a:pPr marL="625475" lvl="1" indent="0">
              <a:buChar char="•"/>
            </a:pPr>
            <a:r>
              <a:rPr lang="en-GB" sz="1600">
                <a:ea typeface="ＭＳ Ｐゴシック"/>
              </a:rPr>
              <a:t>Electrification of remote or underdeveloped area </a:t>
            </a:r>
          </a:p>
          <a:p>
            <a:pPr marL="625475" lvl="1" indent="0">
              <a:buChar char="•"/>
            </a:pPr>
            <a:r>
              <a:rPr lang="en-GB" sz="1600">
                <a:ea typeface="ＭＳ Ｐゴシック"/>
              </a:rPr>
              <a:t>Making new investigation and job opportunities </a:t>
            </a:r>
            <a:endParaRPr lang="en-GB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EB44FF-D9DC-9BE3-FAD6-A9236D7F1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Benefits 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67881-53DA-A2D1-CACB-3112DC698B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3A83D-F6A1-08A5-DA32-C1A3560E71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5535E2-F567-0268-19DF-78BDF24297D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14.03.2023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0A80D-43A3-A634-53CF-B9C47890E0E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46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Char char="•"/>
            </a:pPr>
            <a:r>
              <a:rPr lang="en-US" sz="1600">
                <a:ea typeface="ＭＳ Ｐゴシック"/>
                <a:cs typeface="Arial"/>
              </a:rPr>
              <a:t>The existing electricity network is changing from the passive network to the smart grid due to renewable energy sources. </a:t>
            </a:r>
            <a:endParaRPr lang="fi-FI" sz="1600">
              <a:cs typeface="Arial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Microgrid which is a part of the smart distribution grid having islanding operation is the future of the electrical power system.</a:t>
            </a:r>
            <a:endParaRPr lang="en-US" sz="1600">
              <a:cs typeface="Arial"/>
            </a:endParaRPr>
          </a:p>
          <a:p>
            <a:pPr algn="just">
              <a:buChar char="•"/>
            </a:pPr>
            <a:r>
              <a:rPr lang="en-US" sz="1600">
                <a:ea typeface="+mn-lt"/>
                <a:cs typeface="+mn-lt"/>
              </a:rPr>
              <a:t>Infrastructure and balance of energy and power of a Micro grid depends on its goals set by the different stakeholders.</a:t>
            </a:r>
            <a:endParaRPr lang="en-US" sz="1600">
              <a:cs typeface="Arial"/>
            </a:endParaRPr>
          </a:p>
          <a:p>
            <a:pPr algn="just">
              <a:buChar char="•"/>
            </a:pPr>
            <a:endParaRPr lang="en-US" sz="1600">
              <a:ea typeface="+mn-lt"/>
              <a:cs typeface="+mn-lt"/>
            </a:endParaRPr>
          </a:p>
          <a:p>
            <a:pPr algn="just">
              <a:buChar char="•"/>
            </a:pPr>
            <a:r>
              <a:rPr lang="en-US" sz="1600">
                <a:ea typeface="+mn-lt"/>
                <a:cs typeface="+mn-lt"/>
              </a:rPr>
              <a:t>Companies and communities in need of a reliable power source are looking to a microgrid system as an efficient, powerful, and ingenious solution. </a:t>
            </a:r>
            <a:endParaRPr lang="en-US" sz="1600">
              <a:cs typeface="Arial"/>
            </a:endParaRPr>
          </a:p>
          <a:p>
            <a:pPr algn="just">
              <a:buChar char="•"/>
            </a:pPr>
            <a:endParaRPr lang="en-US" sz="1600">
              <a:ea typeface="+mn-lt"/>
              <a:cs typeface="+mn-lt"/>
            </a:endParaRPr>
          </a:p>
          <a:p>
            <a:pPr algn="just">
              <a:buChar char="•"/>
            </a:pPr>
            <a:r>
              <a:rPr lang="en-US" sz="1600">
                <a:ea typeface="+mn-lt"/>
                <a:cs typeface="+mn-lt"/>
              </a:rPr>
              <a:t>These resilient, emergency-ready systems can lead to fewer blackouts and outages, generate more savings, and reduce dependence on fossil fuels.</a:t>
            </a:r>
            <a:endParaRPr lang="en-US" sz="1600">
              <a:cs typeface="Arial"/>
            </a:endParaRPr>
          </a:p>
          <a:p>
            <a:pPr marL="0" indent="0" algn="just"/>
            <a:endParaRPr lang="en-US" b="0">
              <a:cs typeface="Arial"/>
            </a:endParaRPr>
          </a:p>
          <a:p>
            <a:pPr algn="just">
              <a:buChar char="•"/>
            </a:pPr>
            <a:endParaRPr lang="en-US">
              <a:cs typeface="Arial"/>
            </a:endParaRPr>
          </a:p>
          <a:p>
            <a:pPr>
              <a:lnSpc>
                <a:spcPct val="150000"/>
              </a:lnSpc>
              <a:buChar char="•"/>
            </a:pPr>
            <a:endParaRPr lang="en-US">
              <a:cs typeface="Arial"/>
            </a:endParaRPr>
          </a:p>
          <a:p>
            <a:pPr>
              <a:lnSpc>
                <a:spcPct val="150000"/>
              </a:lnSpc>
              <a:buChar char="•"/>
            </a:pPr>
            <a:endParaRPr lang="en-US" sz="2000" b="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14.03.2023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b="0" dirty="0">
                <a:ea typeface="+mn-lt"/>
                <a:cs typeface="+mn-lt"/>
              </a:rPr>
              <a:t>Zahraoui, Younes &amp; </a:t>
            </a:r>
            <a:r>
              <a:rPr lang="en-US" b="0" dirty="0" err="1">
                <a:ea typeface="+mn-lt"/>
                <a:cs typeface="+mn-lt"/>
              </a:rPr>
              <a:t>Alhamrouni</a:t>
            </a:r>
            <a:r>
              <a:rPr lang="en-US" b="0" dirty="0">
                <a:ea typeface="+mn-lt"/>
                <a:cs typeface="+mn-lt"/>
              </a:rPr>
              <a:t>, Ibrahim &amp; </a:t>
            </a:r>
            <a:r>
              <a:rPr lang="en-US" b="0" dirty="0" err="1">
                <a:ea typeface="+mn-lt"/>
                <a:cs typeface="+mn-lt"/>
              </a:rPr>
              <a:t>Mekhilef</a:t>
            </a:r>
            <a:r>
              <a:rPr lang="en-US" b="0" dirty="0">
                <a:ea typeface="+mn-lt"/>
                <a:cs typeface="+mn-lt"/>
              </a:rPr>
              <a:t>, Saad &amp; Basir Khan, M. </a:t>
            </a:r>
            <a:r>
              <a:rPr lang="en-US" b="0" dirty="0" err="1">
                <a:ea typeface="+mn-lt"/>
                <a:cs typeface="+mn-lt"/>
              </a:rPr>
              <a:t>Reyasudin</a:t>
            </a:r>
            <a:r>
              <a:rPr lang="en-US" b="0" dirty="0">
                <a:ea typeface="+mn-lt"/>
                <a:cs typeface="+mn-lt"/>
              </a:rPr>
              <a:t> &amp; </a:t>
            </a:r>
            <a:r>
              <a:rPr lang="en-US" b="0" dirty="0" err="1">
                <a:ea typeface="+mn-lt"/>
                <a:cs typeface="+mn-lt"/>
              </a:rPr>
              <a:t>Seyedmahmoudian</a:t>
            </a:r>
            <a:r>
              <a:rPr lang="en-US" b="0" dirty="0">
                <a:ea typeface="+mn-lt"/>
                <a:cs typeface="+mn-lt"/>
              </a:rPr>
              <a:t>, Mehdi &amp; </a:t>
            </a:r>
            <a:r>
              <a:rPr lang="en-US" b="0" dirty="0" err="1">
                <a:ea typeface="+mn-lt"/>
                <a:cs typeface="+mn-lt"/>
              </a:rPr>
              <a:t>Stojcevski</a:t>
            </a:r>
            <a:r>
              <a:rPr lang="en-US" b="0" dirty="0">
                <a:ea typeface="+mn-lt"/>
                <a:cs typeface="+mn-lt"/>
              </a:rPr>
              <a:t>, Alex &amp; Horan, B.. (2021). Energy Management System in Microgrids: A Comprehensive Review. Sustainability. 13. 10.3390/su131910492. </a:t>
            </a:r>
          </a:p>
          <a:p>
            <a:pPr marL="0" indent="0">
              <a:lnSpc>
                <a:spcPct val="100000"/>
              </a:lnSpc>
            </a:pPr>
            <a:endParaRPr lang="en-US" b="0" dirty="0">
              <a:cs typeface="Arial"/>
            </a:endParaRPr>
          </a:p>
          <a:p>
            <a:pPr marL="0" indent="0">
              <a:lnSpc>
                <a:spcPct val="100000"/>
              </a:lnSpc>
            </a:pPr>
            <a:r>
              <a:rPr lang="en-US" b="0" dirty="0">
                <a:ea typeface="+mn-lt"/>
                <a:cs typeface="+mn-lt"/>
              </a:rPr>
              <a:t>Natesan, Chitra &amp; </a:t>
            </a:r>
            <a:r>
              <a:rPr lang="en-US" b="0" dirty="0" err="1">
                <a:ea typeface="+mn-lt"/>
                <a:cs typeface="+mn-lt"/>
              </a:rPr>
              <a:t>Ajithan</a:t>
            </a:r>
            <a:r>
              <a:rPr lang="en-US" b="0" dirty="0">
                <a:ea typeface="+mn-lt"/>
                <a:cs typeface="+mn-lt"/>
              </a:rPr>
              <a:t>, S.K. &amp; </a:t>
            </a:r>
            <a:r>
              <a:rPr lang="en-US" b="0" dirty="0" err="1">
                <a:ea typeface="+mn-lt"/>
                <a:cs typeface="+mn-lt"/>
              </a:rPr>
              <a:t>Chozhavendhan</a:t>
            </a:r>
            <a:r>
              <a:rPr lang="en-US" b="0" dirty="0">
                <a:ea typeface="+mn-lt"/>
                <a:cs typeface="+mn-lt"/>
              </a:rPr>
              <a:t>, S. &amp; </a:t>
            </a:r>
            <a:r>
              <a:rPr lang="en-US" b="0" dirty="0" err="1">
                <a:ea typeface="+mn-lt"/>
                <a:cs typeface="+mn-lt"/>
              </a:rPr>
              <a:t>Devendhiran</a:t>
            </a:r>
            <a:r>
              <a:rPr lang="en-US" b="0" dirty="0">
                <a:ea typeface="+mn-lt"/>
                <a:cs typeface="+mn-lt"/>
              </a:rPr>
              <a:t>, A.. (2015). Power management strategies in microgrid: A survey. International Journal of Renewable Energy Research. 5. 334-340. </a:t>
            </a:r>
          </a:p>
          <a:p>
            <a:pPr marL="0" indent="0">
              <a:lnSpc>
                <a:spcPct val="100000"/>
              </a:lnSpc>
            </a:pPr>
            <a:endParaRPr lang="en-US" b="0" dirty="0">
              <a:cs typeface="Arial"/>
            </a:endParaRPr>
          </a:p>
          <a:p>
            <a:pPr marL="0" indent="0"/>
            <a:r>
              <a:rPr lang="en-US" b="0" dirty="0" err="1">
                <a:ea typeface="+mn-lt"/>
                <a:cs typeface="+mn-lt"/>
              </a:rPr>
              <a:t>Pamulapati</a:t>
            </a:r>
            <a:r>
              <a:rPr lang="en-US" b="0" dirty="0">
                <a:ea typeface="+mn-lt"/>
                <a:cs typeface="+mn-lt"/>
              </a:rPr>
              <a:t>, T., Cavus, M., </a:t>
            </a:r>
            <a:r>
              <a:rPr lang="en-US" b="0" dirty="0" err="1">
                <a:ea typeface="+mn-lt"/>
                <a:cs typeface="+mn-lt"/>
              </a:rPr>
              <a:t>Odigwe</a:t>
            </a:r>
            <a:r>
              <a:rPr lang="en-US" b="0" dirty="0">
                <a:ea typeface="+mn-lt"/>
                <a:cs typeface="+mn-lt"/>
              </a:rPr>
              <a:t>, I., </a:t>
            </a:r>
            <a:r>
              <a:rPr lang="en-US" b="0" dirty="0" err="1">
                <a:ea typeface="+mn-lt"/>
                <a:cs typeface="+mn-lt"/>
              </a:rPr>
              <a:t>Allahham</a:t>
            </a:r>
            <a:r>
              <a:rPr lang="en-US" b="0" dirty="0">
                <a:ea typeface="+mn-lt"/>
                <a:cs typeface="+mn-lt"/>
              </a:rPr>
              <a:t>, A., Walker, S. and </a:t>
            </a:r>
            <a:r>
              <a:rPr lang="en-US" b="0" dirty="0" err="1">
                <a:ea typeface="+mn-lt"/>
                <a:cs typeface="+mn-lt"/>
              </a:rPr>
              <a:t>Giaouris</a:t>
            </a:r>
            <a:r>
              <a:rPr lang="en-US" b="0" dirty="0">
                <a:ea typeface="+mn-lt"/>
                <a:cs typeface="+mn-lt"/>
              </a:rPr>
              <a:t>, D. (2023). A Review of Microgrid Energy Management Strategies from the Energy Trilemma Perspective. </a:t>
            </a:r>
            <a:r>
              <a:rPr lang="en-US" b="0" i="1" dirty="0">
                <a:ea typeface="+mn-lt"/>
                <a:cs typeface="+mn-lt"/>
              </a:rPr>
              <a:t>Energies</a:t>
            </a:r>
            <a:r>
              <a:rPr lang="en-US" b="0" dirty="0">
                <a:ea typeface="+mn-lt"/>
                <a:cs typeface="+mn-lt"/>
              </a:rPr>
              <a:t>, [online] 16(1), p.289. </a:t>
            </a:r>
            <a:r>
              <a:rPr lang="en-US" b="0" dirty="0" err="1">
                <a:ea typeface="+mn-lt"/>
                <a:cs typeface="+mn-lt"/>
              </a:rPr>
              <a:t>doi:https</a:t>
            </a:r>
            <a:r>
              <a:rPr lang="en-US" b="0" dirty="0">
                <a:ea typeface="+mn-lt"/>
                <a:cs typeface="+mn-lt"/>
              </a:rPr>
              <a:t>://doi.org/10.3390/en16010289.</a:t>
            </a:r>
            <a:endParaRPr lang="en-US" dirty="0"/>
          </a:p>
          <a:p>
            <a:r>
              <a:rPr lang="en-US" b="0" dirty="0">
                <a:ea typeface="+mn-lt"/>
                <a:cs typeface="+mn-lt"/>
              </a:rPr>
              <a:t>‌</a:t>
            </a:r>
            <a:endParaRPr lang="en-US" dirty="0"/>
          </a:p>
          <a:p>
            <a:pPr marL="0" indent="-6350"/>
            <a:r>
              <a:rPr lang="en-US" b="0" dirty="0">
                <a:ea typeface="+mn-lt"/>
                <a:cs typeface="+mn-lt"/>
              </a:rPr>
              <a:t>Y. Parag and M. </a:t>
            </a:r>
            <a:r>
              <a:rPr lang="en-US" b="0" dirty="0" err="1">
                <a:ea typeface="+mn-lt"/>
                <a:cs typeface="+mn-lt"/>
              </a:rPr>
              <a:t>Ainspan</a:t>
            </a:r>
            <a:r>
              <a:rPr lang="en-US" b="0" dirty="0">
                <a:ea typeface="+mn-lt"/>
                <a:cs typeface="+mn-lt"/>
              </a:rPr>
              <a:t>, “Sustainable microgrids: Economic, environmental and social costs and benefits of microgrid deployment,” Energy Sustain. Dev., vol. 52, pp. 72–81, 2019, </a:t>
            </a:r>
            <a:r>
              <a:rPr lang="en-US" b="0" dirty="0" err="1">
                <a:ea typeface="+mn-lt"/>
                <a:cs typeface="+mn-lt"/>
              </a:rPr>
              <a:t>doi</a:t>
            </a:r>
            <a:r>
              <a:rPr lang="en-US" b="0" dirty="0">
                <a:ea typeface="+mn-lt"/>
                <a:cs typeface="+mn-lt"/>
              </a:rPr>
              <a:t>: 10.1016/j.esd.2019.07.003.</a:t>
            </a:r>
            <a:endParaRPr lang="en-US" dirty="0"/>
          </a:p>
          <a:p>
            <a:endParaRPr lang="en-US"/>
          </a:p>
          <a:p>
            <a:endParaRPr lang="en-US"/>
          </a:p>
          <a:p>
            <a:pPr marL="0" indent="0">
              <a:lnSpc>
                <a:spcPct val="100000"/>
              </a:lnSpc>
            </a:pPr>
            <a:endParaRPr lang="en-US" b="0" dirty="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used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14.03.2023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9AAA-15B3-6D70-C7B8-75BAFD02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759" y="5675311"/>
            <a:ext cx="9155113" cy="1184275"/>
          </a:xfrm>
        </p:spPr>
        <p:txBody>
          <a:bodyPr/>
          <a:lstStyle/>
          <a:p>
            <a:r>
              <a:rPr lang="en-GB" b="1" i="1">
                <a:solidFill>
                  <a:schemeClr val="tx2"/>
                </a:solidFill>
                <a:latin typeface="Georgia Pro"/>
                <a:ea typeface="ＭＳ Ｐゴシック"/>
                <a:cs typeface="Arial"/>
              </a:rPr>
              <a:t>Macro problems can be addressed with a micro solution.</a:t>
            </a:r>
            <a:endParaRPr lang="en-US" b="1" i="1">
              <a:solidFill>
                <a:schemeClr val="tx2"/>
              </a:solidFill>
              <a:latin typeface="Georgia Pro"/>
              <a:ea typeface="ＭＳ Ｐゴシック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5C95E4-8C8C-6F72-A8C4-DA70C8A47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8"/>
            <a:ext cx="9135533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631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</a:pPr>
            <a:r>
              <a:rPr lang="en-US" sz="2000">
                <a:ea typeface="ＭＳ Ｐゴシック"/>
              </a:rPr>
              <a:t>Some short comings of traditional grid infrastructure</a:t>
            </a:r>
          </a:p>
          <a:p>
            <a:pPr marL="857250" indent="-285750">
              <a:lnSpc>
                <a:spcPct val="160000"/>
              </a:lnSpc>
              <a:buChar char="•"/>
            </a:pPr>
            <a:r>
              <a:rPr lang="en-US">
                <a:ea typeface="ＭＳ Ｐゴシック"/>
              </a:rPr>
              <a:t>Sub-stations with no stand-alone capability</a:t>
            </a:r>
          </a:p>
          <a:p>
            <a:pPr marL="857250" indent="-285750">
              <a:lnSpc>
                <a:spcPct val="160000"/>
              </a:lnSpc>
              <a:buChar char="•"/>
            </a:pPr>
            <a:r>
              <a:rPr lang="en-US">
                <a:ea typeface="ＭＳ Ｐゴシック"/>
              </a:rPr>
              <a:t>Stability issues with increasing concentration of renewable energy sources</a:t>
            </a:r>
          </a:p>
          <a:p>
            <a:pPr marL="857250" indent="-285750">
              <a:lnSpc>
                <a:spcPct val="160000"/>
              </a:lnSpc>
              <a:buChar char="•"/>
            </a:pPr>
            <a:r>
              <a:rPr lang="en-US">
                <a:ea typeface="ＭＳ Ｐゴシック"/>
              </a:rPr>
              <a:t>Losses due to remote located generation units</a:t>
            </a:r>
            <a:endParaRPr lang="en-US"/>
          </a:p>
          <a:p>
            <a:pPr marL="285750" indent="-285750">
              <a:lnSpc>
                <a:spcPct val="160000"/>
              </a:lnSpc>
              <a:buChar char="•"/>
            </a:pPr>
            <a:endParaRPr lang="en-US"/>
          </a:p>
          <a:p>
            <a:pPr marL="0" indent="0">
              <a:lnSpc>
                <a:spcPct val="160000"/>
              </a:lnSpc>
            </a:pPr>
            <a:r>
              <a:rPr lang="en-US" sz="3200">
                <a:solidFill>
                  <a:schemeClr val="accent4"/>
                </a:solidFill>
                <a:ea typeface="ＭＳ Ｐゴシック"/>
              </a:rPr>
              <a:t>Solution?</a:t>
            </a:r>
          </a:p>
          <a:p>
            <a:pPr marL="857250" indent="0">
              <a:lnSpc>
                <a:spcPct val="160000"/>
              </a:lnSpc>
            </a:pPr>
            <a:r>
              <a:rPr lang="en-US">
                <a:ea typeface="ＭＳ Ｐゴシック"/>
              </a:rPr>
              <a:t>One possibility is micro-grid which has distributed generation, stand-alone capacity, intelligent control and capacity to increase reliability of country-wide grid systems.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14.03.2023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4005533" cy="413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ea typeface="ＭＳ Ｐゴシック"/>
              </a:rPr>
              <a:t>A system with its own distributed generation sources (DGs), Energy Storage Systems (ESS), Energy Management Systems (EMS) and numerous control systems.</a:t>
            </a:r>
            <a:endParaRPr lang="en-US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ea typeface="ＭＳ Ｐゴシック"/>
              </a:rPr>
              <a:t>Its capacity to work in Grid-Connected as well as Islanded mode of operation makes it a Micro-Grid.</a:t>
            </a:r>
            <a:endParaRPr lang="en-US" sz="16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a Microgrid?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14.03.2023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8" descr="Diagram&#10;&#10;Description automatically generated">
            <a:extLst>
              <a:ext uri="{FF2B5EF4-FFF2-40B4-BE49-F238E27FC236}">
                <a16:creationId xmlns:a16="http://schemas.microsoft.com/office/drawing/2014/main" id="{84064465-6F01-9F8A-B2C6-E447FA7A4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499" y="1494527"/>
            <a:ext cx="3997824" cy="374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5E23D-9BC7-B956-921E-0ABBFC36C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48266" cy="4326900"/>
          </a:xfrm>
        </p:spPr>
        <p:txBody>
          <a:bodyPr>
            <a:normAutofit/>
          </a:bodyPr>
          <a:lstStyle/>
          <a:p>
            <a:pPr marL="285750" indent="-285750">
              <a:buChar char="•"/>
            </a:pPr>
            <a:endParaRPr lang="en-GB" b="0">
              <a:cs typeface="Arial"/>
            </a:endParaRPr>
          </a:p>
          <a:p>
            <a:pPr marL="285750" indent="-285750">
              <a:buChar char="•"/>
            </a:pPr>
            <a:r>
              <a:rPr lang="en-GB">
                <a:ea typeface="ＭＳ Ｐゴシック"/>
              </a:rPr>
              <a:t>Energy Supply System </a:t>
            </a:r>
            <a:endParaRPr lang="en-GB"/>
          </a:p>
          <a:p>
            <a:pPr lvl="1" indent="0">
              <a:buFont typeface="Arial,Sans-Serif" panose="020B0604020202020204" pitchFamily="34" charset="0"/>
              <a:buChar char="•"/>
            </a:pPr>
            <a:r>
              <a:rPr lang="en-GB" sz="1400" b="1">
                <a:ea typeface="ＭＳ Ｐゴシック"/>
                <a:cs typeface="Arial"/>
              </a:rPr>
              <a:t>Renewable sources:  </a:t>
            </a:r>
            <a:r>
              <a:rPr lang="en-GB" sz="1400">
                <a:ea typeface="ＭＳ Ｐゴシック"/>
                <a:cs typeface="Arial"/>
              </a:rPr>
              <a:t>PV, Wind, Small Hydro and Biomass Plant</a:t>
            </a:r>
            <a:endParaRPr lang="en-GB" sz="1400">
              <a:ea typeface="+mn-lt"/>
              <a:cs typeface="+mn-lt"/>
            </a:endParaRPr>
          </a:p>
          <a:p>
            <a:pPr lvl="1" indent="0">
              <a:buFont typeface="Arial,Sans-Serif" panose="020B0604020202020204" pitchFamily="34" charset="0"/>
              <a:buChar char="•"/>
            </a:pPr>
            <a:r>
              <a:rPr lang="en-GB" sz="1400" b="1">
                <a:ea typeface="ＭＳ Ｐゴシック"/>
                <a:cs typeface="Arial"/>
              </a:rPr>
              <a:t>Non-Renewable sources: </a:t>
            </a:r>
            <a:r>
              <a:rPr lang="en-GB" sz="1400">
                <a:ea typeface="ＭＳ Ｐゴシック"/>
                <a:cs typeface="Arial"/>
              </a:rPr>
              <a:t>Emergency Generator, Microturbine and Fuel Cell</a:t>
            </a:r>
            <a:r>
              <a:rPr lang="en-GB" sz="1600">
                <a:ea typeface="ＭＳ Ｐゴシック"/>
                <a:cs typeface="Arial"/>
              </a:rPr>
              <a:t> </a:t>
            </a:r>
            <a:endParaRPr lang="en-GB" sz="1600"/>
          </a:p>
          <a:p>
            <a:pPr marL="285750" indent="-285750">
              <a:buChar char="•"/>
            </a:pPr>
            <a:r>
              <a:rPr lang="en-GB">
                <a:ea typeface="ＭＳ Ｐゴシック"/>
              </a:rPr>
              <a:t>Energy Storage Devices </a:t>
            </a:r>
          </a:p>
          <a:p>
            <a:pPr marL="625475" lvl="1" indent="0">
              <a:buChar char="•"/>
            </a:pPr>
            <a:r>
              <a:rPr lang="en-GB" sz="1400">
                <a:ea typeface="ＭＳ Ｐゴシック"/>
                <a:cs typeface="Arial"/>
              </a:rPr>
              <a:t>Batteries, Thermal Storage usually for power balancing </a:t>
            </a:r>
            <a:endParaRPr lang="en-GB" sz="1400">
              <a:ea typeface="ＭＳ Ｐゴシック"/>
            </a:endParaRPr>
          </a:p>
          <a:p>
            <a:pPr marL="285750" indent="-285750">
              <a:buChar char="•"/>
            </a:pPr>
            <a:r>
              <a:rPr lang="en-GB">
                <a:ea typeface="ＭＳ Ｐゴシック"/>
              </a:rPr>
              <a:t>Energy Management Systems/ Controllers </a:t>
            </a:r>
            <a:endParaRPr lang="en-GB" b="0">
              <a:ea typeface="ＭＳ Ｐゴシック"/>
            </a:endParaRPr>
          </a:p>
          <a:p>
            <a:pPr marL="285750" indent="-285750">
              <a:buChar char="•"/>
            </a:pPr>
            <a:r>
              <a:rPr lang="en-GB">
                <a:ea typeface="ＭＳ Ｐゴシック"/>
              </a:rPr>
              <a:t>Utility grid connection </a:t>
            </a:r>
          </a:p>
          <a:p>
            <a:pPr marL="625475" lvl="1" indent="0">
              <a:buChar char="•"/>
            </a:pPr>
            <a:r>
              <a:rPr lang="en-GB" sz="1400">
                <a:ea typeface="ＭＳ Ｐゴシック"/>
              </a:rPr>
              <a:t>Provides backup system</a:t>
            </a:r>
            <a:endParaRPr lang="en-GB" sz="1400" b="1">
              <a:ea typeface="ＭＳ Ｐゴシック"/>
            </a:endParaRPr>
          </a:p>
          <a:p>
            <a:pPr marL="285750" indent="-285750">
              <a:buChar char="•"/>
            </a:pPr>
            <a:r>
              <a:rPr lang="en-GB">
                <a:ea typeface="ＭＳ Ｐゴシック"/>
              </a:rPr>
              <a:t>Backup power source </a:t>
            </a:r>
          </a:p>
          <a:p>
            <a:pPr marL="625475" lvl="1" indent="0">
              <a:buChar char="•"/>
            </a:pPr>
            <a:r>
              <a:rPr lang="en-GB" sz="1400">
                <a:ea typeface="ＭＳ Ｐゴシック"/>
              </a:rPr>
              <a:t>Used for the power and energy balancing by generating power for residual loads </a:t>
            </a:r>
            <a:endParaRPr lang="en-GB" sz="1400" b="1">
              <a:ea typeface="ＭＳ Ｐゴシック"/>
            </a:endParaRPr>
          </a:p>
          <a:p>
            <a:pPr marL="285750" indent="-285750">
              <a:buChar char="•"/>
            </a:pPr>
            <a:r>
              <a:rPr lang="en-GB">
                <a:ea typeface="ＭＳ Ｐゴシック"/>
              </a:rPr>
              <a:t>Loads</a:t>
            </a:r>
          </a:p>
          <a:p>
            <a:pPr marL="625475" lvl="1" indent="0">
              <a:buFont typeface="Arial,Sans-Serif" panose="020B0604020202020204" pitchFamily="34" charset="0"/>
              <a:buChar char="•"/>
            </a:pPr>
            <a:r>
              <a:rPr lang="en-GB" sz="1400" b="1">
                <a:ea typeface="ＭＳ Ｐゴシック"/>
                <a:cs typeface="+mn-lt"/>
              </a:rPr>
              <a:t>Controllable Loads: </a:t>
            </a:r>
            <a:r>
              <a:rPr lang="en-GB" sz="1400">
                <a:ea typeface="ＭＳ Ｐゴシック"/>
                <a:cs typeface="+mn-lt"/>
              </a:rPr>
              <a:t>Electrical vehicles, Domestic hot water, etc. </a:t>
            </a:r>
            <a:endParaRPr lang="en-US" sz="1400">
              <a:ea typeface="+mn-lt"/>
              <a:cs typeface="+mn-lt"/>
            </a:endParaRPr>
          </a:p>
          <a:p>
            <a:pPr marL="625475" lvl="1" indent="0">
              <a:buFont typeface="Arial,Sans-Serif" panose="020B0604020202020204" pitchFamily="34" charset="0"/>
              <a:buChar char="•"/>
            </a:pPr>
            <a:r>
              <a:rPr lang="en-GB" sz="1400" b="1">
                <a:ea typeface="ＭＳ Ｐゴシック"/>
                <a:cs typeface="+mn-lt"/>
              </a:rPr>
              <a:t>Critical Loads: </a:t>
            </a:r>
            <a:r>
              <a:rPr lang="en-GB" sz="1400">
                <a:ea typeface="ＭＳ Ｐゴシック"/>
                <a:cs typeface="+mn-lt"/>
              </a:rPr>
              <a:t>Illumination an application </a:t>
            </a:r>
            <a:endParaRPr lang="en-GB" sz="1400"/>
          </a:p>
          <a:p>
            <a:pPr marL="285750" indent="-285750">
              <a:buChar char="•"/>
            </a:pPr>
            <a:r>
              <a:rPr lang="en-GB" b="0">
                <a:ea typeface="+mn-lt"/>
                <a:cs typeface="+mn-lt"/>
                <a:hlinkClick r:id="rId2"/>
              </a:rPr>
              <a:t>https://www.youtube.com/watch?v=0b5EVRqEuI8&amp;t=2s</a:t>
            </a:r>
            <a:r>
              <a:rPr lang="en-GB" b="0">
                <a:ea typeface="+mn-lt"/>
                <a:cs typeface="+mn-lt"/>
              </a:rPr>
              <a:t> </a:t>
            </a:r>
            <a:br>
              <a:rPr lang="en-GB" b="0">
                <a:ea typeface="+mn-lt"/>
                <a:cs typeface="+mn-lt"/>
              </a:rPr>
            </a:br>
            <a:endParaRPr lang="en-GB">
              <a:ea typeface="ＭＳ Ｐゴシック"/>
            </a:endParaRPr>
          </a:p>
          <a:p>
            <a:pPr marL="285750" indent="-285750">
              <a:buChar char="•"/>
            </a:pPr>
            <a:endParaRPr lang="en-GB" b="0">
              <a:ea typeface="ＭＳ Ｐゴシック"/>
              <a:cs typeface="Arial"/>
            </a:endParaRPr>
          </a:p>
          <a:p>
            <a:pPr marL="625475" lvl="1" indent="0">
              <a:buNone/>
            </a:pPr>
            <a:endParaRPr lang="en-GB" sz="1400">
              <a:ea typeface="ＭＳ Ｐゴシック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3AF661-027E-472C-1CD7-5192B47BF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Components of a Micro Grid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9A8E4-D736-BBA5-EE9A-7997BA19E6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CDB7B-938A-120C-864C-C25FEB7D01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F8FE85-9209-4D35-9E17-DAE1E2B88E7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14.03.2023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06896-E93E-B080-32AC-6D5DEC7C9F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1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57D78A-8127-60E1-9E1B-297B02605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Structure</a:t>
            </a:r>
            <a:r>
              <a:rPr lang="fi-FI">
                <a:ea typeface="ＭＳ Ｐゴシック"/>
              </a:rPr>
              <a:t> of  </a:t>
            </a:r>
            <a:r>
              <a:rPr lang="fi-FI" err="1">
                <a:ea typeface="ＭＳ Ｐゴシック"/>
              </a:rPr>
              <a:t>Microgrid</a:t>
            </a:r>
            <a:r>
              <a:rPr lang="fi-FI">
                <a:ea typeface="ＭＳ Ｐゴシック"/>
              </a:rPr>
              <a:t> 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1CAD2-F7DF-1CC1-644B-678305709A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550F1-85A4-CE49-9378-9B9A74CAB3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6A9EEC-BBD6-9B11-91FD-130D7599EA7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14.03.2023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C6145-83AD-FCDD-9D2C-2022118B019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6C43F050-1925-E1BA-2A7D-7E794CB90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49" y="1284358"/>
            <a:ext cx="7645879" cy="428928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EBD7714-3A17-D96C-8C33-E9F818E25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39155" y="3430682"/>
            <a:ext cx="2743200" cy="3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D9585-76DD-3ED2-5822-EA3A3D729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83411" cy="4136400"/>
          </a:xfrm>
        </p:spPr>
        <p:txBody>
          <a:bodyPr>
            <a:normAutofit/>
          </a:bodyPr>
          <a:lstStyle/>
          <a:p>
            <a:r>
              <a:rPr lang="en-GB" sz="2000">
                <a:ea typeface="ＭＳ Ｐゴシック"/>
              </a:rPr>
              <a:t>           Centralized Control</a:t>
            </a:r>
            <a:endParaRPr lang="en-GB" sz="2000" b="0"/>
          </a:p>
          <a:p>
            <a:endParaRPr lang="en-GB" sz="1800">
              <a:ea typeface="ＭＳ Ｐゴシック"/>
            </a:endParaRPr>
          </a:p>
          <a:p>
            <a:endParaRPr lang="en-GB" sz="1800">
              <a:ea typeface="ＭＳ Ｐゴシック"/>
            </a:endParaRPr>
          </a:p>
          <a:p>
            <a:r>
              <a:rPr lang="en-GB" sz="1800">
                <a:ea typeface="ＭＳ Ｐゴシック"/>
              </a:rPr>
              <a:t>                                                                                 Distributed Control</a:t>
            </a:r>
          </a:p>
          <a:p>
            <a:endParaRPr lang="en-GB" sz="1800">
              <a:ea typeface="ＭＳ Ｐゴシック"/>
            </a:endParaRPr>
          </a:p>
          <a:p>
            <a:endParaRPr lang="en-GB" sz="1800">
              <a:ea typeface="ＭＳ Ｐゴシック"/>
            </a:endParaRPr>
          </a:p>
          <a:p>
            <a:endParaRPr lang="en-GB" sz="1800">
              <a:ea typeface="ＭＳ Ｐゴシック"/>
            </a:endParaRPr>
          </a:p>
          <a:p>
            <a:endParaRPr lang="en-GB" sz="1800">
              <a:ea typeface="ＭＳ Ｐゴシック"/>
            </a:endParaRPr>
          </a:p>
          <a:p>
            <a:r>
              <a:rPr lang="en-GB" sz="1800">
                <a:ea typeface="ＭＳ Ｐゴシック"/>
              </a:rPr>
              <a:t>             Decentralized Control</a:t>
            </a:r>
          </a:p>
          <a:p>
            <a:endParaRPr lang="en-GB" sz="1800"/>
          </a:p>
          <a:p>
            <a:endParaRPr lang="en-GB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2C58DC-3598-A66B-CEEA-A0119158A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Micro-Grid Control Schemes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F593B-36B4-AF41-9485-BE91D68005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C351F-61D0-B7EC-CD2A-DC27090A6C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ED1979-F05F-4262-508D-7C4ACF2E665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14.03.2023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B8724-FD16-A4CD-24E4-1A4CAC72E90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6B6711E6-6B1C-EC20-E3C2-5B1416767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6" y="1890864"/>
            <a:ext cx="2527539" cy="1437254"/>
          </a:xfrm>
          <a:prstGeom prst="rect">
            <a:avLst/>
          </a:prstGeo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9C1D81F0-D0E7-8A02-7A70-C5BC7FC94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041" y="2671047"/>
            <a:ext cx="2556295" cy="1530283"/>
          </a:xfrm>
          <a:prstGeom prst="rect">
            <a:avLst/>
          </a:prstGeom>
        </p:spPr>
      </p:pic>
      <p:pic>
        <p:nvPicPr>
          <p:cNvPr id="12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562BBB8A-1C62-C86F-B536-CDEE7A57D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967" y="4088421"/>
            <a:ext cx="2426899" cy="14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1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70275E-6CBD-B0FB-0E4B-6D36FE2E5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ＭＳ Ｐゴシック"/>
                <a:cs typeface="Arial"/>
              </a:rPr>
              <a:t>Hierarchal </a:t>
            </a:r>
            <a:r>
              <a:rPr lang="fi-FI" dirty="0">
                <a:ea typeface="ＭＳ Ｐゴシック"/>
              </a:rPr>
              <a:t>Control </a:t>
            </a:r>
            <a:r>
              <a:rPr lang="fi-FI" dirty="0" err="1">
                <a:ea typeface="ＭＳ Ｐゴシック"/>
              </a:rPr>
              <a:t>Structure</a:t>
            </a:r>
            <a:r>
              <a:rPr lang="fi-FI" dirty="0">
                <a:ea typeface="ＭＳ Ｐゴシック"/>
              </a:rPr>
              <a:t> 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850DE-4BA0-0B96-4209-8E286C408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7399F-6453-095C-4307-40B2D8971A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E1C252-C130-14BC-7E6E-6FFD01B822C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14.03.2023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25106-0D5D-BD9C-97F5-7CF26968C02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559C230A-4159-A1BB-F201-49CAC10A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97" y="1892120"/>
            <a:ext cx="6423804" cy="3835759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DE211A7-7F7E-9C83-1F73-784A9FFD4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2128" cy="38391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-6350"/>
            <a:r>
              <a:rPr lang="en-GB" sz="1600" dirty="0">
                <a:ea typeface="ＭＳ Ｐゴシック"/>
              </a:rPr>
              <a:t>Hierarchal Structure of Control – This structure is followed by all control schemes</a:t>
            </a:r>
            <a:endParaRPr lang="en-GB" sz="1600" dirty="0"/>
          </a:p>
          <a:p>
            <a:pPr marL="0" indent="-6350"/>
            <a:endParaRPr lang="en-GB">
              <a:ea typeface="ＭＳ Ｐゴシック"/>
            </a:endParaRPr>
          </a:p>
          <a:p>
            <a:endParaRPr lang="en-GB">
              <a:ea typeface="ＭＳ Ｐゴシック"/>
            </a:endParaRPr>
          </a:p>
          <a:p>
            <a:endParaRPr lang="en-GB">
              <a:ea typeface="ＭＳ Ｐゴシック"/>
            </a:endParaRPr>
          </a:p>
          <a:p>
            <a:endParaRPr lang="en-GB">
              <a:ea typeface="ＭＳ Ｐゴシック"/>
            </a:endParaRPr>
          </a:p>
          <a:p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684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26BB9-4D71-88FA-36BC-AC38CDD64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000100" cy="4168150"/>
          </a:xfrm>
        </p:spPr>
        <p:txBody>
          <a:bodyPr/>
          <a:lstStyle/>
          <a:p>
            <a:pPr marL="0" indent="-6350"/>
            <a:r>
              <a:rPr lang="en-GB" sz="2400" dirty="0">
                <a:ea typeface="ＭＳ Ｐゴシック"/>
              </a:rPr>
              <a:t>Primary Level:</a:t>
            </a:r>
            <a:endParaRPr lang="en-GB" sz="2400" b="0" u="sng" dirty="0">
              <a:ea typeface="ＭＳ Ｐゴシック"/>
            </a:endParaRPr>
          </a:p>
          <a:p>
            <a: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</a:pPr>
            <a:r>
              <a:rPr lang="en-GB" sz="1800" b="0" dirty="0">
                <a:ea typeface="ＭＳ Ｐゴシック"/>
              </a:rPr>
              <a:t>Based on local voltage and current measurements</a:t>
            </a:r>
            <a:endParaRPr lang="en-GB" sz="1800" b="0" dirty="0"/>
          </a:p>
          <a:p>
            <a: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</a:pPr>
            <a:r>
              <a:rPr lang="en-GB" sz="1800" b="0" dirty="0">
                <a:ea typeface="ＭＳ Ｐゴシック"/>
              </a:rPr>
              <a:t>Ensures power sharing between RESs</a:t>
            </a:r>
            <a:endParaRPr lang="en-GB" sz="1800" b="0" dirty="0"/>
          </a:p>
          <a:p>
            <a:pPr marL="7429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</a:pPr>
            <a:r>
              <a:rPr lang="en-GB" sz="1800" b="0" dirty="0">
                <a:ea typeface="ＭＳ Ｐゴシック"/>
                <a:cs typeface="Arial"/>
              </a:rPr>
              <a:t>Uses various techniques like droop control </a:t>
            </a:r>
            <a:endParaRPr lang="en-GB" sz="1800" b="0" dirty="0"/>
          </a:p>
          <a:p>
            <a:endParaRPr lang="en-GB" dirty="0">
              <a:ea typeface="ＭＳ Ｐゴシック"/>
            </a:endParaRPr>
          </a:p>
          <a:p>
            <a:endParaRPr lang="en-GB" dirty="0">
              <a:ea typeface="ＭＳ Ｐゴシック"/>
            </a:endParaRPr>
          </a:p>
          <a:p>
            <a:endParaRPr lang="en-GB" dirty="0">
              <a:ea typeface="ＭＳ Ｐゴシック"/>
            </a:endParaRPr>
          </a:p>
          <a:p>
            <a:endParaRPr lang="en-GB" dirty="0">
              <a:ea typeface="ＭＳ Ｐゴシック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E7DDB6-08F9-C778-0AB5-119821CEF8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Heirarchal</a:t>
            </a:r>
            <a:r>
              <a:rPr lang="fi-FI">
                <a:ea typeface="ＭＳ Ｐゴシック"/>
              </a:rPr>
              <a:t> Control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145BB-7EA6-5564-74DA-5DA3DF9BEF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10237-7A4B-982F-8639-48762480FD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5F20E9-128F-9F07-B97A-A56A33AC13D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14.03.2023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AFF55-4892-451D-F42C-A280C17EA36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8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A24E8989-7E6C-CCEA-1BBF-6B687F36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1" y="3443648"/>
            <a:ext cx="6466934" cy="22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6E05DD-A844-260B-D56C-D647CCB20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8399"/>
            <a:ext cx="4704091" cy="4008601"/>
          </a:xfrm>
        </p:spPr>
        <p:txBody>
          <a:bodyPr/>
          <a:lstStyle/>
          <a:p>
            <a:r>
              <a:rPr lang="en-GB" sz="2400">
                <a:ea typeface="ＭＳ Ｐゴシック"/>
                <a:cs typeface="Arial"/>
              </a:rPr>
              <a:t>Secondary control:</a:t>
            </a:r>
            <a:endParaRPr lang="en-GB">
              <a:ea typeface="ＭＳ Ｐゴシック"/>
              <a:cs typeface="Arial"/>
            </a:endParaRPr>
          </a:p>
          <a:p>
            <a:pPr marL="228600" indent="0">
              <a:lnSpc>
                <a:spcPct val="100000"/>
              </a:lnSpc>
              <a:buChar char="•"/>
            </a:pPr>
            <a:r>
              <a:rPr lang="en-GB" sz="2000" b="0">
                <a:ea typeface="ＭＳ Ｐゴシック"/>
              </a:rPr>
              <a:t>Addresses the short comings of primary level</a:t>
            </a:r>
            <a:endParaRPr lang="en-US" sz="2000" b="0">
              <a:ea typeface="ＭＳ Ｐゴシック"/>
            </a:endParaRPr>
          </a:p>
          <a:p>
            <a:pPr marL="228600" indent="0">
              <a:lnSpc>
                <a:spcPct val="100000"/>
              </a:lnSpc>
              <a:buChar char="•"/>
            </a:pPr>
            <a:r>
              <a:rPr lang="en-GB" sz="2000" b="0">
                <a:ea typeface="ＭＳ Ｐゴシック"/>
              </a:rPr>
              <a:t> Enhances power quality</a:t>
            </a:r>
            <a:endParaRPr lang="en-US" sz="2000" b="0">
              <a:ea typeface="ＭＳ Ｐゴシック"/>
            </a:endParaRPr>
          </a:p>
          <a:p>
            <a:pPr marL="228600" indent="0">
              <a:lnSpc>
                <a:spcPct val="100000"/>
              </a:lnSpc>
              <a:buChar char="•"/>
            </a:pPr>
            <a:r>
              <a:rPr lang="en-GB" sz="2000" b="0">
                <a:ea typeface="ＭＳ Ｐゴシック"/>
              </a:rPr>
              <a:t> Ensures economical operations</a:t>
            </a:r>
            <a:endParaRPr lang="en-US" sz="2000" b="0">
              <a:ea typeface="ＭＳ Ｐゴシック"/>
            </a:endParaRPr>
          </a:p>
          <a:p>
            <a:pPr marL="228600" indent="0">
              <a:lnSpc>
                <a:spcPct val="100000"/>
              </a:lnSpc>
              <a:buChar char="•"/>
            </a:pPr>
            <a:r>
              <a:rPr lang="en-GB" sz="2000" b="0">
                <a:ea typeface="ＭＳ Ｐゴシック"/>
              </a:rPr>
              <a:t> Eliminates V and f deviations caused by droop  control at primary level</a:t>
            </a:r>
            <a:endParaRPr lang="en-US" sz="2000" b="0">
              <a:ea typeface="ＭＳ Ｐゴシック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E1712-2A2E-F7FB-CDB2-A7BE5E70C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ea typeface="ＭＳ Ｐゴシック"/>
              </a:rPr>
              <a:t>Power and Energy </a:t>
            </a:r>
            <a:r>
              <a:rPr lang="fi-FI" dirty="0" err="1">
                <a:ea typeface="ＭＳ Ｐゴシック"/>
              </a:rPr>
              <a:t>Balance</a:t>
            </a:r>
            <a:r>
              <a:rPr lang="fi-FI" dirty="0">
                <a:ea typeface="ＭＳ Ｐゴシック"/>
              </a:rPr>
              <a:t> - Control 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F3277-70B1-9BE8-2F7A-810137788E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D296BF-9BAF-CE5D-2988-D384F76E37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B87994-80B6-E84A-BD49-F7231A3DF27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14.03.2023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A53B4-2AF2-0944-C325-DE133C53F3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8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id="{45F3896D-6BA2-3E13-C807-808304762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419" y="1548540"/>
            <a:ext cx="2743200" cy="1891862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FD4496EE-B4A5-8474-24C8-16428EFEA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44" y="3871107"/>
            <a:ext cx="3203275" cy="16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875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946</Words>
  <Application>Microsoft Office PowerPoint</Application>
  <PresentationFormat>On-screen Show (4:3)</PresentationFormat>
  <Paragraphs>141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Arial,Sans-Serif</vt:lpstr>
      <vt:lpstr>Calibri</vt:lpstr>
      <vt:lpstr>Georgia Pro</vt:lpstr>
      <vt:lpstr>Times New Roman</vt:lpstr>
      <vt:lpstr>presentation</vt:lpstr>
      <vt:lpstr>Aalto Content - Green</vt:lpstr>
      <vt:lpstr>ELEC-E8423 - Smart Grid  Power and Energy Management in Micro Grids </vt:lpstr>
      <vt:lpstr>Introduction</vt:lpstr>
      <vt:lpstr>What is a Microgrid? </vt:lpstr>
      <vt:lpstr>Components of a Micro Grid</vt:lpstr>
      <vt:lpstr>Structure of  Microgrid </vt:lpstr>
      <vt:lpstr>Micro-Grid Control Schemes</vt:lpstr>
      <vt:lpstr>Hierarchal Control Structure </vt:lpstr>
      <vt:lpstr>Heirarchal Control</vt:lpstr>
      <vt:lpstr>Power and Energy Balance - Control </vt:lpstr>
      <vt:lpstr>Power and Energy Balance- Management </vt:lpstr>
      <vt:lpstr>Demand and Storage</vt:lpstr>
      <vt:lpstr>Demand and Storage</vt:lpstr>
      <vt:lpstr>Benefits </vt:lpstr>
      <vt:lpstr>Conclusions</vt:lpstr>
      <vt:lpstr>Source material used</vt:lpstr>
      <vt:lpstr>Macro problems can be addressed with a micro solution.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39</cp:revision>
  <dcterms:created xsi:type="dcterms:W3CDTF">2010-03-23T14:57:30Z</dcterms:created>
  <dcterms:modified xsi:type="dcterms:W3CDTF">2023-03-14T08:44:23Z</dcterms:modified>
</cp:coreProperties>
</file>