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8"/>
  </p:notesMasterIdLst>
  <p:handoutMasterIdLst>
    <p:handoutMasterId r:id="rId19"/>
  </p:handoutMasterIdLst>
  <p:sldIdLst>
    <p:sldId id="339" r:id="rId6"/>
    <p:sldId id="365" r:id="rId7"/>
    <p:sldId id="355" r:id="rId8"/>
    <p:sldId id="372" r:id="rId9"/>
    <p:sldId id="366" r:id="rId10"/>
    <p:sldId id="369" r:id="rId11"/>
    <p:sldId id="367" r:id="rId12"/>
    <p:sldId id="368" r:id="rId13"/>
    <p:sldId id="371" r:id="rId14"/>
    <p:sldId id="352" r:id="rId15"/>
    <p:sldId id="362" r:id="rId16"/>
    <p:sldId id="364" r:id="rId17"/>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16B20E-B738-443C-B5D4-43F3EA15D4A9}" v="3294" dt="2023-03-19T14:53:38.244"/>
    <p1510:client id="{D9D83F61-334E-4587-945A-4802685DCB29}" v="4637" dt="2023-03-19T10:07:37.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245" autoAdjust="0"/>
  </p:normalViewPr>
  <p:slideViewPr>
    <p:cSldViewPr snapToGrid="0">
      <p:cViewPr varScale="1">
        <p:scale>
          <a:sx n="43" d="100"/>
          <a:sy n="43" d="100"/>
        </p:scale>
        <p:origin x="1960"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3/20/2023</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3/20/2023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1">
                <a:cs typeface="Calibri"/>
              </a:rPr>
              <a:t>As everyone probably is already familiar with the idea of demand response, I will keep this part short. But just as a reminder demand response is defined as a change in electricity consumption done by consumer to help keep the supply and demand of electricity in balance. </a:t>
            </a:r>
          </a:p>
          <a:p>
            <a:endParaRPr lang="en-US" noProof="1">
              <a:cs typeface="Calibri"/>
            </a:endParaRPr>
          </a:p>
          <a:p>
            <a:r>
              <a:rPr lang="en-US" noProof="1">
                <a:cs typeface="Calibri"/>
              </a:rPr>
              <a:t>Typically, this type of balancing in power systems is managed by the local transmission system operator, which in Finland of course is Fingrid. Fingrid has different ways to manage the system balance and we will go into those soon in this presentation. But just to give you a picture, one traditional way of reponsing to high electricity demand is by using peak power plants like some kind of boilers. In an ideal case with demand response, we could lower the need of electricity enough, so that starting the peak power plant wouldn’t be necessary at all. </a:t>
            </a:r>
          </a:p>
          <a:p>
            <a:endParaRPr lang="en-US" noProof="1">
              <a:cs typeface="Calibri"/>
            </a:endParaRPr>
          </a:p>
          <a:p>
            <a:r>
              <a:rPr lang="en-US" noProof="1">
                <a:cs typeface="Calibri"/>
              </a:rPr>
              <a:t>Demand response can be divided into two main categories. Shiftable loads are not time dependent for example they can be something like charging an electric vehicle or turning on the washing machine. Interruptible loads can be used only during specified times, like in households lights or in industry many different processes can be used as interruptible loads for example paper machines.</a:t>
            </a:r>
          </a:p>
          <a:p>
            <a:endParaRPr lang="en-US" noProof="1">
              <a:cs typeface="Calibri"/>
            </a:endParaRPr>
          </a:p>
          <a:p>
            <a:r>
              <a:rPr lang="en-US" noProof="1">
                <a:cs typeface="Calibri"/>
              </a:rPr>
              <a:t>So now that you have a picture of what demand response is, let’s move to balancing the power system</a:t>
            </a:r>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market operators are responsible to try to plan and balance their production and consumption in advance. These plans, however, always deviate from what actually happens and, as the party responsible for the system, it is </a:t>
            </a:r>
            <a:r>
              <a:rPr lang="en-GB" dirty="0" err="1"/>
              <a:t>Fingrid's</a:t>
            </a:r>
            <a:r>
              <a:rPr lang="en-GB" dirty="0"/>
              <a:t> task to take care of the balance between consumption and production during each hour.</a:t>
            </a:r>
          </a:p>
          <a:p>
            <a:endParaRPr lang="en-GB" dirty="0"/>
          </a:p>
          <a:p>
            <a:r>
              <a:rPr lang="en-GB" dirty="0"/>
              <a:t>The balance at any given moment is indicated by the frequency of the electricity grid. If it goes bellow 50, we know that consumption is greater than production. Correspondingly, when the frequency exceeds the 50 Hz value, production is greater than consumption.</a:t>
            </a:r>
          </a:p>
          <a:p>
            <a:endParaRPr lang="en-GB" dirty="0"/>
          </a:p>
          <a:p>
            <a:r>
              <a:rPr lang="en-GB" dirty="0"/>
              <a:t>To keep the frequency constant </a:t>
            </a:r>
            <a:r>
              <a:rPr lang="en-GB" dirty="0" err="1"/>
              <a:t>Fingrid</a:t>
            </a:r>
            <a:r>
              <a:rPr lang="en-GB" dirty="0"/>
              <a:t> can do so by activating bids from the balancing power market in price order with the technical conditions considered. The bids can be delivered and updated 45 minutes before each operating hour and they are separated into up- and down-regulation bids.</a:t>
            </a:r>
          </a:p>
          <a:p>
            <a:endParaRPr lang="en-GB" dirty="0"/>
          </a:p>
          <a:p>
            <a:r>
              <a:rPr lang="en-GB" dirty="0"/>
              <a:t>Another way is by reserving capacity. </a:t>
            </a:r>
            <a:r>
              <a:rPr lang="en-GB" dirty="0" err="1"/>
              <a:t>Fingrid</a:t>
            </a:r>
            <a:r>
              <a:rPr lang="en-GB" dirty="0"/>
              <a:t> acquires different reserve products that react to changes in consumption and production at different levels of time. More about that a little bit later, but let’s first look at the next slide where we can see a little bit better how demand response fits into all of this balance management.</a:t>
            </a:r>
          </a:p>
        </p:txBody>
      </p:sp>
    </p:spTree>
    <p:extLst>
      <p:ext uri="{BB962C8B-B14F-4D97-AF65-F5344CB8AC3E}">
        <p14:creationId xmlns:p14="http://schemas.microsoft.com/office/powerpoint/2010/main" val="940170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dirty="0">
                <a:ea typeface="ＭＳ Ｐゴシック"/>
              </a:rPr>
              <a:t>So here you can see that demand side management can participate in the same market places as electricity production. </a:t>
            </a:r>
            <a:r>
              <a:rPr lang="en-GB" dirty="0"/>
              <a:t>for example only a few seconds' reduction in the power taken from the grid can be a way to provided balancing. In this case it would called down-regulation. With up regulation we would increase our consumption.</a:t>
            </a:r>
          </a:p>
          <a:p>
            <a:pPr>
              <a:buFont typeface="Arial" panose="020B0604020202020204" pitchFamily="34" charset="0"/>
              <a:buNone/>
            </a:pPr>
            <a:endParaRPr lang="en-GB" dirty="0">
              <a:ea typeface="ＭＳ Ｐゴシック"/>
            </a:endParaRPr>
          </a:p>
          <a:p>
            <a:pPr>
              <a:buFont typeface="Arial" panose="020B0604020202020204" pitchFamily="34" charset="0"/>
              <a:buNone/>
            </a:pPr>
            <a:r>
              <a:rPr lang="en-GB" dirty="0">
                <a:ea typeface="ＭＳ Ｐゴシック"/>
              </a:rPr>
              <a:t>Here I wanted to bring up the different providers of demand response, so that you can understand who can participate in these market places.</a:t>
            </a:r>
            <a:endParaRPr lang="en-US" dirty="0">
              <a:ea typeface="ＭＳ Ｐゴシック"/>
            </a:endParaRPr>
          </a:p>
          <a:p>
            <a:pPr marL="0" marR="0" lvl="0" indent="0" algn="l" defTabSz="388938"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dirty="0"/>
              <a:t>These participants can be divided into industrial consumption and small scale consumption. On the industrial side we typically can have forestry, metal or chemical industry and small scale consumption can include households, aggregated neighbourhoods or small businesses like grocery stores.  </a:t>
            </a:r>
          </a:p>
          <a:p>
            <a:pPr marL="0" marR="0" lvl="0" indent="0" algn="l" defTabSz="388938"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dirty="0"/>
          </a:p>
          <a:p>
            <a:pPr marL="0" marR="0" lvl="0" indent="0" algn="l" defTabSz="388938"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dirty="0"/>
              <a:t>To give you an even better picture let’s dive into that reserve capacity and how the providers of demand response fit into that.</a:t>
            </a:r>
          </a:p>
          <a:p>
            <a:pPr>
              <a:buFont typeface="Arial" panose="020B0604020202020204" pitchFamily="34" charset="0"/>
              <a:buNone/>
            </a:pPr>
            <a:endParaRPr lang="en-US" dirty="0">
              <a:ea typeface="ＭＳ Ｐゴシック"/>
            </a:endParaRPr>
          </a:p>
          <a:p>
            <a:endParaRPr lang="en-GB" dirty="0"/>
          </a:p>
        </p:txBody>
      </p:sp>
    </p:spTree>
    <p:extLst>
      <p:ext uri="{BB962C8B-B14F-4D97-AF65-F5344CB8AC3E}">
        <p14:creationId xmlns:p14="http://schemas.microsoft.com/office/powerpoint/2010/main" val="2143401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Here in the picture you can see what types of demand side technologies work with each reserve products. On your left side we have frequency containment reserve for both disturbances and normal operation. It operates continuously to keep the frequency constant. Here we can use both of the previously mentioned participants for both up and down regulation. With the </a:t>
            </a:r>
            <a:r>
              <a:rPr lang="en-GB" dirty="0" err="1"/>
              <a:t>execption</a:t>
            </a:r>
            <a:r>
              <a:rPr lang="en-GB" dirty="0"/>
              <a:t> that in the reserve for disturbances we can only use small scale consumption for downregulation due to the interruptible nature of industrial consumption. Then on your right side we have frequency restoration reserve, where only industrial consumption can participate for upregulation. This reserve is only used in </a:t>
            </a:r>
            <a:r>
              <a:rPr lang="en-GB"/>
              <a:t>major disturbances.</a:t>
            </a:r>
            <a:endParaRPr lang="en-GB" dirty="0"/>
          </a:p>
          <a:p>
            <a:endParaRPr lang="en-GB" dirty="0"/>
          </a:p>
          <a:p>
            <a:r>
              <a:rPr lang="en-GB" dirty="0"/>
              <a:t>Now Sonja will continue with the challenges that we can face especially with small scale consumption.</a:t>
            </a:r>
          </a:p>
        </p:txBody>
      </p:sp>
    </p:spTree>
    <p:extLst>
      <p:ext uri="{BB962C8B-B14F-4D97-AF65-F5344CB8AC3E}">
        <p14:creationId xmlns:p14="http://schemas.microsoft.com/office/powerpoint/2010/main" val="373948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Emma </a:t>
            </a:r>
            <a:r>
              <a:rPr lang="fi-FI" dirty="0" err="1"/>
              <a:t>mentioned</a:t>
            </a:r>
            <a:r>
              <a:rPr lang="fi-FI" dirty="0"/>
              <a:t> </a:t>
            </a:r>
            <a:r>
              <a:rPr lang="fi-FI" dirty="0" err="1"/>
              <a:t>aggregation</a:t>
            </a:r>
            <a:r>
              <a:rPr lang="fi-FI" dirty="0"/>
              <a:t> </a:t>
            </a:r>
            <a:r>
              <a:rPr lang="fi-FI" dirty="0" err="1"/>
              <a:t>briefly</a:t>
            </a:r>
            <a:r>
              <a:rPr lang="fi-FI" dirty="0"/>
              <a:t> – </a:t>
            </a:r>
            <a:r>
              <a:rPr lang="fi-FI" dirty="0" err="1"/>
              <a:t>so</a:t>
            </a:r>
            <a:r>
              <a:rPr lang="fi-FI" dirty="0"/>
              <a:t> </a:t>
            </a:r>
            <a:r>
              <a:rPr lang="fi-FI" dirty="0" err="1"/>
              <a:t>what</a:t>
            </a:r>
            <a:r>
              <a:rPr lang="fi-FI" dirty="0"/>
              <a:t> </a:t>
            </a:r>
            <a:r>
              <a:rPr lang="fi-FI" dirty="0" err="1"/>
              <a:t>does</a:t>
            </a:r>
            <a:r>
              <a:rPr lang="fi-FI" dirty="0"/>
              <a:t> it </a:t>
            </a:r>
            <a:r>
              <a:rPr lang="fi-FI" dirty="0" err="1"/>
              <a:t>actually</a:t>
            </a:r>
            <a:r>
              <a:rPr lang="fi-FI" dirty="0"/>
              <a:t> </a:t>
            </a:r>
            <a:r>
              <a:rPr lang="fi-FI" dirty="0" err="1"/>
              <a:t>mean</a:t>
            </a:r>
            <a:r>
              <a:rPr lang="fi-FI" dirty="0"/>
              <a:t>?</a:t>
            </a:r>
          </a:p>
          <a:p>
            <a:r>
              <a:rPr lang="fi-FI" dirty="0" err="1"/>
              <a:t>Aggregation</a:t>
            </a:r>
            <a:r>
              <a:rPr lang="fi-FI" dirty="0"/>
              <a:t> </a:t>
            </a:r>
            <a:r>
              <a:rPr lang="fi-FI" dirty="0" err="1"/>
              <a:t>means</a:t>
            </a:r>
            <a:r>
              <a:rPr lang="fi-FI" dirty="0"/>
              <a:t> </a:t>
            </a:r>
            <a:r>
              <a:rPr lang="fi-FI" dirty="0" err="1"/>
              <a:t>combining</a:t>
            </a:r>
            <a:r>
              <a:rPr lang="fi-FI" dirty="0"/>
              <a:t> </a:t>
            </a:r>
            <a:r>
              <a:rPr lang="fi-FI" dirty="0" err="1"/>
              <a:t>several</a:t>
            </a:r>
            <a:r>
              <a:rPr lang="fi-FI" dirty="0"/>
              <a:t> </a:t>
            </a:r>
            <a:r>
              <a:rPr lang="fi-FI" dirty="0" err="1"/>
              <a:t>prosumers</a:t>
            </a:r>
            <a:r>
              <a:rPr lang="fi-FI" dirty="0"/>
              <a:t> </a:t>
            </a:r>
            <a:r>
              <a:rPr lang="fi-FI" dirty="0" err="1"/>
              <a:t>together</a:t>
            </a:r>
            <a:r>
              <a:rPr lang="fi-FI" dirty="0"/>
              <a:t> </a:t>
            </a:r>
            <a:r>
              <a:rPr lang="fi-FI" dirty="0" err="1"/>
              <a:t>so</a:t>
            </a:r>
            <a:r>
              <a:rPr lang="fi-FI" dirty="0"/>
              <a:t> </a:t>
            </a:r>
            <a:r>
              <a:rPr lang="fi-FI" dirty="0" err="1"/>
              <a:t>that</a:t>
            </a:r>
            <a:r>
              <a:rPr lang="fi-FI" dirty="0"/>
              <a:t> </a:t>
            </a:r>
            <a:r>
              <a:rPr lang="fi-FI" dirty="0" err="1"/>
              <a:t>their</a:t>
            </a:r>
            <a:r>
              <a:rPr lang="fi-FI" dirty="0"/>
              <a:t> </a:t>
            </a:r>
            <a:r>
              <a:rPr lang="fi-FI" dirty="0" err="1"/>
              <a:t>summed</a:t>
            </a:r>
            <a:r>
              <a:rPr lang="fi-FI" dirty="0"/>
              <a:t> </a:t>
            </a:r>
            <a:r>
              <a:rPr lang="fi-FI" dirty="0" err="1"/>
              <a:t>production</a:t>
            </a:r>
            <a:r>
              <a:rPr lang="fi-FI" dirty="0"/>
              <a:t> </a:t>
            </a:r>
            <a:r>
              <a:rPr lang="fi-FI" dirty="0" err="1"/>
              <a:t>or</a:t>
            </a:r>
            <a:r>
              <a:rPr lang="fi-FI" dirty="0"/>
              <a:t> </a:t>
            </a:r>
            <a:r>
              <a:rPr lang="fi-FI" dirty="0" err="1"/>
              <a:t>consumption</a:t>
            </a:r>
            <a:r>
              <a:rPr lang="fi-FI" dirty="0"/>
              <a:t> is </a:t>
            </a:r>
            <a:r>
              <a:rPr lang="fi-FI" dirty="0" err="1"/>
              <a:t>significant</a:t>
            </a:r>
            <a:r>
              <a:rPr lang="fi-FI" dirty="0"/>
              <a:t> </a:t>
            </a:r>
            <a:r>
              <a:rPr lang="fi-FI" dirty="0" err="1"/>
              <a:t>enough</a:t>
            </a:r>
            <a:r>
              <a:rPr lang="fi-FI" dirty="0"/>
              <a:t> </a:t>
            </a:r>
            <a:r>
              <a:rPr lang="fi-FI" dirty="0" err="1"/>
              <a:t>that</a:t>
            </a:r>
            <a:r>
              <a:rPr lang="fi-FI" dirty="0"/>
              <a:t> it </a:t>
            </a:r>
            <a:r>
              <a:rPr lang="fi-FI" dirty="0" err="1"/>
              <a:t>can</a:t>
            </a:r>
            <a:r>
              <a:rPr lang="fi-FI" dirty="0"/>
              <a:t> </a:t>
            </a:r>
            <a:r>
              <a:rPr lang="fi-FI" dirty="0" err="1"/>
              <a:t>affect</a:t>
            </a:r>
            <a:r>
              <a:rPr lang="fi-FI" dirty="0"/>
              <a:t> </a:t>
            </a:r>
            <a:r>
              <a:rPr lang="fi-FI" dirty="0" err="1"/>
              <a:t>the</a:t>
            </a:r>
            <a:r>
              <a:rPr lang="fi-FI" dirty="0"/>
              <a:t> </a:t>
            </a:r>
            <a:r>
              <a:rPr lang="fi-FI" dirty="0" err="1"/>
              <a:t>grid</a:t>
            </a:r>
            <a:r>
              <a:rPr lang="fi-FI" dirty="0"/>
              <a:t> </a:t>
            </a:r>
            <a:r>
              <a:rPr lang="fi-FI" dirty="0" err="1"/>
              <a:t>balance</a:t>
            </a:r>
            <a:r>
              <a:rPr lang="fi-FI" dirty="0"/>
              <a:t>. </a:t>
            </a:r>
            <a:r>
              <a:rPr lang="fi-FI" dirty="0" err="1"/>
              <a:t>Most</a:t>
            </a:r>
            <a:r>
              <a:rPr lang="fi-FI" dirty="0"/>
              <a:t> </a:t>
            </a:r>
            <a:r>
              <a:rPr lang="fi-FI" dirty="0" err="1"/>
              <a:t>often</a:t>
            </a:r>
            <a:r>
              <a:rPr lang="fi-FI" dirty="0"/>
              <a:t> </a:t>
            </a:r>
            <a:r>
              <a:rPr lang="fi-FI" dirty="0" err="1"/>
              <a:t>this</a:t>
            </a:r>
            <a:r>
              <a:rPr lang="fi-FI" dirty="0"/>
              <a:t> </a:t>
            </a:r>
            <a:r>
              <a:rPr lang="fi-FI" dirty="0" err="1"/>
              <a:t>means</a:t>
            </a:r>
            <a:r>
              <a:rPr lang="fi-FI" dirty="0"/>
              <a:t> </a:t>
            </a:r>
            <a:r>
              <a:rPr lang="fi-FI" dirty="0" err="1"/>
              <a:t>that</a:t>
            </a:r>
            <a:r>
              <a:rPr lang="fi-FI" dirty="0"/>
              <a:t> </a:t>
            </a:r>
            <a:r>
              <a:rPr lang="fi-FI" dirty="0" err="1"/>
              <a:t>the</a:t>
            </a:r>
            <a:r>
              <a:rPr lang="fi-FI" dirty="0"/>
              <a:t> </a:t>
            </a:r>
            <a:r>
              <a:rPr lang="fi-FI" dirty="0" err="1"/>
              <a:t>prosumers</a:t>
            </a:r>
            <a:r>
              <a:rPr lang="fi-FI" dirty="0"/>
              <a:t> </a:t>
            </a:r>
            <a:r>
              <a:rPr lang="fi-FI" dirty="0" err="1"/>
              <a:t>can</a:t>
            </a:r>
            <a:r>
              <a:rPr lang="fi-FI" dirty="0"/>
              <a:t> </a:t>
            </a:r>
            <a:r>
              <a:rPr lang="fi-FI" dirty="0" err="1"/>
              <a:t>increase</a:t>
            </a:r>
            <a:r>
              <a:rPr lang="fi-FI" dirty="0"/>
              <a:t> </a:t>
            </a:r>
            <a:r>
              <a:rPr lang="fi-FI" dirty="0" err="1"/>
              <a:t>or</a:t>
            </a:r>
            <a:r>
              <a:rPr lang="fi-FI" dirty="0"/>
              <a:t> </a:t>
            </a:r>
            <a:r>
              <a:rPr lang="fi-FI" dirty="0" err="1"/>
              <a:t>decrease</a:t>
            </a:r>
            <a:r>
              <a:rPr lang="fi-FI" dirty="0"/>
              <a:t> </a:t>
            </a:r>
            <a:r>
              <a:rPr lang="fi-FI" dirty="0" err="1"/>
              <a:t>their</a:t>
            </a:r>
            <a:r>
              <a:rPr lang="fi-FI" dirty="0"/>
              <a:t> </a:t>
            </a:r>
            <a:r>
              <a:rPr lang="fi-FI" dirty="0" err="1"/>
              <a:t>load</a:t>
            </a:r>
            <a:r>
              <a:rPr lang="fi-FI" dirty="0"/>
              <a:t> </a:t>
            </a:r>
            <a:r>
              <a:rPr lang="fi-FI" dirty="0" err="1"/>
              <a:t>so</a:t>
            </a:r>
            <a:r>
              <a:rPr lang="fi-FI" dirty="0"/>
              <a:t> </a:t>
            </a:r>
            <a:r>
              <a:rPr lang="fi-FI" dirty="0" err="1"/>
              <a:t>that</a:t>
            </a:r>
            <a:r>
              <a:rPr lang="fi-FI" dirty="0"/>
              <a:t> </a:t>
            </a:r>
            <a:r>
              <a:rPr lang="fi-FI" dirty="0" err="1"/>
              <a:t>grid</a:t>
            </a:r>
            <a:r>
              <a:rPr lang="fi-FI" dirty="0"/>
              <a:t> </a:t>
            </a:r>
            <a:r>
              <a:rPr lang="fi-FI" dirty="0" err="1"/>
              <a:t>frequency</a:t>
            </a:r>
            <a:r>
              <a:rPr lang="fi-FI" dirty="0"/>
              <a:t> </a:t>
            </a:r>
            <a:r>
              <a:rPr lang="fi-FI" dirty="0" err="1"/>
              <a:t>deviations</a:t>
            </a:r>
            <a:r>
              <a:rPr lang="fi-FI" dirty="0"/>
              <a:t> </a:t>
            </a:r>
            <a:r>
              <a:rPr lang="fi-FI" dirty="0" err="1"/>
              <a:t>can</a:t>
            </a:r>
            <a:r>
              <a:rPr lang="fi-FI" dirty="0"/>
              <a:t> </a:t>
            </a:r>
            <a:r>
              <a:rPr lang="fi-FI" dirty="0" err="1"/>
              <a:t>be</a:t>
            </a:r>
            <a:r>
              <a:rPr lang="fi-FI" dirty="0"/>
              <a:t> </a:t>
            </a:r>
            <a:r>
              <a:rPr lang="fi-FI" dirty="0" err="1"/>
              <a:t>balanced</a:t>
            </a:r>
            <a:r>
              <a:rPr lang="fi-FI" dirty="0"/>
              <a:t>.</a:t>
            </a:r>
          </a:p>
          <a:p>
            <a:endParaRPr lang="fi-FI" dirty="0"/>
          </a:p>
          <a:p>
            <a:r>
              <a:rPr lang="fi-FI" dirty="0"/>
              <a:t>Well </a:t>
            </a:r>
            <a:r>
              <a:rPr lang="fi-FI" dirty="0" err="1"/>
              <a:t>who</a:t>
            </a:r>
            <a:r>
              <a:rPr lang="fi-FI" dirty="0"/>
              <a:t> </a:t>
            </a:r>
            <a:r>
              <a:rPr lang="fi-FI" dirty="0" err="1"/>
              <a:t>can</a:t>
            </a:r>
            <a:r>
              <a:rPr lang="fi-FI" dirty="0"/>
              <a:t> </a:t>
            </a:r>
            <a:r>
              <a:rPr lang="fi-FI" dirty="0" err="1"/>
              <a:t>participate</a:t>
            </a:r>
            <a:r>
              <a:rPr lang="fi-FI" dirty="0"/>
              <a:t> in </a:t>
            </a:r>
            <a:r>
              <a:rPr lang="fi-FI" dirty="0" err="1"/>
              <a:t>aggregation</a:t>
            </a:r>
            <a:r>
              <a:rPr lang="fi-FI" dirty="0"/>
              <a:t>? In Finland </a:t>
            </a:r>
            <a:r>
              <a:rPr lang="fi-FI" dirty="0" err="1"/>
              <a:t>Fingrid’s</a:t>
            </a:r>
            <a:r>
              <a:rPr lang="fi-FI" dirty="0"/>
              <a:t> </a:t>
            </a:r>
            <a:r>
              <a:rPr lang="fi-FI" dirty="0" err="1"/>
              <a:t>reserve</a:t>
            </a:r>
            <a:r>
              <a:rPr lang="fi-FI" dirty="0"/>
              <a:t> </a:t>
            </a:r>
            <a:r>
              <a:rPr lang="fi-FI" dirty="0" err="1"/>
              <a:t>markets</a:t>
            </a:r>
            <a:r>
              <a:rPr lang="fi-FI" dirty="0"/>
              <a:t> </a:t>
            </a:r>
            <a:r>
              <a:rPr lang="fi-FI" dirty="0" err="1"/>
              <a:t>accept</a:t>
            </a:r>
            <a:r>
              <a:rPr lang="fi-FI" dirty="0"/>
              <a:t> </a:t>
            </a:r>
            <a:r>
              <a:rPr lang="fi-FI" dirty="0" err="1"/>
              <a:t>aggregation</a:t>
            </a:r>
            <a:r>
              <a:rPr lang="fi-FI" dirty="0"/>
              <a:t> </a:t>
            </a:r>
            <a:r>
              <a:rPr lang="fi-FI" dirty="0" err="1"/>
              <a:t>offers</a:t>
            </a:r>
            <a:r>
              <a:rPr lang="fi-FI" dirty="0"/>
              <a:t> of </a:t>
            </a:r>
            <a:r>
              <a:rPr lang="fi-FI" dirty="0" err="1"/>
              <a:t>minimum</a:t>
            </a:r>
            <a:r>
              <a:rPr lang="fi-FI" dirty="0"/>
              <a:t> 1 MW. </a:t>
            </a:r>
            <a:r>
              <a:rPr lang="fi-FI" dirty="0" err="1"/>
              <a:t>Currently</a:t>
            </a:r>
            <a:r>
              <a:rPr lang="fi-FI" dirty="0"/>
              <a:t> </a:t>
            </a:r>
            <a:r>
              <a:rPr lang="fi-FI" dirty="0" err="1"/>
              <a:t>there</a:t>
            </a:r>
            <a:r>
              <a:rPr lang="fi-FI" dirty="0"/>
              <a:t> is </a:t>
            </a:r>
            <a:r>
              <a:rPr lang="fi-FI" dirty="0" err="1"/>
              <a:t>only</a:t>
            </a:r>
            <a:r>
              <a:rPr lang="fi-FI" dirty="0"/>
              <a:t> </a:t>
            </a:r>
            <a:r>
              <a:rPr lang="fi-FI" dirty="0" err="1"/>
              <a:t>regulation</a:t>
            </a:r>
            <a:r>
              <a:rPr lang="fi-FI" dirty="0"/>
              <a:t> and </a:t>
            </a:r>
            <a:r>
              <a:rPr lang="fi-FI" dirty="0" err="1"/>
              <a:t>clear</a:t>
            </a:r>
            <a:r>
              <a:rPr lang="fi-FI" dirty="0"/>
              <a:t> </a:t>
            </a:r>
            <a:r>
              <a:rPr lang="fi-FI" dirty="0" err="1"/>
              <a:t>rules</a:t>
            </a:r>
            <a:r>
              <a:rPr lang="fi-FI" dirty="0"/>
              <a:t> for </a:t>
            </a:r>
            <a:r>
              <a:rPr lang="fi-FI" dirty="0" err="1"/>
              <a:t>the</a:t>
            </a:r>
            <a:r>
              <a:rPr lang="fi-FI" dirty="0"/>
              <a:t> </a:t>
            </a:r>
            <a:r>
              <a:rPr lang="fi-FI" dirty="0" err="1"/>
              <a:t>reserve</a:t>
            </a:r>
            <a:r>
              <a:rPr lang="fi-FI" dirty="0"/>
              <a:t> </a:t>
            </a:r>
            <a:r>
              <a:rPr lang="fi-FI" dirty="0" err="1"/>
              <a:t>markets</a:t>
            </a:r>
            <a:r>
              <a:rPr lang="fi-FI" dirty="0"/>
              <a:t> </a:t>
            </a:r>
            <a:r>
              <a:rPr lang="fi-FI" dirty="0" err="1"/>
              <a:t>that</a:t>
            </a:r>
            <a:r>
              <a:rPr lang="fi-FI" dirty="0"/>
              <a:t> </a:t>
            </a:r>
            <a:r>
              <a:rPr lang="fi-FI" dirty="0" err="1"/>
              <a:t>are</a:t>
            </a:r>
            <a:r>
              <a:rPr lang="fi-FI" dirty="0"/>
              <a:t> </a:t>
            </a:r>
            <a:r>
              <a:rPr lang="fi-FI" dirty="0" err="1"/>
              <a:t>used</a:t>
            </a:r>
            <a:r>
              <a:rPr lang="fi-FI" dirty="0"/>
              <a:t> </a:t>
            </a:r>
            <a:r>
              <a:rPr lang="fi-FI" dirty="0" err="1"/>
              <a:t>only</a:t>
            </a:r>
            <a:r>
              <a:rPr lang="fi-FI" dirty="0"/>
              <a:t> in </a:t>
            </a:r>
            <a:r>
              <a:rPr lang="fi-FI" dirty="0" err="1"/>
              <a:t>the</a:t>
            </a:r>
            <a:r>
              <a:rPr lang="fi-FI" dirty="0"/>
              <a:t> </a:t>
            </a:r>
            <a:r>
              <a:rPr lang="fi-FI" dirty="0" err="1"/>
              <a:t>worst</a:t>
            </a:r>
            <a:r>
              <a:rPr lang="fi-FI" dirty="0"/>
              <a:t> </a:t>
            </a:r>
            <a:r>
              <a:rPr lang="fi-FI" dirty="0" err="1"/>
              <a:t>contingencies</a:t>
            </a:r>
            <a:r>
              <a:rPr lang="fi-FI" dirty="0"/>
              <a:t> – FCR-D and FFR. </a:t>
            </a:r>
            <a:r>
              <a:rPr lang="fi-FI" dirty="0" err="1"/>
              <a:t>That’s</a:t>
            </a:r>
            <a:r>
              <a:rPr lang="fi-FI" dirty="0"/>
              <a:t> </a:t>
            </a:r>
            <a:r>
              <a:rPr lang="fi-FI" dirty="0" err="1"/>
              <a:t>why</a:t>
            </a:r>
            <a:r>
              <a:rPr lang="fi-FI" dirty="0"/>
              <a:t> </a:t>
            </a:r>
            <a:r>
              <a:rPr lang="fi-FI" dirty="0" err="1"/>
              <a:t>it’s</a:t>
            </a:r>
            <a:r>
              <a:rPr lang="fi-FI" dirty="0"/>
              <a:t> </a:t>
            </a:r>
            <a:r>
              <a:rPr lang="fi-FI" dirty="0" err="1"/>
              <a:t>only</a:t>
            </a:r>
            <a:r>
              <a:rPr lang="fi-FI" dirty="0"/>
              <a:t> </a:t>
            </a:r>
            <a:r>
              <a:rPr lang="fi-FI" dirty="0" err="1"/>
              <a:t>possible</a:t>
            </a:r>
            <a:r>
              <a:rPr lang="fi-FI" dirty="0"/>
              <a:t> to </a:t>
            </a:r>
            <a:r>
              <a:rPr lang="fi-FI" dirty="0" err="1"/>
              <a:t>participate</a:t>
            </a:r>
            <a:r>
              <a:rPr lang="fi-FI" dirty="0"/>
              <a:t> in </a:t>
            </a:r>
            <a:r>
              <a:rPr lang="fi-FI" dirty="0" err="1"/>
              <a:t>these</a:t>
            </a:r>
            <a:r>
              <a:rPr lang="fi-FI" dirty="0"/>
              <a:t> </a:t>
            </a:r>
            <a:r>
              <a:rPr lang="fi-FI" dirty="0" err="1"/>
              <a:t>reserve</a:t>
            </a:r>
            <a:r>
              <a:rPr lang="fi-FI" dirty="0"/>
              <a:t> </a:t>
            </a:r>
            <a:r>
              <a:rPr lang="fi-FI" dirty="0" err="1"/>
              <a:t>markets</a:t>
            </a:r>
            <a:r>
              <a:rPr lang="fi-FI" dirty="0"/>
              <a:t>. </a:t>
            </a:r>
          </a:p>
          <a:p>
            <a:endParaRPr lang="fi-FI" dirty="0"/>
          </a:p>
          <a:p>
            <a:r>
              <a:rPr lang="fi-FI" dirty="0" err="1"/>
              <a:t>Why</a:t>
            </a:r>
            <a:r>
              <a:rPr lang="fi-FI" dirty="0"/>
              <a:t> </a:t>
            </a:r>
            <a:r>
              <a:rPr lang="fi-FI" dirty="0" err="1"/>
              <a:t>are</a:t>
            </a:r>
            <a:r>
              <a:rPr lang="fi-FI" dirty="0"/>
              <a:t> </a:t>
            </a:r>
            <a:r>
              <a:rPr lang="fi-FI" dirty="0" err="1"/>
              <a:t>we</a:t>
            </a:r>
            <a:r>
              <a:rPr lang="fi-FI" dirty="0"/>
              <a:t> </a:t>
            </a:r>
            <a:r>
              <a:rPr lang="fi-FI" dirty="0" err="1"/>
              <a:t>even</a:t>
            </a:r>
            <a:r>
              <a:rPr lang="fi-FI" dirty="0"/>
              <a:t> </a:t>
            </a:r>
            <a:r>
              <a:rPr lang="fi-FI" dirty="0" err="1"/>
              <a:t>talking</a:t>
            </a:r>
            <a:r>
              <a:rPr lang="fi-FI" dirty="0"/>
              <a:t> </a:t>
            </a:r>
            <a:r>
              <a:rPr lang="fi-FI" dirty="0" err="1"/>
              <a:t>about</a:t>
            </a:r>
            <a:r>
              <a:rPr lang="fi-FI" dirty="0"/>
              <a:t> </a:t>
            </a:r>
            <a:r>
              <a:rPr lang="fi-FI" dirty="0" err="1"/>
              <a:t>aggregation</a:t>
            </a:r>
            <a:r>
              <a:rPr lang="fi-FI" dirty="0"/>
              <a:t>, </a:t>
            </a:r>
            <a:r>
              <a:rPr lang="fi-FI" dirty="0" err="1"/>
              <a:t>what’s</a:t>
            </a:r>
            <a:r>
              <a:rPr lang="fi-FI" dirty="0"/>
              <a:t> </a:t>
            </a:r>
            <a:r>
              <a:rPr lang="fi-FI" dirty="0" err="1"/>
              <a:t>the</a:t>
            </a:r>
            <a:r>
              <a:rPr lang="fi-FI" dirty="0"/>
              <a:t> </a:t>
            </a:r>
            <a:r>
              <a:rPr lang="fi-FI" dirty="0" err="1"/>
              <a:t>point</a:t>
            </a:r>
            <a:r>
              <a:rPr lang="fi-FI" dirty="0"/>
              <a:t> of it? </a:t>
            </a:r>
            <a:r>
              <a:rPr lang="fi-FI" dirty="0" err="1"/>
              <a:t>Aggregation</a:t>
            </a:r>
            <a:r>
              <a:rPr lang="fi-FI" dirty="0"/>
              <a:t> </a:t>
            </a:r>
            <a:r>
              <a:rPr lang="fi-FI" dirty="0" err="1"/>
              <a:t>provides</a:t>
            </a:r>
            <a:r>
              <a:rPr lang="fi-FI" dirty="0"/>
              <a:t> </a:t>
            </a:r>
            <a:r>
              <a:rPr lang="fi-FI" dirty="0" err="1"/>
              <a:t>fast</a:t>
            </a:r>
            <a:r>
              <a:rPr lang="fi-FI" dirty="0"/>
              <a:t> </a:t>
            </a:r>
            <a:r>
              <a:rPr lang="fi-FI" dirty="0" err="1"/>
              <a:t>frequency</a:t>
            </a:r>
            <a:r>
              <a:rPr lang="fi-FI" dirty="0"/>
              <a:t> </a:t>
            </a:r>
            <a:r>
              <a:rPr lang="fi-FI" dirty="0" err="1"/>
              <a:t>response</a:t>
            </a:r>
            <a:r>
              <a:rPr lang="fi-FI" dirty="0"/>
              <a:t> </a:t>
            </a:r>
            <a:r>
              <a:rPr lang="fi-FI" dirty="0" err="1"/>
              <a:t>service</a:t>
            </a:r>
            <a:r>
              <a:rPr lang="fi-FI" dirty="0"/>
              <a:t>, </a:t>
            </a:r>
            <a:r>
              <a:rPr lang="fi-FI" dirty="0" err="1"/>
              <a:t>because</a:t>
            </a:r>
            <a:r>
              <a:rPr lang="fi-FI" dirty="0"/>
              <a:t> </a:t>
            </a:r>
            <a:r>
              <a:rPr lang="fi-FI" dirty="0" err="1"/>
              <a:t>the</a:t>
            </a:r>
            <a:r>
              <a:rPr lang="fi-FI" dirty="0"/>
              <a:t> </a:t>
            </a:r>
            <a:r>
              <a:rPr lang="fi-FI" dirty="0" err="1"/>
              <a:t>prosumer</a:t>
            </a:r>
            <a:r>
              <a:rPr lang="fi-FI" dirty="0"/>
              <a:t> </a:t>
            </a:r>
            <a:r>
              <a:rPr lang="fi-FI" dirty="0" err="1"/>
              <a:t>loads</a:t>
            </a:r>
            <a:r>
              <a:rPr lang="fi-FI" dirty="0"/>
              <a:t> </a:t>
            </a:r>
            <a:r>
              <a:rPr lang="fi-FI" dirty="0" err="1"/>
              <a:t>can</a:t>
            </a:r>
            <a:r>
              <a:rPr lang="fi-FI" dirty="0"/>
              <a:t> </a:t>
            </a:r>
            <a:r>
              <a:rPr lang="fi-FI" dirty="0" err="1"/>
              <a:t>be</a:t>
            </a:r>
            <a:r>
              <a:rPr lang="fi-FI" dirty="0"/>
              <a:t> </a:t>
            </a:r>
            <a:r>
              <a:rPr lang="fi-FI" dirty="0" err="1"/>
              <a:t>disconnected</a:t>
            </a:r>
            <a:r>
              <a:rPr lang="fi-FI" dirty="0"/>
              <a:t> </a:t>
            </a:r>
            <a:r>
              <a:rPr lang="fi-FI" dirty="0" err="1"/>
              <a:t>quickly</a:t>
            </a:r>
            <a:r>
              <a:rPr lang="fi-FI" dirty="0"/>
              <a:t> </a:t>
            </a:r>
            <a:r>
              <a:rPr lang="fi-FI" dirty="0" err="1"/>
              <a:t>by</a:t>
            </a:r>
            <a:r>
              <a:rPr lang="fi-FI" dirty="0"/>
              <a:t> </a:t>
            </a:r>
            <a:r>
              <a:rPr lang="fi-FI" dirty="0" err="1"/>
              <a:t>turning</a:t>
            </a:r>
            <a:r>
              <a:rPr lang="fi-FI" dirty="0"/>
              <a:t> a </a:t>
            </a:r>
            <a:r>
              <a:rPr lang="fi-FI" dirty="0" err="1"/>
              <a:t>switch</a:t>
            </a:r>
            <a:r>
              <a:rPr lang="fi-FI" dirty="0"/>
              <a:t>. </a:t>
            </a:r>
            <a:r>
              <a:rPr lang="fi-FI" dirty="0" err="1"/>
              <a:t>Therefore</a:t>
            </a:r>
            <a:r>
              <a:rPr lang="fi-FI" dirty="0"/>
              <a:t> </a:t>
            </a:r>
            <a:r>
              <a:rPr lang="fi-FI" dirty="0" err="1"/>
              <a:t>there</a:t>
            </a:r>
            <a:r>
              <a:rPr lang="fi-FI" dirty="0"/>
              <a:t> is </a:t>
            </a:r>
            <a:r>
              <a:rPr lang="fi-FI" dirty="0" err="1"/>
              <a:t>less</a:t>
            </a:r>
            <a:r>
              <a:rPr lang="fi-FI" dirty="0"/>
              <a:t> </a:t>
            </a:r>
            <a:r>
              <a:rPr lang="fi-FI" dirty="0" err="1"/>
              <a:t>need</a:t>
            </a:r>
            <a:r>
              <a:rPr lang="fi-FI" dirty="0"/>
              <a:t> to </a:t>
            </a:r>
            <a:r>
              <a:rPr lang="fi-FI" dirty="0" err="1"/>
              <a:t>implement</a:t>
            </a:r>
            <a:r>
              <a:rPr lang="fi-FI" dirty="0"/>
              <a:t> </a:t>
            </a:r>
            <a:r>
              <a:rPr lang="fi-FI" dirty="0" err="1"/>
              <a:t>fast</a:t>
            </a:r>
            <a:r>
              <a:rPr lang="fi-FI" dirty="0"/>
              <a:t> </a:t>
            </a:r>
            <a:r>
              <a:rPr lang="fi-FI" dirty="0" err="1"/>
              <a:t>responding</a:t>
            </a:r>
            <a:r>
              <a:rPr lang="fi-FI" dirty="0"/>
              <a:t> and </a:t>
            </a:r>
            <a:r>
              <a:rPr lang="fi-FI" dirty="0" err="1"/>
              <a:t>expensive</a:t>
            </a:r>
            <a:r>
              <a:rPr lang="fi-FI" dirty="0"/>
              <a:t> </a:t>
            </a:r>
            <a:r>
              <a:rPr lang="fi-FI" dirty="0" err="1"/>
              <a:t>batteries</a:t>
            </a:r>
            <a:r>
              <a:rPr lang="fi-FI" dirty="0"/>
              <a:t> </a:t>
            </a:r>
            <a:r>
              <a:rPr lang="fi-FI" dirty="0" err="1"/>
              <a:t>or</a:t>
            </a:r>
            <a:r>
              <a:rPr lang="fi-FI" dirty="0"/>
              <a:t> </a:t>
            </a:r>
            <a:r>
              <a:rPr lang="fi-FI" dirty="0" err="1"/>
              <a:t>supercapasitors</a:t>
            </a:r>
            <a:r>
              <a:rPr lang="fi-FI" dirty="0"/>
              <a:t> to </a:t>
            </a:r>
            <a:r>
              <a:rPr lang="fi-FI" dirty="0" err="1"/>
              <a:t>the</a:t>
            </a:r>
            <a:r>
              <a:rPr lang="fi-FI" dirty="0"/>
              <a:t> </a:t>
            </a:r>
            <a:r>
              <a:rPr lang="fi-FI" dirty="0" err="1"/>
              <a:t>grid</a:t>
            </a:r>
            <a:r>
              <a:rPr lang="fi-FI" dirty="0"/>
              <a:t>. </a:t>
            </a:r>
            <a:r>
              <a:rPr lang="fi-FI" dirty="0" err="1"/>
              <a:t>Also</a:t>
            </a:r>
            <a:r>
              <a:rPr lang="fi-FI" dirty="0"/>
              <a:t>, </a:t>
            </a:r>
            <a:r>
              <a:rPr lang="fi-FI" dirty="0" err="1"/>
              <a:t>the</a:t>
            </a:r>
            <a:r>
              <a:rPr lang="fi-FI" dirty="0"/>
              <a:t> spinning </a:t>
            </a:r>
            <a:r>
              <a:rPr lang="fi-FI" dirty="0" err="1"/>
              <a:t>reserve</a:t>
            </a:r>
            <a:r>
              <a:rPr lang="fi-FI" dirty="0"/>
              <a:t> – </a:t>
            </a:r>
            <a:r>
              <a:rPr lang="fi-FI" dirty="0" err="1"/>
              <a:t>especially</a:t>
            </a:r>
            <a:r>
              <a:rPr lang="fi-FI" dirty="0"/>
              <a:t> </a:t>
            </a:r>
            <a:r>
              <a:rPr lang="fi-FI" dirty="0" err="1"/>
              <a:t>the</a:t>
            </a:r>
            <a:r>
              <a:rPr lang="fi-FI" dirty="0"/>
              <a:t> </a:t>
            </a:r>
            <a:r>
              <a:rPr lang="fi-FI" dirty="0" err="1"/>
              <a:t>fossil</a:t>
            </a:r>
            <a:r>
              <a:rPr lang="fi-FI" dirty="0"/>
              <a:t> </a:t>
            </a:r>
            <a:r>
              <a:rPr lang="fi-FI" dirty="0" err="1"/>
              <a:t>fuel</a:t>
            </a:r>
            <a:r>
              <a:rPr lang="fi-FI" dirty="0"/>
              <a:t> </a:t>
            </a:r>
            <a:r>
              <a:rPr lang="fi-FI" dirty="0" err="1"/>
              <a:t>plants</a:t>
            </a:r>
            <a:r>
              <a:rPr lang="fi-FI" dirty="0"/>
              <a:t> </a:t>
            </a:r>
            <a:r>
              <a:rPr lang="fi-FI" dirty="0" err="1"/>
              <a:t>running</a:t>
            </a:r>
            <a:r>
              <a:rPr lang="fi-FI" dirty="0"/>
              <a:t> at </a:t>
            </a:r>
            <a:r>
              <a:rPr lang="fi-FI" dirty="0" err="1"/>
              <a:t>part</a:t>
            </a:r>
            <a:r>
              <a:rPr lang="fi-FI" dirty="0"/>
              <a:t> </a:t>
            </a:r>
            <a:r>
              <a:rPr lang="fi-FI" dirty="0" err="1"/>
              <a:t>load</a:t>
            </a:r>
            <a:r>
              <a:rPr lang="fi-FI" dirty="0"/>
              <a:t> – </a:t>
            </a:r>
            <a:r>
              <a:rPr lang="fi-FI" dirty="0" err="1"/>
              <a:t>can</a:t>
            </a:r>
            <a:r>
              <a:rPr lang="fi-FI" dirty="0"/>
              <a:t> </a:t>
            </a:r>
            <a:r>
              <a:rPr lang="fi-FI" dirty="0" err="1"/>
              <a:t>be</a:t>
            </a:r>
            <a:r>
              <a:rPr lang="fi-FI" dirty="0"/>
              <a:t> </a:t>
            </a:r>
            <a:r>
              <a:rPr lang="fi-FI" dirty="0" err="1"/>
              <a:t>reduced</a:t>
            </a:r>
            <a:r>
              <a:rPr lang="fi-FI" dirty="0"/>
              <a:t> </a:t>
            </a:r>
            <a:r>
              <a:rPr lang="fi-FI" dirty="0" err="1"/>
              <a:t>with</a:t>
            </a:r>
            <a:r>
              <a:rPr lang="fi-FI" dirty="0"/>
              <a:t> </a:t>
            </a:r>
            <a:r>
              <a:rPr lang="fi-FI" dirty="0" err="1"/>
              <a:t>the</a:t>
            </a:r>
            <a:r>
              <a:rPr lang="fi-FI" dirty="0"/>
              <a:t> help of </a:t>
            </a:r>
            <a:r>
              <a:rPr lang="fi-FI" dirty="0" err="1"/>
              <a:t>aggregated</a:t>
            </a:r>
            <a:r>
              <a:rPr lang="fi-FI" dirty="0"/>
              <a:t> </a:t>
            </a:r>
            <a:r>
              <a:rPr lang="fi-FI" dirty="0" err="1"/>
              <a:t>demand</a:t>
            </a:r>
            <a:r>
              <a:rPr lang="fi-FI" dirty="0"/>
              <a:t> </a:t>
            </a:r>
            <a:r>
              <a:rPr lang="fi-FI" dirty="0" err="1"/>
              <a:t>response</a:t>
            </a:r>
            <a:r>
              <a:rPr lang="fi-FI" dirty="0"/>
              <a:t>. </a:t>
            </a:r>
            <a:r>
              <a:rPr lang="fi-FI" dirty="0" err="1"/>
              <a:t>Aggregation</a:t>
            </a:r>
            <a:r>
              <a:rPr lang="fi-FI" dirty="0"/>
              <a:t> </a:t>
            </a:r>
            <a:r>
              <a:rPr lang="fi-FI" dirty="0" err="1"/>
              <a:t>basically</a:t>
            </a:r>
            <a:r>
              <a:rPr lang="fi-FI" dirty="0"/>
              <a:t> </a:t>
            </a:r>
            <a:r>
              <a:rPr lang="fi-FI" dirty="0" err="1"/>
              <a:t>makes</a:t>
            </a:r>
            <a:r>
              <a:rPr lang="fi-FI" dirty="0"/>
              <a:t> </a:t>
            </a:r>
            <a:r>
              <a:rPr lang="fi-FI" dirty="0" err="1"/>
              <a:t>demand</a:t>
            </a:r>
            <a:r>
              <a:rPr lang="fi-FI" dirty="0"/>
              <a:t> </a:t>
            </a:r>
            <a:r>
              <a:rPr lang="fi-FI" dirty="0" err="1"/>
              <a:t>response</a:t>
            </a:r>
            <a:r>
              <a:rPr lang="fi-FI" dirty="0"/>
              <a:t> </a:t>
            </a:r>
            <a:r>
              <a:rPr lang="fi-FI" dirty="0" err="1"/>
              <a:t>more</a:t>
            </a:r>
            <a:r>
              <a:rPr lang="fi-FI" dirty="0"/>
              <a:t> </a:t>
            </a:r>
            <a:r>
              <a:rPr lang="fi-FI" dirty="0" err="1"/>
              <a:t>meaningful</a:t>
            </a:r>
            <a:r>
              <a:rPr lang="fi-FI" dirty="0"/>
              <a:t> as </a:t>
            </a:r>
            <a:r>
              <a:rPr lang="fi-FI" dirty="0" err="1"/>
              <a:t>the</a:t>
            </a:r>
            <a:r>
              <a:rPr lang="fi-FI" dirty="0"/>
              <a:t> </a:t>
            </a:r>
            <a:r>
              <a:rPr lang="fi-FI" dirty="0" err="1"/>
              <a:t>responsive</a:t>
            </a:r>
            <a:r>
              <a:rPr lang="fi-FI" dirty="0"/>
              <a:t> </a:t>
            </a:r>
            <a:r>
              <a:rPr lang="fi-FI" dirty="0" err="1"/>
              <a:t>loads</a:t>
            </a:r>
            <a:r>
              <a:rPr lang="fi-FI" dirty="0"/>
              <a:t> </a:t>
            </a:r>
            <a:r>
              <a:rPr lang="fi-FI" dirty="0" err="1"/>
              <a:t>become</a:t>
            </a:r>
            <a:r>
              <a:rPr lang="fi-FI" dirty="0"/>
              <a:t> </a:t>
            </a:r>
            <a:r>
              <a:rPr lang="fi-FI" dirty="0" err="1"/>
              <a:t>easier</a:t>
            </a:r>
            <a:r>
              <a:rPr lang="fi-FI" dirty="0"/>
              <a:t> to </a:t>
            </a:r>
            <a:r>
              <a:rPr lang="fi-FI" dirty="0" err="1"/>
              <a:t>predict</a:t>
            </a:r>
            <a:r>
              <a:rPr lang="fi-FI" dirty="0"/>
              <a:t> as </a:t>
            </a:r>
            <a:r>
              <a:rPr lang="fi-FI" dirty="0" err="1"/>
              <a:t>they</a:t>
            </a:r>
            <a:r>
              <a:rPr lang="fi-FI" dirty="0"/>
              <a:t> </a:t>
            </a:r>
            <a:r>
              <a:rPr lang="fi-FI" dirty="0" err="1"/>
              <a:t>participate</a:t>
            </a:r>
            <a:r>
              <a:rPr lang="fi-FI" dirty="0"/>
              <a:t> in </a:t>
            </a:r>
            <a:r>
              <a:rPr lang="fi-FI" dirty="0" err="1"/>
              <a:t>the</a:t>
            </a:r>
            <a:r>
              <a:rPr lang="fi-FI" dirty="0"/>
              <a:t> market.</a:t>
            </a:r>
          </a:p>
          <a:p>
            <a:endParaRPr lang="fi-FI" dirty="0"/>
          </a:p>
          <a:p>
            <a:r>
              <a:rPr lang="fi-FI" dirty="0" err="1"/>
              <a:t>This</a:t>
            </a:r>
            <a:r>
              <a:rPr lang="fi-FI" dirty="0"/>
              <a:t> </a:t>
            </a:r>
            <a:r>
              <a:rPr lang="fi-FI" dirty="0" err="1"/>
              <a:t>leads</a:t>
            </a:r>
            <a:r>
              <a:rPr lang="fi-FI" dirty="0"/>
              <a:t> us to </a:t>
            </a:r>
            <a:r>
              <a:rPr lang="fi-FI" dirty="0" err="1"/>
              <a:t>the</a:t>
            </a:r>
            <a:r>
              <a:rPr lang="fi-FI" dirty="0"/>
              <a:t> </a:t>
            </a:r>
            <a:r>
              <a:rPr lang="fi-FI" dirty="0" err="1"/>
              <a:t>last</a:t>
            </a:r>
            <a:r>
              <a:rPr lang="fi-FI" dirty="0"/>
              <a:t> </a:t>
            </a:r>
            <a:r>
              <a:rPr lang="fi-FI" dirty="0" err="1"/>
              <a:t>point</a:t>
            </a:r>
            <a:r>
              <a:rPr lang="fi-FI" dirty="0"/>
              <a:t> ”</a:t>
            </a:r>
            <a:r>
              <a:rPr lang="fi-FI" dirty="0" err="1"/>
              <a:t>why</a:t>
            </a:r>
            <a:r>
              <a:rPr lang="fi-FI" dirty="0"/>
              <a:t> </a:t>
            </a:r>
            <a:r>
              <a:rPr lang="fi-FI" dirty="0" err="1"/>
              <a:t>predictable</a:t>
            </a:r>
            <a:r>
              <a:rPr lang="fi-FI" dirty="0"/>
              <a:t> </a:t>
            </a:r>
            <a:r>
              <a:rPr lang="fi-FI" dirty="0" err="1"/>
              <a:t>demand</a:t>
            </a:r>
            <a:r>
              <a:rPr lang="fi-FI" dirty="0"/>
              <a:t> and </a:t>
            </a:r>
            <a:r>
              <a:rPr lang="fi-FI" dirty="0" err="1"/>
              <a:t>supply</a:t>
            </a:r>
            <a:r>
              <a:rPr lang="fi-FI" dirty="0"/>
              <a:t> is </a:t>
            </a:r>
            <a:r>
              <a:rPr lang="fi-FI" dirty="0" err="1"/>
              <a:t>important</a:t>
            </a:r>
            <a:r>
              <a:rPr lang="fi-FI" dirty="0"/>
              <a:t>?”. </a:t>
            </a:r>
            <a:r>
              <a:rPr lang="fi-FI" dirty="0" err="1"/>
              <a:t>When</a:t>
            </a:r>
            <a:r>
              <a:rPr lang="fi-FI" dirty="0"/>
              <a:t> </a:t>
            </a:r>
            <a:r>
              <a:rPr lang="fi-FI" dirty="0" err="1"/>
              <a:t>upcoming</a:t>
            </a:r>
            <a:r>
              <a:rPr lang="fi-FI" dirty="0"/>
              <a:t> </a:t>
            </a:r>
            <a:r>
              <a:rPr lang="fi-FI" dirty="0" err="1"/>
              <a:t>consumption</a:t>
            </a:r>
            <a:r>
              <a:rPr lang="fi-FI" dirty="0"/>
              <a:t> and </a:t>
            </a:r>
            <a:r>
              <a:rPr lang="fi-FI" dirty="0" err="1"/>
              <a:t>production</a:t>
            </a:r>
            <a:r>
              <a:rPr lang="fi-FI" dirty="0"/>
              <a:t> is </a:t>
            </a:r>
            <a:r>
              <a:rPr lang="fi-FI" dirty="0" err="1"/>
              <a:t>well</a:t>
            </a:r>
            <a:r>
              <a:rPr lang="fi-FI" dirty="0"/>
              <a:t> </a:t>
            </a:r>
            <a:r>
              <a:rPr lang="fi-FI" dirty="0" err="1"/>
              <a:t>known</a:t>
            </a:r>
            <a:r>
              <a:rPr lang="fi-FI" dirty="0"/>
              <a:t>, </a:t>
            </a:r>
            <a:r>
              <a:rPr lang="fi-FI" dirty="0" err="1"/>
              <a:t>the</a:t>
            </a:r>
            <a:r>
              <a:rPr lang="fi-FI" dirty="0"/>
              <a:t> market </a:t>
            </a:r>
            <a:r>
              <a:rPr lang="fi-FI" dirty="0" err="1"/>
              <a:t>price</a:t>
            </a:r>
            <a:r>
              <a:rPr lang="fi-FI" dirty="0"/>
              <a:t> </a:t>
            </a:r>
            <a:r>
              <a:rPr lang="fi-FI" dirty="0" err="1"/>
              <a:t>volatility</a:t>
            </a:r>
            <a:r>
              <a:rPr lang="fi-FI" dirty="0"/>
              <a:t> is </a:t>
            </a:r>
            <a:r>
              <a:rPr lang="fi-FI" dirty="0" err="1"/>
              <a:t>reduced</a:t>
            </a:r>
            <a:r>
              <a:rPr lang="fi-FI" dirty="0"/>
              <a:t>. </a:t>
            </a:r>
            <a:r>
              <a:rPr lang="fi-FI" dirty="0" err="1"/>
              <a:t>Also</a:t>
            </a:r>
            <a:r>
              <a:rPr lang="fi-FI" dirty="0"/>
              <a:t>, </a:t>
            </a:r>
            <a:r>
              <a:rPr lang="fi-FI" dirty="0" err="1"/>
              <a:t>less</a:t>
            </a:r>
            <a:r>
              <a:rPr lang="fi-FI" dirty="0"/>
              <a:t> </a:t>
            </a:r>
            <a:r>
              <a:rPr lang="fi-FI" dirty="0" err="1"/>
              <a:t>quick</a:t>
            </a:r>
            <a:r>
              <a:rPr lang="fi-FI" dirty="0"/>
              <a:t> </a:t>
            </a:r>
            <a:r>
              <a:rPr lang="fi-FI" dirty="0" err="1"/>
              <a:t>manuevers</a:t>
            </a:r>
            <a:r>
              <a:rPr lang="fi-FI" dirty="0"/>
              <a:t> to </a:t>
            </a:r>
            <a:r>
              <a:rPr lang="fi-FI" dirty="0" err="1"/>
              <a:t>balance</a:t>
            </a:r>
            <a:r>
              <a:rPr lang="fi-FI" dirty="0"/>
              <a:t> </a:t>
            </a:r>
            <a:r>
              <a:rPr lang="fi-FI" dirty="0" err="1"/>
              <a:t>the</a:t>
            </a:r>
            <a:r>
              <a:rPr lang="fi-FI" dirty="0"/>
              <a:t> </a:t>
            </a:r>
            <a:r>
              <a:rPr lang="fi-FI" dirty="0" err="1"/>
              <a:t>supply</a:t>
            </a:r>
            <a:r>
              <a:rPr lang="fi-FI" dirty="0"/>
              <a:t> and </a:t>
            </a:r>
            <a:r>
              <a:rPr lang="fi-FI" dirty="0" err="1"/>
              <a:t>demand</a:t>
            </a:r>
            <a:r>
              <a:rPr lang="fi-FI" dirty="0"/>
              <a:t> </a:t>
            </a:r>
            <a:r>
              <a:rPr lang="fi-FI" dirty="0" err="1"/>
              <a:t>are</a:t>
            </a:r>
            <a:r>
              <a:rPr lang="fi-FI" dirty="0"/>
              <a:t> </a:t>
            </a:r>
            <a:r>
              <a:rPr lang="fi-FI" dirty="0" err="1"/>
              <a:t>needed</a:t>
            </a:r>
            <a:r>
              <a:rPr lang="fi-FI" dirty="0"/>
              <a:t>. </a:t>
            </a:r>
            <a:r>
              <a:rPr lang="fi-FI" dirty="0" err="1"/>
              <a:t>Accurate</a:t>
            </a:r>
            <a:r>
              <a:rPr lang="fi-FI" dirty="0"/>
              <a:t> </a:t>
            </a:r>
            <a:r>
              <a:rPr lang="fi-FI" dirty="0" err="1"/>
              <a:t>load</a:t>
            </a:r>
            <a:r>
              <a:rPr lang="fi-FI" dirty="0"/>
              <a:t> </a:t>
            </a:r>
            <a:r>
              <a:rPr lang="fi-FI" dirty="0" err="1"/>
              <a:t>forecasting</a:t>
            </a:r>
            <a:r>
              <a:rPr lang="fi-FI" dirty="0"/>
              <a:t> </a:t>
            </a:r>
            <a:r>
              <a:rPr lang="fi-FI" dirty="0" err="1"/>
              <a:t>has</a:t>
            </a:r>
            <a:r>
              <a:rPr lang="fi-FI" dirty="0"/>
              <a:t> </a:t>
            </a:r>
            <a:r>
              <a:rPr lang="fi-FI" dirty="0" err="1"/>
              <a:t>also</a:t>
            </a:r>
            <a:r>
              <a:rPr lang="fi-FI" dirty="0"/>
              <a:t> </a:t>
            </a:r>
            <a:r>
              <a:rPr lang="fi-FI" dirty="0" err="1"/>
              <a:t>traditionally</a:t>
            </a:r>
            <a:r>
              <a:rPr lang="fi-FI" dirty="0"/>
              <a:t> </a:t>
            </a:r>
            <a:r>
              <a:rPr lang="fi-FI" dirty="0" err="1"/>
              <a:t>been</a:t>
            </a:r>
            <a:r>
              <a:rPr lang="fi-FI" dirty="0"/>
              <a:t> </a:t>
            </a:r>
            <a:r>
              <a:rPr lang="fi-FI" dirty="0" err="1"/>
              <a:t>one</a:t>
            </a:r>
            <a:r>
              <a:rPr lang="fi-FI" dirty="0"/>
              <a:t> of </a:t>
            </a:r>
            <a:r>
              <a:rPr lang="fi-FI" dirty="0" err="1"/>
              <a:t>the</a:t>
            </a:r>
            <a:r>
              <a:rPr lang="fi-FI" dirty="0"/>
              <a:t> </a:t>
            </a:r>
            <a:r>
              <a:rPr lang="fi-FI" dirty="0" err="1"/>
              <a:t>cornerstones</a:t>
            </a:r>
            <a:r>
              <a:rPr lang="fi-FI" dirty="0"/>
              <a:t> of </a:t>
            </a:r>
            <a:r>
              <a:rPr lang="fi-FI" dirty="0" err="1"/>
              <a:t>implementing</a:t>
            </a:r>
            <a:r>
              <a:rPr lang="fi-FI" dirty="0"/>
              <a:t> </a:t>
            </a:r>
            <a:r>
              <a:rPr lang="fi-FI" dirty="0" err="1"/>
              <a:t>more</a:t>
            </a:r>
            <a:r>
              <a:rPr lang="fi-FI" dirty="0"/>
              <a:t> </a:t>
            </a:r>
            <a:r>
              <a:rPr lang="fi-FI" dirty="0" err="1"/>
              <a:t>renewable</a:t>
            </a:r>
            <a:r>
              <a:rPr lang="fi-FI" dirty="0"/>
              <a:t> </a:t>
            </a:r>
            <a:r>
              <a:rPr lang="fi-FI" dirty="0" err="1"/>
              <a:t>energy</a:t>
            </a:r>
            <a:r>
              <a:rPr lang="fi-FI" dirty="0"/>
              <a:t> to </a:t>
            </a:r>
            <a:r>
              <a:rPr lang="fi-FI" dirty="0" err="1"/>
              <a:t>the</a:t>
            </a:r>
            <a:r>
              <a:rPr lang="fi-FI" dirty="0"/>
              <a:t> </a:t>
            </a:r>
            <a:r>
              <a:rPr lang="fi-FI" dirty="0" err="1"/>
              <a:t>system</a:t>
            </a:r>
            <a:r>
              <a:rPr lang="fi-FI" dirty="0"/>
              <a:t>.</a:t>
            </a:r>
          </a:p>
        </p:txBody>
      </p:sp>
    </p:spTree>
    <p:extLst>
      <p:ext uri="{BB962C8B-B14F-4D97-AF65-F5344CB8AC3E}">
        <p14:creationId xmlns:p14="http://schemas.microsoft.com/office/powerpoint/2010/main" val="129750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a:t>Moving</a:t>
            </a:r>
            <a:r>
              <a:rPr lang="fi-FI" dirty="0"/>
              <a:t> on to </a:t>
            </a:r>
            <a:r>
              <a:rPr lang="fi-FI" dirty="0" err="1"/>
              <a:t>smart</a:t>
            </a:r>
            <a:r>
              <a:rPr lang="fi-FI" dirty="0"/>
              <a:t> </a:t>
            </a:r>
            <a:r>
              <a:rPr lang="fi-FI" dirty="0" err="1"/>
              <a:t>meters</a:t>
            </a:r>
            <a:r>
              <a:rPr lang="fi-FI" dirty="0"/>
              <a:t> and </a:t>
            </a:r>
            <a:r>
              <a:rPr lang="fi-FI" dirty="0" err="1"/>
              <a:t>automated</a:t>
            </a:r>
            <a:r>
              <a:rPr lang="fi-FI" dirty="0"/>
              <a:t> </a:t>
            </a:r>
            <a:r>
              <a:rPr lang="fi-FI" dirty="0" err="1"/>
              <a:t>load</a:t>
            </a:r>
            <a:r>
              <a:rPr lang="fi-FI" dirty="0"/>
              <a:t> </a:t>
            </a:r>
            <a:r>
              <a:rPr lang="fi-FI" dirty="0" err="1"/>
              <a:t>shifting</a:t>
            </a:r>
            <a:r>
              <a:rPr lang="fi-FI" dirty="0"/>
              <a:t>, </a:t>
            </a:r>
            <a:r>
              <a:rPr lang="fi-FI" dirty="0" err="1"/>
              <a:t>that</a:t>
            </a:r>
            <a:r>
              <a:rPr lang="fi-FI" dirty="0"/>
              <a:t> </a:t>
            </a:r>
            <a:r>
              <a:rPr lang="fi-FI" dirty="0" err="1"/>
              <a:t>seem</a:t>
            </a:r>
            <a:r>
              <a:rPr lang="fi-FI" dirty="0"/>
              <a:t> to </a:t>
            </a:r>
            <a:r>
              <a:rPr lang="fi-FI" dirty="0" err="1"/>
              <a:t>be</a:t>
            </a:r>
            <a:r>
              <a:rPr lang="fi-FI" dirty="0"/>
              <a:t> </a:t>
            </a:r>
            <a:r>
              <a:rPr lang="fi-FI" dirty="0" err="1"/>
              <a:t>necessary</a:t>
            </a:r>
            <a:r>
              <a:rPr lang="fi-FI" dirty="0"/>
              <a:t> for </a:t>
            </a:r>
            <a:r>
              <a:rPr lang="fi-FI" dirty="0" err="1"/>
              <a:t>demand</a:t>
            </a:r>
            <a:r>
              <a:rPr lang="fi-FI" dirty="0"/>
              <a:t> </a:t>
            </a:r>
            <a:r>
              <a:rPr lang="fi-FI" dirty="0" err="1"/>
              <a:t>response</a:t>
            </a:r>
            <a:r>
              <a:rPr lang="fi-FI" dirty="0"/>
              <a:t> to </a:t>
            </a:r>
            <a:r>
              <a:rPr lang="fi-FI" dirty="0" err="1"/>
              <a:t>rech</a:t>
            </a:r>
            <a:r>
              <a:rPr lang="fi-FI" dirty="0"/>
              <a:t> </a:t>
            </a:r>
            <a:r>
              <a:rPr lang="fi-FI" dirty="0" err="1"/>
              <a:t>its</a:t>
            </a:r>
            <a:r>
              <a:rPr lang="fi-FI" dirty="0"/>
              <a:t> </a:t>
            </a:r>
            <a:r>
              <a:rPr lang="fi-FI" dirty="0" err="1"/>
              <a:t>full</a:t>
            </a:r>
            <a:r>
              <a:rPr lang="fi-FI" dirty="0"/>
              <a:t> </a:t>
            </a:r>
            <a:r>
              <a:rPr lang="fi-FI" dirty="0" err="1"/>
              <a:t>potential</a:t>
            </a:r>
            <a:r>
              <a:rPr lang="fi-FI" dirty="0"/>
              <a:t>.</a:t>
            </a:r>
          </a:p>
          <a:p>
            <a:endParaRPr lang="fi-FI" dirty="0"/>
          </a:p>
          <a:p>
            <a:r>
              <a:rPr lang="fi-FI" dirty="0" err="1"/>
              <a:t>Currently</a:t>
            </a:r>
            <a:r>
              <a:rPr lang="fi-FI" dirty="0"/>
              <a:t> </a:t>
            </a:r>
            <a:r>
              <a:rPr lang="fi-FI" dirty="0" err="1"/>
              <a:t>most</a:t>
            </a:r>
            <a:r>
              <a:rPr lang="fi-FI" dirty="0"/>
              <a:t> </a:t>
            </a:r>
            <a:r>
              <a:rPr lang="fi-FI" dirty="0" err="1"/>
              <a:t>electric</a:t>
            </a:r>
            <a:r>
              <a:rPr lang="fi-FI" dirty="0"/>
              <a:t> </a:t>
            </a:r>
            <a:r>
              <a:rPr lang="fi-FI" dirty="0" err="1"/>
              <a:t>meters</a:t>
            </a:r>
            <a:r>
              <a:rPr lang="fi-FI" dirty="0"/>
              <a:t> </a:t>
            </a:r>
            <a:r>
              <a:rPr lang="fi-FI" dirty="0" err="1"/>
              <a:t>only</a:t>
            </a:r>
            <a:r>
              <a:rPr lang="fi-FI" dirty="0"/>
              <a:t> </a:t>
            </a:r>
            <a:r>
              <a:rPr lang="fi-FI" dirty="0" err="1"/>
              <a:t>allow</a:t>
            </a:r>
            <a:r>
              <a:rPr lang="fi-FI" dirty="0"/>
              <a:t> </a:t>
            </a:r>
            <a:r>
              <a:rPr lang="fi-FI" dirty="0" err="1"/>
              <a:t>manual</a:t>
            </a:r>
            <a:r>
              <a:rPr lang="fi-FI" dirty="0"/>
              <a:t> </a:t>
            </a:r>
            <a:r>
              <a:rPr lang="fi-FI" dirty="0" err="1"/>
              <a:t>demand</a:t>
            </a:r>
            <a:r>
              <a:rPr lang="fi-FI" dirty="0"/>
              <a:t> </a:t>
            </a:r>
            <a:r>
              <a:rPr lang="fi-FI" dirty="0" err="1"/>
              <a:t>response</a:t>
            </a:r>
            <a:r>
              <a:rPr lang="fi-FI" dirty="0"/>
              <a:t>, </a:t>
            </a:r>
            <a:r>
              <a:rPr lang="fi-FI" dirty="0" err="1"/>
              <a:t>but</a:t>
            </a:r>
            <a:r>
              <a:rPr lang="fi-FI" dirty="0"/>
              <a:t> </a:t>
            </a:r>
            <a:r>
              <a:rPr lang="fi-FI" dirty="0" err="1"/>
              <a:t>most</a:t>
            </a:r>
            <a:r>
              <a:rPr lang="fi-FI" dirty="0"/>
              <a:t> </a:t>
            </a:r>
            <a:r>
              <a:rPr lang="fi-FI" dirty="0" err="1"/>
              <a:t>people</a:t>
            </a:r>
            <a:r>
              <a:rPr lang="fi-FI" dirty="0"/>
              <a:t> </a:t>
            </a:r>
            <a:r>
              <a:rPr lang="fi-FI" dirty="0" err="1"/>
              <a:t>do</a:t>
            </a:r>
            <a:r>
              <a:rPr lang="fi-FI" dirty="0"/>
              <a:t> </a:t>
            </a:r>
            <a:r>
              <a:rPr lang="fi-FI" dirty="0" err="1"/>
              <a:t>not</a:t>
            </a:r>
            <a:r>
              <a:rPr lang="fi-FI" dirty="0"/>
              <a:t> </a:t>
            </a:r>
            <a:r>
              <a:rPr lang="fi-FI" dirty="0" err="1"/>
              <a:t>actually</a:t>
            </a:r>
            <a:r>
              <a:rPr lang="fi-FI" dirty="0"/>
              <a:t> </a:t>
            </a:r>
            <a:r>
              <a:rPr lang="fi-FI" dirty="0" err="1"/>
              <a:t>have</a:t>
            </a:r>
            <a:r>
              <a:rPr lang="fi-FI" dirty="0"/>
              <a:t> </a:t>
            </a:r>
            <a:r>
              <a:rPr lang="fi-FI" dirty="0" err="1"/>
              <a:t>the</a:t>
            </a:r>
            <a:r>
              <a:rPr lang="fi-FI" dirty="0"/>
              <a:t> </a:t>
            </a:r>
            <a:r>
              <a:rPr lang="fi-FI" dirty="0" err="1"/>
              <a:t>time</a:t>
            </a:r>
            <a:r>
              <a:rPr lang="fi-FI" dirty="0"/>
              <a:t> and </a:t>
            </a:r>
            <a:r>
              <a:rPr lang="fi-FI" dirty="0" err="1"/>
              <a:t>energy</a:t>
            </a:r>
            <a:r>
              <a:rPr lang="fi-FI" dirty="0"/>
              <a:t> to </a:t>
            </a:r>
            <a:r>
              <a:rPr lang="fi-FI" dirty="0" err="1"/>
              <a:t>investigate</a:t>
            </a:r>
            <a:r>
              <a:rPr lang="fi-FI" dirty="0"/>
              <a:t> </a:t>
            </a:r>
            <a:r>
              <a:rPr lang="fi-FI" dirty="0" err="1"/>
              <a:t>when</a:t>
            </a:r>
            <a:r>
              <a:rPr lang="fi-FI" dirty="0"/>
              <a:t> </a:t>
            </a:r>
            <a:r>
              <a:rPr lang="fi-FI" dirty="0" err="1"/>
              <a:t>they</a:t>
            </a:r>
            <a:r>
              <a:rPr lang="fi-FI" dirty="0"/>
              <a:t> </a:t>
            </a:r>
            <a:r>
              <a:rPr lang="fi-FI" dirty="0" err="1"/>
              <a:t>should</a:t>
            </a:r>
            <a:r>
              <a:rPr lang="fi-FI" dirty="0"/>
              <a:t> </a:t>
            </a:r>
            <a:r>
              <a:rPr lang="fi-FI" dirty="0" err="1"/>
              <a:t>be</a:t>
            </a:r>
            <a:r>
              <a:rPr lang="fi-FI" dirty="0"/>
              <a:t> </a:t>
            </a:r>
            <a:r>
              <a:rPr lang="fi-FI" dirty="0" err="1"/>
              <a:t>using</a:t>
            </a:r>
            <a:r>
              <a:rPr lang="fi-FI" dirty="0"/>
              <a:t> </a:t>
            </a:r>
            <a:r>
              <a:rPr lang="fi-FI" dirty="0" err="1"/>
              <a:t>their</a:t>
            </a:r>
            <a:r>
              <a:rPr lang="fi-FI" dirty="0"/>
              <a:t> home </a:t>
            </a:r>
            <a:r>
              <a:rPr lang="fi-FI" dirty="0" err="1"/>
              <a:t>appliances</a:t>
            </a:r>
            <a:r>
              <a:rPr lang="fi-FI" dirty="0"/>
              <a:t> to </a:t>
            </a:r>
            <a:r>
              <a:rPr lang="fi-FI" dirty="0" err="1"/>
              <a:t>have</a:t>
            </a:r>
            <a:r>
              <a:rPr lang="fi-FI" dirty="0"/>
              <a:t> </a:t>
            </a:r>
            <a:r>
              <a:rPr lang="fi-FI" dirty="0" err="1"/>
              <a:t>cheap</a:t>
            </a:r>
            <a:r>
              <a:rPr lang="fi-FI" dirty="0"/>
              <a:t> </a:t>
            </a:r>
            <a:r>
              <a:rPr lang="fi-FI" dirty="0" err="1"/>
              <a:t>electricity</a:t>
            </a:r>
            <a:r>
              <a:rPr lang="fi-FI" dirty="0"/>
              <a:t> </a:t>
            </a:r>
            <a:r>
              <a:rPr lang="fi-FI" dirty="0" err="1"/>
              <a:t>or</a:t>
            </a:r>
            <a:r>
              <a:rPr lang="fi-FI" dirty="0"/>
              <a:t> </a:t>
            </a:r>
            <a:r>
              <a:rPr lang="fi-FI" dirty="0" err="1"/>
              <a:t>benefit</a:t>
            </a:r>
            <a:r>
              <a:rPr lang="fi-FI" dirty="0"/>
              <a:t> </a:t>
            </a:r>
            <a:r>
              <a:rPr lang="fi-FI" dirty="0" err="1"/>
              <a:t>the</a:t>
            </a:r>
            <a:r>
              <a:rPr lang="fi-FI" dirty="0"/>
              <a:t> </a:t>
            </a:r>
            <a:r>
              <a:rPr lang="fi-FI" dirty="0" err="1"/>
              <a:t>grid</a:t>
            </a:r>
            <a:r>
              <a:rPr lang="fi-FI" dirty="0"/>
              <a:t>. </a:t>
            </a:r>
            <a:r>
              <a:rPr lang="fi-FI" dirty="0" err="1"/>
              <a:t>Automation</a:t>
            </a:r>
            <a:r>
              <a:rPr lang="fi-FI" dirty="0"/>
              <a:t> </a:t>
            </a:r>
            <a:r>
              <a:rPr lang="fi-FI" dirty="0" err="1"/>
              <a:t>could</a:t>
            </a:r>
            <a:r>
              <a:rPr lang="fi-FI" dirty="0"/>
              <a:t> </a:t>
            </a:r>
            <a:r>
              <a:rPr lang="fi-FI" dirty="0" err="1"/>
              <a:t>bring</a:t>
            </a:r>
            <a:r>
              <a:rPr lang="fi-FI" dirty="0"/>
              <a:t> </a:t>
            </a:r>
            <a:r>
              <a:rPr lang="fi-FI" dirty="0" err="1"/>
              <a:t>the</a:t>
            </a:r>
            <a:r>
              <a:rPr lang="fi-FI" dirty="0"/>
              <a:t> </a:t>
            </a:r>
            <a:r>
              <a:rPr lang="fi-FI" dirty="0" err="1"/>
              <a:t>needed</a:t>
            </a:r>
            <a:r>
              <a:rPr lang="fi-FI" dirty="0"/>
              <a:t> </a:t>
            </a:r>
            <a:r>
              <a:rPr lang="fi-FI" dirty="0" err="1"/>
              <a:t>convenience</a:t>
            </a:r>
            <a:r>
              <a:rPr lang="fi-FI" dirty="0"/>
              <a:t>, and </a:t>
            </a:r>
            <a:r>
              <a:rPr lang="fi-FI" dirty="0" err="1"/>
              <a:t>simulataneously</a:t>
            </a:r>
            <a:r>
              <a:rPr lang="fi-FI" dirty="0"/>
              <a:t> </a:t>
            </a:r>
            <a:r>
              <a:rPr lang="fi-FI" dirty="0" err="1"/>
              <a:t>make</a:t>
            </a:r>
            <a:r>
              <a:rPr lang="fi-FI" dirty="0"/>
              <a:t> </a:t>
            </a:r>
            <a:r>
              <a:rPr lang="fi-FI" dirty="0" err="1"/>
              <a:t>the</a:t>
            </a:r>
            <a:r>
              <a:rPr lang="fi-FI" dirty="0"/>
              <a:t> </a:t>
            </a:r>
            <a:r>
              <a:rPr lang="fi-FI" dirty="0" err="1"/>
              <a:t>demand</a:t>
            </a:r>
            <a:r>
              <a:rPr lang="fi-FI" dirty="0"/>
              <a:t> </a:t>
            </a:r>
            <a:r>
              <a:rPr lang="fi-FI" dirty="0" err="1"/>
              <a:t>response</a:t>
            </a:r>
            <a:r>
              <a:rPr lang="fi-FI" dirty="0"/>
              <a:t> </a:t>
            </a:r>
            <a:r>
              <a:rPr lang="fi-FI" dirty="0" err="1"/>
              <a:t>capacity</a:t>
            </a:r>
            <a:r>
              <a:rPr lang="fi-FI" dirty="0"/>
              <a:t> </a:t>
            </a:r>
            <a:r>
              <a:rPr lang="fi-FI" dirty="0" err="1"/>
              <a:t>more</a:t>
            </a:r>
            <a:r>
              <a:rPr lang="fi-FI" dirty="0"/>
              <a:t> </a:t>
            </a:r>
            <a:r>
              <a:rPr lang="fi-FI" dirty="0" err="1"/>
              <a:t>reliable</a:t>
            </a:r>
            <a:r>
              <a:rPr lang="fi-FI" dirty="0"/>
              <a:t> and </a:t>
            </a:r>
            <a:r>
              <a:rPr lang="fi-FI" dirty="0" err="1"/>
              <a:t>able</a:t>
            </a:r>
            <a:r>
              <a:rPr lang="fi-FI" dirty="0"/>
              <a:t> to </a:t>
            </a:r>
            <a:r>
              <a:rPr lang="fi-FI" dirty="0" err="1"/>
              <a:t>be</a:t>
            </a:r>
            <a:r>
              <a:rPr lang="fi-FI" dirty="0"/>
              <a:t> </a:t>
            </a:r>
            <a:r>
              <a:rPr lang="fi-FI" dirty="0" err="1"/>
              <a:t>aggregated</a:t>
            </a:r>
            <a:r>
              <a:rPr lang="fi-FI" dirty="0"/>
              <a:t>. </a:t>
            </a:r>
          </a:p>
          <a:p>
            <a:endParaRPr lang="fi-FI" dirty="0"/>
          </a:p>
          <a:p>
            <a:r>
              <a:rPr lang="fi-FI" dirty="0"/>
              <a:t>In </a:t>
            </a:r>
            <a:r>
              <a:rPr lang="fi-FI" dirty="0" err="1"/>
              <a:t>the</a:t>
            </a:r>
            <a:r>
              <a:rPr lang="fi-FI" dirty="0"/>
              <a:t> </a:t>
            </a:r>
            <a:r>
              <a:rPr lang="fi-FI" dirty="0" err="1"/>
              <a:t>future</a:t>
            </a:r>
            <a:r>
              <a:rPr lang="fi-FI" dirty="0"/>
              <a:t>, </a:t>
            </a:r>
            <a:r>
              <a:rPr lang="fi-FI" dirty="0" err="1"/>
              <a:t>the</a:t>
            </a:r>
            <a:r>
              <a:rPr lang="fi-FI" dirty="0"/>
              <a:t> </a:t>
            </a:r>
            <a:r>
              <a:rPr lang="fi-FI" dirty="0" err="1"/>
              <a:t>advanced</a:t>
            </a:r>
            <a:r>
              <a:rPr lang="fi-FI" dirty="0"/>
              <a:t> </a:t>
            </a:r>
            <a:r>
              <a:rPr lang="fi-FI" dirty="0" err="1"/>
              <a:t>smart</a:t>
            </a:r>
            <a:r>
              <a:rPr lang="fi-FI" dirty="0"/>
              <a:t> </a:t>
            </a:r>
            <a:r>
              <a:rPr lang="fi-FI" dirty="0" err="1"/>
              <a:t>meters</a:t>
            </a:r>
            <a:r>
              <a:rPr lang="fi-FI" dirty="0"/>
              <a:t> </a:t>
            </a:r>
            <a:r>
              <a:rPr lang="fi-FI" dirty="0" err="1"/>
              <a:t>could</a:t>
            </a:r>
            <a:r>
              <a:rPr lang="fi-FI" dirty="0"/>
              <a:t> </a:t>
            </a:r>
            <a:r>
              <a:rPr lang="fi-FI" dirty="0" err="1"/>
              <a:t>have</a:t>
            </a:r>
            <a:r>
              <a:rPr lang="fi-FI" dirty="0"/>
              <a:t> </a:t>
            </a:r>
            <a:r>
              <a:rPr lang="fi-FI" dirty="0" err="1"/>
              <a:t>timely</a:t>
            </a:r>
            <a:r>
              <a:rPr lang="fi-FI" dirty="0"/>
              <a:t> </a:t>
            </a:r>
            <a:r>
              <a:rPr lang="fi-FI" dirty="0" err="1"/>
              <a:t>information</a:t>
            </a:r>
            <a:r>
              <a:rPr lang="fi-FI" dirty="0"/>
              <a:t> of </a:t>
            </a:r>
            <a:r>
              <a:rPr lang="fi-FI" dirty="0" err="1"/>
              <a:t>the</a:t>
            </a:r>
            <a:r>
              <a:rPr lang="fi-FI" dirty="0"/>
              <a:t> </a:t>
            </a:r>
            <a:r>
              <a:rPr lang="fi-FI" dirty="0" err="1"/>
              <a:t>system</a:t>
            </a:r>
            <a:r>
              <a:rPr lang="fi-FI" dirty="0"/>
              <a:t> </a:t>
            </a:r>
            <a:r>
              <a:rPr lang="fi-FI" dirty="0" err="1"/>
              <a:t>electricity</a:t>
            </a:r>
            <a:r>
              <a:rPr lang="fi-FI" dirty="0"/>
              <a:t> </a:t>
            </a:r>
            <a:r>
              <a:rPr lang="fi-FI" dirty="0" err="1"/>
              <a:t>price</a:t>
            </a:r>
            <a:r>
              <a:rPr lang="fi-FI" dirty="0"/>
              <a:t> as </a:t>
            </a:r>
            <a:r>
              <a:rPr lang="fi-FI" dirty="0" err="1"/>
              <a:t>well</a:t>
            </a:r>
            <a:r>
              <a:rPr lang="fi-FI" dirty="0"/>
              <a:t> as </a:t>
            </a:r>
            <a:r>
              <a:rPr lang="fi-FI" dirty="0" err="1"/>
              <a:t>the</a:t>
            </a:r>
            <a:r>
              <a:rPr lang="fi-FI" dirty="0"/>
              <a:t> </a:t>
            </a:r>
            <a:r>
              <a:rPr lang="fi-FI" dirty="0" err="1"/>
              <a:t>grid</a:t>
            </a:r>
            <a:r>
              <a:rPr lang="fi-FI" dirty="0"/>
              <a:t> </a:t>
            </a:r>
            <a:r>
              <a:rPr lang="fi-FI" dirty="0" err="1"/>
              <a:t>power</a:t>
            </a:r>
            <a:r>
              <a:rPr lang="fi-FI" dirty="0"/>
              <a:t> </a:t>
            </a:r>
            <a:r>
              <a:rPr lang="fi-FI" dirty="0" err="1"/>
              <a:t>power</a:t>
            </a:r>
            <a:r>
              <a:rPr lang="fi-FI" dirty="0"/>
              <a:t> </a:t>
            </a:r>
            <a:r>
              <a:rPr lang="fi-FI" dirty="0" err="1"/>
              <a:t>balance</a:t>
            </a:r>
            <a:r>
              <a:rPr lang="fi-FI" dirty="0"/>
              <a:t>. </a:t>
            </a:r>
            <a:r>
              <a:rPr lang="fi-FI" dirty="0" err="1"/>
              <a:t>The</a:t>
            </a:r>
            <a:r>
              <a:rPr lang="fi-FI" dirty="0"/>
              <a:t> </a:t>
            </a:r>
            <a:r>
              <a:rPr lang="fi-FI" dirty="0" err="1"/>
              <a:t>household</a:t>
            </a:r>
            <a:r>
              <a:rPr lang="fi-FI" dirty="0"/>
              <a:t> </a:t>
            </a:r>
            <a:r>
              <a:rPr lang="fi-FI" dirty="0" err="1"/>
              <a:t>appliances</a:t>
            </a:r>
            <a:r>
              <a:rPr lang="fi-FI" dirty="0"/>
              <a:t> </a:t>
            </a:r>
            <a:r>
              <a:rPr lang="fi-FI" dirty="0" err="1"/>
              <a:t>should</a:t>
            </a:r>
            <a:r>
              <a:rPr lang="fi-FI" dirty="0"/>
              <a:t> </a:t>
            </a:r>
            <a:r>
              <a:rPr lang="fi-FI" dirty="0" err="1"/>
              <a:t>be</a:t>
            </a:r>
            <a:r>
              <a:rPr lang="fi-FI" dirty="0"/>
              <a:t> </a:t>
            </a:r>
            <a:r>
              <a:rPr lang="fi-FI" dirty="0" err="1"/>
              <a:t>also</a:t>
            </a:r>
            <a:r>
              <a:rPr lang="fi-FI" dirty="0"/>
              <a:t> </a:t>
            </a:r>
            <a:r>
              <a:rPr lang="fi-FI" dirty="0" err="1"/>
              <a:t>smart</a:t>
            </a:r>
            <a:r>
              <a:rPr lang="fi-FI" dirty="0"/>
              <a:t> and </a:t>
            </a:r>
            <a:r>
              <a:rPr lang="fi-FI" dirty="0" err="1"/>
              <a:t>connected</a:t>
            </a:r>
            <a:r>
              <a:rPr lang="fi-FI" dirty="0"/>
              <a:t> to </a:t>
            </a:r>
            <a:r>
              <a:rPr lang="fi-FI" dirty="0" err="1"/>
              <a:t>the</a:t>
            </a:r>
            <a:r>
              <a:rPr lang="fi-FI" dirty="0"/>
              <a:t> </a:t>
            </a:r>
            <a:r>
              <a:rPr lang="fi-FI" dirty="0" err="1"/>
              <a:t>meter</a:t>
            </a:r>
            <a:r>
              <a:rPr lang="fi-FI" dirty="0"/>
              <a:t>, </a:t>
            </a:r>
            <a:r>
              <a:rPr lang="fi-FI" dirty="0" err="1"/>
              <a:t>so</a:t>
            </a:r>
            <a:r>
              <a:rPr lang="fi-FI" dirty="0"/>
              <a:t> </a:t>
            </a:r>
            <a:r>
              <a:rPr lang="fi-FI" dirty="0" err="1"/>
              <a:t>that</a:t>
            </a:r>
            <a:r>
              <a:rPr lang="fi-FI" dirty="0"/>
              <a:t> </a:t>
            </a:r>
            <a:r>
              <a:rPr lang="fi-FI" dirty="0" err="1"/>
              <a:t>the</a:t>
            </a:r>
            <a:r>
              <a:rPr lang="fi-FI" dirty="0"/>
              <a:t> </a:t>
            </a:r>
            <a:r>
              <a:rPr lang="fi-FI" dirty="0" err="1"/>
              <a:t>power</a:t>
            </a:r>
            <a:r>
              <a:rPr lang="fi-FI" dirty="0"/>
              <a:t> </a:t>
            </a:r>
            <a:r>
              <a:rPr lang="fi-FI" dirty="0" err="1"/>
              <a:t>taken</a:t>
            </a:r>
            <a:r>
              <a:rPr lang="fi-FI" dirty="0"/>
              <a:t> </a:t>
            </a:r>
            <a:r>
              <a:rPr lang="fi-FI" dirty="0" err="1"/>
              <a:t>by</a:t>
            </a:r>
            <a:r>
              <a:rPr lang="fi-FI" dirty="0"/>
              <a:t> </a:t>
            </a:r>
            <a:r>
              <a:rPr lang="fi-FI" dirty="0" err="1"/>
              <a:t>the</a:t>
            </a:r>
            <a:r>
              <a:rPr lang="fi-FI" dirty="0"/>
              <a:t> </a:t>
            </a:r>
            <a:r>
              <a:rPr lang="fi-FI" dirty="0" err="1"/>
              <a:t>appliances</a:t>
            </a:r>
            <a:r>
              <a:rPr lang="fi-FI" dirty="0"/>
              <a:t> </a:t>
            </a:r>
            <a:r>
              <a:rPr lang="fi-FI" dirty="0" err="1"/>
              <a:t>can</a:t>
            </a:r>
            <a:r>
              <a:rPr lang="fi-FI" dirty="0"/>
              <a:t> </a:t>
            </a:r>
            <a:r>
              <a:rPr lang="fi-FI" dirty="0" err="1"/>
              <a:t>be</a:t>
            </a:r>
            <a:r>
              <a:rPr lang="fi-FI" dirty="0"/>
              <a:t> </a:t>
            </a:r>
            <a:r>
              <a:rPr lang="fi-FI" dirty="0" err="1"/>
              <a:t>varied</a:t>
            </a:r>
            <a:r>
              <a:rPr lang="fi-FI" dirty="0"/>
              <a:t> </a:t>
            </a:r>
            <a:r>
              <a:rPr lang="fi-FI" dirty="0" err="1"/>
              <a:t>according</a:t>
            </a:r>
            <a:r>
              <a:rPr lang="fi-FI" dirty="0"/>
              <a:t> to </a:t>
            </a:r>
            <a:r>
              <a:rPr lang="fi-FI" dirty="0" err="1"/>
              <a:t>price</a:t>
            </a:r>
            <a:r>
              <a:rPr lang="fi-FI" dirty="0"/>
              <a:t> and </a:t>
            </a:r>
            <a:r>
              <a:rPr lang="fi-FI" dirty="0" err="1"/>
              <a:t>power</a:t>
            </a:r>
            <a:r>
              <a:rPr lang="fi-FI" dirty="0"/>
              <a:t> </a:t>
            </a:r>
            <a:r>
              <a:rPr lang="fi-FI" dirty="0" err="1"/>
              <a:t>balance</a:t>
            </a:r>
            <a:r>
              <a:rPr lang="fi-FI" dirty="0"/>
              <a:t> </a:t>
            </a:r>
            <a:r>
              <a:rPr lang="fi-FI" dirty="0" err="1"/>
              <a:t>information</a:t>
            </a:r>
            <a:r>
              <a:rPr lang="fi-FI" dirty="0"/>
              <a:t>. </a:t>
            </a:r>
            <a:r>
              <a:rPr lang="fi-FI" dirty="0" err="1"/>
              <a:t>This</a:t>
            </a:r>
            <a:r>
              <a:rPr lang="fi-FI" dirty="0"/>
              <a:t> </a:t>
            </a:r>
            <a:r>
              <a:rPr lang="fi-FI" dirty="0" err="1"/>
              <a:t>however</a:t>
            </a:r>
            <a:r>
              <a:rPr lang="fi-FI" dirty="0"/>
              <a:t> </a:t>
            </a:r>
            <a:r>
              <a:rPr lang="fi-FI" dirty="0" err="1"/>
              <a:t>may</a:t>
            </a:r>
            <a:r>
              <a:rPr lang="fi-FI" dirty="0"/>
              <a:t> </a:t>
            </a:r>
            <a:r>
              <a:rPr lang="fi-FI" dirty="0" err="1"/>
              <a:t>raise</a:t>
            </a:r>
            <a:r>
              <a:rPr lang="fi-FI" dirty="0"/>
              <a:t> a </a:t>
            </a:r>
            <a:r>
              <a:rPr lang="fi-FI" dirty="0" err="1"/>
              <a:t>question</a:t>
            </a:r>
            <a:r>
              <a:rPr lang="fi-FI" dirty="0"/>
              <a:t>: </a:t>
            </a:r>
            <a:r>
              <a:rPr lang="fi-FI" dirty="0" err="1"/>
              <a:t>are</a:t>
            </a:r>
            <a:r>
              <a:rPr lang="fi-FI" dirty="0"/>
              <a:t> </a:t>
            </a:r>
            <a:r>
              <a:rPr lang="fi-FI" dirty="0" err="1"/>
              <a:t>people</a:t>
            </a:r>
            <a:r>
              <a:rPr lang="fi-FI" dirty="0"/>
              <a:t> </a:t>
            </a:r>
            <a:r>
              <a:rPr lang="fi-FI" dirty="0" err="1"/>
              <a:t>willing</a:t>
            </a:r>
            <a:r>
              <a:rPr lang="fi-FI" dirty="0"/>
              <a:t> to </a:t>
            </a:r>
            <a:r>
              <a:rPr lang="fi-FI" dirty="0" err="1"/>
              <a:t>have</a:t>
            </a:r>
            <a:r>
              <a:rPr lang="fi-FI" dirty="0"/>
              <a:t> a </a:t>
            </a:r>
            <a:r>
              <a:rPr lang="fi-FI" dirty="0" err="1"/>
              <a:t>third</a:t>
            </a:r>
            <a:r>
              <a:rPr lang="fi-FI" dirty="0"/>
              <a:t> party </a:t>
            </a:r>
            <a:r>
              <a:rPr lang="fi-FI" dirty="0" err="1"/>
              <a:t>controlling</a:t>
            </a:r>
            <a:r>
              <a:rPr lang="fi-FI" dirty="0"/>
              <a:t> </a:t>
            </a:r>
            <a:r>
              <a:rPr lang="fi-FI" dirty="0" err="1"/>
              <a:t>their</a:t>
            </a:r>
            <a:r>
              <a:rPr lang="fi-FI" dirty="0"/>
              <a:t> </a:t>
            </a:r>
            <a:r>
              <a:rPr lang="fi-FI" dirty="0" err="1"/>
              <a:t>power</a:t>
            </a:r>
            <a:r>
              <a:rPr lang="fi-FI" dirty="0"/>
              <a:t> </a:t>
            </a:r>
            <a:r>
              <a:rPr lang="fi-FI" dirty="0" err="1"/>
              <a:t>consumption</a:t>
            </a:r>
            <a:r>
              <a:rPr lang="fi-FI" dirty="0"/>
              <a:t> in </a:t>
            </a:r>
            <a:r>
              <a:rPr lang="fi-FI" dirty="0" err="1"/>
              <a:t>their</a:t>
            </a:r>
            <a:r>
              <a:rPr lang="fi-FI" dirty="0"/>
              <a:t> </a:t>
            </a:r>
            <a:r>
              <a:rPr lang="fi-FI" dirty="0" err="1"/>
              <a:t>own</a:t>
            </a:r>
            <a:r>
              <a:rPr lang="fi-FI" dirty="0"/>
              <a:t> </a:t>
            </a:r>
            <a:r>
              <a:rPr lang="fi-FI" dirty="0" err="1"/>
              <a:t>homes</a:t>
            </a:r>
            <a:r>
              <a:rPr lang="fi-FI" dirty="0"/>
              <a:t>?</a:t>
            </a:r>
          </a:p>
          <a:p>
            <a:endParaRPr lang="fi-FI" dirty="0"/>
          </a:p>
          <a:p>
            <a:r>
              <a:rPr lang="fi-FI" dirty="0" err="1"/>
              <a:t>Quite</a:t>
            </a:r>
            <a:r>
              <a:rPr lang="fi-FI" dirty="0"/>
              <a:t> </a:t>
            </a:r>
            <a:r>
              <a:rPr lang="fi-FI" dirty="0" err="1"/>
              <a:t>surprisingly</a:t>
            </a:r>
            <a:r>
              <a:rPr lang="fi-FI" dirty="0"/>
              <a:t>, a </a:t>
            </a:r>
            <a:r>
              <a:rPr lang="fi-FI" dirty="0" err="1"/>
              <a:t>study</a:t>
            </a:r>
            <a:r>
              <a:rPr lang="fi-FI" dirty="0"/>
              <a:t> </a:t>
            </a:r>
            <a:r>
              <a:rPr lang="fi-FI" dirty="0" err="1"/>
              <a:t>conducted</a:t>
            </a:r>
            <a:r>
              <a:rPr lang="fi-FI" dirty="0"/>
              <a:t> in </a:t>
            </a:r>
            <a:r>
              <a:rPr lang="fi-FI" dirty="0" err="1"/>
              <a:t>the</a:t>
            </a:r>
            <a:r>
              <a:rPr lang="fi-FI" dirty="0"/>
              <a:t> UK in 2021 </a:t>
            </a:r>
            <a:r>
              <a:rPr lang="fi-FI" dirty="0" err="1"/>
              <a:t>suggests</a:t>
            </a:r>
            <a:r>
              <a:rPr lang="fi-FI" dirty="0"/>
              <a:t> </a:t>
            </a:r>
            <a:r>
              <a:rPr lang="fi-FI" dirty="0" err="1"/>
              <a:t>that</a:t>
            </a:r>
            <a:r>
              <a:rPr lang="fi-FI" dirty="0"/>
              <a:t> 2/3 of </a:t>
            </a:r>
            <a:r>
              <a:rPr lang="fi-FI" dirty="0" err="1"/>
              <a:t>consumers</a:t>
            </a:r>
            <a:r>
              <a:rPr lang="fi-FI" dirty="0"/>
              <a:t> </a:t>
            </a:r>
            <a:r>
              <a:rPr lang="fi-FI" dirty="0" err="1"/>
              <a:t>would</a:t>
            </a:r>
            <a:r>
              <a:rPr lang="fi-FI" dirty="0"/>
              <a:t> </a:t>
            </a:r>
            <a:r>
              <a:rPr lang="fi-FI" dirty="0" err="1"/>
              <a:t>be</a:t>
            </a:r>
            <a:r>
              <a:rPr lang="fi-FI" dirty="0"/>
              <a:t> </a:t>
            </a:r>
            <a:r>
              <a:rPr lang="fi-FI" dirty="0" err="1"/>
              <a:t>willing</a:t>
            </a:r>
            <a:r>
              <a:rPr lang="fi-FI" dirty="0"/>
              <a:t> to </a:t>
            </a:r>
            <a:r>
              <a:rPr lang="fi-FI" dirty="0" err="1"/>
              <a:t>give</a:t>
            </a:r>
            <a:r>
              <a:rPr lang="fi-FI" dirty="0"/>
              <a:t> a 3rd party </a:t>
            </a:r>
            <a:r>
              <a:rPr lang="fi-FI" dirty="0" err="1"/>
              <a:t>acces</a:t>
            </a:r>
            <a:r>
              <a:rPr lang="fi-FI" dirty="0"/>
              <a:t> to </a:t>
            </a:r>
            <a:r>
              <a:rPr lang="fi-FI" dirty="0" err="1"/>
              <a:t>their</a:t>
            </a:r>
            <a:r>
              <a:rPr lang="fi-FI" dirty="0"/>
              <a:t> </a:t>
            </a:r>
            <a:r>
              <a:rPr lang="fi-FI" dirty="0" err="1"/>
              <a:t>power</a:t>
            </a:r>
            <a:r>
              <a:rPr lang="fi-FI" dirty="0"/>
              <a:t> </a:t>
            </a:r>
            <a:r>
              <a:rPr lang="fi-FI" dirty="0" err="1"/>
              <a:t>consumption</a:t>
            </a:r>
            <a:r>
              <a:rPr lang="fi-FI" dirty="0"/>
              <a:t> data to </a:t>
            </a:r>
            <a:r>
              <a:rPr lang="fi-FI" dirty="0" err="1"/>
              <a:t>improve</a:t>
            </a:r>
            <a:r>
              <a:rPr lang="fi-FI" dirty="0"/>
              <a:t> </a:t>
            </a:r>
            <a:r>
              <a:rPr lang="fi-FI" dirty="0" err="1"/>
              <a:t>the</a:t>
            </a:r>
            <a:r>
              <a:rPr lang="fi-FI" dirty="0"/>
              <a:t> </a:t>
            </a:r>
            <a:r>
              <a:rPr lang="fi-FI" dirty="0" err="1"/>
              <a:t>energy</a:t>
            </a:r>
            <a:r>
              <a:rPr lang="fi-FI" dirty="0"/>
              <a:t> </a:t>
            </a:r>
            <a:r>
              <a:rPr lang="fi-FI" dirty="0" err="1"/>
              <a:t>system</a:t>
            </a:r>
            <a:r>
              <a:rPr lang="fi-FI" dirty="0"/>
              <a:t> </a:t>
            </a:r>
            <a:r>
              <a:rPr lang="fi-FI" dirty="0" err="1"/>
              <a:t>or</a:t>
            </a:r>
            <a:r>
              <a:rPr lang="fi-FI" dirty="0"/>
              <a:t> market </a:t>
            </a:r>
            <a:r>
              <a:rPr lang="fi-FI" dirty="0" err="1"/>
              <a:t>efficiency</a:t>
            </a:r>
            <a:r>
              <a:rPr lang="fi-FI" dirty="0"/>
              <a:t>. </a:t>
            </a:r>
            <a:r>
              <a:rPr lang="fi-FI" dirty="0" err="1"/>
              <a:t>Furthermore</a:t>
            </a:r>
            <a:r>
              <a:rPr lang="fi-FI" dirty="0"/>
              <a:t> </a:t>
            </a:r>
            <a:r>
              <a:rPr lang="fi-FI" dirty="0" err="1"/>
              <a:t>vast</a:t>
            </a:r>
            <a:r>
              <a:rPr lang="fi-FI" dirty="0"/>
              <a:t> </a:t>
            </a:r>
            <a:r>
              <a:rPr lang="fi-FI" dirty="0" err="1"/>
              <a:t>majority</a:t>
            </a:r>
            <a:r>
              <a:rPr lang="fi-FI" dirty="0"/>
              <a:t> of </a:t>
            </a:r>
            <a:r>
              <a:rPr lang="fi-FI" dirty="0" err="1"/>
              <a:t>households</a:t>
            </a:r>
            <a:r>
              <a:rPr lang="fi-FI" dirty="0"/>
              <a:t> </a:t>
            </a:r>
            <a:r>
              <a:rPr lang="fi-FI" dirty="0" err="1"/>
              <a:t>with</a:t>
            </a:r>
            <a:r>
              <a:rPr lang="fi-FI" dirty="0"/>
              <a:t> </a:t>
            </a:r>
            <a:r>
              <a:rPr lang="fi-FI" dirty="0" err="1"/>
              <a:t>smart</a:t>
            </a:r>
            <a:r>
              <a:rPr lang="fi-FI" dirty="0"/>
              <a:t> </a:t>
            </a:r>
            <a:r>
              <a:rPr lang="fi-FI" dirty="0" err="1"/>
              <a:t>meters</a:t>
            </a:r>
            <a:r>
              <a:rPr lang="fi-FI" dirty="0"/>
              <a:t> </a:t>
            </a:r>
            <a:r>
              <a:rPr lang="fi-FI" dirty="0" err="1"/>
              <a:t>would</a:t>
            </a:r>
            <a:r>
              <a:rPr lang="fi-FI" dirty="0"/>
              <a:t> </a:t>
            </a:r>
            <a:r>
              <a:rPr lang="fi-FI" dirty="0" err="1"/>
              <a:t>like</a:t>
            </a:r>
            <a:r>
              <a:rPr lang="fi-FI" dirty="0"/>
              <a:t> to </a:t>
            </a:r>
            <a:r>
              <a:rPr lang="fi-FI" dirty="0" err="1"/>
              <a:t>have</a:t>
            </a:r>
            <a:r>
              <a:rPr lang="fi-FI" dirty="0"/>
              <a:t> an </a:t>
            </a:r>
            <a:r>
              <a:rPr lang="fi-FI" dirty="0" err="1"/>
              <a:t>incentive-based</a:t>
            </a:r>
            <a:r>
              <a:rPr lang="fi-FI" dirty="0"/>
              <a:t> </a:t>
            </a:r>
            <a:r>
              <a:rPr lang="fi-FI" dirty="0" err="1"/>
              <a:t>electricity</a:t>
            </a:r>
            <a:r>
              <a:rPr lang="fi-FI" dirty="0"/>
              <a:t> </a:t>
            </a:r>
            <a:r>
              <a:rPr lang="fi-FI" dirty="0" err="1"/>
              <a:t>price</a:t>
            </a:r>
            <a:r>
              <a:rPr lang="fi-FI" dirty="0"/>
              <a:t>. </a:t>
            </a:r>
            <a:r>
              <a:rPr lang="fi-FI" dirty="0" err="1"/>
              <a:t>Sounds</a:t>
            </a:r>
            <a:r>
              <a:rPr lang="fi-FI" dirty="0"/>
              <a:t> </a:t>
            </a:r>
            <a:r>
              <a:rPr lang="fi-FI" dirty="0" err="1"/>
              <a:t>like</a:t>
            </a:r>
            <a:r>
              <a:rPr lang="fi-FI" dirty="0"/>
              <a:t> </a:t>
            </a:r>
            <a:r>
              <a:rPr lang="fi-FI" dirty="0" err="1"/>
              <a:t>good</a:t>
            </a:r>
            <a:r>
              <a:rPr lang="fi-FI" dirty="0"/>
              <a:t> news for </a:t>
            </a:r>
            <a:r>
              <a:rPr lang="fi-FI" dirty="0" err="1"/>
              <a:t>demand</a:t>
            </a:r>
            <a:r>
              <a:rPr lang="fi-FI" dirty="0"/>
              <a:t> </a:t>
            </a:r>
            <a:r>
              <a:rPr lang="fi-FI" dirty="0" err="1"/>
              <a:t>response</a:t>
            </a:r>
            <a:r>
              <a:rPr lang="fi-FI" dirty="0"/>
              <a:t> </a:t>
            </a:r>
            <a:r>
              <a:rPr lang="fi-FI" dirty="0" err="1"/>
              <a:t>capacity</a:t>
            </a:r>
            <a:r>
              <a:rPr lang="fi-FI" dirty="0"/>
              <a:t>. </a:t>
            </a:r>
          </a:p>
          <a:p>
            <a:endParaRPr lang="fi-FI" dirty="0"/>
          </a:p>
          <a:p>
            <a:r>
              <a:rPr lang="fi-FI" dirty="0" err="1"/>
              <a:t>However</a:t>
            </a:r>
            <a:r>
              <a:rPr lang="fi-FI" dirty="0"/>
              <a:t>, </a:t>
            </a:r>
            <a:r>
              <a:rPr lang="fi-FI" dirty="0" err="1"/>
              <a:t>there</a:t>
            </a:r>
            <a:r>
              <a:rPr lang="fi-FI" dirty="0"/>
              <a:t> is </a:t>
            </a:r>
            <a:r>
              <a:rPr lang="fi-FI" dirty="0" err="1"/>
              <a:t>one</a:t>
            </a:r>
            <a:r>
              <a:rPr lang="fi-FI" dirty="0"/>
              <a:t> </a:t>
            </a:r>
            <a:r>
              <a:rPr lang="fi-FI" dirty="0" err="1"/>
              <a:t>big</a:t>
            </a:r>
            <a:r>
              <a:rPr lang="fi-FI" dirty="0"/>
              <a:t> </a:t>
            </a:r>
            <a:r>
              <a:rPr lang="fi-FI" dirty="0" err="1"/>
              <a:t>but</a:t>
            </a:r>
            <a:r>
              <a:rPr lang="fi-FI" dirty="0"/>
              <a:t> </a:t>
            </a:r>
            <a:r>
              <a:rPr lang="fi-FI" dirty="0" err="1"/>
              <a:t>with</a:t>
            </a:r>
            <a:r>
              <a:rPr lang="fi-FI" dirty="0"/>
              <a:t> </a:t>
            </a:r>
            <a:r>
              <a:rPr lang="fi-FI" dirty="0" err="1"/>
              <a:t>smart</a:t>
            </a:r>
            <a:r>
              <a:rPr lang="fi-FI" dirty="0"/>
              <a:t> </a:t>
            </a:r>
            <a:r>
              <a:rPr lang="fi-FI" dirty="0" err="1"/>
              <a:t>meters</a:t>
            </a:r>
            <a:r>
              <a:rPr lang="fi-FI" dirty="0"/>
              <a:t>. It is </a:t>
            </a:r>
            <a:r>
              <a:rPr lang="fi-FI" dirty="0" err="1"/>
              <a:t>that</a:t>
            </a:r>
            <a:r>
              <a:rPr lang="fi-FI" dirty="0"/>
              <a:t> </a:t>
            </a:r>
            <a:r>
              <a:rPr lang="fi-FI" dirty="0" err="1"/>
              <a:t>they</a:t>
            </a:r>
            <a:r>
              <a:rPr lang="fi-FI" dirty="0"/>
              <a:t> </a:t>
            </a:r>
            <a:r>
              <a:rPr lang="fi-FI" dirty="0" err="1"/>
              <a:t>may</a:t>
            </a:r>
            <a:r>
              <a:rPr lang="fi-FI" dirty="0"/>
              <a:t> </a:t>
            </a:r>
            <a:r>
              <a:rPr lang="fi-FI" dirty="0" err="1"/>
              <a:t>make</a:t>
            </a:r>
            <a:r>
              <a:rPr lang="fi-FI" dirty="0"/>
              <a:t> </a:t>
            </a:r>
            <a:r>
              <a:rPr lang="fi-FI" dirty="0" err="1"/>
              <a:t>themselves</a:t>
            </a:r>
            <a:r>
              <a:rPr lang="fi-FI" dirty="0"/>
              <a:t> </a:t>
            </a:r>
            <a:r>
              <a:rPr lang="fi-FI" dirty="0" err="1"/>
              <a:t>unnecessary</a:t>
            </a:r>
            <a:r>
              <a:rPr lang="fi-FI" dirty="0"/>
              <a:t>. </a:t>
            </a:r>
            <a:r>
              <a:rPr lang="fi-FI" dirty="0" err="1"/>
              <a:t>The</a:t>
            </a:r>
            <a:r>
              <a:rPr lang="fi-FI" dirty="0"/>
              <a:t> </a:t>
            </a:r>
            <a:r>
              <a:rPr lang="fi-FI" dirty="0" err="1"/>
              <a:t>benefits</a:t>
            </a:r>
            <a:r>
              <a:rPr lang="fi-FI" dirty="0"/>
              <a:t> of </a:t>
            </a:r>
            <a:r>
              <a:rPr lang="fi-FI" dirty="0" err="1"/>
              <a:t>smart</a:t>
            </a:r>
            <a:r>
              <a:rPr lang="fi-FI" dirty="0"/>
              <a:t> </a:t>
            </a:r>
            <a:r>
              <a:rPr lang="fi-FI" dirty="0" err="1"/>
              <a:t>meters</a:t>
            </a:r>
            <a:r>
              <a:rPr lang="fi-FI" dirty="0"/>
              <a:t> </a:t>
            </a:r>
            <a:r>
              <a:rPr lang="fi-FI" dirty="0" err="1"/>
              <a:t>are</a:t>
            </a:r>
            <a:r>
              <a:rPr lang="fi-FI" dirty="0"/>
              <a:t> </a:t>
            </a:r>
            <a:r>
              <a:rPr lang="fi-FI" dirty="0" err="1"/>
              <a:t>connected</a:t>
            </a:r>
            <a:r>
              <a:rPr lang="fi-FI" dirty="0"/>
              <a:t> to </a:t>
            </a:r>
            <a:r>
              <a:rPr lang="fi-FI" dirty="0" err="1"/>
              <a:t>the</a:t>
            </a:r>
            <a:r>
              <a:rPr lang="fi-FI" dirty="0"/>
              <a:t> </a:t>
            </a:r>
            <a:r>
              <a:rPr lang="fi-FI" dirty="0" err="1"/>
              <a:t>monetary</a:t>
            </a:r>
            <a:r>
              <a:rPr lang="fi-FI" dirty="0"/>
              <a:t> </a:t>
            </a:r>
            <a:r>
              <a:rPr lang="fi-FI" dirty="0" err="1"/>
              <a:t>savings</a:t>
            </a:r>
            <a:r>
              <a:rPr lang="fi-FI" dirty="0"/>
              <a:t> of </a:t>
            </a:r>
            <a:r>
              <a:rPr lang="fi-FI" dirty="0" err="1"/>
              <a:t>using</a:t>
            </a:r>
            <a:r>
              <a:rPr lang="fi-FI" dirty="0"/>
              <a:t> </a:t>
            </a:r>
            <a:r>
              <a:rPr lang="fi-FI" dirty="0" err="1"/>
              <a:t>cheap</a:t>
            </a:r>
            <a:r>
              <a:rPr lang="fi-FI" dirty="0"/>
              <a:t> </a:t>
            </a:r>
            <a:r>
              <a:rPr lang="fi-FI" dirty="0" err="1"/>
              <a:t>electricity</a:t>
            </a:r>
            <a:r>
              <a:rPr lang="fi-FI" dirty="0"/>
              <a:t>, </a:t>
            </a:r>
            <a:r>
              <a:rPr lang="fi-FI" dirty="0" err="1"/>
              <a:t>but</a:t>
            </a:r>
            <a:r>
              <a:rPr lang="fi-FI" dirty="0"/>
              <a:t> </a:t>
            </a:r>
            <a:r>
              <a:rPr lang="fi-FI" dirty="0" err="1"/>
              <a:t>what</a:t>
            </a:r>
            <a:r>
              <a:rPr lang="fi-FI" dirty="0"/>
              <a:t> </a:t>
            </a:r>
            <a:r>
              <a:rPr lang="fi-FI" dirty="0" err="1"/>
              <a:t>happens</a:t>
            </a:r>
            <a:r>
              <a:rPr lang="fi-FI" dirty="0"/>
              <a:t> </a:t>
            </a:r>
            <a:r>
              <a:rPr lang="fi-FI" dirty="0" err="1"/>
              <a:t>when</a:t>
            </a:r>
            <a:r>
              <a:rPr lang="fi-FI" dirty="0"/>
              <a:t> </a:t>
            </a:r>
            <a:r>
              <a:rPr lang="fi-FI" dirty="0" err="1"/>
              <a:t>all</a:t>
            </a:r>
            <a:r>
              <a:rPr lang="fi-FI" dirty="0"/>
              <a:t> </a:t>
            </a:r>
            <a:r>
              <a:rPr lang="fi-FI" dirty="0" err="1"/>
              <a:t>the</a:t>
            </a:r>
            <a:r>
              <a:rPr lang="fi-FI" dirty="0"/>
              <a:t> </a:t>
            </a:r>
            <a:r>
              <a:rPr lang="fi-FI" dirty="0" err="1"/>
              <a:t>smart</a:t>
            </a:r>
            <a:r>
              <a:rPr lang="fi-FI" dirty="0"/>
              <a:t> </a:t>
            </a:r>
            <a:r>
              <a:rPr lang="fi-FI" dirty="0" err="1"/>
              <a:t>meters</a:t>
            </a:r>
            <a:r>
              <a:rPr lang="fi-FI" dirty="0"/>
              <a:t> </a:t>
            </a:r>
            <a:r>
              <a:rPr lang="fi-FI" dirty="0" err="1"/>
              <a:t>make</a:t>
            </a:r>
            <a:r>
              <a:rPr lang="fi-FI" dirty="0"/>
              <a:t> </a:t>
            </a:r>
            <a:r>
              <a:rPr lang="fi-FI" dirty="0" err="1"/>
              <a:t>the</a:t>
            </a:r>
            <a:r>
              <a:rPr lang="fi-FI" dirty="0"/>
              <a:t> </a:t>
            </a:r>
            <a:r>
              <a:rPr lang="fi-FI" dirty="0" err="1"/>
              <a:t>price</a:t>
            </a:r>
            <a:r>
              <a:rPr lang="fi-FI" dirty="0"/>
              <a:t> </a:t>
            </a:r>
            <a:r>
              <a:rPr lang="fi-FI" dirty="0" err="1"/>
              <a:t>smooth</a:t>
            </a:r>
            <a:r>
              <a:rPr lang="fi-FI" dirty="0"/>
              <a:t> </a:t>
            </a:r>
            <a:r>
              <a:rPr lang="fi-FI" dirty="0" err="1"/>
              <a:t>by</a:t>
            </a:r>
            <a:r>
              <a:rPr lang="fi-FI" dirty="0"/>
              <a:t> </a:t>
            </a:r>
            <a:r>
              <a:rPr lang="fi-FI" dirty="0" err="1"/>
              <a:t>shifting</a:t>
            </a:r>
            <a:r>
              <a:rPr lang="fi-FI" dirty="0"/>
              <a:t> </a:t>
            </a:r>
            <a:r>
              <a:rPr lang="fi-FI" dirty="0" err="1"/>
              <a:t>loads</a:t>
            </a:r>
            <a:r>
              <a:rPr lang="fi-FI" dirty="0"/>
              <a:t> </a:t>
            </a:r>
            <a:r>
              <a:rPr lang="fi-FI" dirty="0" err="1"/>
              <a:t>approximately</a:t>
            </a:r>
            <a:r>
              <a:rPr lang="fi-FI" dirty="0"/>
              <a:t> </a:t>
            </a:r>
            <a:r>
              <a:rPr lang="fi-FI" dirty="0" err="1"/>
              <a:t>equal</a:t>
            </a:r>
            <a:r>
              <a:rPr lang="fi-FI" dirty="0"/>
              <a:t> on </a:t>
            </a:r>
            <a:r>
              <a:rPr lang="fi-FI" dirty="0" err="1"/>
              <a:t>each</a:t>
            </a:r>
            <a:r>
              <a:rPr lang="fi-FI" dirty="0"/>
              <a:t> </a:t>
            </a:r>
            <a:r>
              <a:rPr lang="fi-FI" dirty="0" err="1"/>
              <a:t>hour</a:t>
            </a:r>
            <a:r>
              <a:rPr lang="fi-FI" dirty="0"/>
              <a:t> of </a:t>
            </a:r>
            <a:r>
              <a:rPr lang="fi-FI" dirty="0" err="1"/>
              <a:t>the</a:t>
            </a:r>
            <a:r>
              <a:rPr lang="fi-FI" dirty="0"/>
              <a:t> </a:t>
            </a:r>
            <a:r>
              <a:rPr lang="fi-FI" dirty="0" err="1"/>
              <a:t>day</a:t>
            </a:r>
            <a:r>
              <a:rPr lang="fi-FI" dirty="0"/>
              <a:t>? </a:t>
            </a:r>
            <a:r>
              <a:rPr lang="fi-FI" dirty="0" err="1"/>
              <a:t>Who</a:t>
            </a:r>
            <a:r>
              <a:rPr lang="fi-FI" dirty="0"/>
              <a:t> </a:t>
            </a:r>
            <a:r>
              <a:rPr lang="fi-FI" dirty="0" err="1"/>
              <a:t>will</a:t>
            </a:r>
            <a:r>
              <a:rPr lang="fi-FI" dirty="0"/>
              <a:t> </a:t>
            </a:r>
            <a:r>
              <a:rPr lang="fi-FI" dirty="0" err="1"/>
              <a:t>invest</a:t>
            </a:r>
            <a:r>
              <a:rPr lang="fi-FI" dirty="0"/>
              <a:t> in </a:t>
            </a:r>
            <a:r>
              <a:rPr lang="fi-FI" dirty="0" err="1"/>
              <a:t>such</a:t>
            </a:r>
            <a:r>
              <a:rPr lang="fi-FI" dirty="0"/>
              <a:t> a </a:t>
            </a:r>
            <a:r>
              <a:rPr lang="fi-FI" dirty="0" err="1"/>
              <a:t>technology</a:t>
            </a:r>
            <a:r>
              <a:rPr lang="fi-FI" dirty="0"/>
              <a:t>?</a:t>
            </a:r>
            <a:endParaRPr lang="fi-FI"/>
          </a:p>
        </p:txBody>
      </p:sp>
    </p:spTree>
    <p:extLst>
      <p:ext uri="{BB962C8B-B14F-4D97-AF65-F5344CB8AC3E}">
        <p14:creationId xmlns:p14="http://schemas.microsoft.com/office/powerpoint/2010/main" val="189502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a:t>What</a:t>
            </a:r>
            <a:r>
              <a:rPr lang="fi-FI" dirty="0"/>
              <a:t> is </a:t>
            </a:r>
            <a:r>
              <a:rPr lang="fi-FI" dirty="0" err="1"/>
              <a:t>the</a:t>
            </a:r>
            <a:r>
              <a:rPr lang="fi-FI" dirty="0"/>
              <a:t> </a:t>
            </a:r>
            <a:r>
              <a:rPr lang="fi-FI" dirty="0" err="1"/>
              <a:t>takeaway</a:t>
            </a:r>
            <a:r>
              <a:rPr lang="fi-FI" dirty="0"/>
              <a:t> </a:t>
            </a:r>
            <a:r>
              <a:rPr lang="fi-FI" dirty="0" err="1"/>
              <a:t>from</a:t>
            </a:r>
            <a:r>
              <a:rPr lang="fi-FI" dirty="0"/>
              <a:t> </a:t>
            </a:r>
            <a:r>
              <a:rPr lang="fi-FI" dirty="0" err="1"/>
              <a:t>demand</a:t>
            </a:r>
            <a:r>
              <a:rPr lang="fi-FI" dirty="0"/>
              <a:t> </a:t>
            </a:r>
            <a:r>
              <a:rPr lang="fi-FI" dirty="0" err="1"/>
              <a:t>response</a:t>
            </a:r>
            <a:r>
              <a:rPr lang="fi-FI" dirty="0"/>
              <a:t> in </a:t>
            </a:r>
            <a:r>
              <a:rPr lang="fi-FI" dirty="0" err="1"/>
              <a:t>the</a:t>
            </a:r>
            <a:r>
              <a:rPr lang="fi-FI" dirty="0"/>
              <a:t> </a:t>
            </a:r>
            <a:r>
              <a:rPr lang="fi-FI" dirty="0" err="1"/>
              <a:t>system</a:t>
            </a:r>
            <a:r>
              <a:rPr lang="fi-FI" dirty="0"/>
              <a:t> </a:t>
            </a:r>
            <a:r>
              <a:rPr lang="fi-FI" dirty="0" err="1"/>
              <a:t>level</a:t>
            </a:r>
            <a:r>
              <a:rPr lang="fi-FI" dirty="0"/>
              <a:t>? </a:t>
            </a:r>
            <a:r>
              <a:rPr lang="fi-FI" dirty="0" err="1"/>
              <a:t>Let’s</a:t>
            </a:r>
            <a:r>
              <a:rPr lang="fi-FI" dirty="0"/>
              <a:t> </a:t>
            </a:r>
            <a:r>
              <a:rPr lang="fi-FI" dirty="0" err="1"/>
              <a:t>find</a:t>
            </a:r>
            <a:r>
              <a:rPr lang="fi-FI" dirty="0"/>
              <a:t> out </a:t>
            </a:r>
            <a:r>
              <a:rPr lang="fi-FI" dirty="0" err="1"/>
              <a:t>by</a:t>
            </a:r>
            <a:r>
              <a:rPr lang="fi-FI" dirty="0"/>
              <a:t> </a:t>
            </a:r>
            <a:r>
              <a:rPr lang="fi-FI" dirty="0" err="1"/>
              <a:t>comparing</a:t>
            </a:r>
            <a:r>
              <a:rPr lang="fi-FI" dirty="0"/>
              <a:t> </a:t>
            </a:r>
            <a:r>
              <a:rPr lang="fi-FI" dirty="0" err="1"/>
              <a:t>the</a:t>
            </a:r>
            <a:r>
              <a:rPr lang="fi-FI" dirty="0"/>
              <a:t> </a:t>
            </a:r>
            <a:r>
              <a:rPr lang="fi-FI" dirty="0" err="1"/>
              <a:t>benefits</a:t>
            </a:r>
            <a:r>
              <a:rPr lang="fi-FI" dirty="0"/>
              <a:t> and </a:t>
            </a:r>
            <a:r>
              <a:rPr lang="fi-FI" dirty="0" err="1"/>
              <a:t>challenges</a:t>
            </a:r>
            <a:r>
              <a:rPr lang="fi-FI" dirty="0"/>
              <a:t> of </a:t>
            </a:r>
            <a:r>
              <a:rPr lang="fi-FI" dirty="0" err="1"/>
              <a:t>demand</a:t>
            </a:r>
            <a:r>
              <a:rPr lang="fi-FI" dirty="0"/>
              <a:t> </a:t>
            </a:r>
            <a:r>
              <a:rPr lang="fi-FI" dirty="0" err="1"/>
              <a:t>response</a:t>
            </a:r>
            <a:r>
              <a:rPr lang="fi-FI" dirty="0"/>
              <a:t>.</a:t>
            </a:r>
          </a:p>
          <a:p>
            <a:endParaRPr lang="fi-FI" dirty="0"/>
          </a:p>
          <a:p>
            <a:r>
              <a:rPr lang="fi-FI" dirty="0" err="1"/>
              <a:t>First</a:t>
            </a:r>
            <a:r>
              <a:rPr lang="fi-FI" dirty="0"/>
              <a:t> of </a:t>
            </a:r>
            <a:r>
              <a:rPr lang="fi-FI" dirty="0" err="1"/>
              <a:t>all</a:t>
            </a:r>
            <a:r>
              <a:rPr lang="fi-FI" dirty="0"/>
              <a:t>, </a:t>
            </a:r>
            <a:r>
              <a:rPr lang="fi-FI" dirty="0" err="1"/>
              <a:t>the</a:t>
            </a:r>
            <a:r>
              <a:rPr lang="fi-FI" dirty="0"/>
              <a:t> </a:t>
            </a:r>
            <a:r>
              <a:rPr lang="fi-FI" dirty="0" err="1"/>
              <a:t>environmental</a:t>
            </a:r>
            <a:r>
              <a:rPr lang="fi-FI" dirty="0"/>
              <a:t> </a:t>
            </a:r>
            <a:r>
              <a:rPr lang="fi-FI" dirty="0" err="1"/>
              <a:t>benefits</a:t>
            </a:r>
            <a:r>
              <a:rPr lang="fi-FI" dirty="0"/>
              <a:t> of </a:t>
            </a:r>
            <a:r>
              <a:rPr lang="fi-FI" dirty="0" err="1"/>
              <a:t>demand</a:t>
            </a:r>
            <a:r>
              <a:rPr lang="fi-FI" dirty="0"/>
              <a:t> </a:t>
            </a:r>
            <a:r>
              <a:rPr lang="fi-FI" dirty="0" err="1"/>
              <a:t>response</a:t>
            </a:r>
            <a:r>
              <a:rPr lang="fi-FI" dirty="0"/>
              <a:t> </a:t>
            </a:r>
            <a:r>
              <a:rPr lang="fi-FI" dirty="0" err="1"/>
              <a:t>are</a:t>
            </a:r>
            <a:r>
              <a:rPr lang="fi-FI" dirty="0"/>
              <a:t> </a:t>
            </a:r>
            <a:r>
              <a:rPr lang="fi-FI" dirty="0" err="1"/>
              <a:t>that</a:t>
            </a:r>
            <a:r>
              <a:rPr lang="fi-FI" dirty="0"/>
              <a:t> </a:t>
            </a:r>
            <a:r>
              <a:rPr lang="fi-FI" dirty="0" err="1"/>
              <a:t>more</a:t>
            </a:r>
            <a:r>
              <a:rPr lang="fi-FI" dirty="0"/>
              <a:t> </a:t>
            </a:r>
            <a:r>
              <a:rPr lang="fi-FI" dirty="0" err="1"/>
              <a:t>renewable</a:t>
            </a:r>
            <a:r>
              <a:rPr lang="fi-FI" dirty="0"/>
              <a:t> </a:t>
            </a:r>
            <a:r>
              <a:rPr lang="fi-FI" dirty="0" err="1"/>
              <a:t>energy</a:t>
            </a:r>
            <a:r>
              <a:rPr lang="fi-FI" dirty="0"/>
              <a:t> </a:t>
            </a:r>
            <a:r>
              <a:rPr lang="fi-FI" dirty="0" err="1"/>
              <a:t>can</a:t>
            </a:r>
            <a:r>
              <a:rPr lang="fi-FI" dirty="0"/>
              <a:t> </a:t>
            </a:r>
            <a:r>
              <a:rPr lang="fi-FI" dirty="0" err="1"/>
              <a:t>be</a:t>
            </a:r>
            <a:r>
              <a:rPr lang="fi-FI" dirty="0"/>
              <a:t> </a:t>
            </a:r>
            <a:r>
              <a:rPr lang="fi-FI" dirty="0" err="1"/>
              <a:t>implemented</a:t>
            </a:r>
            <a:r>
              <a:rPr lang="fi-FI" dirty="0"/>
              <a:t> to </a:t>
            </a:r>
            <a:r>
              <a:rPr lang="fi-FI" dirty="0" err="1"/>
              <a:t>the</a:t>
            </a:r>
            <a:r>
              <a:rPr lang="fi-FI" dirty="0"/>
              <a:t> </a:t>
            </a:r>
            <a:r>
              <a:rPr lang="fi-FI" dirty="0" err="1"/>
              <a:t>system</a:t>
            </a:r>
            <a:r>
              <a:rPr lang="fi-FI" dirty="0"/>
              <a:t> </a:t>
            </a:r>
            <a:r>
              <a:rPr lang="fi-FI" dirty="0" err="1"/>
              <a:t>without</a:t>
            </a:r>
            <a:r>
              <a:rPr lang="fi-FI" dirty="0"/>
              <a:t> </a:t>
            </a:r>
            <a:r>
              <a:rPr lang="fi-FI" dirty="0" err="1"/>
              <a:t>excessive</a:t>
            </a:r>
            <a:r>
              <a:rPr lang="fi-FI" dirty="0"/>
              <a:t> </a:t>
            </a:r>
            <a:r>
              <a:rPr lang="fi-FI" dirty="0" err="1"/>
              <a:t>investments</a:t>
            </a:r>
            <a:r>
              <a:rPr lang="fi-FI" dirty="0"/>
              <a:t> to </a:t>
            </a:r>
            <a:r>
              <a:rPr lang="fi-FI" dirty="0" err="1"/>
              <a:t>backup</a:t>
            </a:r>
            <a:r>
              <a:rPr lang="fi-FI" dirty="0"/>
              <a:t> </a:t>
            </a:r>
            <a:r>
              <a:rPr lang="fi-FI" dirty="0" err="1"/>
              <a:t>services</a:t>
            </a:r>
            <a:r>
              <a:rPr lang="fi-FI" dirty="0"/>
              <a:t> and </a:t>
            </a:r>
            <a:r>
              <a:rPr lang="fi-FI" dirty="0" err="1"/>
              <a:t>grid</a:t>
            </a:r>
            <a:r>
              <a:rPr lang="fi-FI" dirty="0"/>
              <a:t> </a:t>
            </a:r>
            <a:r>
              <a:rPr lang="fi-FI" dirty="0" err="1"/>
              <a:t>reinforcements</a:t>
            </a:r>
            <a:r>
              <a:rPr lang="fi-FI" dirty="0"/>
              <a:t>. </a:t>
            </a:r>
            <a:r>
              <a:rPr lang="fi-FI" dirty="0" err="1"/>
              <a:t>Moreover</a:t>
            </a:r>
            <a:r>
              <a:rPr lang="fi-FI" dirty="0"/>
              <a:t>, </a:t>
            </a:r>
            <a:r>
              <a:rPr lang="fi-FI" dirty="0" err="1"/>
              <a:t>the</a:t>
            </a:r>
            <a:r>
              <a:rPr lang="fi-FI" dirty="0"/>
              <a:t> </a:t>
            </a:r>
            <a:r>
              <a:rPr lang="fi-FI" dirty="0" err="1"/>
              <a:t>smart</a:t>
            </a:r>
            <a:r>
              <a:rPr lang="fi-FI" dirty="0"/>
              <a:t> </a:t>
            </a:r>
            <a:r>
              <a:rPr lang="fi-FI" dirty="0" err="1"/>
              <a:t>meters</a:t>
            </a:r>
            <a:r>
              <a:rPr lang="fi-FI" dirty="0"/>
              <a:t> </a:t>
            </a:r>
            <a:r>
              <a:rPr lang="fi-FI" dirty="0" err="1"/>
              <a:t>associated</a:t>
            </a:r>
            <a:r>
              <a:rPr lang="fi-FI" dirty="0"/>
              <a:t> </a:t>
            </a:r>
            <a:r>
              <a:rPr lang="fi-FI" dirty="0" err="1"/>
              <a:t>with</a:t>
            </a:r>
            <a:r>
              <a:rPr lang="fi-FI" dirty="0"/>
              <a:t> </a:t>
            </a:r>
            <a:r>
              <a:rPr lang="fi-FI" dirty="0" err="1"/>
              <a:t>demand</a:t>
            </a:r>
            <a:r>
              <a:rPr lang="fi-FI" dirty="0"/>
              <a:t> </a:t>
            </a:r>
            <a:r>
              <a:rPr lang="fi-FI" dirty="0" err="1"/>
              <a:t>response</a:t>
            </a:r>
            <a:r>
              <a:rPr lang="fi-FI" dirty="0"/>
              <a:t> </a:t>
            </a:r>
            <a:r>
              <a:rPr lang="fi-FI" dirty="0" err="1"/>
              <a:t>could</a:t>
            </a:r>
            <a:r>
              <a:rPr lang="fi-FI" dirty="0"/>
              <a:t> </a:t>
            </a:r>
            <a:r>
              <a:rPr lang="fi-FI" dirty="0" err="1"/>
              <a:t>have</a:t>
            </a:r>
            <a:r>
              <a:rPr lang="fi-FI" dirty="0"/>
              <a:t> </a:t>
            </a:r>
            <a:r>
              <a:rPr lang="fi-FI" dirty="0" err="1"/>
              <a:t>information</a:t>
            </a:r>
            <a:r>
              <a:rPr lang="fi-FI" dirty="0"/>
              <a:t> </a:t>
            </a:r>
            <a:r>
              <a:rPr lang="fi-FI" dirty="0" err="1"/>
              <a:t>about</a:t>
            </a:r>
            <a:r>
              <a:rPr lang="fi-FI" dirty="0"/>
              <a:t> </a:t>
            </a:r>
            <a:r>
              <a:rPr lang="fi-FI" dirty="0" err="1"/>
              <a:t>generation</a:t>
            </a:r>
            <a:r>
              <a:rPr lang="fi-FI" dirty="0"/>
              <a:t> </a:t>
            </a:r>
            <a:r>
              <a:rPr lang="fi-FI" dirty="0" err="1"/>
              <a:t>emissions</a:t>
            </a:r>
            <a:r>
              <a:rPr lang="fi-FI" dirty="0"/>
              <a:t> of </a:t>
            </a:r>
            <a:r>
              <a:rPr lang="fi-FI" dirty="0" err="1"/>
              <a:t>the</a:t>
            </a:r>
            <a:r>
              <a:rPr lang="fi-FI" dirty="0"/>
              <a:t> </a:t>
            </a:r>
            <a:r>
              <a:rPr lang="fi-FI" dirty="0" err="1"/>
              <a:t>time</a:t>
            </a:r>
            <a:r>
              <a:rPr lang="fi-FI" dirty="0"/>
              <a:t> of </a:t>
            </a:r>
            <a:r>
              <a:rPr lang="fi-FI" dirty="0" err="1"/>
              <a:t>use</a:t>
            </a:r>
            <a:r>
              <a:rPr lang="fi-FI" dirty="0"/>
              <a:t> </a:t>
            </a:r>
            <a:r>
              <a:rPr lang="fi-FI" dirty="0" err="1"/>
              <a:t>electricity</a:t>
            </a:r>
            <a:r>
              <a:rPr lang="fi-FI" dirty="0"/>
              <a:t>. </a:t>
            </a:r>
          </a:p>
          <a:p>
            <a:endParaRPr lang="fi-FI" dirty="0"/>
          </a:p>
          <a:p>
            <a:r>
              <a:rPr lang="fi-FI" dirty="0" err="1"/>
              <a:t>The</a:t>
            </a:r>
            <a:r>
              <a:rPr lang="fi-FI" dirty="0"/>
              <a:t> </a:t>
            </a:r>
            <a:r>
              <a:rPr lang="fi-FI" dirty="0" err="1"/>
              <a:t>monetary</a:t>
            </a:r>
            <a:r>
              <a:rPr lang="fi-FI" dirty="0"/>
              <a:t> </a:t>
            </a:r>
            <a:r>
              <a:rPr lang="fi-FI" dirty="0" err="1"/>
              <a:t>benefits</a:t>
            </a:r>
            <a:r>
              <a:rPr lang="fi-FI" dirty="0"/>
              <a:t> </a:t>
            </a:r>
            <a:r>
              <a:rPr lang="fi-FI" dirty="0" err="1"/>
              <a:t>reach</a:t>
            </a:r>
            <a:r>
              <a:rPr lang="fi-FI" dirty="0"/>
              <a:t> </a:t>
            </a:r>
            <a:r>
              <a:rPr lang="fi-FI" dirty="0" err="1"/>
              <a:t>both</a:t>
            </a:r>
            <a:r>
              <a:rPr lang="fi-FI" dirty="0"/>
              <a:t>, </a:t>
            </a:r>
            <a:r>
              <a:rPr lang="fi-FI" dirty="0" err="1"/>
              <a:t>the</a:t>
            </a:r>
            <a:r>
              <a:rPr lang="fi-FI" dirty="0"/>
              <a:t> (</a:t>
            </a:r>
            <a:r>
              <a:rPr lang="fi-FI" dirty="0" err="1"/>
              <a:t>traditional</a:t>
            </a:r>
            <a:r>
              <a:rPr lang="fi-FI" dirty="0"/>
              <a:t>) </a:t>
            </a:r>
            <a:r>
              <a:rPr lang="fi-FI" dirty="0" err="1"/>
              <a:t>provider</a:t>
            </a:r>
            <a:r>
              <a:rPr lang="fi-FI" dirty="0"/>
              <a:t> and </a:t>
            </a:r>
            <a:r>
              <a:rPr lang="fi-FI" dirty="0" err="1"/>
              <a:t>customer</a:t>
            </a:r>
            <a:r>
              <a:rPr lang="fi-FI" dirty="0"/>
              <a:t> side. Providers, </a:t>
            </a:r>
            <a:r>
              <a:rPr lang="fi-FI" dirty="0" err="1"/>
              <a:t>such</a:t>
            </a:r>
            <a:r>
              <a:rPr lang="fi-FI" dirty="0"/>
              <a:t> as </a:t>
            </a:r>
            <a:r>
              <a:rPr lang="fi-FI" dirty="0" err="1"/>
              <a:t>DSOs</a:t>
            </a:r>
            <a:r>
              <a:rPr lang="fi-FI" dirty="0"/>
              <a:t> </a:t>
            </a:r>
            <a:r>
              <a:rPr lang="fi-FI" dirty="0" err="1"/>
              <a:t>need</a:t>
            </a:r>
            <a:r>
              <a:rPr lang="fi-FI" dirty="0"/>
              <a:t> to </a:t>
            </a:r>
            <a:r>
              <a:rPr lang="fi-FI" dirty="0" err="1"/>
              <a:t>invest</a:t>
            </a:r>
            <a:r>
              <a:rPr lang="fi-FI" dirty="0"/>
              <a:t> </a:t>
            </a:r>
            <a:r>
              <a:rPr lang="fi-FI" dirty="0" err="1"/>
              <a:t>less</a:t>
            </a:r>
            <a:r>
              <a:rPr lang="fi-FI" dirty="0"/>
              <a:t> in </a:t>
            </a:r>
            <a:r>
              <a:rPr lang="fi-FI" dirty="0" err="1"/>
              <a:t>distribution</a:t>
            </a:r>
            <a:r>
              <a:rPr lang="fi-FI" dirty="0"/>
              <a:t> </a:t>
            </a:r>
            <a:r>
              <a:rPr lang="fi-FI" dirty="0" err="1"/>
              <a:t>networks</a:t>
            </a:r>
            <a:r>
              <a:rPr lang="fi-FI" dirty="0"/>
              <a:t>, as </a:t>
            </a:r>
            <a:r>
              <a:rPr lang="fi-FI" dirty="0" err="1"/>
              <a:t>the</a:t>
            </a:r>
            <a:r>
              <a:rPr lang="fi-FI" dirty="0"/>
              <a:t> </a:t>
            </a:r>
            <a:r>
              <a:rPr lang="fi-FI" dirty="0" err="1"/>
              <a:t>electric</a:t>
            </a:r>
            <a:r>
              <a:rPr lang="fi-FI" dirty="0"/>
              <a:t> </a:t>
            </a:r>
            <a:r>
              <a:rPr lang="fi-FI" dirty="0" err="1"/>
              <a:t>loads</a:t>
            </a:r>
            <a:r>
              <a:rPr lang="fi-FI" dirty="0"/>
              <a:t> </a:t>
            </a:r>
            <a:r>
              <a:rPr lang="fi-FI" dirty="0" err="1"/>
              <a:t>can</a:t>
            </a:r>
            <a:r>
              <a:rPr lang="fi-FI" dirty="0"/>
              <a:t> </a:t>
            </a:r>
            <a:r>
              <a:rPr lang="fi-FI" dirty="0" err="1"/>
              <a:t>be</a:t>
            </a:r>
            <a:r>
              <a:rPr lang="fi-FI" dirty="0"/>
              <a:t> </a:t>
            </a:r>
            <a:r>
              <a:rPr lang="fi-FI" dirty="0" err="1"/>
              <a:t>curtailed</a:t>
            </a:r>
            <a:r>
              <a:rPr lang="fi-FI" dirty="0"/>
              <a:t> and </a:t>
            </a:r>
            <a:r>
              <a:rPr lang="fi-FI" dirty="0" err="1"/>
              <a:t>shifted</a:t>
            </a:r>
            <a:r>
              <a:rPr lang="fi-FI" dirty="0"/>
              <a:t> to </a:t>
            </a:r>
            <a:r>
              <a:rPr lang="fi-FI" dirty="0" err="1"/>
              <a:t>less</a:t>
            </a:r>
            <a:r>
              <a:rPr lang="fi-FI" dirty="0"/>
              <a:t> </a:t>
            </a:r>
            <a:r>
              <a:rPr lang="fi-FI" dirty="0" err="1"/>
              <a:t>congested</a:t>
            </a:r>
            <a:r>
              <a:rPr lang="fi-FI" dirty="0"/>
              <a:t> </a:t>
            </a:r>
            <a:r>
              <a:rPr lang="fi-FI" dirty="0" err="1"/>
              <a:t>hours</a:t>
            </a:r>
            <a:r>
              <a:rPr lang="fi-FI" dirty="0"/>
              <a:t>. </a:t>
            </a:r>
            <a:r>
              <a:rPr lang="fi-FI" dirty="0" err="1"/>
              <a:t>Simultaneously</a:t>
            </a:r>
            <a:r>
              <a:rPr lang="fi-FI" dirty="0"/>
              <a:t> </a:t>
            </a:r>
            <a:r>
              <a:rPr lang="fi-FI" dirty="0" err="1"/>
              <a:t>the</a:t>
            </a:r>
            <a:r>
              <a:rPr lang="fi-FI" dirty="0"/>
              <a:t> </a:t>
            </a:r>
            <a:r>
              <a:rPr lang="fi-FI" dirty="0" err="1"/>
              <a:t>customer</a:t>
            </a:r>
            <a:r>
              <a:rPr lang="fi-FI" dirty="0"/>
              <a:t> side, </a:t>
            </a:r>
            <a:r>
              <a:rPr lang="fi-FI" dirty="0" err="1"/>
              <a:t>meaning</a:t>
            </a:r>
            <a:r>
              <a:rPr lang="fi-FI" dirty="0"/>
              <a:t> </a:t>
            </a:r>
            <a:r>
              <a:rPr lang="fi-FI" dirty="0" err="1"/>
              <a:t>the</a:t>
            </a:r>
            <a:r>
              <a:rPr lang="fi-FI" dirty="0"/>
              <a:t> </a:t>
            </a:r>
            <a:r>
              <a:rPr lang="fi-FI" dirty="0" err="1"/>
              <a:t>demand</a:t>
            </a:r>
            <a:r>
              <a:rPr lang="fi-FI" dirty="0"/>
              <a:t> </a:t>
            </a:r>
            <a:r>
              <a:rPr lang="fi-FI" dirty="0" err="1"/>
              <a:t>response</a:t>
            </a:r>
            <a:r>
              <a:rPr lang="fi-FI" dirty="0"/>
              <a:t> </a:t>
            </a:r>
            <a:r>
              <a:rPr lang="fi-FI" dirty="0" err="1"/>
              <a:t>participants</a:t>
            </a:r>
            <a:r>
              <a:rPr lang="fi-FI" dirty="0"/>
              <a:t>, </a:t>
            </a:r>
            <a:r>
              <a:rPr lang="fi-FI" dirty="0" err="1"/>
              <a:t>save</a:t>
            </a:r>
            <a:r>
              <a:rPr lang="fi-FI" dirty="0"/>
              <a:t> money </a:t>
            </a:r>
            <a:r>
              <a:rPr lang="fi-FI" dirty="0" err="1"/>
              <a:t>by</a:t>
            </a:r>
            <a:r>
              <a:rPr lang="fi-FI" dirty="0"/>
              <a:t> </a:t>
            </a:r>
            <a:r>
              <a:rPr lang="fi-FI" dirty="0" err="1"/>
              <a:t>shifting</a:t>
            </a:r>
            <a:r>
              <a:rPr lang="fi-FI" dirty="0"/>
              <a:t> </a:t>
            </a:r>
            <a:r>
              <a:rPr lang="fi-FI" dirty="0" err="1"/>
              <a:t>loads</a:t>
            </a:r>
            <a:r>
              <a:rPr lang="fi-FI" dirty="0"/>
              <a:t> </a:t>
            </a:r>
            <a:r>
              <a:rPr lang="fi-FI" dirty="0" err="1"/>
              <a:t>or</a:t>
            </a:r>
            <a:r>
              <a:rPr lang="fi-FI" dirty="0"/>
              <a:t> </a:t>
            </a:r>
            <a:r>
              <a:rPr lang="fi-FI" dirty="0" err="1"/>
              <a:t>gain</a:t>
            </a:r>
            <a:r>
              <a:rPr lang="fi-FI" dirty="0"/>
              <a:t> money </a:t>
            </a:r>
            <a:r>
              <a:rPr lang="fi-FI" dirty="0" err="1"/>
              <a:t>by</a:t>
            </a:r>
            <a:r>
              <a:rPr lang="fi-FI" dirty="0"/>
              <a:t> </a:t>
            </a:r>
            <a:r>
              <a:rPr lang="fi-FI" dirty="0" err="1"/>
              <a:t>participating</a:t>
            </a:r>
            <a:r>
              <a:rPr lang="fi-FI" dirty="0"/>
              <a:t> in </a:t>
            </a:r>
            <a:r>
              <a:rPr lang="fi-FI" dirty="0" err="1"/>
              <a:t>reserve</a:t>
            </a:r>
            <a:r>
              <a:rPr lang="fi-FI" dirty="0"/>
              <a:t> </a:t>
            </a:r>
            <a:r>
              <a:rPr lang="fi-FI" dirty="0" err="1"/>
              <a:t>markets</a:t>
            </a:r>
            <a:r>
              <a:rPr lang="fi-FI" dirty="0"/>
              <a:t> </a:t>
            </a:r>
            <a:r>
              <a:rPr lang="fi-FI" dirty="0" err="1"/>
              <a:t>through</a:t>
            </a:r>
            <a:r>
              <a:rPr lang="fi-FI" dirty="0"/>
              <a:t> </a:t>
            </a:r>
            <a:r>
              <a:rPr lang="fi-FI" dirty="0" err="1"/>
              <a:t>aggregation</a:t>
            </a:r>
            <a:r>
              <a:rPr lang="fi-FI" dirty="0"/>
              <a:t>. </a:t>
            </a:r>
          </a:p>
          <a:p>
            <a:endParaRPr lang="fi-FI" dirty="0"/>
          </a:p>
          <a:p>
            <a:r>
              <a:rPr lang="fi-FI" dirty="0" err="1"/>
              <a:t>Overall</a:t>
            </a:r>
            <a:r>
              <a:rPr lang="fi-FI" dirty="0"/>
              <a:t>, </a:t>
            </a:r>
            <a:r>
              <a:rPr lang="fi-FI" dirty="0" err="1"/>
              <a:t>the</a:t>
            </a:r>
            <a:r>
              <a:rPr lang="fi-FI" dirty="0"/>
              <a:t> </a:t>
            </a:r>
            <a:r>
              <a:rPr lang="fi-FI" dirty="0" err="1"/>
              <a:t>benefit</a:t>
            </a:r>
            <a:r>
              <a:rPr lang="fi-FI" dirty="0"/>
              <a:t> is </a:t>
            </a:r>
            <a:r>
              <a:rPr lang="fi-FI" dirty="0" err="1"/>
              <a:t>that</a:t>
            </a:r>
            <a:r>
              <a:rPr lang="fi-FI" dirty="0"/>
              <a:t> </a:t>
            </a:r>
            <a:r>
              <a:rPr lang="fi-FI" dirty="0" err="1"/>
              <a:t>security</a:t>
            </a:r>
            <a:r>
              <a:rPr lang="fi-FI" dirty="0"/>
              <a:t> of </a:t>
            </a:r>
            <a:r>
              <a:rPr lang="fi-FI" dirty="0" err="1"/>
              <a:t>the</a:t>
            </a:r>
            <a:r>
              <a:rPr lang="fi-FI" dirty="0"/>
              <a:t> </a:t>
            </a:r>
            <a:r>
              <a:rPr lang="fi-FI" dirty="0" err="1"/>
              <a:t>energy</a:t>
            </a:r>
            <a:r>
              <a:rPr lang="fi-FI" dirty="0"/>
              <a:t> </a:t>
            </a:r>
            <a:r>
              <a:rPr lang="fi-FI" dirty="0" err="1"/>
              <a:t>system</a:t>
            </a:r>
            <a:r>
              <a:rPr lang="fi-FI" dirty="0"/>
              <a:t> is </a:t>
            </a:r>
            <a:r>
              <a:rPr lang="fi-FI" dirty="0" err="1"/>
              <a:t>improved</a:t>
            </a:r>
            <a:r>
              <a:rPr lang="fi-FI" dirty="0"/>
              <a:t> and </a:t>
            </a:r>
            <a:r>
              <a:rPr lang="fi-FI" dirty="0" err="1"/>
              <a:t>more</a:t>
            </a:r>
            <a:r>
              <a:rPr lang="fi-FI" dirty="0"/>
              <a:t> </a:t>
            </a:r>
            <a:r>
              <a:rPr lang="fi-FI" dirty="0" err="1"/>
              <a:t>reserve</a:t>
            </a:r>
            <a:r>
              <a:rPr lang="fi-FI" dirty="0"/>
              <a:t> </a:t>
            </a:r>
            <a:r>
              <a:rPr lang="fi-FI" dirty="0" err="1"/>
              <a:t>capacity</a:t>
            </a:r>
            <a:r>
              <a:rPr lang="fi-FI" dirty="0"/>
              <a:t> is </a:t>
            </a:r>
            <a:r>
              <a:rPr lang="fi-FI" dirty="0" err="1"/>
              <a:t>available</a:t>
            </a:r>
            <a:r>
              <a:rPr lang="fi-FI" dirty="0"/>
              <a:t> in </a:t>
            </a:r>
            <a:r>
              <a:rPr lang="fi-FI" dirty="0" err="1"/>
              <a:t>the</a:t>
            </a:r>
            <a:r>
              <a:rPr lang="fi-FI" dirty="0"/>
              <a:t> case of </a:t>
            </a:r>
            <a:r>
              <a:rPr lang="fi-FI" dirty="0" err="1"/>
              <a:t>contingencies</a:t>
            </a:r>
            <a:r>
              <a:rPr lang="fi-FI" dirty="0"/>
              <a:t>. </a:t>
            </a:r>
          </a:p>
          <a:p>
            <a:endParaRPr lang="fi-FI" dirty="0"/>
          </a:p>
          <a:p>
            <a:r>
              <a:rPr lang="fi-FI" dirty="0" err="1"/>
              <a:t>Then</a:t>
            </a:r>
            <a:r>
              <a:rPr lang="fi-FI" dirty="0"/>
              <a:t> </a:t>
            </a:r>
            <a:r>
              <a:rPr lang="fi-FI" dirty="0" err="1"/>
              <a:t>the</a:t>
            </a:r>
            <a:r>
              <a:rPr lang="fi-FI" dirty="0"/>
              <a:t> </a:t>
            </a:r>
            <a:r>
              <a:rPr lang="fi-FI" dirty="0" err="1"/>
              <a:t>challenges</a:t>
            </a:r>
            <a:r>
              <a:rPr lang="fi-FI" dirty="0"/>
              <a:t>. It is </a:t>
            </a:r>
            <a:r>
              <a:rPr lang="fi-FI" dirty="0" err="1"/>
              <a:t>still</a:t>
            </a:r>
            <a:r>
              <a:rPr lang="fi-FI" dirty="0"/>
              <a:t> </a:t>
            </a:r>
            <a:r>
              <a:rPr lang="fi-FI" dirty="0" err="1"/>
              <a:t>rather</a:t>
            </a:r>
            <a:r>
              <a:rPr lang="fi-FI" dirty="0"/>
              <a:t> </a:t>
            </a:r>
            <a:r>
              <a:rPr lang="fi-FI" dirty="0" err="1"/>
              <a:t>difficult</a:t>
            </a:r>
            <a:r>
              <a:rPr lang="fi-FI" dirty="0"/>
              <a:t> to </a:t>
            </a:r>
            <a:r>
              <a:rPr lang="fi-FI" dirty="0" err="1"/>
              <a:t>forecast</a:t>
            </a:r>
            <a:r>
              <a:rPr lang="fi-FI" dirty="0"/>
              <a:t> </a:t>
            </a:r>
            <a:r>
              <a:rPr lang="fi-FI" dirty="0" err="1"/>
              <a:t>the</a:t>
            </a:r>
            <a:r>
              <a:rPr lang="fi-FI" dirty="0"/>
              <a:t> </a:t>
            </a:r>
            <a:r>
              <a:rPr lang="fi-FI" dirty="0" err="1"/>
              <a:t>amount</a:t>
            </a:r>
            <a:r>
              <a:rPr lang="fi-FI" dirty="0"/>
              <a:t> of </a:t>
            </a:r>
            <a:r>
              <a:rPr lang="fi-FI" dirty="0" err="1"/>
              <a:t>demand</a:t>
            </a:r>
            <a:r>
              <a:rPr lang="fi-FI" dirty="0"/>
              <a:t> </a:t>
            </a:r>
            <a:r>
              <a:rPr lang="fi-FI" dirty="0" err="1"/>
              <a:t>response</a:t>
            </a:r>
            <a:r>
              <a:rPr lang="fi-FI" dirty="0"/>
              <a:t> </a:t>
            </a:r>
            <a:r>
              <a:rPr lang="fi-FI" dirty="0" err="1"/>
              <a:t>that</a:t>
            </a:r>
            <a:r>
              <a:rPr lang="fi-FI" dirty="0"/>
              <a:t> is </a:t>
            </a:r>
            <a:r>
              <a:rPr lang="fi-FI" dirty="0" err="1"/>
              <a:t>going</a:t>
            </a:r>
            <a:r>
              <a:rPr lang="fi-FI" dirty="0"/>
              <a:t> to </a:t>
            </a:r>
            <a:r>
              <a:rPr lang="fi-FI" dirty="0" err="1"/>
              <a:t>realize</a:t>
            </a:r>
            <a:r>
              <a:rPr lang="fi-FI" dirty="0"/>
              <a:t>. </a:t>
            </a:r>
            <a:r>
              <a:rPr lang="fi-FI" dirty="0" err="1"/>
              <a:t>This</a:t>
            </a:r>
            <a:r>
              <a:rPr lang="fi-FI" dirty="0"/>
              <a:t> is </a:t>
            </a:r>
            <a:r>
              <a:rPr lang="fi-FI" dirty="0" err="1"/>
              <a:t>the</a:t>
            </a:r>
            <a:r>
              <a:rPr lang="fi-FI" dirty="0"/>
              <a:t> case </a:t>
            </a:r>
            <a:r>
              <a:rPr lang="fi-FI" dirty="0" err="1"/>
              <a:t>with</a:t>
            </a:r>
            <a:r>
              <a:rPr lang="fi-FI" dirty="0"/>
              <a:t> </a:t>
            </a:r>
            <a:r>
              <a:rPr lang="fi-FI" dirty="0" err="1"/>
              <a:t>manual</a:t>
            </a:r>
            <a:r>
              <a:rPr lang="fi-FI" dirty="0"/>
              <a:t> </a:t>
            </a:r>
            <a:r>
              <a:rPr lang="fi-FI" dirty="0" err="1"/>
              <a:t>demand</a:t>
            </a:r>
            <a:r>
              <a:rPr lang="fi-FI" dirty="0"/>
              <a:t> </a:t>
            </a:r>
            <a:r>
              <a:rPr lang="fi-FI" dirty="0" err="1"/>
              <a:t>response</a:t>
            </a:r>
            <a:r>
              <a:rPr lang="fi-FI" dirty="0"/>
              <a:t> </a:t>
            </a:r>
            <a:r>
              <a:rPr lang="fi-FI" dirty="0" err="1"/>
              <a:t>that</a:t>
            </a:r>
            <a:r>
              <a:rPr lang="fi-FI" dirty="0"/>
              <a:t> is </a:t>
            </a:r>
            <a:r>
              <a:rPr lang="fi-FI" dirty="0" err="1"/>
              <a:t>not</a:t>
            </a:r>
            <a:r>
              <a:rPr lang="fi-FI" dirty="0"/>
              <a:t> </a:t>
            </a:r>
            <a:r>
              <a:rPr lang="fi-FI" dirty="0" err="1"/>
              <a:t>aggregated</a:t>
            </a:r>
            <a:r>
              <a:rPr lang="fi-FI" dirty="0"/>
              <a:t>. </a:t>
            </a:r>
            <a:r>
              <a:rPr lang="fi-FI" dirty="0" err="1"/>
              <a:t>This</a:t>
            </a:r>
            <a:r>
              <a:rPr lang="fi-FI" dirty="0"/>
              <a:t> </a:t>
            </a:r>
            <a:r>
              <a:rPr lang="fi-FI" dirty="0" err="1"/>
              <a:t>brings</a:t>
            </a:r>
            <a:r>
              <a:rPr lang="fi-FI" dirty="0"/>
              <a:t> us to </a:t>
            </a:r>
            <a:r>
              <a:rPr lang="fi-FI" dirty="0" err="1"/>
              <a:t>the</a:t>
            </a:r>
            <a:r>
              <a:rPr lang="fi-FI" dirty="0"/>
              <a:t> </a:t>
            </a:r>
            <a:r>
              <a:rPr lang="fi-FI" dirty="0" err="1"/>
              <a:t>next</a:t>
            </a:r>
            <a:r>
              <a:rPr lang="fi-FI" dirty="0"/>
              <a:t> </a:t>
            </a:r>
            <a:r>
              <a:rPr lang="fi-FI" dirty="0" err="1"/>
              <a:t>challenge</a:t>
            </a:r>
            <a:r>
              <a:rPr lang="fi-FI" dirty="0"/>
              <a:t> </a:t>
            </a:r>
            <a:r>
              <a:rPr lang="fi-FI" dirty="0" err="1"/>
              <a:t>that</a:t>
            </a:r>
            <a:r>
              <a:rPr lang="fi-FI" dirty="0"/>
              <a:t> is </a:t>
            </a:r>
            <a:r>
              <a:rPr lang="fi-FI" dirty="0" err="1"/>
              <a:t>the</a:t>
            </a:r>
            <a:r>
              <a:rPr lang="fi-FI" dirty="0"/>
              <a:t> </a:t>
            </a:r>
            <a:r>
              <a:rPr lang="fi-FI" dirty="0" err="1"/>
              <a:t>incentive</a:t>
            </a:r>
            <a:r>
              <a:rPr lang="fi-FI" dirty="0"/>
              <a:t> for </a:t>
            </a:r>
            <a:r>
              <a:rPr lang="fi-FI" dirty="0" err="1"/>
              <a:t>consumers</a:t>
            </a:r>
            <a:r>
              <a:rPr lang="fi-FI" dirty="0"/>
              <a:t> to </a:t>
            </a:r>
            <a:r>
              <a:rPr lang="fi-FI" dirty="0" err="1"/>
              <a:t>shift</a:t>
            </a:r>
            <a:r>
              <a:rPr lang="fi-FI" dirty="0"/>
              <a:t> </a:t>
            </a:r>
            <a:r>
              <a:rPr lang="fi-FI" dirty="0" err="1"/>
              <a:t>their</a:t>
            </a:r>
            <a:r>
              <a:rPr lang="fi-FI" dirty="0"/>
              <a:t> </a:t>
            </a:r>
            <a:r>
              <a:rPr lang="fi-FI" dirty="0" err="1"/>
              <a:t>loads</a:t>
            </a:r>
            <a:r>
              <a:rPr lang="fi-FI" dirty="0"/>
              <a:t>. Is it </a:t>
            </a:r>
            <a:r>
              <a:rPr lang="fi-FI" dirty="0" err="1"/>
              <a:t>the</a:t>
            </a:r>
            <a:r>
              <a:rPr lang="fi-FI" dirty="0"/>
              <a:t> </a:t>
            </a:r>
            <a:r>
              <a:rPr lang="fi-FI" dirty="0" err="1"/>
              <a:t>monetary</a:t>
            </a:r>
            <a:r>
              <a:rPr lang="fi-FI" dirty="0"/>
              <a:t> </a:t>
            </a:r>
            <a:r>
              <a:rPr lang="fi-FI" dirty="0" err="1"/>
              <a:t>profits</a:t>
            </a:r>
            <a:r>
              <a:rPr lang="fi-FI" dirty="0"/>
              <a:t>, </a:t>
            </a:r>
            <a:r>
              <a:rPr lang="fi-FI" dirty="0" err="1"/>
              <a:t>environmental</a:t>
            </a:r>
            <a:r>
              <a:rPr lang="fi-FI" dirty="0"/>
              <a:t> </a:t>
            </a:r>
            <a:r>
              <a:rPr lang="fi-FI" dirty="0" err="1"/>
              <a:t>aspects</a:t>
            </a:r>
            <a:r>
              <a:rPr lang="fi-FI" dirty="0"/>
              <a:t> </a:t>
            </a:r>
            <a:r>
              <a:rPr lang="fi-FI" dirty="0" err="1"/>
              <a:t>or</a:t>
            </a:r>
            <a:r>
              <a:rPr lang="fi-FI" dirty="0"/>
              <a:t> </a:t>
            </a:r>
            <a:r>
              <a:rPr lang="fi-FI" dirty="0" err="1"/>
              <a:t>social</a:t>
            </a:r>
            <a:r>
              <a:rPr lang="fi-FI" dirty="0"/>
              <a:t> </a:t>
            </a:r>
            <a:r>
              <a:rPr lang="fi-FI" dirty="0" err="1"/>
              <a:t>responsibility</a:t>
            </a:r>
            <a:r>
              <a:rPr lang="fi-FI" dirty="0"/>
              <a:t>? </a:t>
            </a:r>
            <a:r>
              <a:rPr lang="fi-FI" dirty="0" err="1"/>
              <a:t>However</a:t>
            </a:r>
            <a:r>
              <a:rPr lang="fi-FI" dirty="0"/>
              <a:t>, </a:t>
            </a:r>
            <a:r>
              <a:rPr lang="fi-FI" dirty="0" err="1"/>
              <a:t>the</a:t>
            </a:r>
            <a:r>
              <a:rPr lang="fi-FI" dirty="0"/>
              <a:t> </a:t>
            </a:r>
            <a:r>
              <a:rPr lang="fi-FI" dirty="0" err="1"/>
              <a:t>requlatory</a:t>
            </a:r>
            <a:r>
              <a:rPr lang="fi-FI" dirty="0"/>
              <a:t> </a:t>
            </a:r>
            <a:r>
              <a:rPr lang="fi-FI" dirty="0" err="1"/>
              <a:t>framework</a:t>
            </a:r>
            <a:r>
              <a:rPr lang="fi-FI" dirty="0"/>
              <a:t> </a:t>
            </a:r>
            <a:r>
              <a:rPr lang="fi-FI" dirty="0" err="1"/>
              <a:t>seems</a:t>
            </a:r>
            <a:r>
              <a:rPr lang="fi-FI" dirty="0"/>
              <a:t> to </a:t>
            </a:r>
            <a:r>
              <a:rPr lang="fi-FI" dirty="0" err="1"/>
              <a:t>be</a:t>
            </a:r>
            <a:r>
              <a:rPr lang="fi-FI" dirty="0"/>
              <a:t> </a:t>
            </a:r>
            <a:r>
              <a:rPr lang="fi-FI" dirty="0" err="1"/>
              <a:t>missing</a:t>
            </a:r>
            <a:r>
              <a:rPr lang="fi-FI" dirty="0"/>
              <a:t>. </a:t>
            </a:r>
            <a:r>
              <a:rPr lang="fi-FI" dirty="0" err="1"/>
              <a:t>Lastly</a:t>
            </a:r>
            <a:r>
              <a:rPr lang="fi-FI" dirty="0"/>
              <a:t>, </a:t>
            </a:r>
            <a:r>
              <a:rPr lang="fi-FI" dirty="0" err="1"/>
              <a:t>the</a:t>
            </a:r>
            <a:r>
              <a:rPr lang="fi-FI" dirty="0"/>
              <a:t> </a:t>
            </a:r>
            <a:r>
              <a:rPr lang="fi-FI" dirty="0" err="1"/>
              <a:t>smart</a:t>
            </a:r>
            <a:r>
              <a:rPr lang="fi-FI" dirty="0"/>
              <a:t> </a:t>
            </a:r>
            <a:r>
              <a:rPr lang="fi-FI" dirty="0" err="1"/>
              <a:t>metering</a:t>
            </a:r>
            <a:r>
              <a:rPr lang="fi-FI" dirty="0"/>
              <a:t> </a:t>
            </a:r>
            <a:r>
              <a:rPr lang="fi-FI" dirty="0" err="1"/>
              <a:t>challenges</a:t>
            </a:r>
            <a:r>
              <a:rPr lang="fi-FI" dirty="0"/>
              <a:t>, </a:t>
            </a:r>
            <a:r>
              <a:rPr lang="fi-FI" dirty="0" err="1"/>
              <a:t>that</a:t>
            </a:r>
            <a:r>
              <a:rPr lang="fi-FI" dirty="0"/>
              <a:t> </a:t>
            </a:r>
            <a:r>
              <a:rPr lang="fi-FI" dirty="0" err="1"/>
              <a:t>relate</a:t>
            </a:r>
            <a:r>
              <a:rPr lang="fi-FI" dirty="0"/>
              <a:t> to </a:t>
            </a:r>
            <a:r>
              <a:rPr lang="fi-FI" dirty="0" err="1"/>
              <a:t>investments</a:t>
            </a:r>
            <a:r>
              <a:rPr lang="fi-FI" dirty="0"/>
              <a:t> and </a:t>
            </a:r>
            <a:r>
              <a:rPr lang="fi-FI" dirty="0" err="1"/>
              <a:t>missing</a:t>
            </a:r>
            <a:r>
              <a:rPr lang="fi-FI" dirty="0"/>
              <a:t> </a:t>
            </a:r>
            <a:r>
              <a:rPr lang="fi-FI" dirty="0" err="1"/>
              <a:t>regulatory</a:t>
            </a:r>
            <a:r>
              <a:rPr lang="fi-FI" dirty="0"/>
              <a:t> </a:t>
            </a:r>
            <a:r>
              <a:rPr lang="fi-FI" dirty="0" err="1"/>
              <a:t>framework</a:t>
            </a:r>
            <a:r>
              <a:rPr lang="fi-FI" dirty="0"/>
              <a:t> for </a:t>
            </a:r>
            <a:r>
              <a:rPr lang="fi-FI" dirty="0" err="1"/>
              <a:t>smart</a:t>
            </a:r>
            <a:r>
              <a:rPr lang="fi-FI" dirty="0"/>
              <a:t> home </a:t>
            </a:r>
            <a:r>
              <a:rPr lang="fi-FI" dirty="0" err="1"/>
              <a:t>appliances</a:t>
            </a:r>
            <a:r>
              <a:rPr lang="fi-FI" dirty="0"/>
              <a:t>. </a:t>
            </a:r>
            <a:r>
              <a:rPr lang="fi-FI" dirty="0" err="1"/>
              <a:t>All</a:t>
            </a:r>
            <a:r>
              <a:rPr lang="fi-FI" dirty="0"/>
              <a:t> in </a:t>
            </a:r>
            <a:r>
              <a:rPr lang="fi-FI" dirty="0" err="1"/>
              <a:t>all</a:t>
            </a:r>
            <a:r>
              <a:rPr lang="fi-FI" dirty="0"/>
              <a:t>, </a:t>
            </a:r>
            <a:r>
              <a:rPr lang="fi-FI" dirty="0" err="1"/>
              <a:t>most</a:t>
            </a:r>
            <a:r>
              <a:rPr lang="fi-FI" dirty="0"/>
              <a:t> of </a:t>
            </a:r>
            <a:r>
              <a:rPr lang="fi-FI" dirty="0" err="1"/>
              <a:t>the</a:t>
            </a:r>
            <a:r>
              <a:rPr lang="fi-FI" dirty="0"/>
              <a:t> </a:t>
            </a:r>
            <a:r>
              <a:rPr lang="fi-FI" dirty="0" err="1"/>
              <a:t>challenges</a:t>
            </a:r>
            <a:r>
              <a:rPr lang="fi-FI" dirty="0"/>
              <a:t> </a:t>
            </a:r>
            <a:r>
              <a:rPr lang="fi-FI" dirty="0" err="1"/>
              <a:t>relate</a:t>
            </a:r>
            <a:r>
              <a:rPr lang="fi-FI" dirty="0"/>
              <a:t> to </a:t>
            </a:r>
            <a:r>
              <a:rPr lang="fi-FI" dirty="0" err="1"/>
              <a:t>missing</a:t>
            </a:r>
            <a:r>
              <a:rPr lang="fi-FI" dirty="0"/>
              <a:t> </a:t>
            </a:r>
            <a:r>
              <a:rPr lang="fi-FI" dirty="0" err="1"/>
              <a:t>regulations</a:t>
            </a:r>
            <a:r>
              <a:rPr lang="fi-FI" dirty="0"/>
              <a:t>, </a:t>
            </a:r>
            <a:r>
              <a:rPr lang="fi-FI" dirty="0" err="1"/>
              <a:t>which</a:t>
            </a:r>
            <a:r>
              <a:rPr lang="fi-FI" dirty="0"/>
              <a:t> </a:t>
            </a:r>
            <a:r>
              <a:rPr lang="fi-FI" dirty="0" err="1"/>
              <a:t>may</a:t>
            </a:r>
            <a:r>
              <a:rPr lang="fi-FI" dirty="0"/>
              <a:t> </a:t>
            </a:r>
            <a:r>
              <a:rPr lang="fi-FI" dirty="0" err="1"/>
              <a:t>not</a:t>
            </a:r>
            <a:r>
              <a:rPr lang="fi-FI" dirty="0"/>
              <a:t> </a:t>
            </a:r>
            <a:r>
              <a:rPr lang="fi-FI" dirty="0" err="1"/>
              <a:t>be</a:t>
            </a:r>
            <a:r>
              <a:rPr lang="fi-FI" dirty="0"/>
              <a:t> a </a:t>
            </a:r>
            <a:r>
              <a:rPr lang="fi-FI" dirty="0" err="1"/>
              <a:t>problem</a:t>
            </a:r>
            <a:r>
              <a:rPr lang="fi-FI" dirty="0"/>
              <a:t> for long. At </a:t>
            </a:r>
            <a:r>
              <a:rPr lang="fi-FI" dirty="0" err="1"/>
              <a:t>least</a:t>
            </a:r>
            <a:r>
              <a:rPr lang="fi-FI" dirty="0"/>
              <a:t> </a:t>
            </a:r>
            <a:r>
              <a:rPr lang="fi-FI" dirty="0" err="1"/>
              <a:t>the</a:t>
            </a:r>
            <a:r>
              <a:rPr lang="fi-FI" dirty="0"/>
              <a:t> </a:t>
            </a:r>
            <a:r>
              <a:rPr lang="fi-FI" dirty="0" err="1"/>
              <a:t>smart</a:t>
            </a:r>
            <a:r>
              <a:rPr lang="fi-FI" dirty="0"/>
              <a:t> </a:t>
            </a:r>
            <a:r>
              <a:rPr lang="fi-FI" dirty="0" err="1"/>
              <a:t>appliances</a:t>
            </a:r>
            <a:r>
              <a:rPr lang="fi-FI" dirty="0"/>
              <a:t> </a:t>
            </a:r>
            <a:r>
              <a:rPr lang="fi-FI" dirty="0" err="1"/>
              <a:t>have</a:t>
            </a:r>
            <a:r>
              <a:rPr lang="fi-FI" dirty="0"/>
              <a:t> </a:t>
            </a:r>
            <a:r>
              <a:rPr lang="fi-FI" dirty="0" err="1"/>
              <a:t>had</a:t>
            </a:r>
            <a:r>
              <a:rPr lang="fi-FI" dirty="0"/>
              <a:t> </a:t>
            </a:r>
            <a:r>
              <a:rPr lang="fi-FI" dirty="0" err="1"/>
              <a:t>preliminary</a:t>
            </a:r>
            <a:r>
              <a:rPr lang="fi-FI" dirty="0"/>
              <a:t> </a:t>
            </a:r>
            <a:r>
              <a:rPr lang="fi-FI" dirty="0" err="1"/>
              <a:t>discussion</a:t>
            </a:r>
            <a:r>
              <a:rPr lang="fi-FI" dirty="0"/>
              <a:t> on EU </a:t>
            </a:r>
            <a:r>
              <a:rPr lang="fi-FI" dirty="0" err="1"/>
              <a:t>regulation</a:t>
            </a:r>
            <a:r>
              <a:rPr lang="fi-FI" dirty="0"/>
              <a:t> </a:t>
            </a:r>
            <a:r>
              <a:rPr lang="fi-FI" dirty="0" err="1"/>
              <a:t>level</a:t>
            </a:r>
            <a:r>
              <a:rPr lang="fi-FI" dirty="0"/>
              <a:t>.</a:t>
            </a:r>
          </a:p>
        </p:txBody>
      </p:sp>
    </p:spTree>
    <p:extLst>
      <p:ext uri="{BB962C8B-B14F-4D97-AF65-F5344CB8AC3E}">
        <p14:creationId xmlns:p14="http://schemas.microsoft.com/office/powerpoint/2010/main" val="116504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Grid balance investment: no as huge need for peaking powerplants, batteries or supercapacitors nor </a:t>
            </a:r>
            <a:r>
              <a:rPr lang="en-US"/>
              <a:t>grid reinforcements</a:t>
            </a:r>
          </a:p>
        </p:txBody>
      </p:sp>
    </p:spTree>
    <p:extLst>
      <p:ext uri="{BB962C8B-B14F-4D97-AF65-F5344CB8AC3E}">
        <p14:creationId xmlns:p14="http://schemas.microsoft.com/office/powerpoint/2010/main" val="37092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doi.org/10.1016/C2020-0-02169-9" TargetMode="External"/><Relationship Id="rId3" Type="http://schemas.openxmlformats.org/officeDocument/2006/relationships/hyperlink" Target="https://doi.org/10.1016/j.apenergy.2018.03.115" TargetMode="External"/><Relationship Id="rId7" Type="http://schemas.openxmlformats.org/officeDocument/2006/relationships/hyperlink" Target="https://www.fingrid.fi/globalassets/dokumentit/en/electricity-market/reserves/reserve-products-and-reserve-market-places.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www.fingrid.fi/globalassets/dokumentit/fi/ajankohtaista-tapahtumat/tasevastaavapaiva-14.3.22.pdf" TargetMode="External"/><Relationship Id="rId5" Type="http://schemas.openxmlformats.org/officeDocument/2006/relationships/hyperlink" Target="https://op.europa.eu/en/publication-detail/-/publication/8dfe10cc-324a-11ed-975d-01aa75ed71a1/language-en/format-PDF/source-282455871" TargetMode="External"/><Relationship Id="rId4" Type="http://schemas.openxmlformats.org/officeDocument/2006/relationships/hyperlink" Target="https://doi.org/10.1016/j.rser.2020.11070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matti.lehtonen@aalto.fi"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sciencedirect.com/science/article/pii/S0360544223002876" TargetMode="External"/><Relationship Id="rId2" Type="http://schemas.openxmlformats.org/officeDocument/2006/relationships/hyperlink" Target="https://www.sciencedirect.com/science/article/pii/S2352484723001130" TargetMode="External"/><Relationship Id="rId1" Type="http://schemas.openxmlformats.org/officeDocument/2006/relationships/slideLayout" Target="../slideLayouts/slideLayout3.xml"/><Relationship Id="rId6" Type="http://schemas.openxmlformats.org/officeDocument/2006/relationships/hyperlink" Target="https://www.sciencedirect.com/science/article/pii/S0301421520306315" TargetMode="External"/><Relationship Id="rId5" Type="http://schemas.openxmlformats.org/officeDocument/2006/relationships/hyperlink" Target="https://www.sciencedirect.com/science/article/pii/S0098135422004021" TargetMode="External"/><Relationship Id="rId4" Type="http://schemas.openxmlformats.org/officeDocument/2006/relationships/hyperlink" Target="https://www.sciencedirect.com/science/article/pii/S030626192201574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en-US" sz="3200"/>
              <a:t>Demand Response in Power System Energy Balance Management</a:t>
            </a:r>
            <a:endParaRPr lang="en-US"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t>Sonja Nurmiainen &amp; Emma Kuula</a:t>
            </a:r>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a:t>21</a:t>
            </a:r>
            <a:r>
              <a:rPr lang="et-EE"/>
              <a:t>.0</a:t>
            </a:r>
            <a:r>
              <a:rPr lang="fi-FI"/>
              <a:t>3</a:t>
            </a:r>
            <a:r>
              <a:rPr lang="et-EE"/>
              <a:t>.20</a:t>
            </a:r>
            <a:r>
              <a:rPr lang="fi-FI"/>
              <a:t>23</a:t>
            </a:r>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lnSpc>
                <a:spcPct val="150000"/>
              </a:lnSpc>
              <a:buFont typeface="Arial" panose="020B0604020202020204" pitchFamily="34" charset="0"/>
              <a:buChar char="•"/>
            </a:pPr>
            <a:r>
              <a:rPr lang="fi-FI" sz="2000" dirty="0">
                <a:ea typeface="ＭＳ Ｐゴシック"/>
              </a:rPr>
              <a:t>DR </a:t>
            </a:r>
            <a:r>
              <a:rPr lang="fi-FI" sz="2000" dirty="0" err="1">
                <a:ea typeface="ＭＳ Ｐゴシック"/>
              </a:rPr>
              <a:t>providers</a:t>
            </a:r>
            <a:r>
              <a:rPr lang="fi-FI" sz="2000" dirty="0">
                <a:ea typeface="ＭＳ Ｐゴシック"/>
              </a:rPr>
              <a:t>: </a:t>
            </a:r>
            <a:r>
              <a:rPr lang="fi-FI" sz="2000" dirty="0" err="1">
                <a:ea typeface="ＭＳ Ｐゴシック"/>
              </a:rPr>
              <a:t>large</a:t>
            </a:r>
            <a:r>
              <a:rPr lang="fi-FI" sz="2000" dirty="0">
                <a:ea typeface="ＭＳ Ｐゴシック"/>
              </a:rPr>
              <a:t> and </a:t>
            </a:r>
            <a:r>
              <a:rPr lang="fi-FI" sz="2000" dirty="0" err="1">
                <a:ea typeface="ＭＳ Ｐゴシック"/>
              </a:rPr>
              <a:t>small</a:t>
            </a:r>
            <a:r>
              <a:rPr lang="fi-FI" sz="2000" dirty="0">
                <a:ea typeface="ＭＳ Ｐゴシック"/>
              </a:rPr>
              <a:t> </a:t>
            </a:r>
            <a:r>
              <a:rPr lang="fi-FI" sz="2000" dirty="0" err="1">
                <a:ea typeface="ＭＳ Ｐゴシック"/>
              </a:rPr>
              <a:t>participants</a:t>
            </a:r>
            <a:r>
              <a:rPr lang="fi-FI" sz="2000" dirty="0">
                <a:ea typeface="ＭＳ Ｐゴシック"/>
              </a:rPr>
              <a:t>, </a:t>
            </a:r>
            <a:r>
              <a:rPr lang="fi-FI" sz="2000" dirty="0" err="1">
                <a:ea typeface="ＭＳ Ｐゴシック"/>
              </a:rPr>
              <a:t>Fingrid</a:t>
            </a:r>
            <a:endParaRPr lang="fi-FI" sz="2000" dirty="0">
              <a:ea typeface="ＭＳ Ｐゴシック"/>
            </a:endParaRPr>
          </a:p>
          <a:p>
            <a:pPr marL="682625" lvl="1" indent="-342900">
              <a:lnSpc>
                <a:spcPct val="150000"/>
              </a:lnSpc>
              <a:buFont typeface="Arial" panose="020B0604020202020204" pitchFamily="34" charset="0"/>
              <a:buChar char="•"/>
            </a:pPr>
            <a:r>
              <a:rPr lang="fi-FI" sz="1800" dirty="0" err="1">
                <a:ea typeface="ＭＳ Ｐゴシック"/>
              </a:rPr>
              <a:t>Aggregation</a:t>
            </a:r>
            <a:r>
              <a:rPr lang="fi-FI" sz="1800" dirty="0">
                <a:ea typeface="ＭＳ Ｐゴシック"/>
              </a:rPr>
              <a:t> </a:t>
            </a:r>
          </a:p>
          <a:p>
            <a:pPr marL="342900" indent="-342900">
              <a:lnSpc>
                <a:spcPct val="150000"/>
              </a:lnSpc>
              <a:buFont typeface="Arial" panose="020B0604020202020204" pitchFamily="34" charset="0"/>
              <a:buChar char="•"/>
            </a:pPr>
            <a:r>
              <a:rPr lang="fi-FI" sz="2000" dirty="0" err="1">
                <a:ea typeface="ＭＳ Ｐゴシック"/>
              </a:rPr>
              <a:t>Demand</a:t>
            </a:r>
            <a:r>
              <a:rPr lang="fi-FI" sz="2000" dirty="0">
                <a:ea typeface="ＭＳ Ｐゴシック"/>
              </a:rPr>
              <a:t> </a:t>
            </a:r>
            <a:r>
              <a:rPr lang="fi-FI" sz="2000" dirty="0" err="1">
                <a:ea typeface="ＭＳ Ｐゴシック"/>
              </a:rPr>
              <a:t>response</a:t>
            </a:r>
            <a:r>
              <a:rPr lang="fi-FI" sz="2000" dirty="0">
                <a:ea typeface="ＭＳ Ｐゴシック"/>
              </a:rPr>
              <a:t> </a:t>
            </a:r>
            <a:r>
              <a:rPr lang="fi-FI" sz="2000" dirty="0" err="1">
                <a:ea typeface="ＭＳ Ｐゴシック"/>
              </a:rPr>
              <a:t>allows</a:t>
            </a:r>
            <a:r>
              <a:rPr lang="fi-FI" sz="2000" dirty="0">
                <a:ea typeface="ＭＳ Ｐゴシック"/>
              </a:rPr>
              <a:t> </a:t>
            </a:r>
            <a:r>
              <a:rPr lang="fi-FI" sz="2000" err="1">
                <a:ea typeface="ＭＳ Ｐゴシック"/>
              </a:rPr>
              <a:t>more</a:t>
            </a:r>
            <a:r>
              <a:rPr lang="fi-FI" sz="2000">
                <a:ea typeface="ＭＳ Ｐゴシック"/>
              </a:rPr>
              <a:t> </a:t>
            </a:r>
            <a:r>
              <a:rPr lang="fi-FI" sz="2000" dirty="0">
                <a:ea typeface="ＭＳ Ｐゴシック"/>
              </a:rPr>
              <a:t>RES </a:t>
            </a:r>
            <a:r>
              <a:rPr lang="fi-FI" sz="2000" err="1">
                <a:ea typeface="ＭＳ Ｐゴシック"/>
              </a:rPr>
              <a:t>integration</a:t>
            </a:r>
            <a:r>
              <a:rPr lang="fi-FI" sz="2000">
                <a:ea typeface="ＭＳ Ｐゴシック"/>
              </a:rPr>
              <a:t> and </a:t>
            </a:r>
            <a:r>
              <a:rPr lang="fi-FI" sz="2000" err="1">
                <a:ea typeface="ＭＳ Ｐゴシック"/>
              </a:rPr>
              <a:t>smooths</a:t>
            </a:r>
            <a:r>
              <a:rPr lang="fi-FI" sz="2000">
                <a:ea typeface="ＭＳ Ｐゴシック"/>
              </a:rPr>
              <a:t> market </a:t>
            </a:r>
            <a:r>
              <a:rPr lang="fi-FI" sz="2000" err="1">
                <a:ea typeface="ＭＳ Ｐゴシック"/>
              </a:rPr>
              <a:t>prices</a:t>
            </a:r>
            <a:endParaRPr lang="fi-FI" sz="2000">
              <a:ea typeface="ＭＳ Ｐゴシック"/>
            </a:endParaRPr>
          </a:p>
          <a:p>
            <a:pPr marL="342900" indent="-342900">
              <a:lnSpc>
                <a:spcPct val="150000"/>
              </a:lnSpc>
              <a:buFont typeface="Arial" panose="020B0604020202020204" pitchFamily="34" charset="0"/>
              <a:buChar char="•"/>
            </a:pPr>
            <a:r>
              <a:rPr lang="fi-FI" sz="2000" dirty="0" err="1">
                <a:ea typeface="ＭＳ Ｐゴシック"/>
              </a:rPr>
              <a:t>Accurate</a:t>
            </a:r>
            <a:r>
              <a:rPr lang="fi-FI" sz="2000" dirty="0">
                <a:ea typeface="ＭＳ Ｐゴシック"/>
              </a:rPr>
              <a:t> </a:t>
            </a:r>
            <a:r>
              <a:rPr lang="fi-FI" sz="2000" dirty="0" err="1">
                <a:ea typeface="ＭＳ Ｐゴシック"/>
              </a:rPr>
              <a:t>demand</a:t>
            </a:r>
            <a:r>
              <a:rPr lang="fi-FI" sz="2000" dirty="0">
                <a:ea typeface="ＭＳ Ｐゴシック"/>
              </a:rPr>
              <a:t> </a:t>
            </a:r>
            <a:r>
              <a:rPr lang="fi-FI" sz="2000" dirty="0" err="1">
                <a:ea typeface="ＭＳ Ｐゴシック"/>
              </a:rPr>
              <a:t>response</a:t>
            </a:r>
            <a:r>
              <a:rPr lang="fi-FI" sz="2000" dirty="0">
                <a:ea typeface="ＭＳ Ｐゴシック"/>
              </a:rPr>
              <a:t> </a:t>
            </a:r>
            <a:r>
              <a:rPr lang="fi-FI" sz="2000" dirty="0" err="1">
                <a:ea typeface="ＭＳ Ｐゴシック"/>
              </a:rPr>
              <a:t>provides</a:t>
            </a:r>
            <a:r>
              <a:rPr lang="fi-FI" sz="2000" dirty="0">
                <a:ea typeface="ＭＳ Ｐゴシック"/>
              </a:rPr>
              <a:t> </a:t>
            </a:r>
            <a:r>
              <a:rPr lang="fi-FI" sz="2000" dirty="0" err="1">
                <a:ea typeface="ＭＳ Ｐゴシック"/>
              </a:rPr>
              <a:t>monetary</a:t>
            </a:r>
            <a:r>
              <a:rPr lang="fi-FI" sz="2000" dirty="0">
                <a:ea typeface="ＭＳ Ｐゴシック"/>
              </a:rPr>
              <a:t> </a:t>
            </a:r>
            <a:r>
              <a:rPr lang="fi-FI" sz="2000" dirty="0" err="1">
                <a:ea typeface="ＭＳ Ｐゴシック"/>
              </a:rPr>
              <a:t>savings</a:t>
            </a:r>
            <a:r>
              <a:rPr lang="fi-FI" sz="2000" dirty="0">
                <a:ea typeface="ＭＳ Ｐゴシック"/>
              </a:rPr>
              <a:t> in </a:t>
            </a:r>
            <a:r>
              <a:rPr lang="fi-FI" sz="2000" dirty="0" err="1">
                <a:ea typeface="ＭＳ Ｐゴシック"/>
              </a:rPr>
              <a:t>grid</a:t>
            </a:r>
            <a:r>
              <a:rPr lang="fi-FI" sz="2000" dirty="0">
                <a:ea typeface="ＭＳ Ｐゴシック"/>
              </a:rPr>
              <a:t> </a:t>
            </a:r>
            <a:r>
              <a:rPr lang="fi-FI" sz="2000" err="1">
                <a:ea typeface="ＭＳ Ｐゴシック"/>
              </a:rPr>
              <a:t>balance</a:t>
            </a:r>
            <a:r>
              <a:rPr lang="fi-FI" sz="2000">
                <a:ea typeface="ＭＳ Ｐゴシック"/>
              </a:rPr>
              <a:t> </a:t>
            </a:r>
            <a:r>
              <a:rPr lang="fi-FI" sz="2000" dirty="0" err="1">
                <a:ea typeface="ＭＳ Ｐゴシック"/>
              </a:rPr>
              <a:t>investments</a:t>
            </a:r>
            <a:endParaRPr lang="fi-FI" sz="2000">
              <a:ea typeface="ＭＳ Ｐゴシック"/>
            </a:endParaRPr>
          </a:p>
          <a:p>
            <a:pPr marL="342900" indent="-342900">
              <a:lnSpc>
                <a:spcPct val="150000"/>
              </a:lnSpc>
              <a:buFont typeface="Arial" panose="020B0604020202020204" pitchFamily="34" charset="0"/>
              <a:buChar char="•"/>
            </a:pPr>
            <a:r>
              <a:rPr lang="fi-FI" sz="2000" dirty="0" err="1">
                <a:ea typeface="ＭＳ Ｐゴシック"/>
              </a:rPr>
              <a:t>There</a:t>
            </a:r>
            <a:r>
              <a:rPr lang="fi-FI" sz="2000" dirty="0">
                <a:ea typeface="ＭＳ Ｐゴシック"/>
              </a:rPr>
              <a:t> is </a:t>
            </a:r>
            <a:r>
              <a:rPr lang="fi-FI" sz="2000" dirty="0" err="1">
                <a:ea typeface="ＭＳ Ｐゴシック"/>
              </a:rPr>
              <a:t>room</a:t>
            </a:r>
            <a:r>
              <a:rPr lang="fi-FI" sz="2000" dirty="0">
                <a:ea typeface="ＭＳ Ｐゴシック"/>
              </a:rPr>
              <a:t> for </a:t>
            </a:r>
            <a:r>
              <a:rPr lang="fi-FI" sz="2000" dirty="0" err="1">
                <a:ea typeface="ＭＳ Ｐゴシック"/>
              </a:rPr>
              <a:t>development</a:t>
            </a:r>
            <a:endParaRPr lang="fi-FI" sz="2000" dirty="0">
              <a:ea typeface="ＭＳ Ｐゴシック"/>
            </a:endParaRPr>
          </a:p>
          <a:p>
            <a:pPr marL="682625" lvl="1" indent="-342900">
              <a:lnSpc>
                <a:spcPct val="150000"/>
              </a:lnSpc>
              <a:buFont typeface="Arial" panose="020B0604020202020204" pitchFamily="34" charset="0"/>
              <a:buChar char="•"/>
            </a:pPr>
            <a:r>
              <a:rPr lang="fi-FI" sz="1800" dirty="0">
                <a:ea typeface="ＭＳ Ｐゴシック"/>
              </a:rPr>
              <a:t>Smart </a:t>
            </a:r>
            <a:r>
              <a:rPr lang="fi-FI" sz="1800" dirty="0" err="1">
                <a:ea typeface="ＭＳ Ｐゴシック"/>
              </a:rPr>
              <a:t>meters</a:t>
            </a:r>
            <a:r>
              <a:rPr lang="fi-FI" sz="1800" dirty="0">
                <a:ea typeface="ＭＳ Ｐゴシック"/>
              </a:rPr>
              <a:t> and </a:t>
            </a:r>
            <a:r>
              <a:rPr lang="fi-FI" sz="1800" dirty="0" err="1">
                <a:ea typeface="ＭＳ Ｐゴシック"/>
              </a:rPr>
              <a:t>automation</a:t>
            </a:r>
            <a:endParaRPr lang="fi-FI" sz="1800" dirty="0">
              <a:ea typeface="ＭＳ Ｐゴシック"/>
            </a:endParaRPr>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21.03.2023</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a:p>
        </p:txBody>
      </p:sp>
    </p:spTree>
    <p:extLst>
      <p:ext uri="{BB962C8B-B14F-4D97-AF65-F5344CB8AC3E}">
        <p14:creationId xmlns:p14="http://schemas.microsoft.com/office/powerpoint/2010/main" val="322315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nSpc>
                <a:spcPct val="150000"/>
              </a:lnSpc>
            </a:pPr>
            <a:r>
              <a:rPr lang="en-US" sz="1200" b="0" i="0" dirty="0">
                <a:solidFill>
                  <a:srgbClr val="2E2E2E"/>
                </a:solidFill>
                <a:effectLst/>
                <a:latin typeface="ElsevierGulliver"/>
              </a:rPr>
              <a:t>Potential of demand side response aggregation for the stabilization of the grids frequency: </a:t>
            </a:r>
            <a:r>
              <a:rPr lang="en-US" sz="1200" b="0" i="0" dirty="0">
                <a:solidFill>
                  <a:srgbClr val="2E2E2E"/>
                </a:solidFill>
                <a:effectLst/>
                <a:latin typeface="ElsevierGulliver"/>
                <a:hlinkClick r:id="rId3"/>
              </a:rPr>
              <a:t>https://doi.org/10.1016/j.apenergy.2018.03.115</a:t>
            </a:r>
            <a:r>
              <a:rPr lang="en-US" sz="1200" b="0" i="0" dirty="0">
                <a:solidFill>
                  <a:srgbClr val="2E2E2E"/>
                </a:solidFill>
                <a:effectLst/>
                <a:latin typeface="ElsevierGulliver"/>
              </a:rPr>
              <a:t> </a:t>
            </a:r>
          </a:p>
          <a:p>
            <a:pPr marL="0" indent="0">
              <a:lnSpc>
                <a:spcPct val="150000"/>
              </a:lnSpc>
            </a:pPr>
            <a:r>
              <a:rPr lang="en-US" sz="1200" b="0" i="0" dirty="0">
                <a:solidFill>
                  <a:srgbClr val="2E2E2E"/>
                </a:solidFill>
                <a:effectLst/>
                <a:latin typeface="ElsevierGulliver"/>
              </a:rPr>
              <a:t>The Demand Response Technology Cluster: Accelerating UK residential consumer engagement with time-of-use tariffs, electric vehicles and smart meters via digital comparison tools: </a:t>
            </a:r>
            <a:r>
              <a:rPr lang="fi-FI" sz="1200" b="0" i="0" u="none" strike="noStrike" dirty="0">
                <a:solidFill>
                  <a:srgbClr val="2E2E2E"/>
                </a:solidFill>
                <a:effectLst/>
                <a:latin typeface="NexusSans"/>
                <a:hlinkClick r:id="rId4" tooltip="Persistent link using digital object identifier"/>
              </a:rPr>
              <a:t>https://doi.org/10.1016/j.rser.2020.110701</a:t>
            </a:r>
            <a:endParaRPr lang="fi-FI" sz="1200" b="0" i="0" u="none" strike="noStrike" dirty="0">
              <a:solidFill>
                <a:srgbClr val="2E2E2E"/>
              </a:solidFill>
              <a:effectLst/>
              <a:latin typeface="NexusSans"/>
            </a:endParaRPr>
          </a:p>
          <a:p>
            <a:pPr marL="0" indent="0">
              <a:lnSpc>
                <a:spcPct val="150000"/>
              </a:lnSpc>
            </a:pPr>
            <a:r>
              <a:rPr lang="en-US" sz="1200" b="0" dirty="0">
                <a:solidFill>
                  <a:srgbClr val="2E2E2E"/>
                </a:solidFill>
                <a:latin typeface="NexusSans"/>
              </a:rPr>
              <a:t>Energy smart appliances’ interoperability. Analysis on data exchange from state-of-the-art use cases: </a:t>
            </a:r>
            <a:r>
              <a:rPr lang="en-US" sz="1200" b="0" dirty="0">
                <a:solidFill>
                  <a:srgbClr val="2E2E2E"/>
                </a:solidFill>
                <a:latin typeface="NexusSans"/>
                <a:hlinkClick r:id="rId5"/>
              </a:rPr>
              <a:t>https://op.europa.eu/en/publication-detail/-/publication/8dfe10cc-324a-11ed-975d-01aa75ed71a1/language-en/format-PDF/source-282455871</a:t>
            </a:r>
            <a:endParaRPr lang="en-US" sz="1200" b="0" dirty="0">
              <a:solidFill>
                <a:srgbClr val="2E2E2E"/>
              </a:solidFill>
              <a:latin typeface="NexusSans"/>
            </a:endParaRPr>
          </a:p>
          <a:p>
            <a:pPr marL="0" indent="0">
              <a:lnSpc>
                <a:spcPct val="150000"/>
              </a:lnSpc>
            </a:pPr>
            <a:r>
              <a:rPr lang="en-US" sz="1200" b="0" dirty="0" err="1">
                <a:solidFill>
                  <a:srgbClr val="2E2E2E"/>
                </a:solidFill>
                <a:latin typeface="NexusSans"/>
              </a:rPr>
              <a:t>Tasevastaavapäivä</a:t>
            </a:r>
            <a:r>
              <a:rPr lang="en-US" sz="1200" b="0" dirty="0">
                <a:solidFill>
                  <a:srgbClr val="2E2E2E"/>
                </a:solidFill>
                <a:latin typeface="NexusSans"/>
              </a:rPr>
              <a:t> 2022: </a:t>
            </a:r>
            <a:r>
              <a:rPr lang="en-US" sz="1200" b="0" dirty="0">
                <a:solidFill>
                  <a:srgbClr val="2E2E2E"/>
                </a:solidFill>
                <a:latin typeface="NexusSans"/>
                <a:hlinkClick r:id="rId6"/>
              </a:rPr>
              <a:t>https://www.fingrid.fi/globalassets/dokumentit/fi/ajankohtaista-tapahtumat/tasevastaavapaiva-14.3.22.pdf</a:t>
            </a:r>
            <a:r>
              <a:rPr lang="en-US" sz="1200" b="0" dirty="0">
                <a:solidFill>
                  <a:srgbClr val="2E2E2E"/>
                </a:solidFill>
                <a:latin typeface="NexusSans"/>
              </a:rPr>
              <a:t> </a:t>
            </a:r>
          </a:p>
          <a:p>
            <a:pPr marL="0" indent="0">
              <a:lnSpc>
                <a:spcPct val="150000"/>
              </a:lnSpc>
            </a:pPr>
            <a:r>
              <a:rPr lang="en-US" sz="1200" b="0" dirty="0">
                <a:solidFill>
                  <a:srgbClr val="2E2E2E"/>
                </a:solidFill>
                <a:latin typeface="NexusSans"/>
              </a:rPr>
              <a:t>Reserve products and reserve market places, </a:t>
            </a:r>
            <a:r>
              <a:rPr lang="en-US" sz="1200" b="0" dirty="0" err="1">
                <a:solidFill>
                  <a:srgbClr val="2E2E2E"/>
                </a:solidFill>
                <a:latin typeface="NexusSans"/>
              </a:rPr>
              <a:t>Fingrid</a:t>
            </a:r>
            <a:r>
              <a:rPr lang="en-US" sz="1200" b="0" dirty="0">
                <a:solidFill>
                  <a:srgbClr val="2E2E2E"/>
                </a:solidFill>
                <a:latin typeface="NexusSans"/>
              </a:rPr>
              <a:t>: </a:t>
            </a:r>
            <a:r>
              <a:rPr lang="en-US" sz="1200" b="0" dirty="0">
                <a:solidFill>
                  <a:srgbClr val="2E2E2E"/>
                </a:solidFill>
                <a:latin typeface="NexusSans"/>
                <a:hlinkClick r:id="rId7"/>
              </a:rPr>
              <a:t>https://www.fingrid.fi/globalassets/dokumentit/en/electricity-market/reserves/reserve-products-and-reserve-market-places.pdf</a:t>
            </a:r>
            <a:endParaRPr lang="en-US" sz="1200" b="0" dirty="0">
              <a:solidFill>
                <a:srgbClr val="2E2E2E"/>
              </a:solidFill>
              <a:latin typeface="NexusSans"/>
            </a:endParaRPr>
          </a:p>
          <a:p>
            <a:pPr marL="0" indent="0">
              <a:lnSpc>
                <a:spcPct val="150000"/>
              </a:lnSpc>
            </a:pPr>
            <a:endParaRPr lang="en-US" sz="1200" b="0" dirty="0">
              <a:solidFill>
                <a:srgbClr val="2E2E2E"/>
              </a:solidFill>
              <a:latin typeface="NexusSans"/>
            </a:endParaRPr>
          </a:p>
          <a:p>
            <a:pPr marL="0" indent="0">
              <a:lnSpc>
                <a:spcPct val="150000"/>
              </a:lnSpc>
            </a:pPr>
            <a:r>
              <a:rPr lang="en-US" sz="1200" b="0" dirty="0">
                <a:solidFill>
                  <a:srgbClr val="2E2E2E"/>
                </a:solidFill>
                <a:latin typeface="NexusSans"/>
              </a:rPr>
              <a:t>Source not used (access problems), but could be very useful: Active Electrical Distribution Network, </a:t>
            </a:r>
            <a:r>
              <a:rPr lang="en-US" sz="1200" b="0" dirty="0">
                <a:solidFill>
                  <a:srgbClr val="2E2E2E"/>
                </a:solidFill>
                <a:latin typeface="NexusSans"/>
                <a:hlinkClick r:id="rId8"/>
              </a:rPr>
              <a:t>https://doi.org/10.1016/C2020-0-02169-9</a:t>
            </a:r>
            <a:r>
              <a:rPr lang="en-US" sz="1200" b="0" dirty="0">
                <a:solidFill>
                  <a:srgbClr val="2E2E2E"/>
                </a:solidFill>
                <a:latin typeface="NexusSans"/>
              </a:rPr>
              <a:t> </a:t>
            </a:r>
          </a:p>
          <a:p>
            <a:pPr marL="0" indent="0">
              <a:lnSpc>
                <a:spcPct val="150000"/>
              </a:lnSpc>
            </a:pPr>
            <a:endParaRPr lang="fi-FI" sz="1200" b="0" dirty="0">
              <a:solidFill>
                <a:srgbClr val="2E2E2E"/>
              </a:solidFill>
              <a:latin typeface="NexusSans"/>
            </a:endParaRPr>
          </a:p>
          <a:p>
            <a:pPr marL="0" indent="0">
              <a:lnSpc>
                <a:spcPct val="150000"/>
              </a:lnSpc>
            </a:pPr>
            <a:endParaRPr lang="en-US" sz="1050" b="0" dirty="0"/>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en-US" dirty="0"/>
              <a:t>21.03.2023</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11</a:t>
            </a:fld>
            <a:endParaRPr lang="en-US" altLang="en-US"/>
          </a:p>
        </p:txBody>
      </p:sp>
    </p:spTree>
    <p:extLst>
      <p:ext uri="{BB962C8B-B14F-4D97-AF65-F5344CB8AC3E}">
        <p14:creationId xmlns:p14="http://schemas.microsoft.com/office/powerpoint/2010/main" val="166070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nSpc>
                <a:spcPct val="150000"/>
              </a:lnSpc>
            </a:pPr>
            <a:r>
              <a:rPr lang="en-US" sz="2000"/>
              <a:t>Send the presentation to </a:t>
            </a:r>
            <a:r>
              <a:rPr lang="en-US" sz="2000">
                <a:hlinkClick r:id="rId3"/>
              </a:rPr>
              <a:t>matti.lehtonen@aalto.fi</a:t>
            </a:r>
            <a:r>
              <a:rPr lang="en-US" sz="2000"/>
              <a:t> for check latest the day before the scheduled presentation</a:t>
            </a:r>
          </a:p>
          <a:p>
            <a:pPr marL="0" indent="0">
              <a:lnSpc>
                <a:spcPct val="150000"/>
              </a:lnSpc>
            </a:pPr>
            <a:endParaRPr lang="en-US" sz="2000"/>
          </a:p>
        </p:txBody>
      </p:sp>
      <p:sp>
        <p:nvSpPr>
          <p:cNvPr id="3" name="Title 2"/>
          <p:cNvSpPr>
            <a:spLocks noGrp="1"/>
          </p:cNvSpPr>
          <p:nvPr>
            <p:ph type="ctrTitle"/>
          </p:nvPr>
        </p:nvSpPr>
        <p:spPr/>
        <p:txBody>
          <a:bodyPr/>
          <a:lstStyle/>
          <a:p>
            <a:r>
              <a:rPr lang="fi-FI" err="1"/>
              <a:t>Other</a:t>
            </a:r>
            <a:r>
              <a:rPr lang="fi-FI"/>
              <a:t> </a:t>
            </a:r>
            <a:r>
              <a:rPr lang="fi-FI" err="1"/>
              <a:t>issues</a:t>
            </a:r>
            <a:r>
              <a:rPr lang="fi-FI"/>
              <a:t> ….</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12</a:t>
            </a:fld>
            <a:endParaRPr lang="en-US" altLang="en-US"/>
          </a:p>
        </p:txBody>
      </p:sp>
    </p:spTree>
    <p:extLst>
      <p:ext uri="{BB962C8B-B14F-4D97-AF65-F5344CB8AC3E}">
        <p14:creationId xmlns:p14="http://schemas.microsoft.com/office/powerpoint/2010/main" val="306907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D5EDA-1C94-6053-4B18-3DB7B3FB9993}"/>
              </a:ext>
            </a:extLst>
          </p:cNvPr>
          <p:cNvSpPr>
            <a:spLocks noGrp="1"/>
          </p:cNvSpPr>
          <p:nvPr>
            <p:ph type="ctrTitle"/>
          </p:nvPr>
        </p:nvSpPr>
        <p:spPr>
          <a:xfrm>
            <a:off x="572400" y="547000"/>
            <a:ext cx="7772400" cy="382645"/>
          </a:xfrm>
        </p:spPr>
        <p:txBody>
          <a:bodyPr/>
          <a:lstStyle/>
          <a:p>
            <a:r>
              <a:rPr lang="fi-FI"/>
              <a:t>Notes</a:t>
            </a:r>
          </a:p>
        </p:txBody>
      </p:sp>
      <p:sp>
        <p:nvSpPr>
          <p:cNvPr id="3" name="Text Placeholder 2">
            <a:extLst>
              <a:ext uri="{FF2B5EF4-FFF2-40B4-BE49-F238E27FC236}">
                <a16:creationId xmlns:a16="http://schemas.microsoft.com/office/drawing/2014/main" id="{73A8723E-F1CD-DFA6-8409-5EBAFA737F78}"/>
              </a:ext>
            </a:extLst>
          </p:cNvPr>
          <p:cNvSpPr>
            <a:spLocks noGrp="1"/>
          </p:cNvSpPr>
          <p:nvPr>
            <p:ph type="body" sz="quarter" idx="16"/>
          </p:nvPr>
        </p:nvSpPr>
        <p:spPr/>
        <p:txBody>
          <a:bodyPr/>
          <a:lstStyle/>
          <a:p>
            <a:endParaRPr lang="fi-FI"/>
          </a:p>
        </p:txBody>
      </p:sp>
      <p:sp>
        <p:nvSpPr>
          <p:cNvPr id="4" name="Text Placeholder 3">
            <a:extLst>
              <a:ext uri="{FF2B5EF4-FFF2-40B4-BE49-F238E27FC236}">
                <a16:creationId xmlns:a16="http://schemas.microsoft.com/office/drawing/2014/main" id="{11CCE19B-771F-2577-B1D8-40594B3EBAA4}"/>
              </a:ext>
            </a:extLst>
          </p:cNvPr>
          <p:cNvSpPr>
            <a:spLocks noGrp="1"/>
          </p:cNvSpPr>
          <p:nvPr>
            <p:ph type="body" sz="quarter" idx="17"/>
          </p:nvPr>
        </p:nvSpPr>
        <p:spPr/>
        <p:txBody>
          <a:bodyPr/>
          <a:lstStyle/>
          <a:p>
            <a:endParaRPr lang="fi-FI"/>
          </a:p>
        </p:txBody>
      </p:sp>
      <p:sp>
        <p:nvSpPr>
          <p:cNvPr id="5" name="Date Placeholder 4">
            <a:extLst>
              <a:ext uri="{FF2B5EF4-FFF2-40B4-BE49-F238E27FC236}">
                <a16:creationId xmlns:a16="http://schemas.microsoft.com/office/drawing/2014/main" id="{7326F13D-338C-0E44-9DEC-673200739708}"/>
              </a:ext>
            </a:extLst>
          </p:cNvPr>
          <p:cNvSpPr>
            <a:spLocks noGrp="1"/>
          </p:cNvSpPr>
          <p:nvPr>
            <p:ph type="dt" sz="half" idx="19"/>
          </p:nvPr>
        </p:nvSpPr>
        <p:spPr/>
        <p:txBody>
          <a:bodyPr/>
          <a:lstStyle/>
          <a:p>
            <a:pPr>
              <a:defRPr/>
            </a:pPr>
            <a:r>
              <a:rPr lang="fi-FI"/>
              <a:t>07.02.2018</a:t>
            </a:r>
            <a:endParaRPr lang="en-US"/>
          </a:p>
        </p:txBody>
      </p:sp>
      <p:sp>
        <p:nvSpPr>
          <p:cNvPr id="6" name="Slide Number Placeholder 5">
            <a:extLst>
              <a:ext uri="{FF2B5EF4-FFF2-40B4-BE49-F238E27FC236}">
                <a16:creationId xmlns:a16="http://schemas.microsoft.com/office/drawing/2014/main" id="{8FD4B7C4-51CD-FF3E-86B1-7F6D9BCD9A14}"/>
              </a:ext>
            </a:extLst>
          </p:cNvPr>
          <p:cNvSpPr>
            <a:spLocks noGrp="1"/>
          </p:cNvSpPr>
          <p:nvPr>
            <p:ph type="sldNum" sz="quarter" idx="20"/>
          </p:nvPr>
        </p:nvSpPr>
        <p:spPr/>
        <p:txBody>
          <a:bodyPr/>
          <a:lstStyle/>
          <a:p>
            <a:pPr>
              <a:defRPr/>
            </a:pPr>
            <a:fld id="{A05597E2-BB32-4F6B-84FE-6C16B84E6FD5}"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9BC6AA55-E25C-5F74-2CC9-F14A9E272BEB}"/>
              </a:ext>
            </a:extLst>
          </p:cNvPr>
          <p:cNvSpPr txBox="1"/>
          <p:nvPr/>
        </p:nvSpPr>
        <p:spPr>
          <a:xfrm>
            <a:off x="572400" y="1166327"/>
            <a:ext cx="7988990" cy="3970318"/>
          </a:xfrm>
          <a:prstGeom prst="rect">
            <a:avLst/>
          </a:prstGeom>
          <a:noFill/>
        </p:spPr>
        <p:txBody>
          <a:bodyPr wrap="square" rtlCol="0">
            <a:spAutoFit/>
          </a:bodyPr>
          <a:lstStyle/>
          <a:p>
            <a:r>
              <a:rPr lang="fi-FI" sz="1400" err="1">
                <a:solidFill>
                  <a:schemeClr val="bg1"/>
                </a:solidFill>
              </a:rPr>
              <a:t>What</a:t>
            </a:r>
            <a:r>
              <a:rPr lang="fi-FI" sz="1400">
                <a:solidFill>
                  <a:schemeClr val="bg1"/>
                </a:solidFill>
              </a:rPr>
              <a:t> </a:t>
            </a:r>
            <a:r>
              <a:rPr lang="fi-FI" sz="1400" err="1">
                <a:solidFill>
                  <a:schemeClr val="bg1"/>
                </a:solidFill>
              </a:rPr>
              <a:t>we</a:t>
            </a:r>
            <a:r>
              <a:rPr lang="fi-FI" sz="1400">
                <a:solidFill>
                  <a:schemeClr val="bg1"/>
                </a:solidFill>
              </a:rPr>
              <a:t> </a:t>
            </a:r>
            <a:r>
              <a:rPr lang="fi-FI" sz="1400" err="1">
                <a:solidFill>
                  <a:schemeClr val="bg1"/>
                </a:solidFill>
              </a:rPr>
              <a:t>want</a:t>
            </a:r>
            <a:r>
              <a:rPr lang="fi-FI" sz="1400">
                <a:solidFill>
                  <a:schemeClr val="bg1"/>
                </a:solidFill>
              </a:rPr>
              <a:t> to </a:t>
            </a:r>
            <a:r>
              <a:rPr lang="fi-FI" sz="1400" err="1">
                <a:solidFill>
                  <a:schemeClr val="bg1"/>
                </a:solidFill>
              </a:rPr>
              <a:t>include</a:t>
            </a:r>
            <a:r>
              <a:rPr lang="fi-FI" sz="1400">
                <a:solidFill>
                  <a:schemeClr val="bg1"/>
                </a:solidFill>
              </a:rPr>
              <a:t>:</a:t>
            </a:r>
          </a:p>
          <a:p>
            <a:pPr marL="342900" indent="-342900">
              <a:buFont typeface="Arial" panose="020B0604020202020204" pitchFamily="34" charset="0"/>
              <a:buChar char="•"/>
            </a:pPr>
            <a:r>
              <a:rPr lang="fi-FI" sz="1400" err="1">
                <a:solidFill>
                  <a:schemeClr val="bg1"/>
                </a:solidFill>
              </a:rPr>
              <a:t>Different</a:t>
            </a:r>
            <a:r>
              <a:rPr lang="fi-FI" sz="1400">
                <a:solidFill>
                  <a:schemeClr val="bg1"/>
                </a:solidFill>
              </a:rPr>
              <a:t> </a:t>
            </a:r>
            <a:r>
              <a:rPr lang="fi-FI" sz="1400" err="1">
                <a:solidFill>
                  <a:schemeClr val="bg1"/>
                </a:solidFill>
              </a:rPr>
              <a:t>providers</a:t>
            </a:r>
            <a:r>
              <a:rPr lang="fi-FI" sz="1400">
                <a:solidFill>
                  <a:schemeClr val="bg1"/>
                </a:solidFill>
              </a:rPr>
              <a:t> of </a:t>
            </a:r>
            <a:r>
              <a:rPr lang="fi-FI" sz="1400" err="1">
                <a:solidFill>
                  <a:schemeClr val="bg1"/>
                </a:solidFill>
              </a:rPr>
              <a:t>demand</a:t>
            </a:r>
            <a:r>
              <a:rPr lang="fi-FI" sz="1400">
                <a:solidFill>
                  <a:schemeClr val="bg1"/>
                </a:solidFill>
              </a:rPr>
              <a:t> </a:t>
            </a:r>
            <a:r>
              <a:rPr lang="fi-FI" sz="1400" err="1">
                <a:solidFill>
                  <a:schemeClr val="bg1"/>
                </a:solidFill>
              </a:rPr>
              <a:t>response</a:t>
            </a:r>
            <a:endParaRPr lang="fi-FI" sz="1400">
              <a:solidFill>
                <a:schemeClr val="bg1"/>
              </a:solidFill>
            </a:endParaRPr>
          </a:p>
          <a:p>
            <a:pPr marL="731838" lvl="1" indent="-342900">
              <a:buFont typeface="Arial" panose="020B0604020202020204" pitchFamily="34" charset="0"/>
              <a:buChar char="•"/>
            </a:pPr>
            <a:r>
              <a:rPr lang="fi-FI" sz="1400" err="1">
                <a:solidFill>
                  <a:schemeClr val="bg1"/>
                </a:solidFill>
              </a:rPr>
              <a:t>Their</a:t>
            </a:r>
            <a:r>
              <a:rPr lang="fi-FI" sz="1400">
                <a:solidFill>
                  <a:schemeClr val="bg1"/>
                </a:solidFill>
              </a:rPr>
              <a:t> </a:t>
            </a:r>
            <a:r>
              <a:rPr lang="fi-FI" sz="1400" err="1">
                <a:solidFill>
                  <a:schemeClr val="bg1"/>
                </a:solidFill>
              </a:rPr>
              <a:t>charasteristics</a:t>
            </a:r>
            <a:endParaRPr lang="fi-FI" sz="1400">
              <a:solidFill>
                <a:schemeClr val="bg1"/>
              </a:solidFill>
            </a:endParaRPr>
          </a:p>
          <a:p>
            <a:pPr marL="342900" indent="-342900">
              <a:buFont typeface="Arial" panose="020B0604020202020204" pitchFamily="34" charset="0"/>
              <a:buChar char="•"/>
            </a:pPr>
            <a:r>
              <a:rPr lang="fi-FI" sz="1400" err="1">
                <a:solidFill>
                  <a:schemeClr val="bg1"/>
                </a:solidFill>
              </a:rPr>
              <a:t>Frequency</a:t>
            </a:r>
            <a:r>
              <a:rPr lang="fi-FI" sz="1400">
                <a:solidFill>
                  <a:schemeClr val="bg1"/>
                </a:solidFill>
              </a:rPr>
              <a:t> </a:t>
            </a:r>
            <a:r>
              <a:rPr lang="fi-FI" sz="1400" err="1">
                <a:solidFill>
                  <a:schemeClr val="bg1"/>
                </a:solidFill>
              </a:rPr>
              <a:t>control</a:t>
            </a:r>
            <a:endParaRPr lang="fi-FI" sz="1400">
              <a:solidFill>
                <a:schemeClr val="bg1"/>
              </a:solidFill>
            </a:endParaRPr>
          </a:p>
          <a:p>
            <a:pPr marL="342900" indent="-342900">
              <a:buFont typeface="Arial" panose="020B0604020202020204" pitchFamily="34" charset="0"/>
              <a:buChar char="•"/>
            </a:pPr>
            <a:r>
              <a:rPr lang="fi-FI" sz="1400">
                <a:solidFill>
                  <a:schemeClr val="bg1"/>
                </a:solidFill>
              </a:rPr>
              <a:t>Smart </a:t>
            </a:r>
            <a:r>
              <a:rPr lang="fi-FI" sz="1400" err="1">
                <a:solidFill>
                  <a:schemeClr val="bg1"/>
                </a:solidFill>
              </a:rPr>
              <a:t>metring</a:t>
            </a:r>
            <a:r>
              <a:rPr lang="fi-FI" sz="1400">
                <a:solidFill>
                  <a:schemeClr val="bg1"/>
                </a:solidFill>
              </a:rPr>
              <a:t> and </a:t>
            </a:r>
            <a:r>
              <a:rPr lang="fi-FI" sz="1400" err="1">
                <a:solidFill>
                  <a:schemeClr val="bg1"/>
                </a:solidFill>
              </a:rPr>
              <a:t>automation</a:t>
            </a:r>
            <a:r>
              <a:rPr lang="fi-FI" sz="1400">
                <a:solidFill>
                  <a:schemeClr val="bg1"/>
                </a:solidFill>
              </a:rPr>
              <a:t> of </a:t>
            </a:r>
            <a:r>
              <a:rPr lang="fi-FI" sz="1400" err="1">
                <a:solidFill>
                  <a:schemeClr val="bg1"/>
                </a:solidFill>
              </a:rPr>
              <a:t>load</a:t>
            </a:r>
            <a:r>
              <a:rPr lang="fi-FI" sz="1400">
                <a:solidFill>
                  <a:schemeClr val="bg1"/>
                </a:solidFill>
              </a:rPr>
              <a:t> </a:t>
            </a:r>
            <a:r>
              <a:rPr lang="fi-FI" sz="1400" err="1">
                <a:solidFill>
                  <a:schemeClr val="bg1"/>
                </a:solidFill>
              </a:rPr>
              <a:t>shifting</a:t>
            </a:r>
            <a:endParaRPr lang="fi-FI" sz="1400">
              <a:solidFill>
                <a:schemeClr val="bg1"/>
              </a:solidFill>
            </a:endParaRPr>
          </a:p>
          <a:p>
            <a:pPr marL="342900" indent="-342900">
              <a:buFont typeface="Arial" panose="020B0604020202020204" pitchFamily="34" charset="0"/>
              <a:buChar char="•"/>
            </a:pPr>
            <a:r>
              <a:rPr lang="fi-FI" sz="1400" err="1">
                <a:solidFill>
                  <a:schemeClr val="bg1"/>
                </a:solidFill>
              </a:rPr>
              <a:t>Aggregation</a:t>
            </a:r>
            <a:r>
              <a:rPr lang="fi-FI" sz="1400">
                <a:solidFill>
                  <a:schemeClr val="bg1"/>
                </a:solidFill>
              </a:rPr>
              <a:t> of </a:t>
            </a:r>
            <a:r>
              <a:rPr lang="fi-FI" sz="1400" err="1">
                <a:solidFill>
                  <a:schemeClr val="bg1"/>
                </a:solidFill>
              </a:rPr>
              <a:t>demand</a:t>
            </a:r>
            <a:r>
              <a:rPr lang="fi-FI" sz="1400">
                <a:solidFill>
                  <a:schemeClr val="bg1"/>
                </a:solidFill>
              </a:rPr>
              <a:t> </a:t>
            </a:r>
            <a:r>
              <a:rPr lang="fi-FI" sz="1400" err="1">
                <a:solidFill>
                  <a:schemeClr val="bg1"/>
                </a:solidFill>
              </a:rPr>
              <a:t>response</a:t>
            </a:r>
            <a:endParaRPr lang="fi-FI" sz="1400">
              <a:solidFill>
                <a:schemeClr val="bg1"/>
              </a:solidFill>
            </a:endParaRPr>
          </a:p>
          <a:p>
            <a:pPr marL="342900" indent="-342900">
              <a:buFont typeface="Arial" panose="020B0604020202020204" pitchFamily="34" charset="0"/>
              <a:buChar char="•"/>
            </a:pPr>
            <a:r>
              <a:rPr lang="fi-FI" sz="1400" err="1">
                <a:solidFill>
                  <a:schemeClr val="bg1"/>
                </a:solidFill>
              </a:rPr>
              <a:t>Forecasting</a:t>
            </a:r>
            <a:r>
              <a:rPr lang="fi-FI" sz="1400">
                <a:solidFill>
                  <a:schemeClr val="bg1"/>
                </a:solidFill>
              </a:rPr>
              <a:t> of </a:t>
            </a:r>
            <a:r>
              <a:rPr lang="fi-FI" sz="1400" err="1">
                <a:solidFill>
                  <a:schemeClr val="bg1"/>
                </a:solidFill>
              </a:rPr>
              <a:t>production</a:t>
            </a:r>
            <a:r>
              <a:rPr lang="fi-FI" sz="1400">
                <a:solidFill>
                  <a:schemeClr val="bg1"/>
                </a:solidFill>
              </a:rPr>
              <a:t> and </a:t>
            </a:r>
            <a:r>
              <a:rPr lang="fi-FI" sz="1400" err="1">
                <a:solidFill>
                  <a:schemeClr val="bg1"/>
                </a:solidFill>
              </a:rPr>
              <a:t>consumption</a:t>
            </a:r>
            <a:endParaRPr lang="fi-FI" sz="1400">
              <a:solidFill>
                <a:schemeClr val="bg1"/>
              </a:solidFill>
            </a:endParaRPr>
          </a:p>
          <a:p>
            <a:pPr marL="342900" indent="-342900">
              <a:buFont typeface="Arial" panose="020B0604020202020204" pitchFamily="34" charset="0"/>
              <a:buChar char="•"/>
            </a:pPr>
            <a:r>
              <a:rPr lang="fi-FI" sz="1400" err="1">
                <a:solidFill>
                  <a:schemeClr val="bg1"/>
                </a:solidFill>
              </a:rPr>
              <a:t>Why</a:t>
            </a:r>
            <a:r>
              <a:rPr lang="fi-FI" sz="1400">
                <a:solidFill>
                  <a:schemeClr val="bg1"/>
                </a:solidFill>
              </a:rPr>
              <a:t> </a:t>
            </a:r>
            <a:r>
              <a:rPr lang="fi-FI" sz="1400" err="1">
                <a:solidFill>
                  <a:schemeClr val="bg1"/>
                </a:solidFill>
              </a:rPr>
              <a:t>would</a:t>
            </a:r>
            <a:r>
              <a:rPr lang="fi-FI" sz="1400">
                <a:solidFill>
                  <a:schemeClr val="bg1"/>
                </a:solidFill>
              </a:rPr>
              <a:t> </a:t>
            </a:r>
            <a:r>
              <a:rPr lang="fi-FI" sz="1400" err="1">
                <a:solidFill>
                  <a:schemeClr val="bg1"/>
                </a:solidFill>
              </a:rPr>
              <a:t>anyone</a:t>
            </a:r>
            <a:r>
              <a:rPr lang="fi-FI" sz="1400">
                <a:solidFill>
                  <a:schemeClr val="bg1"/>
                </a:solidFill>
              </a:rPr>
              <a:t> </a:t>
            </a:r>
            <a:r>
              <a:rPr lang="fi-FI" sz="1400" err="1">
                <a:solidFill>
                  <a:schemeClr val="bg1"/>
                </a:solidFill>
              </a:rPr>
              <a:t>participate</a:t>
            </a:r>
            <a:r>
              <a:rPr lang="fi-FI" sz="1400">
                <a:solidFill>
                  <a:schemeClr val="bg1"/>
                </a:solidFill>
              </a:rPr>
              <a:t> in </a:t>
            </a:r>
            <a:r>
              <a:rPr lang="fi-FI" sz="1400" err="1">
                <a:solidFill>
                  <a:schemeClr val="bg1"/>
                </a:solidFill>
              </a:rPr>
              <a:t>demand</a:t>
            </a:r>
            <a:r>
              <a:rPr lang="fi-FI" sz="1400">
                <a:solidFill>
                  <a:schemeClr val="bg1"/>
                </a:solidFill>
              </a:rPr>
              <a:t> </a:t>
            </a:r>
            <a:r>
              <a:rPr lang="fi-FI" sz="1400" err="1">
                <a:solidFill>
                  <a:schemeClr val="bg1"/>
                </a:solidFill>
              </a:rPr>
              <a:t>response</a:t>
            </a:r>
            <a:r>
              <a:rPr lang="fi-FI" sz="1400">
                <a:solidFill>
                  <a:schemeClr val="bg1"/>
                </a:solidFill>
              </a:rPr>
              <a:t>?</a:t>
            </a:r>
          </a:p>
          <a:p>
            <a:pPr marL="731838" lvl="1" indent="-342900">
              <a:buFont typeface="Arial" panose="020B0604020202020204" pitchFamily="34" charset="0"/>
              <a:buChar char="•"/>
            </a:pPr>
            <a:r>
              <a:rPr lang="fi-FI" sz="1400">
                <a:solidFill>
                  <a:schemeClr val="bg1"/>
                </a:solidFill>
              </a:rPr>
              <a:t>Market </a:t>
            </a:r>
            <a:r>
              <a:rPr lang="fi-FI" sz="1400" err="1">
                <a:solidFill>
                  <a:schemeClr val="bg1"/>
                </a:solidFill>
              </a:rPr>
              <a:t>benefits</a:t>
            </a:r>
            <a:r>
              <a:rPr lang="fi-FI" sz="1400">
                <a:solidFill>
                  <a:schemeClr val="bg1"/>
                </a:solidFill>
              </a:rPr>
              <a:t>? </a:t>
            </a:r>
            <a:r>
              <a:rPr lang="fi-FI" sz="1400" err="1">
                <a:solidFill>
                  <a:schemeClr val="bg1"/>
                </a:solidFill>
              </a:rPr>
              <a:t>Environmental</a:t>
            </a:r>
            <a:r>
              <a:rPr lang="fi-FI" sz="1400">
                <a:solidFill>
                  <a:schemeClr val="bg1"/>
                </a:solidFill>
              </a:rPr>
              <a:t> </a:t>
            </a:r>
            <a:r>
              <a:rPr lang="fi-FI" sz="1400" err="1">
                <a:solidFill>
                  <a:schemeClr val="bg1"/>
                </a:solidFill>
              </a:rPr>
              <a:t>consiousness</a:t>
            </a:r>
            <a:r>
              <a:rPr lang="fi-FI" sz="1400">
                <a:solidFill>
                  <a:schemeClr val="bg1"/>
                </a:solidFill>
              </a:rPr>
              <a:t>?</a:t>
            </a:r>
          </a:p>
          <a:p>
            <a:pPr marL="731838" lvl="1" indent="-342900">
              <a:buFont typeface="Arial" panose="020B0604020202020204" pitchFamily="34" charset="0"/>
              <a:buChar char="•"/>
            </a:pPr>
            <a:endParaRPr lang="fi-FI" sz="1400">
              <a:solidFill>
                <a:schemeClr val="bg1"/>
              </a:solidFill>
            </a:endParaRPr>
          </a:p>
          <a:p>
            <a:pPr marL="342900" indent="-342900">
              <a:buFont typeface="Arial" panose="020B0604020202020204" pitchFamily="34" charset="0"/>
              <a:buChar char="•"/>
            </a:pPr>
            <a:r>
              <a:rPr lang="fi-FI" sz="1400" err="1">
                <a:solidFill>
                  <a:schemeClr val="bg1"/>
                </a:solidFill>
              </a:rPr>
              <a:t>Possible</a:t>
            </a:r>
            <a:r>
              <a:rPr lang="fi-FI" sz="1400">
                <a:solidFill>
                  <a:schemeClr val="bg1"/>
                </a:solidFill>
              </a:rPr>
              <a:t> </a:t>
            </a:r>
            <a:r>
              <a:rPr lang="fi-FI" sz="1400" err="1">
                <a:solidFill>
                  <a:schemeClr val="bg1"/>
                </a:solidFill>
              </a:rPr>
              <a:t>sources</a:t>
            </a:r>
            <a:r>
              <a:rPr lang="fi-FI" sz="1400">
                <a:solidFill>
                  <a:schemeClr val="bg1"/>
                </a:solidFill>
              </a:rPr>
              <a:t> to </a:t>
            </a:r>
            <a:r>
              <a:rPr lang="fi-FI" sz="1400" err="1">
                <a:solidFill>
                  <a:schemeClr val="bg1"/>
                </a:solidFill>
              </a:rPr>
              <a:t>use</a:t>
            </a:r>
            <a:endParaRPr lang="fi-FI" sz="1400">
              <a:solidFill>
                <a:schemeClr val="bg1"/>
              </a:solidFill>
            </a:endParaRPr>
          </a:p>
          <a:p>
            <a:pPr marL="342900" indent="-342900">
              <a:buFont typeface="Arial" panose="020B0604020202020204" pitchFamily="34" charset="0"/>
              <a:buChar char="•"/>
            </a:pPr>
            <a:r>
              <a:rPr lang="fi-FI" sz="1400">
                <a:solidFill>
                  <a:schemeClr val="bg1"/>
                </a:solidFill>
                <a:hlinkClick r:id="rId2"/>
              </a:rPr>
              <a:t>https://www.sciencedirect.com/science/article/pii/S2352484723001130</a:t>
            </a:r>
            <a:endParaRPr lang="fi-FI" sz="1400">
              <a:solidFill>
                <a:schemeClr val="bg1"/>
              </a:solidFill>
            </a:endParaRPr>
          </a:p>
          <a:p>
            <a:pPr marL="342900" indent="-342900">
              <a:buFont typeface="Arial" panose="020B0604020202020204" pitchFamily="34" charset="0"/>
              <a:buChar char="•"/>
            </a:pPr>
            <a:r>
              <a:rPr lang="fi-FI" sz="1400">
                <a:solidFill>
                  <a:schemeClr val="bg1"/>
                </a:solidFill>
                <a:hlinkClick r:id="rId3"/>
              </a:rPr>
              <a:t>https://www.sciencedirect.com/science/article/pii/S0360544223002876</a:t>
            </a:r>
            <a:endParaRPr lang="fi-FI" sz="1400">
              <a:solidFill>
                <a:schemeClr val="bg1"/>
              </a:solidFill>
            </a:endParaRPr>
          </a:p>
          <a:p>
            <a:pPr marL="342900" indent="-342900">
              <a:buFont typeface="Arial" panose="020B0604020202020204" pitchFamily="34" charset="0"/>
              <a:buChar char="•"/>
            </a:pPr>
            <a:r>
              <a:rPr lang="fi-FI" sz="1400">
                <a:solidFill>
                  <a:schemeClr val="bg1"/>
                </a:solidFill>
                <a:hlinkClick r:id="rId4"/>
              </a:rPr>
              <a:t>https://www.sciencedirect.com/science/article/pii/S0306261922015744</a:t>
            </a:r>
            <a:endParaRPr lang="fi-FI" sz="1400">
              <a:solidFill>
                <a:schemeClr val="bg1"/>
              </a:solidFill>
            </a:endParaRPr>
          </a:p>
          <a:p>
            <a:pPr marL="342900" indent="-342900">
              <a:buFont typeface="Arial" panose="020B0604020202020204" pitchFamily="34" charset="0"/>
              <a:buChar char="•"/>
            </a:pPr>
            <a:r>
              <a:rPr lang="fi-FI" sz="1400">
                <a:solidFill>
                  <a:schemeClr val="bg1"/>
                </a:solidFill>
                <a:hlinkClick r:id="rId5"/>
              </a:rPr>
              <a:t>https://www.sciencedirect.com/science/article/pii/S0098135422004021</a:t>
            </a:r>
            <a:endParaRPr lang="fi-FI" sz="1400">
              <a:solidFill>
                <a:schemeClr val="bg1"/>
              </a:solidFill>
            </a:endParaRPr>
          </a:p>
          <a:p>
            <a:pPr marL="342900" indent="-342900">
              <a:buFont typeface="Arial" panose="020B0604020202020204" pitchFamily="34" charset="0"/>
              <a:buChar char="•"/>
            </a:pPr>
            <a:r>
              <a:rPr lang="fi-FI" sz="1400">
                <a:solidFill>
                  <a:schemeClr val="bg1"/>
                </a:solidFill>
                <a:hlinkClick r:id="rId6"/>
              </a:rPr>
              <a:t>https://www.sciencedirect.com/science/article/pii/S0301421520306315</a:t>
            </a:r>
            <a:endParaRPr lang="fi-FI" sz="1400">
              <a:solidFill>
                <a:schemeClr val="bg1"/>
              </a:solidFill>
            </a:endParaRPr>
          </a:p>
          <a:p>
            <a:pPr marL="342900" indent="-342900">
              <a:buFont typeface="Arial" panose="020B0604020202020204" pitchFamily="34" charset="0"/>
              <a:buChar char="•"/>
            </a:pPr>
            <a:endParaRPr lang="fi-FI" sz="1400">
              <a:solidFill>
                <a:schemeClr val="bg1"/>
              </a:solidFill>
            </a:endParaRPr>
          </a:p>
          <a:p>
            <a:pPr marL="342900" indent="-342900">
              <a:buFont typeface="Arial" panose="020B0604020202020204" pitchFamily="34" charset="0"/>
              <a:buChar char="•"/>
            </a:pPr>
            <a:endParaRPr lang="fi-FI" sz="1400">
              <a:solidFill>
                <a:schemeClr val="bg1"/>
              </a:solidFill>
            </a:endParaRPr>
          </a:p>
        </p:txBody>
      </p:sp>
    </p:spTree>
    <p:extLst>
      <p:ext uri="{BB962C8B-B14F-4D97-AF65-F5344CB8AC3E}">
        <p14:creationId xmlns:p14="http://schemas.microsoft.com/office/powerpoint/2010/main" val="252655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dirty="0">
                <a:ea typeface="ＭＳ Ｐゴシック"/>
              </a:rPr>
              <a:t>Define broad scope of the presentation and explain the key terms</a:t>
            </a:r>
          </a:p>
          <a:p>
            <a:pPr marL="285750" indent="-285750" eaLnBrk="1" hangingPunct="1">
              <a:lnSpc>
                <a:spcPct val="160000"/>
              </a:lnSpc>
              <a:buFont typeface="Arial" panose="020B0604020202020204" pitchFamily="34" charset="0"/>
              <a:buChar char="•"/>
            </a:pPr>
            <a:r>
              <a:rPr lang="en-US" dirty="0">
                <a:ea typeface="ＭＳ Ｐゴシック"/>
              </a:rPr>
              <a:t>Demand Response – A change in electricity consumption done by consumer to help keep the supply and demand in balance.</a:t>
            </a:r>
          </a:p>
          <a:p>
            <a:pPr marL="285750" indent="-285750" eaLnBrk="1" hangingPunct="1">
              <a:lnSpc>
                <a:spcPct val="160000"/>
              </a:lnSpc>
              <a:buFont typeface="Arial" panose="020B0604020202020204" pitchFamily="34" charset="0"/>
              <a:buChar char="•"/>
            </a:pPr>
            <a:endParaRPr lang="en-US" dirty="0">
              <a:ea typeface="ＭＳ Ｐゴシック"/>
            </a:endParaRPr>
          </a:p>
          <a:p>
            <a:pPr marL="285750" indent="-285750" eaLnBrk="1" hangingPunct="1">
              <a:lnSpc>
                <a:spcPct val="160000"/>
              </a:lnSpc>
              <a:buFont typeface="Arial" panose="020B0604020202020204" pitchFamily="34" charset="0"/>
              <a:buChar char="•"/>
            </a:pPr>
            <a:r>
              <a:rPr lang="en-US" dirty="0">
                <a:ea typeface="ＭＳ Ｐゴシック"/>
              </a:rPr>
              <a:t>Typically, power systems are balanced by a local transmission system operator (TSO)</a:t>
            </a:r>
          </a:p>
          <a:p>
            <a:pPr marL="625475" lvl="1" indent="-285750" eaLnBrk="1" hangingPunct="1">
              <a:lnSpc>
                <a:spcPct val="160000"/>
              </a:lnSpc>
              <a:buFont typeface="Arial" panose="020B0604020202020204" pitchFamily="34" charset="0"/>
              <a:buChar char="•"/>
            </a:pPr>
            <a:r>
              <a:rPr lang="en-US" sz="1600" dirty="0" err="1">
                <a:ea typeface="ＭＳ Ｐゴシック"/>
              </a:rPr>
              <a:t>Fingrid</a:t>
            </a:r>
            <a:endParaRPr lang="en-US" sz="1600" dirty="0">
              <a:ea typeface="ＭＳ Ｐゴシック"/>
            </a:endParaRPr>
          </a:p>
          <a:p>
            <a:pPr marL="285750" indent="-285750" eaLnBrk="1" hangingPunct="1">
              <a:lnSpc>
                <a:spcPct val="160000"/>
              </a:lnSpc>
              <a:buFont typeface="Arial" panose="020B0604020202020204" pitchFamily="34" charset="0"/>
              <a:buChar char="•"/>
            </a:pPr>
            <a:endParaRPr lang="en-US" dirty="0">
              <a:ea typeface="ＭＳ Ｐゴシック"/>
            </a:endParaRPr>
          </a:p>
          <a:p>
            <a:pPr marL="285750" indent="-285750" eaLnBrk="1" hangingPunct="1">
              <a:lnSpc>
                <a:spcPct val="160000"/>
              </a:lnSpc>
              <a:buFont typeface="Arial" panose="020B0604020202020204" pitchFamily="34" charset="0"/>
              <a:buChar char="•"/>
            </a:pPr>
            <a:r>
              <a:rPr lang="en-US" dirty="0">
                <a:ea typeface="ＭＳ Ｐゴシック"/>
              </a:rPr>
              <a:t>Shiftable loads (charging an electric vehicle, washing machine, etc.)</a:t>
            </a:r>
          </a:p>
          <a:p>
            <a:pPr marL="285750" indent="-285750" eaLnBrk="1" hangingPunct="1">
              <a:lnSpc>
                <a:spcPct val="160000"/>
              </a:lnSpc>
              <a:buFont typeface="Arial" panose="020B0604020202020204" pitchFamily="34" charset="0"/>
              <a:buChar char="•"/>
            </a:pPr>
            <a:r>
              <a:rPr lang="en-US" dirty="0">
                <a:ea typeface="ＭＳ Ｐゴシック"/>
              </a:rPr>
              <a:t>Interruptible loads (lights, paper machine)</a:t>
            </a:r>
          </a:p>
          <a:p>
            <a:pPr marL="625475" lvl="1" indent="-285750" eaLnBrk="1" hangingPunct="1">
              <a:lnSpc>
                <a:spcPct val="160000"/>
              </a:lnSpc>
              <a:buFont typeface="Arial" panose="020B0604020202020204" pitchFamily="34" charset="0"/>
              <a:buChar char="•"/>
            </a:pPr>
            <a:endParaRPr lang="en-US" dirty="0">
              <a:ea typeface="ＭＳ Ｐゴシック"/>
            </a:endParaRPr>
          </a:p>
          <a:p>
            <a:pPr marL="285750" indent="-285750" eaLnBrk="1" hangingPunct="1">
              <a:lnSpc>
                <a:spcPct val="160000"/>
              </a:lnSpc>
              <a:buFont typeface="Arial" panose="020B0604020202020204" pitchFamily="34" charset="0"/>
              <a:buChar char="•"/>
            </a:pPr>
            <a:endParaRPr lang="en-US" dirty="0"/>
          </a:p>
        </p:txBody>
      </p:sp>
      <p:sp>
        <p:nvSpPr>
          <p:cNvPr id="3" name="Title 2"/>
          <p:cNvSpPr>
            <a:spLocks noGrp="1"/>
          </p:cNvSpPr>
          <p:nvPr>
            <p:ph type="ctrTitle"/>
          </p:nvPr>
        </p:nvSpPr>
        <p:spPr/>
        <p:txBody>
          <a:bodyPr/>
          <a:lstStyle/>
          <a:p>
            <a:r>
              <a:rPr lang="fi-FI" dirty="0" err="1">
                <a:ea typeface="ＭＳ Ｐゴシック"/>
              </a:rPr>
              <a:t>Introduction</a:t>
            </a:r>
            <a:r>
              <a:rPr lang="fi-FI" dirty="0">
                <a:ea typeface="ＭＳ Ｐゴシック"/>
              </a:rPr>
              <a:t> </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spTree>
    <p:extLst>
      <p:ext uri="{BB962C8B-B14F-4D97-AF65-F5344CB8AC3E}">
        <p14:creationId xmlns:p14="http://schemas.microsoft.com/office/powerpoint/2010/main" val="213897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60A4CC-9595-AE37-30AF-5E4406B4293A}"/>
              </a:ext>
            </a:extLst>
          </p:cNvPr>
          <p:cNvSpPr>
            <a:spLocks noGrp="1"/>
          </p:cNvSpPr>
          <p:nvPr>
            <p:ph type="body" sz="quarter" idx="13"/>
          </p:nvPr>
        </p:nvSpPr>
        <p:spPr>
          <a:xfrm>
            <a:off x="572400" y="1497600"/>
            <a:ext cx="7772400" cy="4245474"/>
          </a:xfrm>
        </p:spPr>
        <p:txBody>
          <a:bodyPr/>
          <a:lstStyle/>
          <a:p>
            <a:pPr>
              <a:buFont typeface="Arial" panose="020B0604020202020204" pitchFamily="34" charset="0"/>
              <a:buChar char="•"/>
            </a:pPr>
            <a:r>
              <a:rPr lang="fi-FI" dirty="0" err="1"/>
              <a:t>The</a:t>
            </a:r>
            <a:r>
              <a:rPr lang="fi-FI" dirty="0"/>
              <a:t> </a:t>
            </a:r>
            <a:r>
              <a:rPr lang="fi-FI" dirty="0" err="1"/>
              <a:t>balance</a:t>
            </a:r>
            <a:r>
              <a:rPr lang="fi-FI" dirty="0"/>
              <a:t> is </a:t>
            </a:r>
            <a:r>
              <a:rPr lang="fi-FI" dirty="0" err="1"/>
              <a:t>indicated</a:t>
            </a:r>
            <a:r>
              <a:rPr lang="fi-FI" dirty="0"/>
              <a:t> </a:t>
            </a:r>
            <a:r>
              <a:rPr lang="fi-FI" dirty="0" err="1"/>
              <a:t>by</a:t>
            </a:r>
            <a:r>
              <a:rPr lang="fi-FI" dirty="0"/>
              <a:t> </a:t>
            </a:r>
            <a:r>
              <a:rPr lang="fi-FI" dirty="0" err="1"/>
              <a:t>the</a:t>
            </a:r>
            <a:r>
              <a:rPr lang="fi-FI" dirty="0"/>
              <a:t> </a:t>
            </a:r>
            <a:r>
              <a:rPr lang="fi-FI" dirty="0" err="1"/>
              <a:t>frequency</a:t>
            </a:r>
            <a:r>
              <a:rPr lang="fi-FI" dirty="0"/>
              <a:t> of </a:t>
            </a:r>
            <a:r>
              <a:rPr lang="fi-FI" dirty="0" err="1"/>
              <a:t>the</a:t>
            </a:r>
            <a:r>
              <a:rPr lang="fi-FI" dirty="0"/>
              <a:t> </a:t>
            </a:r>
            <a:r>
              <a:rPr lang="fi-FI" dirty="0" err="1"/>
              <a:t>grid</a:t>
            </a:r>
            <a:endParaRPr lang="fi-FI" dirty="0"/>
          </a:p>
          <a:p>
            <a:pPr lvl="1">
              <a:buFont typeface="Arial" panose="020B0604020202020204" pitchFamily="34" charset="0"/>
              <a:buChar char="•"/>
            </a:pPr>
            <a:r>
              <a:rPr lang="fi-FI" sz="1400" dirty="0"/>
              <a:t>50 Hz (49.9-50.1 in a </a:t>
            </a:r>
            <a:r>
              <a:rPr lang="fi-FI" sz="1400" dirty="0" err="1"/>
              <a:t>normal</a:t>
            </a:r>
            <a:r>
              <a:rPr lang="fi-FI" sz="1400" dirty="0"/>
              <a:t> </a:t>
            </a:r>
            <a:r>
              <a:rPr lang="fi-FI" sz="1400" dirty="0" err="1"/>
              <a:t>state</a:t>
            </a:r>
            <a:r>
              <a:rPr lang="fi-FI" sz="1400" dirty="0"/>
              <a:t>)</a:t>
            </a:r>
          </a:p>
          <a:p>
            <a:pPr lvl="1">
              <a:buFont typeface="Arial" panose="020B0604020202020204" pitchFamily="34" charset="0"/>
              <a:buChar char="•"/>
            </a:pPr>
            <a:r>
              <a:rPr lang="fi-FI" sz="1400" dirty="0"/>
              <a:t>&gt; 50 Hz – </a:t>
            </a:r>
            <a:r>
              <a:rPr lang="fi-FI" sz="1400" dirty="0" err="1"/>
              <a:t>production</a:t>
            </a:r>
            <a:r>
              <a:rPr lang="fi-FI" sz="1400" dirty="0"/>
              <a:t> is </a:t>
            </a:r>
            <a:r>
              <a:rPr lang="fi-FI" sz="1400" dirty="0" err="1"/>
              <a:t>greater</a:t>
            </a:r>
            <a:endParaRPr lang="fi-FI" sz="1400" dirty="0"/>
          </a:p>
          <a:p>
            <a:pPr lvl="1">
              <a:buFont typeface="Arial" panose="020B0604020202020204" pitchFamily="34" charset="0"/>
              <a:buChar char="•"/>
            </a:pPr>
            <a:r>
              <a:rPr lang="fi-FI" sz="1400" dirty="0"/>
              <a:t>&lt; 50 Hz – </a:t>
            </a:r>
            <a:r>
              <a:rPr lang="fi-FI" sz="1400" dirty="0" err="1"/>
              <a:t>consumption</a:t>
            </a:r>
            <a:r>
              <a:rPr lang="fi-FI" sz="1400" dirty="0"/>
              <a:t> is </a:t>
            </a:r>
            <a:r>
              <a:rPr lang="fi-FI" sz="1400" dirty="0" err="1"/>
              <a:t>greater</a:t>
            </a:r>
            <a:endParaRPr lang="fi-FI" sz="1400" dirty="0"/>
          </a:p>
          <a:p>
            <a:pPr marL="388937" lvl="1" indent="0">
              <a:buNone/>
            </a:pPr>
            <a:endParaRPr lang="fi-FI" sz="1400" dirty="0"/>
          </a:p>
          <a:p>
            <a:pPr marL="171450" indent="-171450">
              <a:buFont typeface="Arial" panose="020B0604020202020204" pitchFamily="34" charset="0"/>
              <a:buChar char="•"/>
            </a:pPr>
            <a:r>
              <a:rPr lang="fi-FI" dirty="0" err="1"/>
              <a:t>Balancing</a:t>
            </a:r>
            <a:r>
              <a:rPr lang="fi-FI" dirty="0"/>
              <a:t> </a:t>
            </a:r>
            <a:r>
              <a:rPr lang="fi-FI" dirty="0" err="1"/>
              <a:t>energy</a:t>
            </a:r>
            <a:r>
              <a:rPr lang="fi-FI" dirty="0"/>
              <a:t> market</a:t>
            </a:r>
          </a:p>
          <a:p>
            <a:pPr marL="511175" lvl="1" indent="-171450">
              <a:buFont typeface="Arial" panose="020B0604020202020204" pitchFamily="34" charset="0"/>
              <a:buChar char="•"/>
            </a:pPr>
            <a:r>
              <a:rPr lang="en-GB" sz="1100" dirty="0">
                <a:latin typeface="Arial" panose="020B0604020202020204" pitchFamily="34" charset="0"/>
              </a:rPr>
              <a:t>B</a:t>
            </a:r>
            <a:r>
              <a:rPr lang="en-GB" sz="1100" dirty="0">
                <a:effectLst/>
                <a:latin typeface="Arial" panose="020B0604020202020204" pitchFamily="34" charset="0"/>
              </a:rPr>
              <a:t>ids are activated in price order, technical conditions considered</a:t>
            </a:r>
            <a:endParaRPr lang="fi-FI" sz="1100" dirty="0">
              <a:effectLst/>
              <a:latin typeface="Arial" panose="020B0604020202020204" pitchFamily="34" charset="0"/>
            </a:endParaRPr>
          </a:p>
          <a:p>
            <a:pPr marL="511175" lvl="1" indent="-171450">
              <a:buFont typeface="Arial" panose="020B0604020202020204" pitchFamily="34" charset="0"/>
              <a:buChar char="•"/>
            </a:pPr>
            <a:r>
              <a:rPr lang="en-GB" sz="1100" dirty="0">
                <a:effectLst/>
                <a:latin typeface="Arial" panose="020B0604020202020204" pitchFamily="34" charset="0"/>
              </a:rPr>
              <a:t>Bids can be delivered and updated 45 minutes before each operating hour.</a:t>
            </a:r>
            <a:endParaRPr lang="fi-FI" sz="1100" dirty="0">
              <a:latin typeface="Arial" panose="020B0604020202020204" pitchFamily="34" charset="0"/>
            </a:endParaRPr>
          </a:p>
          <a:p>
            <a:pPr marL="511175" lvl="1" indent="-171450">
              <a:buFont typeface="Arial" panose="020B0604020202020204" pitchFamily="34" charset="0"/>
              <a:buChar char="•"/>
            </a:pPr>
            <a:r>
              <a:rPr lang="en-GB" sz="1100" dirty="0">
                <a:effectLst/>
                <a:latin typeface="Arial" panose="020B0604020202020204" pitchFamily="34" charset="0"/>
              </a:rPr>
              <a:t>Separate up- and down-regulation bids.</a:t>
            </a:r>
            <a:endParaRPr lang="fi-FI" sz="1400" dirty="0"/>
          </a:p>
          <a:p>
            <a:pPr marL="0" indent="0"/>
            <a:endParaRPr lang="fi-FI" sz="1400" dirty="0"/>
          </a:p>
          <a:p>
            <a:pPr marL="171450" indent="-171450">
              <a:buFont typeface="Arial" panose="020B0604020202020204" pitchFamily="34" charset="0"/>
              <a:buChar char="•"/>
            </a:pPr>
            <a:r>
              <a:rPr lang="fi-FI" dirty="0" err="1"/>
              <a:t>Resreve</a:t>
            </a:r>
            <a:r>
              <a:rPr lang="fi-FI" dirty="0"/>
              <a:t> </a:t>
            </a:r>
            <a:r>
              <a:rPr lang="fi-FI" dirty="0" err="1"/>
              <a:t>capacity</a:t>
            </a:r>
            <a:endParaRPr lang="fi-FI" dirty="0"/>
          </a:p>
          <a:p>
            <a:pPr marL="0" indent="0"/>
            <a:endParaRPr lang="en-GB" sz="400" dirty="0"/>
          </a:p>
        </p:txBody>
      </p:sp>
      <p:sp>
        <p:nvSpPr>
          <p:cNvPr id="3" name="Title 2">
            <a:extLst>
              <a:ext uri="{FF2B5EF4-FFF2-40B4-BE49-F238E27FC236}">
                <a16:creationId xmlns:a16="http://schemas.microsoft.com/office/drawing/2014/main" id="{263013F1-FBA1-E97A-D4C3-88012CBA9938}"/>
              </a:ext>
            </a:extLst>
          </p:cNvPr>
          <p:cNvSpPr>
            <a:spLocks noGrp="1"/>
          </p:cNvSpPr>
          <p:nvPr>
            <p:ph type="ctrTitle"/>
          </p:nvPr>
        </p:nvSpPr>
        <p:spPr>
          <a:xfrm>
            <a:off x="572400" y="532253"/>
            <a:ext cx="7772400" cy="900000"/>
          </a:xfrm>
        </p:spPr>
        <p:txBody>
          <a:bodyPr/>
          <a:lstStyle/>
          <a:p>
            <a:r>
              <a:rPr lang="fi-FI" dirty="0"/>
              <a:t>Power </a:t>
            </a:r>
            <a:r>
              <a:rPr lang="fi-FI" dirty="0" err="1"/>
              <a:t>system</a:t>
            </a:r>
            <a:r>
              <a:rPr lang="fi-FI" dirty="0"/>
              <a:t> </a:t>
            </a:r>
            <a:r>
              <a:rPr lang="fi-FI" dirty="0" err="1"/>
              <a:t>balancing</a:t>
            </a:r>
            <a:endParaRPr lang="en-GB" dirty="0"/>
          </a:p>
        </p:txBody>
      </p:sp>
      <p:sp>
        <p:nvSpPr>
          <p:cNvPr id="4" name="Text Placeholder 3">
            <a:extLst>
              <a:ext uri="{FF2B5EF4-FFF2-40B4-BE49-F238E27FC236}">
                <a16:creationId xmlns:a16="http://schemas.microsoft.com/office/drawing/2014/main" id="{C8AF156D-BA41-004B-5441-02E084FE0AF8}"/>
              </a:ext>
            </a:extLst>
          </p:cNvPr>
          <p:cNvSpPr>
            <a:spLocks noGrp="1"/>
          </p:cNvSpPr>
          <p:nvPr>
            <p:ph type="body" sz="quarter" idx="16"/>
          </p:nvPr>
        </p:nvSpPr>
        <p:spPr/>
        <p:txBody>
          <a:bodyPr/>
          <a:lstStyle/>
          <a:p>
            <a:endParaRPr lang="en-GB"/>
          </a:p>
        </p:txBody>
      </p:sp>
      <p:sp>
        <p:nvSpPr>
          <p:cNvPr id="5" name="Text Placeholder 4">
            <a:extLst>
              <a:ext uri="{FF2B5EF4-FFF2-40B4-BE49-F238E27FC236}">
                <a16:creationId xmlns:a16="http://schemas.microsoft.com/office/drawing/2014/main" id="{41216476-604A-7D4E-CCBD-BE701F39B79C}"/>
              </a:ext>
            </a:extLst>
          </p:cNvPr>
          <p:cNvSpPr>
            <a:spLocks noGrp="1"/>
          </p:cNvSpPr>
          <p:nvPr>
            <p:ph type="body" sz="quarter" idx="17"/>
          </p:nvPr>
        </p:nvSpPr>
        <p:spPr/>
        <p:txBody>
          <a:bodyPr/>
          <a:lstStyle/>
          <a:p>
            <a:endParaRPr lang="en-GB"/>
          </a:p>
        </p:txBody>
      </p:sp>
      <p:sp>
        <p:nvSpPr>
          <p:cNvPr id="6" name="Date Placeholder 5">
            <a:extLst>
              <a:ext uri="{FF2B5EF4-FFF2-40B4-BE49-F238E27FC236}">
                <a16:creationId xmlns:a16="http://schemas.microsoft.com/office/drawing/2014/main" id="{9C8D3611-55AE-B84E-E76D-24B74CB9F201}"/>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4B2C5B71-D89B-A980-9243-75A77B4A8AB4}"/>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spTree>
    <p:extLst>
      <p:ext uri="{BB962C8B-B14F-4D97-AF65-F5344CB8AC3E}">
        <p14:creationId xmlns:p14="http://schemas.microsoft.com/office/powerpoint/2010/main" val="2430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14D4E7-A74C-3604-0354-072C28405DBF}"/>
              </a:ext>
            </a:extLst>
          </p:cNvPr>
          <p:cNvSpPr>
            <a:spLocks noGrp="1"/>
          </p:cNvSpPr>
          <p:nvPr>
            <p:ph type="body" sz="quarter" idx="13"/>
          </p:nvPr>
        </p:nvSpPr>
        <p:spPr/>
        <p:txBody>
          <a:bodyPr/>
          <a:lstStyle/>
          <a:p>
            <a:pPr lvl="1" indent="-242570">
              <a:buFont typeface="Arial" panose="020B0604020202020204" pitchFamily="34" charset="0"/>
              <a:buChar char="•"/>
            </a:pPr>
            <a:endParaRPr lang="en-US" sz="1400" dirty="0"/>
          </a:p>
        </p:txBody>
      </p:sp>
      <p:sp>
        <p:nvSpPr>
          <p:cNvPr id="3" name="Title 2">
            <a:extLst>
              <a:ext uri="{FF2B5EF4-FFF2-40B4-BE49-F238E27FC236}">
                <a16:creationId xmlns:a16="http://schemas.microsoft.com/office/drawing/2014/main" id="{B6776863-9DDC-4A37-F4C2-2A9936F20DA1}"/>
              </a:ext>
            </a:extLst>
          </p:cNvPr>
          <p:cNvSpPr>
            <a:spLocks noGrp="1"/>
          </p:cNvSpPr>
          <p:nvPr>
            <p:ph type="ctrTitle"/>
          </p:nvPr>
        </p:nvSpPr>
        <p:spPr/>
        <p:txBody>
          <a:bodyPr/>
          <a:lstStyle/>
          <a:p>
            <a:r>
              <a:rPr lang="en-US" dirty="0"/>
              <a:t>Providers of demand response</a:t>
            </a:r>
          </a:p>
        </p:txBody>
      </p:sp>
      <p:sp>
        <p:nvSpPr>
          <p:cNvPr id="4" name="Text Placeholder 3">
            <a:extLst>
              <a:ext uri="{FF2B5EF4-FFF2-40B4-BE49-F238E27FC236}">
                <a16:creationId xmlns:a16="http://schemas.microsoft.com/office/drawing/2014/main" id="{6C0EA6EE-E636-87B5-2107-A45B9236B196}"/>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BFBA877D-691D-B7F3-4DCD-01FAF7FD7DC3}"/>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CD7DD474-7D69-654D-2860-033130307806}"/>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B4568ED4-8C3E-BFD9-4F7E-C3B49CB70922}"/>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pic>
        <p:nvPicPr>
          <p:cNvPr id="1028" name="Picture 4" descr="Demand-side management">
            <a:extLst>
              <a:ext uri="{FF2B5EF4-FFF2-40B4-BE49-F238E27FC236}">
                <a16:creationId xmlns:a16="http://schemas.microsoft.com/office/drawing/2014/main" id="{6CE2C9F4-8DD6-4432-B632-20C43F049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00" y="1253725"/>
            <a:ext cx="7987280" cy="449423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FBE2BD3F-F234-4061-06C6-C8A361243EB6}"/>
              </a:ext>
            </a:extLst>
          </p:cNvPr>
          <p:cNvPicPr>
            <a:picLocks noChangeAspect="1"/>
          </p:cNvPicPr>
          <p:nvPr/>
        </p:nvPicPr>
        <p:blipFill rotWithShape="1">
          <a:blip r:embed="rId4"/>
          <a:srcRect t="7177"/>
          <a:stretch/>
        </p:blipFill>
        <p:spPr>
          <a:xfrm>
            <a:off x="378266" y="4531064"/>
            <a:ext cx="1782324" cy="1102936"/>
          </a:xfrm>
          <a:prstGeom prst="rect">
            <a:avLst/>
          </a:prstGeom>
        </p:spPr>
      </p:pic>
    </p:spTree>
    <p:extLst>
      <p:ext uri="{BB962C8B-B14F-4D97-AF65-F5344CB8AC3E}">
        <p14:creationId xmlns:p14="http://schemas.microsoft.com/office/powerpoint/2010/main" val="326926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9ACAAF-6D33-C55F-5C2C-CFCED3E7876F}"/>
              </a:ext>
            </a:extLst>
          </p:cNvPr>
          <p:cNvSpPr>
            <a:spLocks noGrp="1"/>
          </p:cNvSpPr>
          <p:nvPr>
            <p:ph type="ctrTitle"/>
          </p:nvPr>
        </p:nvSpPr>
        <p:spPr>
          <a:xfrm>
            <a:off x="572400" y="295234"/>
            <a:ext cx="7772400" cy="900000"/>
          </a:xfrm>
        </p:spPr>
        <p:txBody>
          <a:bodyPr/>
          <a:lstStyle/>
          <a:p>
            <a:br>
              <a:rPr lang="en-US" dirty="0"/>
            </a:br>
            <a:r>
              <a:rPr lang="en-US" dirty="0"/>
              <a:t>Reserve products in Finland</a:t>
            </a:r>
          </a:p>
        </p:txBody>
      </p:sp>
      <p:sp>
        <p:nvSpPr>
          <p:cNvPr id="4" name="Text Placeholder 3">
            <a:extLst>
              <a:ext uri="{FF2B5EF4-FFF2-40B4-BE49-F238E27FC236}">
                <a16:creationId xmlns:a16="http://schemas.microsoft.com/office/drawing/2014/main" id="{89EF7890-7C60-6D72-E099-A21EEC74FB10}"/>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530990BD-AF36-F8F1-588E-7E94CAA4307D}"/>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1C19B155-F83C-A771-B319-D792AA31E44E}"/>
              </a:ext>
            </a:extLst>
          </p:cNvPr>
          <p:cNvSpPr>
            <a:spLocks noGrp="1"/>
          </p:cNvSpPr>
          <p:nvPr>
            <p:ph type="dt" sz="half" idx="19"/>
          </p:nvPr>
        </p:nvSpPr>
        <p:spPr/>
        <p:txBody>
          <a:bodyPr/>
          <a:lstStyle/>
          <a:p>
            <a:pPr>
              <a:defRPr/>
            </a:pPr>
            <a:r>
              <a:rPr lang="fi-FI"/>
              <a:t>07.02.2018</a:t>
            </a:r>
            <a:endParaRPr lang="en-US"/>
          </a:p>
        </p:txBody>
      </p:sp>
      <p:sp>
        <p:nvSpPr>
          <p:cNvPr id="7" name="Slide Number Placeholder 6">
            <a:extLst>
              <a:ext uri="{FF2B5EF4-FFF2-40B4-BE49-F238E27FC236}">
                <a16:creationId xmlns:a16="http://schemas.microsoft.com/office/drawing/2014/main" id="{C7992E94-0F70-9C35-EC9C-5E5D33E9E51D}"/>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pic>
        <p:nvPicPr>
          <p:cNvPr id="8" name="Picture 7">
            <a:extLst>
              <a:ext uri="{FF2B5EF4-FFF2-40B4-BE49-F238E27FC236}">
                <a16:creationId xmlns:a16="http://schemas.microsoft.com/office/drawing/2014/main" id="{771FFA73-EB97-4D7B-860F-D8F46DEB42A4}"/>
              </a:ext>
            </a:extLst>
          </p:cNvPr>
          <p:cNvPicPr>
            <a:picLocks noChangeAspect="1"/>
          </p:cNvPicPr>
          <p:nvPr/>
        </p:nvPicPr>
        <p:blipFill>
          <a:blip r:embed="rId3"/>
          <a:stretch>
            <a:fillRect/>
          </a:stretch>
        </p:blipFill>
        <p:spPr>
          <a:xfrm>
            <a:off x="372330" y="1561738"/>
            <a:ext cx="6113339" cy="4183836"/>
          </a:xfrm>
          <a:prstGeom prst="rect">
            <a:avLst/>
          </a:prstGeom>
        </p:spPr>
      </p:pic>
      <p:pic>
        <p:nvPicPr>
          <p:cNvPr id="10" name="Picture 9">
            <a:extLst>
              <a:ext uri="{FF2B5EF4-FFF2-40B4-BE49-F238E27FC236}">
                <a16:creationId xmlns:a16="http://schemas.microsoft.com/office/drawing/2014/main" id="{E9972D11-7AD1-66CE-6420-28B50B103C9B}"/>
              </a:ext>
            </a:extLst>
          </p:cNvPr>
          <p:cNvPicPr>
            <a:picLocks noChangeAspect="1"/>
          </p:cNvPicPr>
          <p:nvPr/>
        </p:nvPicPr>
        <p:blipFill>
          <a:blip r:embed="rId4"/>
          <a:stretch>
            <a:fillRect/>
          </a:stretch>
        </p:blipFill>
        <p:spPr>
          <a:xfrm>
            <a:off x="4245864" y="1218154"/>
            <a:ext cx="425472" cy="469924"/>
          </a:xfrm>
          <a:prstGeom prst="rect">
            <a:avLst/>
          </a:prstGeom>
        </p:spPr>
      </p:pic>
      <p:pic>
        <p:nvPicPr>
          <p:cNvPr id="11" name="Picture 10">
            <a:extLst>
              <a:ext uri="{FF2B5EF4-FFF2-40B4-BE49-F238E27FC236}">
                <a16:creationId xmlns:a16="http://schemas.microsoft.com/office/drawing/2014/main" id="{923E68C4-7E92-7527-273F-AECEB1C42684}"/>
              </a:ext>
            </a:extLst>
          </p:cNvPr>
          <p:cNvPicPr>
            <a:picLocks noChangeAspect="1"/>
          </p:cNvPicPr>
          <p:nvPr/>
        </p:nvPicPr>
        <p:blipFill>
          <a:blip r:embed="rId5"/>
          <a:stretch>
            <a:fillRect/>
          </a:stretch>
        </p:blipFill>
        <p:spPr>
          <a:xfrm>
            <a:off x="1670084" y="1237716"/>
            <a:ext cx="476274" cy="469924"/>
          </a:xfrm>
          <a:prstGeom prst="rect">
            <a:avLst/>
          </a:prstGeom>
        </p:spPr>
      </p:pic>
      <p:pic>
        <p:nvPicPr>
          <p:cNvPr id="12" name="Picture 11">
            <a:extLst>
              <a:ext uri="{FF2B5EF4-FFF2-40B4-BE49-F238E27FC236}">
                <a16:creationId xmlns:a16="http://schemas.microsoft.com/office/drawing/2014/main" id="{A4A5CF6F-6DB4-7DFF-2208-ED36517B30FE}"/>
              </a:ext>
            </a:extLst>
          </p:cNvPr>
          <p:cNvPicPr>
            <a:picLocks noChangeAspect="1"/>
          </p:cNvPicPr>
          <p:nvPr/>
        </p:nvPicPr>
        <p:blipFill>
          <a:blip r:embed="rId4"/>
          <a:stretch>
            <a:fillRect/>
          </a:stretch>
        </p:blipFill>
        <p:spPr>
          <a:xfrm>
            <a:off x="2241219" y="1209067"/>
            <a:ext cx="425472" cy="469924"/>
          </a:xfrm>
          <a:prstGeom prst="rect">
            <a:avLst/>
          </a:prstGeom>
        </p:spPr>
      </p:pic>
      <p:pic>
        <p:nvPicPr>
          <p:cNvPr id="13" name="Picture 12">
            <a:extLst>
              <a:ext uri="{FF2B5EF4-FFF2-40B4-BE49-F238E27FC236}">
                <a16:creationId xmlns:a16="http://schemas.microsoft.com/office/drawing/2014/main" id="{10926A3D-26B2-92FF-95CA-846E74EED4AD}"/>
              </a:ext>
            </a:extLst>
          </p:cNvPr>
          <p:cNvPicPr>
            <a:picLocks noChangeAspect="1"/>
          </p:cNvPicPr>
          <p:nvPr/>
        </p:nvPicPr>
        <p:blipFill rotWithShape="1">
          <a:blip r:embed="rId6"/>
          <a:srcRect t="7177"/>
          <a:stretch/>
        </p:blipFill>
        <p:spPr>
          <a:xfrm>
            <a:off x="6779066" y="4292758"/>
            <a:ext cx="1782324" cy="1102936"/>
          </a:xfrm>
          <a:prstGeom prst="rect">
            <a:avLst/>
          </a:prstGeom>
        </p:spPr>
      </p:pic>
      <p:pic>
        <p:nvPicPr>
          <p:cNvPr id="15" name="Picture 14">
            <a:extLst>
              <a:ext uri="{FF2B5EF4-FFF2-40B4-BE49-F238E27FC236}">
                <a16:creationId xmlns:a16="http://schemas.microsoft.com/office/drawing/2014/main" id="{A3C94032-9F6C-863B-BC74-B9EC1CF51225}"/>
              </a:ext>
            </a:extLst>
          </p:cNvPr>
          <p:cNvPicPr>
            <a:picLocks noChangeAspect="1"/>
          </p:cNvPicPr>
          <p:nvPr/>
        </p:nvPicPr>
        <p:blipFill>
          <a:blip r:embed="rId7"/>
          <a:stretch>
            <a:fillRect/>
          </a:stretch>
        </p:blipFill>
        <p:spPr>
          <a:xfrm>
            <a:off x="2696238" y="1279355"/>
            <a:ext cx="336567" cy="406421"/>
          </a:xfrm>
          <a:prstGeom prst="rect">
            <a:avLst/>
          </a:prstGeom>
        </p:spPr>
      </p:pic>
      <p:pic>
        <p:nvPicPr>
          <p:cNvPr id="16" name="Picture 15">
            <a:extLst>
              <a:ext uri="{FF2B5EF4-FFF2-40B4-BE49-F238E27FC236}">
                <a16:creationId xmlns:a16="http://schemas.microsoft.com/office/drawing/2014/main" id="{9F67333F-0F51-3FC6-289A-83B736F59F24}"/>
              </a:ext>
            </a:extLst>
          </p:cNvPr>
          <p:cNvPicPr>
            <a:picLocks noChangeAspect="1"/>
          </p:cNvPicPr>
          <p:nvPr/>
        </p:nvPicPr>
        <p:blipFill>
          <a:blip r:embed="rId7"/>
          <a:stretch>
            <a:fillRect/>
          </a:stretch>
        </p:blipFill>
        <p:spPr>
          <a:xfrm>
            <a:off x="4756062" y="1249905"/>
            <a:ext cx="336567" cy="406421"/>
          </a:xfrm>
          <a:prstGeom prst="rect">
            <a:avLst/>
          </a:prstGeom>
        </p:spPr>
      </p:pic>
      <p:pic>
        <p:nvPicPr>
          <p:cNvPr id="18" name="Picture 17">
            <a:extLst>
              <a:ext uri="{FF2B5EF4-FFF2-40B4-BE49-F238E27FC236}">
                <a16:creationId xmlns:a16="http://schemas.microsoft.com/office/drawing/2014/main" id="{6838A6B7-C96A-0302-E159-47DECF8CAF4D}"/>
              </a:ext>
            </a:extLst>
          </p:cNvPr>
          <p:cNvPicPr>
            <a:picLocks noChangeAspect="1"/>
          </p:cNvPicPr>
          <p:nvPr/>
        </p:nvPicPr>
        <p:blipFill>
          <a:blip r:embed="rId8"/>
          <a:stretch>
            <a:fillRect/>
          </a:stretch>
        </p:blipFill>
        <p:spPr>
          <a:xfrm>
            <a:off x="3032805" y="1247084"/>
            <a:ext cx="330217" cy="508026"/>
          </a:xfrm>
          <a:prstGeom prst="rect">
            <a:avLst/>
          </a:prstGeom>
        </p:spPr>
      </p:pic>
    </p:spTree>
    <p:extLst>
      <p:ext uri="{BB962C8B-B14F-4D97-AF65-F5344CB8AC3E}">
        <p14:creationId xmlns:p14="http://schemas.microsoft.com/office/powerpoint/2010/main" val="429135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06581D-90BC-6728-CAEC-6A006FA3EB06}"/>
              </a:ext>
            </a:extLst>
          </p:cNvPr>
          <p:cNvSpPr>
            <a:spLocks noGrp="1"/>
          </p:cNvSpPr>
          <p:nvPr>
            <p:ph type="body" sz="quarter" idx="13"/>
          </p:nvPr>
        </p:nvSpPr>
        <p:spPr>
          <a:xfrm>
            <a:off x="572400" y="1497600"/>
            <a:ext cx="7628324" cy="4136400"/>
          </a:xfrm>
        </p:spPr>
        <p:txBody>
          <a:bodyPr>
            <a:normAutofit/>
          </a:bodyPr>
          <a:lstStyle/>
          <a:p>
            <a:pPr>
              <a:buFont typeface="Arial" panose="020B0604020202020204" pitchFamily="34" charset="0"/>
              <a:buChar char="•"/>
            </a:pPr>
            <a:r>
              <a:rPr lang="en-US" dirty="0"/>
              <a:t>Aggregation = combining several prosumers </a:t>
            </a:r>
            <a:r>
              <a:rPr lang="en-US" b="0" dirty="0"/>
              <a:t>in order to have sufficient capacity for frequency response</a:t>
            </a:r>
          </a:p>
          <a:p>
            <a:pPr>
              <a:buFont typeface="Arial" panose="020B0604020202020204" pitchFamily="34" charset="0"/>
              <a:buChar char="•"/>
            </a:pPr>
            <a:r>
              <a:rPr lang="en-US" b="0" dirty="0" err="1"/>
              <a:t>Fingrid</a:t>
            </a:r>
            <a:r>
              <a:rPr lang="en-US" b="0" dirty="0"/>
              <a:t> reserve market participation for independent aggregators</a:t>
            </a:r>
          </a:p>
          <a:p>
            <a:pPr lvl="1">
              <a:buFont typeface="Arial" panose="020B0604020202020204" pitchFamily="34" charset="0"/>
              <a:buChar char="•"/>
            </a:pPr>
            <a:r>
              <a:rPr lang="fi-FI" sz="1200" dirty="0"/>
              <a:t>FCR-D and FFR </a:t>
            </a:r>
            <a:r>
              <a:rPr lang="fi-FI" sz="1200" b="1" dirty="0" err="1"/>
              <a:t>minimum</a:t>
            </a:r>
            <a:r>
              <a:rPr lang="fi-FI" sz="1200" b="1" dirty="0"/>
              <a:t> </a:t>
            </a:r>
            <a:r>
              <a:rPr lang="fi-FI" sz="1200" b="1" dirty="0" err="1"/>
              <a:t>offer</a:t>
            </a:r>
            <a:r>
              <a:rPr lang="fi-FI" sz="1200" b="1" dirty="0"/>
              <a:t> 1 MW </a:t>
            </a:r>
            <a:r>
              <a:rPr lang="fi-FI" sz="1200" dirty="0"/>
              <a:t>(</a:t>
            </a:r>
            <a:r>
              <a:rPr lang="fi-FI" sz="1200" dirty="0" err="1"/>
              <a:t>used</a:t>
            </a:r>
            <a:r>
              <a:rPr lang="fi-FI" sz="1200" dirty="0"/>
              <a:t> in </a:t>
            </a:r>
            <a:r>
              <a:rPr lang="fi-FI" sz="1200" dirty="0" err="1"/>
              <a:t>large</a:t>
            </a:r>
            <a:r>
              <a:rPr lang="fi-FI" sz="1200" dirty="0"/>
              <a:t> </a:t>
            </a:r>
            <a:r>
              <a:rPr lang="fi-FI" sz="1200" dirty="0" err="1"/>
              <a:t>frequency</a:t>
            </a:r>
            <a:r>
              <a:rPr lang="fi-FI" sz="1200" dirty="0"/>
              <a:t> </a:t>
            </a:r>
            <a:r>
              <a:rPr lang="fi-FI" sz="1200" dirty="0" err="1"/>
              <a:t>deviations</a:t>
            </a:r>
            <a:r>
              <a:rPr lang="fi-FI" sz="1200" dirty="0"/>
              <a:t>)</a:t>
            </a:r>
          </a:p>
          <a:p>
            <a:pPr lvl="1">
              <a:buFont typeface="Arial" panose="020B0604020202020204" pitchFamily="34" charset="0"/>
              <a:buChar char="•"/>
            </a:pPr>
            <a:endParaRPr lang="en-US" sz="1100" b="0" dirty="0"/>
          </a:p>
          <a:p>
            <a:pPr>
              <a:buFont typeface="Arial" panose="020B0604020202020204" pitchFamily="34" charset="0"/>
              <a:buChar char="•"/>
            </a:pPr>
            <a:r>
              <a:rPr lang="en-US" b="0" dirty="0"/>
              <a:t>Why aggregation is helpful?</a:t>
            </a:r>
          </a:p>
          <a:p>
            <a:pPr lvl="1">
              <a:buFont typeface="Arial" panose="020B0604020202020204" pitchFamily="34" charset="0"/>
              <a:buChar char="•"/>
            </a:pPr>
            <a:r>
              <a:rPr lang="en-US" sz="1200" b="1" dirty="0"/>
              <a:t>Rapid frequency response </a:t>
            </a:r>
            <a:r>
              <a:rPr lang="en-US" sz="1200" b="0" dirty="0"/>
              <a:t>service</a:t>
            </a:r>
          </a:p>
          <a:p>
            <a:pPr lvl="1">
              <a:buFont typeface="Arial" panose="020B0604020202020204" pitchFamily="34" charset="0"/>
              <a:buChar char="•"/>
            </a:pPr>
            <a:r>
              <a:rPr lang="en-US" sz="1200" b="0" dirty="0"/>
              <a:t>Reduction of spinning reserve generators is achievable</a:t>
            </a:r>
          </a:p>
          <a:p>
            <a:pPr lvl="1">
              <a:buFont typeface="Arial" panose="020B0604020202020204" pitchFamily="34" charset="0"/>
              <a:buChar char="•"/>
            </a:pPr>
            <a:r>
              <a:rPr lang="en-US" sz="1200" dirty="0"/>
              <a:t>Aggregated loads are </a:t>
            </a:r>
            <a:r>
              <a:rPr lang="en-US" sz="1200" b="1" dirty="0"/>
              <a:t>easier to predict</a:t>
            </a:r>
          </a:p>
          <a:p>
            <a:pPr marL="388937" lvl="1" indent="0">
              <a:buNone/>
            </a:pPr>
            <a:endParaRPr lang="en-US" sz="1200" dirty="0"/>
          </a:p>
          <a:p>
            <a:pPr>
              <a:buFont typeface="Arial" panose="020B0604020202020204" pitchFamily="34" charset="0"/>
              <a:buChar char="•"/>
            </a:pPr>
            <a:r>
              <a:rPr lang="en-US" b="0" dirty="0"/>
              <a:t>Why predictable demand and supply is important</a:t>
            </a:r>
          </a:p>
          <a:p>
            <a:pPr lvl="1">
              <a:buFont typeface="Arial" panose="020B0604020202020204" pitchFamily="34" charset="0"/>
              <a:buChar char="•"/>
            </a:pPr>
            <a:r>
              <a:rPr lang="en-US" sz="1200" b="1" dirty="0"/>
              <a:t>Reduced price volatility </a:t>
            </a:r>
            <a:r>
              <a:rPr lang="en-US" sz="1200" dirty="0"/>
              <a:t>in electricity market</a:t>
            </a:r>
          </a:p>
          <a:p>
            <a:pPr lvl="1">
              <a:buFont typeface="Arial" panose="020B0604020202020204" pitchFamily="34" charset="0"/>
              <a:buChar char="•"/>
            </a:pPr>
            <a:r>
              <a:rPr lang="en-US" sz="1200" dirty="0"/>
              <a:t>Less need for intraday market and </a:t>
            </a:r>
          </a:p>
          <a:p>
            <a:pPr marL="388937" lvl="1" indent="0">
              <a:spcBef>
                <a:spcPts val="0"/>
              </a:spcBef>
              <a:buNone/>
            </a:pPr>
            <a:r>
              <a:rPr lang="en-US" sz="1200" dirty="0"/>
              <a:t>	      quick maneuvers</a:t>
            </a:r>
          </a:p>
          <a:p>
            <a:pPr lvl="1">
              <a:spcBef>
                <a:spcPts val="0"/>
              </a:spcBef>
              <a:buFont typeface="Arial" panose="020B0604020202020204" pitchFamily="34" charset="0"/>
              <a:buChar char="•"/>
            </a:pPr>
            <a:r>
              <a:rPr lang="en-US" sz="1200" b="1" dirty="0"/>
              <a:t>More RES </a:t>
            </a:r>
            <a:r>
              <a:rPr lang="en-US" sz="1200" dirty="0"/>
              <a:t>can be implemented </a:t>
            </a:r>
          </a:p>
          <a:p>
            <a:pPr marL="388937" lvl="1" indent="0">
              <a:spcBef>
                <a:spcPts val="0"/>
              </a:spcBef>
              <a:buNone/>
            </a:pPr>
            <a:endParaRPr lang="en-US" sz="1200" dirty="0"/>
          </a:p>
        </p:txBody>
      </p:sp>
      <p:sp>
        <p:nvSpPr>
          <p:cNvPr id="3" name="Title 2">
            <a:extLst>
              <a:ext uri="{FF2B5EF4-FFF2-40B4-BE49-F238E27FC236}">
                <a16:creationId xmlns:a16="http://schemas.microsoft.com/office/drawing/2014/main" id="{85180137-CF01-1E5D-0B36-5859995015AB}"/>
              </a:ext>
            </a:extLst>
          </p:cNvPr>
          <p:cNvSpPr>
            <a:spLocks noGrp="1"/>
          </p:cNvSpPr>
          <p:nvPr>
            <p:ph type="ctrTitle"/>
          </p:nvPr>
        </p:nvSpPr>
        <p:spPr/>
        <p:txBody>
          <a:bodyPr/>
          <a:lstStyle/>
          <a:p>
            <a:r>
              <a:rPr lang="en-US" sz="2400">
                <a:ea typeface="ＭＳ Ｐゴシック"/>
              </a:rPr>
              <a:t>Aggregation and forecasting of demand and supply</a:t>
            </a:r>
            <a:br>
              <a:rPr lang="en-US"/>
            </a:br>
            <a:endParaRPr lang="en-US"/>
          </a:p>
        </p:txBody>
      </p:sp>
      <p:sp>
        <p:nvSpPr>
          <p:cNvPr id="4" name="Text Placeholder 3">
            <a:extLst>
              <a:ext uri="{FF2B5EF4-FFF2-40B4-BE49-F238E27FC236}">
                <a16:creationId xmlns:a16="http://schemas.microsoft.com/office/drawing/2014/main" id="{5B1671F5-5180-138D-A4DB-6E748446F26F}"/>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0DBFCF98-7098-C9F0-692D-4AF24536BF8D}"/>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5FBDB7E5-6C38-81BD-D63A-5882D6F4810D}"/>
              </a:ext>
            </a:extLst>
          </p:cNvPr>
          <p:cNvSpPr>
            <a:spLocks noGrp="1"/>
          </p:cNvSpPr>
          <p:nvPr>
            <p:ph type="dt" sz="half" idx="19"/>
          </p:nvPr>
        </p:nvSpPr>
        <p:spPr/>
        <p:txBody>
          <a:bodyPr/>
          <a:lstStyle/>
          <a:p>
            <a:pPr>
              <a:defRPr/>
            </a:pPr>
            <a:r>
              <a:rPr lang="fi-FI" dirty="0"/>
              <a:t>21.03.2023</a:t>
            </a:r>
            <a:endParaRPr lang="en-US"/>
          </a:p>
        </p:txBody>
      </p:sp>
      <p:sp>
        <p:nvSpPr>
          <p:cNvPr id="7" name="Slide Number Placeholder 6">
            <a:extLst>
              <a:ext uri="{FF2B5EF4-FFF2-40B4-BE49-F238E27FC236}">
                <a16:creationId xmlns:a16="http://schemas.microsoft.com/office/drawing/2014/main" id="{E71649D4-90D8-7EE0-C53C-BADB10D7E23A}"/>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pic>
        <p:nvPicPr>
          <p:cNvPr id="9" name="Picture 8">
            <a:extLst>
              <a:ext uri="{FF2B5EF4-FFF2-40B4-BE49-F238E27FC236}">
                <a16:creationId xmlns:a16="http://schemas.microsoft.com/office/drawing/2014/main" id="{9F67F31C-A4EF-46D2-7257-25EAC6CA35EF}"/>
              </a:ext>
            </a:extLst>
          </p:cNvPr>
          <p:cNvPicPr>
            <a:picLocks noChangeAspect="1"/>
          </p:cNvPicPr>
          <p:nvPr/>
        </p:nvPicPr>
        <p:blipFill>
          <a:blip r:embed="rId3"/>
          <a:stretch>
            <a:fillRect/>
          </a:stretch>
        </p:blipFill>
        <p:spPr>
          <a:xfrm>
            <a:off x="4201319" y="4611677"/>
            <a:ext cx="4821954" cy="2044645"/>
          </a:xfrm>
          <a:prstGeom prst="rect">
            <a:avLst/>
          </a:prstGeom>
        </p:spPr>
      </p:pic>
      <p:sp>
        <p:nvSpPr>
          <p:cNvPr id="10" name="TextBox 9">
            <a:extLst>
              <a:ext uri="{FF2B5EF4-FFF2-40B4-BE49-F238E27FC236}">
                <a16:creationId xmlns:a16="http://schemas.microsoft.com/office/drawing/2014/main" id="{32CFB1A2-0D25-6583-CD63-97E071191079}"/>
              </a:ext>
            </a:extLst>
          </p:cNvPr>
          <p:cNvSpPr txBox="1"/>
          <p:nvPr/>
        </p:nvSpPr>
        <p:spPr>
          <a:xfrm>
            <a:off x="5420214" y="4394747"/>
            <a:ext cx="1688283" cy="261610"/>
          </a:xfrm>
          <a:prstGeom prst="rect">
            <a:avLst/>
          </a:prstGeom>
          <a:noFill/>
        </p:spPr>
        <p:txBody>
          <a:bodyPr wrap="none" rtlCol="0">
            <a:spAutoFit/>
          </a:bodyPr>
          <a:lstStyle/>
          <a:p>
            <a:r>
              <a:rPr lang="fi-FI" sz="1050" dirty="0" err="1"/>
              <a:t>Independent</a:t>
            </a:r>
            <a:r>
              <a:rPr lang="fi-FI" sz="1050" dirty="0"/>
              <a:t> </a:t>
            </a:r>
            <a:r>
              <a:rPr lang="fi-FI" sz="1050" dirty="0" err="1"/>
              <a:t>aggregator</a:t>
            </a:r>
            <a:endParaRPr lang="fi-FI" sz="1050" dirty="0"/>
          </a:p>
        </p:txBody>
      </p:sp>
      <p:sp>
        <p:nvSpPr>
          <p:cNvPr id="11" name="TextBox 10">
            <a:extLst>
              <a:ext uri="{FF2B5EF4-FFF2-40B4-BE49-F238E27FC236}">
                <a16:creationId xmlns:a16="http://schemas.microsoft.com/office/drawing/2014/main" id="{5E67D13E-CCFC-5BA8-52F1-7B5892C720C3}"/>
              </a:ext>
            </a:extLst>
          </p:cNvPr>
          <p:cNvSpPr txBox="1"/>
          <p:nvPr/>
        </p:nvSpPr>
        <p:spPr>
          <a:xfrm>
            <a:off x="7785529" y="4591309"/>
            <a:ext cx="1269496" cy="400110"/>
          </a:xfrm>
          <a:prstGeom prst="rect">
            <a:avLst/>
          </a:prstGeom>
          <a:noFill/>
        </p:spPr>
        <p:txBody>
          <a:bodyPr wrap="square" rtlCol="0">
            <a:spAutoFit/>
          </a:bodyPr>
          <a:lstStyle/>
          <a:p>
            <a:r>
              <a:rPr lang="fi-FI" sz="1000" dirty="0" err="1"/>
              <a:t>Balance</a:t>
            </a:r>
            <a:r>
              <a:rPr lang="fi-FI" sz="1000" dirty="0"/>
              <a:t> </a:t>
            </a:r>
            <a:r>
              <a:rPr lang="fi-FI" sz="1000" dirty="0" err="1"/>
              <a:t>responsible</a:t>
            </a:r>
            <a:r>
              <a:rPr lang="fi-FI" sz="1000" dirty="0"/>
              <a:t> party</a:t>
            </a:r>
          </a:p>
        </p:txBody>
      </p:sp>
      <p:sp>
        <p:nvSpPr>
          <p:cNvPr id="12" name="TextBox 11">
            <a:extLst>
              <a:ext uri="{FF2B5EF4-FFF2-40B4-BE49-F238E27FC236}">
                <a16:creationId xmlns:a16="http://schemas.microsoft.com/office/drawing/2014/main" id="{8AA0D8DF-5B40-3EF9-EF68-934B7FFC56DE}"/>
              </a:ext>
            </a:extLst>
          </p:cNvPr>
          <p:cNvSpPr txBox="1"/>
          <p:nvPr/>
        </p:nvSpPr>
        <p:spPr>
          <a:xfrm>
            <a:off x="4386562" y="4745068"/>
            <a:ext cx="1269496" cy="400110"/>
          </a:xfrm>
          <a:prstGeom prst="rect">
            <a:avLst/>
          </a:prstGeom>
          <a:noFill/>
        </p:spPr>
        <p:txBody>
          <a:bodyPr wrap="square" rtlCol="0">
            <a:spAutoFit/>
          </a:bodyPr>
          <a:lstStyle/>
          <a:p>
            <a:r>
              <a:rPr lang="fi-FI" sz="1000" dirty="0" err="1"/>
              <a:t>Balance</a:t>
            </a:r>
            <a:r>
              <a:rPr lang="fi-FI" sz="1000" dirty="0"/>
              <a:t> </a:t>
            </a:r>
            <a:r>
              <a:rPr lang="fi-FI" sz="1000" dirty="0" err="1"/>
              <a:t>responsible</a:t>
            </a:r>
            <a:r>
              <a:rPr lang="fi-FI" sz="1000" dirty="0"/>
              <a:t> party</a:t>
            </a:r>
          </a:p>
        </p:txBody>
      </p:sp>
      <p:sp>
        <p:nvSpPr>
          <p:cNvPr id="13" name="TextBox 12">
            <a:extLst>
              <a:ext uri="{FF2B5EF4-FFF2-40B4-BE49-F238E27FC236}">
                <a16:creationId xmlns:a16="http://schemas.microsoft.com/office/drawing/2014/main" id="{58306447-841A-F758-B77A-75E664C67D94}"/>
              </a:ext>
            </a:extLst>
          </p:cNvPr>
          <p:cNvSpPr txBox="1"/>
          <p:nvPr/>
        </p:nvSpPr>
        <p:spPr>
          <a:xfrm>
            <a:off x="6814758" y="5445207"/>
            <a:ext cx="698562" cy="246221"/>
          </a:xfrm>
          <a:prstGeom prst="rect">
            <a:avLst/>
          </a:prstGeom>
          <a:noFill/>
        </p:spPr>
        <p:txBody>
          <a:bodyPr wrap="square" rtlCol="0">
            <a:spAutoFit/>
          </a:bodyPr>
          <a:lstStyle/>
          <a:p>
            <a:r>
              <a:rPr lang="fi-FI" sz="1000" dirty="0" err="1"/>
              <a:t>Retailer</a:t>
            </a:r>
            <a:endParaRPr lang="fi-FI" sz="1000" dirty="0"/>
          </a:p>
        </p:txBody>
      </p:sp>
      <p:sp>
        <p:nvSpPr>
          <p:cNvPr id="14" name="TextBox 13">
            <a:extLst>
              <a:ext uri="{FF2B5EF4-FFF2-40B4-BE49-F238E27FC236}">
                <a16:creationId xmlns:a16="http://schemas.microsoft.com/office/drawing/2014/main" id="{BEAF7920-0954-0912-D771-8C14D5702026}"/>
              </a:ext>
            </a:extLst>
          </p:cNvPr>
          <p:cNvSpPr txBox="1"/>
          <p:nvPr/>
        </p:nvSpPr>
        <p:spPr>
          <a:xfrm>
            <a:off x="8274481" y="5208349"/>
            <a:ext cx="698562" cy="246221"/>
          </a:xfrm>
          <a:prstGeom prst="rect">
            <a:avLst/>
          </a:prstGeom>
          <a:noFill/>
        </p:spPr>
        <p:txBody>
          <a:bodyPr wrap="square" rtlCol="0">
            <a:spAutoFit/>
          </a:bodyPr>
          <a:lstStyle/>
          <a:p>
            <a:r>
              <a:rPr lang="fi-FI" sz="1000" dirty="0" err="1"/>
              <a:t>Retailer</a:t>
            </a:r>
            <a:endParaRPr lang="fi-FI" sz="1000" dirty="0"/>
          </a:p>
        </p:txBody>
      </p:sp>
      <p:sp>
        <p:nvSpPr>
          <p:cNvPr id="15" name="TextBox 14">
            <a:extLst>
              <a:ext uri="{FF2B5EF4-FFF2-40B4-BE49-F238E27FC236}">
                <a16:creationId xmlns:a16="http://schemas.microsoft.com/office/drawing/2014/main" id="{50331F8F-2115-6BA0-9375-561C7AD251C6}"/>
              </a:ext>
            </a:extLst>
          </p:cNvPr>
          <p:cNvSpPr txBox="1"/>
          <p:nvPr/>
        </p:nvSpPr>
        <p:spPr>
          <a:xfrm>
            <a:off x="5028265" y="5475439"/>
            <a:ext cx="698562" cy="246221"/>
          </a:xfrm>
          <a:prstGeom prst="rect">
            <a:avLst/>
          </a:prstGeom>
          <a:noFill/>
        </p:spPr>
        <p:txBody>
          <a:bodyPr wrap="square" rtlCol="0">
            <a:spAutoFit/>
          </a:bodyPr>
          <a:lstStyle/>
          <a:p>
            <a:r>
              <a:rPr lang="fi-FI" sz="1000" dirty="0" err="1"/>
              <a:t>Retailer</a:t>
            </a:r>
            <a:endParaRPr lang="fi-FI" sz="1000" dirty="0"/>
          </a:p>
        </p:txBody>
      </p:sp>
    </p:spTree>
    <p:extLst>
      <p:ext uri="{BB962C8B-B14F-4D97-AF65-F5344CB8AC3E}">
        <p14:creationId xmlns:p14="http://schemas.microsoft.com/office/powerpoint/2010/main" val="1297433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90C9A6-67C1-A87C-EB5F-4EF5A7B08F13}"/>
              </a:ext>
            </a:extLst>
          </p:cNvPr>
          <p:cNvSpPr>
            <a:spLocks noGrp="1"/>
          </p:cNvSpPr>
          <p:nvPr>
            <p:ph type="body" sz="quarter" idx="13"/>
          </p:nvPr>
        </p:nvSpPr>
        <p:spPr>
          <a:xfrm>
            <a:off x="572400" y="1497600"/>
            <a:ext cx="7263500" cy="4136400"/>
          </a:xfrm>
        </p:spPr>
        <p:txBody>
          <a:bodyPr>
            <a:normAutofit/>
          </a:bodyPr>
          <a:lstStyle/>
          <a:p>
            <a:pPr>
              <a:buFont typeface="Arial" panose="020B0604020202020204" pitchFamily="34" charset="0"/>
              <a:buChar char="•"/>
            </a:pPr>
            <a:r>
              <a:rPr lang="en-US" b="0"/>
              <a:t>Current electricity meters only allow manual demand response</a:t>
            </a:r>
          </a:p>
          <a:p>
            <a:pPr lvl="1">
              <a:buFont typeface="Arial" panose="020B0604020202020204" pitchFamily="34" charset="0"/>
              <a:buChar char="•"/>
            </a:pPr>
            <a:r>
              <a:rPr lang="en-US" sz="1200" dirty="0"/>
              <a:t>Automation in DR can deliver more convenience, predictability and reliability</a:t>
            </a:r>
          </a:p>
          <a:p>
            <a:pPr>
              <a:buFont typeface="Arial" panose="020B0604020202020204" pitchFamily="34" charset="0"/>
              <a:buChar char="•"/>
            </a:pPr>
            <a:r>
              <a:rPr lang="en-US" b="0"/>
              <a:t>Future meters: advanced smart meters</a:t>
            </a:r>
          </a:p>
          <a:p>
            <a:pPr lvl="1">
              <a:buFont typeface="Arial" panose="020B0604020202020204" pitchFamily="34" charset="0"/>
              <a:buChar char="•"/>
            </a:pPr>
            <a:r>
              <a:rPr lang="en-US" sz="1300" b="0"/>
              <a:t>The meter has </a:t>
            </a:r>
            <a:r>
              <a:rPr lang="en-US" sz="1300" b="1" dirty="0"/>
              <a:t>timely price- and power balance information</a:t>
            </a:r>
          </a:p>
          <a:p>
            <a:pPr lvl="1">
              <a:buFont typeface="Arial" panose="020B0604020202020204" pitchFamily="34" charset="0"/>
              <a:buChar char="•"/>
            </a:pPr>
            <a:r>
              <a:rPr lang="en-US" sz="1300" b="1" dirty="0"/>
              <a:t>Household devices connected </a:t>
            </a:r>
            <a:r>
              <a:rPr lang="en-US" sz="1300" b="0"/>
              <a:t>to the smart meter can be programmed to run automatically when electricity is cheap</a:t>
            </a:r>
          </a:p>
          <a:p>
            <a:pPr lvl="1">
              <a:buFont typeface="Arial" panose="020B0604020202020204" pitchFamily="34" charset="0"/>
              <a:buChar char="•"/>
            </a:pPr>
            <a:endParaRPr lang="en-US" sz="1400" b="0"/>
          </a:p>
          <a:p>
            <a:pPr>
              <a:buFont typeface="Arial" panose="020B0604020202020204" pitchFamily="34" charset="0"/>
              <a:buChar char="•"/>
            </a:pPr>
            <a:r>
              <a:rPr lang="en-US" b="0" dirty="0"/>
              <a:t>UK study</a:t>
            </a:r>
            <a:r>
              <a:rPr lang="en-US" b="0"/>
              <a:t>: </a:t>
            </a:r>
            <a:r>
              <a:rPr lang="en-US" b="0" dirty="0"/>
              <a:t>2/3 of customers would be willing to share meter data with 3</a:t>
            </a:r>
            <a:r>
              <a:rPr lang="en-US" b="0" baseline="30000" dirty="0"/>
              <a:t>rd</a:t>
            </a:r>
            <a:r>
              <a:rPr lang="en-US" b="0" dirty="0"/>
              <a:t> parties to improve system or market efficiency</a:t>
            </a:r>
            <a:endParaRPr lang="en-US" dirty="0"/>
          </a:p>
          <a:p>
            <a:pPr lvl="1">
              <a:buFont typeface="Arial" panose="020B0604020202020204" pitchFamily="34" charset="0"/>
              <a:buChar char="•"/>
            </a:pPr>
            <a:r>
              <a:rPr lang="en-US" sz="1200" b="0" dirty="0"/>
              <a:t>80% of households with smart meters would like to have incentive-based electricity price</a:t>
            </a:r>
          </a:p>
          <a:p>
            <a:pPr lvl="1">
              <a:buFont typeface="Arial" panose="020B0604020202020204" pitchFamily="34" charset="0"/>
              <a:buChar char="•"/>
            </a:pPr>
            <a:endParaRPr lang="en-US" sz="1400"/>
          </a:p>
          <a:p>
            <a:pPr>
              <a:buFont typeface="Arial" panose="020B0604020202020204" pitchFamily="34" charset="0"/>
              <a:buChar char="•"/>
            </a:pPr>
            <a:r>
              <a:rPr lang="en-US" b="0"/>
              <a:t>Smart meters ultimately make themselves unnecessary?</a:t>
            </a:r>
          </a:p>
          <a:p>
            <a:pPr lvl="1">
              <a:buFont typeface="Arial" panose="020B0604020202020204" pitchFamily="34" charset="0"/>
              <a:buChar char="•"/>
            </a:pPr>
            <a:r>
              <a:rPr lang="en-US" sz="1200"/>
              <a:t>Who is willing to invest</a:t>
            </a:r>
            <a:r>
              <a:rPr lang="en-US" sz="1200" dirty="0"/>
              <a:t> in such technology</a:t>
            </a:r>
            <a:r>
              <a:rPr lang="en-US" sz="1200"/>
              <a:t>?</a:t>
            </a:r>
            <a:endParaRPr lang="en-US" sz="1200" b="0"/>
          </a:p>
        </p:txBody>
      </p:sp>
      <p:sp>
        <p:nvSpPr>
          <p:cNvPr id="3" name="Title 2">
            <a:extLst>
              <a:ext uri="{FF2B5EF4-FFF2-40B4-BE49-F238E27FC236}">
                <a16:creationId xmlns:a16="http://schemas.microsoft.com/office/drawing/2014/main" id="{0C664E08-9C2B-2585-455B-B87D1E4C5E82}"/>
              </a:ext>
            </a:extLst>
          </p:cNvPr>
          <p:cNvSpPr>
            <a:spLocks noGrp="1"/>
          </p:cNvSpPr>
          <p:nvPr>
            <p:ph type="ctrTitle"/>
          </p:nvPr>
        </p:nvSpPr>
        <p:spPr/>
        <p:txBody>
          <a:bodyPr/>
          <a:lstStyle/>
          <a:p>
            <a:r>
              <a:rPr lang="en-US"/>
              <a:t>Smart metering and automation of load shifting </a:t>
            </a:r>
            <a:br>
              <a:rPr lang="en-US"/>
            </a:br>
            <a:endParaRPr lang="en-US"/>
          </a:p>
        </p:txBody>
      </p:sp>
      <p:sp>
        <p:nvSpPr>
          <p:cNvPr id="4" name="Text Placeholder 3">
            <a:extLst>
              <a:ext uri="{FF2B5EF4-FFF2-40B4-BE49-F238E27FC236}">
                <a16:creationId xmlns:a16="http://schemas.microsoft.com/office/drawing/2014/main" id="{0B55FAF0-73DF-BD25-FC56-20C74D65CAC3}"/>
              </a:ext>
            </a:extLst>
          </p:cNvPr>
          <p:cNvSpPr>
            <a:spLocks noGrp="1"/>
          </p:cNvSpPr>
          <p:nvPr>
            <p:ph type="body" sz="quarter" idx="16"/>
          </p:nvPr>
        </p:nvSpPr>
        <p:spPr/>
        <p:txBody>
          <a:bodyPr/>
          <a:lstStyle/>
          <a:p>
            <a:endParaRPr lang="en-US"/>
          </a:p>
        </p:txBody>
      </p:sp>
      <p:sp>
        <p:nvSpPr>
          <p:cNvPr id="5" name="Text Placeholder 4">
            <a:extLst>
              <a:ext uri="{FF2B5EF4-FFF2-40B4-BE49-F238E27FC236}">
                <a16:creationId xmlns:a16="http://schemas.microsoft.com/office/drawing/2014/main" id="{6D1451AA-2AD5-E1FC-4665-9BC527420675}"/>
              </a:ext>
            </a:extLst>
          </p:cNvPr>
          <p:cNvSpPr>
            <a:spLocks noGrp="1"/>
          </p:cNvSpPr>
          <p:nvPr>
            <p:ph type="body" sz="quarter" idx="17"/>
          </p:nvPr>
        </p:nvSpPr>
        <p:spPr/>
        <p:txBody>
          <a:bodyPr/>
          <a:lstStyle/>
          <a:p>
            <a:endParaRPr lang="en-US"/>
          </a:p>
        </p:txBody>
      </p:sp>
      <p:sp>
        <p:nvSpPr>
          <p:cNvPr id="6" name="Date Placeholder 5">
            <a:extLst>
              <a:ext uri="{FF2B5EF4-FFF2-40B4-BE49-F238E27FC236}">
                <a16:creationId xmlns:a16="http://schemas.microsoft.com/office/drawing/2014/main" id="{B1005DCD-2870-02B4-ABBB-981A45DF3710}"/>
              </a:ext>
            </a:extLst>
          </p:cNvPr>
          <p:cNvSpPr>
            <a:spLocks noGrp="1"/>
          </p:cNvSpPr>
          <p:nvPr>
            <p:ph type="dt" sz="half" idx="19"/>
          </p:nvPr>
        </p:nvSpPr>
        <p:spPr/>
        <p:txBody>
          <a:bodyPr/>
          <a:lstStyle/>
          <a:p>
            <a:pPr>
              <a:defRPr/>
            </a:pPr>
            <a:r>
              <a:rPr lang="fi-FI" dirty="0"/>
              <a:t>21.03.2023</a:t>
            </a:r>
            <a:endParaRPr lang="en-US"/>
          </a:p>
        </p:txBody>
      </p:sp>
      <p:sp>
        <p:nvSpPr>
          <p:cNvPr id="7" name="Slide Number Placeholder 6">
            <a:extLst>
              <a:ext uri="{FF2B5EF4-FFF2-40B4-BE49-F238E27FC236}">
                <a16:creationId xmlns:a16="http://schemas.microsoft.com/office/drawing/2014/main" id="{A493E006-CA27-B076-2C25-1A51107E613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pic>
        <p:nvPicPr>
          <p:cNvPr id="9" name="Picture 8">
            <a:extLst>
              <a:ext uri="{FF2B5EF4-FFF2-40B4-BE49-F238E27FC236}">
                <a16:creationId xmlns:a16="http://schemas.microsoft.com/office/drawing/2014/main" id="{BFA0457C-5D88-348D-A324-9420D3D69269}"/>
              </a:ext>
            </a:extLst>
          </p:cNvPr>
          <p:cNvPicPr>
            <a:picLocks noChangeAspect="1"/>
          </p:cNvPicPr>
          <p:nvPr/>
        </p:nvPicPr>
        <p:blipFill>
          <a:blip r:embed="rId3"/>
          <a:stretch>
            <a:fillRect/>
          </a:stretch>
        </p:blipFill>
        <p:spPr>
          <a:xfrm>
            <a:off x="5664200" y="3855301"/>
            <a:ext cx="3284659" cy="2799500"/>
          </a:xfrm>
          <a:prstGeom prst="rect">
            <a:avLst/>
          </a:prstGeom>
        </p:spPr>
      </p:pic>
    </p:spTree>
    <p:extLst>
      <p:ext uri="{BB962C8B-B14F-4D97-AF65-F5344CB8AC3E}">
        <p14:creationId xmlns:p14="http://schemas.microsoft.com/office/powerpoint/2010/main" val="1371788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B5DC86-73BF-41EC-5150-D87575333C15}"/>
              </a:ext>
            </a:extLst>
          </p:cNvPr>
          <p:cNvSpPr>
            <a:spLocks noGrp="1"/>
          </p:cNvSpPr>
          <p:nvPr>
            <p:ph type="body" sz="quarter" idx="13"/>
          </p:nvPr>
        </p:nvSpPr>
        <p:spPr/>
        <p:txBody>
          <a:bodyPr/>
          <a:lstStyle/>
          <a:p>
            <a:pPr>
              <a:buFont typeface="Arial" panose="020B0604020202020204" pitchFamily="34" charset="0"/>
              <a:buChar char="•"/>
            </a:pPr>
            <a:r>
              <a:rPr lang="fi-FI" err="1"/>
              <a:t>Benefits</a:t>
            </a:r>
            <a:endParaRPr lang="fi-FI"/>
          </a:p>
          <a:p>
            <a:pPr lvl="1">
              <a:buFont typeface="Arial" panose="020B0604020202020204" pitchFamily="34" charset="0"/>
              <a:buChar char="•"/>
            </a:pPr>
            <a:r>
              <a:rPr lang="fi-FI" sz="1400" err="1"/>
              <a:t>Environmental</a:t>
            </a:r>
            <a:endParaRPr lang="fi-FI" sz="1400"/>
          </a:p>
          <a:p>
            <a:pPr lvl="2"/>
            <a:r>
              <a:rPr lang="fi-FI" sz="1200" b="1" dirty="0"/>
              <a:t>More </a:t>
            </a:r>
            <a:r>
              <a:rPr lang="fi-FI" sz="1200" b="1" dirty="0" err="1"/>
              <a:t>renewable</a:t>
            </a:r>
            <a:r>
              <a:rPr lang="fi-FI" sz="1200" b="1" dirty="0"/>
              <a:t> </a:t>
            </a:r>
            <a:r>
              <a:rPr lang="fi-FI" sz="1200" b="1" dirty="0" err="1"/>
              <a:t>energy</a:t>
            </a:r>
            <a:r>
              <a:rPr lang="fi-FI" sz="1200" b="1" dirty="0"/>
              <a:t> </a:t>
            </a:r>
            <a:r>
              <a:rPr lang="fi-FI" sz="1200" dirty="0" err="1"/>
              <a:t>integration</a:t>
            </a:r>
            <a:r>
              <a:rPr lang="fi-FI" sz="1200" dirty="0"/>
              <a:t> </a:t>
            </a:r>
            <a:r>
              <a:rPr lang="fi-FI" sz="1200" err="1"/>
              <a:t>without</a:t>
            </a:r>
            <a:r>
              <a:rPr lang="fi-FI" sz="1200"/>
              <a:t> </a:t>
            </a:r>
            <a:r>
              <a:rPr lang="fi-FI" sz="1200" err="1"/>
              <a:t>excessive</a:t>
            </a:r>
            <a:r>
              <a:rPr lang="fi-FI" sz="1200"/>
              <a:t> </a:t>
            </a:r>
            <a:r>
              <a:rPr lang="fi-FI" sz="1200" err="1"/>
              <a:t>investments</a:t>
            </a:r>
            <a:endParaRPr lang="fi-FI" sz="1200"/>
          </a:p>
          <a:p>
            <a:pPr lvl="2"/>
            <a:r>
              <a:rPr lang="fi-FI" sz="1200" err="1"/>
              <a:t>Could</a:t>
            </a:r>
            <a:r>
              <a:rPr lang="fi-FI" sz="1200"/>
              <a:t> </a:t>
            </a:r>
            <a:r>
              <a:rPr lang="fi-FI" sz="1200" err="1"/>
              <a:t>smart</a:t>
            </a:r>
            <a:r>
              <a:rPr lang="fi-FI" sz="1200"/>
              <a:t> </a:t>
            </a:r>
            <a:r>
              <a:rPr lang="fi-FI" sz="1200" err="1"/>
              <a:t>meters</a:t>
            </a:r>
            <a:r>
              <a:rPr lang="fi-FI" sz="1200"/>
              <a:t> </a:t>
            </a:r>
            <a:r>
              <a:rPr lang="fi-FI" sz="1200" err="1"/>
              <a:t>have</a:t>
            </a:r>
            <a:r>
              <a:rPr lang="fi-FI" sz="1200"/>
              <a:t> </a:t>
            </a:r>
            <a:r>
              <a:rPr lang="fi-FI" sz="1200" err="1"/>
              <a:t>information</a:t>
            </a:r>
            <a:r>
              <a:rPr lang="fi-FI" sz="1200"/>
              <a:t> on </a:t>
            </a:r>
            <a:r>
              <a:rPr lang="fi-FI" sz="1200" b="1" dirty="0" err="1"/>
              <a:t>time</a:t>
            </a:r>
            <a:r>
              <a:rPr lang="fi-FI" sz="1200" b="1" dirty="0"/>
              <a:t>-of-</a:t>
            </a:r>
            <a:r>
              <a:rPr lang="fi-FI" sz="1200" b="1" dirty="0" err="1"/>
              <a:t>use</a:t>
            </a:r>
            <a:r>
              <a:rPr lang="fi-FI" sz="1200" b="1" dirty="0"/>
              <a:t> </a:t>
            </a:r>
            <a:r>
              <a:rPr lang="fi-FI" sz="1200" b="1" dirty="0" err="1"/>
              <a:t>generation</a:t>
            </a:r>
            <a:r>
              <a:rPr lang="fi-FI" sz="1200" b="1" dirty="0"/>
              <a:t> </a:t>
            </a:r>
            <a:r>
              <a:rPr lang="fi-FI" sz="1200" b="1" dirty="0" err="1"/>
              <a:t>emissions</a:t>
            </a:r>
            <a:r>
              <a:rPr lang="fi-FI" sz="1200"/>
              <a:t>?</a:t>
            </a:r>
          </a:p>
          <a:p>
            <a:pPr lvl="1">
              <a:buFont typeface="Arial" panose="020B0604020202020204" pitchFamily="34" charset="0"/>
              <a:buChar char="•"/>
            </a:pPr>
            <a:r>
              <a:rPr lang="fi-FI" sz="1400" err="1"/>
              <a:t>Monetary</a:t>
            </a:r>
            <a:endParaRPr lang="fi-FI" sz="1400"/>
          </a:p>
          <a:p>
            <a:pPr lvl="2"/>
            <a:r>
              <a:rPr lang="fi-FI" sz="1200" b="1" dirty="0" err="1"/>
              <a:t>Reduces</a:t>
            </a:r>
            <a:r>
              <a:rPr lang="fi-FI" sz="1200" b="1" dirty="0"/>
              <a:t> </a:t>
            </a:r>
            <a:r>
              <a:rPr lang="fi-FI" sz="1200" b="1" dirty="0" err="1"/>
              <a:t>investment</a:t>
            </a:r>
            <a:r>
              <a:rPr lang="fi-FI" sz="1200" b="1" dirty="0"/>
              <a:t> </a:t>
            </a:r>
            <a:r>
              <a:rPr lang="fi-FI" sz="1200" b="1" dirty="0" err="1"/>
              <a:t>needs</a:t>
            </a:r>
            <a:r>
              <a:rPr lang="fi-FI" sz="1200" b="1" dirty="0"/>
              <a:t> </a:t>
            </a:r>
            <a:r>
              <a:rPr lang="fi-FI" sz="1200"/>
              <a:t>in </a:t>
            </a:r>
            <a:r>
              <a:rPr lang="fi-FI" sz="1200" err="1"/>
              <a:t>distribution</a:t>
            </a:r>
            <a:r>
              <a:rPr lang="fi-FI" sz="1200"/>
              <a:t> </a:t>
            </a:r>
            <a:r>
              <a:rPr lang="fi-FI" sz="1200" err="1"/>
              <a:t>network</a:t>
            </a:r>
            <a:endParaRPr lang="fi-FI" sz="1200"/>
          </a:p>
          <a:p>
            <a:pPr lvl="2"/>
            <a:r>
              <a:rPr lang="fi-FI" sz="1200" b="1" dirty="0"/>
              <a:t>DR </a:t>
            </a:r>
            <a:r>
              <a:rPr lang="fi-FI" sz="1200" b="1" dirty="0" err="1"/>
              <a:t>paticipants</a:t>
            </a:r>
            <a:r>
              <a:rPr lang="fi-FI" sz="1200" b="1" dirty="0"/>
              <a:t> </a:t>
            </a:r>
            <a:r>
              <a:rPr lang="fi-FI" sz="1200" b="1" dirty="0" err="1"/>
              <a:t>gain</a:t>
            </a:r>
            <a:r>
              <a:rPr lang="fi-FI" sz="1200" b="1" dirty="0"/>
              <a:t> money </a:t>
            </a:r>
            <a:r>
              <a:rPr lang="fi-FI" sz="1200" err="1"/>
              <a:t>from</a:t>
            </a:r>
            <a:r>
              <a:rPr lang="fi-FI" sz="1200"/>
              <a:t> </a:t>
            </a:r>
            <a:r>
              <a:rPr lang="fi-FI" sz="1200" err="1"/>
              <a:t>load</a:t>
            </a:r>
            <a:r>
              <a:rPr lang="fi-FI" sz="1200"/>
              <a:t> </a:t>
            </a:r>
            <a:r>
              <a:rPr lang="fi-FI" sz="1200" err="1"/>
              <a:t>shifting</a:t>
            </a:r>
            <a:endParaRPr lang="fi-FI" sz="1200"/>
          </a:p>
          <a:p>
            <a:pPr lvl="2"/>
            <a:r>
              <a:rPr lang="fi-FI" sz="1200" err="1"/>
              <a:t>Less</a:t>
            </a:r>
            <a:r>
              <a:rPr lang="fi-FI" sz="1200"/>
              <a:t> </a:t>
            </a:r>
            <a:r>
              <a:rPr lang="fi-FI" sz="1200" err="1"/>
              <a:t>volatile</a:t>
            </a:r>
            <a:r>
              <a:rPr lang="fi-FI" sz="1200"/>
              <a:t> market </a:t>
            </a:r>
            <a:r>
              <a:rPr lang="fi-FI" sz="1200" err="1"/>
              <a:t>price</a:t>
            </a:r>
            <a:endParaRPr lang="fi-FI" sz="1200"/>
          </a:p>
          <a:p>
            <a:pPr lvl="1">
              <a:buFont typeface="Arial" panose="020B0604020202020204" pitchFamily="34" charset="0"/>
              <a:buChar char="•"/>
            </a:pPr>
            <a:r>
              <a:rPr lang="fi-FI" sz="1400"/>
              <a:t>Security of </a:t>
            </a:r>
            <a:r>
              <a:rPr lang="fi-FI" sz="1400" err="1"/>
              <a:t>energy</a:t>
            </a:r>
            <a:r>
              <a:rPr lang="fi-FI" sz="1400"/>
              <a:t> </a:t>
            </a:r>
            <a:r>
              <a:rPr lang="fi-FI" sz="1400" err="1"/>
              <a:t>system</a:t>
            </a:r>
            <a:r>
              <a:rPr lang="fi-FI" sz="1400"/>
              <a:t>, </a:t>
            </a:r>
            <a:r>
              <a:rPr lang="fi-FI" sz="1400" err="1"/>
              <a:t>more</a:t>
            </a:r>
            <a:r>
              <a:rPr lang="fi-FI" sz="1400"/>
              <a:t> </a:t>
            </a:r>
            <a:r>
              <a:rPr lang="fi-FI" sz="1400" err="1"/>
              <a:t>reserve</a:t>
            </a:r>
            <a:r>
              <a:rPr lang="fi-FI" sz="1400"/>
              <a:t> </a:t>
            </a:r>
            <a:r>
              <a:rPr lang="fi-FI" sz="1400" err="1"/>
              <a:t>capacity</a:t>
            </a:r>
            <a:r>
              <a:rPr lang="fi-FI" sz="1400"/>
              <a:t> </a:t>
            </a:r>
            <a:r>
              <a:rPr lang="fi-FI" sz="1400" err="1"/>
              <a:t>left</a:t>
            </a:r>
            <a:r>
              <a:rPr lang="fi-FI" sz="1400"/>
              <a:t> </a:t>
            </a:r>
            <a:r>
              <a:rPr lang="fi-FI" sz="1400" err="1"/>
              <a:t>available</a:t>
            </a:r>
            <a:endParaRPr lang="fi-FI" sz="1400"/>
          </a:p>
          <a:p>
            <a:pPr lvl="1">
              <a:buFont typeface="Arial" panose="020B0604020202020204" pitchFamily="34" charset="0"/>
              <a:buChar char="•"/>
            </a:pPr>
            <a:endParaRPr lang="fi-FI" sz="1400"/>
          </a:p>
          <a:p>
            <a:pPr>
              <a:buFont typeface="Arial" panose="020B0604020202020204" pitchFamily="34" charset="0"/>
              <a:buChar char="•"/>
            </a:pPr>
            <a:r>
              <a:rPr lang="fi-FI" err="1"/>
              <a:t>Challenges</a:t>
            </a:r>
            <a:endParaRPr lang="fi-FI"/>
          </a:p>
          <a:p>
            <a:pPr lvl="1">
              <a:buFont typeface="Arial" panose="020B0604020202020204" pitchFamily="34" charset="0"/>
              <a:buChar char="•"/>
            </a:pPr>
            <a:r>
              <a:rPr lang="fi-FI" sz="1400" err="1"/>
              <a:t>Forecast</a:t>
            </a:r>
            <a:r>
              <a:rPr lang="fi-FI" sz="1400"/>
              <a:t> </a:t>
            </a:r>
            <a:r>
              <a:rPr lang="fi-FI" sz="1400" err="1"/>
              <a:t>inaccuracy</a:t>
            </a:r>
            <a:r>
              <a:rPr lang="fi-FI" sz="1400"/>
              <a:t> in DR </a:t>
            </a:r>
            <a:r>
              <a:rPr lang="fi-FI" sz="1400" err="1"/>
              <a:t>amount</a:t>
            </a:r>
            <a:endParaRPr lang="fi-FI" sz="1400"/>
          </a:p>
          <a:p>
            <a:pPr lvl="1">
              <a:buFont typeface="Arial" panose="020B0604020202020204" pitchFamily="34" charset="0"/>
              <a:buChar char="•"/>
            </a:pPr>
            <a:r>
              <a:rPr lang="fi-FI" sz="1400" err="1"/>
              <a:t>What</a:t>
            </a:r>
            <a:r>
              <a:rPr lang="fi-FI" sz="1400"/>
              <a:t> is </a:t>
            </a:r>
            <a:r>
              <a:rPr lang="fi-FI" sz="1400" err="1"/>
              <a:t>the</a:t>
            </a:r>
            <a:r>
              <a:rPr lang="fi-FI" sz="1400"/>
              <a:t> </a:t>
            </a:r>
            <a:r>
              <a:rPr lang="fi-FI" sz="1400" err="1"/>
              <a:t>incentive</a:t>
            </a:r>
            <a:r>
              <a:rPr lang="fi-FI" sz="1400"/>
              <a:t> to </a:t>
            </a:r>
            <a:r>
              <a:rPr lang="fi-FI" sz="1400" err="1"/>
              <a:t>shift</a:t>
            </a:r>
            <a:r>
              <a:rPr lang="fi-FI" sz="1400"/>
              <a:t> </a:t>
            </a:r>
            <a:r>
              <a:rPr lang="fi-FI" sz="1400" err="1"/>
              <a:t>loads</a:t>
            </a:r>
            <a:r>
              <a:rPr lang="fi-FI" sz="1400"/>
              <a:t>?</a:t>
            </a:r>
          </a:p>
          <a:p>
            <a:pPr lvl="1">
              <a:buFont typeface="Arial" panose="020B0604020202020204" pitchFamily="34" charset="0"/>
              <a:buChar char="•"/>
            </a:pPr>
            <a:r>
              <a:rPr lang="fi-FI" sz="1400"/>
              <a:t>Smart </a:t>
            </a:r>
            <a:r>
              <a:rPr lang="fi-FI" sz="1400" err="1"/>
              <a:t>meter</a:t>
            </a:r>
            <a:r>
              <a:rPr lang="fi-FI" sz="1400"/>
              <a:t> </a:t>
            </a:r>
            <a:r>
              <a:rPr lang="fi-FI" sz="1400" err="1"/>
              <a:t>investment</a:t>
            </a:r>
            <a:r>
              <a:rPr lang="fi-FI" sz="1400"/>
              <a:t> </a:t>
            </a:r>
            <a:r>
              <a:rPr lang="fi-FI" sz="1400" err="1"/>
              <a:t>challenges</a:t>
            </a:r>
            <a:endParaRPr lang="fi-FI" sz="1400"/>
          </a:p>
          <a:p>
            <a:pPr lvl="2"/>
            <a:r>
              <a:rPr lang="fi-FI" sz="1200" err="1"/>
              <a:t>Missing</a:t>
            </a:r>
            <a:r>
              <a:rPr lang="fi-FI" sz="1200"/>
              <a:t> </a:t>
            </a:r>
            <a:r>
              <a:rPr lang="fi-FI" sz="1200" err="1"/>
              <a:t>regulatory</a:t>
            </a:r>
            <a:r>
              <a:rPr lang="fi-FI" sz="1200"/>
              <a:t> </a:t>
            </a:r>
            <a:r>
              <a:rPr lang="fi-FI" sz="1200" err="1"/>
              <a:t>framework</a:t>
            </a:r>
            <a:r>
              <a:rPr lang="fi-FI" sz="1200"/>
              <a:t> for </a:t>
            </a:r>
            <a:r>
              <a:rPr lang="fi-FI" sz="1200" err="1"/>
              <a:t>smart</a:t>
            </a:r>
            <a:r>
              <a:rPr lang="fi-FI" sz="1200"/>
              <a:t> </a:t>
            </a:r>
            <a:r>
              <a:rPr lang="fi-FI" sz="1200" err="1"/>
              <a:t>appliances</a:t>
            </a:r>
            <a:endParaRPr lang="fi-FI" sz="1200"/>
          </a:p>
        </p:txBody>
      </p:sp>
      <p:sp>
        <p:nvSpPr>
          <p:cNvPr id="3" name="Title 2">
            <a:extLst>
              <a:ext uri="{FF2B5EF4-FFF2-40B4-BE49-F238E27FC236}">
                <a16:creationId xmlns:a16="http://schemas.microsoft.com/office/drawing/2014/main" id="{594FBFD4-B4FD-85DB-00EC-D360A400A818}"/>
              </a:ext>
            </a:extLst>
          </p:cNvPr>
          <p:cNvSpPr>
            <a:spLocks noGrp="1"/>
          </p:cNvSpPr>
          <p:nvPr>
            <p:ph type="ctrTitle"/>
          </p:nvPr>
        </p:nvSpPr>
        <p:spPr/>
        <p:txBody>
          <a:bodyPr/>
          <a:lstStyle/>
          <a:p>
            <a:r>
              <a:rPr lang="en-US" sz="2400" dirty="0"/>
              <a:t>Benefits vs. challenges of </a:t>
            </a:r>
            <a:r>
              <a:rPr lang="en-US" sz="2400"/>
              <a:t>demand response </a:t>
            </a:r>
            <a:br>
              <a:rPr lang="en-US"/>
            </a:br>
            <a:endParaRPr lang="fi-FI"/>
          </a:p>
        </p:txBody>
      </p:sp>
      <p:sp>
        <p:nvSpPr>
          <p:cNvPr id="4" name="Text Placeholder 3">
            <a:extLst>
              <a:ext uri="{FF2B5EF4-FFF2-40B4-BE49-F238E27FC236}">
                <a16:creationId xmlns:a16="http://schemas.microsoft.com/office/drawing/2014/main" id="{A44BD062-CBC4-65BE-4ED6-FBB22AE006E8}"/>
              </a:ext>
            </a:extLst>
          </p:cNvPr>
          <p:cNvSpPr>
            <a:spLocks noGrp="1"/>
          </p:cNvSpPr>
          <p:nvPr>
            <p:ph type="body" sz="quarter" idx="16"/>
          </p:nvPr>
        </p:nvSpPr>
        <p:spPr/>
        <p:txBody>
          <a:bodyPr/>
          <a:lstStyle/>
          <a:p>
            <a:endParaRPr lang="fi-FI"/>
          </a:p>
        </p:txBody>
      </p:sp>
      <p:sp>
        <p:nvSpPr>
          <p:cNvPr id="5" name="Text Placeholder 4">
            <a:extLst>
              <a:ext uri="{FF2B5EF4-FFF2-40B4-BE49-F238E27FC236}">
                <a16:creationId xmlns:a16="http://schemas.microsoft.com/office/drawing/2014/main" id="{FDDD5079-5FE5-B610-BEC6-DA1D75C5162D}"/>
              </a:ext>
            </a:extLst>
          </p:cNvPr>
          <p:cNvSpPr>
            <a:spLocks noGrp="1"/>
          </p:cNvSpPr>
          <p:nvPr>
            <p:ph type="body" sz="quarter" idx="17"/>
          </p:nvPr>
        </p:nvSpPr>
        <p:spPr/>
        <p:txBody>
          <a:bodyPr/>
          <a:lstStyle/>
          <a:p>
            <a:endParaRPr lang="fi-FI"/>
          </a:p>
        </p:txBody>
      </p:sp>
      <p:sp>
        <p:nvSpPr>
          <p:cNvPr id="6" name="Date Placeholder 5">
            <a:extLst>
              <a:ext uri="{FF2B5EF4-FFF2-40B4-BE49-F238E27FC236}">
                <a16:creationId xmlns:a16="http://schemas.microsoft.com/office/drawing/2014/main" id="{5AC3FDD6-A973-3CB1-6675-24502CEE1DB9}"/>
              </a:ext>
            </a:extLst>
          </p:cNvPr>
          <p:cNvSpPr>
            <a:spLocks noGrp="1"/>
          </p:cNvSpPr>
          <p:nvPr>
            <p:ph type="dt" sz="half" idx="19"/>
          </p:nvPr>
        </p:nvSpPr>
        <p:spPr/>
        <p:txBody>
          <a:bodyPr/>
          <a:lstStyle/>
          <a:p>
            <a:pPr>
              <a:defRPr/>
            </a:pPr>
            <a:r>
              <a:rPr lang="fi-FI" dirty="0"/>
              <a:t>21.03.2023</a:t>
            </a:r>
            <a:endParaRPr lang="en-US"/>
          </a:p>
        </p:txBody>
      </p:sp>
      <p:sp>
        <p:nvSpPr>
          <p:cNvPr id="7" name="Slide Number Placeholder 6">
            <a:extLst>
              <a:ext uri="{FF2B5EF4-FFF2-40B4-BE49-F238E27FC236}">
                <a16:creationId xmlns:a16="http://schemas.microsoft.com/office/drawing/2014/main" id="{B11E951D-E058-665C-BB47-7B5ABD4DF9F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a:p>
        </p:txBody>
      </p:sp>
      <p:pic>
        <p:nvPicPr>
          <p:cNvPr id="9" name="Picture 8">
            <a:extLst>
              <a:ext uri="{FF2B5EF4-FFF2-40B4-BE49-F238E27FC236}">
                <a16:creationId xmlns:a16="http://schemas.microsoft.com/office/drawing/2014/main" id="{0C3227FE-FA20-0B16-3916-7FB9D77D7C86}"/>
              </a:ext>
            </a:extLst>
          </p:cNvPr>
          <p:cNvPicPr>
            <a:picLocks noChangeAspect="1"/>
          </p:cNvPicPr>
          <p:nvPr/>
        </p:nvPicPr>
        <p:blipFill>
          <a:blip r:embed="rId3"/>
          <a:stretch>
            <a:fillRect/>
          </a:stretch>
        </p:blipFill>
        <p:spPr>
          <a:xfrm>
            <a:off x="5625823" y="3721642"/>
            <a:ext cx="2818154" cy="1976715"/>
          </a:xfrm>
          <a:prstGeom prst="rect">
            <a:avLst/>
          </a:prstGeom>
        </p:spPr>
      </p:pic>
      <p:sp>
        <p:nvSpPr>
          <p:cNvPr id="10" name="TextBox 9">
            <a:extLst>
              <a:ext uri="{FF2B5EF4-FFF2-40B4-BE49-F238E27FC236}">
                <a16:creationId xmlns:a16="http://schemas.microsoft.com/office/drawing/2014/main" id="{201ED557-D915-0B0D-EDCF-9032F1748ACE}"/>
              </a:ext>
            </a:extLst>
          </p:cNvPr>
          <p:cNvSpPr txBox="1"/>
          <p:nvPr/>
        </p:nvSpPr>
        <p:spPr>
          <a:xfrm>
            <a:off x="5727701" y="4838701"/>
            <a:ext cx="952499" cy="2462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i-FI" sz="1000" dirty="0" err="1"/>
              <a:t>Promised</a:t>
            </a:r>
            <a:r>
              <a:rPr lang="fi-FI" sz="1000" dirty="0"/>
              <a:t> DR</a:t>
            </a:r>
          </a:p>
        </p:txBody>
      </p:sp>
      <p:sp>
        <p:nvSpPr>
          <p:cNvPr id="11" name="TextBox 10">
            <a:extLst>
              <a:ext uri="{FF2B5EF4-FFF2-40B4-BE49-F238E27FC236}">
                <a16:creationId xmlns:a16="http://schemas.microsoft.com/office/drawing/2014/main" id="{EC048F62-1438-D628-EEA1-A854CC1056B0}"/>
              </a:ext>
            </a:extLst>
          </p:cNvPr>
          <p:cNvSpPr txBox="1"/>
          <p:nvPr/>
        </p:nvSpPr>
        <p:spPr>
          <a:xfrm>
            <a:off x="7411350" y="4838701"/>
            <a:ext cx="799200" cy="2462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i-FI" sz="1000" dirty="0" err="1"/>
              <a:t>Actual</a:t>
            </a:r>
            <a:r>
              <a:rPr lang="fi-FI" sz="1000" dirty="0"/>
              <a:t> DR</a:t>
            </a:r>
          </a:p>
        </p:txBody>
      </p:sp>
    </p:spTree>
    <p:extLst>
      <p:ext uri="{BB962C8B-B14F-4D97-AF65-F5344CB8AC3E}">
        <p14:creationId xmlns:p14="http://schemas.microsoft.com/office/powerpoint/2010/main" val="3068463586"/>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828B9D40B8C14C862986B399F0C1C0" ma:contentTypeVersion="13" ma:contentTypeDescription="Create a new document." ma:contentTypeScope="" ma:versionID="1cdbf979e3a327949e2bea3ea11c5cad">
  <xsd:schema xmlns:xsd="http://www.w3.org/2001/XMLSchema" xmlns:xs="http://www.w3.org/2001/XMLSchema" xmlns:p="http://schemas.microsoft.com/office/2006/metadata/properties" xmlns:ns3="cf3b3b22-8015-4f63-a0b7-31d7819b81aa" xmlns:ns4="7db287c7-9b0f-4806-9cc2-ac499a33269a" targetNamespace="http://schemas.microsoft.com/office/2006/metadata/properties" ma:root="true" ma:fieldsID="93a41ed3f69f386355655d44f601f3ee" ns3:_="" ns4:_="">
    <xsd:import namespace="cf3b3b22-8015-4f63-a0b7-31d7819b81aa"/>
    <xsd:import namespace="7db287c7-9b0f-4806-9cc2-ac499a33269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3b3b22-8015-4f63-a0b7-31d7819b81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b287c7-9b0f-4806-9cc2-ac499a3326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f3b3b22-8015-4f63-a0b7-31d7819b81aa" xsi:nil="true"/>
  </documentManagement>
</p:properties>
</file>

<file path=customXml/itemProps1.xml><?xml version="1.0" encoding="utf-8"?>
<ds:datastoreItem xmlns:ds="http://schemas.openxmlformats.org/officeDocument/2006/customXml" ds:itemID="{ECE657D6-854E-4B30-B0F4-886256B4ACAE}">
  <ds:schemaRefs>
    <ds:schemaRef ds:uri="http://schemas.microsoft.com/sharepoint/v3/contenttype/forms"/>
  </ds:schemaRefs>
</ds:datastoreItem>
</file>

<file path=customXml/itemProps2.xml><?xml version="1.0" encoding="utf-8"?>
<ds:datastoreItem xmlns:ds="http://schemas.openxmlformats.org/officeDocument/2006/customXml" ds:itemID="{BE51C5E1-F89D-4271-A10D-FAD27699D007}">
  <ds:schemaRefs>
    <ds:schemaRef ds:uri="7db287c7-9b0f-4806-9cc2-ac499a33269a"/>
    <ds:schemaRef ds:uri="cf3b3b22-8015-4f63-a0b7-31d7819b81a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3C0EFBF-7C4D-494C-BC55-C6AA314A9BC4}">
  <ds:schemaRefs>
    <ds:schemaRef ds:uri="cf3b3b22-8015-4f63-a0b7-31d7819b81aa"/>
    <ds:schemaRef ds:uri="http://www.w3.org/XML/1998/namespace"/>
    <ds:schemaRef ds:uri="7db287c7-9b0f-4806-9cc2-ac499a33269a"/>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presentation</Template>
  <TotalTime>0</TotalTime>
  <Words>2521</Words>
  <Application>Microsoft Office PowerPoint</Application>
  <PresentationFormat>On-screen Show (4:3)</PresentationFormat>
  <Paragraphs>184</Paragraphs>
  <Slides>12</Slides>
  <Notes>11</Notes>
  <HiddenSlides>2</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ElsevierGulliver</vt:lpstr>
      <vt:lpstr>NexusSans</vt:lpstr>
      <vt:lpstr>Times New Roman</vt:lpstr>
      <vt:lpstr>presentation</vt:lpstr>
      <vt:lpstr>Aalto Content - Green</vt:lpstr>
      <vt:lpstr>ELEC-E8423 - Smart Grid  Demand Response in Power System Energy Balance Management</vt:lpstr>
      <vt:lpstr>Notes</vt:lpstr>
      <vt:lpstr>Introduction </vt:lpstr>
      <vt:lpstr>Power system balancing</vt:lpstr>
      <vt:lpstr>Providers of demand response</vt:lpstr>
      <vt:lpstr> Reserve products in Finland</vt:lpstr>
      <vt:lpstr>Aggregation and forecasting of demand and supply </vt:lpstr>
      <vt:lpstr>Smart metering and automation of load shifting  </vt:lpstr>
      <vt:lpstr>Benefits vs. challenges of demand response  </vt:lpstr>
      <vt:lpstr>Conclusions</vt:lpstr>
      <vt:lpstr>Source material used</vt:lpstr>
      <vt:lpstr>Other issues ….</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2</cp:revision>
  <dcterms:created xsi:type="dcterms:W3CDTF">2010-03-23T14:57:30Z</dcterms:created>
  <dcterms:modified xsi:type="dcterms:W3CDTF">2023-03-20T06:22:59Z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0x010100F3828B9D40B8C14C862986B399F0C1C0</vt:lpwstr>
  </property>
</Properties>
</file>