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0" r:id="rId2"/>
  </p:sldMasterIdLst>
  <p:notesMasterIdLst>
    <p:notesMasterId r:id="rId17"/>
  </p:notesMasterIdLst>
  <p:sldIdLst>
    <p:sldId id="256" r:id="rId3"/>
    <p:sldId id="257" r:id="rId4"/>
    <p:sldId id="270" r:id="rId5"/>
    <p:sldId id="271" r:id="rId6"/>
    <p:sldId id="272" r:id="rId7"/>
    <p:sldId id="261" r:id="rId8"/>
    <p:sldId id="262" r:id="rId9"/>
    <p:sldId id="263" r:id="rId10"/>
    <p:sldId id="269" r:id="rId11"/>
    <p:sldId id="268" r:id="rId12"/>
    <p:sldId id="264" r:id="rId13"/>
    <p:sldId id="265" r:id="rId14"/>
    <p:sldId id="266" r:id="rId15"/>
    <p:sldId id="273" r:id="rId16"/>
  </p:sldIdLst>
  <p:sldSz cx="9144000" cy="6858000" type="screen4x3"/>
  <p:notesSz cx="6797675" cy="98742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19" roundtripDataSignature="AMtx7mjsty4XkXHf/cloYXA+57rc9QOa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EDEEA9-98E1-4CBD-9540-CB02A65AFB5F}" v="151" dt="2023-03-06T18:55:26.909"/>
    <p1510:client id="{3A19D595-1EA1-4228-831F-0D00826D7C37}" v="5" dt="2023-03-06T18:24:11.595"/>
    <p1510:client id="{40D8AC3B-EB80-4715-A110-21D12BFE6126}" v="10" dt="2023-03-06T09:40:38.408"/>
  </p1510:revLst>
</p1510:revInfo>
</file>

<file path=ppt/tableStyles.xml><?xml version="1.0" encoding="utf-8"?>
<a:tblStyleLst xmlns:a="http://schemas.openxmlformats.org/drawingml/2006/main" def="{85610C10-E9F4-45A0-AE87-61AA90D124D8}">
  <a:tblStyle styleId="{85610C10-E9F4-45A0-AE87-61AA90D124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rm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8f72c9518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18f72c9518_1_36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118f72c9518_1_36:notes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300" cy="493800"/>
          </a:xfrm>
          <a:prstGeom prst="rect">
            <a:avLst/>
          </a:prstGeom>
        </p:spPr>
        <p:txBody>
          <a:bodyPr spcFirstLastPara="1" wrap="square" lIns="92775" tIns="46375" rIns="92775" bIns="46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3812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19e7c4b9c6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19e7c4b9c6_1_18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119e7c4b9c6_1_18:notes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300" cy="493800"/>
          </a:xfrm>
          <a:prstGeom prst="rect">
            <a:avLst/>
          </a:prstGeom>
        </p:spPr>
        <p:txBody>
          <a:bodyPr spcFirstLastPara="1" wrap="square" lIns="92775" tIns="46375" rIns="92775" bIns="46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19e7c4b9c6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19e7c4b9c6_1_18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119e7c4b9c6_1_18:notes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300" cy="493800"/>
          </a:xfrm>
          <a:prstGeom prst="rect">
            <a:avLst/>
          </a:prstGeom>
        </p:spPr>
        <p:txBody>
          <a:bodyPr spcFirstLastPara="1" wrap="square" lIns="92775" tIns="46375" rIns="92775" bIns="46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4372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18f72c951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18f72c9518_1_0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118f72c9518_1_0:notes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300" cy="493800"/>
          </a:xfrm>
          <a:prstGeom prst="rect">
            <a:avLst/>
          </a:prstGeom>
        </p:spPr>
        <p:txBody>
          <a:bodyPr spcFirstLastPara="1" wrap="square" lIns="92775" tIns="46375" rIns="92775" bIns="46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8f72c9518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18f72c9518_1_9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118f72c9518_1_9:notes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300" cy="493800"/>
          </a:xfrm>
          <a:prstGeom prst="rect">
            <a:avLst/>
          </a:prstGeom>
        </p:spPr>
        <p:txBody>
          <a:bodyPr spcFirstLastPara="1" wrap="square" lIns="92775" tIns="46375" rIns="92775" bIns="46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8f72c951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18f72c9518_1_18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118f72c9518_1_18:notes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300" cy="493800"/>
          </a:xfrm>
          <a:prstGeom prst="rect">
            <a:avLst/>
          </a:prstGeom>
        </p:spPr>
        <p:txBody>
          <a:bodyPr spcFirstLastPara="1" wrap="square" lIns="92775" tIns="46375" rIns="92775" bIns="46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8f72c9518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18f72c9518_1_27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118f72c9518_1_27:notes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300" cy="493800"/>
          </a:xfrm>
          <a:prstGeom prst="rect">
            <a:avLst/>
          </a:prstGeom>
        </p:spPr>
        <p:txBody>
          <a:bodyPr spcFirstLastPara="1" wrap="square" lIns="92775" tIns="46375" rIns="92775" bIns="46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8f72c9518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18f72c9518_1_36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118f72c9518_1_36:notes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300" cy="493800"/>
          </a:xfrm>
          <a:prstGeom prst="rect">
            <a:avLst/>
          </a:prstGeom>
        </p:spPr>
        <p:txBody>
          <a:bodyPr spcFirstLastPara="1" wrap="square" lIns="92775" tIns="46375" rIns="92775" bIns="46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8f72c9518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18f72c9518_1_36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118f72c9518_1_36:notes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300" cy="493800"/>
          </a:xfrm>
          <a:prstGeom prst="rect">
            <a:avLst/>
          </a:prstGeom>
        </p:spPr>
        <p:txBody>
          <a:bodyPr spcFirstLastPara="1" wrap="square" lIns="92775" tIns="46375" rIns="92775" bIns="46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856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ctrTitle"/>
          </p:nvPr>
        </p:nvSpPr>
        <p:spPr>
          <a:xfrm>
            <a:off x="572400" y="1772220"/>
            <a:ext cx="7772400" cy="108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subTitle" idx="1"/>
          </p:nvPr>
        </p:nvSpPr>
        <p:spPr>
          <a:xfrm>
            <a:off x="572400" y="2858401"/>
            <a:ext cx="6285600" cy="233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108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body" idx="2"/>
          </p:nvPr>
        </p:nvSpPr>
        <p:spPr>
          <a:xfrm>
            <a:off x="572401" y="5961599"/>
            <a:ext cx="2049245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body" idx="3"/>
          </p:nvPr>
        </p:nvSpPr>
        <p:spPr>
          <a:xfrm>
            <a:off x="572400" y="6137467"/>
            <a:ext cx="204924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4"/>
          </p:nvPr>
        </p:nvSpPr>
        <p:spPr>
          <a:xfrm>
            <a:off x="2862387" y="6137467"/>
            <a:ext cx="202711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5"/>
          </p:nvPr>
        </p:nvSpPr>
        <p:spPr>
          <a:xfrm>
            <a:off x="7427603" y="5961599"/>
            <a:ext cx="1132198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6"/>
          </p:nvPr>
        </p:nvSpPr>
        <p:spPr>
          <a:xfrm>
            <a:off x="5143295" y="5961067"/>
            <a:ext cx="1962357" cy="63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dt" idx="10"/>
          </p:nvPr>
        </p:nvSpPr>
        <p:spPr>
          <a:xfrm>
            <a:off x="2860675" y="5961063"/>
            <a:ext cx="2027238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35" name="Google Shape;35;p10"/>
          <p:cNvSpPr/>
          <p:nvPr/>
        </p:nvSpPr>
        <p:spPr>
          <a:xfrm>
            <a:off x="573088" y="1138238"/>
            <a:ext cx="7988300" cy="6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572400" y="1497600"/>
            <a:ext cx="6285600" cy="4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1714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5143500" y="6145215"/>
            <a:ext cx="1536700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1">
                <a:solidFill>
                  <a:schemeClr val="l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3"/>
          </p:nvPr>
        </p:nvSpPr>
        <p:spPr>
          <a:xfrm>
            <a:off x="6859589" y="6145215"/>
            <a:ext cx="1701801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1">
                <a:solidFill>
                  <a:schemeClr val="l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ftr" idx="11"/>
          </p:nvPr>
        </p:nvSpPr>
        <p:spPr>
          <a:xfrm>
            <a:off x="3429000" y="6145213"/>
            <a:ext cx="1544638" cy="1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dt" idx="10"/>
          </p:nvPr>
        </p:nvSpPr>
        <p:spPr>
          <a:xfrm>
            <a:off x="3429000" y="6273800"/>
            <a:ext cx="1544638" cy="12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638" cy="12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Page </a:t>
            </a: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572400" y="1497600"/>
            <a:ext cx="6285600" cy="4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1714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2"/>
          </p:nvPr>
        </p:nvSpPr>
        <p:spPr>
          <a:xfrm>
            <a:off x="5143500" y="6145215"/>
            <a:ext cx="1536700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1">
                <a:solidFill>
                  <a:schemeClr val="l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3"/>
          </p:nvPr>
        </p:nvSpPr>
        <p:spPr>
          <a:xfrm>
            <a:off x="6859589" y="6145215"/>
            <a:ext cx="1701801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1">
                <a:solidFill>
                  <a:schemeClr val="l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ftr" idx="11"/>
          </p:nvPr>
        </p:nvSpPr>
        <p:spPr>
          <a:xfrm>
            <a:off x="3429000" y="6145213"/>
            <a:ext cx="1544638" cy="1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dt" idx="10"/>
          </p:nvPr>
        </p:nvSpPr>
        <p:spPr>
          <a:xfrm>
            <a:off x="3429000" y="6273800"/>
            <a:ext cx="1544638" cy="12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638" cy="12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/>
          <p:nvPr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2"/>
          <p:cNvSpPr txBox="1">
            <a:spLocks noGrp="1"/>
          </p:cNvSpPr>
          <p:nvPr>
            <p:ph type="ctrTitle"/>
          </p:nvPr>
        </p:nvSpPr>
        <p:spPr>
          <a:xfrm>
            <a:off x="572400" y="547000"/>
            <a:ext cx="7772400" cy="2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>
            <a:off x="5143500" y="6145215"/>
            <a:ext cx="1536700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1">
                <a:solidFill>
                  <a:schemeClr val="l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2"/>
          </p:nvPr>
        </p:nvSpPr>
        <p:spPr>
          <a:xfrm>
            <a:off x="6859589" y="6145215"/>
            <a:ext cx="1701801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1">
                <a:solidFill>
                  <a:schemeClr val="l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ftr" idx="11"/>
          </p:nvPr>
        </p:nvSpPr>
        <p:spPr>
          <a:xfrm>
            <a:off x="3429000" y="6145213"/>
            <a:ext cx="1544638" cy="1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3429000" y="6273800"/>
            <a:ext cx="1544638" cy="12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638" cy="12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314325" y="119063"/>
            <a:ext cx="8520113" cy="96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1"/>
          </p:nvPr>
        </p:nvSpPr>
        <p:spPr>
          <a:xfrm>
            <a:off x="323850" y="1268413"/>
            <a:ext cx="4171950" cy="489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2"/>
          </p:nvPr>
        </p:nvSpPr>
        <p:spPr>
          <a:xfrm>
            <a:off x="4648200" y="1268413"/>
            <a:ext cx="4171950" cy="489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7" descr="Aalto_EN_Electr-Eng_21_RGB_2"/>
          <p:cNvPicPr preferRelativeResize="0"/>
          <p:nvPr/>
        </p:nvPicPr>
        <p:blipFill rotWithShape="1">
          <a:blip r:embed="rId3">
            <a:alphaModFix/>
          </a:blip>
          <a:srcRect l="7030" t="6173"/>
          <a:stretch/>
        </p:blipFill>
        <p:spPr>
          <a:xfrm>
            <a:off x="0" y="0"/>
            <a:ext cx="2162175" cy="20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t" anchorCtr="0">
            <a:noAutofit/>
          </a:bodyPr>
          <a:lstStyle>
            <a:lvl1pPr marL="457200" marR="0" lvl="0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6" name="Google Shape;16;p7"/>
          <p:cNvSpPr/>
          <p:nvPr/>
        </p:nvSpPr>
        <p:spPr>
          <a:xfrm>
            <a:off x="406400" y="1712913"/>
            <a:ext cx="8328025" cy="3921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 descr="Aalto_EN_Electr-Eng_13_RGB_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5900" y="5815013"/>
            <a:ext cx="2519363" cy="104298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t" anchorCtr="0">
            <a:noAutofit/>
          </a:bodyPr>
          <a:lstStyle>
            <a:lvl1pPr marL="457200" marR="0" lvl="0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>
            <a:spLocks noGrp="1"/>
          </p:cNvSpPr>
          <p:nvPr>
            <p:ph type="ctrTitle"/>
          </p:nvPr>
        </p:nvSpPr>
        <p:spPr>
          <a:xfrm>
            <a:off x="572400" y="1772220"/>
            <a:ext cx="7777274" cy="2410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200"/>
              <a:t>ELEC-E8423 - Smart Grid</a:t>
            </a:r>
            <a:br>
              <a:rPr lang="fi-FI" sz="3200"/>
            </a:br>
            <a:br>
              <a:rPr lang="fi-FI" sz="3200"/>
            </a:br>
            <a:r>
              <a:rPr lang="fi-FI" sz="3200">
                <a:solidFill>
                  <a:srgbClr val="FFFFFF"/>
                </a:solidFill>
              </a:rPr>
              <a:t>Role of DR, storages and hydrogen in future energy systems	</a:t>
            </a:r>
            <a:endParaRPr sz="3200" i="1"/>
          </a:p>
        </p:txBody>
      </p:sp>
      <p:sp>
        <p:nvSpPr>
          <p:cNvPr id="70" name="Google Shape;70;p1"/>
          <p:cNvSpPr txBox="1">
            <a:spLocks noGrp="1"/>
          </p:cNvSpPr>
          <p:nvPr>
            <p:ph type="subTitle" idx="1"/>
          </p:nvPr>
        </p:nvSpPr>
        <p:spPr>
          <a:xfrm>
            <a:off x="572401" y="4182429"/>
            <a:ext cx="6285600" cy="1323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108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r>
              <a:rPr lang="fi-FI" i="1" dirty="0"/>
              <a:t>Prabhat Ranjan, Sarkkinen Veikka</a:t>
            </a:r>
            <a:endParaRPr dirty="0"/>
          </a:p>
        </p:txBody>
      </p:sp>
      <p:sp>
        <p:nvSpPr>
          <p:cNvPr id="71" name="Google Shape;71;p1"/>
          <p:cNvSpPr txBox="1">
            <a:spLocks noGrp="1"/>
          </p:cNvSpPr>
          <p:nvPr>
            <p:ph type="body" idx="2"/>
          </p:nvPr>
        </p:nvSpPr>
        <p:spPr>
          <a:xfrm>
            <a:off x="572401" y="5961599"/>
            <a:ext cx="2049245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/>
          </a:p>
        </p:txBody>
      </p:sp>
      <p:sp>
        <p:nvSpPr>
          <p:cNvPr id="72" name="Google Shape;72;p1"/>
          <p:cNvSpPr txBox="1">
            <a:spLocks noGrp="1"/>
          </p:cNvSpPr>
          <p:nvPr>
            <p:ph type="body" idx="3"/>
          </p:nvPr>
        </p:nvSpPr>
        <p:spPr>
          <a:xfrm>
            <a:off x="572400" y="6137467"/>
            <a:ext cx="204924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</a:pPr>
            <a:endParaRPr/>
          </a:p>
        </p:txBody>
      </p:sp>
      <p:sp>
        <p:nvSpPr>
          <p:cNvPr id="73" name="Google Shape;73;p1"/>
          <p:cNvSpPr txBox="1">
            <a:spLocks noGrp="1"/>
          </p:cNvSpPr>
          <p:nvPr>
            <p:ph type="body" idx="4"/>
          </p:nvPr>
        </p:nvSpPr>
        <p:spPr>
          <a:xfrm>
            <a:off x="2862387" y="6137467"/>
            <a:ext cx="202711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</a:pPr>
            <a:r>
              <a:rPr lang="fi-FI" dirty="0">
                <a:highlight>
                  <a:schemeClr val="lt1"/>
                </a:highlight>
              </a:rPr>
              <a:t>07.03.2023</a:t>
            </a:r>
            <a:endParaRPr dirty="0">
              <a:highlight>
                <a:schemeClr val="lt1"/>
              </a:highlight>
            </a:endParaRPr>
          </a:p>
        </p:txBody>
      </p:sp>
      <p:sp>
        <p:nvSpPr>
          <p:cNvPr id="74" name="Google Shape;74;p1"/>
          <p:cNvSpPr txBox="1">
            <a:spLocks noGrp="1"/>
          </p:cNvSpPr>
          <p:nvPr>
            <p:ph type="body" idx="5"/>
          </p:nvPr>
        </p:nvSpPr>
        <p:spPr>
          <a:xfrm>
            <a:off x="7427603" y="5961599"/>
            <a:ext cx="1132198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</a:pPr>
            <a:endParaRPr/>
          </a:p>
        </p:txBody>
      </p:sp>
      <p:sp>
        <p:nvSpPr>
          <p:cNvPr id="75" name="Google Shape;75;p1"/>
          <p:cNvSpPr txBox="1">
            <a:spLocks noGrp="1"/>
          </p:cNvSpPr>
          <p:nvPr>
            <p:ph type="body" idx="6"/>
          </p:nvPr>
        </p:nvSpPr>
        <p:spPr>
          <a:xfrm>
            <a:off x="5143295" y="5961067"/>
            <a:ext cx="1962357" cy="63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18f72c9518_1_36"/>
          <p:cNvSpPr txBox="1">
            <a:spLocks noGrp="1"/>
          </p:cNvSpPr>
          <p:nvPr>
            <p:ph type="body" idx="1"/>
          </p:nvPr>
        </p:nvSpPr>
        <p:spPr>
          <a:xfrm>
            <a:off x="572400" y="1250712"/>
            <a:ext cx="3926448" cy="1252635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17500" algn="l" rtl="0"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IN" b="0" dirty="0"/>
              <a:t>2020-2022 was anomalous</a:t>
            </a:r>
          </a:p>
          <a:p>
            <a:pPr marL="457200" lvl="0" indent="-317500" algn="l" rtl="0"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IN" b="0" dirty="0"/>
              <a:t>Prices volatilities are off the charts</a:t>
            </a:r>
          </a:p>
          <a:p>
            <a:pPr marL="457200" lvl="0" indent="-317500" algn="l" rtl="0"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IN" b="0" dirty="0"/>
              <a:t>More renewables = More volatility</a:t>
            </a:r>
          </a:p>
          <a:p>
            <a:pPr marL="457200" lvl="0" indent="-317500" algn="l" rtl="0"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IN" b="0" dirty="0"/>
              <a:t>Flexibility becomes a precious commodity</a:t>
            </a: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g118f72c9518_1_36"/>
          <p:cNvSpPr txBox="1"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Something happened recently</a:t>
            </a:r>
            <a:endParaRPr dirty="0"/>
          </a:p>
        </p:txBody>
      </p:sp>
      <p:sp>
        <p:nvSpPr>
          <p:cNvPr id="156" name="Google Shape;156;g118f72c9518_1_36"/>
          <p:cNvSpPr txBox="1">
            <a:spLocks noGrp="1"/>
          </p:cNvSpPr>
          <p:nvPr>
            <p:ph type="body" idx="2"/>
          </p:nvPr>
        </p:nvSpPr>
        <p:spPr>
          <a:xfrm>
            <a:off x="5143500" y="6145215"/>
            <a:ext cx="1536600" cy="3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118f72c9518_1_36"/>
          <p:cNvSpPr txBox="1">
            <a:spLocks noGrp="1"/>
          </p:cNvSpPr>
          <p:nvPr>
            <p:ph type="body" idx="3"/>
          </p:nvPr>
        </p:nvSpPr>
        <p:spPr>
          <a:xfrm>
            <a:off x="6859589" y="6145215"/>
            <a:ext cx="1701900" cy="3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118f72c9518_1_36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700" cy="12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i-FI" dirty="0"/>
              <a:t>Page 9</a:t>
            </a:r>
          </a:p>
        </p:txBody>
      </p:sp>
      <p:sp>
        <p:nvSpPr>
          <p:cNvPr id="160" name="Google Shape;160;g118f72c9518_1_36"/>
          <p:cNvSpPr txBox="1">
            <a:spLocks noGrp="1"/>
          </p:cNvSpPr>
          <p:nvPr>
            <p:ph type="dt" idx="10"/>
          </p:nvPr>
        </p:nvSpPr>
        <p:spPr>
          <a:xfrm>
            <a:off x="3429000" y="6273800"/>
            <a:ext cx="1544700" cy="1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</a:pPr>
            <a:r>
              <a:rPr lang="fi-FI">
                <a:highlight>
                  <a:schemeClr val="lt1"/>
                </a:highlight>
              </a:rPr>
              <a:t>07.03.2023</a:t>
            </a:r>
            <a:endParaRPr lang="fi-FI" dirty="0">
              <a:highlight>
                <a:schemeClr val="lt1"/>
              </a:highligh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FC4467-A25F-66EC-3CD0-79CE33B36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236" y="1338115"/>
            <a:ext cx="3487253" cy="161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FBDFC76-1D65-3058-A004-131C457C4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619" y="2996948"/>
            <a:ext cx="3133939" cy="275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A72639C2-8220-B51C-4198-DEB0C60FE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949" y="2698890"/>
            <a:ext cx="4541564" cy="29842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DE8D99-2AAE-3F94-F76D-9D982DF83154}"/>
              </a:ext>
            </a:extLst>
          </p:cNvPr>
          <p:cNvSpPr txBox="1"/>
          <p:nvPr/>
        </p:nvSpPr>
        <p:spPr>
          <a:xfrm>
            <a:off x="614843" y="5516828"/>
            <a:ext cx="1700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Source: </a:t>
            </a:r>
            <a:r>
              <a:rPr lang="en-IN" dirty="0" err="1"/>
              <a:t>VaasaETT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38656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body" idx="1"/>
          </p:nvPr>
        </p:nvSpPr>
        <p:spPr>
          <a:xfrm>
            <a:off x="572400" y="1630650"/>
            <a:ext cx="8134200" cy="38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fi-FI" sz="1600" b="0" dirty="0"/>
              <a:t>DR and energy storages can help to balance the differences between supply and demand resulting from the increasing amount of variable renewable energy sources</a:t>
            </a:r>
            <a:endParaRPr sz="1600" b="0" dirty="0"/>
          </a:p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fi-FI" sz="1600" b="0" dirty="0"/>
              <a:t>In addition to improvements in grid stability, DR and energy storage solutions can bring cost benefits to consumers and producers</a:t>
            </a:r>
            <a:endParaRPr sz="1600" b="0" dirty="0"/>
          </a:p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fi-FI" sz="1600" b="0" dirty="0"/>
              <a:t>Hydrogen has a high energy density in comparison to other energy storages, and it can be produced of renewable sources</a:t>
            </a:r>
            <a:endParaRPr sz="1600" b="0" dirty="0"/>
          </a:p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fi-FI" sz="1600" b="0" dirty="0"/>
              <a:t>Hydrogen storages are still inefficient and expensive, and need more development before being able to replace e.g. natural gas in costs and efficiency</a:t>
            </a:r>
            <a:endParaRPr sz="1600" b="0" dirty="0"/>
          </a:p>
          <a:p>
            <a:pPr marL="4572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166" name="Google Shape;166;p4"/>
          <p:cNvSpPr txBox="1"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Conclusions</a:t>
            </a:r>
            <a:endParaRPr/>
          </a:p>
        </p:txBody>
      </p:sp>
      <p:sp>
        <p:nvSpPr>
          <p:cNvPr id="167" name="Google Shape;167;p4"/>
          <p:cNvSpPr txBox="1">
            <a:spLocks noGrp="1"/>
          </p:cNvSpPr>
          <p:nvPr>
            <p:ph type="body" idx="2"/>
          </p:nvPr>
        </p:nvSpPr>
        <p:spPr>
          <a:xfrm>
            <a:off x="5143500" y="6145215"/>
            <a:ext cx="1536700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168" name="Google Shape;168;p4"/>
          <p:cNvSpPr txBox="1">
            <a:spLocks noGrp="1"/>
          </p:cNvSpPr>
          <p:nvPr>
            <p:ph type="body" idx="3"/>
          </p:nvPr>
        </p:nvSpPr>
        <p:spPr>
          <a:xfrm>
            <a:off x="6859589" y="6145215"/>
            <a:ext cx="1701801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169" name="Google Shape;169;p4"/>
          <p:cNvSpPr txBox="1">
            <a:spLocks noGrp="1"/>
          </p:cNvSpPr>
          <p:nvPr>
            <p:ph type="dt" idx="10"/>
          </p:nvPr>
        </p:nvSpPr>
        <p:spPr>
          <a:xfrm>
            <a:off x="3429000" y="6273800"/>
            <a:ext cx="1544638" cy="12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</a:pPr>
            <a:r>
              <a:rPr lang="fi-FI">
                <a:highlight>
                  <a:schemeClr val="lt1"/>
                </a:highlight>
              </a:rPr>
              <a:t>07.03.2023</a:t>
            </a:r>
            <a:endParaRPr lang="fi-FI" dirty="0">
              <a:highlight>
                <a:schemeClr val="lt1"/>
              </a:highlight>
            </a:endParaRPr>
          </a:p>
        </p:txBody>
      </p:sp>
      <p:sp>
        <p:nvSpPr>
          <p:cNvPr id="170" name="Google Shape;170;p4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638" cy="12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Page 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"/>
          <p:cNvSpPr txBox="1">
            <a:spLocks noGrp="1"/>
          </p:cNvSpPr>
          <p:nvPr>
            <p:ph type="body" idx="1"/>
          </p:nvPr>
        </p:nvSpPr>
        <p:spPr>
          <a:xfrm>
            <a:off x="572400" y="1497600"/>
            <a:ext cx="8134278" cy="4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fi-FI" sz="1200" b="0"/>
              <a:t>Chen, Y. &amp; Xu, P. &amp; Gu, J. &amp; Schmidt, F. &amp; Li, W. 2018. Measures to improve energy demand flexibility in buildings for demand response (DR): A review. Energy &amp; Buildings. Vol. 177. p. 125-139. DOI: 10.1016/j.enbuild.2018.08.003.</a:t>
            </a:r>
            <a:endParaRPr sz="1200" b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200" b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fi-FI" sz="1200" b="0"/>
              <a:t>Huang, W. &amp; Zhang, N. &amp; Kang, C. &amp; Li, M. &amp; Huo, M. 2019. From demand response to integrated demand response: review and prospect of research and application. Protection and Control of Modern Power Systems. Vol. 4(12). 13 pages. DOI: 10.1186/s41601-019-0126-4.</a:t>
            </a:r>
            <a:endParaRPr sz="1200" b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200" b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fi-FI" sz="1200" b="0"/>
              <a:t>Liu, Z. &amp; Zhao, Y. &amp; Wang, X. 2020. Long-term economic planning of combined cooling heating and power systems considering energy storage and demand response. Applied Energy. Vol. 279. 115819. DOI: 10.1016/j.apenergy.2020.115819.</a:t>
            </a:r>
            <a:endParaRPr sz="1200" b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200" b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fi-FI" sz="1200" b="0"/>
              <a:t>Rahman, Md.M. &amp; Oni, A.O. &amp; Gemechu, E. &amp; Kumar, A. 2020. Assessment of energy storage technologies: A review. Energy Conversion and Management. Vol. 223. 113295. DOI: 10.1016/j.enconman.2020.113295.</a:t>
            </a:r>
            <a:endParaRPr sz="1200" b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200" b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fi-FI" sz="1200" b="0"/>
              <a:t>Robert, F.C. &amp; Sisodia, G.S. &amp; Gopalan, S. 2018. A critical review on the utilization of storage and demand response for the implementation of renewable energy microgrids. Sustainable Cities and Society. Vol. 40. p. 735-745. DOI: 10.1016/j.scs.2018.04.008.</a:t>
            </a:r>
            <a:endParaRPr sz="1200" b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200" b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fi-FI" sz="1200" b="0"/>
              <a:t>Shariatzadeh, F. &amp; Mandal, P. &amp; Srivastava, A.K. 2015. Demand response for sustainable energy systems: A review, application and implementation strategy. Renewable and Sustainable Energy Reviews. Vol. 45. p. 343-350. DOI: 10.1016/j.rser.2015.01.062.</a:t>
            </a:r>
            <a:endParaRPr sz="1200" b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200" b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200" b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200" b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/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200"/>
          </a:p>
        </p:txBody>
      </p:sp>
      <p:sp>
        <p:nvSpPr>
          <p:cNvPr id="176" name="Google Shape;176;p5"/>
          <p:cNvSpPr txBox="1"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Source material used</a:t>
            </a:r>
            <a:endParaRPr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2"/>
          </p:nvPr>
        </p:nvSpPr>
        <p:spPr>
          <a:xfrm>
            <a:off x="5143500" y="6145215"/>
            <a:ext cx="1536700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3"/>
          </p:nvPr>
        </p:nvSpPr>
        <p:spPr>
          <a:xfrm>
            <a:off x="6859589" y="6145215"/>
            <a:ext cx="1701801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179" name="Google Shape;179;p5"/>
          <p:cNvSpPr txBox="1">
            <a:spLocks noGrp="1"/>
          </p:cNvSpPr>
          <p:nvPr>
            <p:ph type="dt" idx="10"/>
          </p:nvPr>
        </p:nvSpPr>
        <p:spPr>
          <a:xfrm>
            <a:off x="3429000" y="6273800"/>
            <a:ext cx="1544638" cy="12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i-FI" dirty="0"/>
              <a:t>07.04.2022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p5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638" cy="12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Page 11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19e7c4b9c6_1_18"/>
          <p:cNvSpPr txBox="1">
            <a:spLocks noGrp="1"/>
          </p:cNvSpPr>
          <p:nvPr>
            <p:ph type="body" idx="1"/>
          </p:nvPr>
        </p:nvSpPr>
        <p:spPr>
          <a:xfrm>
            <a:off x="572400" y="1497600"/>
            <a:ext cx="7989000" cy="41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0"/>
              <a:t>Siano, P. 2014. Demand response and smart grids - A survey. Renewable and Sustainable Energy Reviews. Vol. 30. p. 461-478. DOI: 10.1016/j.rser.2013.10.022.</a:t>
            </a:r>
            <a:endParaRPr sz="1200" b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200" b="0"/>
              <a:t>Vahid-Ghavidel, M. &amp; Javadi, M.S. &amp; Gough, M. &amp; Santos, S.F. &amp; Shafie-khah, M. &amp; Catalao J.P.S. 2020. Energies. Vol. 13(17). 4332. DOI: 10.3390/en13174332.</a:t>
            </a:r>
            <a:endParaRPr sz="1200" b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200" b="0"/>
              <a:t>Lin, R. H., Zhao, Y. Y., &amp; Wu, B. D. (2020). Toward a hydrogen society: Hydrogen and smart grid integration. International Journal of Hydrogen Energy, 45(39), 20164–20175. https://doi.org/10.1016/j.ijhydene.2020.01.047</a:t>
            </a:r>
            <a:endParaRPr sz="1200" b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200" b="0"/>
              <a:t>Abe, J. O., Popoola, A. P. I., Ajenifuja, E., &amp; Popoola, O. M. (2019). Hydrogen energy, economy and storage: Review and recommendation. International Journal of Hydrogen Energy, 44(29), 15072-15086. doi:10.1016/j.ijhydene.2019.04.068</a:t>
            </a:r>
            <a:endParaRPr sz="1200" b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200" b="0"/>
              <a:t>Dincer, I., &amp; Acar, C. (2018). Smart energy solutions with hydrogen options. International Journal of Hydrogen Energy, 43(18), 8579-8599. doi:10.1016/j.ijhydene.2018.03.120</a:t>
            </a:r>
            <a:endParaRPr sz="1200" b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200" b="0"/>
              <a:t>Eghbali, N., Hakimi, S. M., Hasankhani, A., Derakhshan, G., &amp; Abdi, B. (2022). Stochastic energy management for a renewable energy based microgrid considering battery, hydrogen storage, and demand response. Sustainable Energy, Grids and Networks, 30 doi:10.1016/j.segan.2022.100652</a:t>
            </a:r>
            <a:endParaRPr sz="1200" b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200" b="0"/>
              <a:t>Kavadias, K. A., Apostolou, D., &amp; Kaldellis, J. K. (2018). Modelling and optimisation of a hydrogen-based energy storage system in an autonomous electrical network. Applied Energy, 227, 574-586. doi:10.1016/j.apenergy.2017.08.050</a:t>
            </a:r>
            <a:endParaRPr sz="1200" b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/>
          </a:p>
        </p:txBody>
      </p:sp>
      <p:sp>
        <p:nvSpPr>
          <p:cNvPr id="187" name="Google Shape;187;g119e7c4b9c6_1_18"/>
          <p:cNvSpPr txBox="1"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i-FI"/>
              <a:t>Source material used</a:t>
            </a:r>
            <a:endParaRPr/>
          </a:p>
        </p:txBody>
      </p:sp>
      <p:sp>
        <p:nvSpPr>
          <p:cNvPr id="188" name="Google Shape;188;g119e7c4b9c6_1_18"/>
          <p:cNvSpPr txBox="1">
            <a:spLocks noGrp="1"/>
          </p:cNvSpPr>
          <p:nvPr>
            <p:ph type="body" idx="2"/>
          </p:nvPr>
        </p:nvSpPr>
        <p:spPr>
          <a:xfrm>
            <a:off x="5143500" y="6145215"/>
            <a:ext cx="1536600" cy="3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119e7c4b9c6_1_18"/>
          <p:cNvSpPr txBox="1">
            <a:spLocks noGrp="1"/>
          </p:cNvSpPr>
          <p:nvPr>
            <p:ph type="body" idx="3"/>
          </p:nvPr>
        </p:nvSpPr>
        <p:spPr>
          <a:xfrm>
            <a:off x="6859589" y="6145215"/>
            <a:ext cx="1701900" cy="3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119e7c4b9c6_1_18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700" cy="12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i-FI" dirty="0"/>
              <a:t>Page 12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19e7c4b9c6_1_18"/>
          <p:cNvSpPr txBox="1">
            <a:spLocks noGrp="1"/>
          </p:cNvSpPr>
          <p:nvPr>
            <p:ph type="body" idx="1"/>
          </p:nvPr>
        </p:nvSpPr>
        <p:spPr>
          <a:xfrm>
            <a:off x="572400" y="1497600"/>
            <a:ext cx="7989000" cy="41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7200">
              <a:lnSpc>
                <a:spcPct val="100000"/>
              </a:lnSpc>
              <a:spcAft>
                <a:spcPts val="0"/>
              </a:spcAft>
            </a:pPr>
            <a:r>
              <a:rPr lang="en-GB" sz="900" b="0" dirty="0" err="1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Honarmand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, M. E., </a:t>
            </a:r>
            <a:r>
              <a:rPr lang="en-GB" sz="900" b="0" dirty="0" err="1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Hosseinnezhad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, V., Hayes, B., </a:t>
            </a:r>
            <a:r>
              <a:rPr lang="en-GB" sz="900" b="0" dirty="0" err="1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Shafie-Khah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, M., &amp; </a:t>
            </a:r>
            <a:r>
              <a:rPr lang="en-GB" sz="900" b="0" dirty="0" err="1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Siano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, P. (2021). An Overview of Demand Response: From its Origins to the Smart Energy Community. </a:t>
            </a:r>
            <a:r>
              <a:rPr lang="en-GB" sz="900" b="0" i="1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IEEE Access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,</a:t>
            </a:r>
            <a:r>
              <a:rPr lang="en-GB" sz="900" b="0" i="1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 9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. https://</a:t>
            </a:r>
            <a:r>
              <a:rPr lang="en-GB" sz="900" b="0" dirty="0" err="1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doi.org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/10.1109/ACCESS.2021.3094090 </a:t>
            </a:r>
            <a:endParaRPr lang="en-FI" sz="9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</a:pP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Huang, W., Zhang, N., Kang, C., Li, M., &amp; </a:t>
            </a:r>
            <a:r>
              <a:rPr lang="en-GB" sz="900" b="0" dirty="0" err="1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Huo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, M. (2019). From demand response to integrated demand response: review and prospect of research and application. </a:t>
            </a:r>
            <a:r>
              <a:rPr lang="en-GB" sz="900" b="0" i="1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Protection and Control of Modern Power Systems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,</a:t>
            </a:r>
            <a:r>
              <a:rPr lang="en-GB" sz="900" b="0" i="1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 4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. https://</a:t>
            </a:r>
            <a:r>
              <a:rPr lang="en-GB" sz="900" b="0" dirty="0" err="1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doi.org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/10.1186/s41601-019-0126-4 </a:t>
            </a:r>
            <a:endParaRPr lang="en-FI" sz="9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</a:pPr>
            <a:r>
              <a:rPr lang="fi-FI" sz="900" b="0" dirty="0" err="1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Irtija</a:t>
            </a:r>
            <a:r>
              <a:rPr lang="fi-FI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, N., </a:t>
            </a:r>
            <a:r>
              <a:rPr lang="fi-FI" sz="900" b="0" dirty="0" err="1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Sangoleye</a:t>
            </a:r>
            <a:r>
              <a:rPr lang="fi-FI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, F., &amp; </a:t>
            </a:r>
            <a:r>
              <a:rPr lang="fi-FI" sz="900" b="0" dirty="0" err="1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Tsiropoulou</a:t>
            </a:r>
            <a:r>
              <a:rPr lang="fi-FI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, E. E. (2020). 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Contract-Theoretic Demand Response Management in Smart Grid Systems. </a:t>
            </a:r>
            <a:r>
              <a:rPr lang="en-GB" sz="900" b="0" i="1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IEEE Access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,</a:t>
            </a:r>
            <a:r>
              <a:rPr lang="en-GB" sz="900" b="0" i="1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 8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. https://</a:t>
            </a:r>
            <a:r>
              <a:rPr lang="en-GB" sz="900" b="0" dirty="0" err="1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doi.org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/10.1109/ACCESS.2020.3030195 </a:t>
            </a:r>
            <a:endParaRPr lang="en-FI" sz="9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</a:pPr>
            <a:r>
              <a:rPr lang="en-GB" sz="900" b="0" dirty="0" err="1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Javadi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, M. S., Gough, M., Mansouri, S. A., </a:t>
            </a:r>
            <a:r>
              <a:rPr lang="en-GB" sz="900" b="0" dirty="0" err="1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Ahmarinejad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, A., </a:t>
            </a:r>
            <a:r>
              <a:rPr lang="en-GB" sz="900" b="0" dirty="0" err="1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Nematbakhsh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, E., Santos, S. F., &amp; </a:t>
            </a:r>
            <a:r>
              <a:rPr lang="en-GB" sz="900" b="0" dirty="0" err="1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Catalao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, J. P. S. (2022). A two-stage joint operation and planning model for sizing and siting of</a:t>
            </a:r>
            <a:endParaRPr lang="en-FI" sz="9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</a:pP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electrical energy storage devices considering demand response programs. </a:t>
            </a:r>
            <a:r>
              <a:rPr lang="en-GB" sz="900" b="0" i="1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Electrical Power and Energy Systems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,</a:t>
            </a:r>
            <a:r>
              <a:rPr lang="en-GB" sz="900" b="0" i="1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 138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. https://</a:t>
            </a:r>
            <a:r>
              <a:rPr lang="en-GB" sz="900" b="0" dirty="0" err="1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doi.org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/10.1016/j.ijepes.2021.107912 </a:t>
            </a:r>
            <a:endParaRPr lang="en-FI" sz="9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</a:pPr>
            <a:r>
              <a:rPr lang="en-GB" sz="900" b="0" dirty="0" err="1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Kirkerud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, J. G., Nagel, N. O., &amp; </a:t>
            </a:r>
            <a:r>
              <a:rPr lang="en-GB" sz="900" b="0" dirty="0" err="1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Bolkesjo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, T. F. (2021). The role of demand response in the future renewable northern</a:t>
            </a:r>
            <a:endParaRPr lang="en-FI" sz="9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</a:pP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European energy system. </a:t>
            </a:r>
            <a:r>
              <a:rPr lang="en-GB" sz="900" b="0" i="1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Energy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,</a:t>
            </a:r>
            <a:r>
              <a:rPr lang="en-GB" sz="900" b="0" i="1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 235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. https://</a:t>
            </a:r>
            <a:r>
              <a:rPr lang="en-GB" sz="900" b="0" dirty="0" err="1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doi.org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/10.1016/j.energy.2021.121336 </a:t>
            </a:r>
            <a:endParaRPr lang="en-FI" sz="9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</a:pP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Mansour-</a:t>
            </a:r>
            <a:r>
              <a:rPr lang="en-GB" sz="900" b="0" dirty="0" err="1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Saatloo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, A., </a:t>
            </a:r>
            <a:r>
              <a:rPr lang="en-GB" sz="900" b="0" dirty="0" err="1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Agabalaye-Rahvar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, M., Mirzaei, M. A., Mohammadi-</a:t>
            </a:r>
            <a:r>
              <a:rPr lang="en-GB" sz="900" b="0" dirty="0" err="1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Ivatloo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, B., </a:t>
            </a:r>
            <a:r>
              <a:rPr lang="en-GB" sz="900" b="0" dirty="0" err="1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Abapour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, M., &amp; </a:t>
            </a:r>
            <a:r>
              <a:rPr lang="en-GB" sz="900" b="0" dirty="0" err="1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Zare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, K. (2020). Robust scheduling of hydrogen based smart micro energy hub with integrated demand response. </a:t>
            </a:r>
            <a:r>
              <a:rPr lang="en-GB" sz="900" b="0" i="1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Journal of Cleaner Production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,</a:t>
            </a:r>
            <a:r>
              <a:rPr lang="en-GB" sz="900" b="0" i="1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 267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. https://</a:t>
            </a:r>
            <a:r>
              <a:rPr lang="en-GB" sz="900" b="0" dirty="0" err="1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doi.org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/10.1016/j.jclepro.2020.122041 </a:t>
            </a:r>
            <a:endParaRPr lang="en-FI" sz="9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</a:pPr>
            <a:r>
              <a:rPr lang="en-GB" sz="900" b="0" dirty="0" err="1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Mitali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, J., </a:t>
            </a:r>
            <a:r>
              <a:rPr lang="en-GB" sz="900" b="0" dirty="0" err="1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Dhinakaran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, S., &amp; Mohamad, A. A. (2022). Energy storage systems: a review. </a:t>
            </a:r>
            <a:r>
              <a:rPr lang="en-GB" sz="900" b="0" i="1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Energy Storage and Saving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,</a:t>
            </a:r>
            <a:r>
              <a:rPr lang="en-GB" sz="900" b="0" i="1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 1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(3). https://</a:t>
            </a:r>
            <a:r>
              <a:rPr lang="en-GB" sz="900" b="0" dirty="0" err="1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doi.org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/10.1016/j.enss.2022.07.002 </a:t>
            </a:r>
            <a:endParaRPr lang="en-FI" sz="9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</a:pP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Rahman, M. M., Oni, A. O., </a:t>
            </a:r>
            <a:r>
              <a:rPr lang="en-GB" sz="900" b="0" dirty="0" err="1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Gemechu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, E., &amp; Kumar, A. (2020). Assessment of energy storage technologies: A review. </a:t>
            </a:r>
            <a:r>
              <a:rPr lang="en-GB" sz="900" b="0" i="1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Energy Conversion and Management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,</a:t>
            </a:r>
            <a:r>
              <a:rPr lang="en-GB" sz="900" b="0" i="1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 223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. https://</a:t>
            </a:r>
            <a:r>
              <a:rPr lang="en-GB" sz="900" b="0" dirty="0" err="1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doi.org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/10.1016/j.enconman.2020.113295 </a:t>
            </a:r>
            <a:endParaRPr lang="en-FI" sz="9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</a:pPr>
            <a:r>
              <a:rPr lang="en-GB" sz="900" b="0" dirty="0" err="1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Shewale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, A., </a:t>
            </a:r>
            <a:r>
              <a:rPr lang="en-GB" sz="900" b="0" dirty="0" err="1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Mokhade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, A., </a:t>
            </a:r>
            <a:r>
              <a:rPr lang="en-GB" sz="900" b="0" dirty="0" err="1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Funde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, N., &amp; </a:t>
            </a:r>
            <a:r>
              <a:rPr lang="en-GB" sz="900" b="0" dirty="0" err="1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Bokde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, N. D. (2020). An Overview of Demand Response in Smart Grid and Optimization Techniques for Efficient Residential Appliance Scheduling Problem. </a:t>
            </a:r>
            <a:r>
              <a:rPr lang="en-GB" sz="900" b="0" i="1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Energies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,</a:t>
            </a:r>
            <a:r>
              <a:rPr lang="en-GB" sz="900" b="0" i="1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 13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. https://</a:t>
            </a:r>
            <a:r>
              <a:rPr lang="en-GB" sz="900" b="0" dirty="0" err="1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doi.org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/10.3390/en13164266 </a:t>
            </a:r>
            <a:endParaRPr lang="en-FI" sz="9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</a:pP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Woo, T.-H., Ko, W., </a:t>
            </a:r>
            <a:r>
              <a:rPr lang="en-GB" sz="900" b="0" dirty="0" err="1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Ree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, C.-H., &amp; Park, J.-K. (2017). The incentive announcement effect of demand response on market power</a:t>
            </a:r>
            <a:endParaRPr lang="en-FI" sz="9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</a:pP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mitigation in the electricity market. </a:t>
            </a:r>
            <a:r>
              <a:rPr lang="en-GB" sz="900" b="0" i="1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Renewable and Sustainable Energy Reviews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,</a:t>
            </a:r>
            <a:r>
              <a:rPr lang="en-GB" sz="900" b="0" i="1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 76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. https://</a:t>
            </a:r>
            <a:r>
              <a:rPr lang="en-GB" sz="900" b="0" dirty="0" err="1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doi.org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/10.1016/j.rser.2017.03.035 </a:t>
            </a:r>
            <a:endParaRPr lang="en-FI" sz="9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</a:pPr>
            <a:r>
              <a:rPr lang="fi-FI" sz="900" b="0" dirty="0" err="1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Shaqsi</a:t>
            </a:r>
            <a:r>
              <a:rPr lang="fi-FI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, A. Z. A., </a:t>
            </a:r>
            <a:r>
              <a:rPr lang="fi-FI" sz="900" b="0" dirty="0" err="1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Sopian</a:t>
            </a:r>
            <a:r>
              <a:rPr lang="fi-FI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, K., &amp; </a:t>
            </a:r>
            <a:r>
              <a:rPr lang="fi-FI" sz="900" b="0" dirty="0" err="1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Al-Hinai</a:t>
            </a:r>
            <a:r>
              <a:rPr lang="fi-FI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, A. (2020). 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Review of energy storage services, applications, limitations, and</a:t>
            </a:r>
            <a:endParaRPr lang="en-FI" sz="9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</a:pP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benefits. </a:t>
            </a:r>
            <a:r>
              <a:rPr lang="en-GB" sz="900" b="0" i="1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Energy Reports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,</a:t>
            </a:r>
            <a:r>
              <a:rPr lang="en-GB" sz="900" b="0" i="1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 6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. https://</a:t>
            </a:r>
            <a:r>
              <a:rPr lang="en-GB" sz="900" b="0" dirty="0" err="1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doi.org</a:t>
            </a:r>
            <a:r>
              <a:rPr lang="en-GB" sz="900" b="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/10.1016/j.egyr.2020.07.028 </a:t>
            </a:r>
            <a:endParaRPr lang="en-FI" sz="9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FI" sz="900" b="0" dirty="0"/>
          </a:p>
        </p:txBody>
      </p:sp>
      <p:sp>
        <p:nvSpPr>
          <p:cNvPr id="187" name="Google Shape;187;g119e7c4b9c6_1_18"/>
          <p:cNvSpPr txBox="1"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i-FI" dirty="0" err="1"/>
              <a:t>Source</a:t>
            </a:r>
            <a:r>
              <a:rPr lang="fi-FI" dirty="0"/>
              <a:t> </a:t>
            </a:r>
            <a:r>
              <a:rPr lang="fi-FI" dirty="0" err="1"/>
              <a:t>material</a:t>
            </a:r>
            <a:r>
              <a:rPr lang="fi-FI" dirty="0"/>
              <a:t> </a:t>
            </a:r>
            <a:r>
              <a:rPr lang="fi-FI" err="1"/>
              <a:t>used</a:t>
            </a:r>
          </a:p>
        </p:txBody>
      </p:sp>
      <p:sp>
        <p:nvSpPr>
          <p:cNvPr id="188" name="Google Shape;188;g119e7c4b9c6_1_18"/>
          <p:cNvSpPr txBox="1">
            <a:spLocks noGrp="1"/>
          </p:cNvSpPr>
          <p:nvPr>
            <p:ph type="body" idx="2"/>
          </p:nvPr>
        </p:nvSpPr>
        <p:spPr>
          <a:xfrm>
            <a:off x="5143500" y="6145215"/>
            <a:ext cx="1536600" cy="3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119e7c4b9c6_1_18"/>
          <p:cNvSpPr txBox="1">
            <a:spLocks noGrp="1"/>
          </p:cNvSpPr>
          <p:nvPr>
            <p:ph type="body" idx="3"/>
          </p:nvPr>
        </p:nvSpPr>
        <p:spPr>
          <a:xfrm>
            <a:off x="6859589" y="6145215"/>
            <a:ext cx="1701900" cy="3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119e7c4b9c6_1_18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700" cy="12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i-FI" dirty="0"/>
              <a:t>Page 13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213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>
            <a:spLocks noGrp="1"/>
          </p:cNvSpPr>
          <p:nvPr>
            <p:ph type="body" idx="1"/>
          </p:nvPr>
        </p:nvSpPr>
        <p:spPr>
          <a:xfrm>
            <a:off x="572400" y="1497600"/>
            <a:ext cx="7989000" cy="4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fi-FI" sz="1600" dirty="0"/>
              <a:t>As more unstable renewable energy sources are added to the grid, the imbalance between supply and demand increases. </a:t>
            </a:r>
            <a:r>
              <a:rPr lang="fi-FI" sz="1600" dirty="0" err="1"/>
              <a:t>Demand</a:t>
            </a:r>
            <a:r>
              <a:rPr lang="fi-FI" sz="1600" dirty="0"/>
              <a:t> </a:t>
            </a:r>
            <a:r>
              <a:rPr lang="fi-FI" sz="1600" dirty="0" err="1"/>
              <a:t>response</a:t>
            </a:r>
            <a:r>
              <a:rPr lang="fi-FI" sz="1600" dirty="0"/>
              <a:t> (DR) and </a:t>
            </a:r>
            <a:r>
              <a:rPr lang="fi-FI" sz="1600" dirty="0" err="1"/>
              <a:t>energy</a:t>
            </a:r>
            <a:r>
              <a:rPr lang="fi-FI" sz="1600" dirty="0"/>
              <a:t> </a:t>
            </a:r>
            <a:r>
              <a:rPr lang="fi-FI" sz="1600" dirty="0" err="1"/>
              <a:t>storage</a:t>
            </a:r>
            <a:r>
              <a:rPr lang="fi-FI" sz="1600" dirty="0"/>
              <a:t> </a:t>
            </a:r>
            <a:r>
              <a:rPr lang="fi-FI" sz="1600" dirty="0" err="1"/>
              <a:t>solutions</a:t>
            </a:r>
            <a:r>
              <a:rPr lang="fi-FI" sz="1600" dirty="0"/>
              <a:t> </a:t>
            </a:r>
            <a:r>
              <a:rPr lang="fi-FI" sz="1600" dirty="0" err="1"/>
              <a:t>have</a:t>
            </a:r>
            <a:r>
              <a:rPr lang="fi-FI" sz="1600" dirty="0"/>
              <a:t> </a:t>
            </a:r>
            <a:r>
              <a:rPr lang="fi-FI" sz="1600" dirty="0" err="1"/>
              <a:t>been</a:t>
            </a:r>
            <a:r>
              <a:rPr lang="fi-FI" sz="1600" dirty="0"/>
              <a:t> </a:t>
            </a:r>
            <a:r>
              <a:rPr lang="fi-FI" sz="1600" dirty="0" err="1"/>
              <a:t>developed</a:t>
            </a:r>
            <a:r>
              <a:rPr lang="fi-FI" sz="1600" dirty="0"/>
              <a:t> to </a:t>
            </a:r>
            <a:r>
              <a:rPr lang="fi-FI" sz="1600" dirty="0" err="1"/>
              <a:t>fight</a:t>
            </a:r>
            <a:r>
              <a:rPr lang="fi-FI" sz="1600" dirty="0"/>
              <a:t> </a:t>
            </a:r>
            <a:r>
              <a:rPr lang="fi-FI" sz="1600" dirty="0" err="1"/>
              <a:t>this</a:t>
            </a:r>
            <a:r>
              <a:rPr lang="fi-FI" sz="1600" dirty="0"/>
              <a:t> </a:t>
            </a:r>
            <a:r>
              <a:rPr lang="fi-FI" sz="1600" dirty="0" err="1"/>
              <a:t>issue</a:t>
            </a:r>
            <a:r>
              <a:rPr lang="fi-FI" sz="1600" dirty="0"/>
              <a:t>, and </a:t>
            </a:r>
            <a:r>
              <a:rPr lang="fi-FI" sz="1600" dirty="0" err="1"/>
              <a:t>are</a:t>
            </a:r>
            <a:r>
              <a:rPr lang="fi-FI" sz="1600" dirty="0"/>
              <a:t> </a:t>
            </a:r>
            <a:r>
              <a:rPr lang="fi-FI" sz="1600" dirty="0" err="1"/>
              <a:t>likely</a:t>
            </a:r>
            <a:r>
              <a:rPr lang="fi-FI" sz="1600" dirty="0"/>
              <a:t> to play an </a:t>
            </a:r>
            <a:r>
              <a:rPr lang="fi-FI" sz="1600" dirty="0" err="1"/>
              <a:t>important</a:t>
            </a:r>
            <a:r>
              <a:rPr lang="fi-FI" sz="1600" dirty="0"/>
              <a:t> </a:t>
            </a:r>
            <a:r>
              <a:rPr lang="fi-FI" sz="1600" dirty="0" err="1"/>
              <a:t>role</a:t>
            </a:r>
            <a:r>
              <a:rPr lang="fi-FI" sz="1600" dirty="0"/>
              <a:t> in </a:t>
            </a:r>
            <a:r>
              <a:rPr lang="fi-FI" sz="1600" dirty="0" err="1"/>
              <a:t>future</a:t>
            </a:r>
            <a:r>
              <a:rPr lang="fi-FI" sz="1600" dirty="0"/>
              <a:t> </a:t>
            </a:r>
            <a:r>
              <a:rPr lang="fi-FI" sz="1600" dirty="0" err="1"/>
              <a:t>energy</a:t>
            </a:r>
            <a:r>
              <a:rPr lang="fi-FI" sz="1600" dirty="0"/>
              <a:t> </a:t>
            </a:r>
            <a:r>
              <a:rPr lang="fi-FI" sz="1600" dirty="0" err="1"/>
              <a:t>systems</a:t>
            </a:r>
            <a:r>
              <a:rPr lang="fi-FI" sz="1600" dirty="0"/>
              <a:t>.</a:t>
            </a:r>
            <a:endParaRPr sz="1600"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fi-FI" sz="1500" dirty="0"/>
              <a:t>Presentation contents:</a:t>
            </a:r>
            <a:endParaRPr sz="1500" dirty="0"/>
          </a:p>
          <a:p>
            <a:pPr marL="457200" lvl="0" indent="-317500" algn="l" rtl="0"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fi-FI" b="0" dirty="0"/>
              <a:t>DR in smart grids</a:t>
            </a:r>
            <a:endParaRPr b="0" dirty="0"/>
          </a:p>
          <a:p>
            <a:pPr marL="457200" lvl="0" indent="-317500" algn="l" rtl="0"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fi-FI" b="0" dirty="0"/>
              <a:t>The role of energy storage systems</a:t>
            </a:r>
            <a:endParaRPr b="0" dirty="0"/>
          </a:p>
          <a:p>
            <a:pPr marL="457200" lvl="0" indent="-317500" algn="l" rtl="0"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fi-FI" b="0" dirty="0"/>
              <a:t>Hydrogen in smart grids</a:t>
            </a:r>
            <a:endParaRPr b="0" dirty="0"/>
          </a:p>
          <a:p>
            <a:pPr marL="457200" lvl="0" indent="-317500" algn="l" rtl="0"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fi-FI" b="0" dirty="0"/>
              <a:t>Conclusions</a:t>
            </a:r>
            <a:endParaRPr b="0" dirty="0"/>
          </a:p>
          <a:p>
            <a:pPr marL="457200" lvl="0" indent="-317500" algn="l" rtl="0"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fi-FI" b="0" dirty="0"/>
              <a:t>Source material</a:t>
            </a:r>
            <a:endParaRPr sz="1600" b="0" dirty="0"/>
          </a:p>
        </p:txBody>
      </p:sp>
      <p:sp>
        <p:nvSpPr>
          <p:cNvPr id="81" name="Google Shape;81;p2"/>
          <p:cNvSpPr txBox="1"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Introduction</a:t>
            </a:r>
            <a:endParaRPr/>
          </a:p>
        </p:txBody>
      </p:sp>
      <p:sp>
        <p:nvSpPr>
          <p:cNvPr id="82" name="Google Shape;82;p2"/>
          <p:cNvSpPr txBox="1">
            <a:spLocks noGrp="1"/>
          </p:cNvSpPr>
          <p:nvPr>
            <p:ph type="body" idx="2"/>
          </p:nvPr>
        </p:nvSpPr>
        <p:spPr>
          <a:xfrm>
            <a:off x="5143500" y="6145215"/>
            <a:ext cx="1536700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body" idx="3"/>
          </p:nvPr>
        </p:nvSpPr>
        <p:spPr>
          <a:xfrm>
            <a:off x="6859589" y="6145215"/>
            <a:ext cx="1701801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dt" idx="10"/>
          </p:nvPr>
        </p:nvSpPr>
        <p:spPr>
          <a:xfrm>
            <a:off x="3429000" y="6273800"/>
            <a:ext cx="1544638" cy="12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fi-FI" dirty="0">
                <a:highlight>
                  <a:schemeClr val="lt1"/>
                </a:highlight>
              </a:rPr>
              <a:t>07.03.2023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fi-FI" dirty="0"/>
          </a:p>
        </p:txBody>
      </p:sp>
      <p:sp>
        <p:nvSpPr>
          <p:cNvPr id="85" name="Google Shape;85;p2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638" cy="12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Page </a:t>
            </a:r>
            <a:fld id="{00000000-1234-1234-1234-123412341234}" type="slidenum">
              <a:rPr lang="fi-FI"/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D3EBF83-1B37-8AFB-F19C-0B9263104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853" y="2535988"/>
            <a:ext cx="4172290" cy="1787482"/>
          </a:xfrm>
          <a:prstGeom prst="rect">
            <a:avLst/>
          </a:prstGeom>
        </p:spPr>
      </p:pic>
      <p:sp>
        <p:nvSpPr>
          <p:cNvPr id="91" name="Google Shape;91;p3"/>
          <p:cNvSpPr txBox="1">
            <a:spLocks noGrp="1"/>
          </p:cNvSpPr>
          <p:nvPr>
            <p:ph type="body" idx="1"/>
          </p:nvPr>
        </p:nvSpPr>
        <p:spPr>
          <a:xfrm>
            <a:off x="572400" y="1497600"/>
            <a:ext cx="7772400" cy="4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fi-FI" dirty="0" err="1"/>
              <a:t>Demand</a:t>
            </a:r>
            <a:r>
              <a:rPr lang="fi-FI" dirty="0"/>
              <a:t> </a:t>
            </a:r>
            <a:r>
              <a:rPr lang="fi-FI" dirty="0" err="1"/>
              <a:t>response</a:t>
            </a:r>
            <a:r>
              <a:rPr lang="fi-FI" dirty="0"/>
              <a:t> (DR) is </a:t>
            </a:r>
            <a:r>
              <a:rPr lang="fi-FI" dirty="0" err="1"/>
              <a:t>defined</a:t>
            </a:r>
            <a:r>
              <a:rPr lang="fi-FI" dirty="0"/>
              <a:t> as </a:t>
            </a:r>
            <a:r>
              <a:rPr lang="fi-FI" dirty="0" err="1"/>
              <a:t>changes</a:t>
            </a:r>
            <a:r>
              <a:rPr lang="fi-FI" dirty="0"/>
              <a:t> in </a:t>
            </a:r>
            <a:r>
              <a:rPr lang="fi-FI" dirty="0" err="1"/>
              <a:t>consumer’s</a:t>
            </a:r>
            <a:r>
              <a:rPr lang="fi-FI" dirty="0"/>
              <a:t> </a:t>
            </a:r>
            <a:r>
              <a:rPr lang="fi-FI" dirty="0" err="1"/>
              <a:t>consumption</a:t>
            </a:r>
            <a:r>
              <a:rPr lang="fi-FI" dirty="0"/>
              <a:t> </a:t>
            </a:r>
            <a:r>
              <a:rPr lang="fi-FI" dirty="0" err="1"/>
              <a:t>patterns</a:t>
            </a:r>
            <a:r>
              <a:rPr lang="fi-FI" dirty="0"/>
              <a:t> </a:t>
            </a:r>
            <a:r>
              <a:rPr lang="fi-FI" dirty="0" err="1"/>
              <a:t>due</a:t>
            </a:r>
            <a:r>
              <a:rPr lang="fi-FI" dirty="0"/>
              <a:t> to </a:t>
            </a:r>
            <a:r>
              <a:rPr lang="fi-FI" dirty="0" err="1"/>
              <a:t>electricity</a:t>
            </a:r>
            <a:r>
              <a:rPr lang="fi-FI" dirty="0"/>
              <a:t> </a:t>
            </a:r>
            <a:r>
              <a:rPr lang="fi-FI" dirty="0" err="1"/>
              <a:t>price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incentive</a:t>
            </a:r>
            <a:r>
              <a:rPr lang="fi-FI" dirty="0"/>
              <a:t> </a:t>
            </a:r>
            <a:r>
              <a:rPr lang="fi-FI" dirty="0" err="1"/>
              <a:t>payments</a:t>
            </a:r>
            <a:endParaRPr lang="fi-FI" dirty="0"/>
          </a:p>
          <a:p>
            <a:pPr lvl="1" indent="-317500">
              <a:spcBef>
                <a:spcPts val="1000"/>
              </a:spcBef>
              <a:buSzPts val="1400"/>
              <a:buFont typeface="Courier New" panose="02070309020205020404" pitchFamily="49" charset="0"/>
              <a:buChar char="o"/>
            </a:pPr>
            <a:r>
              <a:rPr lang="fi-FI" sz="1400" dirty="0" err="1"/>
              <a:t>Important</a:t>
            </a:r>
            <a:r>
              <a:rPr lang="fi-FI" sz="1400" dirty="0"/>
              <a:t> </a:t>
            </a:r>
            <a:r>
              <a:rPr lang="fi-FI" sz="1400" dirty="0" err="1"/>
              <a:t>with</a:t>
            </a:r>
            <a:r>
              <a:rPr lang="fi-FI" sz="1400" dirty="0"/>
              <a:t> </a:t>
            </a:r>
            <a:r>
              <a:rPr lang="fi-FI" sz="1400" dirty="0" err="1"/>
              <a:t>high</a:t>
            </a:r>
            <a:r>
              <a:rPr lang="fi-FI" sz="1400" dirty="0"/>
              <a:t> </a:t>
            </a:r>
            <a:r>
              <a:rPr lang="fi-FI" sz="1400" dirty="0" err="1"/>
              <a:t>shares</a:t>
            </a:r>
            <a:r>
              <a:rPr lang="fi-FI" sz="1400" dirty="0"/>
              <a:t> of VRE to </a:t>
            </a:r>
            <a:r>
              <a:rPr lang="fi-FI" sz="1400" dirty="0" err="1"/>
              <a:t>balance</a:t>
            </a:r>
            <a:r>
              <a:rPr lang="fi-FI" sz="1400" dirty="0"/>
              <a:t> </a:t>
            </a:r>
            <a:r>
              <a:rPr lang="fi-FI" sz="1400" dirty="0" err="1"/>
              <a:t>supply</a:t>
            </a:r>
            <a:r>
              <a:rPr lang="fi-FI" sz="1400" dirty="0"/>
              <a:t> and </a:t>
            </a:r>
            <a:r>
              <a:rPr lang="fi-FI" sz="1400" dirty="0" err="1"/>
              <a:t>demand</a:t>
            </a:r>
            <a:endParaRPr lang="fi-FI" sz="1400" dirty="0"/>
          </a:p>
          <a:p>
            <a:pPr marL="139700" lvl="0" indent="0" algn="l" rtl="0">
              <a:spcBef>
                <a:spcPts val="1000"/>
              </a:spcBef>
              <a:spcAft>
                <a:spcPts val="0"/>
              </a:spcAft>
              <a:buSzPts val="1400"/>
            </a:pPr>
            <a:endParaRPr lang="fi-FI" dirty="0"/>
          </a:p>
          <a:p>
            <a:pPr marL="139700" lvl="0" indent="0" algn="l" rtl="0">
              <a:spcBef>
                <a:spcPts val="1000"/>
              </a:spcBef>
              <a:spcAft>
                <a:spcPts val="0"/>
              </a:spcAft>
              <a:buSzPts val="1400"/>
            </a:pPr>
            <a:endParaRPr lang="fi-FI" dirty="0"/>
          </a:p>
          <a:p>
            <a:pPr marL="139700" lvl="0" indent="0" algn="l" rtl="0">
              <a:spcBef>
                <a:spcPts val="1000"/>
              </a:spcBef>
              <a:spcAft>
                <a:spcPts val="0"/>
              </a:spcAft>
              <a:buSzPts val="1400"/>
            </a:pPr>
            <a:endParaRPr lang="fi-FI" dirty="0"/>
          </a:p>
          <a:p>
            <a:pPr marL="139700" lvl="0" indent="0" algn="l" rtl="0">
              <a:spcBef>
                <a:spcPts val="1000"/>
              </a:spcBef>
              <a:spcAft>
                <a:spcPts val="0"/>
              </a:spcAft>
              <a:buSzPts val="1400"/>
            </a:pPr>
            <a:endParaRPr lang="fi-FI" dirty="0"/>
          </a:p>
          <a:p>
            <a:pPr indent="-317500">
              <a:spcBef>
                <a:spcPts val="1000"/>
              </a:spcBef>
              <a:buFont typeface="Arial"/>
              <a:buChar char="●"/>
            </a:pPr>
            <a:r>
              <a:rPr lang="fi-FI" dirty="0" err="1"/>
              <a:t>Load</a:t>
            </a:r>
            <a:r>
              <a:rPr lang="fi-FI" dirty="0"/>
              <a:t> management </a:t>
            </a:r>
            <a:r>
              <a:rPr lang="fi-FI" dirty="0" err="1"/>
              <a:t>strategies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DR</a:t>
            </a:r>
            <a:endParaRPr dirty="0"/>
          </a:p>
          <a:p>
            <a:pPr lvl="1" indent="-317500">
              <a:lnSpc>
                <a:spcPct val="150000"/>
              </a:lnSpc>
              <a:spcBef>
                <a:spcPts val="400"/>
              </a:spcBef>
              <a:buSzPts val="1400"/>
              <a:buFont typeface="Courier New" panose="02070309020205020404" pitchFamily="49" charset="0"/>
              <a:buChar char="o"/>
            </a:pPr>
            <a:r>
              <a:rPr lang="fi-FI" sz="1400" b="0" dirty="0" err="1"/>
              <a:t>Load</a:t>
            </a:r>
            <a:r>
              <a:rPr lang="fi-FI" sz="1400" b="0" dirty="0"/>
              <a:t> </a:t>
            </a:r>
            <a:r>
              <a:rPr lang="fi-FI" sz="1400" b="0" dirty="0" err="1"/>
              <a:t>curtailment</a:t>
            </a:r>
            <a:r>
              <a:rPr lang="fi-FI" sz="1400" b="0" dirty="0"/>
              <a:t> (</a:t>
            </a:r>
            <a:r>
              <a:rPr lang="fi-FI" sz="1400" b="0" dirty="0" err="1"/>
              <a:t>incentive</a:t>
            </a:r>
            <a:r>
              <a:rPr lang="fi-FI" sz="1400" b="0" dirty="0"/>
              <a:t> </a:t>
            </a:r>
            <a:r>
              <a:rPr lang="fi-FI" sz="1400" b="0" dirty="0" err="1"/>
              <a:t>based</a:t>
            </a:r>
            <a:r>
              <a:rPr lang="fi-FI" sz="1400" b="0" dirty="0"/>
              <a:t> DR)</a:t>
            </a:r>
            <a:endParaRPr sz="1400" b="0" dirty="0"/>
          </a:p>
          <a:p>
            <a:pPr lvl="1" indent="-317500">
              <a:lnSpc>
                <a:spcPct val="150000"/>
              </a:lnSpc>
              <a:spcBef>
                <a:spcPts val="0"/>
              </a:spcBef>
              <a:buSzPts val="1400"/>
              <a:buFont typeface="Courier New" panose="02070309020205020404" pitchFamily="49" charset="0"/>
              <a:buChar char="o"/>
            </a:pPr>
            <a:r>
              <a:rPr lang="fi-FI" sz="1400" b="0" dirty="0" err="1"/>
              <a:t>Load</a:t>
            </a:r>
            <a:r>
              <a:rPr lang="fi-FI" sz="1400" b="0" dirty="0"/>
              <a:t> </a:t>
            </a:r>
            <a:r>
              <a:rPr lang="fi-FI" sz="1400" b="0" dirty="0" err="1"/>
              <a:t>shifting</a:t>
            </a:r>
            <a:r>
              <a:rPr lang="fi-FI" sz="1400" b="0" dirty="0"/>
              <a:t> (</a:t>
            </a:r>
            <a:r>
              <a:rPr lang="fi-FI" sz="1400" b="0" dirty="0" err="1"/>
              <a:t>price</a:t>
            </a:r>
            <a:r>
              <a:rPr lang="fi-FI" sz="1400" b="0" dirty="0"/>
              <a:t> </a:t>
            </a:r>
            <a:r>
              <a:rPr lang="fi-FI" sz="1400" b="0" dirty="0" err="1"/>
              <a:t>based</a:t>
            </a:r>
            <a:r>
              <a:rPr lang="fi-FI" sz="1400" b="0" dirty="0"/>
              <a:t> DR)</a:t>
            </a:r>
            <a:endParaRPr sz="1400" b="0" dirty="0"/>
          </a:p>
          <a:p>
            <a:pPr lvl="1" indent="-317500">
              <a:lnSpc>
                <a:spcPct val="150000"/>
              </a:lnSpc>
              <a:spcBef>
                <a:spcPts val="0"/>
              </a:spcBef>
              <a:buSzPts val="1400"/>
              <a:buFont typeface="Courier New" panose="02070309020205020404" pitchFamily="49" charset="0"/>
              <a:buChar char="o"/>
            </a:pPr>
            <a:r>
              <a:rPr lang="fi-FI" sz="1400" b="0" dirty="0" err="1"/>
              <a:t>Own</a:t>
            </a:r>
            <a:r>
              <a:rPr lang="fi-FI" sz="1400" dirty="0"/>
              <a:t> </a:t>
            </a:r>
            <a:r>
              <a:rPr lang="fi-FI" sz="1400" dirty="0" err="1"/>
              <a:t>generation</a:t>
            </a:r>
            <a:endParaRPr sz="1400" b="0" dirty="0"/>
          </a:p>
        </p:txBody>
      </p:sp>
      <p:sp>
        <p:nvSpPr>
          <p:cNvPr id="92" name="Google Shape;92;p3"/>
          <p:cNvSpPr txBox="1"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 err="1"/>
              <a:t>Demand</a:t>
            </a:r>
            <a:r>
              <a:rPr lang="fi-FI" dirty="0"/>
              <a:t> </a:t>
            </a:r>
            <a:r>
              <a:rPr lang="fi-FI" dirty="0" err="1"/>
              <a:t>response</a:t>
            </a:r>
            <a:endParaRPr dirty="0"/>
          </a:p>
        </p:txBody>
      </p:sp>
      <p:sp>
        <p:nvSpPr>
          <p:cNvPr id="93" name="Google Shape;93;p3"/>
          <p:cNvSpPr txBox="1">
            <a:spLocks noGrp="1"/>
          </p:cNvSpPr>
          <p:nvPr>
            <p:ph type="body" idx="2"/>
          </p:nvPr>
        </p:nvSpPr>
        <p:spPr>
          <a:xfrm>
            <a:off x="5143500" y="6145215"/>
            <a:ext cx="1536700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94" name="Google Shape;94;p3"/>
          <p:cNvSpPr txBox="1">
            <a:spLocks noGrp="1"/>
          </p:cNvSpPr>
          <p:nvPr>
            <p:ph type="body" idx="3"/>
          </p:nvPr>
        </p:nvSpPr>
        <p:spPr>
          <a:xfrm>
            <a:off x="6859589" y="6145215"/>
            <a:ext cx="1701801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95" name="Google Shape;95;p3"/>
          <p:cNvSpPr txBox="1">
            <a:spLocks noGrp="1"/>
          </p:cNvSpPr>
          <p:nvPr>
            <p:ph type="dt" idx="10"/>
          </p:nvPr>
        </p:nvSpPr>
        <p:spPr>
          <a:xfrm>
            <a:off x="3429000" y="6273800"/>
            <a:ext cx="1544638" cy="12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</a:pPr>
            <a:r>
              <a:rPr lang="fi-FI" dirty="0">
                <a:highlight>
                  <a:schemeClr val="lt1"/>
                </a:highlight>
              </a:rPr>
              <a:t>07.03.2023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3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638" cy="12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Page </a:t>
            </a:r>
            <a:fld id="{00000000-1234-1234-1234-123412341234}" type="slidenum">
              <a:rPr lang="fi-FI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8259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87C9ADD3-F97C-5536-EF1C-31A8D50CC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229" y="2578432"/>
            <a:ext cx="4340772" cy="2018591"/>
          </a:xfrm>
          <a:prstGeom prst="rect">
            <a:avLst/>
          </a:prstGeom>
        </p:spPr>
      </p:pic>
      <p:sp>
        <p:nvSpPr>
          <p:cNvPr id="102" name="Google Shape;102;g118f72c9518_1_0"/>
          <p:cNvSpPr txBox="1">
            <a:spLocks noGrp="1"/>
          </p:cNvSpPr>
          <p:nvPr>
            <p:ph type="body" idx="1"/>
          </p:nvPr>
        </p:nvSpPr>
        <p:spPr>
          <a:xfrm>
            <a:off x="572399" y="1497600"/>
            <a:ext cx="7989089" cy="41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fi-FI" dirty="0" err="1"/>
              <a:t>Reliability</a:t>
            </a:r>
            <a:r>
              <a:rPr lang="fi-FI" dirty="0"/>
              <a:t> </a:t>
            </a:r>
            <a:r>
              <a:rPr lang="fi-FI" dirty="0" err="1"/>
              <a:t>benefits</a:t>
            </a:r>
            <a:r>
              <a:rPr lang="fi-FI" dirty="0"/>
              <a:t> and </a:t>
            </a:r>
            <a:r>
              <a:rPr lang="fi-FI" dirty="0" err="1"/>
              <a:t>system</a:t>
            </a:r>
            <a:r>
              <a:rPr lang="fi-FI" dirty="0"/>
              <a:t> </a:t>
            </a:r>
            <a:r>
              <a:rPr lang="fi-FI" dirty="0" err="1"/>
              <a:t>security</a:t>
            </a:r>
            <a:r>
              <a:rPr lang="fi-FI" dirty="0"/>
              <a:t>: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sz="1400" b="0" dirty="0" err="1"/>
              <a:t>Reduced</a:t>
            </a:r>
            <a:r>
              <a:rPr lang="fi-FI" sz="1400" b="0" dirty="0"/>
              <a:t> </a:t>
            </a:r>
            <a:r>
              <a:rPr lang="fi-FI" sz="1400" b="0" dirty="0" err="1"/>
              <a:t>system</a:t>
            </a:r>
            <a:r>
              <a:rPr lang="fi-FI" sz="1400" b="0" dirty="0"/>
              <a:t> </a:t>
            </a:r>
            <a:r>
              <a:rPr lang="fi-FI" sz="1400" b="0" dirty="0" err="1"/>
              <a:t>peak</a:t>
            </a:r>
            <a:r>
              <a:rPr lang="fi-FI" sz="1400" b="0" dirty="0"/>
              <a:t> </a:t>
            </a:r>
            <a:r>
              <a:rPr lang="fi-FI" sz="1400" b="0" dirty="0" err="1"/>
              <a:t>load</a:t>
            </a:r>
            <a:r>
              <a:rPr lang="fi-FI" sz="1400" b="0" dirty="0"/>
              <a:t> and </a:t>
            </a:r>
            <a:r>
              <a:rPr lang="fi-FI" sz="1400" b="0" dirty="0" err="1"/>
              <a:t>more</a:t>
            </a:r>
            <a:r>
              <a:rPr lang="fi-FI" sz="1400" b="0" dirty="0"/>
              <a:t> </a:t>
            </a:r>
            <a:r>
              <a:rPr lang="fi-FI" sz="1400" b="0" dirty="0" err="1"/>
              <a:t>efficient</a:t>
            </a:r>
            <a:r>
              <a:rPr lang="fi-FI" sz="1400" dirty="0"/>
              <a:t> RE </a:t>
            </a:r>
            <a:r>
              <a:rPr lang="fi-FI" sz="1400" dirty="0" err="1"/>
              <a:t>consumption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sz="1400" dirty="0" err="1"/>
              <a:t>Added</a:t>
            </a:r>
            <a:r>
              <a:rPr lang="fi-FI" sz="1400" b="0" dirty="0"/>
              <a:t> </a:t>
            </a:r>
            <a:r>
              <a:rPr lang="fi-FI" sz="1400" b="0" dirty="0" err="1"/>
              <a:t>flexibility</a:t>
            </a:r>
            <a:endParaRPr lang="fi-FI" sz="1400" b="0" dirty="0"/>
          </a:p>
          <a:p>
            <a:pPr lvl="1" indent="-317500">
              <a:spcBef>
                <a:spcPts val="0"/>
              </a:spcBef>
              <a:buSzPts val="1400"/>
              <a:buFont typeface="Arial"/>
              <a:buChar char="○"/>
            </a:pPr>
            <a:r>
              <a:rPr lang="fi-FI" sz="1400" dirty="0" err="1"/>
              <a:t>High</a:t>
            </a:r>
            <a:r>
              <a:rPr lang="fi-FI" sz="1400" dirty="0"/>
              <a:t> </a:t>
            </a:r>
            <a:r>
              <a:rPr lang="fi-FI" sz="1400" dirty="0" err="1"/>
              <a:t>potential</a:t>
            </a:r>
            <a:r>
              <a:rPr lang="fi-FI" sz="1400" dirty="0"/>
              <a:t> for </a:t>
            </a:r>
            <a:r>
              <a:rPr lang="fi-FI" sz="1400" dirty="0" err="1"/>
              <a:t>increased</a:t>
            </a:r>
            <a:r>
              <a:rPr lang="fi-FI" sz="1400" dirty="0"/>
              <a:t> </a:t>
            </a:r>
            <a:r>
              <a:rPr lang="fi-FI" sz="1400" dirty="0" err="1"/>
              <a:t>flexibility</a:t>
            </a:r>
            <a:r>
              <a:rPr lang="fi-FI" sz="1400" dirty="0"/>
              <a:t> and </a:t>
            </a:r>
            <a:r>
              <a:rPr lang="fi-FI" sz="1400" dirty="0" err="1"/>
              <a:t>reduced</a:t>
            </a:r>
            <a:r>
              <a:rPr lang="fi-FI" sz="1400" dirty="0"/>
              <a:t> </a:t>
            </a:r>
            <a:r>
              <a:rPr lang="fi-FI" sz="1400" dirty="0" err="1"/>
              <a:t>bills</a:t>
            </a:r>
            <a:r>
              <a:rPr lang="fi-FI" sz="1400" dirty="0"/>
              <a:t> </a:t>
            </a:r>
            <a:r>
              <a:rPr lang="fi-FI" sz="1400" dirty="0" err="1"/>
              <a:t>from</a:t>
            </a:r>
            <a:r>
              <a:rPr lang="fi-FI" sz="1400" dirty="0"/>
              <a:t> DR in </a:t>
            </a:r>
            <a:r>
              <a:rPr lang="fi-FI" sz="1400" dirty="0" err="1"/>
              <a:t>electric</a:t>
            </a:r>
            <a:r>
              <a:rPr lang="fi-FI" sz="1400" dirty="0"/>
              <a:t> </a:t>
            </a:r>
            <a:r>
              <a:rPr lang="fi-FI" sz="1400" dirty="0" err="1"/>
              <a:t>space</a:t>
            </a:r>
            <a:r>
              <a:rPr lang="fi-FI" sz="1400" dirty="0"/>
              <a:t> and </a:t>
            </a:r>
            <a:r>
              <a:rPr lang="fi-FI" sz="1400" dirty="0" err="1"/>
              <a:t>water</a:t>
            </a:r>
            <a:r>
              <a:rPr lang="fi-FI" sz="1400" dirty="0"/>
              <a:t> </a:t>
            </a:r>
            <a:r>
              <a:rPr lang="fi-FI" sz="1400" dirty="0" err="1"/>
              <a:t>heating</a:t>
            </a:r>
            <a:r>
              <a:rPr lang="fi-FI" sz="1400" dirty="0"/>
              <a:t> (in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Nordics</a:t>
            </a:r>
            <a:r>
              <a:rPr lang="fi-FI" sz="1400" dirty="0"/>
              <a:t>)</a:t>
            </a:r>
          </a:p>
          <a:p>
            <a:pPr lvl="1" indent="-317500">
              <a:spcBef>
                <a:spcPts val="0"/>
              </a:spcBef>
              <a:buSzPts val="1400"/>
              <a:buFont typeface="Arial"/>
              <a:buChar char="○"/>
            </a:pPr>
            <a:endParaRPr lang="fi-FI" sz="1400" b="0" dirty="0"/>
          </a:p>
          <a:p>
            <a:pPr marL="596900" lvl="1" indent="0">
              <a:spcBef>
                <a:spcPts val="0"/>
              </a:spcBef>
              <a:buSzPts val="1400"/>
              <a:buNone/>
            </a:pPr>
            <a:endParaRPr lang="fi-FI" sz="1400" b="0" dirty="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fi-FI" dirty="0" err="1"/>
              <a:t>Reduced</a:t>
            </a:r>
            <a:r>
              <a:rPr lang="fi-FI" dirty="0"/>
              <a:t> market </a:t>
            </a:r>
            <a:r>
              <a:rPr lang="fi-FI" dirty="0" err="1"/>
              <a:t>power</a:t>
            </a:r>
            <a:r>
              <a:rPr lang="fi-FI" dirty="0"/>
              <a:t> and </a:t>
            </a:r>
            <a:r>
              <a:rPr lang="fi-FI" dirty="0" err="1"/>
              <a:t>price</a:t>
            </a:r>
            <a:r>
              <a:rPr lang="fi-FI" dirty="0"/>
              <a:t> </a:t>
            </a:r>
            <a:r>
              <a:rPr lang="fi-FI" dirty="0" err="1"/>
              <a:t>volatility</a:t>
            </a:r>
            <a:endParaRPr lang="fi-FI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sz="1400" dirty="0" err="1"/>
              <a:t>Participants</a:t>
            </a:r>
            <a:r>
              <a:rPr lang="fi-FI" sz="1400" dirty="0"/>
              <a:t> </a:t>
            </a:r>
            <a:r>
              <a:rPr lang="fi-FI" sz="1400" dirty="0" err="1"/>
              <a:t>have</a:t>
            </a:r>
            <a:r>
              <a:rPr lang="fi-FI" sz="1400" dirty="0"/>
              <a:t> </a:t>
            </a:r>
            <a:r>
              <a:rPr lang="fi-FI" sz="1400" dirty="0" err="1"/>
              <a:t>higher</a:t>
            </a:r>
            <a:r>
              <a:rPr lang="fi-FI" sz="1400" dirty="0"/>
              <a:t> </a:t>
            </a:r>
            <a:r>
              <a:rPr lang="fi-FI" sz="1400" dirty="0" err="1"/>
              <a:t>influence</a:t>
            </a:r>
            <a:r>
              <a:rPr lang="fi-FI" sz="1400" dirty="0"/>
              <a:t> on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</a:p>
          <a:p>
            <a:pPr marL="59690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sz="1400" dirty="0"/>
              <a:t>	market</a:t>
            </a:r>
            <a:endParaRPr lang="fi-FI" sz="1400" dirty="0">
              <a:highlight>
                <a:srgbClr val="FFFF00"/>
              </a:highlight>
            </a:endParaRPr>
          </a:p>
          <a:p>
            <a:pPr marL="59690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fi-FI" sz="1400" dirty="0">
              <a:highlight>
                <a:srgbClr val="FFFF00"/>
              </a:highlight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fi-FI" sz="1400" dirty="0">
              <a:highlight>
                <a:srgbClr val="FFFF00"/>
              </a:highlight>
            </a:endParaRPr>
          </a:p>
          <a:p>
            <a:pPr marL="59690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r>
              <a:rPr lang="fi-FI" sz="1500" dirty="0" err="1"/>
              <a:t>Future</a:t>
            </a:r>
            <a:r>
              <a:rPr lang="fi-FI" sz="1500" dirty="0"/>
              <a:t> of DR:</a:t>
            </a:r>
            <a:endParaRPr sz="1500" dirty="0"/>
          </a:p>
          <a:p>
            <a:pPr marL="457200" lvl="0" indent="-317500" algn="l" rtl="0"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demand</a:t>
            </a:r>
            <a:r>
              <a:rPr lang="fi-FI" dirty="0"/>
              <a:t> </a:t>
            </a:r>
            <a:r>
              <a:rPr lang="fi-FI" dirty="0" err="1"/>
              <a:t>response</a:t>
            </a:r>
            <a:r>
              <a:rPr lang="fi-FI" dirty="0"/>
              <a:t> to </a:t>
            </a:r>
            <a:r>
              <a:rPr lang="fi-FI" dirty="0" err="1"/>
              <a:t>integrated</a:t>
            </a:r>
            <a:r>
              <a:rPr lang="fi-FI" dirty="0"/>
              <a:t> </a:t>
            </a:r>
            <a:r>
              <a:rPr lang="fi-FI" dirty="0" err="1"/>
              <a:t>demand</a:t>
            </a:r>
            <a:r>
              <a:rPr lang="fi-FI" dirty="0"/>
              <a:t> </a:t>
            </a:r>
            <a:r>
              <a:rPr lang="fi-FI" dirty="0" err="1"/>
              <a:t>response</a:t>
            </a:r>
            <a:r>
              <a:rPr lang="fi-FI" dirty="0"/>
              <a:t> (IDR) in multi-</a:t>
            </a:r>
            <a:r>
              <a:rPr lang="fi-FI" dirty="0" err="1"/>
              <a:t>energy</a:t>
            </a:r>
            <a:r>
              <a:rPr lang="fi-FI" dirty="0"/>
              <a:t> </a:t>
            </a:r>
            <a:r>
              <a:rPr lang="fi-FI" dirty="0" err="1"/>
              <a:t>systems</a:t>
            </a:r>
            <a:r>
              <a:rPr lang="fi-FI" dirty="0"/>
              <a:t> (MES)</a:t>
            </a:r>
          </a:p>
          <a:p>
            <a:pPr lvl="1" indent="-317500">
              <a:spcBef>
                <a:spcPts val="280"/>
              </a:spcBef>
              <a:buSzPts val="1400"/>
              <a:buChar char="●"/>
            </a:pPr>
            <a:r>
              <a:rPr lang="fi-FI" sz="1300" dirty="0" err="1"/>
              <a:t>Change</a:t>
            </a:r>
            <a:r>
              <a:rPr lang="fi-FI" sz="1300" dirty="0"/>
              <a:t> </a:t>
            </a:r>
            <a:r>
              <a:rPr lang="fi-FI" sz="1300" dirty="0" err="1"/>
              <a:t>not</a:t>
            </a:r>
            <a:r>
              <a:rPr lang="fi-FI" sz="1300" dirty="0"/>
              <a:t> </a:t>
            </a:r>
            <a:r>
              <a:rPr lang="fi-FI" sz="1300" dirty="0" err="1"/>
              <a:t>only</a:t>
            </a:r>
            <a:r>
              <a:rPr lang="fi-FI" sz="1300" dirty="0"/>
              <a:t> </a:t>
            </a:r>
            <a:r>
              <a:rPr lang="fi-FI" sz="1300" dirty="0" err="1"/>
              <a:t>the</a:t>
            </a:r>
            <a:r>
              <a:rPr lang="fi-FI" sz="1300" dirty="0"/>
              <a:t> </a:t>
            </a:r>
            <a:r>
              <a:rPr lang="fi-FI" sz="1300" dirty="0" err="1"/>
              <a:t>energy</a:t>
            </a:r>
            <a:r>
              <a:rPr lang="fi-FI" sz="1300" dirty="0"/>
              <a:t> </a:t>
            </a:r>
            <a:r>
              <a:rPr lang="fi-FI" sz="1300" dirty="0" err="1"/>
              <a:t>consumption</a:t>
            </a:r>
            <a:r>
              <a:rPr lang="fi-FI" sz="1300" dirty="0"/>
              <a:t> </a:t>
            </a:r>
            <a:r>
              <a:rPr lang="fi-FI" sz="1300" dirty="0" err="1"/>
              <a:t>but</a:t>
            </a:r>
            <a:r>
              <a:rPr lang="fi-FI" sz="1300" dirty="0"/>
              <a:t> </a:t>
            </a:r>
            <a:r>
              <a:rPr lang="fi-FI" sz="1300" dirty="0" err="1"/>
              <a:t>also</a:t>
            </a:r>
            <a:r>
              <a:rPr lang="fi-FI" sz="1300" dirty="0"/>
              <a:t> </a:t>
            </a:r>
            <a:r>
              <a:rPr lang="fi-FI" sz="1300" dirty="0" err="1"/>
              <a:t>the</a:t>
            </a:r>
            <a:r>
              <a:rPr lang="fi-FI" sz="1300" dirty="0"/>
              <a:t> </a:t>
            </a:r>
            <a:r>
              <a:rPr lang="fi-FI" sz="1300" dirty="0" err="1"/>
              <a:t>type</a:t>
            </a:r>
            <a:r>
              <a:rPr lang="fi-FI" sz="1300" dirty="0"/>
              <a:t> of </a:t>
            </a:r>
            <a:r>
              <a:rPr lang="fi-FI" sz="1300" dirty="0" err="1"/>
              <a:t>energy</a:t>
            </a:r>
            <a:r>
              <a:rPr lang="fi-FI" sz="1300" dirty="0"/>
              <a:t> </a:t>
            </a:r>
            <a:r>
              <a:rPr lang="fi-FI" sz="1300" dirty="0" err="1"/>
              <a:t>consumed</a:t>
            </a:r>
            <a:endParaRPr lang="fi-FI" sz="1300" dirty="0"/>
          </a:p>
          <a:p>
            <a:pPr lvl="1" indent="-317500">
              <a:spcBef>
                <a:spcPts val="280"/>
              </a:spcBef>
              <a:buSzPts val="1400"/>
              <a:buChar char="●"/>
            </a:pPr>
            <a:r>
              <a:rPr lang="fi-FI" sz="1300" dirty="0"/>
              <a:t>IDR is </a:t>
            </a:r>
            <a:r>
              <a:rPr lang="fi-FI" sz="1300" dirty="0" err="1"/>
              <a:t>provided</a:t>
            </a:r>
            <a:r>
              <a:rPr lang="fi-FI" sz="1300" dirty="0"/>
              <a:t> </a:t>
            </a:r>
            <a:r>
              <a:rPr lang="fi-FI" sz="1300" dirty="0" err="1"/>
              <a:t>by</a:t>
            </a:r>
            <a:r>
              <a:rPr lang="fi-FI" sz="1300" dirty="0"/>
              <a:t> </a:t>
            </a:r>
            <a:r>
              <a:rPr lang="fi-FI" sz="1300" dirty="0" err="1"/>
              <a:t>deep</a:t>
            </a:r>
            <a:r>
              <a:rPr lang="fi-FI" sz="1300" dirty="0"/>
              <a:t> </a:t>
            </a:r>
            <a:r>
              <a:rPr lang="fi-FI" sz="1300" dirty="0" err="1"/>
              <a:t>sector</a:t>
            </a:r>
            <a:r>
              <a:rPr lang="fi-FI" sz="1300" dirty="0"/>
              <a:t> </a:t>
            </a:r>
            <a:r>
              <a:rPr lang="fi-FI" sz="1300" dirty="0" err="1"/>
              <a:t>coupling</a:t>
            </a:r>
            <a:r>
              <a:rPr lang="fi-FI" sz="1300" dirty="0"/>
              <a:t>, </a:t>
            </a:r>
            <a:r>
              <a:rPr lang="fi-FI" sz="1300" dirty="0" err="1"/>
              <a:t>e.g</a:t>
            </a:r>
            <a:r>
              <a:rPr lang="fi-FI" sz="1300" dirty="0"/>
              <a:t>. to </a:t>
            </a:r>
            <a:r>
              <a:rPr lang="fi-FI" sz="1300" dirty="0" err="1"/>
              <a:t>control</a:t>
            </a:r>
            <a:r>
              <a:rPr lang="fi-FI" sz="1300" dirty="0"/>
              <a:t> </a:t>
            </a:r>
            <a:r>
              <a:rPr lang="fi-FI" sz="1300" dirty="0" err="1"/>
              <a:t>both</a:t>
            </a:r>
            <a:r>
              <a:rPr lang="fi-FI" sz="1300" dirty="0"/>
              <a:t> </a:t>
            </a:r>
            <a:r>
              <a:rPr lang="fi-FI" sz="1300" dirty="0" err="1"/>
              <a:t>electrical</a:t>
            </a:r>
            <a:r>
              <a:rPr lang="fi-FI" sz="1300" dirty="0"/>
              <a:t> and </a:t>
            </a:r>
            <a:r>
              <a:rPr lang="fi-FI" sz="1300" dirty="0" err="1"/>
              <a:t>thermal</a:t>
            </a:r>
            <a:r>
              <a:rPr lang="fi-FI" sz="1300" dirty="0"/>
              <a:t> </a:t>
            </a:r>
            <a:r>
              <a:rPr lang="fi-FI" sz="1300" dirty="0" err="1"/>
              <a:t>loads</a:t>
            </a:r>
            <a:endParaRPr lang="fi-FI" sz="1300" dirty="0"/>
          </a:p>
          <a:p>
            <a:pPr lvl="1" indent="-317500">
              <a:spcBef>
                <a:spcPts val="280"/>
              </a:spcBef>
              <a:buSzPts val="1400"/>
              <a:buChar char="●"/>
            </a:pPr>
            <a:endParaRPr lang="fi-FI" sz="1300" dirty="0"/>
          </a:p>
        </p:txBody>
      </p:sp>
      <p:sp>
        <p:nvSpPr>
          <p:cNvPr id="103" name="Google Shape;103;g118f72c9518_1_0"/>
          <p:cNvSpPr txBox="1"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 err="1"/>
              <a:t>Demand</a:t>
            </a:r>
            <a:r>
              <a:rPr lang="fi-FI" dirty="0"/>
              <a:t> </a:t>
            </a:r>
            <a:r>
              <a:rPr lang="fi-FI" dirty="0" err="1"/>
              <a:t>response</a:t>
            </a:r>
            <a:endParaRPr dirty="0"/>
          </a:p>
        </p:txBody>
      </p:sp>
      <p:sp>
        <p:nvSpPr>
          <p:cNvPr id="104" name="Google Shape;104;g118f72c9518_1_0"/>
          <p:cNvSpPr txBox="1">
            <a:spLocks noGrp="1"/>
          </p:cNvSpPr>
          <p:nvPr>
            <p:ph type="body" idx="2"/>
          </p:nvPr>
        </p:nvSpPr>
        <p:spPr>
          <a:xfrm>
            <a:off x="5143500" y="6145215"/>
            <a:ext cx="1536600" cy="3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118f72c9518_1_0"/>
          <p:cNvSpPr txBox="1">
            <a:spLocks noGrp="1"/>
          </p:cNvSpPr>
          <p:nvPr>
            <p:ph type="body" idx="3"/>
          </p:nvPr>
        </p:nvSpPr>
        <p:spPr>
          <a:xfrm>
            <a:off x="6859589" y="6145215"/>
            <a:ext cx="1701900" cy="3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118f72c9518_1_0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700" cy="12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i-FI"/>
              <a:t>Page </a:t>
            </a: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108" name="Google Shape;108;g118f72c9518_1_0"/>
          <p:cNvSpPr txBox="1">
            <a:spLocks noGrp="1"/>
          </p:cNvSpPr>
          <p:nvPr>
            <p:ph type="dt" idx="10"/>
          </p:nvPr>
        </p:nvSpPr>
        <p:spPr>
          <a:xfrm>
            <a:off x="3429000" y="6273800"/>
            <a:ext cx="1544700" cy="1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</a:pPr>
            <a:r>
              <a:rPr lang="fi-FI">
                <a:highlight>
                  <a:schemeClr val="lt1"/>
                </a:highlight>
              </a:rPr>
              <a:t>07.03.2023</a:t>
            </a:r>
            <a:endParaRPr lang="fi-FI" dirty="0">
              <a:highlight>
                <a:schemeClr val="lt1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20959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4B648D0-9650-1A92-161B-73E6516A05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08"/>
          <a:stretch/>
        </p:blipFill>
        <p:spPr>
          <a:xfrm>
            <a:off x="1693383" y="2692862"/>
            <a:ext cx="5747033" cy="2373917"/>
          </a:xfrm>
          <a:prstGeom prst="rect">
            <a:avLst/>
          </a:prstGeom>
        </p:spPr>
      </p:pic>
      <p:sp>
        <p:nvSpPr>
          <p:cNvPr id="114" name="Google Shape;114;g118f72c9518_1_9"/>
          <p:cNvSpPr txBox="1">
            <a:spLocks noGrp="1"/>
          </p:cNvSpPr>
          <p:nvPr>
            <p:ph type="body" idx="1"/>
          </p:nvPr>
        </p:nvSpPr>
        <p:spPr>
          <a:xfrm>
            <a:off x="572400" y="1497600"/>
            <a:ext cx="7989000" cy="41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17500" algn="l" rtl="0"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fi-FI" b="0" dirty="0" err="1"/>
              <a:t>Important</a:t>
            </a:r>
            <a:r>
              <a:rPr lang="fi-FI" b="0" dirty="0"/>
              <a:t> in </a:t>
            </a:r>
            <a:r>
              <a:rPr lang="fi-FI" b="0" dirty="0" err="1"/>
              <a:t>future</a:t>
            </a:r>
            <a:r>
              <a:rPr lang="fi-FI" b="0" dirty="0"/>
              <a:t> </a:t>
            </a:r>
            <a:r>
              <a:rPr lang="fi-FI" b="0" dirty="0" err="1"/>
              <a:t>energy</a:t>
            </a:r>
            <a:r>
              <a:rPr lang="fi-FI" b="0" dirty="0"/>
              <a:t> </a:t>
            </a:r>
            <a:r>
              <a:rPr lang="fi-FI" b="0" dirty="0" err="1"/>
              <a:t>systems</a:t>
            </a:r>
            <a:r>
              <a:rPr lang="fi-FI" b="0" dirty="0"/>
              <a:t> to </a:t>
            </a:r>
            <a:r>
              <a:rPr lang="fi-FI" b="0" dirty="0" err="1"/>
              <a:t>balance</a:t>
            </a:r>
            <a:r>
              <a:rPr lang="fi-FI" b="0" dirty="0"/>
              <a:t> VRE </a:t>
            </a:r>
            <a:r>
              <a:rPr lang="fi-FI" b="0" dirty="0" err="1"/>
              <a:t>generation</a:t>
            </a:r>
            <a:endParaRPr lang="fi-FI" b="0" dirty="0"/>
          </a:p>
          <a:p>
            <a:pPr marL="457200" lvl="0" indent="-317500" algn="l" rtl="0"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fi-FI" b="0" dirty="0" err="1"/>
              <a:t>Reduced</a:t>
            </a:r>
            <a:r>
              <a:rPr lang="fi-FI" b="0" dirty="0"/>
              <a:t> </a:t>
            </a:r>
            <a:r>
              <a:rPr lang="fi-FI" b="0" dirty="0" err="1"/>
              <a:t>system</a:t>
            </a:r>
            <a:r>
              <a:rPr lang="fi-FI" b="0" dirty="0"/>
              <a:t> operating </a:t>
            </a:r>
            <a:r>
              <a:rPr lang="fi-FI" b="0" dirty="0" err="1"/>
              <a:t>costs</a:t>
            </a:r>
            <a:r>
              <a:rPr lang="fi-FI" b="0" dirty="0"/>
              <a:t> and </a:t>
            </a:r>
            <a:r>
              <a:rPr lang="fi-FI" b="0" dirty="0" err="1"/>
              <a:t>increased</a:t>
            </a:r>
            <a:r>
              <a:rPr lang="fi-FI" b="0" dirty="0"/>
              <a:t> </a:t>
            </a:r>
            <a:r>
              <a:rPr lang="fi-FI" b="0" dirty="0" err="1"/>
              <a:t>stability</a:t>
            </a:r>
            <a:endParaRPr lang="fi-FI" b="0" dirty="0"/>
          </a:p>
          <a:p>
            <a:pPr lvl="1" indent="-317500">
              <a:spcBef>
                <a:spcPts val="280"/>
              </a:spcBef>
              <a:buSzPts val="1400"/>
              <a:buFont typeface="Courier New" panose="02070309020205020404" pitchFamily="49" charset="0"/>
              <a:buChar char="o"/>
            </a:pPr>
            <a:r>
              <a:rPr lang="fi-FI" sz="1300" b="0" dirty="0" err="1"/>
              <a:t>Charge</a:t>
            </a:r>
            <a:r>
              <a:rPr lang="fi-FI" sz="1300" b="0" dirty="0"/>
              <a:t> </a:t>
            </a:r>
            <a:r>
              <a:rPr lang="fi-FI" sz="1300" b="0" dirty="0" err="1"/>
              <a:t>during</a:t>
            </a:r>
            <a:r>
              <a:rPr lang="fi-FI" sz="1300" b="0" dirty="0"/>
              <a:t> </a:t>
            </a:r>
            <a:r>
              <a:rPr lang="fi-FI" sz="1300" b="0" dirty="0" err="1"/>
              <a:t>off</a:t>
            </a:r>
            <a:r>
              <a:rPr lang="fi-FI" sz="1300" dirty="0" err="1"/>
              <a:t>-peak</a:t>
            </a:r>
            <a:r>
              <a:rPr lang="fi-FI" sz="1300" dirty="0"/>
              <a:t> and </a:t>
            </a:r>
            <a:r>
              <a:rPr lang="fi-FI" sz="1300" dirty="0" err="1"/>
              <a:t>discharge</a:t>
            </a:r>
            <a:r>
              <a:rPr lang="fi-FI" sz="1300" dirty="0"/>
              <a:t> </a:t>
            </a:r>
            <a:r>
              <a:rPr lang="fi-FI" sz="1300" dirty="0" err="1"/>
              <a:t>during</a:t>
            </a:r>
            <a:r>
              <a:rPr lang="fi-FI" sz="1300" dirty="0"/>
              <a:t> </a:t>
            </a:r>
            <a:r>
              <a:rPr lang="fi-FI" sz="1300" dirty="0" err="1"/>
              <a:t>peak</a:t>
            </a:r>
            <a:endParaRPr lang="fi-FI" sz="1300" b="0" dirty="0"/>
          </a:p>
          <a:p>
            <a:pPr indent="-317500">
              <a:buFont typeface="Arial"/>
              <a:buChar char="●"/>
            </a:pPr>
            <a:r>
              <a:rPr lang="fi-FI" b="0" dirty="0" err="1"/>
              <a:t>Most</a:t>
            </a:r>
            <a:r>
              <a:rPr lang="fi-FI" b="0" dirty="0"/>
              <a:t> DR </a:t>
            </a:r>
            <a:r>
              <a:rPr lang="fi-FI" b="0" dirty="0" err="1"/>
              <a:t>solutions</a:t>
            </a:r>
            <a:r>
              <a:rPr lang="fi-FI" b="0" dirty="0"/>
              <a:t> </a:t>
            </a:r>
            <a:r>
              <a:rPr lang="fi-FI" b="0" dirty="0" err="1"/>
              <a:t>are</a:t>
            </a:r>
            <a:r>
              <a:rPr lang="fi-FI" b="0" dirty="0"/>
              <a:t> </a:t>
            </a:r>
            <a:r>
              <a:rPr lang="fi-FI" b="0" dirty="0" err="1"/>
              <a:t>coupled</a:t>
            </a:r>
            <a:r>
              <a:rPr lang="fi-FI" b="0" dirty="0"/>
              <a:t> </a:t>
            </a:r>
            <a:r>
              <a:rPr lang="fi-FI" b="0" dirty="0" err="1"/>
              <a:t>with</a:t>
            </a:r>
            <a:r>
              <a:rPr lang="fi-FI" b="0" dirty="0"/>
              <a:t> </a:t>
            </a:r>
            <a:r>
              <a:rPr lang="fi-FI" b="0" dirty="0" err="1"/>
              <a:t>energy</a:t>
            </a:r>
            <a:r>
              <a:rPr lang="fi-FI" b="0" dirty="0"/>
              <a:t> </a:t>
            </a:r>
            <a:r>
              <a:rPr lang="fi-FI" b="0" dirty="0" err="1"/>
              <a:t>storage</a:t>
            </a:r>
            <a:endParaRPr lang="fi-FI" b="0" dirty="0"/>
          </a:p>
          <a:p>
            <a:pPr indent="-317500">
              <a:buFont typeface="Arial"/>
              <a:buChar char="●"/>
            </a:pPr>
            <a:endParaRPr lang="fi-FI" b="0" dirty="0"/>
          </a:p>
          <a:p>
            <a:pPr indent="-317500">
              <a:buFont typeface="Arial"/>
              <a:buChar char="●"/>
            </a:pPr>
            <a:endParaRPr lang="fi-FI" b="0" dirty="0"/>
          </a:p>
          <a:p>
            <a:pPr indent="-317500">
              <a:buFont typeface="Arial"/>
              <a:buChar char="●"/>
            </a:pPr>
            <a:endParaRPr lang="fi-FI" b="0" dirty="0"/>
          </a:p>
          <a:p>
            <a:pPr indent="-317500">
              <a:buFont typeface="Arial"/>
              <a:buChar char="●"/>
            </a:pPr>
            <a:endParaRPr lang="fi-FI" b="0" dirty="0"/>
          </a:p>
          <a:p>
            <a:pPr indent="-317500">
              <a:buFont typeface="Arial"/>
              <a:buChar char="●"/>
            </a:pPr>
            <a:endParaRPr lang="fi-FI" b="0" dirty="0"/>
          </a:p>
          <a:p>
            <a:pPr indent="-317500">
              <a:buFont typeface="Arial"/>
              <a:buChar char="●"/>
            </a:pPr>
            <a:endParaRPr lang="fi-FI" b="0" dirty="0"/>
          </a:p>
          <a:p>
            <a:pPr indent="-317500">
              <a:buFont typeface="Arial"/>
              <a:buChar char="●"/>
            </a:pPr>
            <a:endParaRPr lang="fi-FI" b="0" dirty="0"/>
          </a:p>
          <a:p>
            <a:pPr indent="-317500">
              <a:buFont typeface="Arial"/>
              <a:buChar char="●"/>
            </a:pPr>
            <a:endParaRPr lang="fi-FI" b="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i-FI" b="0" dirty="0"/>
              <a:t>Hydro, </a:t>
            </a:r>
            <a:r>
              <a:rPr lang="fi-FI" b="0" dirty="0" err="1"/>
              <a:t>thermal</a:t>
            </a:r>
            <a:r>
              <a:rPr lang="fi-FI" b="0" dirty="0"/>
              <a:t> and </a:t>
            </a:r>
            <a:r>
              <a:rPr lang="fi-FI" b="0" dirty="0" err="1"/>
              <a:t>hydrogen</a:t>
            </a:r>
            <a:r>
              <a:rPr lang="fi-FI" b="0" dirty="0"/>
              <a:t> for </a:t>
            </a:r>
            <a:r>
              <a:rPr lang="fi-FI" b="0" dirty="0" err="1"/>
              <a:t>large-scale</a:t>
            </a:r>
            <a:r>
              <a:rPr lang="fi-FI" b="0" dirty="0"/>
              <a:t>, </a:t>
            </a:r>
            <a:r>
              <a:rPr lang="fi-FI" b="0" dirty="0" err="1"/>
              <a:t>battery</a:t>
            </a:r>
            <a:r>
              <a:rPr lang="fi-FI" b="0" dirty="0"/>
              <a:t> </a:t>
            </a:r>
            <a:r>
              <a:rPr lang="fi-FI" b="0" dirty="0" err="1"/>
              <a:t>storage</a:t>
            </a:r>
            <a:r>
              <a:rPr lang="fi-FI" b="0" dirty="0"/>
              <a:t> for </a:t>
            </a:r>
            <a:r>
              <a:rPr lang="fi-FI" b="0" dirty="0" err="1"/>
              <a:t>high</a:t>
            </a:r>
            <a:r>
              <a:rPr lang="fi-FI" b="0" dirty="0"/>
              <a:t> </a:t>
            </a:r>
            <a:r>
              <a:rPr lang="fi-FI" b="0" dirty="0" err="1"/>
              <a:t>power</a:t>
            </a:r>
            <a:r>
              <a:rPr lang="fi-FI" b="0" dirty="0"/>
              <a:t> </a:t>
            </a:r>
            <a:r>
              <a:rPr lang="fi-FI" b="0" dirty="0" err="1"/>
              <a:t>requirements</a:t>
            </a:r>
            <a:r>
              <a:rPr lang="fi-FI" b="0" dirty="0"/>
              <a:t>, </a:t>
            </a:r>
            <a:r>
              <a:rPr lang="fi-FI" b="0" dirty="0" err="1"/>
              <a:t>supercapacitors</a:t>
            </a:r>
            <a:r>
              <a:rPr lang="fi-FI" b="0" dirty="0"/>
              <a:t> and </a:t>
            </a:r>
            <a:r>
              <a:rPr lang="fi-FI" b="0" dirty="0" err="1"/>
              <a:t>flywheels</a:t>
            </a:r>
            <a:r>
              <a:rPr lang="fi-FI" b="0" dirty="0"/>
              <a:t> for </a:t>
            </a:r>
            <a:r>
              <a:rPr lang="fi-FI" b="0" dirty="0" err="1"/>
              <a:t>fast</a:t>
            </a:r>
            <a:r>
              <a:rPr lang="fi-FI" b="0" dirty="0"/>
              <a:t> </a:t>
            </a:r>
            <a:r>
              <a:rPr lang="fi-FI" b="0" dirty="0" err="1"/>
              <a:t>response</a:t>
            </a:r>
            <a:r>
              <a:rPr lang="fi-FI" b="0" dirty="0"/>
              <a:t> </a:t>
            </a:r>
            <a:r>
              <a:rPr lang="fi-FI" b="0" dirty="0" err="1"/>
              <a:t>purposes</a:t>
            </a:r>
            <a:endParaRPr b="0"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endParaRPr b="0" dirty="0"/>
          </a:p>
        </p:txBody>
      </p:sp>
      <p:sp>
        <p:nvSpPr>
          <p:cNvPr id="115" name="Google Shape;115;g118f72c9518_1_9"/>
          <p:cNvSpPr txBox="1"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 err="1"/>
              <a:t>Storages</a:t>
            </a:r>
            <a:endParaRPr dirty="0"/>
          </a:p>
        </p:txBody>
      </p:sp>
      <p:sp>
        <p:nvSpPr>
          <p:cNvPr id="116" name="Google Shape;116;g118f72c9518_1_9"/>
          <p:cNvSpPr txBox="1">
            <a:spLocks noGrp="1"/>
          </p:cNvSpPr>
          <p:nvPr>
            <p:ph type="body" idx="2"/>
          </p:nvPr>
        </p:nvSpPr>
        <p:spPr>
          <a:xfrm>
            <a:off x="5143500" y="6145215"/>
            <a:ext cx="1536600" cy="3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118f72c9518_1_9"/>
          <p:cNvSpPr txBox="1">
            <a:spLocks noGrp="1"/>
          </p:cNvSpPr>
          <p:nvPr>
            <p:ph type="body" idx="3"/>
          </p:nvPr>
        </p:nvSpPr>
        <p:spPr>
          <a:xfrm>
            <a:off x="6859589" y="6145215"/>
            <a:ext cx="1701900" cy="3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118f72c9518_1_9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700" cy="12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i-FI"/>
              <a:t>Page </a:t>
            </a:r>
            <a:fld id="{00000000-1234-1234-1234-123412341234}" type="slidenum">
              <a:rPr lang="fi-FI"/>
              <a:t>5</a:t>
            </a:fld>
            <a:endParaRPr/>
          </a:p>
        </p:txBody>
      </p:sp>
      <p:sp>
        <p:nvSpPr>
          <p:cNvPr id="119" name="Google Shape;119;g118f72c9518_1_9"/>
          <p:cNvSpPr txBox="1"/>
          <p:nvPr/>
        </p:nvSpPr>
        <p:spPr>
          <a:xfrm>
            <a:off x="3443225" y="6260425"/>
            <a:ext cx="138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20;g118f72c9518_1_9"/>
          <p:cNvSpPr txBox="1">
            <a:spLocks noGrp="1"/>
          </p:cNvSpPr>
          <p:nvPr>
            <p:ph type="dt" idx="10"/>
          </p:nvPr>
        </p:nvSpPr>
        <p:spPr>
          <a:xfrm>
            <a:off x="3429000" y="6273800"/>
            <a:ext cx="1544700" cy="1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</a:pPr>
            <a:r>
              <a:rPr lang="fi-FI">
                <a:highlight>
                  <a:schemeClr val="lt1"/>
                </a:highlight>
              </a:rPr>
              <a:t>07.03.2023</a:t>
            </a:r>
            <a:endParaRPr lang="fi-FI" dirty="0">
              <a:highlight>
                <a:schemeClr val="lt1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95030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18f72c9518_1_18"/>
          <p:cNvSpPr txBox="1">
            <a:spLocks noGrp="1"/>
          </p:cNvSpPr>
          <p:nvPr>
            <p:ph type="body" idx="1"/>
          </p:nvPr>
        </p:nvSpPr>
        <p:spPr>
          <a:xfrm>
            <a:off x="572400" y="1497600"/>
            <a:ext cx="7989000" cy="41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i-FI" b="0" dirty="0"/>
              <a:t>Hydrogen can be produced from e.g. fossil fuels, renewable energy, and nuclear energy</a:t>
            </a:r>
            <a:endParaRPr b="0" dirty="0"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sz="1400" dirty="0"/>
              <a:t>e.g. by gasification, electrolysis, steam reforming, and fermentation</a:t>
            </a:r>
            <a:endParaRPr sz="1400" b="0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i-FI" b="0" dirty="0"/>
              <a:t>Hydrogen is emission-free, and the most abundant and light element in the universe with a high energy density:</a:t>
            </a:r>
            <a:endParaRPr b="0" dirty="0"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sz="1400" dirty="0"/>
              <a:t>around 120 MJ/kg for hydrogen vs. 80 MJ/kg for natural gas</a:t>
            </a:r>
            <a:endParaRPr sz="1400" dirty="0"/>
          </a:p>
          <a:p>
            <a:pPr marL="457200" lvl="0" indent="0" algn="l" rtl="0">
              <a:spcBef>
                <a:spcPts val="280"/>
              </a:spcBef>
              <a:spcAft>
                <a:spcPts val="0"/>
              </a:spcAft>
              <a:buNone/>
            </a:pPr>
            <a:endParaRPr b="0" dirty="0"/>
          </a:p>
          <a:p>
            <a:pPr marL="457200" lvl="0" indent="-317500" algn="l" rtl="0"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fi-FI" b="0" dirty="0"/>
              <a:t>For electricity grid, hydrogen </a:t>
            </a:r>
            <a:endParaRPr b="0" dirty="0"/>
          </a:p>
          <a:p>
            <a:pPr marL="457200" lvl="0" indent="0" algn="l" rtl="0">
              <a:spcBef>
                <a:spcPts val="280"/>
              </a:spcBef>
              <a:spcAft>
                <a:spcPts val="0"/>
              </a:spcAft>
              <a:buNone/>
            </a:pPr>
            <a:r>
              <a:rPr lang="fi-FI" b="0" dirty="0"/>
              <a:t>storages are still too expensive </a:t>
            </a:r>
            <a:endParaRPr b="0" dirty="0"/>
          </a:p>
          <a:p>
            <a:pPr marL="457200" lvl="0" indent="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lang="fi-FI" b="0" dirty="0"/>
              <a:t>and inefficient</a:t>
            </a:r>
            <a:endParaRPr b="0" dirty="0"/>
          </a:p>
          <a:p>
            <a:pPr marL="457200" lvl="0" indent="-31750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fi-FI" b="0" dirty="0"/>
              <a:t>Hydrogen is distributed with:</a:t>
            </a:r>
            <a:endParaRPr b="0" dirty="0"/>
          </a:p>
          <a:p>
            <a:pPr marL="899999" lvl="1" indent="-3174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sz="1400" dirty="0"/>
              <a:t>pipelines</a:t>
            </a:r>
            <a:endParaRPr sz="1400" dirty="0"/>
          </a:p>
          <a:p>
            <a:pPr marL="899999" lvl="1" indent="-3174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sz="1400" dirty="0"/>
              <a:t>high-pressure tube trailers</a:t>
            </a:r>
            <a:endParaRPr sz="1400" dirty="0"/>
          </a:p>
          <a:p>
            <a:pPr marL="899999" lvl="1" indent="-3174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sz="1400" dirty="0"/>
              <a:t>liquefied hydrogen tankers</a:t>
            </a:r>
            <a:endParaRPr dirty="0"/>
          </a:p>
        </p:txBody>
      </p:sp>
      <p:sp>
        <p:nvSpPr>
          <p:cNvPr id="128" name="Google Shape;128;g118f72c9518_1_18"/>
          <p:cNvSpPr txBox="1"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Hydrogen energy</a:t>
            </a:r>
            <a:endParaRPr/>
          </a:p>
        </p:txBody>
      </p:sp>
      <p:sp>
        <p:nvSpPr>
          <p:cNvPr id="129" name="Google Shape;129;g118f72c9518_1_18"/>
          <p:cNvSpPr txBox="1">
            <a:spLocks noGrp="1"/>
          </p:cNvSpPr>
          <p:nvPr>
            <p:ph type="body" idx="2"/>
          </p:nvPr>
        </p:nvSpPr>
        <p:spPr>
          <a:xfrm>
            <a:off x="5143500" y="6145215"/>
            <a:ext cx="1536600" cy="3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118f72c9518_1_18"/>
          <p:cNvSpPr txBox="1">
            <a:spLocks noGrp="1"/>
          </p:cNvSpPr>
          <p:nvPr>
            <p:ph type="body" idx="3"/>
          </p:nvPr>
        </p:nvSpPr>
        <p:spPr>
          <a:xfrm>
            <a:off x="6859589" y="6145215"/>
            <a:ext cx="1701900" cy="3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118f72c9518_1_18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700" cy="12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i-FI"/>
              <a:t>Page </a:t>
            </a:r>
            <a:fld id="{00000000-1234-1234-1234-123412341234}" type="slidenum">
              <a:rPr lang="fi-FI"/>
              <a:t>6</a:t>
            </a:fld>
            <a:endParaRPr/>
          </a:p>
        </p:txBody>
      </p:sp>
      <p:sp>
        <p:nvSpPr>
          <p:cNvPr id="133" name="Google Shape;133;g118f72c9518_1_18"/>
          <p:cNvSpPr txBox="1">
            <a:spLocks noGrp="1"/>
          </p:cNvSpPr>
          <p:nvPr>
            <p:ph type="dt" idx="10"/>
          </p:nvPr>
        </p:nvSpPr>
        <p:spPr>
          <a:xfrm>
            <a:off x="3429000" y="6273800"/>
            <a:ext cx="1544700" cy="1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</a:pPr>
            <a:r>
              <a:rPr lang="fi-FI">
                <a:highlight>
                  <a:schemeClr val="lt1"/>
                </a:highlight>
              </a:rPr>
              <a:t>07.03.2023</a:t>
            </a:r>
            <a:endParaRPr lang="fi-FI" dirty="0">
              <a:highlight>
                <a:schemeClr val="lt1"/>
              </a:highlight>
            </a:endParaRPr>
          </a:p>
        </p:txBody>
      </p:sp>
      <p:graphicFrame>
        <p:nvGraphicFramePr>
          <p:cNvPr id="134" name="Google Shape;134;g118f72c9518_1_18"/>
          <p:cNvGraphicFramePr/>
          <p:nvPr>
            <p:extLst>
              <p:ext uri="{D42A27DB-BD31-4B8C-83A1-F6EECF244321}">
                <p14:modId xmlns:p14="http://schemas.microsoft.com/office/powerpoint/2010/main" val="1861644443"/>
              </p:ext>
            </p:extLst>
          </p:nvPr>
        </p:nvGraphicFramePr>
        <p:xfrm>
          <a:off x="3810850" y="3165725"/>
          <a:ext cx="4750550" cy="2512188"/>
        </p:xfrm>
        <a:graphic>
          <a:graphicData uri="http://schemas.openxmlformats.org/drawingml/2006/table">
            <a:tbl>
              <a:tblPr>
                <a:noFill/>
                <a:tableStyleId>{85610C10-E9F4-45A0-AE87-61AA90D124D8}</a:tableStyleId>
              </a:tblPr>
              <a:tblGrid>
                <a:gridCol w="257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12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100" b="1">
                          <a:solidFill>
                            <a:schemeClr val="lt1"/>
                          </a:solidFill>
                        </a:rPr>
                        <a:t>Research related to implementing hydrogen to society</a:t>
                      </a:r>
                      <a:endParaRPr sz="1100" b="1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>
                    <a:lnL w="126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fi-FI" sz="1100" b="1" err="1"/>
                        <a:t>Hydrogen</a:t>
                      </a:r>
                      <a:r>
                        <a:rPr lang="fi-FI" sz="1100" b="1"/>
                        <a:t> </a:t>
                      </a:r>
                      <a:r>
                        <a:rPr lang="fi-FI" sz="1100" b="1" err="1"/>
                        <a:t>energy</a:t>
                      </a:r>
                      <a:r>
                        <a:rPr lang="fi-FI" sz="1100" b="1"/>
                        <a:t> in </a:t>
                      </a:r>
                      <a:r>
                        <a:rPr lang="fi-FI" sz="1100" b="1" err="1"/>
                        <a:t>smart</a:t>
                      </a:r>
                      <a:r>
                        <a:rPr lang="fi-FI" sz="1100" b="1"/>
                        <a:t> </a:t>
                      </a:r>
                      <a:r>
                        <a:rPr lang="fi-FI" sz="1100" b="1" err="1"/>
                        <a:t>grid</a:t>
                      </a:r>
                      <a:endParaRPr sz="1100" b="1"/>
                    </a:p>
                  </a:txBody>
                  <a:tcPr marL="95250" marR="95250" marT="95250" marB="95250">
                    <a:lnL w="126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/>
                        <a:t>- </a:t>
                      </a:r>
                      <a:r>
                        <a:rPr lang="fi-FI" sz="1000" err="1"/>
                        <a:t>Renewable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energy</a:t>
                      </a:r>
                      <a:r>
                        <a:rPr lang="fi-FI" sz="1000"/>
                        <a:t> and </a:t>
                      </a:r>
                      <a:r>
                        <a:rPr lang="fi-FI" sz="1000" err="1"/>
                        <a:t>hydrogen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/>
                        <a:t>- </a:t>
                      </a:r>
                      <a:r>
                        <a:rPr lang="fi-FI" sz="1000" err="1"/>
                        <a:t>Microgrid</a:t>
                      </a:r>
                      <a:r>
                        <a:rPr lang="fi-FI" sz="1000"/>
                        <a:t> and </a:t>
                      </a:r>
                      <a:r>
                        <a:rPr lang="fi-FI" sz="1000" err="1"/>
                        <a:t>hydrogen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storage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/>
                        <a:t>- Energy management</a:t>
                      </a:r>
                      <a:endParaRPr sz="1000"/>
                    </a:p>
                  </a:txBody>
                  <a:tcPr marL="95250" marR="95250" marT="95250" marB="952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100" b="1" err="1"/>
                        <a:t>Hydrogen</a:t>
                      </a:r>
                      <a:r>
                        <a:rPr lang="fi-FI" sz="1100" b="1"/>
                        <a:t> </a:t>
                      </a:r>
                      <a:r>
                        <a:rPr lang="fi-FI" sz="1100" b="1" err="1"/>
                        <a:t>fuel</a:t>
                      </a:r>
                      <a:r>
                        <a:rPr lang="fi-FI" sz="1100" b="1"/>
                        <a:t> </a:t>
                      </a:r>
                      <a:r>
                        <a:rPr lang="fi-FI" sz="1100" b="1" err="1"/>
                        <a:t>cell</a:t>
                      </a:r>
                      <a:r>
                        <a:rPr lang="fi-FI" sz="1100" b="1"/>
                        <a:t> </a:t>
                      </a:r>
                      <a:r>
                        <a:rPr lang="fi-FI" sz="1100" b="1" err="1"/>
                        <a:t>electric</a:t>
                      </a:r>
                      <a:r>
                        <a:rPr lang="fi-FI" sz="1100" b="1"/>
                        <a:t> </a:t>
                      </a:r>
                      <a:r>
                        <a:rPr lang="fi-FI" sz="1100" b="1" err="1"/>
                        <a:t>vehicles</a:t>
                      </a:r>
                      <a:endParaRPr sz="1100" b="1"/>
                    </a:p>
                  </a:txBody>
                  <a:tcPr marL="95250" marR="95250" marT="95250" marB="95250">
                    <a:lnL w="126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0" marR="95250" marT="95250" marB="952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100" b="1" err="1"/>
                        <a:t>Hydrogen</a:t>
                      </a:r>
                      <a:r>
                        <a:rPr lang="fi-FI" sz="1100" b="1"/>
                        <a:t> </a:t>
                      </a:r>
                      <a:r>
                        <a:rPr lang="fi-FI" sz="1100" b="1" err="1"/>
                        <a:t>economy</a:t>
                      </a:r>
                      <a:r>
                        <a:rPr lang="fi-FI" sz="1100" b="1"/>
                        <a:t> in </a:t>
                      </a:r>
                      <a:r>
                        <a:rPr lang="fi-FI" sz="1100" b="1" err="1"/>
                        <a:t>smart</a:t>
                      </a:r>
                      <a:r>
                        <a:rPr lang="fi-FI" sz="1100" b="1"/>
                        <a:t> </a:t>
                      </a:r>
                      <a:r>
                        <a:rPr lang="fi-FI" sz="1100" b="1" err="1"/>
                        <a:t>grids</a:t>
                      </a:r>
                      <a:endParaRPr sz="1100" b="1"/>
                    </a:p>
                  </a:txBody>
                  <a:tcPr marL="95250" marR="95250" marT="95250" marB="95250">
                    <a:lnL w="126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/>
                        <a:t>- </a:t>
                      </a:r>
                      <a:r>
                        <a:rPr lang="fi-FI" sz="1000" err="1"/>
                        <a:t>Demand</a:t>
                      </a:r>
                      <a:r>
                        <a:rPr lang="fi-FI" sz="1000"/>
                        <a:t> side management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/>
                        <a:t>- </a:t>
                      </a:r>
                      <a:r>
                        <a:rPr lang="fi-FI" sz="1000" err="1"/>
                        <a:t>Electricity</a:t>
                      </a:r>
                      <a:r>
                        <a:rPr lang="fi-FI" sz="1000"/>
                        <a:t> market</a:t>
                      </a:r>
                      <a:endParaRPr sz="1000"/>
                    </a:p>
                  </a:txBody>
                  <a:tcPr marL="95250" marR="95250" marT="95250" marB="952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100" b="1" err="1"/>
                        <a:t>Models</a:t>
                      </a:r>
                      <a:r>
                        <a:rPr lang="fi-FI" sz="1100" b="1"/>
                        <a:t> for </a:t>
                      </a:r>
                      <a:r>
                        <a:rPr lang="fi-FI" sz="1100" b="1" err="1"/>
                        <a:t>energy</a:t>
                      </a:r>
                      <a:r>
                        <a:rPr lang="fi-FI" sz="1100" b="1"/>
                        <a:t> </a:t>
                      </a:r>
                      <a:r>
                        <a:rPr lang="fi-FI" sz="1100" b="1" err="1"/>
                        <a:t>system</a:t>
                      </a:r>
                      <a:r>
                        <a:rPr lang="fi-FI" sz="1100" b="1"/>
                        <a:t> in </a:t>
                      </a:r>
                      <a:r>
                        <a:rPr lang="fi-FI" sz="1100" b="1" err="1"/>
                        <a:t>smart</a:t>
                      </a:r>
                      <a:r>
                        <a:rPr lang="fi-FI" sz="1100" b="1"/>
                        <a:t> </a:t>
                      </a:r>
                      <a:r>
                        <a:rPr lang="fi-FI" sz="1100" b="1" err="1"/>
                        <a:t>grids</a:t>
                      </a:r>
                      <a:endParaRPr sz="1100" b="1"/>
                    </a:p>
                  </a:txBody>
                  <a:tcPr marL="95250" marR="95250" marT="95250" marB="95250">
                    <a:lnL w="126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/>
                        <a:t>- Energy management </a:t>
                      </a:r>
                      <a:r>
                        <a:rPr lang="fi-FI" sz="1000" err="1"/>
                        <a:t>strategy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000"/>
                        <a:t>- </a:t>
                      </a:r>
                      <a:r>
                        <a:rPr lang="fi-FI" sz="1000" err="1"/>
                        <a:t>Other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novel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works</a:t>
                      </a:r>
                      <a:endParaRPr sz="1000"/>
                    </a:p>
                  </a:txBody>
                  <a:tcPr marL="95250" marR="95250" marT="95250" marB="952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g118f72c9518_1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5425" y="2173400"/>
            <a:ext cx="4746075" cy="346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118f72c9518_1_27"/>
          <p:cNvSpPr txBox="1">
            <a:spLocks noGrp="1"/>
          </p:cNvSpPr>
          <p:nvPr>
            <p:ph type="body" idx="1"/>
          </p:nvPr>
        </p:nvSpPr>
        <p:spPr>
          <a:xfrm>
            <a:off x="572400" y="1497600"/>
            <a:ext cx="7826100" cy="41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r>
              <a:rPr lang="fi-FI" b="0" dirty="0"/>
              <a:t>Low density of hydrogen creates a technical issue for storage. Hydrogen storages are mostly still in a development phase, and only used as industry spare storages.</a:t>
            </a:r>
            <a:endParaRPr b="0"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0"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r>
              <a:rPr lang="fi-FI" dirty="0"/>
              <a:t>Hydrogen can be stored as </a:t>
            </a:r>
            <a:endParaRPr dirty="0"/>
          </a:p>
          <a:p>
            <a:pPr marL="457200" lvl="0" indent="-317500" algn="l" rtl="0"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fi-FI" b="0" dirty="0"/>
              <a:t>pressurized gas</a:t>
            </a:r>
            <a:endParaRPr b="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i-FI" b="0" dirty="0"/>
              <a:t>cryogenic liquid</a:t>
            </a:r>
            <a:endParaRPr b="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i-FI" b="0" dirty="0"/>
              <a:t>physically or chemically bonded to </a:t>
            </a:r>
            <a:endParaRPr b="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b="0" dirty="0"/>
              <a:t>appropriate solid-state material</a:t>
            </a:r>
            <a:endParaRPr b="0"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endParaRPr b="0" dirty="0"/>
          </a:p>
          <a:p>
            <a:pPr marL="0" lvl="0" indent="0" algn="l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lang="fi-FI" dirty="0"/>
              <a:t>Metal Hybrid Storages</a:t>
            </a:r>
            <a:r>
              <a:rPr lang="fi-FI" b="0" dirty="0"/>
              <a:t> as a solid-state</a:t>
            </a:r>
            <a:endParaRPr b="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b="0" dirty="0"/>
              <a:t>storage system seem to show most </a:t>
            </a:r>
            <a:endParaRPr b="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b="0" dirty="0"/>
              <a:t>potential.</a:t>
            </a:r>
            <a:endParaRPr b="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b="0" dirty="0"/>
              <a:t>Challenges of integrating hydrogen </a:t>
            </a:r>
            <a:endParaRPr b="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b="0" dirty="0"/>
              <a:t>storages into smart grids are e.g. </a:t>
            </a:r>
            <a:endParaRPr b="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b="0" dirty="0"/>
              <a:t>long-term storage, trasport, </a:t>
            </a:r>
            <a:endParaRPr b="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b="0" dirty="0"/>
              <a:t>and integration strategies.</a:t>
            </a:r>
            <a:endParaRPr dirty="0"/>
          </a:p>
        </p:txBody>
      </p:sp>
      <p:sp>
        <p:nvSpPr>
          <p:cNvPr id="142" name="Google Shape;142;g118f72c9518_1_27"/>
          <p:cNvSpPr txBox="1"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Hydrogen storages and trasport</a:t>
            </a:r>
            <a:endParaRPr dirty="0"/>
          </a:p>
        </p:txBody>
      </p:sp>
      <p:sp>
        <p:nvSpPr>
          <p:cNvPr id="143" name="Google Shape;143;g118f72c9518_1_27"/>
          <p:cNvSpPr txBox="1">
            <a:spLocks noGrp="1"/>
          </p:cNvSpPr>
          <p:nvPr>
            <p:ph type="body" idx="2"/>
          </p:nvPr>
        </p:nvSpPr>
        <p:spPr>
          <a:xfrm>
            <a:off x="5143500" y="6145215"/>
            <a:ext cx="1536600" cy="3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18f72c9518_1_27"/>
          <p:cNvSpPr txBox="1">
            <a:spLocks noGrp="1"/>
          </p:cNvSpPr>
          <p:nvPr>
            <p:ph type="body" idx="3"/>
          </p:nvPr>
        </p:nvSpPr>
        <p:spPr>
          <a:xfrm>
            <a:off x="6859589" y="6145215"/>
            <a:ext cx="1701900" cy="3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118f72c9518_1_27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700" cy="12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i-FI"/>
              <a:t>Page </a:t>
            </a:r>
            <a:fld id="{00000000-1234-1234-1234-123412341234}" type="slidenum">
              <a:rPr lang="fi-FI"/>
              <a:t>7</a:t>
            </a:fld>
            <a:endParaRPr/>
          </a:p>
        </p:txBody>
      </p:sp>
      <p:sp>
        <p:nvSpPr>
          <p:cNvPr id="146" name="Google Shape;146;g118f72c9518_1_27"/>
          <p:cNvSpPr txBox="1"/>
          <p:nvPr/>
        </p:nvSpPr>
        <p:spPr>
          <a:xfrm>
            <a:off x="3457450" y="6274650"/>
            <a:ext cx="120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g118f72c9518_1_27"/>
          <p:cNvSpPr txBox="1">
            <a:spLocks noGrp="1"/>
          </p:cNvSpPr>
          <p:nvPr>
            <p:ph type="dt" idx="10"/>
          </p:nvPr>
        </p:nvSpPr>
        <p:spPr>
          <a:xfrm>
            <a:off x="3429000" y="6273800"/>
            <a:ext cx="1544700" cy="1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</a:pPr>
            <a:r>
              <a:rPr lang="fi-FI">
                <a:highlight>
                  <a:schemeClr val="lt1"/>
                </a:highlight>
              </a:rPr>
              <a:t>07.03.2023</a:t>
            </a:r>
            <a:endParaRPr lang="fi-FI" dirty="0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g118f72c9518_1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0532" y="2065900"/>
            <a:ext cx="4340968" cy="367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118f72c9518_1_36"/>
          <p:cNvSpPr txBox="1">
            <a:spLocks noGrp="1"/>
          </p:cNvSpPr>
          <p:nvPr>
            <p:ph type="body" idx="1"/>
          </p:nvPr>
        </p:nvSpPr>
        <p:spPr>
          <a:xfrm>
            <a:off x="572400" y="1497600"/>
            <a:ext cx="6285600" cy="41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17500" algn="l" rtl="0"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fi-FI" b="0" dirty="0"/>
              <a:t>Hydrogen could be implemented to future smart grids as a medium, i.e. storage, transportation, and conversion</a:t>
            </a:r>
            <a:endParaRPr b="0"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lang="fi-FI" dirty="0"/>
              <a:t>Usage of hydrogen energy in the future:</a:t>
            </a:r>
            <a:endParaRPr dirty="0"/>
          </a:p>
          <a:p>
            <a:pPr marL="457200" lvl="0" indent="-31750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fi-FI" b="0" dirty="0"/>
              <a:t>fuel cell in electric vehicles</a:t>
            </a:r>
            <a:endParaRPr b="0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i-FI" b="0" dirty="0"/>
              <a:t>hydrogen storages</a:t>
            </a:r>
            <a:endParaRPr sz="1400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i-FI" b="0" dirty="0"/>
              <a:t>energy management</a:t>
            </a:r>
            <a:endParaRPr b="0"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sz="1400" dirty="0"/>
              <a:t>satisfying peak usage, and the </a:t>
            </a:r>
            <a:endParaRPr sz="1400" dirty="0"/>
          </a:p>
          <a:p>
            <a:pPr marL="914400" lvl="0" indent="0" algn="l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lang="fi-FI" sz="1400" b="0" dirty="0"/>
              <a:t>unstable renewable energy, </a:t>
            </a:r>
            <a:endParaRPr sz="1400" b="0" dirty="0"/>
          </a:p>
          <a:p>
            <a:pPr marL="914400" lvl="0" indent="0" algn="l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lang="fi-FI" sz="1400" b="0" dirty="0"/>
              <a:t>in both supply and demand side</a:t>
            </a:r>
            <a:endParaRPr b="0" dirty="0"/>
          </a:p>
          <a:p>
            <a:pPr marL="457200" lvl="0" indent="-31750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fi-FI" b="0" dirty="0"/>
              <a:t>electricity markets</a:t>
            </a:r>
            <a:r>
              <a:rPr lang="fi-FI" dirty="0"/>
              <a:t> </a:t>
            </a:r>
            <a:endParaRPr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sz="1400" dirty="0"/>
              <a:t>reducing peaks with hydrogen </a:t>
            </a:r>
            <a:endParaRPr sz="1400" dirty="0"/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400" b="0" dirty="0"/>
              <a:t>storages and thus reducing costs</a:t>
            </a:r>
            <a:endParaRPr b="0"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g118f72c9518_1_36"/>
          <p:cNvSpPr txBox="1"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Hydrogen energy in the future</a:t>
            </a:r>
            <a:endParaRPr/>
          </a:p>
        </p:txBody>
      </p:sp>
      <p:sp>
        <p:nvSpPr>
          <p:cNvPr id="156" name="Google Shape;156;g118f72c9518_1_36"/>
          <p:cNvSpPr txBox="1">
            <a:spLocks noGrp="1"/>
          </p:cNvSpPr>
          <p:nvPr>
            <p:ph type="body" idx="2"/>
          </p:nvPr>
        </p:nvSpPr>
        <p:spPr>
          <a:xfrm>
            <a:off x="5143500" y="6145215"/>
            <a:ext cx="1536600" cy="3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118f72c9518_1_36"/>
          <p:cNvSpPr txBox="1">
            <a:spLocks noGrp="1"/>
          </p:cNvSpPr>
          <p:nvPr>
            <p:ph type="body" idx="3"/>
          </p:nvPr>
        </p:nvSpPr>
        <p:spPr>
          <a:xfrm>
            <a:off x="6859589" y="6145215"/>
            <a:ext cx="1701900" cy="3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118f72c9518_1_36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700" cy="12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i-FI"/>
              <a:t>Page </a:t>
            </a:r>
            <a:fld id="{00000000-1234-1234-1234-123412341234}" type="slidenum">
              <a:rPr lang="fi-FI"/>
              <a:t>8</a:t>
            </a:fld>
            <a:endParaRPr/>
          </a:p>
        </p:txBody>
      </p:sp>
      <p:sp>
        <p:nvSpPr>
          <p:cNvPr id="159" name="Google Shape;159;g118f72c9518_1_36"/>
          <p:cNvSpPr txBox="1"/>
          <p:nvPr/>
        </p:nvSpPr>
        <p:spPr>
          <a:xfrm>
            <a:off x="3457450" y="6274650"/>
            <a:ext cx="123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18f72c9518_1_36"/>
          <p:cNvSpPr txBox="1">
            <a:spLocks noGrp="1"/>
          </p:cNvSpPr>
          <p:nvPr>
            <p:ph type="dt" idx="10"/>
          </p:nvPr>
        </p:nvSpPr>
        <p:spPr>
          <a:xfrm>
            <a:off x="3429000" y="6273800"/>
            <a:ext cx="1544700" cy="1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</a:pPr>
            <a:r>
              <a:rPr lang="fi-FI">
                <a:highlight>
                  <a:schemeClr val="lt1"/>
                </a:highlight>
              </a:rPr>
              <a:t>07.03.2023</a:t>
            </a:r>
            <a:endParaRPr lang="fi-FI" dirty="0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g118f72c9518_1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0532" y="2065900"/>
            <a:ext cx="4340968" cy="367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118f72c9518_1_36"/>
          <p:cNvSpPr txBox="1">
            <a:spLocks noGrp="1"/>
          </p:cNvSpPr>
          <p:nvPr>
            <p:ph type="body" idx="1"/>
          </p:nvPr>
        </p:nvSpPr>
        <p:spPr>
          <a:xfrm>
            <a:off x="572400" y="1497600"/>
            <a:ext cx="6285600" cy="41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85000" lnSpcReduction="20000"/>
          </a:bodyPr>
          <a:lstStyle/>
          <a:p>
            <a:pPr indent="-317500">
              <a:buFont typeface="Arial"/>
              <a:buChar char="●"/>
            </a:pPr>
            <a:r>
              <a:rPr lang="en-US" b="0" dirty="0"/>
              <a:t>Hydrogen could be implemented to future smart grids as a medium, i.e. storage, transportation, and conversion</a:t>
            </a:r>
          </a:p>
          <a:p>
            <a:pPr marL="139700" lvl="0" indent="0" algn="l" rtl="0">
              <a:spcBef>
                <a:spcPts val="280"/>
              </a:spcBef>
              <a:spcAft>
                <a:spcPts val="0"/>
              </a:spcAft>
              <a:buSzPts val="1400"/>
            </a:pPr>
            <a:endParaRPr lang="en-IN" b="0" dirty="0"/>
          </a:p>
          <a:p>
            <a:pPr marL="457200" lvl="0" indent="-317500" algn="l" rtl="0"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IN" b="0" dirty="0"/>
              <a:t>Power-to-X</a:t>
            </a:r>
          </a:p>
          <a:p>
            <a:pPr lvl="1" indent="-317500">
              <a:spcBef>
                <a:spcPts val="280"/>
              </a:spcBef>
              <a:buSzPts val="1400"/>
              <a:buChar char="●"/>
            </a:pPr>
            <a:r>
              <a:rPr lang="en-IN" sz="1300" b="0" dirty="0"/>
              <a:t>Power to hydrogen</a:t>
            </a:r>
            <a:endParaRPr lang="en-IN" sz="1600" dirty="0"/>
          </a:p>
          <a:p>
            <a:pPr indent="-317500">
              <a:lnSpc>
                <a:spcPct val="150000"/>
              </a:lnSpc>
              <a:spcBef>
                <a:spcPts val="280"/>
              </a:spcBef>
              <a:buFont typeface="Arial"/>
              <a:buChar char="●"/>
            </a:pPr>
            <a:r>
              <a:rPr lang="en-IN" b="0" dirty="0"/>
              <a:t>Power-to-X-to-Power</a:t>
            </a:r>
          </a:p>
          <a:p>
            <a:pPr lvl="1" indent="-317500">
              <a:spcBef>
                <a:spcPts val="280"/>
              </a:spcBef>
              <a:buSzPts val="1400"/>
              <a:buChar char="●"/>
            </a:pPr>
            <a:r>
              <a:rPr lang="en-US" sz="1400" dirty="0"/>
              <a:t>X = Hydrogen, inefficient</a:t>
            </a:r>
            <a:endParaRPr b="0"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lang="fi-FI" dirty="0"/>
              <a:t>Usage of hydrogen energy in the future:</a:t>
            </a:r>
            <a:endParaRPr dirty="0"/>
          </a:p>
          <a:p>
            <a:pPr marL="457200" lvl="0" indent="-31750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fi-FI" b="0" dirty="0"/>
              <a:t>fuel cell in electric vehicles</a:t>
            </a:r>
            <a:endParaRPr b="0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i-FI" b="0" dirty="0"/>
              <a:t>hydrogen storages</a:t>
            </a:r>
            <a:endParaRPr sz="1400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i-FI" b="0" dirty="0"/>
              <a:t>energy management</a:t>
            </a:r>
            <a:endParaRPr b="0"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sz="1400" dirty="0"/>
              <a:t>satisfying peak usage, and the </a:t>
            </a:r>
            <a:endParaRPr sz="1400" dirty="0"/>
          </a:p>
          <a:p>
            <a:pPr marL="914400" lvl="0" indent="0" algn="l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lang="fi-FI" sz="1400" b="0" dirty="0"/>
              <a:t>unstable renewable energy, </a:t>
            </a:r>
            <a:endParaRPr sz="1400" b="0" dirty="0"/>
          </a:p>
          <a:p>
            <a:pPr marL="914400" lvl="0" indent="0" algn="l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lang="fi-FI" sz="1400" b="0" dirty="0"/>
              <a:t>in both supply and demand side</a:t>
            </a:r>
            <a:endParaRPr b="0" dirty="0"/>
          </a:p>
          <a:p>
            <a:pPr marL="457200" lvl="0" indent="-31750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fi-FI" b="0" dirty="0"/>
              <a:t>electricity markets</a:t>
            </a:r>
            <a:r>
              <a:rPr lang="fi-FI" dirty="0"/>
              <a:t> </a:t>
            </a:r>
            <a:endParaRPr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sz="1400" dirty="0"/>
              <a:t>reducing peaks with hydrogen </a:t>
            </a:r>
            <a:endParaRPr sz="1400" dirty="0"/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400" b="0" dirty="0"/>
              <a:t>storages and thus reducing costs</a:t>
            </a:r>
            <a:endParaRPr b="0"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g118f72c9518_1_36"/>
          <p:cNvSpPr txBox="1"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Hydrogen energy in the future</a:t>
            </a:r>
            <a:endParaRPr/>
          </a:p>
        </p:txBody>
      </p:sp>
      <p:sp>
        <p:nvSpPr>
          <p:cNvPr id="156" name="Google Shape;156;g118f72c9518_1_36"/>
          <p:cNvSpPr txBox="1">
            <a:spLocks noGrp="1"/>
          </p:cNvSpPr>
          <p:nvPr>
            <p:ph type="body" idx="2"/>
          </p:nvPr>
        </p:nvSpPr>
        <p:spPr>
          <a:xfrm>
            <a:off x="5143500" y="6145215"/>
            <a:ext cx="1536600" cy="3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118f72c9518_1_36"/>
          <p:cNvSpPr txBox="1">
            <a:spLocks noGrp="1"/>
          </p:cNvSpPr>
          <p:nvPr>
            <p:ph type="body" idx="3"/>
          </p:nvPr>
        </p:nvSpPr>
        <p:spPr>
          <a:xfrm>
            <a:off x="6859589" y="6145215"/>
            <a:ext cx="1701900" cy="3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118f72c9518_1_36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700" cy="12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i-FI" dirty="0"/>
              <a:t>Page 8</a:t>
            </a:r>
            <a:endParaRPr dirty="0"/>
          </a:p>
        </p:txBody>
      </p:sp>
      <p:sp>
        <p:nvSpPr>
          <p:cNvPr id="160" name="Google Shape;160;g118f72c9518_1_36"/>
          <p:cNvSpPr txBox="1">
            <a:spLocks noGrp="1"/>
          </p:cNvSpPr>
          <p:nvPr>
            <p:ph type="dt" idx="10"/>
          </p:nvPr>
        </p:nvSpPr>
        <p:spPr>
          <a:xfrm>
            <a:off x="3429000" y="6273800"/>
            <a:ext cx="1544700" cy="1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</a:pPr>
            <a:r>
              <a:rPr lang="fi-FI">
                <a:highlight>
                  <a:schemeClr val="lt1"/>
                </a:highlight>
              </a:rPr>
              <a:t>07.03.2023</a:t>
            </a:r>
            <a:endParaRPr lang="fi-FI" dirty="0">
              <a:highlight>
                <a:schemeClr val="lt1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9095120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Custom 5">
      <a:dk1>
        <a:srgbClr val="000000"/>
      </a:dk1>
      <a:lt1>
        <a:srgbClr val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alto Content - Green">
  <a:themeElements>
    <a:clrScheme name="Custom 6">
      <a:dk1>
        <a:srgbClr val="000000"/>
      </a:dk1>
      <a:lt1>
        <a:srgbClr val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2209</Words>
  <Application>Microsoft Office PowerPoint</Application>
  <PresentationFormat>On-screen Show (4:3)</PresentationFormat>
  <Paragraphs>217</Paragraphs>
  <Slides>14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Courier New</vt:lpstr>
      <vt:lpstr>Helvetica Neue</vt:lpstr>
      <vt:lpstr>Times New Roman</vt:lpstr>
      <vt:lpstr>presentation</vt:lpstr>
      <vt:lpstr>Aalto Content - Green</vt:lpstr>
      <vt:lpstr>ELEC-E8423 - Smart Grid  Role of DR, storages and hydrogen in future energy systems </vt:lpstr>
      <vt:lpstr>Introduction</vt:lpstr>
      <vt:lpstr>Demand response</vt:lpstr>
      <vt:lpstr>Demand response</vt:lpstr>
      <vt:lpstr>Storages</vt:lpstr>
      <vt:lpstr>Hydrogen energy</vt:lpstr>
      <vt:lpstr>Hydrogen storages and trasport</vt:lpstr>
      <vt:lpstr>Hydrogen energy in the future</vt:lpstr>
      <vt:lpstr>Hydrogen energy in the future</vt:lpstr>
      <vt:lpstr>Something happened recently</vt:lpstr>
      <vt:lpstr>Conclusions</vt:lpstr>
      <vt:lpstr>Source material used</vt:lpstr>
      <vt:lpstr>Source material used</vt:lpstr>
      <vt:lpstr>Source material used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ELEC-E8423 - Smart Grid  Role of DR, storages and hydrogen in future energy systems</dc:title>
  <dc:creator>atammine</dc:creator>
  <cp:lastModifiedBy>Lehtonen Matti</cp:lastModifiedBy>
  <cp:revision>4</cp:revision>
  <dcterms:created xsi:type="dcterms:W3CDTF">2010-03-23T14:57:30Z</dcterms:created>
  <dcterms:modified xsi:type="dcterms:W3CDTF">2023-03-07T07:59:56Z</dcterms:modified>
</cp:coreProperties>
</file>