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71" r:id="rId2"/>
  </p:sldMasterIdLst>
  <p:notesMasterIdLst>
    <p:notesMasterId r:id="rId13"/>
  </p:notesMasterIdLst>
  <p:handoutMasterIdLst>
    <p:handoutMasterId r:id="rId14"/>
  </p:handoutMasterIdLst>
  <p:sldIdLst>
    <p:sldId id="339" r:id="rId3"/>
    <p:sldId id="355" r:id="rId4"/>
    <p:sldId id="363" r:id="rId5"/>
    <p:sldId id="366" r:id="rId6"/>
    <p:sldId id="365" r:id="rId7"/>
    <p:sldId id="367" r:id="rId8"/>
    <p:sldId id="373" r:id="rId9"/>
    <p:sldId id="374" r:id="rId10"/>
    <p:sldId id="352" r:id="rId11"/>
    <p:sldId id="362" r:id="rId12"/>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349" autoAdjust="0"/>
  </p:normalViewPr>
  <p:slideViewPr>
    <p:cSldViewPr snapToGrid="0" snapToObjects="1">
      <p:cViewPr varScale="1">
        <p:scale>
          <a:sx n="72" d="100"/>
          <a:sy n="72" d="100"/>
        </p:scale>
        <p:origin x="4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4014" y="-114"/>
      </p:cViewPr>
      <p:guideLst>
        <p:guide orient="horz" pos="3110"/>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4/3/2023</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4/3/2023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37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focused on solar farms. Smaller collections of solar panels (for example on private roofs) have a lot of advantages over solar farms. </a:t>
            </a:r>
          </a:p>
        </p:txBody>
      </p:sp>
    </p:spTree>
    <p:extLst>
      <p:ext uri="{BB962C8B-B14F-4D97-AF65-F5344CB8AC3E}">
        <p14:creationId xmlns:p14="http://schemas.microsoft.com/office/powerpoint/2010/main" val="15362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711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MPPT-</a:t>
            </a:r>
            <a:r>
              <a:rPr lang="en-GB" b="0" i="0" dirty="0">
                <a:solidFill>
                  <a:srgbClr val="000000"/>
                </a:solidFill>
                <a:effectLst/>
                <a:latin typeface="Poppins" panose="020B0502040204020203" pitchFamily="2" charset="0"/>
              </a:rPr>
              <a:t>Maximum Power Point Tracking </a:t>
            </a:r>
            <a:endParaRPr lang="en-US" dirty="0"/>
          </a:p>
        </p:txBody>
      </p:sp>
    </p:spTree>
    <p:extLst>
      <p:ext uri="{BB962C8B-B14F-4D97-AF65-F5344CB8AC3E}">
        <p14:creationId xmlns:p14="http://schemas.microsoft.com/office/powerpoint/2010/main" val="373195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Coordinates for MPP is the coordinates of optimal current and voltage</a:t>
            </a:r>
          </a:p>
        </p:txBody>
      </p:sp>
    </p:spTree>
    <p:extLst>
      <p:ext uri="{BB962C8B-B14F-4D97-AF65-F5344CB8AC3E}">
        <p14:creationId xmlns:p14="http://schemas.microsoft.com/office/powerpoint/2010/main" val="389274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Anti-islanding features. Turns off the system during blackouts to prevent power going to the lines and potentially damage workers or the inverters</a:t>
            </a:r>
          </a:p>
        </p:txBody>
      </p:sp>
    </p:spTree>
    <p:extLst>
      <p:ext uri="{BB962C8B-B14F-4D97-AF65-F5344CB8AC3E}">
        <p14:creationId xmlns:p14="http://schemas.microsoft.com/office/powerpoint/2010/main" val="42655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share of RES becomes bigger, smart grid becomes absolutely necessary.</a:t>
            </a:r>
          </a:p>
        </p:txBody>
      </p:sp>
    </p:spTree>
    <p:extLst>
      <p:ext uri="{BB962C8B-B14F-4D97-AF65-F5344CB8AC3E}">
        <p14:creationId xmlns:p14="http://schemas.microsoft.com/office/powerpoint/2010/main" val="32727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92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US" dirty="0"/>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dirty="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dirty="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dirty="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dirty="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dirty="0"/>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dirty="0"/>
              <a:t>Page </a:t>
            </a:r>
            <a:fld id="{7ACE66E0-BE04-47BA-A62D-7BFC499E8192}" type="slidenum">
              <a:rPr lang="en-US" altLang="en-US" smtClean="0"/>
              <a:pPr>
                <a:defRPr/>
              </a:pPr>
              <a:t>‹#›</a:t>
            </a:fld>
            <a:endParaRPr lang="en-US" altLang="en-US" dirty="0"/>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dirty="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opscience.iop.org/article/10.3367/UFNe.2016.02.037703/meta" TargetMode="External"/><Relationship Id="rId7" Type="http://schemas.openxmlformats.org/officeDocument/2006/relationships/hyperlink" Target="https://link.springer.com/chapter/10.1007/978-981-16-9033-4_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sciencedirect.com/science/article/pii/S0196890414006128" TargetMode="External"/><Relationship Id="rId5" Type="http://schemas.openxmlformats.org/officeDocument/2006/relationships/hyperlink" Target="https://iea-pvps.org/snapshot-reports/snapshot-2022/" TargetMode="External"/><Relationship Id="rId4" Type="http://schemas.openxmlformats.org/officeDocument/2006/relationships/hyperlink" Target="https://www.sciencedirect.com/science/article/pii/S2589299119300576?via%3Dihu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fi-FI" sz="3200" dirty="0"/>
              <a:t>ELEC-E8423 - Smart Grid</a:t>
            </a:r>
            <a:br>
              <a:rPr lang="fi-FI" sz="3200" dirty="0"/>
            </a:br>
            <a:br>
              <a:rPr lang="fi-FI" sz="3200" dirty="0"/>
            </a:br>
            <a:r>
              <a:rPr lang="en-US" sz="3200" b="1" i="1" dirty="0">
                <a:effectLst/>
                <a:ea typeface="Calibri" panose="020F0502020204030204" pitchFamily="34" charset="0"/>
                <a:cs typeface="Times New Roman" panose="02020603050405020304" pitchFamily="18" charset="0"/>
              </a:rPr>
              <a:t>Solar farms, their local grids and connection to the power system</a:t>
            </a:r>
            <a:endParaRPr lang="en-US" sz="3200" i="1" dirty="0"/>
          </a:p>
        </p:txBody>
      </p:sp>
      <p:sp>
        <p:nvSpPr>
          <p:cNvPr id="3" name="Subtitle 2"/>
          <p:cNvSpPr>
            <a:spLocks noGrp="1"/>
          </p:cNvSpPr>
          <p:nvPr>
            <p:ph type="subTitle" idx="1"/>
          </p:nvPr>
        </p:nvSpPr>
        <p:spPr>
          <a:xfrm>
            <a:off x="572401" y="4182429"/>
            <a:ext cx="6285600" cy="1323370"/>
          </a:xfrm>
        </p:spPr>
        <p:txBody>
          <a:bodyPr>
            <a:normAutofit/>
          </a:bodyPr>
          <a:lstStyle/>
          <a:p>
            <a:r>
              <a:rPr lang="en-US" i="1" dirty="0"/>
              <a:t>Conny Arén</a:t>
            </a:r>
          </a:p>
          <a:p>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8"/>
          </p:nvPr>
        </p:nvSpPr>
        <p:spPr/>
        <p:txBody>
          <a:bodyPr/>
          <a:lstStyle/>
          <a:p>
            <a:r>
              <a:rPr lang="fi-FI" dirty="0"/>
              <a:t>4.4.2023</a:t>
            </a:r>
            <a:endParaRPr lang="en-US" dirty="0"/>
          </a:p>
        </p:txBody>
      </p:sp>
      <p:sp>
        <p:nvSpPr>
          <p:cNvPr id="7" name="Text Placeholder 6"/>
          <p:cNvSpPr>
            <a:spLocks noGrp="1"/>
          </p:cNvSpPr>
          <p:nvPr>
            <p:ph type="body" sz="quarter" idx="19"/>
          </p:nvPr>
        </p:nvSpPr>
        <p:spPr/>
        <p:txBody>
          <a:bodyPr/>
          <a:lstStyle/>
          <a:p>
            <a:endParaRPr lang="en-US" dirty="0"/>
          </a:p>
        </p:txBody>
      </p:sp>
      <p:sp>
        <p:nvSpPr>
          <p:cNvPr id="8" name="Text Placeholder 7"/>
          <p:cNvSpPr>
            <a:spLocks noGrp="1"/>
          </p:cNvSpPr>
          <p:nvPr>
            <p:ph type="body" sz="quarter" idx="20"/>
          </p:nvPr>
        </p:nvSpPr>
        <p:spPr/>
        <p:txBody>
          <a:bodyPr/>
          <a:lstStyle/>
          <a:p>
            <a:endParaRPr lang="en-US" dirty="0"/>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0" indent="0">
              <a:lnSpc>
                <a:spcPct val="150000"/>
              </a:lnSpc>
            </a:pPr>
            <a:r>
              <a:rPr lang="en-GB" sz="1050" i="0" dirty="0">
                <a:solidFill>
                  <a:srgbClr val="333333"/>
                </a:solidFill>
                <a:effectLst/>
              </a:rPr>
              <a:t>Solar photovoltaics: current state and trends</a:t>
            </a:r>
          </a:p>
          <a:p>
            <a:pPr marL="0" indent="0">
              <a:lnSpc>
                <a:spcPct val="150000"/>
              </a:lnSpc>
            </a:pPr>
            <a:r>
              <a:rPr lang="en-US" sz="1050" dirty="0">
                <a:hlinkClick r:id="rId3"/>
              </a:rPr>
              <a:t>	https://iopscience.iop.org/article/10.3367/UFNe.2016.02.037703/meta</a:t>
            </a:r>
            <a:endParaRPr lang="en-US" sz="1050" dirty="0"/>
          </a:p>
          <a:p>
            <a:pPr marL="0" indent="0">
              <a:lnSpc>
                <a:spcPct val="150000"/>
              </a:lnSpc>
            </a:pPr>
            <a:r>
              <a:rPr lang="en-GB" sz="1050" i="0" dirty="0">
                <a:solidFill>
                  <a:srgbClr val="2E2E2E"/>
                </a:solidFill>
                <a:effectLst/>
              </a:rPr>
              <a:t>An overview of solar power (PV systems) integration into electricity grids</a:t>
            </a:r>
          </a:p>
          <a:p>
            <a:pPr marL="0" indent="0">
              <a:lnSpc>
                <a:spcPct val="150000"/>
              </a:lnSpc>
            </a:pPr>
            <a:r>
              <a:rPr lang="en-US" sz="1050" dirty="0">
                <a:hlinkClick r:id="rId4"/>
              </a:rPr>
              <a:t>	https://www.sciencedirect.com/science/article/pii/S2589299119300576?via%3Dihub</a:t>
            </a:r>
            <a:endParaRPr lang="en-US" sz="1050" dirty="0"/>
          </a:p>
          <a:p>
            <a:pPr marL="0" indent="0">
              <a:lnSpc>
                <a:spcPct val="150000"/>
              </a:lnSpc>
            </a:pPr>
            <a:r>
              <a:rPr lang="en-US" sz="1050" dirty="0"/>
              <a:t>Snapshot of global PV market</a:t>
            </a:r>
          </a:p>
          <a:p>
            <a:pPr marL="0" indent="0">
              <a:lnSpc>
                <a:spcPct val="150000"/>
              </a:lnSpc>
            </a:pPr>
            <a:r>
              <a:rPr lang="en-US" sz="1050" dirty="0">
                <a:hlinkClick r:id="rId5"/>
              </a:rPr>
              <a:t>	https://iea-pvps.org/snapshot-reports/snapshot-2022/</a:t>
            </a:r>
            <a:endParaRPr lang="en-US" sz="1050" dirty="0"/>
          </a:p>
          <a:p>
            <a:pPr marL="228600" indent="-228600">
              <a:lnSpc>
                <a:spcPct val="150000"/>
              </a:lnSpc>
              <a:buAutoNum type="alphaUcPeriod"/>
            </a:pPr>
            <a:r>
              <a:rPr lang="en-GB" sz="1050" dirty="0" err="1"/>
              <a:t>Fahrenbruch</a:t>
            </a:r>
            <a:r>
              <a:rPr lang="en-GB" sz="1050" dirty="0"/>
              <a:t>, R. Bube, Fundamentals of solar cells: photovoltaic solar energy conversion, Elsevier, p. 1-25, 2012</a:t>
            </a:r>
          </a:p>
          <a:p>
            <a:pPr marL="0" indent="0">
              <a:lnSpc>
                <a:spcPct val="150000"/>
              </a:lnSpc>
            </a:pPr>
            <a:r>
              <a:rPr lang="en-GB" sz="1050" i="0" dirty="0">
                <a:solidFill>
                  <a:srgbClr val="2E2E2E"/>
                </a:solidFill>
                <a:effectLst/>
              </a:rPr>
              <a:t>Performance of grid-tied PV facilities based on real data in Spain: Central inverter versus string system</a:t>
            </a:r>
          </a:p>
          <a:p>
            <a:pPr marL="0" indent="0">
              <a:lnSpc>
                <a:spcPct val="150000"/>
              </a:lnSpc>
            </a:pPr>
            <a:r>
              <a:rPr lang="en-GB" sz="1050" dirty="0">
                <a:hlinkClick r:id="rId6"/>
              </a:rPr>
              <a:t>	</a:t>
            </a:r>
            <a:r>
              <a:rPr lang="en-US" sz="1050" dirty="0">
                <a:hlinkClick r:id="rId6"/>
              </a:rPr>
              <a:t>https://www.sciencedirect.com/science/article/pii/S0196890414006128</a:t>
            </a:r>
            <a:endParaRPr lang="en-US" sz="1050" dirty="0"/>
          </a:p>
          <a:p>
            <a:pPr marL="0" indent="0">
              <a:lnSpc>
                <a:spcPct val="150000"/>
              </a:lnSpc>
            </a:pPr>
            <a:r>
              <a:rPr lang="en-GB" sz="1050" i="0" dirty="0">
                <a:solidFill>
                  <a:srgbClr val="333333"/>
                </a:solidFill>
                <a:effectLst/>
              </a:rPr>
              <a:t>Impact of Reverse Power Flow Due to High Solar PV Penetration on Distribution Protection System</a:t>
            </a:r>
          </a:p>
          <a:p>
            <a:pPr marL="0" indent="0">
              <a:lnSpc>
                <a:spcPct val="150000"/>
              </a:lnSpc>
            </a:pPr>
            <a:r>
              <a:rPr lang="en-US" sz="1050" dirty="0">
                <a:hlinkClick r:id="rId7"/>
              </a:rPr>
              <a:t>	https://link.springer.com/chapter/10.1007/978-981-16-9033-4_1</a:t>
            </a:r>
            <a:endParaRPr lang="en-US" sz="1050" dirty="0"/>
          </a:p>
          <a:p>
            <a:pPr marL="0" indent="0">
              <a:lnSpc>
                <a:spcPct val="150000"/>
              </a:lnSpc>
            </a:pPr>
            <a:endParaRPr lang="en-US" sz="1050" dirty="0"/>
          </a:p>
          <a:p>
            <a:pPr marL="0" indent="0">
              <a:lnSpc>
                <a:spcPct val="150000"/>
              </a:lnSpc>
            </a:pPr>
            <a:endParaRPr lang="en-US" sz="1050" dirty="0"/>
          </a:p>
          <a:p>
            <a:pPr marL="0" indent="0">
              <a:lnSpc>
                <a:spcPct val="150000"/>
              </a:lnSpc>
            </a:pPr>
            <a:endParaRPr lang="en-US" sz="1050" dirty="0"/>
          </a:p>
        </p:txBody>
      </p:sp>
      <p:sp>
        <p:nvSpPr>
          <p:cNvPr id="3" name="Title 2"/>
          <p:cNvSpPr>
            <a:spLocks noGrp="1"/>
          </p:cNvSpPr>
          <p:nvPr>
            <p:ph type="ctrTitle"/>
          </p:nvPr>
        </p:nvSpPr>
        <p:spPr/>
        <p:txBody>
          <a:bodyPr/>
          <a:lstStyle/>
          <a:p>
            <a:r>
              <a:rPr lang="fi-FI" dirty="0" err="1"/>
              <a:t>Source</a:t>
            </a:r>
            <a:r>
              <a:rPr lang="fi-FI" dirty="0"/>
              <a:t> </a:t>
            </a:r>
            <a:r>
              <a:rPr lang="fi-FI" dirty="0" err="1"/>
              <a:t>material</a:t>
            </a:r>
            <a:r>
              <a:rPr lang="fi-FI" dirty="0"/>
              <a:t> </a:t>
            </a:r>
            <a:r>
              <a:rPr lang="fi-FI" dirty="0" err="1"/>
              <a:t>used</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dirty="0"/>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136400"/>
          </a:xfrm>
        </p:spPr>
        <p:txBody>
          <a:bodyPr>
            <a:normAutofit/>
          </a:bodyPr>
          <a:lstStyle/>
          <a:p>
            <a:pPr marL="285750" indent="-285750" eaLnBrk="1" hangingPunct="1">
              <a:lnSpc>
                <a:spcPct val="160000"/>
              </a:lnSpc>
              <a:buFont typeface="Arial" panose="020B0604020202020204" pitchFamily="34" charset="0"/>
              <a:buChar char="•"/>
            </a:pPr>
            <a:r>
              <a:rPr lang="en-US" dirty="0"/>
              <a:t>Availability of solar irradiation</a:t>
            </a:r>
          </a:p>
          <a:p>
            <a:pPr marL="285750" indent="-285750" eaLnBrk="1" hangingPunct="1">
              <a:lnSpc>
                <a:spcPct val="160000"/>
              </a:lnSpc>
              <a:buFont typeface="Arial" panose="020B0604020202020204" pitchFamily="34" charset="0"/>
              <a:buChar char="•"/>
            </a:pPr>
            <a:r>
              <a:rPr lang="en-US" dirty="0"/>
              <a:t>Current installed capacity</a:t>
            </a:r>
          </a:p>
          <a:p>
            <a:pPr marL="285750" indent="-285750" eaLnBrk="1" hangingPunct="1">
              <a:lnSpc>
                <a:spcPct val="160000"/>
              </a:lnSpc>
              <a:buFont typeface="Arial" panose="020B0604020202020204" pitchFamily="34" charset="0"/>
              <a:buChar char="•"/>
            </a:pPr>
            <a:r>
              <a:rPr lang="en-US" dirty="0"/>
              <a:t>Solar energy to AC</a:t>
            </a:r>
          </a:p>
          <a:p>
            <a:pPr marL="285750" indent="-285750" eaLnBrk="1" hangingPunct="1">
              <a:lnSpc>
                <a:spcPct val="160000"/>
              </a:lnSpc>
              <a:buFont typeface="Arial" panose="020B0604020202020204" pitchFamily="34" charset="0"/>
              <a:buChar char="•"/>
            </a:pPr>
            <a:r>
              <a:rPr lang="en-US" dirty="0"/>
              <a:t>Grid connection</a:t>
            </a:r>
          </a:p>
          <a:p>
            <a:pPr marL="285750" indent="-285750" eaLnBrk="1" hangingPunct="1">
              <a:lnSpc>
                <a:spcPct val="160000"/>
              </a:lnSpc>
              <a:buFont typeface="Arial" panose="020B0604020202020204" pitchFamily="34" charset="0"/>
              <a:buChar char="•"/>
            </a:pPr>
            <a:r>
              <a:rPr lang="en-US" dirty="0"/>
              <a:t>Effects on distribution system</a:t>
            </a:r>
          </a:p>
          <a:p>
            <a:pPr marL="285750" indent="-285750" eaLnBrk="1" hangingPunct="1">
              <a:lnSpc>
                <a:spcPct val="160000"/>
              </a:lnSpc>
              <a:buFont typeface="Arial" panose="020B0604020202020204" pitchFamily="34" charset="0"/>
              <a:buChar char="•"/>
            </a:pPr>
            <a:r>
              <a:rPr lang="en-US" dirty="0"/>
              <a:t>Challenges</a:t>
            </a:r>
          </a:p>
        </p:txBody>
      </p:sp>
      <p:sp>
        <p:nvSpPr>
          <p:cNvPr id="3" name="Title 2"/>
          <p:cNvSpPr>
            <a:spLocks noGrp="1"/>
          </p:cNvSpPr>
          <p:nvPr>
            <p:ph type="ctrTitle"/>
          </p:nvPr>
        </p:nvSpPr>
        <p:spPr/>
        <p:txBody>
          <a:bodyPr/>
          <a:lstStyle/>
          <a:p>
            <a:r>
              <a:rPr lang="fi-FI" dirty="0" err="1"/>
              <a:t>Introduction</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dirty="0"/>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241490"/>
            <a:ext cx="7772400" cy="4136400"/>
          </a:xfrm>
        </p:spPr>
        <p:txBody>
          <a:bodyPr>
            <a:normAutofit/>
          </a:bodyPr>
          <a:lstStyle/>
          <a:p>
            <a:pPr>
              <a:lnSpc>
                <a:spcPct val="150000"/>
              </a:lnSpc>
              <a:buFont typeface="Arial" panose="020B0604020202020204" pitchFamily="34" charset="0"/>
              <a:buChar char="•"/>
            </a:pPr>
            <a:r>
              <a:rPr lang="en-US" sz="1200" b="0" dirty="0"/>
              <a:t>Northern Europe, Russia and Canada has the worst potential</a:t>
            </a:r>
          </a:p>
          <a:p>
            <a:pPr lvl="1">
              <a:lnSpc>
                <a:spcPct val="150000"/>
              </a:lnSpc>
              <a:buFont typeface="Arial" panose="020B0604020202020204" pitchFamily="34" charset="0"/>
              <a:buChar char="•"/>
            </a:pPr>
            <a:r>
              <a:rPr lang="en-US" sz="1200" b="0" dirty="0"/>
              <a:t>Less irradiation in the </a:t>
            </a:r>
            <a:r>
              <a:rPr lang="en-US" sz="1200" dirty="0"/>
              <a:t>winte</a:t>
            </a:r>
            <a:r>
              <a:rPr lang="en-US" sz="1200" b="0" dirty="0"/>
              <a:t>r when the energy demand is </a:t>
            </a:r>
            <a:r>
              <a:rPr lang="en-US" sz="1200" dirty="0"/>
              <a:t>higher			</a:t>
            </a:r>
            <a:endParaRPr lang="en-US" sz="1200" b="0" dirty="0"/>
          </a:p>
          <a:p>
            <a:pPr>
              <a:lnSpc>
                <a:spcPct val="150000"/>
              </a:lnSpc>
              <a:buFont typeface="Arial" panose="020B0604020202020204" pitchFamily="34" charset="0"/>
              <a:buChar char="•"/>
            </a:pPr>
            <a:r>
              <a:rPr lang="en-US" sz="1200" b="0" dirty="0"/>
              <a:t>Sahara interesting option but; Transmission, infrastructure, politics, sandstorms</a:t>
            </a:r>
          </a:p>
          <a:p>
            <a:pPr>
              <a:lnSpc>
                <a:spcPct val="150000"/>
              </a:lnSpc>
              <a:buFont typeface="Arial" panose="020B0604020202020204" pitchFamily="34" charset="0"/>
              <a:buChar char="•"/>
            </a:pPr>
            <a:r>
              <a:rPr lang="en-US" sz="1200" b="0" dirty="0"/>
              <a:t>Solar farm:</a:t>
            </a:r>
          </a:p>
          <a:p>
            <a:pPr lvl="1">
              <a:lnSpc>
                <a:spcPct val="150000"/>
              </a:lnSpc>
              <a:buFont typeface="Arial" panose="020B0604020202020204" pitchFamily="34" charset="0"/>
              <a:buChar char="•"/>
            </a:pPr>
            <a:r>
              <a:rPr lang="en-US" sz="1200" b="0" dirty="0"/>
              <a:t>Collection of solar panels</a:t>
            </a:r>
          </a:p>
          <a:p>
            <a:pPr lvl="1">
              <a:lnSpc>
                <a:spcPct val="150000"/>
              </a:lnSpc>
              <a:buFont typeface="Arial" panose="020B0604020202020204" pitchFamily="34" charset="0"/>
              <a:buChar char="•"/>
            </a:pPr>
            <a:r>
              <a:rPr lang="en-US" sz="1200" b="0" dirty="0"/>
              <a:t>Have a PV efficienc</a:t>
            </a:r>
            <a:r>
              <a:rPr lang="en-US" sz="1200" dirty="0"/>
              <a:t>y around 20% which goes up to 30% for concentrated systems</a:t>
            </a:r>
          </a:p>
          <a:p>
            <a:pPr lvl="1">
              <a:lnSpc>
                <a:spcPct val="150000"/>
              </a:lnSpc>
              <a:buFont typeface="Arial" panose="020B0604020202020204" pitchFamily="34" charset="0"/>
              <a:buChar char="•"/>
            </a:pPr>
            <a:r>
              <a:rPr lang="en-US" sz="1200" b="0" dirty="0"/>
              <a:t>Solar heat plants up to 90% efficiency</a:t>
            </a:r>
          </a:p>
          <a:p>
            <a:pPr lvl="1">
              <a:lnSpc>
                <a:spcPct val="150000"/>
              </a:lnSpc>
              <a:buFont typeface="Arial" panose="020B0604020202020204" pitchFamily="34" charset="0"/>
              <a:buChar char="•"/>
            </a:pPr>
            <a:endParaRPr lang="en-US" sz="1200" b="0" dirty="0"/>
          </a:p>
        </p:txBody>
      </p:sp>
      <p:sp>
        <p:nvSpPr>
          <p:cNvPr id="3" name="Title 2"/>
          <p:cNvSpPr>
            <a:spLocks noGrp="1"/>
          </p:cNvSpPr>
          <p:nvPr>
            <p:ph type="ctrTitle"/>
          </p:nvPr>
        </p:nvSpPr>
        <p:spPr/>
        <p:txBody>
          <a:bodyPr/>
          <a:lstStyle/>
          <a:p>
            <a:r>
              <a:rPr lang="en-US" dirty="0"/>
              <a:t>Availability and definition</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dirty="0"/>
          </a:p>
        </p:txBody>
      </p:sp>
      <p:pic>
        <p:nvPicPr>
          <p:cNvPr id="9" name="Picture 8">
            <a:extLst>
              <a:ext uri="{FF2B5EF4-FFF2-40B4-BE49-F238E27FC236}">
                <a16:creationId xmlns:a16="http://schemas.microsoft.com/office/drawing/2014/main" id="{A89D33AE-15FE-B0D6-0A7F-C50A33D351A9}"/>
              </a:ext>
            </a:extLst>
          </p:cNvPr>
          <p:cNvPicPr>
            <a:picLocks noChangeAspect="1"/>
          </p:cNvPicPr>
          <p:nvPr/>
        </p:nvPicPr>
        <p:blipFill>
          <a:blip r:embed="rId3"/>
          <a:stretch>
            <a:fillRect/>
          </a:stretch>
        </p:blipFill>
        <p:spPr>
          <a:xfrm>
            <a:off x="572400" y="3350374"/>
            <a:ext cx="3701426" cy="2431395"/>
          </a:xfrm>
          <a:prstGeom prst="rect">
            <a:avLst/>
          </a:prstGeom>
        </p:spPr>
      </p:pic>
      <p:pic>
        <p:nvPicPr>
          <p:cNvPr id="10" name="Picture 9">
            <a:extLst>
              <a:ext uri="{FF2B5EF4-FFF2-40B4-BE49-F238E27FC236}">
                <a16:creationId xmlns:a16="http://schemas.microsoft.com/office/drawing/2014/main" id="{74D9C4BA-D6A5-B770-3306-E06A13FC95AD}"/>
              </a:ext>
            </a:extLst>
          </p:cNvPr>
          <p:cNvPicPr>
            <a:picLocks noChangeAspect="1"/>
          </p:cNvPicPr>
          <p:nvPr/>
        </p:nvPicPr>
        <p:blipFill>
          <a:blip r:embed="rId4"/>
          <a:stretch>
            <a:fillRect/>
          </a:stretch>
        </p:blipFill>
        <p:spPr>
          <a:xfrm>
            <a:off x="4572000" y="3388286"/>
            <a:ext cx="4187685" cy="2355573"/>
          </a:xfrm>
          <a:prstGeom prst="rect">
            <a:avLst/>
          </a:prstGeom>
        </p:spPr>
      </p:pic>
    </p:spTree>
    <p:extLst>
      <p:ext uri="{BB962C8B-B14F-4D97-AF65-F5344CB8AC3E}">
        <p14:creationId xmlns:p14="http://schemas.microsoft.com/office/powerpoint/2010/main" val="52188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nSpc>
                <a:spcPct val="150000"/>
              </a:lnSpc>
              <a:buFont typeface="Arial" panose="020B0604020202020204" pitchFamily="34" charset="0"/>
              <a:buChar char="•"/>
            </a:pPr>
            <a:r>
              <a:rPr lang="en-US" b="0" dirty="0"/>
              <a:t>Total PV production (of total electricity production) in 2021. 0.3% in Finland, 7.2% in EU and 5% worldwide</a:t>
            </a:r>
          </a:p>
          <a:p>
            <a:pPr>
              <a:lnSpc>
                <a:spcPct val="150000"/>
              </a:lnSpc>
              <a:buFont typeface="Arial" panose="020B0604020202020204" pitchFamily="34" charset="0"/>
              <a:buChar char="•"/>
            </a:pPr>
            <a:r>
              <a:rPr lang="en-US" b="0" dirty="0"/>
              <a:t>Asia (especially China) have increased their PV production significantly recently</a:t>
            </a:r>
          </a:p>
          <a:p>
            <a:pPr>
              <a:lnSpc>
                <a:spcPct val="150000"/>
              </a:lnSpc>
              <a:buFont typeface="Arial" panose="020B0604020202020204" pitchFamily="34" charset="0"/>
              <a:buChar char="•"/>
            </a:pPr>
            <a:r>
              <a:rPr lang="en-US" b="0" dirty="0"/>
              <a:t>Solar power is increasing more in popularity compared to other renewable energy sources</a:t>
            </a:r>
          </a:p>
        </p:txBody>
      </p:sp>
      <p:sp>
        <p:nvSpPr>
          <p:cNvPr id="3" name="Title 2"/>
          <p:cNvSpPr>
            <a:spLocks noGrp="1"/>
          </p:cNvSpPr>
          <p:nvPr>
            <p:ph type="ctrTitle"/>
          </p:nvPr>
        </p:nvSpPr>
        <p:spPr/>
        <p:txBody>
          <a:bodyPr/>
          <a:lstStyle/>
          <a:p>
            <a:r>
              <a:rPr lang="en-US" dirty="0"/>
              <a:t>Current installed capacity and market share</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dirty="0"/>
          </a:p>
        </p:txBody>
      </p:sp>
      <p:pic>
        <p:nvPicPr>
          <p:cNvPr id="9" name="Picture 8">
            <a:extLst>
              <a:ext uri="{FF2B5EF4-FFF2-40B4-BE49-F238E27FC236}">
                <a16:creationId xmlns:a16="http://schemas.microsoft.com/office/drawing/2014/main" id="{DE285F24-2F3B-A782-FC48-20570F900E25}"/>
              </a:ext>
            </a:extLst>
          </p:cNvPr>
          <p:cNvPicPr>
            <a:picLocks noChangeAspect="1"/>
          </p:cNvPicPr>
          <p:nvPr/>
        </p:nvPicPr>
        <p:blipFill>
          <a:blip r:embed="rId3"/>
          <a:stretch>
            <a:fillRect/>
          </a:stretch>
        </p:blipFill>
        <p:spPr>
          <a:xfrm>
            <a:off x="572400" y="2828746"/>
            <a:ext cx="1931090" cy="2915114"/>
          </a:xfrm>
          <a:prstGeom prst="rect">
            <a:avLst/>
          </a:prstGeom>
        </p:spPr>
      </p:pic>
      <p:pic>
        <p:nvPicPr>
          <p:cNvPr id="11" name="Picture 10">
            <a:extLst>
              <a:ext uri="{FF2B5EF4-FFF2-40B4-BE49-F238E27FC236}">
                <a16:creationId xmlns:a16="http://schemas.microsoft.com/office/drawing/2014/main" id="{04A47536-2A30-EBED-D3B0-BCAB91313F7A}"/>
              </a:ext>
            </a:extLst>
          </p:cNvPr>
          <p:cNvPicPr>
            <a:picLocks noChangeAspect="1"/>
          </p:cNvPicPr>
          <p:nvPr/>
        </p:nvPicPr>
        <p:blipFill>
          <a:blip r:embed="rId4"/>
          <a:stretch>
            <a:fillRect/>
          </a:stretch>
        </p:blipFill>
        <p:spPr>
          <a:xfrm>
            <a:off x="2397473" y="3806691"/>
            <a:ext cx="3400353" cy="1828896"/>
          </a:xfrm>
          <a:prstGeom prst="rect">
            <a:avLst/>
          </a:prstGeom>
        </p:spPr>
      </p:pic>
      <p:pic>
        <p:nvPicPr>
          <p:cNvPr id="13" name="Picture 12">
            <a:extLst>
              <a:ext uri="{FF2B5EF4-FFF2-40B4-BE49-F238E27FC236}">
                <a16:creationId xmlns:a16="http://schemas.microsoft.com/office/drawing/2014/main" id="{9B66FC19-56CB-0A8A-23E1-C382CA630626}"/>
              </a:ext>
            </a:extLst>
          </p:cNvPr>
          <p:cNvPicPr>
            <a:picLocks noChangeAspect="1"/>
          </p:cNvPicPr>
          <p:nvPr/>
        </p:nvPicPr>
        <p:blipFill>
          <a:blip r:embed="rId5"/>
          <a:stretch>
            <a:fillRect/>
          </a:stretch>
        </p:blipFill>
        <p:spPr>
          <a:xfrm>
            <a:off x="5671145" y="3880420"/>
            <a:ext cx="3278966" cy="1479980"/>
          </a:xfrm>
          <a:prstGeom prst="rect">
            <a:avLst/>
          </a:prstGeom>
        </p:spPr>
      </p:pic>
    </p:spTree>
    <p:extLst>
      <p:ext uri="{BB962C8B-B14F-4D97-AF65-F5344CB8AC3E}">
        <p14:creationId xmlns:p14="http://schemas.microsoft.com/office/powerpoint/2010/main" val="132335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nSpc>
                <a:spcPct val="150000"/>
              </a:lnSpc>
              <a:buFont typeface="Arial" panose="020B0604020202020204" pitchFamily="34" charset="0"/>
              <a:buChar char="•"/>
            </a:pPr>
            <a:r>
              <a:rPr lang="en-US" sz="1200" b="0" dirty="0"/>
              <a:t>The solar cell utilizes PV conversion to convert solar radiation into DC, which is inverted to AC</a:t>
            </a:r>
          </a:p>
          <a:p>
            <a:pPr>
              <a:lnSpc>
                <a:spcPct val="150000"/>
              </a:lnSpc>
              <a:buFont typeface="Arial" panose="020B0604020202020204" pitchFamily="34" charset="0"/>
              <a:buChar char="•"/>
            </a:pPr>
            <a:r>
              <a:rPr lang="en-US" sz="1200" b="0" dirty="0"/>
              <a:t>The inverter has an efficiency of 95%+</a:t>
            </a:r>
          </a:p>
          <a:p>
            <a:pPr>
              <a:lnSpc>
                <a:spcPct val="150000"/>
              </a:lnSpc>
              <a:buFont typeface="Arial" panose="020B0604020202020204" pitchFamily="34" charset="0"/>
              <a:buChar char="•"/>
            </a:pPr>
            <a:r>
              <a:rPr lang="en-US" sz="1200" b="0" dirty="0"/>
              <a:t>Central inverters lead the market with 49%, string</a:t>
            </a:r>
          </a:p>
          <a:p>
            <a:pPr marL="0" indent="0">
              <a:lnSpc>
                <a:spcPct val="150000"/>
              </a:lnSpc>
            </a:pPr>
            <a:r>
              <a:rPr lang="en-US" sz="1200" b="0" dirty="0"/>
              <a:t>	inverters have 44%</a:t>
            </a:r>
          </a:p>
          <a:p>
            <a:pPr>
              <a:lnSpc>
                <a:spcPct val="150000"/>
              </a:lnSpc>
              <a:buFont typeface="Arial" panose="020B0604020202020204" pitchFamily="34" charset="0"/>
              <a:buChar char="•"/>
            </a:pPr>
            <a:r>
              <a:rPr lang="en-US" sz="1200" b="0" dirty="0"/>
              <a:t>Central inverter; cheaper to build and maintain, </a:t>
            </a:r>
          </a:p>
          <a:p>
            <a:pPr marL="0" indent="0">
              <a:lnSpc>
                <a:spcPct val="150000"/>
              </a:lnSpc>
            </a:pPr>
            <a:r>
              <a:rPr lang="en-US" sz="1200" b="0" dirty="0"/>
              <a:t>	better off peak performance </a:t>
            </a:r>
          </a:p>
          <a:p>
            <a:pPr>
              <a:lnSpc>
                <a:spcPct val="150000"/>
              </a:lnSpc>
              <a:buFont typeface="Arial" panose="020B0604020202020204" pitchFamily="34" charset="0"/>
              <a:buChar char="•"/>
            </a:pPr>
            <a:r>
              <a:rPr lang="en-US" sz="1200" b="0" dirty="0"/>
              <a:t>String inverter; more flexible installation, </a:t>
            </a:r>
          </a:p>
          <a:p>
            <a:pPr marL="0" indent="0">
              <a:lnSpc>
                <a:spcPct val="150000"/>
              </a:lnSpc>
            </a:pPr>
            <a:r>
              <a:rPr lang="en-US" sz="1200" b="0" dirty="0"/>
              <a:t>	higher peak performance, failures less impactful </a:t>
            </a:r>
          </a:p>
          <a:p>
            <a:pPr marL="0" indent="0">
              <a:lnSpc>
                <a:spcPct val="150000"/>
              </a:lnSpc>
            </a:pPr>
            <a:r>
              <a:rPr lang="en-US" sz="1200" b="0" dirty="0"/>
              <a:t>	but more common</a:t>
            </a:r>
          </a:p>
          <a:p>
            <a:pPr marL="0" indent="0">
              <a:lnSpc>
                <a:spcPct val="150000"/>
              </a:lnSpc>
            </a:pPr>
            <a:endParaRPr lang="en-US" sz="1200" dirty="0"/>
          </a:p>
          <a:p>
            <a:pPr>
              <a:lnSpc>
                <a:spcPct val="150000"/>
              </a:lnSpc>
              <a:buFont typeface="Arial" panose="020B0604020202020204" pitchFamily="34" charset="0"/>
              <a:buChar char="•"/>
            </a:pPr>
            <a:endParaRPr lang="en-US" sz="1200" dirty="0"/>
          </a:p>
          <a:p>
            <a:pPr marL="0" indent="0">
              <a:lnSpc>
                <a:spcPct val="150000"/>
              </a:lnSpc>
            </a:pPr>
            <a:r>
              <a:rPr lang="en-US" sz="1200" dirty="0"/>
              <a:t>	</a:t>
            </a:r>
          </a:p>
          <a:p>
            <a:pPr marL="0" indent="0">
              <a:lnSpc>
                <a:spcPct val="150000"/>
              </a:lnSpc>
            </a:pPr>
            <a:endParaRPr lang="en-US" sz="2000" dirty="0"/>
          </a:p>
        </p:txBody>
      </p:sp>
      <p:sp>
        <p:nvSpPr>
          <p:cNvPr id="3" name="Title 2"/>
          <p:cNvSpPr>
            <a:spLocks noGrp="1"/>
          </p:cNvSpPr>
          <p:nvPr>
            <p:ph type="ctrTitle"/>
          </p:nvPr>
        </p:nvSpPr>
        <p:spPr/>
        <p:txBody>
          <a:bodyPr/>
          <a:lstStyle/>
          <a:p>
            <a:r>
              <a:rPr lang="en-US" dirty="0"/>
              <a:t>Solar energy to AC</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9BE9EED9-5A25-178D-6FC2-44ED15BD94D3}"/>
              </a:ext>
            </a:extLst>
          </p:cNvPr>
          <p:cNvPicPr>
            <a:picLocks noChangeAspect="1"/>
          </p:cNvPicPr>
          <p:nvPr/>
        </p:nvPicPr>
        <p:blipFill>
          <a:blip r:embed="rId3"/>
          <a:stretch>
            <a:fillRect/>
          </a:stretch>
        </p:blipFill>
        <p:spPr>
          <a:xfrm>
            <a:off x="4458600" y="2471529"/>
            <a:ext cx="4070721" cy="3103461"/>
          </a:xfrm>
          <a:prstGeom prst="rect">
            <a:avLst/>
          </a:prstGeom>
        </p:spPr>
      </p:pic>
    </p:spTree>
    <p:extLst>
      <p:ext uri="{BB962C8B-B14F-4D97-AF65-F5344CB8AC3E}">
        <p14:creationId xmlns:p14="http://schemas.microsoft.com/office/powerpoint/2010/main" val="281565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nSpc>
                <a:spcPct val="150000"/>
              </a:lnSpc>
              <a:buFont typeface="Arial" panose="020B0604020202020204" pitchFamily="34" charset="0"/>
              <a:buChar char="•"/>
            </a:pPr>
            <a:r>
              <a:rPr lang="en-US" sz="1200" dirty="0"/>
              <a:t>SCADA-Supervisory control and data acquisition</a:t>
            </a:r>
          </a:p>
          <a:p>
            <a:pPr lvl="1">
              <a:lnSpc>
                <a:spcPct val="150000"/>
              </a:lnSpc>
              <a:buFont typeface="Arial" panose="020B0604020202020204" pitchFamily="34" charset="0"/>
              <a:buChar char="•"/>
            </a:pPr>
            <a:r>
              <a:rPr lang="en-US" sz="1200" dirty="0"/>
              <a:t>Software, hardware, network and control subsystems</a:t>
            </a:r>
          </a:p>
          <a:p>
            <a:pPr lvl="1">
              <a:lnSpc>
                <a:spcPct val="150000"/>
              </a:lnSpc>
              <a:buFont typeface="Arial" panose="020B0604020202020204" pitchFamily="34" charset="0"/>
              <a:buChar char="•"/>
            </a:pPr>
            <a:r>
              <a:rPr lang="en-US" sz="1200" dirty="0"/>
              <a:t>Controls the whole system to optimize power output</a:t>
            </a:r>
          </a:p>
          <a:p>
            <a:pPr lvl="1">
              <a:lnSpc>
                <a:spcPct val="150000"/>
              </a:lnSpc>
              <a:buFont typeface="Arial" panose="020B0604020202020204" pitchFamily="34" charset="0"/>
              <a:buChar char="•"/>
            </a:pPr>
            <a:r>
              <a:rPr lang="en-US" sz="1200" dirty="0"/>
              <a:t>Minimize operation costs, maximize power production</a:t>
            </a:r>
          </a:p>
          <a:p>
            <a:pPr lvl="1">
              <a:lnSpc>
                <a:spcPct val="150000"/>
              </a:lnSpc>
              <a:buFont typeface="Arial" panose="020B0604020202020204" pitchFamily="34" charset="0"/>
              <a:buChar char="•"/>
            </a:pPr>
            <a:r>
              <a:rPr lang="en-US" sz="1200" dirty="0"/>
              <a:t>It can also alarm irregularities and store data</a:t>
            </a:r>
          </a:p>
          <a:p>
            <a:pPr>
              <a:lnSpc>
                <a:spcPct val="150000"/>
              </a:lnSpc>
              <a:buFont typeface="Arial" panose="020B0604020202020204" pitchFamily="34" charset="0"/>
              <a:buChar char="•"/>
            </a:pPr>
            <a:r>
              <a:rPr lang="en-US" sz="1200" dirty="0"/>
              <a:t>Switchgear regulates output</a:t>
            </a:r>
          </a:p>
        </p:txBody>
      </p:sp>
      <p:sp>
        <p:nvSpPr>
          <p:cNvPr id="3" name="Title 2"/>
          <p:cNvSpPr>
            <a:spLocks noGrp="1"/>
          </p:cNvSpPr>
          <p:nvPr>
            <p:ph type="ctrTitle"/>
          </p:nvPr>
        </p:nvSpPr>
        <p:spPr/>
        <p:txBody>
          <a:bodyPr/>
          <a:lstStyle/>
          <a:p>
            <a:r>
              <a:rPr lang="en-US" dirty="0"/>
              <a:t>Grid connected PV system</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dirty="0"/>
          </a:p>
        </p:txBody>
      </p:sp>
      <p:pic>
        <p:nvPicPr>
          <p:cNvPr id="6" name="Kuva 4">
            <a:extLst>
              <a:ext uri="{FF2B5EF4-FFF2-40B4-BE49-F238E27FC236}">
                <a16:creationId xmlns:a16="http://schemas.microsoft.com/office/drawing/2014/main" id="{99DA4759-B789-4BA5-B9EC-2906A4F56A0B}"/>
              </a:ext>
            </a:extLst>
          </p:cNvPr>
          <p:cNvPicPr>
            <a:picLocks noChangeAspect="1"/>
          </p:cNvPicPr>
          <p:nvPr/>
        </p:nvPicPr>
        <p:blipFill>
          <a:blip r:embed="rId3"/>
          <a:stretch>
            <a:fillRect/>
          </a:stretch>
        </p:blipFill>
        <p:spPr>
          <a:xfrm>
            <a:off x="3167681" y="3111922"/>
            <a:ext cx="5488338" cy="2344611"/>
          </a:xfrm>
          <a:prstGeom prst="rect">
            <a:avLst/>
          </a:prstGeom>
        </p:spPr>
      </p:pic>
    </p:spTree>
    <p:extLst>
      <p:ext uri="{BB962C8B-B14F-4D97-AF65-F5344CB8AC3E}">
        <p14:creationId xmlns:p14="http://schemas.microsoft.com/office/powerpoint/2010/main" val="13371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225117"/>
            <a:ext cx="8134278" cy="4500979"/>
          </a:xfrm>
        </p:spPr>
        <p:txBody>
          <a:bodyPr>
            <a:normAutofit/>
          </a:bodyPr>
          <a:lstStyle/>
          <a:p>
            <a:pPr marL="285750" indent="-285750">
              <a:lnSpc>
                <a:spcPct val="150000"/>
              </a:lnSpc>
              <a:buFont typeface="Arial" panose="020B0604020202020204" pitchFamily="34" charset="0"/>
              <a:buChar char="•"/>
            </a:pPr>
            <a:r>
              <a:rPr lang="en-US" dirty="0"/>
              <a:t>Reverse power flow: </a:t>
            </a:r>
            <a:r>
              <a:rPr lang="en-US" b="0" dirty="0"/>
              <a:t>Net Production  &gt; Net Demand.</a:t>
            </a:r>
            <a:endParaRPr lang="fi-FI" dirty="0"/>
          </a:p>
          <a:p>
            <a:pPr marL="285750" indent="-285750">
              <a:lnSpc>
                <a:spcPct val="150000"/>
              </a:lnSpc>
              <a:buFont typeface="Arial" panose="020B0604020202020204" pitchFamily="34" charset="0"/>
              <a:buChar char="•"/>
            </a:pPr>
            <a:r>
              <a:rPr lang="en-US" dirty="0"/>
              <a:t>Overvoltage along distribution feeder:</a:t>
            </a:r>
            <a:r>
              <a:rPr lang="en-US" b="0" dirty="0"/>
              <a:t> Reverse power flow leads to overvoltage along distribution feeder and protective device miscoordination </a:t>
            </a:r>
          </a:p>
          <a:p>
            <a:pPr marL="285750" indent="-285750">
              <a:lnSpc>
                <a:spcPct val="150000"/>
              </a:lnSpc>
              <a:buFont typeface="Arial" panose="020B0604020202020204" pitchFamily="34" charset="0"/>
              <a:buChar char="•"/>
            </a:pPr>
            <a:r>
              <a:rPr lang="en-US" dirty="0"/>
              <a:t>Voltage fluctuation: </a:t>
            </a:r>
            <a:r>
              <a:rPr lang="en-US" b="0" dirty="0"/>
              <a:t>PV power output changes due to irradiation </a:t>
            </a:r>
            <a:r>
              <a:rPr lang="fi-FI" b="0" dirty="0" err="1"/>
              <a:t>changes</a:t>
            </a:r>
            <a:endParaRPr lang="fi-FI" dirty="0"/>
          </a:p>
          <a:p>
            <a:pPr marL="285750" indent="-285750">
              <a:lnSpc>
                <a:spcPct val="150000"/>
              </a:lnSpc>
              <a:buFont typeface="Arial" panose="020B0604020202020204" pitchFamily="34" charset="0"/>
              <a:buChar char="•"/>
            </a:pPr>
            <a:r>
              <a:rPr lang="en-US" dirty="0"/>
              <a:t>Power Losses: </a:t>
            </a:r>
            <a:r>
              <a:rPr lang="en-US" b="0" dirty="0"/>
              <a:t>If plant is far from the load.</a:t>
            </a:r>
            <a:endParaRPr lang="en-US" dirty="0"/>
          </a:p>
          <a:p>
            <a:pPr marL="285750" indent="-285750">
              <a:lnSpc>
                <a:spcPct val="150000"/>
              </a:lnSpc>
              <a:buFont typeface="Arial" panose="020B0604020202020204" pitchFamily="34" charset="0"/>
              <a:buChar char="•"/>
            </a:pPr>
            <a:r>
              <a:rPr lang="en-US" dirty="0"/>
              <a:t>Electromagnetic interference issues: </a:t>
            </a:r>
            <a:r>
              <a:rPr lang="en-US" b="0" dirty="0"/>
              <a:t>Due to the high frequency converters.</a:t>
            </a:r>
          </a:p>
          <a:p>
            <a:pPr marL="285750" indent="-285750">
              <a:lnSpc>
                <a:spcPct val="150000"/>
              </a:lnSpc>
              <a:buFont typeface="Arial" panose="020B0604020202020204" pitchFamily="34" charset="0"/>
              <a:buChar char="•"/>
            </a:pPr>
            <a:r>
              <a:rPr lang="en-US" dirty="0"/>
              <a:t>Increased reactive power in grid: </a:t>
            </a:r>
            <a:r>
              <a:rPr lang="en-US" b="0" dirty="0"/>
              <a:t>In PV system, inverters are openly operating at unity power factor to maximize active power generation. This reduces active power supply by the utility. However, reactive power is still same, thus, distribution transformer operate at low power factor and it reduces overall system efficiency. </a:t>
            </a:r>
          </a:p>
          <a:p>
            <a:pPr marL="285750" indent="-285750">
              <a:lnSpc>
                <a:spcPct val="150000"/>
              </a:lnSpc>
              <a:buFont typeface="Arial" panose="020B0604020202020204" pitchFamily="34" charset="0"/>
              <a:buChar char="•"/>
            </a:pPr>
            <a:r>
              <a:rPr lang="en-US" dirty="0"/>
              <a:t>Anti islanding: </a:t>
            </a:r>
            <a:r>
              <a:rPr lang="en-US" b="0" dirty="0"/>
              <a:t>PV system needs to have anti islanding functions, which turns off the system when the grid is off to protect hardware like inverters (and workers in case of blackout).</a:t>
            </a:r>
            <a:endParaRPr lang="en-US" dirty="0"/>
          </a:p>
          <a:p>
            <a:pPr marL="285750" indent="-285750">
              <a:lnSpc>
                <a:spcPct val="150000"/>
              </a:lnSpc>
              <a:buFont typeface="Arial" panose="020B0604020202020204" pitchFamily="34" charset="0"/>
              <a:buChar char="•"/>
            </a:pPr>
            <a:endParaRPr lang="en-US" b="0" dirty="0">
              <a:highlight>
                <a:srgbClr val="FFFFFF"/>
              </a:highlight>
            </a:endParaRPr>
          </a:p>
          <a:p>
            <a:pPr marL="342900" indent="-342900">
              <a:lnSpc>
                <a:spcPct val="150000"/>
              </a:lnSpc>
              <a:buFont typeface="Wingdings" pitchFamily="2" charset="2"/>
              <a:buChar char="Ø"/>
            </a:pPr>
            <a:endParaRPr lang="fi-FI" dirty="0"/>
          </a:p>
          <a:p>
            <a:pPr>
              <a:lnSpc>
                <a:spcPct val="150000"/>
              </a:lnSpc>
              <a:buFont typeface="Arial" panose="020B0604020202020204" pitchFamily="34" charset="0"/>
              <a:buChar char="•"/>
            </a:pPr>
            <a:endParaRPr lang="en-US" sz="2000" dirty="0"/>
          </a:p>
        </p:txBody>
      </p:sp>
      <p:sp>
        <p:nvSpPr>
          <p:cNvPr id="3" name="Title 2"/>
          <p:cNvSpPr>
            <a:spLocks noGrp="1"/>
          </p:cNvSpPr>
          <p:nvPr>
            <p:ph type="ctrTitle"/>
          </p:nvPr>
        </p:nvSpPr>
        <p:spPr>
          <a:xfrm>
            <a:off x="572400" y="330200"/>
            <a:ext cx="7772400" cy="956734"/>
          </a:xfrm>
        </p:spPr>
        <p:txBody>
          <a:bodyPr/>
          <a:lstStyle/>
          <a:p>
            <a:r>
              <a:rPr lang="en-US" sz="2400" dirty="0"/>
              <a:t>Effects of PV Grid connected systems on a Distribution network</a:t>
            </a:r>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dirty="0"/>
          </a:p>
        </p:txBody>
      </p:sp>
      <p:sp>
        <p:nvSpPr>
          <p:cNvPr id="10" name="Text Placeholder 3"/>
          <p:cNvSpPr>
            <a:spLocks noGrp="1"/>
          </p:cNvSpPr>
          <p:nvPr>
            <p:ph type="body" sz="quarter" idx="16"/>
          </p:nvPr>
        </p:nvSpPr>
        <p:spPr>
          <a:xfrm>
            <a:off x="5152377" y="6196614"/>
            <a:ext cx="3379063" cy="532660"/>
          </a:xfrm>
        </p:spPr>
        <p:txBody>
          <a:bodyPr/>
          <a:lstStyle/>
          <a:p>
            <a:pPr indent="-548640">
              <a:lnSpc>
                <a:spcPct val="100000"/>
              </a:lnSpc>
              <a:spcBef>
                <a:spcPts val="600"/>
              </a:spcBef>
              <a:spcAft>
                <a:spcPts val="600"/>
              </a:spcAft>
            </a:pPr>
            <a:endParaRPr lang="en-US" sz="1200" i="1" dirty="0"/>
          </a:p>
        </p:txBody>
      </p:sp>
    </p:spTree>
    <p:extLst>
      <p:ext uri="{BB962C8B-B14F-4D97-AF65-F5344CB8AC3E}">
        <p14:creationId xmlns:p14="http://schemas.microsoft.com/office/powerpoint/2010/main" val="136874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225117"/>
            <a:ext cx="8134278" cy="4500979"/>
          </a:xfrm>
        </p:spPr>
        <p:txBody>
          <a:bodyPr>
            <a:normAutofit/>
          </a:bodyPr>
          <a:lstStyle/>
          <a:p>
            <a:pPr marL="285750" indent="-285750">
              <a:lnSpc>
                <a:spcPct val="150000"/>
              </a:lnSpc>
              <a:buFont typeface="Arial" panose="020B0604020202020204" pitchFamily="34" charset="0"/>
              <a:buChar char="•"/>
            </a:pPr>
            <a:r>
              <a:rPr lang="en-US" b="0" dirty="0">
                <a:highlight>
                  <a:srgbClr val="FFFFFF"/>
                </a:highlight>
              </a:rPr>
              <a:t>Production is weather dependent and can’t be adjusted to meet the demand (compare to conventional energy sources)</a:t>
            </a:r>
          </a:p>
          <a:p>
            <a:pPr marL="285750" indent="-285750">
              <a:lnSpc>
                <a:spcPct val="150000"/>
              </a:lnSpc>
              <a:buFont typeface="Arial" panose="020B0604020202020204" pitchFamily="34" charset="0"/>
              <a:buChar char="•"/>
            </a:pPr>
            <a:r>
              <a:rPr lang="en-US" b="0" dirty="0">
                <a:highlight>
                  <a:srgbClr val="FFFFFF"/>
                </a:highlight>
              </a:rPr>
              <a:t>No inertial power generation</a:t>
            </a:r>
          </a:p>
          <a:p>
            <a:pPr marL="285750" indent="-285750">
              <a:lnSpc>
                <a:spcPct val="150000"/>
              </a:lnSpc>
              <a:buFont typeface="Arial" panose="020B0604020202020204" pitchFamily="34" charset="0"/>
              <a:buChar char="•"/>
            </a:pPr>
            <a:r>
              <a:rPr lang="en-US" b="0" dirty="0">
                <a:highlight>
                  <a:srgbClr val="FFFFFF"/>
                </a:highlight>
              </a:rPr>
              <a:t>The rest of the power system needs to be built around the unpredictable and irregular power production of solar (and wind), when their shares become big enough. Other systems like DR and storages need to provide flexibility and stability. </a:t>
            </a:r>
          </a:p>
          <a:p>
            <a:pPr marL="285750" indent="-285750">
              <a:lnSpc>
                <a:spcPct val="150000"/>
              </a:lnSpc>
              <a:buFont typeface="Arial" panose="020B0604020202020204" pitchFamily="34" charset="0"/>
              <a:buChar char="•"/>
            </a:pPr>
            <a:r>
              <a:rPr lang="en-US" b="0" dirty="0">
                <a:highlight>
                  <a:srgbClr val="FFFFFF"/>
                </a:highlight>
              </a:rPr>
              <a:t>Intermittent nature and location</a:t>
            </a:r>
          </a:p>
          <a:p>
            <a:pPr marL="285750" indent="-285750">
              <a:lnSpc>
                <a:spcPct val="150000"/>
              </a:lnSpc>
              <a:buFont typeface="Arial" panose="020B0604020202020204" pitchFamily="34" charset="0"/>
              <a:buChar char="•"/>
            </a:pPr>
            <a:r>
              <a:rPr lang="en-US" b="0" dirty="0">
                <a:highlight>
                  <a:srgbClr val="FFFFFF"/>
                </a:highlight>
              </a:rPr>
              <a:t>Environmental issues; Land degradation, habitat loss, hazardous materials</a:t>
            </a:r>
          </a:p>
          <a:p>
            <a:pPr marL="0" indent="0">
              <a:lnSpc>
                <a:spcPct val="150000"/>
              </a:lnSpc>
            </a:pPr>
            <a:endParaRPr lang="fi-FI" dirty="0"/>
          </a:p>
          <a:p>
            <a:pPr>
              <a:lnSpc>
                <a:spcPct val="150000"/>
              </a:lnSpc>
              <a:buFont typeface="Arial" panose="020B0604020202020204" pitchFamily="34" charset="0"/>
              <a:buChar char="•"/>
            </a:pPr>
            <a:endParaRPr lang="en-US" sz="2000" dirty="0"/>
          </a:p>
        </p:txBody>
      </p:sp>
      <p:sp>
        <p:nvSpPr>
          <p:cNvPr id="3" name="Title 2"/>
          <p:cNvSpPr>
            <a:spLocks noGrp="1"/>
          </p:cNvSpPr>
          <p:nvPr>
            <p:ph type="ctrTitle"/>
          </p:nvPr>
        </p:nvSpPr>
        <p:spPr>
          <a:xfrm>
            <a:off x="572400" y="330200"/>
            <a:ext cx="7772400" cy="956734"/>
          </a:xfrm>
        </p:spPr>
        <p:txBody>
          <a:bodyPr/>
          <a:lstStyle/>
          <a:p>
            <a:r>
              <a:rPr lang="en-US" sz="2400" dirty="0"/>
              <a:t>Challenges</a:t>
            </a:r>
          </a:p>
        </p:txBody>
      </p:sp>
      <p:sp>
        <p:nvSpPr>
          <p:cNvPr id="7" name="Date Placeholder 6"/>
          <p:cNvSpPr>
            <a:spLocks noGrp="1"/>
          </p:cNvSpPr>
          <p:nvPr>
            <p:ph type="dt" sz="half" idx="19"/>
          </p:nvPr>
        </p:nvSpPr>
        <p:spPr/>
        <p:txBody>
          <a:bodyPr/>
          <a:lstStyle/>
          <a:p>
            <a:pPr>
              <a:defRPr/>
            </a:pPr>
            <a:r>
              <a:rPr lang="fi-FI" dirty="0"/>
              <a:t>4.4.2023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dirty="0"/>
          </a:p>
        </p:txBody>
      </p:sp>
      <p:sp>
        <p:nvSpPr>
          <p:cNvPr id="10" name="Text Placeholder 3"/>
          <p:cNvSpPr>
            <a:spLocks noGrp="1"/>
          </p:cNvSpPr>
          <p:nvPr>
            <p:ph type="body" sz="quarter" idx="16"/>
          </p:nvPr>
        </p:nvSpPr>
        <p:spPr>
          <a:xfrm>
            <a:off x="5152377" y="6196614"/>
            <a:ext cx="3379063" cy="532660"/>
          </a:xfrm>
        </p:spPr>
        <p:txBody>
          <a:bodyPr/>
          <a:lstStyle/>
          <a:p>
            <a:pPr indent="-548640">
              <a:lnSpc>
                <a:spcPct val="100000"/>
              </a:lnSpc>
              <a:spcBef>
                <a:spcPts val="600"/>
              </a:spcBef>
              <a:spcAft>
                <a:spcPts val="600"/>
              </a:spcAft>
            </a:pPr>
            <a:endParaRPr lang="en-US" sz="1200" i="1" dirty="0"/>
          </a:p>
        </p:txBody>
      </p:sp>
    </p:spTree>
    <p:extLst>
      <p:ext uri="{BB962C8B-B14F-4D97-AF65-F5344CB8AC3E}">
        <p14:creationId xmlns:p14="http://schemas.microsoft.com/office/powerpoint/2010/main" val="258732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a:lnSpc>
                <a:spcPct val="150000"/>
              </a:lnSpc>
              <a:buFont typeface="Arial" panose="020B0604020202020204" pitchFamily="34" charset="0"/>
              <a:buChar char="•"/>
            </a:pPr>
            <a:r>
              <a:rPr lang="en-US" sz="2000" b="0" dirty="0"/>
              <a:t>Solar power is highly variable and irregular. When the share of unpredictable renewable energy sources become big enough, smart grids becomes absolutely necessary</a:t>
            </a:r>
          </a:p>
          <a:p>
            <a:pPr>
              <a:lnSpc>
                <a:spcPct val="150000"/>
              </a:lnSpc>
              <a:buFont typeface="Arial" panose="020B0604020202020204" pitchFamily="34" charset="0"/>
              <a:buChar char="•"/>
            </a:pPr>
            <a:r>
              <a:rPr lang="en-US" sz="2000" b="0" dirty="0"/>
              <a:t>Inverters and SCADA have important roles in producing good quantities and quality of power</a:t>
            </a:r>
          </a:p>
          <a:p>
            <a:pPr>
              <a:lnSpc>
                <a:spcPct val="150000"/>
              </a:lnSpc>
              <a:buFont typeface="Arial" panose="020B0604020202020204" pitchFamily="34" charset="0"/>
              <a:buChar char="•"/>
            </a:pPr>
            <a:r>
              <a:rPr lang="en-US" sz="2000" b="0" dirty="0"/>
              <a:t>Irregular power production and peaks can lead to reverse power flow, overvoltage and voltage fluctuations</a:t>
            </a:r>
          </a:p>
          <a:p>
            <a:pPr>
              <a:lnSpc>
                <a:spcPct val="150000"/>
              </a:lnSpc>
              <a:buFont typeface="Arial" panose="020B0604020202020204" pitchFamily="34" charset="0"/>
              <a:buChar char="•"/>
            </a:pPr>
            <a:endParaRPr lang="en-US" sz="2000" dirty="0"/>
          </a:p>
        </p:txBody>
      </p:sp>
      <p:sp>
        <p:nvSpPr>
          <p:cNvPr id="3" name="Title 2"/>
          <p:cNvSpPr>
            <a:spLocks noGrp="1"/>
          </p:cNvSpPr>
          <p:nvPr>
            <p:ph type="ctrTitle"/>
          </p:nvPr>
        </p:nvSpPr>
        <p:spPr/>
        <p:txBody>
          <a:bodyPr/>
          <a:lstStyle/>
          <a:p>
            <a:r>
              <a:rPr lang="fi-FI" dirty="0" err="1"/>
              <a:t>Conclusions</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4.4.2023</a:t>
            </a:r>
            <a:endParaRPr lang="en-US" dirty="0"/>
          </a:p>
          <a:p>
            <a:pPr>
              <a:defRPr/>
            </a:pP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dirty="0"/>
          </a:p>
        </p:txBody>
      </p:sp>
    </p:spTree>
    <p:extLst>
      <p:ext uri="{BB962C8B-B14F-4D97-AF65-F5344CB8AC3E}">
        <p14:creationId xmlns:p14="http://schemas.microsoft.com/office/powerpoint/2010/main" val="3223155658"/>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14553</TotalTime>
  <Words>855</Words>
  <Application>Microsoft Office PowerPoint</Application>
  <PresentationFormat>On-screen Show (4:3)</PresentationFormat>
  <Paragraphs>97</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Poppins</vt:lpstr>
      <vt:lpstr>Times New Roman</vt:lpstr>
      <vt:lpstr>Wingdings</vt:lpstr>
      <vt:lpstr>presentation</vt:lpstr>
      <vt:lpstr>Aalto Content - Green</vt:lpstr>
      <vt:lpstr>ELEC-E8423 - Smart Grid  Solar farms, their local grids and connection to the power system</vt:lpstr>
      <vt:lpstr>Introduction</vt:lpstr>
      <vt:lpstr>Availability and definition</vt:lpstr>
      <vt:lpstr>Current installed capacity and market share</vt:lpstr>
      <vt:lpstr>Solar energy to AC</vt:lpstr>
      <vt:lpstr>Grid connected PV system</vt:lpstr>
      <vt:lpstr>Effects of PV Grid connected systems on a Distribution network</vt:lpstr>
      <vt:lpstr>Challenges</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1111</cp:revision>
  <dcterms:created xsi:type="dcterms:W3CDTF">2010-03-23T14:57:30Z</dcterms:created>
  <dcterms:modified xsi:type="dcterms:W3CDTF">2023-04-03T15:31:58Z</dcterms:modified>
</cp:coreProperties>
</file>