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6"/>
  </p:notesMasterIdLst>
  <p:handoutMasterIdLst>
    <p:handoutMasterId r:id="rId17"/>
  </p:handoutMasterIdLst>
  <p:sldIdLst>
    <p:sldId id="339" r:id="rId6"/>
    <p:sldId id="355" r:id="rId7"/>
    <p:sldId id="369" r:id="rId8"/>
    <p:sldId id="372" r:id="rId9"/>
    <p:sldId id="366" r:id="rId10"/>
    <p:sldId id="367" r:id="rId11"/>
    <p:sldId id="368" r:id="rId12"/>
    <p:sldId id="352" r:id="rId13"/>
    <p:sldId id="370" r:id="rId14"/>
    <p:sldId id="362" r:id="rId15"/>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3A0232-AEF3-4246-A1C9-2077663970D2}" v="1814" dt="2022-03-21T19:08:07.332"/>
    <p1510:client id="{0FDF9660-A97F-4954-9812-4E6AAD848463}" v="14" dt="2022-03-21T19:44:29.299"/>
    <p1510:client id="{77DC7D6B-A3CF-3848-AF52-C1608446F273}" v="732" dt="2022-03-21T19:49:21.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2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4/17/2023</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4/17/2023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1242828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43283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27355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84617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925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07770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wiley.com/en-us/HVDC+Grids%3A+For+Offshore+and+Supergrid+of+the+Future-p-9781118859155" TargetMode="External"/><Relationship Id="rId3" Type="http://schemas.openxmlformats.org/officeDocument/2006/relationships/hyperlink" Target="https://www.sciencedirect.com/science/article/pii/S2211467X21000444" TargetMode="External"/><Relationship Id="rId7" Type="http://schemas.openxmlformats.org/officeDocument/2006/relationships/hyperlink" Target="https://publications.parliament.uk/pa/cm201012/cmselect/cmenergy/1040/104005.ht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assets.kpmg/content/dam/kpmg/ie/pdf/2018/07/ie-super-grids-making-the-right-connections-for-a-sustainable-future.pdf" TargetMode="External"/><Relationship Id="rId5" Type="http://schemas.openxmlformats.org/officeDocument/2006/relationships/hyperlink" Target="https://www.irena.org/-/media/Files/IRENA/Agency/Publication/2019/Sep/IRENA_Supergrids_2019.pdf?la=en&amp;hash=4C6639C08B1BEC582B700609C6D3C3B2E126AE70" TargetMode="External"/><Relationship Id="rId4" Type="http://schemas.openxmlformats.org/officeDocument/2006/relationships/hyperlink" Target="https://www.economist.com/the-economist-explains/2017/01/17/what-is-a-supergrid" TargetMode="External"/><Relationship Id="rId9" Type="http://schemas.openxmlformats.org/officeDocument/2006/relationships/hyperlink" Target="https://people.montefiore.uliege.be/ernst/uploads/news/id140/Global_Grid_RENE_final.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a:t>ELEC-E8423 - Smart Grid</a:t>
            </a:r>
            <a:br>
              <a:rPr lang="fi-FI" sz="3200"/>
            </a:br>
            <a:br>
              <a:rPr lang="fi-FI" sz="3200"/>
            </a:br>
            <a:r>
              <a:rPr lang="fi-FI" sz="3200" i="1" err="1"/>
              <a:t>Supergrids</a:t>
            </a:r>
            <a:endParaRPr lang="en-US" sz="3200" i="1"/>
          </a:p>
        </p:txBody>
      </p:sp>
      <p:sp>
        <p:nvSpPr>
          <p:cNvPr id="3" name="Subtitle 2"/>
          <p:cNvSpPr>
            <a:spLocks noGrp="1"/>
          </p:cNvSpPr>
          <p:nvPr>
            <p:ph type="subTitle" idx="1"/>
          </p:nvPr>
        </p:nvSpPr>
        <p:spPr>
          <a:xfrm>
            <a:off x="572400" y="4182429"/>
            <a:ext cx="6285601" cy="1323370"/>
          </a:xfrm>
        </p:spPr>
        <p:txBody>
          <a:bodyPr>
            <a:normAutofit/>
          </a:bodyPr>
          <a:lstStyle/>
          <a:p>
            <a:r>
              <a:rPr lang="en-US" i="1" dirty="0"/>
              <a:t>Antonin Canal</a:t>
            </a:r>
          </a:p>
          <a:p>
            <a:r>
              <a:rPr lang="en-US" i="1" dirty="0"/>
              <a:t>Julian </a:t>
            </a:r>
            <a:r>
              <a:rPr lang="en-US" i="1" dirty="0" err="1"/>
              <a:t>Bratzke</a:t>
            </a:r>
            <a:endParaRPr lang="en-US" i="1" dirty="0"/>
          </a:p>
          <a:p>
            <a:endParaRPr lang="en-US" dirty="0"/>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r>
              <a:rPr lang="fi-FI" dirty="0"/>
              <a:t>18</a:t>
            </a:r>
            <a:r>
              <a:rPr lang="et-EE" dirty="0"/>
              <a:t>.0</a:t>
            </a:r>
            <a:r>
              <a:rPr lang="fi-FI" dirty="0"/>
              <a:t>4</a:t>
            </a:r>
            <a:r>
              <a:rPr lang="et-EE" dirty="0"/>
              <a:t>.202</a:t>
            </a:r>
            <a:r>
              <a:rPr lang="fr-FR" dirty="0"/>
              <a:t>3</a:t>
            </a:r>
            <a:endParaRPr lang="en-US" dirty="0"/>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342900" indent="-342900">
              <a:lnSpc>
                <a:spcPct val="150000"/>
              </a:lnSpc>
              <a:buFont typeface="Arial" panose="020B0604020202020204" pitchFamily="34" charset="0"/>
              <a:buChar char="•"/>
            </a:pPr>
            <a:r>
              <a:rPr lang="en-US" sz="1200" b="0" dirty="0">
                <a:ea typeface="ＭＳ Ｐゴシック"/>
                <a:hlinkClick r:id="rId3"/>
              </a:rPr>
              <a:t>https://www.sciencedirect.com/science/article/pii/S2211467X21000444</a:t>
            </a:r>
            <a:endParaRPr lang="en-US" sz="1200" b="0" dirty="0">
              <a:ea typeface="ＭＳ Ｐゴシック"/>
            </a:endParaRPr>
          </a:p>
          <a:p>
            <a:pPr marL="342900" indent="-342900">
              <a:lnSpc>
                <a:spcPct val="150000"/>
              </a:lnSpc>
              <a:buFont typeface="Arial" panose="020B0604020202020204" pitchFamily="34" charset="0"/>
              <a:buChar char="•"/>
            </a:pPr>
            <a:r>
              <a:rPr lang="en-US" sz="1200" b="0" dirty="0">
                <a:ea typeface="ＭＳ Ｐゴシック"/>
              </a:rPr>
              <a:t>https://www.hitachienergy.com/news/press-releases/2021/07/hitachi-abb-power-grids-commissions-groundbreaking-uhvdc-project-in-india</a:t>
            </a:r>
          </a:p>
          <a:p>
            <a:pPr marL="342900" indent="-342900">
              <a:lnSpc>
                <a:spcPct val="150000"/>
              </a:lnSpc>
              <a:buFont typeface="Arial" panose="020B0604020202020204" pitchFamily="34" charset="0"/>
              <a:buChar char="•"/>
            </a:pPr>
            <a:r>
              <a:rPr lang="en-US" sz="1200" b="0" dirty="0">
                <a:ea typeface="ＭＳ Ｐゴシック"/>
                <a:hlinkClick r:id="rId4"/>
              </a:rPr>
              <a:t>https://www.economist.com/the-economist-explains/2017/01/17/what-is-a-supergrid</a:t>
            </a:r>
            <a:endParaRPr lang="en-US" sz="1200" b="0" dirty="0">
              <a:ea typeface="ＭＳ Ｐゴシック"/>
            </a:endParaRPr>
          </a:p>
          <a:p>
            <a:pPr marL="342900" indent="-342900">
              <a:lnSpc>
                <a:spcPct val="150000"/>
              </a:lnSpc>
              <a:buFont typeface="Arial" panose="020B0604020202020204" pitchFamily="34" charset="0"/>
              <a:buChar char="•"/>
            </a:pPr>
            <a:r>
              <a:rPr lang="en-US" sz="1200" b="0" dirty="0">
                <a:ea typeface="ＭＳ Ｐゴシック"/>
                <a:hlinkClick r:id="rId5"/>
              </a:rPr>
              <a:t>https://www.irena.org/-/media/Files/IRENA/Agency/Publication/2019/Sep/IRENA_Supergrids_2019.pdf?la=en&amp;hash=4C6639C08B1BEC582B700609C6D3C3B2E126AE70</a:t>
            </a:r>
            <a:endParaRPr lang="en-US" sz="1200" b="0" dirty="0">
              <a:ea typeface="ＭＳ Ｐゴシック"/>
            </a:endParaRPr>
          </a:p>
          <a:p>
            <a:pPr marL="342900" indent="-342900">
              <a:lnSpc>
                <a:spcPct val="150000"/>
              </a:lnSpc>
              <a:buFont typeface="Arial" panose="020B0604020202020204" pitchFamily="34" charset="0"/>
              <a:buChar char="•"/>
            </a:pPr>
            <a:r>
              <a:rPr lang="en-US" sz="1200" b="0" dirty="0">
                <a:ea typeface="ＭＳ Ｐゴシック"/>
                <a:hlinkClick r:id="rId6"/>
              </a:rPr>
              <a:t>https://assets.kpmg/content/dam/kpmg/ie/pdf/2018/07/ie-super-grids-making-the-right-connections-for-a-sustainable-future.pdf</a:t>
            </a:r>
            <a:endParaRPr lang="en-US" sz="1200" b="0" dirty="0">
              <a:ea typeface="ＭＳ Ｐゴシック"/>
            </a:endParaRPr>
          </a:p>
          <a:p>
            <a:pPr marL="342900" indent="-342900">
              <a:lnSpc>
                <a:spcPct val="150000"/>
              </a:lnSpc>
              <a:buFont typeface="Arial" panose="020B0604020202020204" pitchFamily="34" charset="0"/>
              <a:buChar char="•"/>
            </a:pPr>
            <a:r>
              <a:rPr lang="en-US" sz="1200" b="0" dirty="0">
                <a:ea typeface="+mn-lt"/>
                <a:cs typeface="+mn-lt"/>
                <a:hlinkClick r:id="rId7"/>
              </a:rPr>
              <a:t>https://www.climatechangenews.com/2022/03/09/china-plans-huge-wind-and-solar-power-rollout-in-gobi-desert/</a:t>
            </a:r>
          </a:p>
          <a:p>
            <a:pPr marL="342900" indent="-342900">
              <a:lnSpc>
                <a:spcPct val="150000"/>
              </a:lnSpc>
              <a:buFont typeface="Arial" panose="020B0604020202020204" pitchFamily="34" charset="0"/>
              <a:buChar char="•"/>
            </a:pPr>
            <a:r>
              <a:rPr lang="en-US" sz="1200" b="0" dirty="0">
                <a:ea typeface="+mn-lt"/>
                <a:cs typeface="+mn-lt"/>
                <a:hlinkClick r:id="rId7"/>
              </a:rPr>
              <a:t>https://publications.parliament.uk/pa/cm201012/cmselect/cmenergy/1040/104005.htm</a:t>
            </a:r>
            <a:endParaRPr lang="en-US" sz="1200" b="0" dirty="0"/>
          </a:p>
          <a:p>
            <a:pPr marL="342900" indent="-342900">
              <a:lnSpc>
                <a:spcPct val="150000"/>
              </a:lnSpc>
              <a:buChar char="•"/>
            </a:pPr>
            <a:r>
              <a:rPr lang="en-US" sz="1200" b="0" dirty="0">
                <a:ea typeface="+mn-lt"/>
                <a:cs typeface="+mn-lt"/>
                <a:hlinkClick r:id="rId8"/>
              </a:rPr>
              <a:t>https://www.wiley.com/en-us/HVDC+Grids%3A+For+Offshore+and+Supergrid+of+the+Future-p-9781118859155</a:t>
            </a:r>
            <a:endParaRPr lang="en-US" sz="1200" b="0" dirty="0">
              <a:ea typeface="+mn-lt"/>
              <a:cs typeface="+mn-lt"/>
            </a:endParaRPr>
          </a:p>
          <a:p>
            <a:pPr marL="342900" indent="-342900">
              <a:lnSpc>
                <a:spcPct val="150000"/>
              </a:lnSpc>
              <a:buChar char="•"/>
            </a:pPr>
            <a:r>
              <a:rPr lang="en-US" sz="1200" b="0" dirty="0">
                <a:cs typeface="Arial"/>
                <a:hlinkClick r:id="rId9"/>
              </a:rPr>
              <a:t>https://people.montefiore.uliege.be/ernst/uploads/news/id140/Global_Grid_RENE_final.pdf</a:t>
            </a:r>
            <a:endParaRPr lang="en-US" sz="1200" b="0" dirty="0">
              <a:cs typeface="Arial"/>
            </a:endParaRPr>
          </a:p>
          <a:p>
            <a:pPr marL="342900" indent="-342900">
              <a:lnSpc>
                <a:spcPct val="150000"/>
              </a:lnSpc>
              <a:buChar char="•"/>
            </a:pPr>
            <a:endParaRPr lang="en-US" sz="1200" b="0" dirty="0">
              <a:cs typeface="Arial"/>
            </a:endParaRPr>
          </a:p>
          <a:p>
            <a:pPr marL="342900" indent="-342900">
              <a:lnSpc>
                <a:spcPct val="150000"/>
              </a:lnSpc>
              <a:buChar char="•"/>
            </a:pPr>
            <a:endParaRPr lang="en-US" b="0" dirty="0">
              <a:cs typeface="Arial"/>
            </a:endParaRPr>
          </a:p>
          <a:p>
            <a:pPr marL="0" indent="0">
              <a:lnSpc>
                <a:spcPct val="150000"/>
              </a:lnSpc>
            </a:pPr>
            <a:endParaRPr lang="en-US" sz="2000" dirty="0"/>
          </a:p>
        </p:txBody>
      </p:sp>
      <p:sp>
        <p:nvSpPr>
          <p:cNvPr id="3" name="Title 2"/>
          <p:cNvSpPr>
            <a:spLocks noGrp="1"/>
          </p:cNvSpPr>
          <p:nvPr>
            <p:ph type="ctrTitle"/>
          </p:nvPr>
        </p:nvSpPr>
        <p:spPr/>
        <p:txBody>
          <a:bodyPr/>
          <a:lstStyle/>
          <a:p>
            <a:r>
              <a:rPr lang="fi-FI" err="1"/>
              <a:t>References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6" name="Text Placeholder 5">
            <a:extLst>
              <a:ext uri="{FF2B5EF4-FFF2-40B4-BE49-F238E27FC236}">
                <a16:creationId xmlns:a16="http://schemas.microsoft.com/office/drawing/2014/main" id="{7B9AE7D1-4E1E-AFE6-2F97-F75F332247BD}"/>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dirty="0"/>
              <a:t>18.04</a:t>
            </a:r>
            <a:r>
              <a:rPr lang="et-EE" dirty="0"/>
              <a:t>.202</a:t>
            </a:r>
            <a:r>
              <a:rPr lang="fr-FR" dirty="0"/>
              <a:t>3</a:t>
            </a:r>
            <a:endParaRPr lang="en-US" dirty="0"/>
          </a:p>
        </p:txBody>
      </p:sp>
    </p:spTree>
    <p:extLst>
      <p:ext uri="{BB962C8B-B14F-4D97-AF65-F5344CB8AC3E}">
        <p14:creationId xmlns:p14="http://schemas.microsoft.com/office/powerpoint/2010/main" val="166070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vert="horz" wrap="square" lIns="0" tIns="0" rIns="0" bIns="0" numCol="1" anchor="ctr" anchorCtr="0" compatLnSpc="1">
            <a:prstTxWarp prst="textNoShape">
              <a:avLst/>
            </a:prstTxWarp>
            <a:normAutofit/>
          </a:bodyPr>
          <a:lstStyle/>
          <a:p>
            <a:pPr marL="285750" indent="-285750" eaLnBrk="1" hangingPunct="1">
              <a:lnSpc>
                <a:spcPct val="160000"/>
              </a:lnSpc>
              <a:buChar char="•"/>
            </a:pPr>
            <a:r>
              <a:rPr lang="en-US" sz="1600" dirty="0">
                <a:ea typeface="ＭＳ Ｐゴシック"/>
              </a:rPr>
              <a:t>What </a:t>
            </a:r>
            <a:r>
              <a:rPr lang="de-DE" sz="1600" dirty="0" err="1">
                <a:ea typeface="ＭＳ Ｐゴシック"/>
              </a:rPr>
              <a:t>are</a:t>
            </a:r>
            <a:r>
              <a:rPr lang="de-DE" sz="1600" dirty="0">
                <a:ea typeface="ＭＳ Ｐゴシック"/>
              </a:rPr>
              <a:t> </a:t>
            </a:r>
            <a:r>
              <a:rPr lang="de-DE" sz="1600" dirty="0" err="1">
                <a:ea typeface="ＭＳ Ｐゴシック"/>
              </a:rPr>
              <a:t>Supergrids</a:t>
            </a:r>
            <a:r>
              <a:rPr lang="de-DE" sz="1600" dirty="0">
                <a:ea typeface="ＭＳ Ｐゴシック"/>
              </a:rPr>
              <a:t>?</a:t>
            </a:r>
          </a:p>
          <a:p>
            <a:pPr marL="285750" indent="-285750" eaLnBrk="1" hangingPunct="1">
              <a:lnSpc>
                <a:spcPct val="160000"/>
              </a:lnSpc>
              <a:buChar char="•"/>
            </a:pPr>
            <a:r>
              <a:rPr lang="de-DE" sz="1600" dirty="0" err="1">
                <a:ea typeface="ＭＳ Ｐゴシック"/>
              </a:rPr>
              <a:t>How</a:t>
            </a:r>
            <a:r>
              <a:rPr lang="de-DE" sz="1600" dirty="0">
                <a:ea typeface="ＭＳ Ｐゴシック"/>
              </a:rPr>
              <a:t> </a:t>
            </a:r>
            <a:r>
              <a:rPr lang="de-DE" sz="1600" dirty="0" err="1">
                <a:ea typeface="ＭＳ Ｐゴシック"/>
              </a:rPr>
              <a:t>are</a:t>
            </a:r>
            <a:r>
              <a:rPr lang="de-DE" sz="1600" dirty="0">
                <a:ea typeface="ＭＳ Ｐゴシック"/>
              </a:rPr>
              <a:t> </a:t>
            </a:r>
            <a:r>
              <a:rPr lang="de-DE" sz="1600" dirty="0" err="1">
                <a:ea typeface="ＭＳ Ｐゴシック"/>
              </a:rPr>
              <a:t>Supergrids</a:t>
            </a:r>
            <a:r>
              <a:rPr lang="de-DE" sz="1600" dirty="0">
                <a:ea typeface="ＭＳ Ｐゴシック"/>
              </a:rPr>
              <a:t> </a:t>
            </a:r>
            <a:r>
              <a:rPr lang="de-DE" sz="1600" dirty="0" err="1">
                <a:ea typeface="ＭＳ Ｐゴシック"/>
              </a:rPr>
              <a:t>realized</a:t>
            </a:r>
            <a:r>
              <a:rPr lang="de-DE" sz="1600" dirty="0">
                <a:ea typeface="ＭＳ Ｐゴシック"/>
              </a:rPr>
              <a:t>?</a:t>
            </a:r>
            <a:endParaRPr lang="fi-FI" dirty="0"/>
          </a:p>
          <a:p>
            <a:pPr marL="285750" indent="-285750" eaLnBrk="1" hangingPunct="1">
              <a:lnSpc>
                <a:spcPct val="160000"/>
              </a:lnSpc>
              <a:buFont typeface="Arial" panose="020B0604020202020204" pitchFamily="34" charset="0"/>
              <a:buChar char="•"/>
            </a:pPr>
            <a:r>
              <a:rPr lang="en-US" sz="1600" dirty="0">
                <a:ea typeface="ＭＳ Ｐゴシック"/>
              </a:rPr>
              <a:t>Benefits &amp; Challenges</a:t>
            </a:r>
          </a:p>
          <a:p>
            <a:pPr marL="285750" indent="-285750" eaLnBrk="1" hangingPunct="1">
              <a:lnSpc>
                <a:spcPct val="160000"/>
              </a:lnSpc>
              <a:buFont typeface="Arial" panose="020B0604020202020204" pitchFamily="34" charset="0"/>
              <a:buChar char="•"/>
            </a:pPr>
            <a:r>
              <a:rPr lang="en-US" sz="1600" dirty="0">
                <a:ea typeface="ＭＳ Ｐゴシック"/>
                <a:cs typeface="Arial"/>
              </a:rPr>
              <a:t>Current </a:t>
            </a:r>
            <a:r>
              <a:rPr lang="en-US" sz="1600" dirty="0" err="1">
                <a:ea typeface="ＭＳ Ｐゴシック"/>
                <a:cs typeface="Arial"/>
              </a:rPr>
              <a:t>Supergrid</a:t>
            </a:r>
            <a:r>
              <a:rPr lang="en-US" sz="1600" dirty="0">
                <a:ea typeface="ＭＳ Ｐゴシック"/>
                <a:cs typeface="Arial"/>
              </a:rPr>
              <a:t> Solutions &amp; Projects</a:t>
            </a:r>
          </a:p>
          <a:p>
            <a:pPr marL="285750" indent="-285750" eaLnBrk="1" hangingPunct="1">
              <a:lnSpc>
                <a:spcPct val="160000"/>
              </a:lnSpc>
              <a:buFont typeface="Arial" panose="020B0604020202020204" pitchFamily="34" charset="0"/>
              <a:buChar char="•"/>
            </a:pPr>
            <a:r>
              <a:rPr lang="en-US" sz="1600" dirty="0">
                <a:ea typeface="ＭＳ Ｐゴシック"/>
                <a:cs typeface="Arial"/>
              </a:rPr>
              <a:t>Future </a:t>
            </a:r>
            <a:r>
              <a:rPr lang="en-US" sz="1600" dirty="0" err="1">
                <a:ea typeface="ＭＳ Ｐゴシック"/>
                <a:cs typeface="Arial"/>
              </a:rPr>
              <a:t>Supergrid</a:t>
            </a:r>
            <a:r>
              <a:rPr lang="en-US" sz="1600" dirty="0">
                <a:ea typeface="ＭＳ Ｐゴシック"/>
                <a:cs typeface="Arial"/>
              </a:rPr>
              <a:t> Solutions &amp; Projects</a:t>
            </a:r>
            <a:endParaRPr lang="en-US" sz="1600" dirty="0">
              <a:ea typeface="ＭＳ Ｐゴシック"/>
            </a:endParaRPr>
          </a:p>
          <a:p>
            <a:pPr marL="285750" indent="-285750" eaLnBrk="1" hangingPunct="1">
              <a:lnSpc>
                <a:spcPct val="160000"/>
              </a:lnSpc>
              <a:buFont typeface="Arial" panose="020B0604020202020204" pitchFamily="34" charset="0"/>
              <a:buChar char="•"/>
            </a:pPr>
            <a:r>
              <a:rPr lang="en-US" sz="1600" dirty="0">
                <a:ea typeface="ＭＳ Ｐゴシック"/>
              </a:rPr>
              <a:t>Conclusion</a:t>
            </a:r>
          </a:p>
          <a:p>
            <a:pPr marL="285750" indent="-285750" eaLnBrk="1" hangingPunct="1">
              <a:lnSpc>
                <a:spcPct val="160000"/>
              </a:lnSpc>
              <a:buFont typeface="Arial" panose="020B0604020202020204" pitchFamily="34" charset="0"/>
              <a:buChar char="•"/>
            </a:pPr>
            <a:endParaRPr lang="en-US" dirty="0"/>
          </a:p>
          <a:p>
            <a:pPr marL="285750" indent="-285750" eaLnBrk="1" hangingPunct="1">
              <a:lnSpc>
                <a:spcPct val="160000"/>
              </a:lnSpc>
              <a:buFont typeface="Arial" panose="020B0604020202020204" pitchFamily="34" charset="0"/>
              <a:buChar char="•"/>
            </a:pPr>
            <a:endParaRPr lang="en-US" dirty="0"/>
          </a:p>
        </p:txBody>
      </p:sp>
      <p:sp>
        <p:nvSpPr>
          <p:cNvPr id="3" name="Title 2"/>
          <p:cNvSpPr>
            <a:spLocks noGrp="1"/>
          </p:cNvSpPr>
          <p:nvPr>
            <p:ph type="ctrTitle"/>
          </p:nvPr>
        </p:nvSpPr>
        <p:spPr/>
        <p:txBody>
          <a:bodyPr/>
          <a:lstStyle/>
          <a:p>
            <a:r>
              <a:rPr lang="fi-FI" err="1"/>
              <a:t>Introduction</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6B29C761-3D5E-3B40-8A28-D4531F07392B}"/>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r-FR" dirty="0"/>
              <a:t>18</a:t>
            </a:r>
            <a:r>
              <a:rPr lang="et-EE" dirty="0"/>
              <a:t>.0</a:t>
            </a:r>
            <a:r>
              <a:rPr lang="fi-FI" dirty="0"/>
              <a:t>4</a:t>
            </a:r>
            <a:r>
              <a:rPr lang="et-EE" dirty="0"/>
              <a:t>.202</a:t>
            </a:r>
            <a:r>
              <a:rPr lang="fr-FR" dirty="0"/>
              <a:t>3</a:t>
            </a:r>
            <a:endParaRPr lang="en-US" dirty="0"/>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383816"/>
            <a:ext cx="4616882" cy="4291559"/>
          </a:xfrm>
        </p:spPr>
        <p:txBody>
          <a:bodyPr vert="horz" wrap="square" lIns="0" tIns="0" rIns="0" bIns="0" numCol="1" anchor="t" anchorCtr="0" compatLnSpc="1">
            <a:prstTxWarp prst="textNoShape">
              <a:avLst/>
            </a:prstTxWarp>
            <a:noAutofit/>
          </a:bodyPr>
          <a:lstStyle/>
          <a:p>
            <a:pPr marL="0" indent="0" eaLnBrk="1" hangingPunct="1">
              <a:lnSpc>
                <a:spcPct val="100000"/>
              </a:lnSpc>
            </a:pPr>
            <a:endParaRPr lang="en-US" dirty="0">
              <a:ea typeface="ＭＳ Ｐゴシック"/>
            </a:endParaRPr>
          </a:p>
          <a:p>
            <a:pPr marL="285750" indent="-285750" eaLnBrk="1" hangingPunct="1">
              <a:lnSpc>
                <a:spcPct val="100000"/>
              </a:lnSpc>
              <a:buFont typeface="Arial" panose="020B0604020202020204" pitchFamily="34" charset="0"/>
              <a:buChar char="•"/>
            </a:pPr>
            <a:r>
              <a:rPr lang="en-US" dirty="0">
                <a:ea typeface="ＭＳ Ｐゴシック"/>
              </a:rPr>
              <a:t>Large technical Infrastructures for creating interconnections of countries and continents</a:t>
            </a:r>
          </a:p>
          <a:p>
            <a:pPr marL="0" indent="0" eaLnBrk="1" hangingPunct="1">
              <a:lnSpc>
                <a:spcPct val="100000"/>
              </a:lnSpc>
            </a:pPr>
            <a:endParaRPr lang="en-US" dirty="0">
              <a:ea typeface="ＭＳ Ｐゴシック"/>
            </a:endParaRPr>
          </a:p>
          <a:p>
            <a:pPr marL="0" indent="0" eaLnBrk="1" hangingPunct="1">
              <a:lnSpc>
                <a:spcPct val="100000"/>
              </a:lnSpc>
            </a:pPr>
            <a:endParaRPr lang="en-US" dirty="0">
              <a:ea typeface="ＭＳ Ｐゴシック"/>
            </a:endParaRPr>
          </a:p>
          <a:p>
            <a:pPr marL="285750" indent="-285750" eaLnBrk="1" hangingPunct="1">
              <a:lnSpc>
                <a:spcPct val="100000"/>
              </a:lnSpc>
              <a:buFont typeface="Arial" panose="020B0604020202020204" pitchFamily="34" charset="0"/>
              <a:buChar char="•"/>
            </a:pPr>
            <a:r>
              <a:rPr lang="en-US" dirty="0">
                <a:ea typeface="ＭＳ Ｐゴシック"/>
                <a:cs typeface="Arial"/>
              </a:rPr>
              <a:t>Interconnect large and especially various power systems</a:t>
            </a:r>
          </a:p>
          <a:p>
            <a:pPr marL="285750" indent="-285750" eaLnBrk="1" hangingPunct="1">
              <a:lnSpc>
                <a:spcPct val="100000"/>
              </a:lnSpc>
              <a:buFont typeface="Arial" panose="020B0604020202020204" pitchFamily="34" charset="0"/>
              <a:buChar char="•"/>
            </a:pPr>
            <a:endParaRPr lang="en-US" dirty="0">
              <a:ea typeface="ＭＳ Ｐゴシック"/>
              <a:cs typeface="Arial"/>
            </a:endParaRPr>
          </a:p>
          <a:p>
            <a:pPr marL="285750" indent="-285750" eaLnBrk="1" hangingPunct="1">
              <a:lnSpc>
                <a:spcPct val="100000"/>
              </a:lnSpc>
              <a:buFont typeface="Arial" panose="020B0604020202020204" pitchFamily="34" charset="0"/>
              <a:buChar char="•"/>
            </a:pPr>
            <a:endParaRPr lang="en-US" dirty="0">
              <a:ea typeface="ＭＳ Ｐゴシック"/>
              <a:cs typeface="Arial"/>
            </a:endParaRPr>
          </a:p>
          <a:p>
            <a:pPr marL="285750" indent="-285750" eaLnBrk="1" hangingPunct="1">
              <a:lnSpc>
                <a:spcPct val="100000"/>
              </a:lnSpc>
              <a:buFont typeface="Arial" panose="020B0604020202020204" pitchFamily="34" charset="0"/>
              <a:buChar char="•"/>
            </a:pPr>
            <a:r>
              <a:rPr lang="en-US" dirty="0">
                <a:ea typeface="ＭＳ Ｐゴシック"/>
                <a:cs typeface="Arial"/>
              </a:rPr>
              <a:t>Mainly based on HVDC Technology</a:t>
            </a:r>
          </a:p>
          <a:p>
            <a:pPr marL="285750" indent="-285750" eaLnBrk="1" hangingPunct="1">
              <a:lnSpc>
                <a:spcPct val="100000"/>
              </a:lnSpc>
              <a:buFont typeface="Arial" panose="020B0604020202020204" pitchFamily="34" charset="0"/>
              <a:buChar char="•"/>
            </a:pPr>
            <a:endParaRPr lang="en-US" dirty="0">
              <a:ea typeface="ＭＳ Ｐゴシック"/>
              <a:cs typeface="Arial"/>
            </a:endParaRPr>
          </a:p>
          <a:p>
            <a:pPr marL="285750" indent="-285750" eaLnBrk="1" hangingPunct="1">
              <a:lnSpc>
                <a:spcPct val="100000"/>
              </a:lnSpc>
              <a:buFont typeface="Arial" panose="020B0604020202020204" pitchFamily="34" charset="0"/>
              <a:buChar char="•"/>
            </a:pPr>
            <a:endParaRPr lang="en-US" dirty="0">
              <a:cs typeface="Arial"/>
            </a:endParaRPr>
          </a:p>
          <a:p>
            <a:pPr marL="285750" indent="-285750">
              <a:lnSpc>
                <a:spcPct val="100000"/>
              </a:lnSpc>
              <a:buFont typeface="Arial" panose="020B0604020202020204" pitchFamily="34" charset="0"/>
              <a:buChar char="•"/>
            </a:pPr>
            <a:r>
              <a:rPr lang="en-US" dirty="0">
                <a:cs typeface="Arial"/>
              </a:rPr>
              <a:t>They could be one solution for preventing Energy shortage and accelerating the energy Transition</a:t>
            </a:r>
          </a:p>
        </p:txBody>
      </p:sp>
      <p:sp>
        <p:nvSpPr>
          <p:cNvPr id="3" name="Title 2"/>
          <p:cNvSpPr>
            <a:spLocks noGrp="1"/>
          </p:cNvSpPr>
          <p:nvPr>
            <p:ph type="ctrTitle"/>
          </p:nvPr>
        </p:nvSpPr>
        <p:spPr/>
        <p:txBody>
          <a:bodyPr/>
          <a:lstStyle/>
          <a:p>
            <a:r>
              <a:rPr lang="fi-FI" dirty="0"/>
              <a:t>What are Supergrids?</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0514109D-42B7-D742-9368-618401DB68C9}"/>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dirty="0"/>
              <a:t>18.04</a:t>
            </a:r>
            <a:r>
              <a:rPr lang="et-EE" dirty="0"/>
              <a:t>.202</a:t>
            </a:r>
            <a:r>
              <a:rPr lang="fr-FR" dirty="0"/>
              <a:t>3</a:t>
            </a:r>
            <a:endParaRPr lang="en-US" dirty="0"/>
          </a:p>
        </p:txBody>
      </p:sp>
      <p:pic>
        <p:nvPicPr>
          <p:cNvPr id="6" name="Kuva 6" descr="Kuva, joka sisältää kohteen teksti, ulko&#10;&#10;Kuvaus luotu automaattisesti">
            <a:extLst>
              <a:ext uri="{FF2B5EF4-FFF2-40B4-BE49-F238E27FC236}">
                <a16:creationId xmlns:a16="http://schemas.microsoft.com/office/drawing/2014/main" id="{455572E6-4CCA-4D4F-B3C6-717D93A5F36B}"/>
              </a:ext>
            </a:extLst>
          </p:cNvPr>
          <p:cNvPicPr>
            <a:picLocks noChangeAspect="1"/>
          </p:cNvPicPr>
          <p:nvPr/>
        </p:nvPicPr>
        <p:blipFill>
          <a:blip r:embed="rId3"/>
          <a:stretch>
            <a:fillRect/>
          </a:stretch>
        </p:blipFill>
        <p:spPr>
          <a:xfrm>
            <a:off x="5372617" y="1335011"/>
            <a:ext cx="3187986" cy="4343134"/>
          </a:xfrm>
          <a:prstGeom prst="rect">
            <a:avLst/>
          </a:prstGeom>
        </p:spPr>
      </p:pic>
    </p:spTree>
    <p:extLst>
      <p:ext uri="{BB962C8B-B14F-4D97-AF65-F5344CB8AC3E}">
        <p14:creationId xmlns:p14="http://schemas.microsoft.com/office/powerpoint/2010/main" val="7210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F133B4E-7283-01F6-0266-CF7FB13A3A1C}"/>
              </a:ext>
            </a:extLst>
          </p:cNvPr>
          <p:cNvSpPr>
            <a:spLocks noGrp="1"/>
          </p:cNvSpPr>
          <p:nvPr>
            <p:ph type="body" sz="quarter" idx="13"/>
          </p:nvPr>
        </p:nvSpPr>
        <p:spPr/>
        <p:txBody>
          <a:bodyPr/>
          <a:lstStyle/>
          <a:p>
            <a:endParaRPr lang="de-DE" dirty="0"/>
          </a:p>
          <a:p>
            <a:pPr>
              <a:buFont typeface="Arial" panose="020B0604020202020204" pitchFamily="34" charset="0"/>
              <a:buChar char="•"/>
            </a:pPr>
            <a:r>
              <a:rPr lang="de-DE" dirty="0"/>
              <a:t>HVDC </a:t>
            </a:r>
            <a:r>
              <a:rPr lang="de-DE" dirty="0" err="1"/>
              <a:t>with</a:t>
            </a:r>
            <a:r>
              <a:rPr lang="de-DE" dirty="0"/>
              <a:t> a </a:t>
            </a:r>
            <a:r>
              <a:rPr lang="de-DE" dirty="0" err="1"/>
              <a:t>voltage</a:t>
            </a:r>
            <a:r>
              <a:rPr lang="de-DE" dirty="0"/>
              <a:t> </a:t>
            </a:r>
            <a:r>
              <a:rPr lang="de-DE" dirty="0" err="1"/>
              <a:t>of</a:t>
            </a:r>
            <a:r>
              <a:rPr lang="de-DE" dirty="0"/>
              <a:t> +500kV </a:t>
            </a:r>
            <a:r>
              <a:rPr lang="de-DE" dirty="0" err="1"/>
              <a:t>or</a:t>
            </a:r>
            <a:r>
              <a:rPr lang="de-DE" dirty="0"/>
              <a:t> UHVDC </a:t>
            </a:r>
            <a:r>
              <a:rPr lang="de-DE" dirty="0" err="1"/>
              <a:t>with</a:t>
            </a:r>
            <a:r>
              <a:rPr lang="de-DE" dirty="0"/>
              <a:t> +800kV</a:t>
            </a:r>
          </a:p>
          <a:p>
            <a:pPr>
              <a:buFont typeface="Arial" panose="020B0604020202020204" pitchFamily="34" charset="0"/>
              <a:buChar char="•"/>
            </a:pPr>
            <a:r>
              <a:rPr lang="de-DE" dirty="0" err="1"/>
              <a:t>Advanced</a:t>
            </a:r>
            <a:r>
              <a:rPr lang="de-DE" dirty="0"/>
              <a:t> HVDC Technology</a:t>
            </a:r>
          </a:p>
          <a:p>
            <a:pPr marL="0" indent="0"/>
            <a:endParaRPr lang="de-DE" dirty="0"/>
          </a:p>
          <a:p>
            <a:pPr marL="0" indent="0">
              <a:lnSpc>
                <a:spcPct val="150000"/>
              </a:lnSpc>
            </a:pPr>
            <a:r>
              <a:rPr lang="de-DE" dirty="0"/>
              <a:t>a) </a:t>
            </a:r>
            <a:r>
              <a:rPr lang="en-US" dirty="0"/>
              <a:t>Single DC line and multi-terminal AC-DC interconnection</a:t>
            </a:r>
          </a:p>
          <a:p>
            <a:pPr lvl="1">
              <a:lnSpc>
                <a:spcPct val="150000"/>
              </a:lnSpc>
              <a:buFont typeface="Arial" panose="020B0604020202020204" pitchFamily="34" charset="0"/>
              <a:buChar char="•"/>
            </a:pPr>
            <a:r>
              <a:rPr lang="en-US" sz="1300" dirty="0"/>
              <a:t>No redundancy</a:t>
            </a:r>
          </a:p>
          <a:p>
            <a:pPr marL="388937" lvl="1" indent="0">
              <a:lnSpc>
                <a:spcPct val="150000"/>
              </a:lnSpc>
              <a:buNone/>
            </a:pPr>
            <a:endParaRPr lang="en-US" sz="1300" dirty="0"/>
          </a:p>
          <a:p>
            <a:pPr marL="0" indent="0">
              <a:lnSpc>
                <a:spcPct val="150000"/>
              </a:lnSpc>
            </a:pPr>
            <a:r>
              <a:rPr lang="en-US" dirty="0"/>
              <a:t>b) AC terminals and independent DC grid</a:t>
            </a:r>
          </a:p>
          <a:p>
            <a:pPr lvl="1">
              <a:lnSpc>
                <a:spcPct val="150000"/>
              </a:lnSpc>
              <a:buFont typeface="Arial" panose="020B0604020202020204" pitchFamily="34" charset="0"/>
              <a:buChar char="•"/>
            </a:pPr>
            <a:r>
              <a:rPr lang="en-US" sz="1300" dirty="0"/>
              <a:t>Simple to utilize existing HVDC lines in new DC grid</a:t>
            </a:r>
          </a:p>
          <a:p>
            <a:pPr marL="388937" lvl="1" indent="0">
              <a:lnSpc>
                <a:spcPct val="150000"/>
              </a:lnSpc>
              <a:buNone/>
            </a:pPr>
            <a:endParaRPr lang="en-US" sz="1300" dirty="0"/>
          </a:p>
          <a:p>
            <a:pPr marL="0" indent="0">
              <a:lnSpc>
                <a:spcPct val="150000"/>
              </a:lnSpc>
            </a:pPr>
            <a:r>
              <a:rPr lang="en-US" dirty="0"/>
              <a:t>c) Meshed DC grid and multi-terminal AC-DC interconnection</a:t>
            </a:r>
          </a:p>
          <a:p>
            <a:pPr lvl="1">
              <a:lnSpc>
                <a:spcPct val="150000"/>
              </a:lnSpc>
              <a:buFont typeface="Arial" panose="020B0604020202020204" pitchFamily="34" charset="0"/>
              <a:buChar char="•"/>
            </a:pPr>
            <a:r>
              <a:rPr lang="en-US" sz="1300" dirty="0"/>
              <a:t>More reliable than the single DC line system</a:t>
            </a:r>
          </a:p>
          <a:p>
            <a:pPr>
              <a:buFont typeface="Arial" panose="020B0604020202020204" pitchFamily="34" charset="0"/>
              <a:buChar char="•"/>
            </a:pPr>
            <a:endParaRPr lang="de-DE" dirty="0"/>
          </a:p>
        </p:txBody>
      </p:sp>
      <p:sp>
        <p:nvSpPr>
          <p:cNvPr id="3" name="Titel 2">
            <a:extLst>
              <a:ext uri="{FF2B5EF4-FFF2-40B4-BE49-F238E27FC236}">
                <a16:creationId xmlns:a16="http://schemas.microsoft.com/office/drawing/2014/main" id="{3909EC57-0A68-FD19-2391-7B799FBB8A65}"/>
              </a:ext>
            </a:extLst>
          </p:cNvPr>
          <p:cNvSpPr>
            <a:spLocks noGrp="1"/>
          </p:cNvSpPr>
          <p:nvPr>
            <p:ph type="ctrTitle"/>
          </p:nvPr>
        </p:nvSpPr>
        <p:spPr/>
        <p:txBody>
          <a:bodyPr/>
          <a:lstStyle/>
          <a:p>
            <a:r>
              <a:rPr lang="de-DE" dirty="0" err="1"/>
              <a:t>How</a:t>
            </a:r>
            <a:r>
              <a:rPr lang="de-DE" dirty="0"/>
              <a:t> </a:t>
            </a:r>
            <a:r>
              <a:rPr lang="de-DE" dirty="0" err="1"/>
              <a:t>are</a:t>
            </a:r>
            <a:r>
              <a:rPr lang="de-DE" dirty="0"/>
              <a:t> </a:t>
            </a:r>
            <a:r>
              <a:rPr lang="de-DE" dirty="0" err="1"/>
              <a:t>Supergrids</a:t>
            </a:r>
            <a:r>
              <a:rPr lang="de-DE" dirty="0"/>
              <a:t> </a:t>
            </a:r>
            <a:r>
              <a:rPr lang="de-DE" dirty="0" err="1"/>
              <a:t>realized</a:t>
            </a:r>
            <a:r>
              <a:rPr lang="de-DE" dirty="0"/>
              <a:t>?</a:t>
            </a:r>
          </a:p>
        </p:txBody>
      </p:sp>
      <p:sp>
        <p:nvSpPr>
          <p:cNvPr id="4" name="Textplatzhalter 3">
            <a:extLst>
              <a:ext uri="{FF2B5EF4-FFF2-40B4-BE49-F238E27FC236}">
                <a16:creationId xmlns:a16="http://schemas.microsoft.com/office/drawing/2014/main" id="{6234B70C-E724-D86E-F126-EF654AE2EAAD}"/>
              </a:ext>
            </a:extLst>
          </p:cNvPr>
          <p:cNvSpPr>
            <a:spLocks noGrp="1"/>
          </p:cNvSpPr>
          <p:nvPr>
            <p:ph type="body" sz="quarter" idx="16"/>
          </p:nvPr>
        </p:nvSpPr>
        <p:spPr/>
        <p:txBody>
          <a:bodyPr/>
          <a:lstStyle/>
          <a:p>
            <a:endParaRPr lang="de-DE"/>
          </a:p>
        </p:txBody>
      </p:sp>
      <p:sp>
        <p:nvSpPr>
          <p:cNvPr id="5" name="Textplatzhalter 4">
            <a:extLst>
              <a:ext uri="{FF2B5EF4-FFF2-40B4-BE49-F238E27FC236}">
                <a16:creationId xmlns:a16="http://schemas.microsoft.com/office/drawing/2014/main" id="{FAD2FB02-027F-F75E-90A5-3CEAEC11B958}"/>
              </a:ext>
            </a:extLst>
          </p:cNvPr>
          <p:cNvSpPr>
            <a:spLocks noGrp="1"/>
          </p:cNvSpPr>
          <p:nvPr>
            <p:ph type="body" sz="quarter" idx="17"/>
          </p:nvPr>
        </p:nvSpPr>
        <p:spPr/>
        <p:txBody>
          <a:bodyPr/>
          <a:lstStyle/>
          <a:p>
            <a:endParaRPr lang="de-DE"/>
          </a:p>
        </p:txBody>
      </p:sp>
      <p:pic>
        <p:nvPicPr>
          <p:cNvPr id="8" name="Kuva 5">
            <a:extLst>
              <a:ext uri="{FF2B5EF4-FFF2-40B4-BE49-F238E27FC236}">
                <a16:creationId xmlns:a16="http://schemas.microsoft.com/office/drawing/2014/main" id="{C399D2CC-11B2-41EA-C93B-945B7EC90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3012" y="1628897"/>
            <a:ext cx="2537324" cy="3866398"/>
          </a:xfrm>
          <a:prstGeom prst="rect">
            <a:avLst/>
          </a:prstGeom>
        </p:spPr>
      </p:pic>
      <p:sp>
        <p:nvSpPr>
          <p:cNvPr id="9" name="Text Placeholder 5">
            <a:extLst>
              <a:ext uri="{FF2B5EF4-FFF2-40B4-BE49-F238E27FC236}">
                <a16:creationId xmlns:a16="http://schemas.microsoft.com/office/drawing/2014/main" id="{3B7E1282-C8D7-4E80-D625-01C80EC88980}"/>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dirty="0"/>
              <a:t>18.04</a:t>
            </a:r>
            <a:r>
              <a:rPr lang="et-EE" dirty="0"/>
              <a:t>.202</a:t>
            </a:r>
            <a:r>
              <a:rPr lang="fr-FR" dirty="0"/>
              <a:t>3</a:t>
            </a:r>
            <a:endParaRPr lang="en-US" dirty="0"/>
          </a:p>
        </p:txBody>
      </p:sp>
    </p:spTree>
    <p:extLst>
      <p:ext uri="{BB962C8B-B14F-4D97-AF65-F5344CB8AC3E}">
        <p14:creationId xmlns:p14="http://schemas.microsoft.com/office/powerpoint/2010/main" val="344228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82610" y="1488546"/>
            <a:ext cx="3655568" cy="4136400"/>
          </a:xfrm>
        </p:spPr>
        <p:txBody>
          <a:bodyPr vert="horz" wrap="square" lIns="0" tIns="0" rIns="0" bIns="0" numCol="1" anchor="t" anchorCtr="0" compatLnSpc="1">
            <a:prstTxWarp prst="textNoShape">
              <a:avLst/>
            </a:prstTxWarp>
            <a:normAutofit/>
          </a:bodyPr>
          <a:lstStyle/>
          <a:p>
            <a:pPr marL="285750" indent="-285750">
              <a:lnSpc>
                <a:spcPct val="100000"/>
              </a:lnSpc>
              <a:buFont typeface="Arial" panose="020B0604020202020204" pitchFamily="34" charset="0"/>
              <a:buChar char="•"/>
            </a:pPr>
            <a:r>
              <a:rPr lang="en-US" dirty="0">
                <a:ea typeface="ＭＳ Ｐゴシック"/>
              </a:rPr>
              <a:t>Provides the possibility to transfer electricity for long distances without much losses with HVDC lines</a:t>
            </a:r>
          </a:p>
          <a:p>
            <a:pPr marL="285750" indent="-285750">
              <a:lnSpc>
                <a:spcPct val="100000"/>
              </a:lnSpc>
              <a:buFont typeface="Arial" panose="020B0604020202020204" pitchFamily="34" charset="0"/>
              <a:buChar char="•"/>
            </a:pPr>
            <a:endParaRPr lang="en-US" dirty="0">
              <a:ea typeface="ＭＳ Ｐゴシック"/>
            </a:endParaRPr>
          </a:p>
          <a:p>
            <a:pPr marL="285750" indent="-285750">
              <a:lnSpc>
                <a:spcPct val="100000"/>
              </a:lnSpc>
              <a:buFont typeface="Arial" panose="020B0604020202020204" pitchFamily="34" charset="0"/>
              <a:buChar char="•"/>
            </a:pPr>
            <a:r>
              <a:rPr lang="en-US" dirty="0">
                <a:ea typeface="ＭＳ Ｐゴシック"/>
              </a:rPr>
              <a:t>Dependence of climate conditions for renewables leads to large distances between generation demand</a:t>
            </a:r>
          </a:p>
          <a:p>
            <a:pPr>
              <a:buFont typeface="Arial" panose="020B0604020202020204" pitchFamily="34" charset="0"/>
              <a:buChar char="•"/>
            </a:pPr>
            <a:endParaRPr lang="en-US" dirty="0"/>
          </a:p>
          <a:p>
            <a:pPr>
              <a:buFont typeface="Arial" panose="020B0604020202020204" pitchFamily="34" charset="0"/>
              <a:buChar char="•"/>
            </a:pPr>
            <a:r>
              <a:rPr lang="en-US" dirty="0">
                <a:ea typeface="ＭＳ Ｐゴシック"/>
              </a:rPr>
              <a:t>Solution to fight climate change and integrate renewables energies </a:t>
            </a:r>
          </a:p>
          <a:p>
            <a:pPr>
              <a:buFont typeface="Arial" panose="020B0604020202020204" pitchFamily="34" charset="0"/>
              <a:buChar char="•"/>
            </a:pPr>
            <a:endParaRPr lang="en-US" dirty="0"/>
          </a:p>
          <a:p>
            <a:pPr>
              <a:lnSpc>
                <a:spcPct val="100000"/>
              </a:lnSpc>
              <a:buFont typeface="Arial" panose="020B0604020202020204" pitchFamily="34" charset="0"/>
              <a:buChar char="•"/>
            </a:pPr>
            <a:r>
              <a:rPr lang="en-US" dirty="0">
                <a:ea typeface="ＭＳ Ｐゴシック"/>
              </a:rPr>
              <a:t>Provides flexibility and reliability for power systems</a:t>
            </a:r>
          </a:p>
          <a:p>
            <a:pPr marL="675005" lvl="1" indent="-285750">
              <a:buFont typeface="Courier New" panose="02070309020205020404" pitchFamily="49" charset="0"/>
              <a:buChar char="o"/>
            </a:pPr>
            <a:r>
              <a:rPr lang="en-US" sz="1300" dirty="0">
                <a:ea typeface="ＭＳ Ｐゴシック"/>
              </a:rPr>
              <a:t>Large volume</a:t>
            </a:r>
          </a:p>
          <a:p>
            <a:pPr marL="675005" lvl="1" indent="-285750">
              <a:buFont typeface="Courier New" panose="02070309020205020404" pitchFamily="49" charset="0"/>
              <a:buChar char="o"/>
            </a:pPr>
            <a:r>
              <a:rPr lang="en-US" sz="1300" dirty="0">
                <a:ea typeface="ＭＳ Ｐゴシック"/>
              </a:rPr>
              <a:t>Reduces the probabilistic effect of renewables</a:t>
            </a:r>
          </a:p>
        </p:txBody>
      </p:sp>
      <p:sp>
        <p:nvSpPr>
          <p:cNvPr id="3" name="Title 2"/>
          <p:cNvSpPr>
            <a:spLocks noGrp="1"/>
          </p:cNvSpPr>
          <p:nvPr>
            <p:ph type="ctrTitle"/>
          </p:nvPr>
        </p:nvSpPr>
        <p:spPr>
          <a:xfrm>
            <a:off x="582382" y="487740"/>
            <a:ext cx="3655796" cy="450787"/>
          </a:xfrm>
        </p:spPr>
        <p:txBody>
          <a:bodyPr wrap="square" anchor="t">
            <a:normAutofit/>
          </a:bodyPr>
          <a:lstStyle/>
          <a:p>
            <a:r>
              <a:rPr lang="en-US" dirty="0"/>
              <a:t>Benefits</a:t>
            </a:r>
            <a:endParaRPr lang="fi-FI" dirty="0"/>
          </a:p>
        </p:txBody>
      </p:sp>
      <p:sp>
        <p:nvSpPr>
          <p:cNvPr id="12" name="Text Placeholder 3">
            <a:extLst>
              <a:ext uri="{FF2B5EF4-FFF2-40B4-BE49-F238E27FC236}">
                <a16:creationId xmlns:a16="http://schemas.microsoft.com/office/drawing/2014/main" id="{9A3E9D0E-E96F-1ACC-338D-F60736FBFC0B}"/>
              </a:ext>
            </a:extLst>
          </p:cNvPr>
          <p:cNvSpPr>
            <a:spLocks noGrp="1"/>
          </p:cNvSpPr>
          <p:nvPr>
            <p:ph type="body" sz="quarter" idx="16"/>
          </p:nvPr>
        </p:nvSpPr>
        <p:spPr>
          <a:xfrm>
            <a:off x="5143500" y="6145215"/>
            <a:ext cx="1536700" cy="382645"/>
          </a:xfrm>
        </p:spPr>
        <p:txBody>
          <a:bodyPr/>
          <a:lstStyle/>
          <a:p>
            <a:endParaRPr lang="en-US"/>
          </a:p>
        </p:txBody>
      </p:sp>
      <p:sp>
        <p:nvSpPr>
          <p:cNvPr id="17" name="Text Placeholder 4">
            <a:extLst>
              <a:ext uri="{FF2B5EF4-FFF2-40B4-BE49-F238E27FC236}">
                <a16:creationId xmlns:a16="http://schemas.microsoft.com/office/drawing/2014/main" id="{38C8EEA9-C3DC-5A34-44D8-BDFAAC18D597}"/>
              </a:ext>
            </a:extLst>
          </p:cNvPr>
          <p:cNvSpPr>
            <a:spLocks noGrp="1"/>
          </p:cNvSpPr>
          <p:nvPr>
            <p:ph type="body" sz="quarter" idx="17"/>
          </p:nvPr>
        </p:nvSpPr>
        <p:spPr>
          <a:xfrm>
            <a:off x="6859589" y="6145215"/>
            <a:ext cx="1701801" cy="382645"/>
          </a:xfrm>
        </p:spPr>
        <p:txBody>
          <a:bodyPr/>
          <a:lstStyle/>
          <a:p>
            <a:endParaRPr lang="en-US"/>
          </a:p>
        </p:txBody>
      </p:sp>
      <p:sp>
        <p:nvSpPr>
          <p:cNvPr id="16" name="Text Placeholder 1">
            <a:extLst>
              <a:ext uri="{FF2B5EF4-FFF2-40B4-BE49-F238E27FC236}">
                <a16:creationId xmlns:a16="http://schemas.microsoft.com/office/drawing/2014/main" id="{9FD99F50-133B-944B-9F5A-0A2DD68D7581}"/>
              </a:ext>
            </a:extLst>
          </p:cNvPr>
          <p:cNvSpPr txBox="1">
            <a:spLocks/>
          </p:cNvSpPr>
          <p:nvPr/>
        </p:nvSpPr>
        <p:spPr bwMode="auto">
          <a:xfrm>
            <a:off x="4776049" y="1488546"/>
            <a:ext cx="3785340" cy="42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92100" indent="-292100" algn="l" defTabSz="388938" rtl="0" eaLnBrk="0" fontAlgn="base" hangingPunct="0">
              <a:lnSpc>
                <a:spcPts val="1704"/>
              </a:lnSpc>
              <a:spcBef>
                <a:spcPct val="20000"/>
              </a:spcBef>
              <a:spcAft>
                <a:spcPct val="0"/>
              </a:spcAft>
              <a:buFont typeface="Arial" panose="020B0604020202020204" pitchFamily="34" charset="0"/>
              <a:buNone/>
              <a:defRPr sz="1400" b="1"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a:buFont typeface="Arial" panose="020B0604020202020204" pitchFamily="34" charset="0"/>
              <a:buChar char="•"/>
            </a:pPr>
            <a:r>
              <a:rPr lang="en-US" dirty="0">
                <a:ea typeface="+mn-lt"/>
                <a:cs typeface="+mn-lt"/>
              </a:rPr>
              <a:t>High investments costs</a:t>
            </a:r>
          </a:p>
          <a:p>
            <a:pPr>
              <a:buFont typeface="Arial" panose="020B0604020202020204" pitchFamily="34" charset="0"/>
              <a:buChar char="•"/>
            </a:pPr>
            <a:endParaRPr lang="en-US" dirty="0">
              <a:ea typeface="+mn-lt"/>
              <a:cs typeface="+mn-lt"/>
            </a:endParaRPr>
          </a:p>
          <a:p>
            <a:pPr>
              <a:buFont typeface="Arial" panose="020B0604020202020204" pitchFamily="34" charset="0"/>
              <a:buChar char="•"/>
            </a:pPr>
            <a:r>
              <a:rPr lang="en-US" dirty="0">
                <a:ea typeface="+mn-lt"/>
                <a:cs typeface="+mn-lt"/>
              </a:rPr>
              <a:t>Challenges in technical constraints:</a:t>
            </a:r>
            <a:endParaRPr lang="en-US" dirty="0"/>
          </a:p>
          <a:p>
            <a:pPr lvl="1" indent="-242570">
              <a:buFont typeface="Courier New" panose="020B0604020202020204" pitchFamily="34" charset="0"/>
              <a:buChar char="o"/>
            </a:pPr>
            <a:r>
              <a:rPr lang="en-US" sz="1400" dirty="0">
                <a:ea typeface="+mn-lt"/>
                <a:cs typeface="+mn-lt"/>
              </a:rPr>
              <a:t>DC/DC converters</a:t>
            </a:r>
          </a:p>
          <a:p>
            <a:pPr lvl="1" indent="-242570">
              <a:buFont typeface="Courier New" panose="020B0604020202020204" pitchFamily="34" charset="0"/>
              <a:buChar char="o"/>
            </a:pPr>
            <a:r>
              <a:rPr lang="en-US" sz="1400" dirty="0">
                <a:ea typeface="+mn-lt"/>
                <a:cs typeface="+mn-lt"/>
              </a:rPr>
              <a:t>DC breakers</a:t>
            </a:r>
            <a:endParaRPr lang="en-US" sz="1400" dirty="0"/>
          </a:p>
          <a:p>
            <a:pPr marL="0" indent="0"/>
            <a:endParaRPr lang="en-US" dirty="0">
              <a:ea typeface="+mn-lt"/>
              <a:cs typeface="+mn-lt"/>
            </a:endParaRPr>
          </a:p>
          <a:p>
            <a:pPr>
              <a:buFont typeface="Arial" panose="020B0604020202020204" pitchFamily="34" charset="0"/>
              <a:buChar char="•"/>
            </a:pPr>
            <a:r>
              <a:rPr lang="en-US" dirty="0">
                <a:ea typeface="+mn-lt"/>
                <a:cs typeface="+mn-lt"/>
              </a:rPr>
              <a:t>Political and economic arguments:</a:t>
            </a:r>
          </a:p>
          <a:p>
            <a:pPr lvl="1" indent="-242570">
              <a:buFont typeface="Courier New" panose="02070309020205020404" pitchFamily="49" charset="0"/>
              <a:buChar char="o"/>
            </a:pPr>
            <a:r>
              <a:rPr lang="en-US" sz="1400" dirty="0">
                <a:ea typeface="ＭＳ Ｐゴシック"/>
              </a:rPr>
              <a:t>Who owns and pays the grid?</a:t>
            </a:r>
          </a:p>
          <a:p>
            <a:pPr lvl="1" indent="-242570">
              <a:buFont typeface="Courier New" panose="02070309020205020404" pitchFamily="49" charset="0"/>
              <a:buChar char="o"/>
            </a:pPr>
            <a:endParaRPr lang="en-US" sz="1400" dirty="0">
              <a:ea typeface="ＭＳ Ｐゴシック"/>
              <a:cs typeface="Arial"/>
            </a:endParaRPr>
          </a:p>
          <a:p>
            <a:pPr>
              <a:buFont typeface="Arial" panose="020B0604020202020204" pitchFamily="34" charset="0"/>
              <a:buChar char="•"/>
            </a:pPr>
            <a:r>
              <a:rPr lang="en-US" dirty="0">
                <a:ea typeface="+mn-lt"/>
                <a:cs typeface="+mn-lt"/>
              </a:rPr>
              <a:t>Challenges in national energy regulations and technical specifications:</a:t>
            </a:r>
          </a:p>
          <a:p>
            <a:pPr lvl="1" indent="-242570">
              <a:buFont typeface="Courier New" panose="02070309020205020404" pitchFamily="49" charset="0"/>
              <a:buChar char="o"/>
            </a:pPr>
            <a:r>
              <a:rPr lang="en-US" sz="1400" dirty="0">
                <a:ea typeface="+mn-lt"/>
                <a:cs typeface="+mn-lt"/>
              </a:rPr>
              <a:t>Voltage quality </a:t>
            </a:r>
          </a:p>
          <a:p>
            <a:pPr lvl="1" indent="-242570">
              <a:buFont typeface="Courier New" panose="02070309020205020404" pitchFamily="49" charset="0"/>
              <a:buChar char="o"/>
            </a:pPr>
            <a:r>
              <a:rPr lang="en-US" sz="1400" dirty="0">
                <a:ea typeface="ＭＳ Ｐゴシック"/>
              </a:rPr>
              <a:t>Power balance</a:t>
            </a:r>
          </a:p>
          <a:p>
            <a:pPr marL="0" indent="0"/>
            <a:endParaRPr lang="en-US" dirty="0">
              <a:ea typeface="+mn-lt"/>
              <a:cs typeface="+mn-lt"/>
            </a:endParaRPr>
          </a:p>
        </p:txBody>
      </p:sp>
      <p:sp>
        <p:nvSpPr>
          <p:cNvPr id="10" name="Title 2">
            <a:extLst>
              <a:ext uri="{FF2B5EF4-FFF2-40B4-BE49-F238E27FC236}">
                <a16:creationId xmlns:a16="http://schemas.microsoft.com/office/drawing/2014/main" id="{86E6E318-FD65-EA46-A93C-6D5BE84AB377}"/>
              </a:ext>
            </a:extLst>
          </p:cNvPr>
          <p:cNvSpPr txBox="1">
            <a:spLocks/>
          </p:cNvSpPr>
          <p:nvPr/>
        </p:nvSpPr>
        <p:spPr bwMode="auto">
          <a:xfrm>
            <a:off x="4779694" y="487740"/>
            <a:ext cx="3791906" cy="45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defTabSz="388938" rtl="0" eaLnBrk="0" fontAlgn="base" hangingPunct="0">
              <a:spcBef>
                <a:spcPct val="0"/>
              </a:spcBef>
              <a:spcAft>
                <a:spcPct val="0"/>
              </a:spcAft>
              <a:defRPr sz="2700" b="1" kern="1200">
                <a:solidFill>
                  <a:schemeClr val="accent3"/>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a:lstStyle>
          <a:p>
            <a:r>
              <a:rPr lang="en-US"/>
              <a:t>Challenges</a:t>
            </a:r>
            <a:endParaRPr lang="fi-FI"/>
          </a:p>
        </p:txBody>
      </p:sp>
      <p:sp>
        <p:nvSpPr>
          <p:cNvPr id="4" name="Text Placeholder 5">
            <a:extLst>
              <a:ext uri="{FF2B5EF4-FFF2-40B4-BE49-F238E27FC236}">
                <a16:creationId xmlns:a16="http://schemas.microsoft.com/office/drawing/2014/main" id="{C6F5DF6E-A2B8-0DC4-0586-D3B94E909B5C}"/>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dirty="0"/>
              <a:t>18.04</a:t>
            </a:r>
            <a:r>
              <a:rPr lang="et-EE" dirty="0"/>
              <a:t>.202</a:t>
            </a:r>
            <a:r>
              <a:rPr lang="fr-FR" dirty="0"/>
              <a:t>3</a:t>
            </a:r>
            <a:endParaRPr lang="en-US" dirty="0"/>
          </a:p>
        </p:txBody>
      </p:sp>
    </p:spTree>
    <p:extLst>
      <p:ext uri="{BB962C8B-B14F-4D97-AF65-F5344CB8AC3E}">
        <p14:creationId xmlns:p14="http://schemas.microsoft.com/office/powerpoint/2010/main" val="417546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1" y="1387793"/>
            <a:ext cx="7772400" cy="604988"/>
          </a:xfrm>
        </p:spPr>
        <p:txBody>
          <a:bodyPr>
            <a:normAutofit/>
          </a:bodyPr>
          <a:lstStyle/>
          <a:p>
            <a:pPr marL="342900" indent="-342900">
              <a:lnSpc>
                <a:spcPct val="110000"/>
              </a:lnSpc>
              <a:buFont typeface="Arial" panose="020B0604020202020204" pitchFamily="34" charset="0"/>
              <a:buChar char="•"/>
            </a:pPr>
            <a:r>
              <a:rPr lang="en-US" dirty="0">
                <a:ea typeface="+mn-lt"/>
                <a:cs typeface="+mn-lt"/>
              </a:rPr>
              <a:t>Development of new circuit breaker and converter technology for HVDC-lines to form a flexible power grid. </a:t>
            </a:r>
          </a:p>
          <a:p>
            <a:pPr marL="0" indent="0">
              <a:lnSpc>
                <a:spcPct val="110000"/>
              </a:lnSpc>
            </a:pPr>
            <a:endParaRPr lang="en-US" dirty="0">
              <a:cs typeface="Arial"/>
            </a:endParaRPr>
          </a:p>
          <a:p>
            <a:pPr marL="342900" indent="-342900">
              <a:lnSpc>
                <a:spcPct val="110000"/>
              </a:lnSpc>
              <a:buChar char="•"/>
            </a:pPr>
            <a:endParaRPr lang="en-US" dirty="0">
              <a:cs typeface="Arial"/>
            </a:endParaRPr>
          </a:p>
          <a:p>
            <a:pPr marL="342900" indent="-342900">
              <a:lnSpc>
                <a:spcPct val="110000"/>
              </a:lnSpc>
              <a:buChar char="•"/>
            </a:pPr>
            <a:endParaRPr lang="en-US" dirty="0">
              <a:cs typeface="Arial"/>
            </a:endParaRPr>
          </a:p>
          <a:p>
            <a:pPr marL="342900" indent="-342900">
              <a:lnSpc>
                <a:spcPct val="110000"/>
              </a:lnSpc>
              <a:buChar char="•"/>
            </a:pPr>
            <a:endParaRPr lang="en-US" dirty="0">
              <a:cs typeface="Arial"/>
            </a:endParaRPr>
          </a:p>
          <a:p>
            <a:pPr marL="342900" indent="-342900">
              <a:lnSpc>
                <a:spcPct val="110000"/>
              </a:lnSpc>
              <a:buChar char="•"/>
            </a:pPr>
            <a:endParaRPr lang="en-US" dirty="0">
              <a:cs typeface="Arial"/>
            </a:endParaRPr>
          </a:p>
          <a:p>
            <a:pPr marL="3362620" lvl="8" indent="-342900">
              <a:lnSpc>
                <a:spcPct val="110000"/>
              </a:lnSpc>
            </a:pPr>
            <a:endParaRPr lang="en-US" dirty="0">
              <a:cs typeface="Arial"/>
            </a:endParaRPr>
          </a:p>
          <a:p>
            <a:pPr marL="0" indent="0"/>
            <a:endParaRPr lang="en-US" dirty="0">
              <a:ea typeface="ＭＳ Ｐゴシック"/>
              <a:cs typeface="+mn-lt"/>
            </a:endParaRPr>
          </a:p>
          <a:p>
            <a:pPr marL="342900" indent="-342900">
              <a:lnSpc>
                <a:spcPct val="150000"/>
              </a:lnSpc>
              <a:buChar char="•"/>
            </a:pPr>
            <a:endParaRPr lang="en-US" b="0" dirty="0">
              <a:cs typeface="Arial"/>
            </a:endParaRPr>
          </a:p>
          <a:p>
            <a:pPr marL="342900" indent="-342900">
              <a:lnSpc>
                <a:spcPct val="150000"/>
              </a:lnSpc>
              <a:buChar char="•"/>
            </a:pPr>
            <a:endParaRPr lang="en-US" b="0" dirty="0">
              <a:cs typeface="Arial"/>
            </a:endParaRPr>
          </a:p>
          <a:p>
            <a:pPr marL="342900" indent="-342900">
              <a:lnSpc>
                <a:spcPct val="150000"/>
              </a:lnSpc>
              <a:buChar char="•"/>
            </a:pPr>
            <a:endParaRPr lang="en-US" dirty="0">
              <a:cs typeface="Arial"/>
            </a:endParaRPr>
          </a:p>
          <a:p>
            <a:pPr marL="342900" indent="-342900">
              <a:lnSpc>
                <a:spcPct val="150000"/>
              </a:lnSpc>
              <a:buChar char="•"/>
            </a:pPr>
            <a:endParaRPr lang="en-US" dirty="0">
              <a:cs typeface="Arial"/>
            </a:endParaRPr>
          </a:p>
          <a:p>
            <a:pPr marL="0" indent="0">
              <a:lnSpc>
                <a:spcPct val="150000"/>
              </a:lnSpc>
            </a:pPr>
            <a:endParaRPr lang="en-US" dirty="0">
              <a:cs typeface="Arial"/>
            </a:endParaRPr>
          </a:p>
          <a:p>
            <a:pPr marL="0" indent="0">
              <a:lnSpc>
                <a:spcPct val="150000"/>
              </a:lnSpc>
            </a:pPr>
            <a:endParaRPr lang="en-US" dirty="0">
              <a:cs typeface="Arial"/>
            </a:endParaRPr>
          </a:p>
          <a:p>
            <a:pPr marL="342900" indent="-342900">
              <a:lnSpc>
                <a:spcPct val="150000"/>
              </a:lnSpc>
              <a:buFont typeface="Arial" panose="020B0604020202020204" pitchFamily="34" charset="0"/>
              <a:buChar char="•"/>
            </a:pPr>
            <a:endParaRPr lang="en-US" dirty="0">
              <a:cs typeface="Arial"/>
            </a:endParaRPr>
          </a:p>
          <a:p>
            <a:pPr>
              <a:lnSpc>
                <a:spcPct val="150000"/>
              </a:lnSpc>
              <a:buFont typeface="Arial" panose="020B0604020202020204" pitchFamily="34" charset="0"/>
              <a:buChar char="•"/>
            </a:pPr>
            <a:endParaRPr lang="en-US" sz="2000" dirty="0"/>
          </a:p>
        </p:txBody>
      </p:sp>
      <p:pic>
        <p:nvPicPr>
          <p:cNvPr id="1026" name="Picture 2">
            <a:extLst>
              <a:ext uri="{FF2B5EF4-FFF2-40B4-BE49-F238E27FC236}">
                <a16:creationId xmlns:a16="http://schemas.microsoft.com/office/drawing/2014/main" id="{8C4CFEE5-FE59-BFD2-1A9B-991993F115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825" y="1701756"/>
            <a:ext cx="3103565" cy="2691717"/>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p:txBody>
          <a:bodyPr/>
          <a:lstStyle/>
          <a:p>
            <a:r>
              <a:rPr lang="en-US" dirty="0">
                <a:ea typeface="ＭＳ Ｐゴシック"/>
              </a:rPr>
              <a:t>Current </a:t>
            </a:r>
            <a:r>
              <a:rPr lang="en-US" dirty="0" err="1">
                <a:ea typeface="ＭＳ Ｐゴシック"/>
              </a:rPr>
              <a:t>Supergrid</a:t>
            </a:r>
            <a:r>
              <a:rPr lang="en-US" dirty="0">
                <a:ea typeface="ＭＳ Ｐゴシック"/>
              </a:rPr>
              <a:t> Solutions &amp; Projects</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6" name="Text Placeholder 5">
            <a:extLst>
              <a:ext uri="{FF2B5EF4-FFF2-40B4-BE49-F238E27FC236}">
                <a16:creationId xmlns:a16="http://schemas.microsoft.com/office/drawing/2014/main" id="{758C2633-71A7-F011-B975-F379CBE7716F}"/>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dirty="0"/>
              <a:t>18.04</a:t>
            </a:r>
            <a:r>
              <a:rPr lang="et-EE" dirty="0"/>
              <a:t>.202</a:t>
            </a:r>
            <a:r>
              <a:rPr lang="fr-FR" dirty="0"/>
              <a:t>3</a:t>
            </a:r>
            <a:endParaRPr lang="en-US" dirty="0"/>
          </a:p>
        </p:txBody>
      </p:sp>
      <p:sp>
        <p:nvSpPr>
          <p:cNvPr id="9" name="ZoneTexte 8">
            <a:extLst>
              <a:ext uri="{FF2B5EF4-FFF2-40B4-BE49-F238E27FC236}">
                <a16:creationId xmlns:a16="http://schemas.microsoft.com/office/drawing/2014/main" id="{ADFEDC7A-54C6-2F21-040C-9E5E8A856EC6}"/>
              </a:ext>
            </a:extLst>
          </p:cNvPr>
          <p:cNvSpPr txBox="1"/>
          <p:nvPr/>
        </p:nvSpPr>
        <p:spPr>
          <a:xfrm>
            <a:off x="468309" y="4518292"/>
            <a:ext cx="7772400" cy="1021883"/>
          </a:xfrm>
          <a:prstGeom prst="rect">
            <a:avLst/>
          </a:prstGeom>
          <a:noFill/>
        </p:spPr>
        <p:txBody>
          <a:bodyPr wrap="square">
            <a:spAutoFit/>
          </a:bodyPr>
          <a:lstStyle/>
          <a:p>
            <a:pPr marL="342900" indent="-342900">
              <a:lnSpc>
                <a:spcPct val="110000"/>
              </a:lnSpc>
              <a:buChar char="•"/>
            </a:pPr>
            <a:r>
              <a:rPr lang="en-US" sz="1400" b="1" dirty="0">
                <a:latin typeface="+mn-lt"/>
                <a:ea typeface="+mn-lt"/>
                <a:cs typeface="+mn-lt"/>
              </a:rPr>
              <a:t>India &amp; ABB have built an 800 kV UHVDC network from Central India to South India. The transmission line is 1830 km long and serves about 80 million people’s electricity needs. The aim is to transmit wind power from South India to the exceed energy demand in the North and transmit thermal power from North India to South India. </a:t>
            </a:r>
          </a:p>
        </p:txBody>
      </p:sp>
      <p:sp>
        <p:nvSpPr>
          <p:cNvPr id="12" name="ZoneTexte 11">
            <a:extLst>
              <a:ext uri="{FF2B5EF4-FFF2-40B4-BE49-F238E27FC236}">
                <a16:creationId xmlns:a16="http://schemas.microsoft.com/office/drawing/2014/main" id="{A648D146-5652-D94F-F948-2D4A0270DB4A}"/>
              </a:ext>
            </a:extLst>
          </p:cNvPr>
          <p:cNvSpPr txBox="1"/>
          <p:nvPr/>
        </p:nvSpPr>
        <p:spPr>
          <a:xfrm>
            <a:off x="469899" y="2258048"/>
            <a:ext cx="4773614" cy="1969835"/>
          </a:xfrm>
          <a:prstGeom prst="rect">
            <a:avLst/>
          </a:prstGeom>
          <a:noFill/>
        </p:spPr>
        <p:txBody>
          <a:bodyPr wrap="square">
            <a:spAutoFit/>
          </a:bodyPr>
          <a:lstStyle/>
          <a:p>
            <a:pPr marL="342900" indent="-342900">
              <a:lnSpc>
                <a:spcPct val="110000"/>
              </a:lnSpc>
              <a:buChar char="•"/>
            </a:pPr>
            <a:r>
              <a:rPr lang="en-US" sz="1400" b="1" dirty="0">
                <a:latin typeface="+mn-lt"/>
                <a:ea typeface="+mn-lt"/>
                <a:cs typeface="+mn-lt"/>
              </a:rPr>
              <a:t>China is the leading country for development of UHVDC transmission network. The transition system at the moment comprises 50 000 km of UHVDC transmission lines and a transfer capacity of 170 GW. They are still planning to build more and more, for example, a 450 gigawatts line of wind and solar power capacity from the Gobi desert by 2030. </a:t>
            </a:r>
          </a:p>
        </p:txBody>
      </p:sp>
    </p:spTree>
    <p:extLst>
      <p:ext uri="{BB962C8B-B14F-4D97-AF65-F5344CB8AC3E}">
        <p14:creationId xmlns:p14="http://schemas.microsoft.com/office/powerpoint/2010/main" val="2415722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2" name="Text Placeholder 1"/>
          <p:cNvSpPr>
            <a:spLocks noGrp="1"/>
          </p:cNvSpPr>
          <p:nvPr>
            <p:ph type="body" sz="quarter" idx="13"/>
          </p:nvPr>
        </p:nvSpPr>
        <p:spPr>
          <a:xfrm>
            <a:off x="572400" y="2071883"/>
            <a:ext cx="3303477" cy="3562117"/>
          </a:xfrm>
        </p:spPr>
        <p:txBody>
          <a:bodyPr vert="horz" wrap="square" lIns="0" tIns="0" rIns="0" bIns="0" numCol="1" anchor="t" anchorCtr="0" compatLnSpc="1">
            <a:prstTxWarp prst="textNoShape">
              <a:avLst/>
            </a:prstTxWarp>
            <a:noAutofit/>
          </a:bodyPr>
          <a:lstStyle/>
          <a:p>
            <a:pPr marL="285750" indent="-285750">
              <a:buFont typeface="Arial" panose="020B0604020202020204" pitchFamily="34" charset="0"/>
              <a:buChar char="•"/>
            </a:pPr>
            <a:endParaRPr lang="en-US" dirty="0">
              <a:ea typeface="+mn-lt"/>
              <a:cs typeface="+mn-lt"/>
            </a:endParaRPr>
          </a:p>
          <a:p>
            <a:pPr marL="285750" indent="-285750">
              <a:buFont typeface="Arial" panose="020B0604020202020204" pitchFamily="34" charset="0"/>
              <a:buChar char="•"/>
            </a:pPr>
            <a:r>
              <a:rPr lang="en-US" dirty="0">
                <a:ea typeface="+mn-lt"/>
                <a:cs typeface="+mn-lt"/>
              </a:rPr>
              <a:t>The Asian </a:t>
            </a:r>
            <a:r>
              <a:rPr lang="en-US" dirty="0" err="1">
                <a:ea typeface="+mn-lt"/>
                <a:cs typeface="+mn-lt"/>
              </a:rPr>
              <a:t>Supergrid</a:t>
            </a:r>
            <a:r>
              <a:rPr lang="en-US" dirty="0">
                <a:ea typeface="+mn-lt"/>
                <a:cs typeface="+mn-lt"/>
              </a:rPr>
              <a:t>: </a:t>
            </a:r>
            <a:r>
              <a:rPr lang="en-US" b="0" dirty="0">
                <a:ea typeface="+mn-lt"/>
                <a:cs typeface="+mn-lt"/>
              </a:rPr>
              <a:t>Project to establish an electrical power transmission network connecting China, South Korea, Taiwan, Mongolia, Russia, and Japan.</a:t>
            </a:r>
            <a:endParaRPr lang="en-US" b="0" dirty="0">
              <a:cs typeface="Arial"/>
            </a:endParaRPr>
          </a:p>
          <a:p>
            <a:pPr marL="285750" indent="-285750">
              <a:buChar char="•"/>
            </a:pPr>
            <a:endParaRPr lang="en-US" dirty="0">
              <a:ea typeface="+mn-lt"/>
              <a:cs typeface="+mn-lt"/>
            </a:endParaRPr>
          </a:p>
          <a:p>
            <a:pPr marL="285750" indent="-285750">
              <a:buChar char="•"/>
            </a:pPr>
            <a:endParaRPr lang="en-US" dirty="0">
              <a:ea typeface="+mn-lt"/>
              <a:cs typeface="+mn-lt"/>
            </a:endParaRPr>
          </a:p>
          <a:p>
            <a:pPr marL="285750" indent="-285750">
              <a:lnSpc>
                <a:spcPct val="100000"/>
              </a:lnSpc>
              <a:buChar char="•"/>
            </a:pPr>
            <a:r>
              <a:rPr lang="en-US" dirty="0">
                <a:ea typeface="+mn-lt"/>
                <a:cs typeface="+mn-lt"/>
              </a:rPr>
              <a:t>European </a:t>
            </a:r>
            <a:r>
              <a:rPr lang="en-US" dirty="0" err="1">
                <a:ea typeface="+mn-lt"/>
                <a:cs typeface="+mn-lt"/>
              </a:rPr>
              <a:t>Supergrid</a:t>
            </a:r>
            <a:r>
              <a:rPr lang="en-US" dirty="0">
                <a:ea typeface="+mn-lt"/>
                <a:cs typeface="+mn-lt"/>
              </a:rPr>
              <a:t>: </a:t>
            </a:r>
            <a:r>
              <a:rPr lang="en-US" b="0" dirty="0">
                <a:ea typeface="+mn-lt"/>
                <a:cs typeface="+mn-lt"/>
              </a:rPr>
              <a:t>Future project to interconnect the various European countries with a HVDC-power grid to transit and share energy from renewable energy sources.</a:t>
            </a:r>
            <a:endParaRPr lang="en-US" b="0" dirty="0"/>
          </a:p>
          <a:p>
            <a:pPr marL="285750" indent="-285750">
              <a:buFont typeface="Arial" panose="020B0604020202020204" pitchFamily="34" charset="0"/>
              <a:buChar char="•"/>
            </a:pPr>
            <a:endParaRPr lang="en-US" dirty="0">
              <a:ea typeface="+mn-lt"/>
              <a:cs typeface="+mn-lt"/>
            </a:endParaRPr>
          </a:p>
          <a:p>
            <a:pPr>
              <a:lnSpc>
                <a:spcPct val="150000"/>
              </a:lnSpc>
              <a:buFont typeface="Arial" panose="020B0604020202020204" pitchFamily="34" charset="0"/>
              <a:buChar char="•"/>
            </a:pPr>
            <a:endParaRPr lang="en-US" sz="2000" b="0" dirty="0">
              <a:cs typeface="Arial"/>
            </a:endParaRPr>
          </a:p>
        </p:txBody>
      </p:sp>
      <p:sp>
        <p:nvSpPr>
          <p:cNvPr id="3" name="Title 2"/>
          <p:cNvSpPr>
            <a:spLocks noGrp="1"/>
          </p:cNvSpPr>
          <p:nvPr>
            <p:ph type="ctrTitle"/>
          </p:nvPr>
        </p:nvSpPr>
        <p:spPr/>
        <p:txBody>
          <a:bodyPr/>
          <a:lstStyle/>
          <a:p>
            <a:r>
              <a:rPr lang="en-US">
                <a:ea typeface="ＭＳ Ｐゴシック"/>
              </a:rPr>
              <a:t>Future </a:t>
            </a:r>
            <a:r>
              <a:rPr lang="en-US" dirty="0" err="1">
                <a:ea typeface="ＭＳ Ｐゴシック"/>
              </a:rPr>
              <a:t>Supergrid</a:t>
            </a:r>
            <a:r>
              <a:rPr lang="en-US" dirty="0">
                <a:ea typeface="ＭＳ Ｐゴシック"/>
              </a:rPr>
              <a:t> Solutions &amp; Projects </a:t>
            </a:r>
            <a:endParaRPr lang="en-US" dirty="0"/>
          </a:p>
        </p:txBody>
      </p:sp>
      <p:pic>
        <p:nvPicPr>
          <p:cNvPr id="6" name="Kuva 6" descr="Kuva, joka sisältää kohteen teksti, kartta&#10;&#10;Kuvaus luotu automaattisesti">
            <a:extLst>
              <a:ext uri="{FF2B5EF4-FFF2-40B4-BE49-F238E27FC236}">
                <a16:creationId xmlns:a16="http://schemas.microsoft.com/office/drawing/2014/main" id="{3E678C67-4F94-4014-B3F2-AB7FC4C5C147}"/>
              </a:ext>
            </a:extLst>
          </p:cNvPr>
          <p:cNvPicPr>
            <a:picLocks noChangeAspect="1"/>
          </p:cNvPicPr>
          <p:nvPr/>
        </p:nvPicPr>
        <p:blipFill>
          <a:blip r:embed="rId3"/>
          <a:stretch>
            <a:fillRect/>
          </a:stretch>
        </p:blipFill>
        <p:spPr>
          <a:xfrm>
            <a:off x="4089974" y="3120554"/>
            <a:ext cx="4470629" cy="2518001"/>
          </a:xfrm>
          <a:prstGeom prst="rect">
            <a:avLst/>
          </a:prstGeom>
        </p:spPr>
      </p:pic>
      <p:sp>
        <p:nvSpPr>
          <p:cNvPr id="7" name="Text Placeholder 1">
            <a:extLst>
              <a:ext uri="{FF2B5EF4-FFF2-40B4-BE49-F238E27FC236}">
                <a16:creationId xmlns:a16="http://schemas.microsoft.com/office/drawing/2014/main" id="{95E0F545-196D-4A8A-BBD9-2CC9041B870A}"/>
              </a:ext>
            </a:extLst>
          </p:cNvPr>
          <p:cNvSpPr txBox="1">
            <a:spLocks/>
          </p:cNvSpPr>
          <p:nvPr/>
        </p:nvSpPr>
        <p:spPr bwMode="auto">
          <a:xfrm>
            <a:off x="569643" y="1501211"/>
            <a:ext cx="7999963" cy="457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292100" indent="-292100" algn="l" defTabSz="388938" rtl="0" eaLnBrk="0" fontAlgn="base" hangingPunct="0">
              <a:lnSpc>
                <a:spcPts val="1704"/>
              </a:lnSpc>
              <a:spcBef>
                <a:spcPct val="20000"/>
              </a:spcBef>
              <a:spcAft>
                <a:spcPct val="0"/>
              </a:spcAft>
              <a:buFont typeface="Arial" panose="020B0604020202020204" pitchFamily="34" charset="0"/>
              <a:buNone/>
              <a:defRPr sz="1400" b="1"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dirty="0" err="1">
                <a:ea typeface="+mn-lt"/>
                <a:cs typeface="+mn-lt"/>
              </a:rPr>
              <a:t>Supergrids</a:t>
            </a:r>
            <a:r>
              <a:rPr lang="en-US" dirty="0">
                <a:ea typeface="+mn-lt"/>
                <a:cs typeface="+mn-lt"/>
              </a:rPr>
              <a:t> voltage loss problems could be reduced by integrating Hydrogen distribution to the </a:t>
            </a:r>
            <a:r>
              <a:rPr lang="en-US" dirty="0" err="1">
                <a:ea typeface="+mn-lt"/>
                <a:cs typeface="+mn-lt"/>
              </a:rPr>
              <a:t>Supergrid</a:t>
            </a:r>
            <a:r>
              <a:rPr lang="en-US" dirty="0">
                <a:ea typeface="+mn-lt"/>
                <a:cs typeface="+mn-lt"/>
              </a:rPr>
              <a:t> to cool transmission cable with liquid hydrogen pipeline.</a:t>
            </a:r>
            <a:r>
              <a:rPr lang="en-US" b="0" dirty="0">
                <a:ea typeface="+mn-lt"/>
                <a:cs typeface="+mn-lt"/>
              </a:rPr>
              <a:t> </a:t>
            </a:r>
          </a:p>
          <a:p>
            <a:pPr>
              <a:lnSpc>
                <a:spcPct val="100000"/>
              </a:lnSpc>
              <a:buChar char="•"/>
            </a:pPr>
            <a:endParaRPr lang="en-US" sz="1200" dirty="0"/>
          </a:p>
          <a:p>
            <a:pPr marL="0" indent="0">
              <a:lnSpc>
                <a:spcPct val="100000"/>
              </a:lnSpc>
            </a:pPr>
            <a:endParaRPr lang="en-US" dirty="0">
              <a:cs typeface="Arial"/>
            </a:endParaRPr>
          </a:p>
        </p:txBody>
      </p:sp>
      <p:sp>
        <p:nvSpPr>
          <p:cNvPr id="8" name="Text Placeholder 5">
            <a:extLst>
              <a:ext uri="{FF2B5EF4-FFF2-40B4-BE49-F238E27FC236}">
                <a16:creationId xmlns:a16="http://schemas.microsoft.com/office/drawing/2014/main" id="{52803ED3-DDE1-D9DF-9A33-49189C4B8062}"/>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dirty="0"/>
              <a:t>18.04</a:t>
            </a:r>
            <a:r>
              <a:rPr lang="et-EE" dirty="0"/>
              <a:t>.202</a:t>
            </a:r>
            <a:r>
              <a:rPr lang="fr-FR" dirty="0"/>
              <a:t>3</a:t>
            </a:r>
            <a:endParaRPr lang="en-US" dirty="0"/>
          </a:p>
        </p:txBody>
      </p:sp>
    </p:spTree>
    <p:extLst>
      <p:ext uri="{BB962C8B-B14F-4D97-AF65-F5344CB8AC3E}">
        <p14:creationId xmlns:p14="http://schemas.microsoft.com/office/powerpoint/2010/main" val="234794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chor="t">
            <a:normAutofit/>
          </a:bodyPr>
          <a:lstStyle/>
          <a:p>
            <a:pPr marL="285750" indent="-285750">
              <a:lnSpc>
                <a:spcPct val="110000"/>
              </a:lnSpc>
              <a:buChar char="•"/>
            </a:pPr>
            <a:endParaRPr lang="en-US" dirty="0">
              <a:ea typeface="ＭＳ Ｐゴシック"/>
              <a:cs typeface="Arial"/>
            </a:endParaRPr>
          </a:p>
          <a:p>
            <a:pPr marL="285750" indent="-285750">
              <a:lnSpc>
                <a:spcPct val="110000"/>
              </a:lnSpc>
              <a:buFont typeface="Arial" panose="020B0604020202020204" pitchFamily="34" charset="0"/>
              <a:buChar char="•"/>
            </a:pPr>
            <a:endParaRPr lang="en-US" dirty="0">
              <a:ea typeface="+mn-lt"/>
              <a:cs typeface="+mn-lt"/>
            </a:endParaRPr>
          </a:p>
          <a:p>
            <a:pPr marL="285750" indent="-285750">
              <a:lnSpc>
                <a:spcPct val="110000"/>
              </a:lnSpc>
              <a:buFont typeface="Arial" panose="020B0604020202020204" pitchFamily="34" charset="0"/>
              <a:buChar char="•"/>
            </a:pPr>
            <a:r>
              <a:rPr lang="en-US" dirty="0">
                <a:ea typeface="+mn-lt"/>
                <a:cs typeface="+mn-lt"/>
              </a:rPr>
              <a:t>Major objective of </a:t>
            </a:r>
            <a:r>
              <a:rPr lang="en-US" dirty="0" err="1">
                <a:ea typeface="+mn-lt"/>
                <a:cs typeface="+mn-lt"/>
              </a:rPr>
              <a:t>Supergrids</a:t>
            </a:r>
            <a:r>
              <a:rPr lang="en-US" dirty="0">
                <a:ea typeface="+mn-lt"/>
                <a:cs typeface="+mn-lt"/>
              </a:rPr>
              <a:t> is to answer the global energy transition by transmitting renewable energy intercontinentally with the aim of improving the electricity supply, while achieving carbon neutrality.</a:t>
            </a:r>
            <a:endParaRPr lang="en-US" dirty="0">
              <a:ea typeface="ＭＳ Ｐゴシック"/>
            </a:endParaRPr>
          </a:p>
          <a:p>
            <a:pPr marL="285750" indent="-285750">
              <a:lnSpc>
                <a:spcPct val="110000"/>
              </a:lnSpc>
              <a:buChar char="•"/>
            </a:pPr>
            <a:endParaRPr lang="fi-FI" dirty="0">
              <a:ea typeface="ＭＳ Ｐゴシック"/>
            </a:endParaRPr>
          </a:p>
          <a:p>
            <a:pPr marL="285750" indent="-285750">
              <a:lnSpc>
                <a:spcPct val="110000"/>
              </a:lnSpc>
              <a:buFont typeface="Arial" panose="020B0604020202020204" pitchFamily="34" charset="0"/>
              <a:buChar char="•"/>
            </a:pPr>
            <a:r>
              <a:rPr lang="en-US" dirty="0">
                <a:ea typeface="ＭＳ Ｐゴシック"/>
                <a:cs typeface="Arial"/>
              </a:rPr>
              <a:t>Energy transition requires crucial modifications to the transmission system and </a:t>
            </a:r>
            <a:r>
              <a:rPr lang="en-US" dirty="0" err="1">
                <a:ea typeface="ＭＳ Ｐゴシック"/>
                <a:cs typeface="Arial"/>
              </a:rPr>
              <a:t>Supergrids</a:t>
            </a:r>
            <a:r>
              <a:rPr lang="en-US" dirty="0">
                <a:ea typeface="ＭＳ Ｐゴシック"/>
                <a:cs typeface="Arial"/>
              </a:rPr>
              <a:t> could be the answer.</a:t>
            </a:r>
            <a:endParaRPr lang="en-US" dirty="0">
              <a:ea typeface="ＭＳ Ｐゴシック"/>
            </a:endParaRPr>
          </a:p>
          <a:p>
            <a:pPr marL="0" indent="0">
              <a:lnSpc>
                <a:spcPct val="110000"/>
              </a:lnSpc>
            </a:pPr>
            <a:endParaRPr lang="en-US" dirty="0">
              <a:ea typeface="ＭＳ Ｐゴシック"/>
              <a:cs typeface="Arial"/>
            </a:endParaRPr>
          </a:p>
          <a:p>
            <a:pPr>
              <a:lnSpc>
                <a:spcPct val="110000"/>
              </a:lnSpc>
              <a:buChar char="•"/>
            </a:pPr>
            <a:r>
              <a:rPr lang="en-US" dirty="0">
                <a:ea typeface="ＭＳ Ｐゴシック"/>
              </a:rPr>
              <a:t>Implementing </a:t>
            </a:r>
            <a:r>
              <a:rPr lang="en-US" dirty="0" err="1">
                <a:ea typeface="ＭＳ Ｐゴシック"/>
              </a:rPr>
              <a:t>Supergrids</a:t>
            </a:r>
            <a:r>
              <a:rPr lang="en-US" dirty="0">
                <a:ea typeface="ＭＳ Ｐゴシック"/>
              </a:rPr>
              <a:t> is possible in the future but it needs cooperation between different nations and technology companies.</a:t>
            </a:r>
          </a:p>
          <a:p>
            <a:pPr>
              <a:lnSpc>
                <a:spcPct val="110000"/>
              </a:lnSpc>
              <a:buFont typeface="Arial" panose="020B0604020202020204" pitchFamily="34" charset="0"/>
              <a:buChar char="•"/>
            </a:pPr>
            <a:endParaRPr lang="en-US" dirty="0">
              <a:ea typeface="ＭＳ Ｐゴシック"/>
            </a:endParaRPr>
          </a:p>
          <a:p>
            <a:pPr>
              <a:lnSpc>
                <a:spcPct val="150000"/>
              </a:lnSpc>
              <a:buFont typeface="Arial" panose="020B0604020202020204" pitchFamily="34" charset="0"/>
              <a:buChar char="•"/>
            </a:pPr>
            <a:endParaRPr lang="en-US" sz="1600" dirty="0">
              <a:ea typeface="ＭＳ Ｐゴシック"/>
            </a:endParaRPr>
          </a:p>
          <a:p>
            <a:pPr>
              <a:lnSpc>
                <a:spcPct val="150000"/>
              </a:lnSpc>
              <a:buFont typeface="Arial" panose="020B0604020202020204" pitchFamily="34" charset="0"/>
              <a:buChar char="•"/>
            </a:pPr>
            <a:endParaRPr lang="en-US" sz="1600" dirty="0">
              <a:ea typeface="ＭＳ Ｐゴシック"/>
            </a:endParaRPr>
          </a:p>
          <a:p>
            <a:pPr>
              <a:lnSpc>
                <a:spcPct val="150000"/>
              </a:lnSpc>
              <a:buFont typeface="Arial" panose="020B0604020202020204" pitchFamily="34" charset="0"/>
              <a:buChar char="•"/>
            </a:pPr>
            <a:endParaRPr lang="en-US" sz="1600" dirty="0">
              <a:ea typeface="ＭＳ Ｐゴシック"/>
            </a:endParaRPr>
          </a:p>
          <a:p>
            <a:pPr>
              <a:lnSpc>
                <a:spcPct val="150000"/>
              </a:lnSpc>
              <a:buFont typeface="Arial" panose="020B0604020202020204" pitchFamily="34" charset="0"/>
              <a:buChar char="•"/>
            </a:pPr>
            <a:endParaRPr lang="en-US" sz="1600" dirty="0">
              <a:ea typeface="ＭＳ Ｐゴシック"/>
            </a:endParaRPr>
          </a:p>
        </p:txBody>
      </p:sp>
      <p:sp>
        <p:nvSpPr>
          <p:cNvPr id="3" name="Title 2"/>
          <p:cNvSpPr>
            <a:spLocks noGrp="1"/>
          </p:cNvSpPr>
          <p:nvPr>
            <p:ph type="ctrTitle"/>
          </p:nvPr>
        </p:nvSpPr>
        <p:spPr/>
        <p:txBody>
          <a:bodyPr/>
          <a:lstStyle/>
          <a:p>
            <a:r>
              <a:rPr lang="fi-FI" err="1"/>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6" name="Text Placeholder 5">
            <a:extLst>
              <a:ext uri="{FF2B5EF4-FFF2-40B4-BE49-F238E27FC236}">
                <a16:creationId xmlns:a16="http://schemas.microsoft.com/office/drawing/2014/main" id="{469314E8-07FB-32B1-D01E-FEFE3A441765}"/>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dirty="0"/>
              <a:t>18.04</a:t>
            </a:r>
            <a:r>
              <a:rPr lang="et-EE" dirty="0"/>
              <a:t>.202</a:t>
            </a:r>
            <a:r>
              <a:rPr lang="fr-FR" dirty="0"/>
              <a:t>3</a:t>
            </a:r>
            <a:endParaRPr lang="en-US" dirty="0"/>
          </a:p>
        </p:txBody>
      </p:sp>
    </p:spTree>
    <p:extLst>
      <p:ext uri="{BB962C8B-B14F-4D97-AF65-F5344CB8AC3E}">
        <p14:creationId xmlns:p14="http://schemas.microsoft.com/office/powerpoint/2010/main" val="322315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3733579"/>
          </a:xfrm>
        </p:spPr>
        <p:txBody>
          <a:bodyPr anchor="ctr">
            <a:normAutofit/>
          </a:bodyPr>
          <a:lstStyle/>
          <a:p>
            <a:pPr algn="ctr"/>
            <a:r>
              <a:rPr lang="en-US" sz="3200" i="1"/>
              <a:t>Thank you for your attention!</a:t>
            </a:r>
            <a:br>
              <a:rPr lang="en-US" sz="3200" i="1"/>
            </a:br>
            <a:r>
              <a:rPr lang="en-US" sz="3200" i="1"/>
              <a:t>Questions?</a:t>
            </a:r>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
        <p:nvSpPr>
          <p:cNvPr id="12" name="Text Placeholder 5">
            <a:extLst>
              <a:ext uri="{FF2B5EF4-FFF2-40B4-BE49-F238E27FC236}">
                <a16:creationId xmlns:a16="http://schemas.microsoft.com/office/drawing/2014/main" id="{C6774458-07CF-1045-96FA-A83C4A317FAA}"/>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dirty="0"/>
              <a:t>18.04</a:t>
            </a:r>
            <a:r>
              <a:rPr lang="et-EE" dirty="0"/>
              <a:t>.202</a:t>
            </a:r>
            <a:r>
              <a:rPr lang="fr-FR" dirty="0"/>
              <a:t>3</a:t>
            </a:r>
            <a:endParaRPr lang="en-US" dirty="0"/>
          </a:p>
        </p:txBody>
      </p:sp>
    </p:spTree>
    <p:extLst>
      <p:ext uri="{BB962C8B-B14F-4D97-AF65-F5344CB8AC3E}">
        <p14:creationId xmlns:p14="http://schemas.microsoft.com/office/powerpoint/2010/main" val="2310314604"/>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8A29AD78C26F18489A9D8B3FB963F5F5" ma:contentTypeVersion="4" ma:contentTypeDescription="Luo uusi asiakirja." ma:contentTypeScope="" ma:versionID="9d0655efbf78fa2862c83bd75d4ca94a">
  <xsd:schema xmlns:xsd="http://www.w3.org/2001/XMLSchema" xmlns:xs="http://www.w3.org/2001/XMLSchema" xmlns:p="http://schemas.microsoft.com/office/2006/metadata/properties" xmlns:ns2="189e16c7-4583-453c-b94e-63424bda85cf" targetNamespace="http://schemas.microsoft.com/office/2006/metadata/properties" ma:root="true" ma:fieldsID="3edc464d3e18aff6a74fac1b294a8822" ns2:_="">
    <xsd:import namespace="189e16c7-4583-453c-b94e-63424bda85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e16c7-4583-453c-b94e-63424bda85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DB4FB0-DB38-4070-90E5-E09075D015A9}">
  <ds:schemaRefs>
    <ds:schemaRef ds:uri="http://schemas.microsoft.com/sharepoint/v3/contenttype/forms"/>
  </ds:schemaRefs>
</ds:datastoreItem>
</file>

<file path=customXml/itemProps2.xml><?xml version="1.0" encoding="utf-8"?>
<ds:datastoreItem xmlns:ds="http://schemas.openxmlformats.org/officeDocument/2006/customXml" ds:itemID="{DB1B4107-B288-4540-BCEC-EE8D02942DE1}">
  <ds:schemaRefs>
    <ds:schemaRef ds:uri="189e16c7-4583-453c-b94e-63424bda85c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1B3EC19-D876-4469-AA0B-4D2ABF6A5237}">
  <ds:schemaRefs>
    <ds:schemaRef ds:uri="189e16c7-4583-453c-b94e-63424bda85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presentation</Template>
  <TotalTime>0</TotalTime>
  <Words>759</Words>
  <Application>Microsoft Office PowerPoint</Application>
  <PresentationFormat>On-screen Show (4:3)</PresentationFormat>
  <Paragraphs>115</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Courier New</vt:lpstr>
      <vt:lpstr>Times New Roman</vt:lpstr>
      <vt:lpstr>presentation</vt:lpstr>
      <vt:lpstr>Aalto Content - Green</vt:lpstr>
      <vt:lpstr>ELEC-E8423 - Smart Grid  Supergrids</vt:lpstr>
      <vt:lpstr>Introduction</vt:lpstr>
      <vt:lpstr>What are Supergrids?</vt:lpstr>
      <vt:lpstr>How are Supergrids realized?</vt:lpstr>
      <vt:lpstr>Benefits</vt:lpstr>
      <vt:lpstr>Current Supergrid Solutions &amp; Projects</vt:lpstr>
      <vt:lpstr>Future Supergrid Solutions &amp; Projects </vt:lpstr>
      <vt:lpstr>Conclusions</vt:lpstr>
      <vt:lpstr>Thank you for your attention! Questions?</vt:lpstr>
      <vt:lpstr>References</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10</cp:revision>
  <dcterms:created xsi:type="dcterms:W3CDTF">2010-03-23T14:57:30Z</dcterms:created>
  <dcterms:modified xsi:type="dcterms:W3CDTF">2023-04-17T11:46:52Z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0x0101008A29AD78C26F18489A9D8B3FB963F5F5</vt:lpwstr>
  </property>
</Properties>
</file>