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  <p:sldMasterId id="2147483661" r:id="rId3"/>
  </p:sldMasterIdLst>
  <p:notesMasterIdLst>
    <p:notesMasterId r:id="rId19"/>
  </p:notesMasterIdLst>
  <p:handoutMasterIdLst>
    <p:handoutMasterId r:id="rId20"/>
  </p:handoutMasterIdLst>
  <p:sldIdLst>
    <p:sldId id="339" r:id="rId4"/>
    <p:sldId id="394" r:id="rId5"/>
    <p:sldId id="393" r:id="rId6"/>
    <p:sldId id="392" r:id="rId7"/>
    <p:sldId id="391" r:id="rId8"/>
    <p:sldId id="381" r:id="rId9"/>
    <p:sldId id="390" r:id="rId10"/>
    <p:sldId id="383" r:id="rId11"/>
    <p:sldId id="389" r:id="rId12"/>
    <p:sldId id="384" r:id="rId13"/>
    <p:sldId id="385" r:id="rId14"/>
    <p:sldId id="387" r:id="rId15"/>
    <p:sldId id="388" r:id="rId16"/>
    <p:sldId id="380" r:id="rId17"/>
    <p:sldId id="395" r:id="rId18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0DBE7-5F5F-57E3-436B-713C79671E14}" v="2835" dt="2023-03-27T12:38:03.571"/>
    <p1510:client id="{9645F2CA-B5C2-03EE-9016-9A1793AC2A55}" v="2810" dt="2023-03-26T11:37:06.380"/>
    <p1510:client id="{C6924AD0-27A5-A96B-6C07-0C5EFE0FFE52}" v="1138" dt="2023-03-23T10:13:40.214"/>
    <p1510:client id="{F933DDCC-B5E4-C376-1783-B28882A11E11}" v="116" dt="2023-03-23T09:31:31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8:49:30.9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10349 3079 16383 0 0,'6'0'0'0'0,"8"0"0"0"0,8-6 0 0 0,6-2 0 0 0,10 0 0 0 0,5 2 0 0 0,7 1 0 0 0,1 3 0 0 0,5 0 0 0 0,9 2 0 0 0,7 0 0 0 0,3 0 0 0 0,-5 0 0 0 0,-9 0 0 0 0,-2 1 0 0 0,0-1 0 0 0,-3 0 0 0 0,-5 0 0 0 0,-6 0 0 0 0,2 0 0 0 0,-1 0 0 0 0,4 0 0 0 0,-1 0 0 0 0,-3 0 0 0 0,4 6 0 0 0,-2 2 0 0 0,-2 0 0 0 0,-4-2 0 0 0,-2-2 0 0 0,10-1 0 0 0,3-1 0 0 0,-3-2 0 0 0,4 0 0 0 0,3 6 0 0 0,5 2 0 0 0,-2-1 0 0 0,-5-1 0 0 0,-1-2 0 0 0,4-1 0 0 0,-3-2 0 0 0,8 0 0 0 0,-1 5 0 0 0,-6 1 0 0 0,-5 1 0 0 0,-6-2 0 0 0,-4-2 0 0 0,3-2 0 0 0,-1 0 0 0 0,6-2 0 0 0,-1 0 0 0 0,-1 0 0 0 0,8-1 0 0 0,8 1 0 0 0,5 0 0 0 0,2 0 0 0 0,-3 0 0 0 0,-3-1 0 0 0,-4 7 0 0 0,4 3 0 0 0,4-2 0 0 0,2 5 0 0 0,-4 7 0 0 0,-2-1 0 0 0,1-2 0 0 0,-12 1 0 0 0,-7-2 0 0 0,-7 2 0 0 0,-3-1 0 0 0,4 3 0 0 0,1 3 0 0 0,0 5 0 0 0,-1-3 0 0 0,-2-5 0 0 0,0 0 0 0 0,-2-3 0 0 0,-6 2 0 0 0,-2-3 0 0 0,5 3 0 0 0,-14 4 0 0 0,-16-1 0 0 0,-16-5 0 0 0,-10-5 0 0 0,-15-4 0 0 0,-12-4 0 0 0,-3-2 0 0 0,-12-1 0 0 0,0 0 0 0 0,-1-1 0 0 0,4 0 0 0 0,1 0 0 0 0,-1 1 0 0 0,-9-1 0 0 0,-3 1 0 0 0,4 0 0 0 0,-4 0 0 0 0,4 0 0 0 0,-3 0 0 0 0,-2 0 0 0 0,-6 0 0 0 0,4 0 0 0 0,10 0 0 0 0,-2 0 0 0 0,-1 0 0 0 0,4 0 0 0 0,3 0 0 0 0,-1 0 0 0 0,-1 0 0 0 0,-2 0 0 0 0,4 0 0 0 0,2 0 0 0 0,-2 0 0 0 0,-2 0 0 0 0,-2 0 0 0 0,5 0 0 0 0,0 0 0 0 0,-1 0 0 0 0,-2 0 0 0 0,-2 0 0 0 0,-2 0 0 0 0,0 0 0 0 0,-8 0 0 0 0,-2 0 0 0 0,6 0 0 0 0,3 0 0 0 0,8 0 0 0 0,9 0 0 0 0,0 0 0 0 0,4 0 0 0 0,4 0 0 0 0,-2 0 0 0 0,0 0 0 0 0,3 0 0 0 0,-4 0 0 0 0,-5 0 0 0 0,0 0 0 0 0,3 0 0 0 0,4 0 0 0 0,-2 0 0 0 0,0 0 0 0 0,4 0 0 0 0,-4 0 0 0 0,1 0 0 0 0,1 0 0 0 0,4 0 0 0 0,2 0 0 0 0,3 0 0 0 0,-6 0 0 0 0,0 0 0 0 0,0 0 0 0 0,2 0 0 0 0,-5 0 0 0 0,1 0 0 0 0,0 0 0 0 0,3 0 0 0 0,3 0 0 0 0,1 0 0 0 0,1 0 0 0 0,1 0 0 0 0,1 0 0 0 0,0 0 0 0 0,12 0 0 0 0,10 6 0 0 0,13 2 0 0 0,7 6 0 0 0,2 6 0 0 0,11 0 0 0 0,9-3 0 0 0,12 1 0 0 0,4-2 0 0 0,-6 1 0 0 0,-2-1 0 0 0,-2-3 0 0 0,-2 1 0 0 0,7-1 0 0 0,2 3 0 0 0,0-1 0 0 0,5-3 0 0 0,-6 2 0 0 0,-3-1 0 0 0,4-3 0 0 0,6-2 0 0 0,8-4 0 0 0,5-2 0 0 0,6-1 0 0 0,3-1 0 0 0,1-1 0 0 0,7 7 0 0 0,-3 1 0 0 0,3 6 0 0 0,0 13 0 0 0,-1 2 0 0 0,5-4 0 0 0,-5-6 0 0 0,1-6 0 0 0,-5-5 0 0 0,2-3 0 0 0,0 2 0 0 0,-6 2 0 0 0,-8-2 0 0 0,-10-1 0 0 0,0-1 0 0 0,2 4 0 0 0,5 1 0 0 0,-2-1 0 0 0,2-2 0 0 0,-3-2 0 0 0,2-2 0 0 0,-4-1 0 0 0,-4 0 0 0 0,-5-2 0 0 0,3 7 0 0 0,4 2 0 0 0,1-1 0 0 0,3-1 0 0 0,4-2 0 0 0,5 5 0 0 0,-4 0 0 0 0,-5-1 0 0 0,-6-1 0 0 0,-5-3 0 0 0,2-2 0 0 0,-2-1 0 0 0,-1 0 0 0 0,4-1 0 0 0,6-1 0 0 0,-1 1 0 0 0,-2-1 0 0 0,-4 1 0 0 0,-3 0 0 0 0,-4 0 0 0 0,-8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8:49:30.9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15775 5460 16383 0 0,'6'0'0'0'0,"8"0"0"0"0,8 0 0 0 0,11 0 0 0 0,8 0 0 0 0,1-6 0 0 0,7-2 0 0 0,6 0 0 0 0,7 2 0 0 0,10 2 0 0 0,5 1 0 0 0,2 1 0 0 0,-7 2 0 0 0,3 0 0 0 0,-6 0 0 0 0,-8 0 0 0 0,-9 1 0 0 0,-1-1 0 0 0,3 0 0 0 0,-1 0 0 0 0,-5 0 0 0 0,-3 0 0 0 0,-4 0 0 0 0,-3 0 0 0 0,-2 0 0 0 0,-1 0 0 0 0,0 0 0 0 0,6 0 0 0 0,8 0 0 0 0,1 0 0 0 0,-1 0 0 0 0,-3 0 0 0 0,-4 0 0 0 0,4 6 0 0 0,6 2 0 0 0,-1 0 0 0 0,5 4 0 0 0,-3 7 0 0 0,3 5 0 0 0,-3 5 0 0 0,-10 4 0 0 0,-6-4 0 0 0,-10-1 0 0 0,-3-5 0 0 0,0-6 0 0 0,2-7 0 0 0,-3 2 0 0 0,-6 4 0 0 0,-5 6 0 0 0,-18-1 0 0 0,-13 2 0 0 0,-15-3 0 0 0,-21-5 0 0 0,-18 2 0 0 0,-10-3 0 0 0,5-4 0 0 0,2 3 0 0 0,2-1 0 0 0,8 4 0 0 0,10-2 0 0 0,-5-2 0 0 0,-4-4 0 0 0,-2-3 0 0 0,-3 4 0 0 0,-6 0 0 0 0,2-1 0 0 0,9-3 0 0 0,9-1 0 0 0,2-2 0 0 0,4-1 0 0 0,-2-1 0 0 0,3 0 0 0 0,-3 0 0 0 0,-5-1 0 0 0,-4 1 0 0 0,2 0 0 0 0,-2 0 0 0 0,5-1 0 0 0,5 1 0 0 0,5 0 0 0 0,-1 0 0 0 0,1 0 0 0 0,-4 0 0 0 0,1 0 0 0 0,2 0 0 0 0,4 0 0 0 0,3 0 0 0 0,1 0 0 0 0,-3 0 0 0 0,-8 0 0 0 0,-6 0 0 0 0,-1 0 0 0 0,4 0 0 0 0,5 0 0 0 0,10 7 0 0 0,18 1 0 0 0,18 5 0 0 0,22 1 0 0 0,13 4 0 0 0,2 5 0 0 0,0-1 0 0 0,12-5 0 0 0,5-5 0 0 0,5 2 0 0 0,-1-3 0 0 0,-4 5 0 0 0,8 4 0 0 0,5-1 0 0 0,9-3 0 0 0,5-5 0 0 0,-5-4 0 0 0,9-10 0 0 0,2-9 0 0 0,-1-10 0 0 0,3-1 0 0 0,-7 4 0 0 0,-11 5 0 0 0,1 5 0 0 0,-6 4 0 0 0,-7 2 0 0 0,-8 3 0 0 0,6-6 0 0 0,0-1 0 0 0,3-5 0 0 0,3-8 0 0 0,-3 1 0 0 0,2 3 0 0 0,-5-8 0 0 0,-4 0 0 0 0,-6 5 0 0 0,-4 5 0 0 0,-3 5 0 0 0,4 4 0 0 0,1 3 0 0 0,-1 1 0 0 0,-1 2 0 0 0,-2 0 0 0 0,-2 0 0 0 0,0 0 0 0 0,-2-1 0 0 0,1 1 0 0 0,-1-1 0 0 0,0 0 0 0 0,0 0 0 0 0,1 0 0 0 0,-19 0 0 0 0,-12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8:49:30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11800 6059 16383 0 0,'6'0'0'0'0,"15"0"0"0"0,14 0 0 0 0,15 0 0 0 0,22 0 0 0 0,23 0 0 0 0,20 6 0 0 0,20 8 0 0 0,6 2 0 0 0,-4-2 0 0 0,-6 3 0 0 0,-8-2 0 0 0,-13-3 0 0 0,-12 2 0 0 0,-12 5 0 0 0,-2 5 0 0 0,3-1 0 0 0,-7-5 0 0 0,-6-6 0 0 0,-2-4 0 0 0,-3-4 0 0 0,0-2 0 0 0,-6-2 0 0 0,-7-1 0 0 0,-8 0 0 0 0,6 0 0 0 0,13 0 0 0 0,6 1 0 0 0,3-1 0 0 0,-5 1 0 0 0,-9 0 0 0 0,-9-6 0 0 0,-7-8 0 0 0,0-2 0 0 0,5 3 0 0 0,-1 2 0 0 0,4 4 0 0 0,-2 3 0 0 0,3 2 0 0 0,4 1 0 0 0,3 1 0 0 0,5 1 0 0 0,1 0 0 0 0,3-1 0 0 0,0 1 0 0 0,-5-1 0 0 0,-3 0 0 0 0,-5 0 0 0 0,0 0 0 0 0,-5 0 0 0 0,-5 0 0 0 0,2-6 0 0 0,10-8 0 0 0,12-1 0 0 0,8 1 0 0 0,-6 3 0 0 0,-8 4 0 0 0,-9 3 0 0 0,-9 2 0 0 0,-6 1 0 0 0,-5 2 0 0 0,-8 5 0 0 0,-9 9 0 0 0,-8 7 0 0 0,-12 13 0 0 0,-19-1 0 0 0,-11 1 0 0 0,-19 6 0 0 0,-31 8 0 0 0,-27 2 0 0 0,-18 5 0 0 0,5-8 0 0 0,11-6 0 0 0,19-10 0 0 0,6-10 0 0 0,11-9 0 0 0,12-7 0 0 0,11-5 0 0 0,-5 5 0 0 0,-5 0 0 0 0,-16 6 0 0 0,-7 0 0 0 0,-8-2 0 0 0,5-2 0 0 0,6-2 0 0 0,10-3 0 0 0,11-2 0 0 0,10-1 0 0 0,-6 0 0 0 0,2 0 0 0 0,-3-1 0 0 0,-5 1 0 0 0,4-1 0 0 0,-8 1 0 0 0,-5 0 0 0 0,4 0 0 0 0,7 0 0 0 0,8 0 0 0 0,0 0 0 0 0,-4 0 0 0 0,3 0 0 0 0,3 0 0 0 0,-2 0 0 0 0,2 0 0 0 0,3 0 0 0 0,-3 0 0 0 0,-11 0 0 0 0,-7 0 0 0 0,1 0 0 0 0,1 0 0 0 0,-2 0 0 0 0,-1 0 0 0 0,5 0 0 0 0,8-6 0 0 0,0-2 0 0 0,4 0 0 0 0,4-4 0 0 0,-7-12 0 0 0,-7-3 0 0 0,0 4 0 0 0,12 0 0 0 0,7 3 0 0 0,5 6 0 0 0,9-1 0 0 0,3-4 0 0 0,0-5 0 0 0,-2 1 0 0 0,4 0 0 0 0,-1-10 0 0 0,-2 2 0 0 0,-2 0 0 0 0,3-2 0 0 0,-6 0 0 0 0,8 5 0 0 0,14 8 0 0 0,21 6 0 0 0,20 1 0 0 0,17 1 0 0 0,6 4 0 0 0,6-3 0 0 0,4 0 0 0 0,4 2 0 0 0,2 2 0 0 0,0 3 0 0 0,-4 2 0 0 0,-9-5 0 0 0,-2-1 0 0 0,-4 1 0 0 0,0 1 0 0 0,-1 2 0 0 0,2-4 0 0 0,-3-1 0 0 0,4 1 0 0 0,4 2 0 0 0,-2 1 0 0 0,1 3 0 0 0,-2 1 0 0 0,-5 1 0 0 0,-5 0 0 0 0,-4 0 0 0 0,4 1 0 0 0,5-1 0 0 0,7 0 0 0 0,-1 0 0 0 0,-3 0 0 0 0,-5 0 0 0 0,-5 0 0 0 0,-3 0 0 0 0,-3 0 0 0 0,-1 0 0 0 0,5 0 0 0 0,1 0 0 0 0,0 0 0 0 0,-1 0 0 0 0,-1 0 0 0 0,-3 0 0 0 0,0 0 0 0 0,5 0 0 0 0,2 0 0 0 0,-1 0 0 0 0,-2 0 0 0 0,-2 0 0 0 0,-1 0 0 0 0,-1 0 0 0 0,-1 0 0 0 0,0 0 0 0 0,-1 0 0 0 0,0 0 0 0 0,0 6 0 0 0,0 2 0 0 0,7 0 0 0 0,1-2 0 0 0,6-1 0 0 0,1-3 0 0 0,-3 0 0 0 0,-2 4 0 0 0,-4 2 0 0 0,-2 0 0 0 0,-2-2 0 0 0,-8 4 0 0 0,-1 0 0 0 0,-1-1 0 0 0,2-2 0 0 0,1-3 0 0 0,2-1 0 0 0,2-2 0 0 0,1-1 0 0 0,0 0 0 0 0,1-1 0 0 0,0 1 0 0 0,0-1 0 0 0,-1 1 0 0 0,-5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8:49:30.9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9313 6677 16383 0 0,'12'0'0'0'0,"10"0"0"0"0,14 0 0 0 0,18 0 0 0 0,12 0 0 0 0,20 0 0 0 0,6 0 0 0 0,12 0 0 0 0,1 6 0 0 0,0 8 0 0 0,-6 8 0 0 0,-7 0 0 0 0,-13 2 0 0 0,-15-3 0 0 0,-11-5 0 0 0,-10-5 0 0 0,-5-4 0 0 0,3-4 0 0 0,6-2 0 0 0,1-8 0 0 0,5-2 0 0 0,-1 1 0 0 0,-3 0 0 0 0,-4 3 0 0 0,-3 2 0 0 0,-4 1 0 0 0,-1 2 0 0 0,-1 0 0 0 0,-1 0 0 0 0,-1 0 0 0 0,1 1 0 0 0,0-1 0 0 0,0 0 0 0 0,0 0 0 0 0,1 0 0 0 0,-1 0 0 0 0,0 0 0 0 0,-5 6 0 0 0,-9 8 0 0 0,-13 2 0 0 0,-8 4 0 0 0,-11-1 0 0 0,-8 1 0 0 0,-15 5 0 0 0,-6-3 0 0 0,-9-5 0 0 0,-8 1 0 0 0,-6-3 0 0 0,1 2 0 0 0,-1-2 0 0 0,5-3 0 0 0,5 2 0 0 0,7-1 0 0 0,-2-3 0 0 0,2-3 0 0 0,2-3 0 0 0,3-2 0 0 0,2-1 0 0 0,2-1 0 0 0,2-1 0 0 0,-1 1 0 0 0,1-1 0 0 0,-12 1 0 0 0,-10-1 0 0 0,-1 1 0 0 0,2 0 0 0 0,0 6 0 0 0,3 2 0 0 0,4 0 0 0 0,5-2 0 0 0,3-2 0 0 0,-2-1 0 0 0,-1-1 0 0 0,7-8 0 0 0,4-2 0 0 0,2 0 0 0 0,0-4 0 0 0,5-7 0 0 0,1-6 0 0 0,5-4 0 0 0,5-4 0 0 0,6-2 0 0 0,5-2 0 0 0,2 1 0 0 0,8-1 0 0 0,14 1 0 0 0,11 5 0 0 0,6 10 0 0 0,14 0 0 0 0,5 6 0 0 0,5 4 0 0 0,4 4 0 0 0,3 4 0 0 0,-3 2 0 0 0,-8 1 0 0 0,-7 1 0 0 0,-6 0 0 0 0,-4-1 0 0 0,-4 1 0 0 0,-1 0 0 0 0,-1-1 0 0 0,0-6 0 0 0,1-2 0 0 0,5 0 0 0 0,3 2 0 0 0,0 2 0 0 0,4 1 0 0 0,1 2 0 0 0,-2 0 0 0 0,-3 1 0 0 0,-2 0 0 0 0,-3 0 0 0 0,-1 1 0 0 0,-2-1 0 0 0,0 6 0 0 0,0 8 0 0 0,-6 8 0 0 0,-2 0 0 0 0,-5 2 0 0 0,-7 4 0 0 0,-6 2 0 0 0,-4 3 0 0 0,-9 7 0 0 0,-17 3 0 0 0,-9 1 0 0 0,-13-8 0 0 0,-11-4 0 0 0,-14-7 0 0 0,-1-2 0 0 0,-2-4 0 0 0,-7-7 0 0 0,-1 2 0 0 0,6-2 0 0 0,9-3 0 0 0,4-3 0 0 0,6-2 0 0 0,6 3 0 0 0,-7 8 0 0 0,0 0 0 0 0,4-1 0 0 0,3-4 0 0 0,5-4 0 0 0,4-2 0 0 0,-5-2 0 0 0,0-2 0 0 0,-4 0 0 0 0,-1-1 0 0 0,-4-6 0 0 0,2-1 0 0 0,2-6 0 0 0,11-7 0 0 0,10-5 0 0 0,12-5 0 0 0,1 4 0 0 0,4-1 0 0 0,3-1 0 0 0,4-1 0 0 0,2-3 0 0 0,7 6 0 0 0,3 0 0 0 0,7 6 0 0 0,-1-1 0 0 0,5 4 0 0 0,-1-1 0 0 0,1 3 0 0 0,5 4 0 0 0,10 4 0 0 0,-1-3 0 0 0,0 1 0 0 0,6 2 0 0 0,15 2 0 0 0,5 2 0 0 0,3 3 0 0 0,-2 0 0 0 0,-5 1 0 0 0,-1 0 0 0 0,-2 1 0 0 0,-5-1 0 0 0,8 0 0 0 0,1 7 0 0 0,2 7 0 0 0,4 8 0 0 0,4 0 0 0 0,-4 2 0 0 0,-7 3 0 0 0,1-3 0 0 0,-11 1 0 0 0,-6-4 0 0 0,-10 0 0 0 0,-9 2 0 0 0,-9 5 0 0 0,-6 2 0 0 0,-4 3 0 0 0,-2 7 0 0 0,-1 3 0 0 0,-6 1 0 0 0,-2-2 0 0 0,1-7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03CBEC4-1C11-4585-ABB5-4ACD69429A2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72400" y="487800"/>
            <a:ext cx="7772040" cy="417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4C9E82B-2E0B-49B1-9B52-80F222CB2C1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72400" y="149760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3792960" y="1497600"/>
            <a:ext cx="3066840" cy="41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72400" y="365832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0E1AA2E-68D2-4AD0-A980-55E59AE2D9E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72400" y="1497600"/>
            <a:ext cx="3066840" cy="41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792960" y="149760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792960" y="365832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71FAFD5-98BD-4F8B-B44C-21F09C09FB0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72400" y="149760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792960" y="149760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72400" y="3658320"/>
            <a:ext cx="62852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D7B196D-3826-44A0-9B68-BBFFA2F60D7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72400" y="1497600"/>
            <a:ext cx="62852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572400" y="3658320"/>
            <a:ext cx="62852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52EB074-0840-4EA5-B72D-38BBAC04C68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72400" y="149760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792960" y="149760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572400" y="365832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3792960" y="3658320"/>
            <a:ext cx="306684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02C741D-699A-4448-BBC9-921DA6C692C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72400" y="1497600"/>
            <a:ext cx="202356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2697480" y="1497600"/>
            <a:ext cx="202356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822560" y="1497600"/>
            <a:ext cx="202356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572400" y="3658320"/>
            <a:ext cx="202356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2697480" y="3658320"/>
            <a:ext cx="202356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4822560" y="3658320"/>
            <a:ext cx="2023560" cy="197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B9A5A7B-22ED-45F8-A7AD-647D1755340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E4A0DD2-4362-4A4B-95B8-DD2FC6475D8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572400" y="1497600"/>
            <a:ext cx="6285240" cy="41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62004B7-2194-4DC4-83B5-B5F61AC29F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72400" y="1497600"/>
            <a:ext cx="6285240" cy="41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60DC028-7C98-4FB8-94A4-9082CE28C4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72400" y="1497600"/>
            <a:ext cx="3066840" cy="41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3792960" y="1497600"/>
            <a:ext cx="3066840" cy="41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7E73786-BACF-473B-A635-AC9AFA8C782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3" descr="Aalto_EN_Electr-Eng_13_RGB_2"/>
          <p:cNvPicPr/>
          <p:nvPr/>
        </p:nvPicPr>
        <p:blipFill>
          <a:blip r:embed="rId14"/>
          <a:stretch/>
        </p:blipFill>
        <p:spPr>
          <a:xfrm>
            <a:off x="216000" y="5815080"/>
            <a:ext cx="2518920" cy="104256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573120" y="5813280"/>
            <a:ext cx="7988040" cy="6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58320" tIns="29160" rIns="58320" bIns="29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30" b="0" strike="noStrike" spc="-1">
                <a:solidFill>
                  <a:schemeClr val="accent2"/>
                </a:solidFill>
                <a:latin typeface="Arial"/>
                <a:ea typeface="ＭＳ Ｐゴシック"/>
              </a:rPr>
              <a:t>  </a:t>
            </a:r>
            <a:endParaRPr lang="fi-FI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Rectangle 8"/>
          <p:cNvSpPr/>
          <p:nvPr/>
        </p:nvSpPr>
        <p:spPr>
          <a:xfrm>
            <a:off x="573120" y="1138320"/>
            <a:ext cx="7988040" cy="6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58320" tIns="29160" rIns="58320" bIns="29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30" b="0" strike="noStrike" spc="-1">
                <a:solidFill>
                  <a:schemeClr val="accent2"/>
                </a:solidFill>
                <a:latin typeface="Arial"/>
                <a:ea typeface="ＭＳ Ｐゴシック"/>
              </a:rPr>
              <a:t>  </a:t>
            </a:r>
            <a:endParaRPr lang="fi-FI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572400" y="1497600"/>
            <a:ext cx="6285240" cy="413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291960" indent="0">
              <a:lnSpc>
                <a:spcPts val="1278"/>
              </a:lnSpc>
              <a:spcBef>
                <a:spcPts val="210"/>
              </a:spcBef>
              <a:buNone/>
              <a:tabLst>
                <a:tab pos="0" algn="l"/>
              </a:tabLst>
            </a:pPr>
            <a:r>
              <a:rPr lang="fi-FI" sz="105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title"/>
          </p:nvPr>
        </p:nvSpPr>
        <p:spPr>
          <a:xfrm>
            <a:off x="572400" y="487800"/>
            <a:ext cx="777204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i-FI" sz="2020" b="1" strike="noStrike" spc="-1">
                <a:solidFill>
                  <a:schemeClr val="accent3"/>
                </a:solidFill>
                <a:latin typeface="Arial"/>
                <a:ea typeface="ＭＳ Ｐゴシック"/>
              </a:rPr>
              <a:t>Click to edit Master title style</a:t>
            </a:r>
            <a:endParaRPr lang="en-US" sz="20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43680" y="6145200"/>
            <a:ext cx="1536480" cy="38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indent="0">
              <a:lnSpc>
                <a:spcPts val="607"/>
              </a:lnSpc>
              <a:buNone/>
              <a:tabLst>
                <a:tab pos="0" algn="l"/>
              </a:tabLst>
            </a:pPr>
            <a:r>
              <a:rPr lang="fi-FI" sz="600" b="1" strike="noStrike" spc="-1">
                <a:solidFill>
                  <a:srgbClr val="928B81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859440" y="6145200"/>
            <a:ext cx="1701360" cy="38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indent="0">
              <a:lnSpc>
                <a:spcPts val="607"/>
              </a:lnSpc>
              <a:buNone/>
              <a:tabLst>
                <a:tab pos="0" algn="l"/>
              </a:tabLst>
            </a:pPr>
            <a:r>
              <a:rPr lang="fi-FI" sz="600" b="1" strike="noStrike" spc="-1">
                <a:solidFill>
                  <a:srgbClr val="928B81"/>
                </a:solidFill>
                <a:latin typeface="Arial"/>
                <a:ea typeface="ＭＳ Ｐゴシック"/>
              </a:rPr>
              <a:t>Click to edit Master text styles</a:t>
            </a:r>
            <a:endParaRPr lang="en-US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 idx="2"/>
          </p:nvPr>
        </p:nvSpPr>
        <p:spPr>
          <a:xfrm>
            <a:off x="3429000" y="6145200"/>
            <a:ext cx="1544400" cy="12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>
              <a:buNone/>
              <a:defRPr lang="fi-F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strike="noStrike" spc="-1">
                <a:solidFill>
                  <a:srgbClr val="000000"/>
                </a:solidFill>
                <a:latin typeface="Times New Roman"/>
              </a:rPr>
              <a:t>&lt;alatunniste&gt;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dt" idx="3"/>
          </p:nvPr>
        </p:nvSpPr>
        <p:spPr>
          <a:xfrm>
            <a:off x="3429000" y="6273720"/>
            <a:ext cx="1544400" cy="12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 indent="0">
              <a:lnSpc>
                <a:spcPct val="100000"/>
              </a:lnSpc>
              <a:buNone/>
              <a:defRPr lang="fi-FI" sz="600" b="1" strike="noStrike" spc="-1">
                <a:solidFill>
                  <a:srgbClr val="898989"/>
                </a:solidFill>
                <a:latin typeface="Arial"/>
                <a:ea typeface="ＭＳ Ｐゴシック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fi-FI" sz="600" b="1" strike="noStrike" spc="-1">
                <a:solidFill>
                  <a:srgbClr val="898989"/>
                </a:solidFill>
                <a:latin typeface="Arial"/>
                <a:ea typeface="ＭＳ Ｐゴシック"/>
              </a:rPr>
              <a:t>&lt;päivämäärä/kellonaika&gt;</a:t>
            </a:r>
            <a:endParaRPr lang="fi-FI" sz="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 idx="4"/>
          </p:nvPr>
        </p:nvSpPr>
        <p:spPr>
          <a:xfrm>
            <a:off x="3429000" y="6402240"/>
            <a:ext cx="1544400" cy="12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 indent="0">
              <a:lnSpc>
                <a:spcPct val="100000"/>
              </a:lnSpc>
              <a:buNone/>
              <a:defRPr lang="et-EE" sz="600" b="1" strike="noStrike" spc="-1">
                <a:solidFill>
                  <a:srgbClr val="898989"/>
                </a:solidFill>
                <a:latin typeface="Arial"/>
                <a:ea typeface="ＭＳ Ｐゴシック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t-EE" sz="600" b="1" strike="noStrike" spc="-1">
                <a:solidFill>
                  <a:srgbClr val="898989"/>
                </a:solidFill>
                <a:latin typeface="Arial"/>
                <a:ea typeface="ＭＳ Ｐゴシック"/>
              </a:rPr>
              <a:t>Page </a:t>
            </a:r>
            <a:fld id="{A373EACD-342E-42E8-98D9-E77FBEF00FB9}" type="slidenum">
              <a:rPr lang="en-US" sz="600" b="1" strike="noStrike" spc="-1">
                <a:solidFill>
                  <a:srgbClr val="898989"/>
                </a:solidFill>
                <a:latin typeface="Arial"/>
                <a:ea typeface="ＭＳ Ｐゴシック"/>
              </a:rPr>
              <a:t>‹#›</a:t>
            </a:fld>
            <a:endParaRPr lang="fi-FI" sz="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4795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inglighting.com/2021/11/15/street-lighting-the-future-is-smart/" TargetMode="External"/><Relationship Id="rId7" Type="http://schemas.openxmlformats.org/officeDocument/2006/relationships/hyperlink" Target="https://www-sciencedirect-com.libproxy.aalto.fi/science/article/pii/S1040619016302172" TargetMode="External"/><Relationship Id="rId2" Type="http://schemas.openxmlformats.org/officeDocument/2006/relationships/hyperlink" Target="https://ieeexplore-ieee-org.libproxy.aalto.fi/document/6757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sma.com/iot/wp-content/uploads/2017/03/Smart-Street-Lighting-Case-study-webv1.pdf" TargetMode="External"/><Relationship Id="rId5" Type="http://schemas.openxmlformats.org/officeDocument/2006/relationships/hyperlink" Target="https://intelilight.eu/smart-street-lighting/" TargetMode="External"/><Relationship Id="rId4" Type="http://schemas.openxmlformats.org/officeDocument/2006/relationships/hyperlink" Target="http://&#160;https:/www.sciencedirect.com/science/article/pii/S24058440210243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>
                <a:ea typeface="ＭＳ Ｐゴシック"/>
              </a:rPr>
              <a:t>ELEC-E8423 – Smart Grid</a:t>
            </a:r>
            <a:br>
              <a:rPr lang="fi-FI" sz="3200"/>
            </a:br>
            <a:br>
              <a:rPr lang="fi-FI" sz="3200"/>
            </a:br>
            <a:r>
              <a:rPr lang="fi-FI" sz="3200" err="1">
                <a:ea typeface="ＭＳ Ｐゴシック"/>
              </a:rPr>
              <a:t>Future</a:t>
            </a:r>
            <a:r>
              <a:rPr lang="fi-FI" sz="3200">
                <a:ea typeface="ＭＳ Ｐゴシック"/>
              </a:rPr>
              <a:t> </a:t>
            </a:r>
            <a:r>
              <a:rPr lang="fi-FI" sz="3200" err="1">
                <a:ea typeface="ＭＳ Ｐゴシック"/>
              </a:rPr>
              <a:t>Street</a:t>
            </a:r>
            <a:r>
              <a:rPr lang="fi-FI" sz="3200">
                <a:ea typeface="ＭＳ Ｐゴシック"/>
              </a:rPr>
              <a:t> </a:t>
            </a:r>
            <a:r>
              <a:rPr lang="fi-FI" sz="3200" err="1">
                <a:ea typeface="ＭＳ Ｐゴシック"/>
              </a:rPr>
              <a:t>Lights</a:t>
            </a:r>
            <a:r>
              <a:rPr lang="fi-FI" sz="3200">
                <a:ea typeface="ＭＳ Ｐゴシック"/>
              </a:rPr>
              <a:t> (FSL)</a:t>
            </a:r>
            <a:endParaRPr lang="fi-FI" sz="3200" i="1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>
                <a:ea typeface="ＭＳ Ｐゴシック"/>
              </a:rPr>
              <a:t>Jaan Rönkkö</a:t>
            </a:r>
            <a:endParaRPr lang="en-US"/>
          </a:p>
          <a:p>
            <a:r>
              <a:rPr lang="en-US" i="1">
                <a:ea typeface="ＭＳ Ｐゴシック"/>
              </a:rPr>
              <a:t>Anna Laaksonen</a:t>
            </a:r>
            <a:endParaRPr lang="en-US" i="1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t-EE">
                <a:ea typeface="ＭＳ Ｐゴシック"/>
              </a:rPr>
              <a:t>28.03.2023</a:t>
            </a:r>
            <a:endParaRPr lang="fi-FI">
              <a:ea typeface="ＭＳ Ｐゴシック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AA17-4B7D-D2DA-31B5-F1FEBB74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378943"/>
            <a:ext cx="7772040" cy="899640"/>
          </a:xfrm>
        </p:spPr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  <a:cs typeface="Arial"/>
              </a:rPr>
              <a:t>Smart solar street lighting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42B0270-4737-5F7D-7E2D-6874545E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66" y="1507671"/>
            <a:ext cx="2212927" cy="41148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0F42C28-A711-464E-7850-D84FD7F1F8B6}"/>
              </a:ext>
            </a:extLst>
          </p:cNvPr>
          <p:cNvSpPr txBox="1">
            <a:spLocks/>
          </p:cNvSpPr>
          <p:nvPr/>
        </p:nvSpPr>
        <p:spPr>
          <a:xfrm>
            <a:off x="572400" y="1552028"/>
            <a:ext cx="5921829" cy="410918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700" b="1" dirty="0">
                <a:ea typeface="ＭＳ Ｐゴシック"/>
              </a:rPr>
              <a:t>Solar-powered street lights are entering the market and becoming more popular</a:t>
            </a:r>
            <a:endParaRPr lang="en-US" sz="1700" b="1"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ea typeface="ＭＳ Ｐゴシック"/>
                <a:cs typeface="+mn-lt"/>
              </a:rPr>
              <a:t>Benefits of solar street lights [5]:</a:t>
            </a:r>
          </a:p>
          <a:p>
            <a:pPr lvl="1" indent="-242570">
              <a:lnSpc>
                <a:spcPct val="150000"/>
              </a:lnSpc>
            </a:pPr>
            <a:r>
              <a:rPr lang="en-US" sz="1500" dirty="0">
                <a:ea typeface="ＭＳ Ｐゴシック"/>
                <a:cs typeface="+mn-lt"/>
              </a:rPr>
              <a:t>Cost-effectiveness –&gt; low operation and maintenance costs</a:t>
            </a:r>
          </a:p>
          <a:p>
            <a:pPr lvl="1" indent="-242570">
              <a:lnSpc>
                <a:spcPct val="150000"/>
              </a:lnSpc>
            </a:pPr>
            <a:r>
              <a:rPr lang="en-US" sz="1500" dirty="0">
                <a:ea typeface="ＭＳ Ｐゴシック"/>
                <a:cs typeface="+mn-lt"/>
              </a:rPr>
              <a:t>Do not require electrical wiring or connection to a power source</a:t>
            </a:r>
            <a:endParaRPr lang="en-US" dirty="0">
              <a:cs typeface="+mn-lt"/>
            </a:endParaRPr>
          </a:p>
          <a:p>
            <a:pPr marL="779145" lvl="2" indent="0">
              <a:lnSpc>
                <a:spcPct val="150000"/>
              </a:lnSpc>
              <a:buNone/>
            </a:pPr>
            <a:r>
              <a:rPr lang="en-US" sz="1500" dirty="0">
                <a:ea typeface="ＭＳ Ｐゴシック"/>
                <a:cs typeface="+mn-lt"/>
              </a:rPr>
              <a:t>--&gt; ideal</a:t>
            </a:r>
            <a:r>
              <a:rPr lang="en-US" sz="1500" dirty="0">
                <a:ea typeface="ＭＳ Ｐゴシック"/>
                <a:cs typeface="Arial"/>
              </a:rPr>
              <a:t> for remote areas where electricity is not available or is unreliable</a:t>
            </a:r>
            <a:endParaRPr lang="en-US" sz="1500"/>
          </a:p>
          <a:p>
            <a:pPr lvl="1" indent="-242570">
              <a:lnSpc>
                <a:spcPct val="150000"/>
              </a:lnSpc>
            </a:pPr>
            <a:r>
              <a:rPr lang="en-US" sz="1500" dirty="0">
                <a:ea typeface="+mn-lt"/>
                <a:cs typeface="+mn-lt"/>
              </a:rPr>
              <a:t>Do not require any fossil fuels to operate</a:t>
            </a:r>
            <a:endParaRPr lang="en-US" sz="1500" dirty="0">
              <a:ea typeface="ＭＳ Ｐゴシック"/>
              <a:cs typeface="+mn-lt"/>
            </a:endParaRPr>
          </a:p>
          <a:p>
            <a:pPr marL="779145" lvl="2" indent="0">
              <a:lnSpc>
                <a:spcPct val="150000"/>
              </a:lnSpc>
              <a:buNone/>
            </a:pPr>
            <a:r>
              <a:rPr lang="en-US" sz="1500" dirty="0">
                <a:ea typeface="+mn-lt"/>
                <a:cs typeface="+mn-lt"/>
              </a:rPr>
              <a:t>--&gt; do not emit any greenhouse gases</a:t>
            </a:r>
            <a:endParaRPr lang="en-US" sz="1500">
              <a:ea typeface="ＭＳ Ｐゴシック"/>
              <a:cs typeface="+mn-lt"/>
            </a:endParaRPr>
          </a:p>
          <a:p>
            <a:pPr>
              <a:lnSpc>
                <a:spcPct val="150000"/>
              </a:lnSpc>
            </a:pPr>
            <a:endParaRPr lang="en-US" sz="2000">
              <a:cs typeface="Arial"/>
            </a:endParaRPr>
          </a:p>
          <a:p>
            <a:pPr lvl="1" indent="-242570">
              <a:lnSpc>
                <a:spcPct val="150000"/>
              </a:lnSpc>
            </a:pPr>
            <a:endParaRPr lang="en-US" sz="3000" b="1">
              <a:cs typeface="Arial"/>
            </a:endParaRPr>
          </a:p>
          <a:p>
            <a:pPr marL="389255" lvl="1" indent="0">
              <a:lnSpc>
                <a:spcPct val="150000"/>
              </a:lnSpc>
              <a:buNone/>
            </a:pPr>
            <a:endParaRPr lang="en-US" sz="3000" b="1">
              <a:cs typeface="Arial"/>
            </a:endParaRPr>
          </a:p>
          <a:p>
            <a:pPr lvl="1" indent="-242570">
              <a:lnSpc>
                <a:spcPct val="150000"/>
              </a:lnSpc>
              <a:buChar char="•"/>
            </a:pPr>
            <a:endParaRPr lang="en-US" sz="3000">
              <a:cs typeface="Arial"/>
            </a:endParaRPr>
          </a:p>
          <a:p>
            <a:pPr lvl="1" indent="-242570">
              <a:lnSpc>
                <a:spcPct val="150000"/>
              </a:lnSpc>
              <a:buChar char="•"/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13851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78D5-263C-EDB6-B41B-7830C754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406157"/>
            <a:ext cx="7772040" cy="899640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  <a:ea typeface="+mj-lt"/>
                <a:cs typeface="+mj-lt"/>
              </a:rPr>
              <a:t>Solar street lighting – key technology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5" name="Picture 2" descr="Diagram&#10;&#10;Description automatically generated">
            <a:extLst>
              <a:ext uri="{FF2B5EF4-FFF2-40B4-BE49-F238E27FC236}">
                <a16:creationId xmlns:a16="http://schemas.microsoft.com/office/drawing/2014/main" id="{B84350E2-82D3-6AE6-15C2-DC837CBC9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5" y="1298604"/>
            <a:ext cx="4050936" cy="4476453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5D7C1B4-7407-4F09-3D2C-BC15E26D5503}"/>
              </a:ext>
            </a:extLst>
          </p:cNvPr>
          <p:cNvSpPr txBox="1">
            <a:spLocks/>
          </p:cNvSpPr>
          <p:nvPr/>
        </p:nvSpPr>
        <p:spPr>
          <a:xfrm>
            <a:off x="4042220" y="1375135"/>
            <a:ext cx="4588330" cy="410918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700" b="1" dirty="0">
                <a:ea typeface="ＭＳ Ｐゴシック"/>
                <a:cs typeface="Arial"/>
              </a:rPr>
              <a:t>Solar street lights use solar cells to convert sunlight into </a:t>
            </a:r>
            <a:r>
              <a:rPr lang="en-US" sz="1700" b="1" dirty="0" err="1">
                <a:ea typeface="ＭＳ Ｐゴシック"/>
                <a:cs typeface="Arial"/>
              </a:rPr>
              <a:t>elecricity</a:t>
            </a:r>
            <a:r>
              <a:rPr lang="en-US" sz="1700" b="1" dirty="0">
                <a:ea typeface="ＭＳ Ｐゴシック"/>
                <a:cs typeface="Arial"/>
              </a:rPr>
              <a:t>, which is then stored in batteries for use at night</a:t>
            </a:r>
            <a:endParaRPr lang="en-US" dirty="0">
              <a:ea typeface="ＭＳ Ｐゴシック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ea typeface="ＭＳ Ｐゴシック"/>
                <a:cs typeface="Arial"/>
              </a:rPr>
              <a:t>At night, the controller activates the LED lamps</a:t>
            </a:r>
            <a:endParaRPr lang="en-US" sz="1700" b="1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ea typeface="ＭＳ Ｐゴシック"/>
                <a:cs typeface="+mn-lt"/>
              </a:rPr>
              <a:t>Solar street lights typically consist of:</a:t>
            </a:r>
          </a:p>
          <a:p>
            <a:pPr lvl="1" indent="-242570">
              <a:lnSpc>
                <a:spcPct val="150000"/>
              </a:lnSpc>
            </a:pPr>
            <a:r>
              <a:rPr lang="en-US" sz="1400" b="1" dirty="0">
                <a:ea typeface="ＭＳ Ｐゴシック"/>
                <a:cs typeface="+mn-lt"/>
              </a:rPr>
              <a:t>A solar panel</a:t>
            </a:r>
          </a:p>
          <a:p>
            <a:pPr lvl="1" indent="-242570">
              <a:lnSpc>
                <a:spcPct val="150000"/>
              </a:lnSpc>
            </a:pPr>
            <a:r>
              <a:rPr lang="en-US" sz="1400" b="1" dirty="0">
                <a:ea typeface="ＭＳ Ｐゴシック"/>
                <a:cs typeface="+mn-lt"/>
              </a:rPr>
              <a:t>A battery</a:t>
            </a:r>
          </a:p>
          <a:p>
            <a:pPr lvl="1" indent="-242570">
              <a:lnSpc>
                <a:spcPct val="150000"/>
              </a:lnSpc>
            </a:pPr>
            <a:r>
              <a:rPr lang="en-US" sz="1400" b="1" dirty="0">
                <a:ea typeface="ＭＳ Ｐゴシック"/>
                <a:cs typeface="+mn-lt"/>
              </a:rPr>
              <a:t>A controller</a:t>
            </a:r>
          </a:p>
          <a:p>
            <a:pPr lvl="1" indent="-242570">
              <a:lnSpc>
                <a:spcPct val="150000"/>
              </a:lnSpc>
            </a:pPr>
            <a:r>
              <a:rPr lang="en-US" sz="1400" b="1" dirty="0">
                <a:ea typeface="ＭＳ Ｐゴシック"/>
                <a:cs typeface="+mn-lt"/>
              </a:rPr>
              <a:t>One or more LED lamps</a:t>
            </a:r>
          </a:p>
        </p:txBody>
      </p:sp>
    </p:spTree>
    <p:extLst>
      <p:ext uri="{BB962C8B-B14F-4D97-AF65-F5344CB8AC3E}">
        <p14:creationId xmlns:p14="http://schemas.microsoft.com/office/powerpoint/2010/main" val="205445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78D5-263C-EDB6-B41B-7830C754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392550"/>
            <a:ext cx="7772040" cy="899640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  <a:cs typeface="Arial"/>
              </a:rPr>
              <a:t>Challenges and threats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6339CE3-87B8-F71E-BA69-2B2934E8095E}"/>
              </a:ext>
            </a:extLst>
          </p:cNvPr>
          <p:cNvSpPr txBox="1">
            <a:spLocks/>
          </p:cNvSpPr>
          <p:nvPr/>
        </p:nvSpPr>
        <p:spPr>
          <a:xfrm>
            <a:off x="572399" y="1375135"/>
            <a:ext cx="8153401" cy="42316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b="1" dirty="0">
                <a:ea typeface="ＭＳ Ｐゴシック"/>
                <a:cs typeface="Arial"/>
              </a:rPr>
              <a:t>In considering the networked devices in a smart city such as streetlights, traffic lights, sensors, and more, security is a foremost concern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a typeface="ＭＳ Ｐゴシック"/>
                <a:cs typeface="Arial"/>
              </a:rPr>
              <a:t>Multiple cyber-security challenges (e.g. denial of service or unauthorized control) [6]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a typeface="+mn-lt"/>
                <a:cs typeface="+mn-lt"/>
              </a:rPr>
              <a:t>Lack of security standardization and regulation in IoT devices [6]</a:t>
            </a:r>
          </a:p>
          <a:p>
            <a:pPr lvl="1" indent="-242570">
              <a:lnSpc>
                <a:spcPct val="150000"/>
              </a:lnSpc>
            </a:pPr>
            <a:r>
              <a:rPr lang="en-US" sz="1700" dirty="0">
                <a:ea typeface="+mn-lt"/>
                <a:cs typeface="+mn-lt"/>
              </a:rPr>
              <a:t>Posing potential threats to the system security and households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a typeface="+mn-lt"/>
                <a:cs typeface="+mn-lt"/>
              </a:rPr>
              <a:t>The public's lack of sense of safety and trust to use such networked cyber-physical systems [6]</a:t>
            </a:r>
          </a:p>
        </p:txBody>
      </p:sp>
    </p:spTree>
    <p:extLst>
      <p:ext uri="{BB962C8B-B14F-4D97-AF65-F5344CB8AC3E}">
        <p14:creationId xmlns:p14="http://schemas.microsoft.com/office/powerpoint/2010/main" val="111589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78D5-263C-EDB6-B41B-7830C754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401536"/>
            <a:ext cx="7772040" cy="899640"/>
          </a:xfrm>
        </p:spPr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  <a:cs typeface="Arial"/>
              </a:rPr>
              <a:t>Conclusions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5B1622B5-721D-8511-A117-E6D5E73952C0}"/>
              </a:ext>
            </a:extLst>
          </p:cNvPr>
          <p:cNvSpPr txBox="1">
            <a:spLocks/>
          </p:cNvSpPr>
          <p:nvPr/>
        </p:nvSpPr>
        <p:spPr>
          <a:xfrm>
            <a:off x="635040" y="1388447"/>
            <a:ext cx="7849080" cy="38814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600" b="1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Smart street lights, composed of LED lights with networking components and sensors, are a key member of smart cities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1" spc="-1" dirty="0">
                <a:solidFill>
                  <a:srgbClr val="000000"/>
                </a:solidFill>
                <a:latin typeface="Arial"/>
                <a:ea typeface="ＭＳ Ｐゴシック"/>
              </a:rPr>
              <a:t>Allows a wide range of data to be collected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1" spc="-1" dirty="0">
                <a:solidFill>
                  <a:srgbClr val="000000"/>
                </a:solidFill>
                <a:latin typeface="Arial"/>
                <a:ea typeface="ＭＳ Ｐゴシック"/>
              </a:rPr>
              <a:t>Great potential to reduce costs and emissions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1" spc="-1" dirty="0">
                <a:solidFill>
                  <a:srgbClr val="000000"/>
                </a:solidFill>
                <a:latin typeface="Arial"/>
                <a:ea typeface="ＭＳ Ｐゴシック"/>
              </a:rPr>
              <a:t>Enhances public safety</a:t>
            </a: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1" spc="-1" dirty="0">
                <a:solidFill>
                  <a:srgbClr val="000000"/>
                </a:solidFill>
                <a:latin typeface="Arial"/>
                <a:ea typeface="ＭＳ Ｐゴシック"/>
              </a:rPr>
              <a:t>Motivates many innovative smart applications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en-US" sz="1600" b="1" spc="-1" dirty="0">
              <a:latin typeface="Arial"/>
              <a:ea typeface="ＭＳ Ｐゴシック"/>
              <a:cs typeface="Arial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b="1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  <a:cs typeface="Arial"/>
              </a:rPr>
              <a:t>Large-scale deployment of street lights and related smart city applications requires strong technical foundations and guidance of cyber-security [6]</a:t>
            </a:r>
            <a:endParaRPr lang="en-US" sz="1600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85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Thank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you</a:t>
            </a:r>
            <a:r>
              <a:rPr lang="fi-FI">
                <a:ea typeface="ＭＳ Ｐゴシック"/>
              </a:rPr>
              <a:t>!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" name="Picture 5" descr="A picture containing sky, outdoor, light, cloudy&#10;&#10;Description automatically generated">
            <a:extLst>
              <a:ext uri="{FF2B5EF4-FFF2-40B4-BE49-F238E27FC236}">
                <a16:creationId xmlns:a16="http://schemas.microsoft.com/office/drawing/2014/main" id="{457CE435-0BA5-F77B-FA5E-D27D157C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9193" y="-3874"/>
            <a:ext cx="10272793" cy="6865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F5EA6-465C-FA26-9C69-CB8EDE778FBD}"/>
              </a:ext>
            </a:extLst>
          </p:cNvPr>
          <p:cNvSpPr txBox="1"/>
          <p:nvPr/>
        </p:nvSpPr>
        <p:spPr>
          <a:xfrm>
            <a:off x="1265695" y="1717728"/>
            <a:ext cx="38745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Thank you!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12E09-BFEA-0811-696E-20F3AB981F74}"/>
              </a:ext>
            </a:extLst>
          </p:cNvPr>
          <p:cNvSpPr txBox="1"/>
          <p:nvPr/>
        </p:nvSpPr>
        <p:spPr>
          <a:xfrm>
            <a:off x="5708542" y="5850609"/>
            <a:ext cx="34354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/>
                <a:cs typeface="Arial"/>
              </a:rPr>
              <a:t>Image: https://www.google.com/url?sa=i&amp;url=https%3A%2F%2Fwww.latimes.com%2Fentertainment-arts%2Fstory%2F2020-09-03%2Fla-new-streetlight-design&amp;psig=AOvVaw2f_8Hv6shDCZaiM4xKjUsV&amp;ust=1679943472309000&amp;source=images&amp;cd=vfe&amp;ved=0CBAQjRxqFwoTCLivsKGj-v0CFQAAAAAdAAAAABAO</a:t>
            </a:r>
          </a:p>
        </p:txBody>
      </p:sp>
    </p:spTree>
    <p:extLst>
      <p:ext uri="{BB962C8B-B14F-4D97-AF65-F5344CB8AC3E}">
        <p14:creationId xmlns:p14="http://schemas.microsoft.com/office/powerpoint/2010/main" val="86594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78D5-263C-EDB6-B41B-7830C754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430291"/>
            <a:ext cx="7772040" cy="899640"/>
          </a:xfrm>
        </p:spPr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  <a:cs typeface="Arial"/>
              </a:rPr>
              <a:t>Source material used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AB12C82-B53E-0DA3-4940-E4030D082E98}"/>
              </a:ext>
            </a:extLst>
          </p:cNvPr>
          <p:cNvSpPr txBox="1">
            <a:spLocks/>
          </p:cNvSpPr>
          <p:nvPr/>
        </p:nvSpPr>
        <p:spPr>
          <a:xfrm>
            <a:off x="571944" y="1497600"/>
            <a:ext cx="7768833" cy="4136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ea typeface="+mn-lt"/>
                <a:cs typeface="+mn-lt"/>
              </a:rPr>
              <a:t>[1] </a:t>
            </a:r>
            <a:r>
              <a:rPr lang="en-US" sz="1600" dirty="0">
                <a:ea typeface="+mn-lt"/>
                <a:cs typeface="+mn-lt"/>
                <a:hlinkClick r:id="rId2"/>
              </a:rPr>
              <a:t>https://ieeexplore-ieee-org.libproxy.aalto.fi/document/6757123</a:t>
            </a:r>
            <a:endParaRPr lang="en-US" sz="1600"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ea typeface="+mn-lt"/>
                <a:cs typeface="+mn-lt"/>
              </a:rPr>
              <a:t>[2] </a:t>
            </a:r>
            <a:r>
              <a:rPr lang="en-US" sz="1600" dirty="0">
                <a:ea typeface="+mn-lt"/>
                <a:cs typeface="+mn-lt"/>
                <a:hlinkClick r:id="rId3"/>
              </a:rPr>
              <a:t>https://designinglighting.com/2021/11/15/street-lighting-the-future-is-smart/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ea typeface="+mn-lt"/>
                <a:cs typeface="+mn-lt"/>
                <a:hlinkClick r:id="rId4"/>
              </a:rPr>
              <a:t>[3] https://www.sciencedirect.com/science/article/pii/S2405844021024324</a:t>
            </a:r>
            <a:endParaRPr lang="en-US" sz="1600" dirty="0">
              <a:cs typeface="+mn-lt"/>
              <a:hlinkClick r:id="" action="ppaction://noactio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ea typeface="+mn-lt"/>
                <a:cs typeface="+mn-lt"/>
              </a:rPr>
              <a:t>[4] </a:t>
            </a:r>
            <a:r>
              <a:rPr lang="en-US" sz="1600" dirty="0">
                <a:ea typeface="+mn-lt"/>
                <a:cs typeface="+mn-lt"/>
                <a:hlinkClick r:id="rId5"/>
              </a:rPr>
              <a:t>https://intelilight.eu/smart-street-lighting/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ea typeface="ＭＳ Ｐゴシック"/>
                <a:cs typeface="+mn-lt"/>
              </a:rPr>
              <a:t>[5] </a:t>
            </a:r>
            <a:r>
              <a:rPr lang="en-US" sz="1600" dirty="0">
                <a:ea typeface="+mn-lt"/>
                <a:cs typeface="+mn-lt"/>
                <a:hlinkClick r:id="rId6"/>
              </a:rPr>
              <a:t>https://www.gsma.com/iot/wp-content/uploads/2017/03/Smart-Street-Lighting-Case-study-webv1.pdf</a:t>
            </a:r>
            <a:endParaRPr lang="en-US" sz="1600" dirty="0"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ea typeface="ＭＳ Ｐゴシック"/>
                <a:cs typeface="+mn-lt"/>
              </a:rPr>
              <a:t>[6] </a:t>
            </a:r>
            <a:r>
              <a:rPr lang="en-US" sz="1600" dirty="0">
                <a:ea typeface="+mn-lt"/>
                <a:cs typeface="+mn-lt"/>
                <a:hlinkClick r:id="rId7"/>
              </a:rPr>
              <a:t>https://www-sciencedirect-com.libproxy.aalto.fi/science/article/pii/S1040619016302172</a:t>
            </a:r>
            <a:endParaRPr lang="en-US" sz="1600" dirty="0">
              <a:cs typeface="+mn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en-US" sz="1200">
              <a:cs typeface="+mn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en-US" sz="110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2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604BD99-C801-EF59-9A06-4DFE87AE1CF7}"/>
              </a:ext>
            </a:extLst>
          </p:cNvPr>
          <p:cNvSpPr txBox="1">
            <a:spLocks/>
          </p:cNvSpPr>
          <p:nvPr/>
        </p:nvSpPr>
        <p:spPr>
          <a:xfrm>
            <a:off x="575121" y="354390"/>
            <a:ext cx="77724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chemeClr val="accent3"/>
                </a:solidFill>
                <a:ea typeface="ＭＳ Ｐゴシック"/>
              </a:rPr>
              <a:t>Introduction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C765418-B41B-FC77-296F-04139E149096}"/>
              </a:ext>
            </a:extLst>
          </p:cNvPr>
          <p:cNvSpPr txBox="1">
            <a:spLocks/>
          </p:cNvSpPr>
          <p:nvPr/>
        </p:nvSpPr>
        <p:spPr>
          <a:xfrm>
            <a:off x="572400" y="1316543"/>
            <a:ext cx="4126875" cy="4136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1100" b="1" dirty="0">
                <a:ea typeface="+mn-lt"/>
                <a:cs typeface="+mn-lt"/>
              </a:rPr>
              <a:t>The goal of smart street lighting is to optimize the problem of power consumption and illumination of the streets [1]</a:t>
            </a:r>
            <a:endParaRPr lang="en-US" sz="1100" b="1"/>
          </a:p>
          <a:p>
            <a:pPr marL="171450" indent="-171450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</a:pPr>
            <a:r>
              <a:rPr lang="en-US" sz="1100" dirty="0">
                <a:ea typeface="ＭＳ Ｐゴシック"/>
                <a:cs typeface="Arial"/>
              </a:rPr>
              <a:t>As street lights are powered throughout the night, a lot of power is wasted</a:t>
            </a:r>
          </a:p>
          <a:p>
            <a:pPr marL="171450" indent="-171450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</a:pPr>
            <a:r>
              <a:rPr lang="en-US" sz="1100" dirty="0">
                <a:ea typeface="ＭＳ Ｐゴシック"/>
                <a:cs typeface="Arial"/>
              </a:rPr>
              <a:t>Huge potential for improvements in emissions reductions and cost savings</a:t>
            </a:r>
            <a:endParaRPr lang="en-US" sz="1100" dirty="0">
              <a:ea typeface="ＭＳ Ｐゴシック"/>
              <a:cs typeface="+mn-lt"/>
            </a:endParaRPr>
          </a:p>
          <a:p>
            <a:pPr marL="128905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en-US" sz="1100" dirty="0">
              <a:ea typeface="ＭＳ Ｐゴシック"/>
              <a:cs typeface="Arial"/>
            </a:endParaRPr>
          </a:p>
          <a:p>
            <a:pPr marL="0" indent="0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  <a:buNone/>
            </a:pPr>
            <a:r>
              <a:rPr lang="en-US" sz="1100" b="1" dirty="0">
                <a:ea typeface="+mn-lt"/>
                <a:cs typeface="+mn-lt"/>
              </a:rPr>
              <a:t>Future street lights allow interaction with users and the city infrastructure</a:t>
            </a:r>
            <a:endParaRPr lang="en-US" sz="1100" b="1" dirty="0">
              <a:ea typeface="ＭＳ Ｐゴシック"/>
              <a:cs typeface="Arial"/>
            </a:endParaRPr>
          </a:p>
          <a:p>
            <a:pPr marL="128905" indent="-285750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en-US" sz="1100" dirty="0">
                <a:ea typeface="ＭＳ Ｐゴシック"/>
                <a:cs typeface="Arial"/>
              </a:rPr>
              <a:t>Street lighting serves as a major information gateway</a:t>
            </a:r>
            <a:endParaRPr lang="en-US" sz="1100" dirty="0">
              <a:ea typeface="ＭＳ Ｐゴシック"/>
              <a:cs typeface="+mn-lt"/>
            </a:endParaRPr>
          </a:p>
          <a:p>
            <a:pPr marL="128905" indent="-285750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1100" dirty="0">
                <a:ea typeface="ＭＳ Ｐゴシック"/>
                <a:cs typeface="Arial"/>
              </a:rPr>
              <a:t>IoT = Internet of Things</a:t>
            </a:r>
          </a:p>
          <a:p>
            <a:pPr marL="128905" indent="-285750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en-US" sz="1100" dirty="0">
                <a:ea typeface="ＭＳ Ｐゴシック"/>
                <a:cs typeface="Arial"/>
              </a:rPr>
              <a:t>Enables many smart city applications</a:t>
            </a:r>
          </a:p>
          <a:p>
            <a:pPr marL="0" indent="0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  <a:buNone/>
            </a:pPr>
            <a:endParaRPr lang="en-US" sz="1100" b="1" dirty="0">
              <a:ea typeface="ＭＳ Ｐゴシック"/>
              <a:cs typeface="Arial"/>
            </a:endParaRPr>
          </a:p>
          <a:p>
            <a:pPr marL="0" indent="0">
              <a:lnSpc>
                <a:spcPct val="160000"/>
              </a:lnSpc>
              <a:spcBef>
                <a:spcPts val="241"/>
              </a:spcBef>
              <a:spcAft>
                <a:spcPts val="0"/>
              </a:spcAft>
              <a:buNone/>
            </a:pPr>
            <a:r>
              <a:rPr lang="en-US" sz="1100" b="1" dirty="0">
                <a:ea typeface="+mn-lt"/>
                <a:cs typeface="+mn-lt"/>
              </a:rPr>
              <a:t>It is predicted that 89% of the planet’s 363 million streetlights will have adopted LED technology by 2027 [2]</a:t>
            </a:r>
            <a:endParaRPr lang="en-US" sz="1100" b="1" dirty="0">
              <a:cs typeface="Arial"/>
            </a:endParaRP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0F864224-33F9-6963-7C72-F262D34A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994" y="196312"/>
            <a:ext cx="3723131" cy="63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604BD99-C801-EF59-9A06-4DFE87AE1CF7}"/>
              </a:ext>
            </a:extLst>
          </p:cNvPr>
          <p:cNvSpPr txBox="1">
            <a:spLocks/>
          </p:cNvSpPr>
          <p:nvPr/>
        </p:nvSpPr>
        <p:spPr>
          <a:xfrm>
            <a:off x="575121" y="354390"/>
            <a:ext cx="77724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chemeClr val="accent3"/>
                </a:solidFill>
                <a:ea typeface="ＭＳ Ｐゴシック"/>
              </a:rPr>
              <a:t>The bigger picture of FSL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F01AE46-C4E5-F432-4CBA-FFAD59158691}"/>
              </a:ext>
            </a:extLst>
          </p:cNvPr>
          <p:cNvSpPr txBox="1">
            <a:spLocks/>
          </p:cNvSpPr>
          <p:nvPr/>
        </p:nvSpPr>
        <p:spPr bwMode="auto">
          <a:xfrm>
            <a:off x="566649" y="1534980"/>
            <a:ext cx="7758023" cy="21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92100" indent="-292100" algn="l" defTabSz="388938" rtl="0" eaLnBrk="0" fontAlgn="base" hangingPunct="0">
              <a:lnSpc>
                <a:spcPts val="1704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dirty="0">
                <a:highlight>
                  <a:srgbClr val="FFFF00"/>
                </a:highlight>
                <a:ea typeface="ＭＳ Ｐゴシック"/>
                <a:cs typeface="Arial"/>
              </a:rPr>
              <a:t>Energy savings up to 80% [3]:</a:t>
            </a:r>
            <a:endParaRPr lang="en-US" sz="2400" dirty="0">
              <a:highlight>
                <a:srgbClr val="FFFF00"/>
              </a:highlight>
              <a:cs typeface="Arial"/>
            </a:endParaRPr>
          </a:p>
          <a:p>
            <a:pPr marL="0" indent="0">
              <a:lnSpc>
                <a:spcPct val="150000"/>
              </a:lnSpc>
            </a:pPr>
            <a:r>
              <a:rPr lang="en-US" sz="2400" b="0" dirty="0">
                <a:ea typeface="+mn-lt"/>
                <a:cs typeface="+mn-lt"/>
              </a:rPr>
              <a:t>(</a:t>
            </a:r>
            <a:r>
              <a:rPr lang="en-US" sz="2400" dirty="0">
                <a:ea typeface="+mn-lt"/>
                <a:cs typeface="+mn-lt"/>
              </a:rPr>
              <a:t>1) Smart dimming during quiet periods</a:t>
            </a:r>
            <a:endParaRPr lang="en-US" sz="2400" dirty="0">
              <a:ea typeface="ＭＳ Ｐゴシック"/>
              <a:cs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2400" dirty="0">
                <a:ea typeface="+mn-lt"/>
                <a:cs typeface="+mn-lt"/>
              </a:rPr>
              <a:t>(2) Replacing with LED lamps (not today's topic)</a:t>
            </a:r>
            <a:endParaRPr lang="en-US" sz="2400" dirty="0">
              <a:ea typeface="ＭＳ Ｐゴシック"/>
              <a:cs typeface="+mn-lt"/>
            </a:endParaRPr>
          </a:p>
          <a:p>
            <a:pPr>
              <a:lnSpc>
                <a:spcPct val="150000"/>
              </a:lnSpc>
              <a:buChar char="•"/>
            </a:pPr>
            <a:endParaRPr lang="en-US" b="0">
              <a:cs typeface="Arial"/>
            </a:endParaRPr>
          </a:p>
          <a:p>
            <a:pPr>
              <a:lnSpc>
                <a:spcPct val="150000"/>
              </a:lnSpc>
              <a:buChar char="•"/>
            </a:pPr>
            <a:endParaRPr lang="en-US" b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BCEB9F1-D252-F4C7-3588-67795F4D6D58}"/>
              </a:ext>
            </a:extLst>
          </p:cNvPr>
          <p:cNvSpPr txBox="1">
            <a:spLocks/>
          </p:cNvSpPr>
          <p:nvPr/>
        </p:nvSpPr>
        <p:spPr>
          <a:xfrm>
            <a:off x="572400" y="3639825"/>
            <a:ext cx="7772400" cy="1994175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600">
                <a:highlight>
                  <a:srgbClr val="00FFFF"/>
                </a:highlight>
                <a:ea typeface="ＭＳ Ｐゴシック"/>
                <a:cs typeface="+mn-lt"/>
              </a:rPr>
              <a:t>More data:</a:t>
            </a:r>
          </a:p>
          <a:p>
            <a:pPr marL="0" indent="0">
              <a:lnSpc>
                <a:spcPct val="150000"/>
              </a:lnSpc>
            </a:pPr>
            <a:r>
              <a:rPr lang="en-US" sz="2400">
                <a:ea typeface="ＭＳ Ｐゴシック"/>
                <a:cs typeface="+mn-lt"/>
              </a:rPr>
              <a:t>(3) Quick maintenance</a:t>
            </a:r>
          </a:p>
          <a:p>
            <a:pPr marL="0" indent="0">
              <a:lnSpc>
                <a:spcPct val="150000"/>
              </a:lnSpc>
            </a:pPr>
            <a:r>
              <a:rPr lang="en-US" sz="2400">
                <a:ea typeface="ＭＳ Ｐゴシック"/>
                <a:cs typeface="+mn-lt"/>
              </a:rPr>
              <a:t>(4) Road safety</a:t>
            </a:r>
            <a:endParaRPr lang="en-US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06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604BD99-C801-EF59-9A06-4DFE87AE1CF7}"/>
              </a:ext>
            </a:extLst>
          </p:cNvPr>
          <p:cNvSpPr txBox="1">
            <a:spLocks/>
          </p:cNvSpPr>
          <p:nvPr/>
        </p:nvSpPr>
        <p:spPr>
          <a:xfrm>
            <a:off x="575121" y="354390"/>
            <a:ext cx="77724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chemeClr val="accent3"/>
                </a:solidFill>
                <a:ea typeface="ＭＳ Ｐゴシック"/>
              </a:rPr>
              <a:t>FSL for traffic in two parts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E48DC1-B822-C904-98B2-C42EDA95D9DB}"/>
              </a:ext>
            </a:extLst>
          </p:cNvPr>
          <p:cNvSpPr txBox="1">
            <a:spLocks/>
          </p:cNvSpPr>
          <p:nvPr/>
        </p:nvSpPr>
        <p:spPr>
          <a:xfrm>
            <a:off x="-175222" y="1396958"/>
            <a:ext cx="7887418" cy="4136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255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ea typeface="ＭＳ Ｐゴシック"/>
              </a:rPr>
              <a:t>(1) </a:t>
            </a:r>
            <a:r>
              <a:rPr lang="en-US" b="1">
                <a:solidFill>
                  <a:srgbClr val="000000"/>
                </a:solidFill>
                <a:ea typeface="ＭＳ Ｐゴシック"/>
              </a:rPr>
              <a:t>Sensors (LOCAL TRAFFIC DATA)</a:t>
            </a:r>
          </a:p>
          <a:p>
            <a:pPr marL="846455" lvl="1" indent="-45720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US" sz="2000" b="1">
                <a:ea typeface="ＭＳ Ｐゴシック"/>
              </a:rPr>
              <a:t>Detect -&gt; microcontroller -&gt; dimmer</a:t>
            </a:r>
            <a:endParaRPr lang="en-US" sz="2000" b="1"/>
          </a:p>
          <a:p>
            <a:pPr marL="389255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/>
          </a:p>
          <a:p>
            <a:pPr marL="389255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>
                <a:ea typeface="+mn-lt"/>
                <a:cs typeface="+mn-lt"/>
              </a:rPr>
              <a:t>(2) </a:t>
            </a:r>
            <a:r>
              <a:rPr lang="en-US" b="1">
                <a:ea typeface="+mn-lt"/>
                <a:cs typeface="+mn-lt"/>
              </a:rPr>
              <a:t>Internet of Things (DATA TO SYSTEM)</a:t>
            </a:r>
            <a:endParaRPr lang="en-US">
              <a:ea typeface="+mn-lt"/>
              <a:cs typeface="+mn-lt"/>
            </a:endParaRPr>
          </a:p>
          <a:p>
            <a:pPr marL="846455" lvl="1" indent="-457200">
              <a:lnSpc>
                <a:spcPct val="150000"/>
              </a:lnSpc>
              <a:buFont typeface="Calibri,Sans-Serif"/>
              <a:buChar char="-"/>
            </a:pPr>
            <a:r>
              <a:rPr lang="en-US" sz="2000" b="1">
                <a:ea typeface="ＭＳ Ｐゴシック"/>
                <a:cs typeface="Arial"/>
              </a:rPr>
              <a:t>Sensor -&gt; transmitter -&gt; web-monitor</a:t>
            </a:r>
            <a:endParaRPr lang="en-US" sz="2000"/>
          </a:p>
          <a:p>
            <a:pPr marL="389255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b="1">
              <a:ea typeface="ＭＳ Ｐゴシック"/>
            </a:endParaRPr>
          </a:p>
          <a:p>
            <a:pPr marL="389255" lvl="1" indent="0">
              <a:lnSpc>
                <a:spcPct val="150000"/>
              </a:lnSpc>
            </a:pPr>
            <a:endParaRPr lang="en-US" sz="3000"/>
          </a:p>
          <a:p>
            <a:pPr marL="0" indent="0">
              <a:lnSpc>
                <a:spcPct val="150000"/>
              </a:lnSpc>
            </a:pPr>
            <a:endParaRPr lang="en-US" sz="2000"/>
          </a:p>
        </p:txBody>
      </p:sp>
      <p:pic>
        <p:nvPicPr>
          <p:cNvPr id="6" name="Picture 8" descr="Diagram&#10;&#10;Description automatically generated">
            <a:extLst>
              <a:ext uri="{FF2B5EF4-FFF2-40B4-BE49-F238E27FC236}">
                <a16:creationId xmlns:a16="http://schemas.microsoft.com/office/drawing/2014/main" id="{EBFD1A48-1335-79AF-41DB-41469CC1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48" y="1495435"/>
            <a:ext cx="3073879" cy="1825546"/>
          </a:xfrm>
          <a:prstGeom prst="rect">
            <a:avLst/>
          </a:prstGeom>
        </p:spPr>
      </p:pic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10527288-5EE0-F013-B7C9-1848230E9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85" y="3926054"/>
            <a:ext cx="3720859" cy="18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604BD99-C801-EF59-9A06-4DFE87AE1CF7}"/>
              </a:ext>
            </a:extLst>
          </p:cNvPr>
          <p:cNvSpPr txBox="1">
            <a:spLocks/>
          </p:cNvSpPr>
          <p:nvPr/>
        </p:nvSpPr>
        <p:spPr>
          <a:xfrm>
            <a:off x="575121" y="354390"/>
            <a:ext cx="77724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chemeClr val="accent3"/>
                </a:solidFill>
                <a:ea typeface="ＭＳ Ｐゴシック"/>
              </a:rPr>
              <a:t>Sensors are the Game Changer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1BDC9A2-73F3-DD3B-563D-6349F490EF26}"/>
              </a:ext>
            </a:extLst>
          </p:cNvPr>
          <p:cNvSpPr txBox="1">
            <a:spLocks/>
          </p:cNvSpPr>
          <p:nvPr/>
        </p:nvSpPr>
        <p:spPr>
          <a:xfrm>
            <a:off x="628062" y="1718079"/>
            <a:ext cx="3532445" cy="4136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>
                <a:ea typeface="+mn-lt"/>
                <a:cs typeface="+mn-lt"/>
              </a:rPr>
              <a:t>Measures:</a:t>
            </a:r>
            <a:endParaRPr lang="en-US" sz="2400">
              <a:cs typeface="+mn-lt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</a:rPr>
              <a:t>Light</a:t>
            </a:r>
            <a:endParaRPr lang="en-US" sz="2000">
              <a:cs typeface="+mn-lt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</a:rPr>
              <a:t>Motion</a:t>
            </a:r>
            <a:endParaRPr lang="en-US" sz="2000">
              <a:cs typeface="+mn-lt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</a:rPr>
              <a:t>Driving conditions</a:t>
            </a:r>
            <a:endParaRPr lang="en-US" sz="2000">
              <a:ea typeface="ＭＳ Ｐゴシック"/>
              <a:cs typeface="+mn-lt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  <a:cs typeface="Arial"/>
              </a:rPr>
              <a:t>Other sensors</a:t>
            </a:r>
            <a:endParaRPr lang="en-US" sz="2000">
              <a:cs typeface="Arial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A1A2BAE-D003-88A0-7814-FE656B7CB4CA}"/>
              </a:ext>
            </a:extLst>
          </p:cNvPr>
          <p:cNvSpPr txBox="1">
            <a:spLocks/>
          </p:cNvSpPr>
          <p:nvPr/>
        </p:nvSpPr>
        <p:spPr bwMode="auto">
          <a:xfrm>
            <a:off x="4203076" y="1717228"/>
            <a:ext cx="3532445" cy="41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92100" indent="-292100" algn="l" defTabSz="388938" rtl="0" eaLnBrk="0" fontAlgn="base" hangingPunct="0">
              <a:lnSpc>
                <a:spcPts val="1704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>
                <a:ea typeface="+mn-lt"/>
                <a:cs typeface="+mn-lt"/>
              </a:rPr>
              <a:t>Allows:</a:t>
            </a:r>
            <a:endParaRPr lang="en-US" sz="2400">
              <a:cs typeface="+mn-lt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  <a:cs typeface="+mn-lt"/>
              </a:rPr>
              <a:t>Remote monitoring</a:t>
            </a: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  <a:cs typeface="+mn-lt"/>
              </a:rPr>
              <a:t>Timed dimming</a:t>
            </a: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+mn-lt"/>
                <a:cs typeface="+mn-lt"/>
              </a:rPr>
              <a:t>Maintenance alert</a:t>
            </a:r>
          </a:p>
          <a:p>
            <a:pPr lvl="1" indent="-24257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000">
                <a:ea typeface="ＭＳ Ｐゴシック"/>
                <a:cs typeface="Arial"/>
              </a:rPr>
              <a:t>Emergency alert</a:t>
            </a:r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3638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567F84-BA2B-6207-0CA6-FEE820EA6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A3BD5-DB7A-2F01-95D9-43C73B6BBB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78B65-50D9-6770-83D2-61AB3E9F0F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69D73-AC0E-17D8-461E-FAEC1B319F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4417-845C-8957-A779-7594D29FC7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0D292B6B-62B7-E181-3E8A-707A46D1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" y="-6278"/>
            <a:ext cx="11024556" cy="70574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1F7798-603F-E9CF-D057-3109F7052DB1}"/>
                  </a:ext>
                </a:extLst>
              </p14:cNvPr>
              <p14:cNvContentPartPr/>
              <p14:nvPr/>
            </p14:nvContentPartPr>
            <p14:xfrm>
              <a:off x="611568" y="1110515"/>
              <a:ext cx="1613711" cy="39712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1F7798-603F-E9CF-D057-3109F7052D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586" y="1002601"/>
                <a:ext cx="1721316" cy="612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9160FE-4E6E-D8B8-2901-0A50C3055F38}"/>
                  </a:ext>
                </a:extLst>
              </p14:cNvPr>
              <p14:cNvContentPartPr/>
              <p14:nvPr/>
            </p14:nvContentPartPr>
            <p14:xfrm>
              <a:off x="3327771" y="2259901"/>
              <a:ext cx="921129" cy="281057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9160FE-4E6E-D8B8-2901-0A50C3055F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799" y="2152079"/>
                <a:ext cx="1028714" cy="496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90271E-80D1-C93C-A7A1-7F6E2AEBB669}"/>
                  </a:ext>
                </a:extLst>
              </p14:cNvPr>
              <p14:cNvContentPartPr/>
              <p14:nvPr/>
            </p14:nvContentPartPr>
            <p14:xfrm>
              <a:off x="1570827" y="2566311"/>
              <a:ext cx="1532638" cy="23140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90271E-80D1-C93C-A7A1-7F6E2AEBB6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16848" y="2458346"/>
                <a:ext cx="1640236" cy="446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0E88A0-7178-1A54-6691-707E3F027A6E}"/>
                  </a:ext>
                </a:extLst>
              </p14:cNvPr>
              <p14:cNvContentPartPr/>
              <p14:nvPr/>
            </p14:nvContentPartPr>
            <p14:xfrm>
              <a:off x="370357" y="2847365"/>
              <a:ext cx="724230" cy="22742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0E88A0-7178-1A54-6691-707E3F027A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391" y="2739579"/>
                <a:ext cx="831803" cy="4426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21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9A3E78-EBCC-D486-3078-9EA681DE4245}"/>
              </a:ext>
            </a:extLst>
          </p:cNvPr>
          <p:cNvSpPr txBox="1">
            <a:spLocks/>
          </p:cNvSpPr>
          <p:nvPr/>
        </p:nvSpPr>
        <p:spPr>
          <a:xfrm>
            <a:off x="572400" y="387098"/>
            <a:ext cx="77724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chemeClr val="accent3"/>
                </a:solidFill>
                <a:ea typeface="ＭＳ Ｐゴシック"/>
              </a:rPr>
              <a:t>Internet of Things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9880EC1-56C4-9C80-45B0-619576A202C1}"/>
              </a:ext>
            </a:extLst>
          </p:cNvPr>
          <p:cNvSpPr txBox="1">
            <a:spLocks/>
          </p:cNvSpPr>
          <p:nvPr/>
        </p:nvSpPr>
        <p:spPr>
          <a:xfrm>
            <a:off x="572400" y="1510370"/>
            <a:ext cx="7772400" cy="3829898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ea typeface="ＭＳ Ｐゴシック"/>
                <a:cs typeface="Arial"/>
              </a:rPr>
              <a:t>Possibly uses two channels [3]:</a:t>
            </a:r>
            <a:endParaRPr lang="en-US" sz="2400" dirty="0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ea typeface="ＭＳ Ｐゴシック"/>
                <a:cs typeface="+mn-lt"/>
              </a:rPr>
              <a:t>(1) Between lamps (for dimming) </a:t>
            </a:r>
            <a:endParaRPr lang="en-US" sz="2400" dirty="0">
              <a:cs typeface="+mn-lt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ZigBee</a:t>
            </a:r>
            <a:endParaRPr lang="en-US" sz="2000" dirty="0">
              <a:cs typeface="+mn-lt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Bluetooth </a:t>
            </a:r>
            <a:endParaRPr lang="en-US" sz="2000" dirty="0">
              <a:ea typeface="ＭＳ Ｐゴシック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ea typeface="ＭＳ Ｐゴシック"/>
                <a:cs typeface="Arial"/>
              </a:rPr>
              <a:t>(2) Between the monitoring system and lamps</a:t>
            </a:r>
            <a:endParaRPr lang="en-US" sz="2400" dirty="0">
              <a:cs typeface="Arial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  <a:cs typeface="Arial"/>
              </a:rPr>
              <a:t>Wi-Fi </a:t>
            </a:r>
            <a:endParaRPr lang="en-US" sz="2000" dirty="0" err="1">
              <a:cs typeface="Arial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  <a:cs typeface="Arial"/>
              </a:rPr>
              <a:t>3G / 4G / 5G </a:t>
            </a:r>
          </a:p>
        </p:txBody>
      </p:sp>
    </p:spTree>
    <p:extLst>
      <p:ext uri="{BB962C8B-B14F-4D97-AF65-F5344CB8AC3E}">
        <p14:creationId xmlns:p14="http://schemas.microsoft.com/office/powerpoint/2010/main" val="326673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A33F89B-5F48-C076-5571-D28EF5C2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6" y="-13242"/>
            <a:ext cx="8735232" cy="640839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B501C-EF97-20A4-4061-B4BCE76C4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2059" y="6336779"/>
            <a:ext cx="1536700" cy="382645"/>
          </a:xfrm>
        </p:spPr>
        <p:txBody>
          <a:bodyPr/>
          <a:lstStyle/>
          <a:p>
            <a:r>
              <a:rPr lang="en-US">
                <a:ea typeface="ＭＳ Ｐゴシック"/>
              </a:rPr>
              <a:t>Image: </a:t>
            </a:r>
            <a:r>
              <a:rPr lang="en-US">
                <a:ea typeface="+mn-lt"/>
                <a:cs typeface="+mn-lt"/>
              </a:rPr>
              <a:t>https://www.researchgate.net/publication/346921017_Advanced_Adaptive_Street_Lighting_Systems_for_Smart_Cities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4B9E5-2F9E-E485-7894-CA6BC93B32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C3F66E-0233-F269-D72B-203B0CF3DEB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C1DB-D40C-300E-A60D-60D4ED18E2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77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3A45835-7E29-F8B0-5A20-35404EB1F13B}"/>
              </a:ext>
            </a:extLst>
          </p:cNvPr>
          <p:cNvSpPr txBox="1">
            <a:spLocks/>
          </p:cNvSpPr>
          <p:nvPr/>
        </p:nvSpPr>
        <p:spPr>
          <a:xfrm>
            <a:off x="572400" y="403073"/>
            <a:ext cx="77724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chemeClr val="accent3"/>
                </a:solidFill>
                <a:ea typeface="ＭＳ Ｐゴシック"/>
              </a:rPr>
              <a:t>More advantages of FSL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7AD3B8A-0633-17E6-4869-484DDDB0BA98}"/>
              </a:ext>
            </a:extLst>
          </p:cNvPr>
          <p:cNvSpPr txBox="1">
            <a:spLocks/>
          </p:cNvSpPr>
          <p:nvPr/>
        </p:nvSpPr>
        <p:spPr>
          <a:xfrm>
            <a:off x="572400" y="1497600"/>
            <a:ext cx="7772400" cy="4136400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92100" indent="-292100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ea typeface="ＭＳ Ｐゴシック"/>
              </a:rPr>
              <a:t>(1) Remote Monitoring</a:t>
            </a:r>
            <a:endParaRPr lang="en-US"/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Less physical maintenance [4]</a:t>
            </a:r>
            <a:endParaRPr lang="en-US" sz="2000" dirty="0">
              <a:ea typeface="ＭＳ Ｐゴシック"/>
              <a:cs typeface="Arial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Reduced downtime [4]</a:t>
            </a:r>
            <a:endParaRPr lang="en-US" sz="2000" dirty="0">
              <a:ea typeface="ＭＳ Ｐゴシック"/>
              <a:cs typeface="Arial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  <a:cs typeface="Arial"/>
              </a:rPr>
              <a:t>More data </a:t>
            </a:r>
          </a:p>
          <a:p>
            <a:pPr marL="49530" indent="0">
              <a:lnSpc>
                <a:spcPct val="150000"/>
              </a:lnSpc>
              <a:buNone/>
            </a:pPr>
            <a:r>
              <a:rPr lang="en-US" sz="2000" dirty="0">
                <a:ea typeface="ＭＳ Ｐゴシック"/>
                <a:cs typeface="Arial"/>
              </a:rPr>
              <a:t>(2) Additional safety (</a:t>
            </a:r>
            <a:r>
              <a:rPr lang="en-US" sz="2000" i="1" dirty="0">
                <a:ea typeface="ＭＳ Ｐゴシック"/>
                <a:cs typeface="Arial"/>
              </a:rPr>
              <a:t>e.g. bad weather or car accident)</a:t>
            </a:r>
            <a:endParaRPr lang="en-US" sz="2000" i="1">
              <a:ea typeface="+mn-lt"/>
              <a:cs typeface="+mn-lt"/>
            </a:endParaRPr>
          </a:p>
          <a:p>
            <a:pPr lvl="1" indent="-24257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000" dirty="0">
                <a:ea typeface="ＭＳ Ｐゴシック"/>
                <a:cs typeface="Arial"/>
              </a:rPr>
              <a:t>Add lighting [4]</a:t>
            </a:r>
            <a:endParaRPr lang="en-US" sz="2000" dirty="0">
              <a:cs typeface="Arial"/>
            </a:endParaRPr>
          </a:p>
          <a:p>
            <a:pPr lvl="1" indent="-24257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000" dirty="0">
                <a:ea typeface="ＭＳ Ｐゴシック"/>
                <a:cs typeface="Arial"/>
              </a:rPr>
              <a:t>Lower the local speed limit using IoT [4]</a:t>
            </a:r>
            <a:endParaRPr lang="en-US" sz="2000" dirty="0">
              <a:cs typeface="Arial"/>
            </a:endParaRPr>
          </a:p>
          <a:p>
            <a:pPr marL="49530" indent="0">
              <a:lnSpc>
                <a:spcPct val="150000"/>
              </a:lnSpc>
              <a:buNone/>
            </a:pPr>
            <a:r>
              <a:rPr lang="en-US" sz="2000" dirty="0">
                <a:ea typeface="ＭＳ Ｐゴシック"/>
                <a:cs typeface="Arial"/>
              </a:rPr>
              <a:t>(3) Less light pollution</a:t>
            </a:r>
            <a:endParaRPr lang="en-US" sz="2000">
              <a:ea typeface="ＭＳ Ｐゴシック"/>
              <a:cs typeface="+mn-lt"/>
            </a:endParaRPr>
          </a:p>
          <a:p>
            <a:pPr lvl="1" indent="-24257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endParaRPr lang="en-US" sz="2000">
              <a:cs typeface="+mn-lt"/>
            </a:endParaRPr>
          </a:p>
          <a:p>
            <a:pPr lvl="1" indent="-24257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endParaRPr lang="en-US" sz="2000">
              <a:cs typeface="Arial"/>
            </a:endParaRPr>
          </a:p>
          <a:p>
            <a:pPr>
              <a:lnSpc>
                <a:spcPct val="150000"/>
              </a:lnSpc>
            </a:pPr>
            <a:endParaRPr lang="en-US" sz="2000">
              <a:cs typeface="Arial"/>
            </a:endParaRPr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b="1"/>
          </a:p>
          <a:p>
            <a:pPr marL="389255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3000" b="1"/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/>
          </a:p>
          <a:p>
            <a:pPr lvl="1" indent="-24257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54486043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alto Content - Green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799</Words>
  <Application>Microsoft Office PowerPoint</Application>
  <PresentationFormat>On-screen Show (4:3)</PresentationFormat>
  <Paragraphs>112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Arial,Sans-Serif</vt:lpstr>
      <vt:lpstr>Calibri</vt:lpstr>
      <vt:lpstr>Calibri,Sans-Serif</vt:lpstr>
      <vt:lpstr>Times New Roman</vt:lpstr>
      <vt:lpstr>presentation</vt:lpstr>
      <vt:lpstr>Aalto Content - Green</vt:lpstr>
      <vt:lpstr>Aalto Content - Green</vt:lpstr>
      <vt:lpstr>ELEC-E8423 – Smart Grid  Future Street Lights (FSL)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solar street lighting</vt:lpstr>
      <vt:lpstr>Solar street lighting – key technology</vt:lpstr>
      <vt:lpstr>Challenges and threats</vt:lpstr>
      <vt:lpstr>Conclusions</vt:lpstr>
      <vt:lpstr>Thank you!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713</cp:revision>
  <dcterms:created xsi:type="dcterms:W3CDTF">2010-03-23T14:57:30Z</dcterms:created>
  <dcterms:modified xsi:type="dcterms:W3CDTF">2023-03-28T06:10:48Z</dcterms:modified>
</cp:coreProperties>
</file>