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14"/>
  </p:notesMasterIdLst>
  <p:sldIdLst>
    <p:sldId id="256" r:id="rId3"/>
    <p:sldId id="270" r:id="rId4"/>
    <p:sldId id="271" r:id="rId5"/>
    <p:sldId id="259" r:id="rId6"/>
    <p:sldId id="262" r:id="rId7"/>
    <p:sldId id="268" r:id="rId8"/>
    <p:sldId id="269" r:id="rId9"/>
    <p:sldId id="263" r:id="rId10"/>
    <p:sldId id="267" r:id="rId11"/>
    <p:sldId id="265" r:id="rId12"/>
    <p:sldId id="266"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41C30-E733-D085-972C-11EF0B8B9F9F}" v="387" dt="2023-03-17T08:39:45.532"/>
    <p1510:client id="{1E8C0F08-7200-096D-6BB0-06AB827EB0F5}" v="65" dt="2023-03-19T19:13:51.833"/>
    <p1510:client id="{4B6AFF06-0D5F-4D67-B06A-BFA2A203161C}" v="3828" dt="2023-03-15T14:40:22.377"/>
    <p1510:client id="{68113EBC-7F94-8007-BF73-C3F836EEF80C}" v="29" dt="2023-03-20T16:39:50.906"/>
    <p1510:client id="{70467BC4-9E12-3C61-FBD7-E819C2712FA1}" v="7" dt="2023-03-20T18:40:54.386"/>
    <p1510:client id="{834EB004-0446-4B9C-BA1E-85632E13051B}" v="1313" dt="2023-03-15T13:51:59.640"/>
    <p1510:client id="{84256B57-5F8B-67F8-EEC1-009955985AF8}" v="224" dt="2023-03-17T11:06:03.351"/>
    <p1510:client id="{FB2A37D7-DA61-BB73-51AD-5E37AEB20049}" v="132" dt="2023-03-20T14:47:03.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93fb89792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1193fb89792_2_17: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93fb89792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93fb89792_2_85: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93fb89792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1193fb89792_2_94: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93fb89792_2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193fb89792_2_67: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48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93fb89792_2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193fb89792_2_67:notes"/>
          <p:cNvSpPr txBox="1">
            <a:spLocks noGrp="1"/>
          </p:cNvSpPr>
          <p:nvPr>
            <p:ph type="body" idx="1"/>
          </p:nvPr>
        </p:nvSpPr>
        <p:spPr>
          <a:xfrm>
            <a:off x="685480" y="4342665"/>
            <a:ext cx="5487041" cy="4114800"/>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33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93fb897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93fb8979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a:solidFill>
                  <a:schemeClr val="dk1"/>
                </a:solidFill>
              </a:rPr>
              <a:t>The overall efficiency of the plant is really good, the COP value is usually between 3 and 6. The COP value tells us how many units of energy we get out of the plant if we use 1 unit of electricity. In this case the efficiency would be 300 to 600 percent.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a:solidFill>
                  <a:schemeClr val="dk1"/>
                </a:solidFill>
              </a:rPr>
              <a:t>The collector pipes are the main ground breaking technology that enables these kinds of plants. Some of you may currently live in ground heated apartment, which has collector pipes somewehere around 300 meters below ground. In deep heating systems they go much further, from 1 to some cases even 10 kilometers deep into the bedrock. The collector pipe diameter is around 15 - 30 cm. There are two main collector types, coaxial and U-tube. Coaxial pipes are usually used in deeper holes, which we are talking about today and u-tube is seen in shallow geothermal projects, where the collector pipes are drilled 300 meters below ground. Iiro Will tell you more about the collector pipers next.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39dcd6d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39dcd6d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The giant storage can also be recharged relatively easily. All newly built residential and commercial buildings must have heat recovery systems installed, which collect the waste heat that would otherwise be lost via ventilation. Usually these systems are in place to increase the overall thermal efficicency of a building and go unutilized during summer time when heating isnt needed. With geothermal solutions the heat recovery can be used to direct the waste heat back into the ground to recharge the ground. This combined with the continous radioactive decay, which heats the ground naturally, makes deep heating renewable.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Lastly, rechargingopens an option to use geothermal to cool down the buildings, which in a way solves 2 problem in once. Cooling can be achieved by switching the direction of the liquid inside the collector pipe during summer.</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i" dirty="0">
                <a:solidFill>
                  <a:schemeClr val="dk1"/>
                </a:solidFill>
              </a:rPr>
              <a:t>I want to say a few words about sustainability. Some of you may have a question, if the core of our planet could cool down from excess usage of geothermal solutions. Its a fair point in local sense, as the ground can cool down around the collector pipe faster than the natural heat dissipation and nuclear decay could heat it up. This can be avoided by measurements and planning so we dont build too many collector pipes in one area. Even if the area happens to get depleted from heat, it would be only a problem in a small area, which will eventually heat up again. Globally the heat is regerating at a rate of 30 terawatts, which is more than double the current total energy consumption around the world. Geothermal heating is overall really safe and causes no pollutants during the production of energy, as long as the electricity used in the pumps is produced renewably. For example, the plant can power itself once it is started.</a:t>
            </a: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93fb89792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93fb89792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697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93fb89792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93fb89792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741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93fb89792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93fb89792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93fb89792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93fb89792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56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572400" y="1329165"/>
            <a:ext cx="7772400" cy="814636"/>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3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572400" y="2143801"/>
            <a:ext cx="6285600" cy="1754647"/>
          </a:xfrm>
          <a:prstGeom prst="rect">
            <a:avLst/>
          </a:prstGeom>
          <a:noFill/>
          <a:ln>
            <a:noFill/>
          </a:ln>
        </p:spPr>
        <p:txBody>
          <a:bodyPr spcFirstLastPara="1" wrap="square" lIns="0" tIns="0" rIns="0" bIns="0" anchor="t" anchorCtr="0">
            <a:normAutofit/>
          </a:bodyPr>
          <a:lstStyle>
            <a:lvl1pPr lvl="0" algn="l">
              <a:lnSpc>
                <a:spcPct val="110800"/>
              </a:lnSpc>
              <a:spcBef>
                <a:spcPts val="400"/>
              </a:spcBef>
              <a:spcAft>
                <a:spcPts val="0"/>
              </a:spcAft>
              <a:buClr>
                <a:srgbClr val="FFFFFF"/>
              </a:buClr>
              <a:buSzPts val="2000"/>
              <a:buNone/>
              <a:defRPr sz="2000">
                <a:solidFill>
                  <a:srgbClr val="FFFFFF"/>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40"/>
              </a:spcBef>
              <a:spcAft>
                <a:spcPts val="0"/>
              </a:spcAft>
              <a:buClr>
                <a:srgbClr val="888888"/>
              </a:buClr>
              <a:buSzPts val="1700"/>
              <a:buNone/>
              <a:defRPr>
                <a:solidFill>
                  <a:srgbClr val="888888"/>
                </a:solidFill>
              </a:defRPr>
            </a:lvl4pPr>
            <a:lvl5pPr lvl="4" algn="ctr">
              <a:spcBef>
                <a:spcPts val="340"/>
              </a:spcBef>
              <a:spcAft>
                <a:spcPts val="0"/>
              </a:spcAft>
              <a:buClr>
                <a:srgbClr val="888888"/>
              </a:buClr>
              <a:buSzPts val="1700"/>
              <a:buNone/>
              <a:defRPr>
                <a:solidFill>
                  <a:srgbClr val="888888"/>
                </a:solidFill>
              </a:defRPr>
            </a:lvl5pPr>
            <a:lvl6pPr lvl="5" algn="ctr">
              <a:spcBef>
                <a:spcPts val="340"/>
              </a:spcBef>
              <a:spcAft>
                <a:spcPts val="0"/>
              </a:spcAft>
              <a:buClr>
                <a:srgbClr val="888888"/>
              </a:buClr>
              <a:buSzPts val="1700"/>
              <a:buNone/>
              <a:defRPr>
                <a:solidFill>
                  <a:srgbClr val="888888"/>
                </a:solidFill>
              </a:defRPr>
            </a:lvl6pPr>
            <a:lvl7pPr lvl="6" algn="ctr">
              <a:spcBef>
                <a:spcPts val="340"/>
              </a:spcBef>
              <a:spcAft>
                <a:spcPts val="0"/>
              </a:spcAft>
              <a:buClr>
                <a:srgbClr val="888888"/>
              </a:buClr>
              <a:buSzPts val="1700"/>
              <a:buNone/>
              <a:defRPr>
                <a:solidFill>
                  <a:srgbClr val="888888"/>
                </a:solidFill>
              </a:defRPr>
            </a:lvl7pPr>
            <a:lvl8pPr lvl="7" algn="ctr">
              <a:spcBef>
                <a:spcPts val="340"/>
              </a:spcBef>
              <a:spcAft>
                <a:spcPts val="0"/>
              </a:spcAft>
              <a:buClr>
                <a:srgbClr val="888888"/>
              </a:buClr>
              <a:buSzPts val="1700"/>
              <a:buNone/>
              <a:defRPr>
                <a:solidFill>
                  <a:srgbClr val="888888"/>
                </a:solidFill>
              </a:defRPr>
            </a:lvl8pPr>
            <a:lvl9pPr lvl="8" algn="ctr">
              <a:spcBef>
                <a:spcPts val="340"/>
              </a:spcBef>
              <a:spcAft>
                <a:spcPts val="0"/>
              </a:spcAft>
              <a:buClr>
                <a:srgbClr val="888888"/>
              </a:buClr>
              <a:buSzPts val="1700"/>
              <a:buNone/>
              <a:defRPr>
                <a:solidFill>
                  <a:srgbClr val="888888"/>
                </a:solidFill>
              </a:defRPr>
            </a:lvl9pPr>
          </a:lstStyle>
          <a:p>
            <a:endParaRPr/>
          </a:p>
        </p:txBody>
      </p:sp>
      <p:sp>
        <p:nvSpPr>
          <p:cNvPr id="61" name="Google Shape;61;p14"/>
          <p:cNvSpPr txBox="1">
            <a:spLocks noGrp="1"/>
          </p:cNvSpPr>
          <p:nvPr>
            <p:ph type="body" idx="2"/>
          </p:nvPr>
        </p:nvSpPr>
        <p:spPr>
          <a:xfrm>
            <a:off x="572401" y="4471199"/>
            <a:ext cx="2049245" cy="1333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1">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14"/>
          <p:cNvSpPr txBox="1">
            <a:spLocks noGrp="1"/>
          </p:cNvSpPr>
          <p:nvPr>
            <p:ph type="body" idx="3"/>
          </p:nvPr>
        </p:nvSpPr>
        <p:spPr>
          <a:xfrm>
            <a:off x="572400" y="4603100"/>
            <a:ext cx="2049244" cy="3429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4"/>
          <p:cNvSpPr txBox="1">
            <a:spLocks noGrp="1"/>
          </p:cNvSpPr>
          <p:nvPr>
            <p:ph type="body" idx="4"/>
          </p:nvPr>
        </p:nvSpPr>
        <p:spPr>
          <a:xfrm>
            <a:off x="2862387" y="4603100"/>
            <a:ext cx="2027114" cy="3429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14"/>
          <p:cNvSpPr txBox="1">
            <a:spLocks noGrp="1"/>
          </p:cNvSpPr>
          <p:nvPr>
            <p:ph type="body" idx="5"/>
          </p:nvPr>
        </p:nvSpPr>
        <p:spPr>
          <a:xfrm>
            <a:off x="7427603" y="4471199"/>
            <a:ext cx="1132198" cy="475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4"/>
          <p:cNvSpPr txBox="1">
            <a:spLocks noGrp="1"/>
          </p:cNvSpPr>
          <p:nvPr>
            <p:ph type="body" idx="6"/>
          </p:nvPr>
        </p:nvSpPr>
        <p:spPr>
          <a:xfrm>
            <a:off x="5143295" y="4470800"/>
            <a:ext cx="1962357" cy="4755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4"/>
          <p:cNvSpPr txBox="1">
            <a:spLocks noGrp="1"/>
          </p:cNvSpPr>
          <p:nvPr>
            <p:ph type="dt" idx="10"/>
          </p:nvPr>
        </p:nvSpPr>
        <p:spPr>
          <a:xfrm>
            <a:off x="2860675" y="4470797"/>
            <a:ext cx="2027238" cy="1333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4"/>
        <p:cNvGrpSpPr/>
        <p:nvPr/>
      </p:nvGrpSpPr>
      <p:grpSpPr>
        <a:xfrm>
          <a:off x="0" y="0"/>
          <a:ext cx="0" cy="0"/>
          <a:chOff x="0" y="0"/>
          <a:chExt cx="0" cy="0"/>
        </a:xfrm>
      </p:grpSpPr>
      <p:sp>
        <p:nvSpPr>
          <p:cNvPr id="75" name="Google Shape;75;p16"/>
          <p:cNvSpPr/>
          <p:nvPr/>
        </p:nvSpPr>
        <p:spPr>
          <a:xfrm>
            <a:off x="573088" y="4360069"/>
            <a:ext cx="7988300" cy="48816"/>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 sz="1500" b="0" i="0" u="none" strike="noStrike" cap="none">
                <a:solidFill>
                  <a:schemeClr val="accent2"/>
                </a:solidFill>
                <a:latin typeface="Arial"/>
                <a:ea typeface="Arial"/>
                <a:cs typeface="Arial"/>
                <a:sym typeface="Arial"/>
              </a:rPr>
              <a:t>  </a:t>
            </a:r>
            <a:endParaRPr/>
          </a:p>
        </p:txBody>
      </p:sp>
      <p:sp>
        <p:nvSpPr>
          <p:cNvPr id="76" name="Google Shape;76;p16"/>
          <p:cNvSpPr/>
          <p:nvPr/>
        </p:nvSpPr>
        <p:spPr>
          <a:xfrm>
            <a:off x="573088" y="853679"/>
            <a:ext cx="7988300" cy="47625"/>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 sz="1500" b="0" i="0" u="none" strike="noStrike" cap="none">
                <a:solidFill>
                  <a:schemeClr val="accent2"/>
                </a:solidFill>
                <a:latin typeface="Arial"/>
                <a:ea typeface="Arial"/>
                <a:cs typeface="Arial"/>
                <a:sym typeface="Arial"/>
              </a:rPr>
              <a:t>  </a:t>
            </a:r>
            <a:endParaRPr/>
          </a:p>
        </p:txBody>
      </p:sp>
      <p:sp>
        <p:nvSpPr>
          <p:cNvPr id="77" name="Google Shape;77;p16"/>
          <p:cNvSpPr txBox="1">
            <a:spLocks noGrp="1"/>
          </p:cNvSpPr>
          <p:nvPr>
            <p:ph type="body" idx="1"/>
          </p:nvPr>
        </p:nvSpPr>
        <p:spPr>
          <a:xfrm>
            <a:off x="572400" y="1123200"/>
            <a:ext cx="6285600" cy="31023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6"/>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3"/>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6"/>
          <p:cNvSpPr txBox="1">
            <a:spLocks noGrp="1"/>
          </p:cNvSpPr>
          <p:nvPr>
            <p:ph type="body" idx="2"/>
          </p:nvPr>
        </p:nvSpPr>
        <p:spPr>
          <a:xfrm>
            <a:off x="5143500" y="4608911"/>
            <a:ext cx="1536700"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6"/>
          <p:cNvSpPr txBox="1">
            <a:spLocks noGrp="1"/>
          </p:cNvSpPr>
          <p:nvPr>
            <p:ph type="body" idx="3"/>
          </p:nvPr>
        </p:nvSpPr>
        <p:spPr>
          <a:xfrm>
            <a:off x="6859589" y="4608911"/>
            <a:ext cx="1701801"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ftr" idx="11"/>
          </p:nvPr>
        </p:nvSpPr>
        <p:spPr>
          <a:xfrm>
            <a:off x="3429000" y="4608910"/>
            <a:ext cx="1544638" cy="95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dt" idx="10"/>
          </p:nvPr>
        </p:nvSpPr>
        <p:spPr>
          <a:xfrm>
            <a:off x="3429000" y="4705350"/>
            <a:ext cx="1544638" cy="9406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3429000" y="4801791"/>
            <a:ext cx="1544638" cy="94059"/>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r>
              <a:rPr lang="fi"/>
              <a:t>Page </a:t>
            </a: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sp>
        <p:nvSpPr>
          <p:cNvPr id="85" name="Google Shape;85;p17"/>
          <p:cNvSpPr/>
          <p:nvPr/>
        </p:nvSpPr>
        <p:spPr>
          <a:xfrm>
            <a:off x="573088" y="4360069"/>
            <a:ext cx="7988300" cy="48816"/>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 sz="1500" b="0" i="0" u="none" strike="noStrike" cap="none">
                <a:solidFill>
                  <a:schemeClr val="accent2"/>
                </a:solidFill>
                <a:latin typeface="Arial"/>
                <a:ea typeface="Arial"/>
                <a:cs typeface="Arial"/>
                <a:sym typeface="Arial"/>
              </a:rPr>
              <a:t>  </a:t>
            </a:r>
            <a:endParaRPr/>
          </a:p>
        </p:txBody>
      </p:sp>
      <p:sp>
        <p:nvSpPr>
          <p:cNvPr id="86" name="Google Shape;86;p17"/>
          <p:cNvSpPr txBox="1">
            <a:spLocks noGrp="1"/>
          </p:cNvSpPr>
          <p:nvPr>
            <p:ph type="body" idx="1"/>
          </p:nvPr>
        </p:nvSpPr>
        <p:spPr>
          <a:xfrm>
            <a:off x="572400" y="1123200"/>
            <a:ext cx="6285600" cy="31023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7"/>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17"/>
          <p:cNvSpPr txBox="1">
            <a:spLocks noGrp="1"/>
          </p:cNvSpPr>
          <p:nvPr>
            <p:ph type="body" idx="2"/>
          </p:nvPr>
        </p:nvSpPr>
        <p:spPr>
          <a:xfrm>
            <a:off x="5143500" y="4608911"/>
            <a:ext cx="1536700"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7"/>
          <p:cNvSpPr txBox="1">
            <a:spLocks noGrp="1"/>
          </p:cNvSpPr>
          <p:nvPr>
            <p:ph type="body" idx="3"/>
          </p:nvPr>
        </p:nvSpPr>
        <p:spPr>
          <a:xfrm>
            <a:off x="6859589" y="4608911"/>
            <a:ext cx="1701801"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7"/>
          <p:cNvSpPr txBox="1">
            <a:spLocks noGrp="1"/>
          </p:cNvSpPr>
          <p:nvPr>
            <p:ph type="ftr" idx="11"/>
          </p:nvPr>
        </p:nvSpPr>
        <p:spPr>
          <a:xfrm>
            <a:off x="3429000" y="4608910"/>
            <a:ext cx="1544638" cy="95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dt" idx="10"/>
          </p:nvPr>
        </p:nvSpPr>
        <p:spPr>
          <a:xfrm>
            <a:off x="3429000" y="4705350"/>
            <a:ext cx="1544638" cy="9406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3429000" y="4801791"/>
            <a:ext cx="1544638" cy="94059"/>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93"/>
        <p:cNvGrpSpPr/>
        <p:nvPr/>
      </p:nvGrpSpPr>
      <p:grpSpPr>
        <a:xfrm>
          <a:off x="0" y="0"/>
          <a:ext cx="0" cy="0"/>
          <a:chOff x="0" y="0"/>
          <a:chExt cx="0" cy="0"/>
        </a:xfrm>
      </p:grpSpPr>
      <p:sp>
        <p:nvSpPr>
          <p:cNvPr id="94" name="Google Shape;94;p18"/>
          <p:cNvSpPr/>
          <p:nvPr/>
        </p:nvSpPr>
        <p:spPr>
          <a:xfrm>
            <a:off x="406400" y="304800"/>
            <a:ext cx="8326438" cy="4104085"/>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
        <p:nvSpPr>
          <p:cNvPr id="95" name="Google Shape;95;p18"/>
          <p:cNvSpPr txBox="1">
            <a:spLocks noGrp="1"/>
          </p:cNvSpPr>
          <p:nvPr>
            <p:ph type="ctrTitle"/>
          </p:nvPr>
        </p:nvSpPr>
        <p:spPr>
          <a:xfrm>
            <a:off x="572400" y="410250"/>
            <a:ext cx="7772400" cy="16548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6" name="Google Shape;96;p18"/>
          <p:cNvSpPr txBox="1">
            <a:spLocks noGrp="1"/>
          </p:cNvSpPr>
          <p:nvPr>
            <p:ph type="body" idx="1"/>
          </p:nvPr>
        </p:nvSpPr>
        <p:spPr>
          <a:xfrm>
            <a:off x="5143500" y="4608911"/>
            <a:ext cx="1536700"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8"/>
          <p:cNvSpPr txBox="1">
            <a:spLocks noGrp="1"/>
          </p:cNvSpPr>
          <p:nvPr>
            <p:ph type="body" idx="2"/>
          </p:nvPr>
        </p:nvSpPr>
        <p:spPr>
          <a:xfrm>
            <a:off x="6859589" y="4608911"/>
            <a:ext cx="1701801" cy="286984"/>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18"/>
          <p:cNvSpPr txBox="1">
            <a:spLocks noGrp="1"/>
          </p:cNvSpPr>
          <p:nvPr>
            <p:ph type="ftr" idx="11"/>
          </p:nvPr>
        </p:nvSpPr>
        <p:spPr>
          <a:xfrm>
            <a:off x="3429000" y="4608910"/>
            <a:ext cx="1544638" cy="9525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dt" idx="10"/>
          </p:nvPr>
        </p:nvSpPr>
        <p:spPr>
          <a:xfrm>
            <a:off x="3429000" y="4705350"/>
            <a:ext cx="1544638" cy="9406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3429000" y="4801791"/>
            <a:ext cx="1544638" cy="94059"/>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Aalto_EN_Electr-Eng_21_RGB_2"/>
          <p:cNvPicPr preferRelativeResize="0"/>
          <p:nvPr/>
        </p:nvPicPr>
        <p:blipFill rotWithShape="1">
          <a:blip r:embed="rId3">
            <a:alphaModFix/>
          </a:blip>
          <a:srcRect l="7030" t="6173"/>
          <a:stretch/>
        </p:blipFill>
        <p:spPr>
          <a:xfrm>
            <a:off x="0" y="0"/>
            <a:ext cx="1621631" cy="1528763"/>
          </a:xfrm>
          <a:prstGeom prst="rect">
            <a:avLst/>
          </a:prstGeom>
          <a:noFill/>
          <a:ln>
            <a:noFill/>
          </a:ln>
        </p:spPr>
      </p:pic>
      <p:sp>
        <p:nvSpPr>
          <p:cNvPr id="52" name="Google Shape;52;p13"/>
          <p:cNvSpPr txBox="1">
            <a:spLocks noGrp="1"/>
          </p:cNvSpPr>
          <p:nvPr>
            <p:ph type="title"/>
          </p:nvPr>
        </p:nvSpPr>
        <p:spPr>
          <a:xfrm>
            <a:off x="457200" y="205978"/>
            <a:ext cx="8229600" cy="85725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57200" y="1200150"/>
            <a:ext cx="8229600" cy="3394472"/>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13"/>
          <p:cNvSpPr txBox="1">
            <a:spLocks noGrp="1"/>
          </p:cNvSpPr>
          <p:nvPr>
            <p:ph type="dt" idx="10"/>
          </p:nvPr>
        </p:nvSpPr>
        <p:spPr>
          <a:xfrm>
            <a:off x="457200" y="4767263"/>
            <a:ext cx="2133600" cy="273844"/>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ftr" idx="11"/>
          </p:nvPr>
        </p:nvSpPr>
        <p:spPr>
          <a:xfrm>
            <a:off x="3124200" y="4767263"/>
            <a:ext cx="2895600" cy="273844"/>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6" name="Google Shape;56;p13"/>
          <p:cNvSpPr txBox="1">
            <a:spLocks noGrp="1"/>
          </p:cNvSpPr>
          <p:nvPr>
            <p:ph type="sldNum" idx="12"/>
          </p:nvPr>
        </p:nvSpPr>
        <p:spPr>
          <a:xfrm>
            <a:off x="6553200" y="4767263"/>
            <a:ext cx="2133600" cy="273844"/>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
        <p:nvSpPr>
          <p:cNvPr id="57" name="Google Shape;57;p13"/>
          <p:cNvSpPr/>
          <p:nvPr/>
        </p:nvSpPr>
        <p:spPr>
          <a:xfrm>
            <a:off x="406400" y="1284685"/>
            <a:ext cx="8328025" cy="2940844"/>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p15" descr="Aalto_EN_Electr-Eng_13_RGB_2"/>
          <p:cNvPicPr preferRelativeResize="0"/>
          <p:nvPr/>
        </p:nvPicPr>
        <p:blipFill rotWithShape="1">
          <a:blip r:embed="rId5">
            <a:alphaModFix/>
          </a:blip>
          <a:srcRect/>
          <a:stretch/>
        </p:blipFill>
        <p:spPr>
          <a:xfrm>
            <a:off x="215900" y="4361260"/>
            <a:ext cx="1889522" cy="782240"/>
          </a:xfrm>
          <a:prstGeom prst="rect">
            <a:avLst/>
          </a:prstGeom>
          <a:noFill/>
          <a:ln>
            <a:noFill/>
          </a:ln>
        </p:spPr>
      </p:pic>
      <p:sp>
        <p:nvSpPr>
          <p:cNvPr id="69" name="Google Shape;69;p15"/>
          <p:cNvSpPr txBox="1">
            <a:spLocks noGrp="1"/>
          </p:cNvSpPr>
          <p:nvPr>
            <p:ph type="title"/>
          </p:nvPr>
        </p:nvSpPr>
        <p:spPr>
          <a:xfrm>
            <a:off x="457200" y="205978"/>
            <a:ext cx="8229600" cy="85725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70" name="Google Shape;70;p15"/>
          <p:cNvSpPr txBox="1">
            <a:spLocks noGrp="1"/>
          </p:cNvSpPr>
          <p:nvPr>
            <p:ph type="body" idx="1"/>
          </p:nvPr>
        </p:nvSpPr>
        <p:spPr>
          <a:xfrm>
            <a:off x="457200" y="1200150"/>
            <a:ext cx="8229600" cy="3394472"/>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71" name="Google Shape;71;p15"/>
          <p:cNvSpPr txBox="1">
            <a:spLocks noGrp="1"/>
          </p:cNvSpPr>
          <p:nvPr>
            <p:ph type="dt" idx="10"/>
          </p:nvPr>
        </p:nvSpPr>
        <p:spPr>
          <a:xfrm>
            <a:off x="457200" y="4767263"/>
            <a:ext cx="2133600" cy="273844"/>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72" name="Google Shape;72;p15"/>
          <p:cNvSpPr txBox="1">
            <a:spLocks noGrp="1"/>
          </p:cNvSpPr>
          <p:nvPr>
            <p:ph type="ftr" idx="11"/>
          </p:nvPr>
        </p:nvSpPr>
        <p:spPr>
          <a:xfrm>
            <a:off x="3124200" y="4767263"/>
            <a:ext cx="2895600" cy="273844"/>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73" name="Google Shape;73;p15"/>
          <p:cNvSpPr txBox="1">
            <a:spLocks noGrp="1"/>
          </p:cNvSpPr>
          <p:nvPr>
            <p:ph type="sldNum" idx="12"/>
          </p:nvPr>
        </p:nvSpPr>
        <p:spPr>
          <a:xfrm>
            <a:off x="6553200" y="4767263"/>
            <a:ext cx="2133600" cy="273844"/>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a.org/reports/heat-pumps" TargetMode="External"/><Relationship Id="rId7" Type="http://schemas.openxmlformats.org/officeDocument/2006/relationships/hyperlink" Target="https://www.vantaanenergia.fi/en/construction-of-vantaa-energys-geothermal-heating-plant-starte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qheat.fi/fi/projektit/" TargetMode="External"/><Relationship Id="rId5" Type="http://schemas.openxmlformats.org/officeDocument/2006/relationships/hyperlink" Target="https://www.vantaanenergia.fi/en/finlands-first-geothermal-heating-plant-producing-district-heat-starts-operating-in-vantaa/" TargetMode="External"/><Relationship Id="rId4" Type="http://schemas.openxmlformats.org/officeDocument/2006/relationships/hyperlink" Target="https://www.treehugger.com/what-is-geothermal-energy-510530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572400" y="1329165"/>
            <a:ext cx="7777274" cy="1807657"/>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fi" sz="3200"/>
              <a:t>ELEC-E8423 - Smart Grid</a:t>
            </a:r>
            <a:br>
              <a:rPr lang="fi" sz="3200"/>
            </a:br>
            <a:br>
              <a:rPr lang="fi" sz="3200"/>
            </a:br>
            <a:r>
              <a:rPr lang="fi" sz="3200" i="1"/>
              <a:t>Deep heat energy wells for ground source heat pump systems</a:t>
            </a:r>
            <a:endParaRPr sz="3200" i="1"/>
          </a:p>
        </p:txBody>
      </p:sp>
      <p:sp>
        <p:nvSpPr>
          <p:cNvPr id="111" name="Google Shape;111;p20"/>
          <p:cNvSpPr txBox="1">
            <a:spLocks noGrp="1"/>
          </p:cNvSpPr>
          <p:nvPr>
            <p:ph type="subTitle" idx="1"/>
          </p:nvPr>
        </p:nvSpPr>
        <p:spPr>
          <a:xfrm>
            <a:off x="572401" y="3136822"/>
            <a:ext cx="6285600" cy="992528"/>
          </a:xfrm>
          <a:prstGeom prst="rect">
            <a:avLst/>
          </a:prstGeom>
          <a:noFill/>
          <a:ln>
            <a:noFill/>
          </a:ln>
        </p:spPr>
        <p:txBody>
          <a:bodyPr spcFirstLastPara="1" wrap="square" lIns="0" tIns="0" rIns="0" bIns="0" anchor="t" anchorCtr="0">
            <a:normAutofit/>
          </a:bodyPr>
          <a:lstStyle/>
          <a:p>
            <a:pPr marL="0" indent="0">
              <a:spcBef>
                <a:spcPts val="0"/>
              </a:spcBef>
            </a:pPr>
            <a:r>
              <a:rPr lang="fi" i="1" dirty="0"/>
              <a:t>Markus Kanerva</a:t>
            </a:r>
          </a:p>
          <a:p>
            <a:pPr marL="0" indent="0">
              <a:spcBef>
                <a:spcPts val="0"/>
              </a:spcBef>
            </a:pPr>
            <a:r>
              <a:rPr lang="fi" i="1" dirty="0"/>
              <a:t>Juho Laine-Ylijoki</a:t>
            </a:r>
          </a:p>
          <a:p>
            <a:pPr marL="0" lvl="0" indent="0" algn="l" rtl="0">
              <a:lnSpc>
                <a:spcPct val="110800"/>
              </a:lnSpc>
              <a:spcBef>
                <a:spcPts val="400"/>
              </a:spcBef>
              <a:spcAft>
                <a:spcPts val="0"/>
              </a:spcAft>
              <a:buClr>
                <a:srgbClr val="FFFFFF"/>
              </a:buClr>
              <a:buSzPts val="2000"/>
              <a:buNone/>
            </a:pPr>
            <a:endParaRPr/>
          </a:p>
        </p:txBody>
      </p:sp>
      <p:sp>
        <p:nvSpPr>
          <p:cNvPr id="114" name="Google Shape;114;p20"/>
          <p:cNvSpPr txBox="1">
            <a:spLocks noGrp="1"/>
          </p:cNvSpPr>
          <p:nvPr>
            <p:ph type="body" idx="4"/>
          </p:nvPr>
        </p:nvSpPr>
        <p:spPr>
          <a:xfrm>
            <a:off x="423987" y="4313168"/>
            <a:ext cx="2027114" cy="342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r>
              <a:rPr lang="fi" dirty="0"/>
              <a:t>21.3.2023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482261" y="1040805"/>
            <a:ext cx="4661239" cy="3278434"/>
          </a:xfrm>
          <a:prstGeom prst="rect">
            <a:avLst/>
          </a:prstGeom>
          <a:noFill/>
          <a:ln>
            <a:noFill/>
          </a:ln>
        </p:spPr>
        <p:txBody>
          <a:bodyPr spcFirstLastPara="1" wrap="square" lIns="0" tIns="0" rIns="0" bIns="0" anchor="t" anchorCtr="0">
            <a:normAutofit fontScale="85000" lnSpcReduction="20000"/>
          </a:bodyPr>
          <a:lstStyle/>
          <a:p>
            <a:pPr indent="-355600">
              <a:lnSpc>
                <a:spcPct val="150000"/>
              </a:lnSpc>
              <a:spcBef>
                <a:spcPts val="400"/>
              </a:spcBef>
              <a:buSzPts val="2000"/>
              <a:buChar char="●"/>
            </a:pPr>
            <a:r>
              <a:rPr lang="fi" sz="1600" dirty="0" err="1"/>
              <a:t>Availability</a:t>
            </a:r>
            <a:r>
              <a:rPr lang="fi" sz="1600" dirty="0"/>
              <a:t> </a:t>
            </a:r>
            <a:r>
              <a:rPr lang="fi" sz="1600" dirty="0" err="1"/>
              <a:t>depends</a:t>
            </a:r>
            <a:r>
              <a:rPr lang="fi" sz="1600" dirty="0"/>
              <a:t> on </a:t>
            </a:r>
            <a:r>
              <a:rPr lang="fi" sz="1600" dirty="0" err="1"/>
              <a:t>geological</a:t>
            </a:r>
            <a:r>
              <a:rPr lang="fi" sz="1600" dirty="0"/>
              <a:t> </a:t>
            </a:r>
            <a:r>
              <a:rPr lang="fi" sz="1600" dirty="0" err="1"/>
              <a:t>conditions</a:t>
            </a:r>
            <a:endParaRPr lang="fi" sz="1600" dirty="0"/>
          </a:p>
          <a:p>
            <a:pPr lvl="1" indent="-355600">
              <a:lnSpc>
                <a:spcPct val="150000"/>
              </a:lnSpc>
              <a:spcBef>
                <a:spcPts val="0"/>
              </a:spcBef>
              <a:buSzPts val="2000"/>
              <a:buChar char="○"/>
            </a:pPr>
            <a:r>
              <a:rPr lang="fi" sz="1400" dirty="0"/>
              <a:t>In Finland, </a:t>
            </a:r>
            <a:r>
              <a:rPr lang="fi" sz="1400" dirty="0" err="1"/>
              <a:t>heat</a:t>
            </a:r>
            <a:r>
              <a:rPr lang="fi" sz="1400" dirty="0"/>
              <a:t> </a:t>
            </a:r>
            <a:r>
              <a:rPr lang="fi" sz="1400" dirty="0" err="1"/>
              <a:t>pumps</a:t>
            </a:r>
            <a:r>
              <a:rPr lang="fi" sz="1400" dirty="0"/>
              <a:t> </a:t>
            </a:r>
            <a:r>
              <a:rPr lang="fi" sz="1400" dirty="0" err="1"/>
              <a:t>are</a:t>
            </a:r>
            <a:r>
              <a:rPr lang="fi" sz="1400" dirty="0"/>
              <a:t> </a:t>
            </a:r>
            <a:r>
              <a:rPr lang="fi" sz="1400" dirty="0" err="1"/>
              <a:t>needed</a:t>
            </a:r>
            <a:r>
              <a:rPr lang="fi" sz="1400" dirty="0"/>
              <a:t> to </a:t>
            </a:r>
            <a:r>
              <a:rPr lang="fi" sz="1400" dirty="0" err="1"/>
              <a:t>increase</a:t>
            </a:r>
            <a:r>
              <a:rPr lang="fi" sz="1400" dirty="0"/>
              <a:t> </a:t>
            </a:r>
            <a:r>
              <a:rPr lang="fi" sz="1400" dirty="0" err="1"/>
              <a:t>the</a:t>
            </a:r>
            <a:r>
              <a:rPr lang="fi" sz="1400" dirty="0"/>
              <a:t> </a:t>
            </a:r>
            <a:r>
              <a:rPr lang="fi" sz="1400" dirty="0" err="1"/>
              <a:t>temperature</a:t>
            </a:r>
            <a:r>
              <a:rPr lang="fi" sz="1400" dirty="0"/>
              <a:t>.</a:t>
            </a:r>
          </a:p>
          <a:p>
            <a:pPr marL="457200" lvl="0" indent="-355600" algn="l" rtl="0">
              <a:lnSpc>
                <a:spcPct val="150000"/>
              </a:lnSpc>
              <a:spcBef>
                <a:spcPts val="0"/>
              </a:spcBef>
              <a:spcAft>
                <a:spcPts val="0"/>
              </a:spcAft>
              <a:buSzPts val="2000"/>
              <a:buChar char="●"/>
            </a:pPr>
            <a:r>
              <a:rPr lang="fi" sz="1600" dirty="0"/>
              <a:t>Components</a:t>
            </a:r>
          </a:p>
          <a:p>
            <a:pPr lvl="1" indent="-355600">
              <a:lnSpc>
                <a:spcPct val="150000"/>
              </a:lnSpc>
              <a:spcBef>
                <a:spcPts val="0"/>
              </a:spcBef>
              <a:buSzPts val="2000"/>
              <a:buChar char="○"/>
            </a:pPr>
            <a:r>
              <a:rPr lang="fi" sz="1400" dirty="0" err="1"/>
              <a:t>Coaxial</a:t>
            </a:r>
            <a:r>
              <a:rPr lang="fi" sz="1400" dirty="0"/>
              <a:t> </a:t>
            </a:r>
            <a:r>
              <a:rPr lang="fi" sz="1400" dirty="0" err="1"/>
              <a:t>pipe</a:t>
            </a:r>
            <a:r>
              <a:rPr lang="fi" sz="1400" dirty="0"/>
              <a:t> is </a:t>
            </a:r>
            <a:r>
              <a:rPr lang="fi" sz="1400" dirty="0" err="1"/>
              <a:t>preferred</a:t>
            </a:r>
            <a:r>
              <a:rPr lang="fi" sz="1400" dirty="0"/>
              <a:t> in </a:t>
            </a:r>
            <a:r>
              <a:rPr lang="fi" sz="1400" dirty="0" err="1"/>
              <a:t>deep</a:t>
            </a:r>
            <a:r>
              <a:rPr lang="fi" sz="1400" dirty="0"/>
              <a:t> </a:t>
            </a:r>
            <a:r>
              <a:rPr lang="fi" sz="1400" dirty="0" err="1"/>
              <a:t>wells</a:t>
            </a:r>
            <a:r>
              <a:rPr lang="fi" sz="1400" dirty="0"/>
              <a:t>.</a:t>
            </a:r>
          </a:p>
          <a:p>
            <a:pPr marL="457200" lvl="0" indent="-355600" algn="l" rtl="0">
              <a:lnSpc>
                <a:spcPct val="150000"/>
              </a:lnSpc>
              <a:spcBef>
                <a:spcPts val="0"/>
              </a:spcBef>
              <a:spcAft>
                <a:spcPts val="0"/>
              </a:spcAft>
              <a:buSzPts val="2000"/>
              <a:buChar char="●"/>
            </a:pPr>
            <a:r>
              <a:rPr lang="fi" sz="1600" dirty="0"/>
              <a:t>Charging and discharging</a:t>
            </a:r>
            <a:endParaRPr sz="1600" dirty="0"/>
          </a:p>
          <a:p>
            <a:pPr marL="914400" lvl="1" indent="-355600" algn="l" rtl="0">
              <a:lnSpc>
                <a:spcPct val="150000"/>
              </a:lnSpc>
              <a:spcBef>
                <a:spcPts val="0"/>
              </a:spcBef>
              <a:spcAft>
                <a:spcPts val="0"/>
              </a:spcAft>
              <a:buSzPts val="2000"/>
              <a:buChar char="○"/>
            </a:pPr>
            <a:r>
              <a:rPr lang="fi" sz="1400" dirty="0"/>
              <a:t>Balance of the system</a:t>
            </a:r>
          </a:p>
          <a:p>
            <a:pPr marL="457200" lvl="0" indent="-355600" algn="l" rtl="0">
              <a:lnSpc>
                <a:spcPct val="150000"/>
              </a:lnSpc>
              <a:spcBef>
                <a:spcPts val="0"/>
              </a:spcBef>
              <a:spcAft>
                <a:spcPts val="0"/>
              </a:spcAft>
              <a:buSzPts val="2000"/>
              <a:buChar char="●"/>
            </a:pPr>
            <a:r>
              <a:rPr lang="fi" sz="1600" dirty="0"/>
              <a:t>Use of deep heat energy well as energy storage</a:t>
            </a:r>
          </a:p>
          <a:p>
            <a:pPr lvl="1" indent="-355600">
              <a:lnSpc>
                <a:spcPct val="150000"/>
              </a:lnSpc>
              <a:spcBef>
                <a:spcPts val="0"/>
              </a:spcBef>
              <a:buSzPts val="2000"/>
              <a:buFont typeface="Courier New" panose="02070309020205020404" pitchFamily="49" charset="0"/>
              <a:buChar char="o"/>
            </a:pPr>
            <a:r>
              <a:rPr lang="fi" sz="1500" dirty="0"/>
              <a:t>High efficiency and high thermal capacity</a:t>
            </a:r>
          </a:p>
          <a:p>
            <a:pPr marL="457200" lvl="0" indent="-355600" algn="l" rtl="0">
              <a:lnSpc>
                <a:spcPct val="150000"/>
              </a:lnSpc>
              <a:spcBef>
                <a:spcPts val="0"/>
              </a:spcBef>
              <a:spcAft>
                <a:spcPts val="0"/>
              </a:spcAft>
              <a:buSzPts val="2000"/>
              <a:buChar char="●"/>
            </a:pPr>
            <a:r>
              <a:rPr lang="fi" sz="1600" dirty="0"/>
              <a:t>Smart grid</a:t>
            </a:r>
            <a:endParaRPr sz="1600" dirty="0"/>
          </a:p>
          <a:p>
            <a:pPr marL="914400" lvl="1" indent="-355600" algn="l" rtl="0">
              <a:lnSpc>
                <a:spcPct val="150000"/>
              </a:lnSpc>
              <a:spcBef>
                <a:spcPts val="0"/>
              </a:spcBef>
              <a:spcAft>
                <a:spcPts val="0"/>
              </a:spcAft>
              <a:buSzPts val="2000"/>
              <a:buChar char="○"/>
            </a:pPr>
            <a:r>
              <a:rPr lang="fi" sz="1400" dirty="0"/>
              <a:t>Increased flexibility</a:t>
            </a:r>
          </a:p>
          <a:p>
            <a:pPr marL="914400" lvl="1" indent="-355600" algn="l" rtl="0">
              <a:lnSpc>
                <a:spcPct val="150000"/>
              </a:lnSpc>
              <a:spcBef>
                <a:spcPts val="0"/>
              </a:spcBef>
              <a:spcAft>
                <a:spcPts val="0"/>
              </a:spcAft>
              <a:buSzPts val="2000"/>
              <a:buChar char="○"/>
            </a:pPr>
            <a:r>
              <a:rPr lang="fi" sz="1400" dirty="0"/>
              <a:t>Allow for more renewable energy integration</a:t>
            </a:r>
            <a:endParaRPr sz="1400" dirty="0"/>
          </a:p>
        </p:txBody>
      </p:sp>
      <p:sp>
        <p:nvSpPr>
          <p:cNvPr id="198" name="Google Shape;198;p29"/>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
              <a:t>Conclusions</a:t>
            </a:r>
            <a:endParaRPr/>
          </a:p>
        </p:txBody>
      </p:sp>
      <p:pic>
        <p:nvPicPr>
          <p:cNvPr id="202" name="Google Shape;202;p29"/>
          <p:cNvPicPr preferRelativeResize="0"/>
          <p:nvPr/>
        </p:nvPicPr>
        <p:blipFill rotWithShape="1">
          <a:blip r:embed="rId3">
            <a:alphaModFix/>
          </a:blip>
          <a:srcRect t="15427" b="17727"/>
          <a:stretch/>
        </p:blipFill>
        <p:spPr>
          <a:xfrm>
            <a:off x="5370300" y="1115786"/>
            <a:ext cx="3201300" cy="2820446"/>
          </a:xfrm>
          <a:prstGeom prst="rect">
            <a:avLst/>
          </a:prstGeom>
          <a:noFill/>
          <a:ln>
            <a:noFill/>
          </a:ln>
        </p:spPr>
      </p:pic>
      <p:sp>
        <p:nvSpPr>
          <p:cNvPr id="203" name="Google Shape;203;p29"/>
          <p:cNvSpPr txBox="1">
            <a:spLocks noGrp="1"/>
          </p:cNvSpPr>
          <p:nvPr>
            <p:ph type="body" idx="3"/>
          </p:nvPr>
        </p:nvSpPr>
        <p:spPr>
          <a:xfrm>
            <a:off x="5370300" y="3936232"/>
            <a:ext cx="2413251" cy="18228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dirty="0"/>
              <a:t>Vantaan Energia’s deep heat project in Varisto.</a:t>
            </a:r>
            <a:endParaRPr dirty="0"/>
          </a:p>
        </p:txBody>
      </p:sp>
      <p:sp>
        <p:nvSpPr>
          <p:cNvPr id="3" name="Text Placeholder 2">
            <a:extLst>
              <a:ext uri="{FF2B5EF4-FFF2-40B4-BE49-F238E27FC236}">
                <a16:creationId xmlns:a16="http://schemas.microsoft.com/office/drawing/2014/main" id="{F285AB76-272D-1092-1DBD-66FF653C3AF2}"/>
              </a:ext>
            </a:extLst>
          </p:cNvPr>
          <p:cNvSpPr>
            <a:spLocks noGrp="1"/>
          </p:cNvSpPr>
          <p:nvPr>
            <p:ph type="body" idx="2"/>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572897" y="959368"/>
            <a:ext cx="8134278" cy="2979836"/>
          </a:xfrm>
          <a:prstGeom prst="rect">
            <a:avLst/>
          </a:prstGeom>
          <a:noFill/>
          <a:ln>
            <a:noFill/>
          </a:ln>
        </p:spPr>
        <p:txBody>
          <a:bodyPr spcFirstLastPara="1" wrap="square" lIns="0" tIns="0" rIns="0" bIns="0" anchor="t" anchorCtr="0">
            <a:noAutofit/>
          </a:bodyPr>
          <a:lstStyle/>
          <a:p>
            <a:pPr marL="0" indent="0">
              <a:lnSpc>
                <a:spcPct val="150000"/>
              </a:lnSpc>
              <a:spcBef>
                <a:spcPts val="0"/>
              </a:spcBef>
              <a:buSzPts val="1100"/>
            </a:pPr>
            <a:r>
              <a:rPr lang="en-US" sz="800" b="0" dirty="0">
                <a:solidFill>
                  <a:schemeClr val="tx1"/>
                </a:solidFill>
              </a:rPr>
              <a:t>[1] IEA. 2022. Heat Pumps. Available at: </a:t>
            </a:r>
            <a:r>
              <a:rPr lang="en-GB" sz="800" b="0" dirty="0">
                <a:hlinkClick r:id="rId3"/>
              </a:rPr>
              <a:t>https://www.iea.org/reports/heat-pumps</a:t>
            </a:r>
            <a:endParaRPr lang="en-US" sz="800" b="0" dirty="0">
              <a:solidFill>
                <a:schemeClr val="tx1"/>
              </a:solidFill>
            </a:endParaRPr>
          </a:p>
          <a:p>
            <a:pPr marL="0" indent="0">
              <a:lnSpc>
                <a:spcPct val="150000"/>
              </a:lnSpc>
              <a:spcBef>
                <a:spcPts val="0"/>
              </a:spcBef>
              <a:buSzPts val="1100"/>
            </a:pPr>
            <a:r>
              <a:rPr lang="en-GB" sz="800" b="0" dirty="0">
                <a:solidFill>
                  <a:schemeClr val="tx1"/>
                </a:solidFill>
              </a:rPr>
              <a:t>[2] Lund, A. 2019. Master thesis. Analysis of Deep Heat Energy Wells for Heat Pump Systems.</a:t>
            </a:r>
          </a:p>
          <a:p>
            <a:pPr marL="0" indent="0">
              <a:lnSpc>
                <a:spcPct val="150000"/>
              </a:lnSpc>
              <a:spcBef>
                <a:spcPts val="0"/>
              </a:spcBef>
              <a:buSzPts val="1100"/>
            </a:pPr>
            <a:r>
              <a:rPr lang="en-GB" sz="800" b="0" dirty="0">
                <a:solidFill>
                  <a:schemeClr val="tx1"/>
                </a:solidFill>
              </a:rPr>
              <a:t>[3] </a:t>
            </a:r>
            <a:r>
              <a:rPr lang="en-GB" sz="800" b="0" dirty="0" err="1">
                <a:solidFill>
                  <a:schemeClr val="tx1"/>
                </a:solidFill>
              </a:rPr>
              <a:t>Treehugger</a:t>
            </a:r>
            <a:r>
              <a:rPr lang="en-GB" sz="800" b="0" dirty="0">
                <a:solidFill>
                  <a:schemeClr val="tx1"/>
                </a:solidFill>
              </a:rPr>
              <a:t>. 2022. What is Geothermal Energy?. Available at: </a:t>
            </a:r>
            <a:r>
              <a:rPr lang="en-GB" sz="800" b="0" u="sng" dirty="0">
                <a:hlinkClick r:id="rId4"/>
              </a:rPr>
              <a:t>https://www.treehugger.com/what-is-geothermal-energy-5105305</a:t>
            </a:r>
            <a:r>
              <a:rPr lang="en-GB" sz="800" b="0" u="sng" dirty="0"/>
              <a:t> </a:t>
            </a:r>
            <a:r>
              <a:rPr lang="en-GB" sz="800" dirty="0"/>
              <a:t> </a:t>
            </a:r>
            <a:endParaRPr lang="en-GB" sz="800" b="0" u="sng">
              <a:solidFill>
                <a:schemeClr val="tx1"/>
              </a:solidFill>
            </a:endParaRPr>
          </a:p>
          <a:p>
            <a:pPr marL="0" indent="0">
              <a:lnSpc>
                <a:spcPct val="150000"/>
              </a:lnSpc>
              <a:spcBef>
                <a:spcPts val="0"/>
              </a:spcBef>
              <a:buSzPts val="1100"/>
            </a:pPr>
            <a:r>
              <a:rPr lang="en-GB" sz="800" b="0" dirty="0">
                <a:solidFill>
                  <a:schemeClr val="tx1"/>
                </a:solidFill>
              </a:rPr>
              <a:t>[4] </a:t>
            </a:r>
            <a:r>
              <a:rPr lang="en-GB" sz="800" b="0" dirty="0" err="1">
                <a:solidFill>
                  <a:schemeClr val="tx1"/>
                </a:solidFill>
              </a:rPr>
              <a:t>Vantaan</a:t>
            </a:r>
            <a:r>
              <a:rPr lang="en-GB" sz="800" b="0" dirty="0">
                <a:solidFill>
                  <a:schemeClr val="tx1"/>
                </a:solidFill>
              </a:rPr>
              <a:t> </a:t>
            </a:r>
            <a:r>
              <a:rPr lang="en-GB" sz="800" b="0" dirty="0" err="1">
                <a:solidFill>
                  <a:schemeClr val="tx1"/>
                </a:solidFill>
              </a:rPr>
              <a:t>energia</a:t>
            </a:r>
            <a:r>
              <a:rPr lang="en-GB" sz="800" b="0" dirty="0">
                <a:solidFill>
                  <a:schemeClr val="tx1"/>
                </a:solidFill>
              </a:rPr>
              <a:t>. 2023. </a:t>
            </a:r>
            <a:r>
              <a:rPr lang="en-GB" sz="800" b="0" dirty="0" err="1">
                <a:solidFill>
                  <a:schemeClr val="tx1"/>
                </a:solidFill>
              </a:rPr>
              <a:t>Finlands</a:t>
            </a:r>
            <a:r>
              <a:rPr lang="en-GB" sz="800" b="0" dirty="0">
                <a:solidFill>
                  <a:schemeClr val="tx1"/>
                </a:solidFill>
              </a:rPr>
              <a:t> first geothermal heating plant </a:t>
            </a:r>
            <a:r>
              <a:rPr lang="en-GB" sz="800" b="0" dirty="0" err="1">
                <a:solidFill>
                  <a:schemeClr val="tx1"/>
                </a:solidFill>
              </a:rPr>
              <a:t>productn</a:t>
            </a:r>
            <a:r>
              <a:rPr lang="en-GB" sz="800" b="0" dirty="0">
                <a:solidFill>
                  <a:schemeClr val="tx1"/>
                </a:solidFill>
              </a:rPr>
              <a:t> district heat starts operating in Vantaa. Available at:</a:t>
            </a:r>
            <a:r>
              <a:rPr lang="en-GB" sz="800" dirty="0">
                <a:solidFill>
                  <a:schemeClr val="tx1"/>
                </a:solidFill>
              </a:rPr>
              <a:t> </a:t>
            </a:r>
            <a:r>
              <a:rPr lang="en-GB" sz="800" b="0" dirty="0">
                <a:hlinkClick r:id="rId5"/>
              </a:rPr>
              <a:t>https://www.vantaanenergia.fi/en/finlands-first-geothermal-heating-plant-producing-district-heat-starts-operating-in-vantaa/</a:t>
            </a:r>
          </a:p>
          <a:p>
            <a:pPr marL="0" indent="0">
              <a:lnSpc>
                <a:spcPct val="150000"/>
              </a:lnSpc>
              <a:spcBef>
                <a:spcPts val="0"/>
              </a:spcBef>
            </a:pPr>
            <a:r>
              <a:rPr lang="fi" sz="800" b="0" dirty="0"/>
              <a:t>[5] Bär et al. 2015. </a:t>
            </a:r>
            <a:r>
              <a:rPr lang="fi" sz="800" b="0" dirty="0" err="1"/>
              <a:t>Seasonal</a:t>
            </a:r>
            <a:r>
              <a:rPr lang="fi" sz="800" b="0" dirty="0"/>
              <a:t> </a:t>
            </a:r>
            <a:r>
              <a:rPr lang="fi" sz="800" b="0" dirty="0" err="1"/>
              <a:t>high</a:t>
            </a:r>
            <a:r>
              <a:rPr lang="fi" sz="800" b="0" dirty="0"/>
              <a:t> </a:t>
            </a:r>
            <a:r>
              <a:rPr lang="fi" sz="800" b="0" dirty="0" err="1"/>
              <a:t>temperature</a:t>
            </a:r>
            <a:r>
              <a:rPr lang="fi" sz="800" b="0" dirty="0"/>
              <a:t> </a:t>
            </a:r>
            <a:r>
              <a:rPr lang="fi" sz="800" b="0" dirty="0" err="1"/>
              <a:t>heat</a:t>
            </a:r>
            <a:r>
              <a:rPr lang="fi" sz="800" b="0" dirty="0"/>
              <a:t> </a:t>
            </a:r>
            <a:r>
              <a:rPr lang="fi" sz="800" b="0" dirty="0" err="1"/>
              <a:t>storage</a:t>
            </a:r>
            <a:r>
              <a:rPr lang="fi" sz="800" b="0" dirty="0"/>
              <a:t> </a:t>
            </a:r>
            <a:r>
              <a:rPr lang="fi" sz="800" b="0" dirty="0" err="1"/>
              <a:t>with</a:t>
            </a:r>
            <a:r>
              <a:rPr lang="fi" sz="800" b="0" dirty="0"/>
              <a:t> medium </a:t>
            </a:r>
            <a:r>
              <a:rPr lang="fi" sz="800" b="0" dirty="0" err="1"/>
              <a:t>deep</a:t>
            </a:r>
            <a:r>
              <a:rPr lang="fi" sz="800" b="0" dirty="0"/>
              <a:t> </a:t>
            </a:r>
            <a:r>
              <a:rPr lang="fi" sz="800" b="0" dirty="0" err="1"/>
              <a:t>borehole</a:t>
            </a:r>
            <a:r>
              <a:rPr lang="fi" sz="800" b="0" dirty="0"/>
              <a:t> </a:t>
            </a:r>
            <a:r>
              <a:rPr lang="fi" sz="800" b="0" dirty="0" err="1"/>
              <a:t>heat</a:t>
            </a:r>
            <a:r>
              <a:rPr lang="fi" sz="800" b="0" dirty="0"/>
              <a:t> </a:t>
            </a:r>
            <a:r>
              <a:rPr lang="fi" sz="800" b="0" dirty="0" err="1"/>
              <a:t>echangers</a:t>
            </a:r>
            <a:r>
              <a:rPr lang="fi" sz="800" b="0" dirty="0"/>
              <a:t>. </a:t>
            </a:r>
            <a:r>
              <a:rPr lang="en-US" sz="800" b="0" dirty="0"/>
              <a:t>10.1016/j.egypro.2015.07.841</a:t>
            </a:r>
            <a:endParaRPr lang="en-GB" dirty="0"/>
          </a:p>
          <a:p>
            <a:pPr marL="0" indent="0">
              <a:lnSpc>
                <a:spcPct val="150000"/>
              </a:lnSpc>
              <a:spcBef>
                <a:spcPts val="0"/>
              </a:spcBef>
            </a:pPr>
            <a:r>
              <a:rPr lang="fi" sz="800" b="0" dirty="0"/>
              <a:t>[6] </a:t>
            </a:r>
            <a:r>
              <a:rPr lang="fi" sz="800" b="0" dirty="0" err="1"/>
              <a:t>Nguyen</a:t>
            </a:r>
            <a:r>
              <a:rPr lang="fi" sz="800" b="0" dirty="0"/>
              <a:t> et al. 2017. </a:t>
            </a:r>
            <a:r>
              <a:rPr lang="en-US" sz="800" b="0" dirty="0">
                <a:solidFill>
                  <a:schemeClr val="tx1"/>
                </a:solidFill>
              </a:rPr>
              <a:t>Borehole thermal energy storage systems under the influence of groundwater flow and time-varying surface temperature. 10.1016/j.geothermics.2016.11.002</a:t>
            </a:r>
            <a:endParaRPr lang="en-US" dirty="0">
              <a:solidFill>
                <a:schemeClr val="tx1"/>
              </a:solidFill>
            </a:endParaRPr>
          </a:p>
          <a:p>
            <a:pPr marL="0" indent="0">
              <a:lnSpc>
                <a:spcPct val="150000"/>
              </a:lnSpc>
              <a:spcBef>
                <a:spcPts val="0"/>
              </a:spcBef>
            </a:pPr>
            <a:r>
              <a:rPr lang="fi" sz="800" b="0" dirty="0"/>
              <a:t>[7] </a:t>
            </a:r>
            <a:r>
              <a:rPr lang="fi" sz="800" b="0" dirty="0" err="1"/>
              <a:t>Welsch</a:t>
            </a:r>
            <a:r>
              <a:rPr lang="fi" sz="800" b="0" dirty="0"/>
              <a:t> et al. 2018. </a:t>
            </a:r>
            <a:r>
              <a:rPr lang="en-US" sz="800" b="0" dirty="0">
                <a:solidFill>
                  <a:schemeClr val="tx1"/>
                </a:solidFill>
              </a:rPr>
              <a:t>Environmental and economic assessment of borehole thermal energy storage in district heating systems. 10.1016/j.apenergy.2018.02.011</a:t>
            </a:r>
            <a:endParaRPr lang="en-US" dirty="0">
              <a:solidFill>
                <a:schemeClr val="tx1"/>
              </a:solidFill>
            </a:endParaRPr>
          </a:p>
          <a:p>
            <a:pPr marL="0" indent="0">
              <a:lnSpc>
                <a:spcPct val="150000"/>
              </a:lnSpc>
              <a:spcBef>
                <a:spcPts val="0"/>
              </a:spcBef>
              <a:buSzPts val="1100"/>
            </a:pPr>
            <a:r>
              <a:rPr lang="fi" sz="800" b="0" dirty="0"/>
              <a:t>[8] Fischer &amp; </a:t>
            </a:r>
            <a:r>
              <a:rPr lang="fi" sz="800" b="0" dirty="0" err="1"/>
              <a:t>Madami</a:t>
            </a:r>
            <a:r>
              <a:rPr lang="fi" sz="800" b="0" dirty="0"/>
              <a:t>. 2017. On </a:t>
            </a:r>
            <a:r>
              <a:rPr lang="fi" sz="800" b="0" dirty="0" err="1"/>
              <a:t>heat</a:t>
            </a:r>
            <a:r>
              <a:rPr lang="fi" sz="800" b="0" dirty="0"/>
              <a:t> </a:t>
            </a:r>
            <a:r>
              <a:rPr lang="fi" sz="800" b="0" dirty="0" err="1"/>
              <a:t>pumps</a:t>
            </a:r>
            <a:r>
              <a:rPr lang="fi" sz="800" b="0" dirty="0"/>
              <a:t> in </a:t>
            </a:r>
            <a:r>
              <a:rPr lang="fi" sz="800" b="0" dirty="0" err="1"/>
              <a:t>smart</a:t>
            </a:r>
            <a:r>
              <a:rPr lang="fi" sz="800" b="0" dirty="0"/>
              <a:t> </a:t>
            </a:r>
            <a:r>
              <a:rPr lang="fi" sz="800" b="0" dirty="0" err="1"/>
              <a:t>grids</a:t>
            </a:r>
            <a:r>
              <a:rPr lang="fi" sz="800" b="0" dirty="0"/>
              <a:t>: A </a:t>
            </a:r>
            <a:r>
              <a:rPr lang="fi" sz="800" b="0" dirty="0" err="1"/>
              <a:t>review</a:t>
            </a:r>
            <a:r>
              <a:rPr lang="fi" sz="800" b="0" dirty="0"/>
              <a:t>. </a:t>
            </a:r>
            <a:r>
              <a:rPr lang="en-US" sz="800" b="0" dirty="0"/>
              <a:t>10.1016/j.rser.2016.11.182 </a:t>
            </a:r>
          </a:p>
          <a:p>
            <a:pPr marL="0" lvl="0" indent="0" algn="l" rtl="0">
              <a:lnSpc>
                <a:spcPct val="150000"/>
              </a:lnSpc>
              <a:spcBef>
                <a:spcPts val="0"/>
              </a:spcBef>
              <a:spcAft>
                <a:spcPts val="0"/>
              </a:spcAft>
              <a:buClr>
                <a:schemeClr val="dk1"/>
              </a:buClr>
              <a:buSzPts val="1100"/>
              <a:buNone/>
            </a:pPr>
            <a:r>
              <a:rPr lang="fi" sz="800" b="0" dirty="0"/>
              <a:t>[9] </a:t>
            </a:r>
            <a:r>
              <a:rPr lang="fi" sz="800" b="0" dirty="0" err="1"/>
              <a:t>Carvalho</a:t>
            </a:r>
            <a:r>
              <a:rPr lang="fi" sz="800" b="0" dirty="0"/>
              <a:t> et al. 2015. </a:t>
            </a:r>
            <a:r>
              <a:rPr lang="en-US" sz="800" b="0" i="0" dirty="0">
                <a:solidFill>
                  <a:schemeClr val="tx1"/>
                </a:solidFill>
                <a:effectLst/>
                <a:latin typeface="+mn-lt"/>
              </a:rPr>
              <a:t>Ground source heat pumps as high efficient solutions for building space conditioning and for integration in smart grids. 10.1016/j.enconman.2015.07.032</a:t>
            </a:r>
          </a:p>
          <a:p>
            <a:pPr marL="0" lvl="0" indent="0" algn="l" rtl="0">
              <a:lnSpc>
                <a:spcPct val="150000"/>
              </a:lnSpc>
              <a:spcBef>
                <a:spcPts val="0"/>
              </a:spcBef>
              <a:spcAft>
                <a:spcPts val="0"/>
              </a:spcAft>
              <a:buClr>
                <a:schemeClr val="dk1"/>
              </a:buClr>
              <a:buSzPts val="1100"/>
              <a:buNone/>
            </a:pPr>
            <a:r>
              <a:rPr lang="fi" sz="800" b="0" dirty="0"/>
              <a:t>[10] Q</a:t>
            </a:r>
            <a:r>
              <a:rPr lang="en-US" sz="800" b="0" dirty="0"/>
              <a:t>h</a:t>
            </a:r>
            <a:r>
              <a:rPr lang="fi" sz="800" b="0" dirty="0" err="1"/>
              <a:t>eat</a:t>
            </a:r>
            <a:r>
              <a:rPr lang="fi" sz="800" b="0" dirty="0"/>
              <a:t>. Etusivu. </a:t>
            </a:r>
            <a:r>
              <a:rPr lang="fi" sz="800" b="0" dirty="0" err="1"/>
              <a:t>Available</a:t>
            </a:r>
            <a:r>
              <a:rPr lang="fi" sz="800" b="0" dirty="0"/>
              <a:t> at: </a:t>
            </a:r>
            <a:r>
              <a:rPr lang="en-US" sz="800" b="0" dirty="0"/>
              <a:t>https://www.qheat.fi/fi/etusivu/</a:t>
            </a:r>
            <a:endParaRPr lang="fi" sz="800" b="0" dirty="0"/>
          </a:p>
          <a:p>
            <a:pPr marL="0" indent="0">
              <a:lnSpc>
                <a:spcPct val="150000"/>
              </a:lnSpc>
              <a:spcBef>
                <a:spcPts val="0"/>
              </a:spcBef>
              <a:buSzPts val="1100"/>
            </a:pPr>
            <a:r>
              <a:rPr lang="fi" sz="800" b="0" dirty="0"/>
              <a:t>[11] Q</a:t>
            </a:r>
            <a:r>
              <a:rPr lang="en-US" sz="800" b="0" dirty="0"/>
              <a:t>h</a:t>
            </a:r>
            <a:r>
              <a:rPr lang="fi" sz="800" b="0" dirty="0" err="1"/>
              <a:t>eat</a:t>
            </a:r>
            <a:r>
              <a:rPr lang="fi" sz="800" b="0" dirty="0"/>
              <a:t>. Projektit. </a:t>
            </a:r>
            <a:r>
              <a:rPr lang="fi" sz="800" b="0" dirty="0" err="1"/>
              <a:t>Available</a:t>
            </a:r>
            <a:r>
              <a:rPr lang="fi" sz="800" b="0" dirty="0"/>
              <a:t> at: </a:t>
            </a:r>
            <a:r>
              <a:rPr lang="en-US" sz="800" b="0" dirty="0">
                <a:hlinkClick r:id="rId6"/>
              </a:rPr>
              <a:t>https://www.qheat.fi/fi/projektit/</a:t>
            </a:r>
            <a:endParaRPr lang="fi" sz="800" b="0" dirty="0"/>
          </a:p>
          <a:p>
            <a:pPr marL="0" indent="0">
              <a:lnSpc>
                <a:spcPct val="150000"/>
              </a:lnSpc>
              <a:spcBef>
                <a:spcPts val="0"/>
              </a:spcBef>
            </a:pPr>
            <a:r>
              <a:rPr lang="en-US" sz="800" b="0" dirty="0">
                <a:solidFill>
                  <a:schemeClr val="tx1"/>
                </a:solidFill>
              </a:rPr>
              <a:t>[12] </a:t>
            </a:r>
            <a:r>
              <a:rPr lang="en-US" sz="800" b="0" dirty="0" err="1">
                <a:solidFill>
                  <a:schemeClr val="tx1"/>
                </a:solidFill>
              </a:rPr>
              <a:t>Vantaan</a:t>
            </a:r>
            <a:r>
              <a:rPr lang="en-US" sz="800" b="0" dirty="0">
                <a:solidFill>
                  <a:schemeClr val="tx1"/>
                </a:solidFill>
              </a:rPr>
              <a:t> </a:t>
            </a:r>
            <a:r>
              <a:rPr lang="en-US" sz="800" b="0" dirty="0" err="1">
                <a:solidFill>
                  <a:schemeClr val="tx1"/>
                </a:solidFill>
              </a:rPr>
              <a:t>energia</a:t>
            </a:r>
            <a:r>
              <a:rPr lang="en-US" sz="800" b="0" dirty="0">
                <a:solidFill>
                  <a:schemeClr val="tx1"/>
                </a:solidFill>
              </a:rPr>
              <a:t>. 2020. Construction of Vantaa Energy’s geothermal heating plant started. Available at:</a:t>
            </a:r>
          </a:p>
          <a:p>
            <a:pPr marL="0" indent="0">
              <a:lnSpc>
                <a:spcPct val="150000"/>
              </a:lnSpc>
              <a:spcBef>
                <a:spcPts val="0"/>
              </a:spcBef>
            </a:pPr>
            <a:r>
              <a:rPr lang="en-US" sz="800" b="0" dirty="0">
                <a:solidFill>
                  <a:schemeClr val="tx1"/>
                </a:solidFill>
                <a:hlinkClick r:id="rId7"/>
              </a:rPr>
              <a:t>https://www.vantaanenergia.fi/en/construction-of-vantaa-energys-geothermal-heating-plant-started/</a:t>
            </a:r>
            <a:endParaRPr lang="en-US"/>
          </a:p>
        </p:txBody>
      </p:sp>
      <p:sp>
        <p:nvSpPr>
          <p:cNvPr id="209" name="Google Shape;209;p30"/>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 dirty="0"/>
              <a:t>References</a:t>
            </a:r>
            <a:endParaRPr dirty="0"/>
          </a:p>
        </p:txBody>
      </p:sp>
      <p:sp>
        <p:nvSpPr>
          <p:cNvPr id="210" name="Google Shape;210;p30"/>
          <p:cNvSpPr txBox="1">
            <a:spLocks noGrp="1"/>
          </p:cNvSpPr>
          <p:nvPr>
            <p:ph type="body" idx="2"/>
          </p:nvPr>
        </p:nvSpPr>
        <p:spPr>
          <a:xfrm>
            <a:off x="5143500" y="4608911"/>
            <a:ext cx="1536700" cy="286984"/>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211" name="Google Shape;211;p30"/>
          <p:cNvSpPr txBox="1">
            <a:spLocks noGrp="1"/>
          </p:cNvSpPr>
          <p:nvPr>
            <p:ph type="body" idx="3"/>
          </p:nvPr>
        </p:nvSpPr>
        <p:spPr>
          <a:xfrm>
            <a:off x="6859589" y="4608911"/>
            <a:ext cx="1701801" cy="286984"/>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572401" y="1123200"/>
            <a:ext cx="4401238" cy="3102300"/>
          </a:xfrm>
          <a:prstGeom prst="rect">
            <a:avLst/>
          </a:prstGeom>
          <a:noFill/>
          <a:ln>
            <a:noFill/>
          </a:ln>
        </p:spPr>
        <p:txBody>
          <a:bodyPr spcFirstLastPara="1" wrap="square" lIns="0" tIns="0" rIns="0" bIns="0" anchor="t" anchorCtr="0">
            <a:normAutofit fontScale="70000" lnSpcReduction="20000"/>
          </a:bodyPr>
          <a:lstStyle/>
          <a:p>
            <a:pPr marL="285750" indent="-285750">
              <a:lnSpc>
                <a:spcPct val="160000"/>
              </a:lnSpc>
              <a:spcBef>
                <a:spcPts val="0"/>
              </a:spcBef>
              <a:buSzPct val="100000"/>
              <a:buFont typeface="Arial" panose="020B0604020202020204" pitchFamily="34" charset="0"/>
              <a:buChar char="•"/>
            </a:pPr>
            <a:r>
              <a:rPr lang="fi" dirty="0"/>
              <a:t>Increasing amounts of renewable electricty is pushing the electrification of heating sector</a:t>
            </a:r>
            <a:r>
              <a:rPr lang="en-GB" dirty="0"/>
              <a:t>, and heat pumps are recognized as a critical technology. [1]</a:t>
            </a:r>
            <a:endParaRPr lang="fi" dirty="0"/>
          </a:p>
          <a:p>
            <a:pPr marL="285750" indent="-285750">
              <a:lnSpc>
                <a:spcPct val="160000"/>
              </a:lnSpc>
              <a:spcBef>
                <a:spcPts val="0"/>
              </a:spcBef>
              <a:buSzPct val="100000"/>
              <a:buFont typeface="Arial" panose="020B0604020202020204" pitchFamily="34" charset="0"/>
              <a:buChar char="•"/>
            </a:pPr>
            <a:endParaRPr lang="en-GB" dirty="0"/>
          </a:p>
          <a:p>
            <a:pPr marL="285750" indent="-285750">
              <a:lnSpc>
                <a:spcPct val="160000"/>
              </a:lnSpc>
              <a:spcBef>
                <a:spcPts val="0"/>
              </a:spcBef>
              <a:buSzPct val="100000"/>
              <a:buFont typeface="Arial" panose="020B0604020202020204" pitchFamily="34" charset="0"/>
              <a:buChar char="•"/>
            </a:pPr>
            <a:r>
              <a:rPr lang="en-GB" dirty="0"/>
              <a:t>Deep heat energy wells connected with heat pumps could provide a solution which utilizes natural clean energy source.</a:t>
            </a:r>
            <a:endParaRPr lang="fi" dirty="0"/>
          </a:p>
          <a:p>
            <a:pPr marL="0" lvl="0" indent="0" algn="l" rtl="0">
              <a:lnSpc>
                <a:spcPct val="160000"/>
              </a:lnSpc>
              <a:spcBef>
                <a:spcPts val="0"/>
              </a:spcBef>
              <a:spcAft>
                <a:spcPts val="0"/>
              </a:spcAft>
              <a:buClr>
                <a:schemeClr val="dk1"/>
              </a:buClr>
              <a:buSzPct val="100000"/>
              <a:buNone/>
            </a:pPr>
            <a:endParaRPr dirty="0"/>
          </a:p>
          <a:p>
            <a:pPr marL="285750" indent="-285750">
              <a:lnSpc>
                <a:spcPct val="160000"/>
              </a:lnSpc>
              <a:spcBef>
                <a:spcPts val="0"/>
              </a:spcBef>
              <a:buSzPct val="100000"/>
              <a:buFont typeface="Arial" panose="020B0604020202020204" pitchFamily="34" charset="0"/>
              <a:buChar char="•"/>
            </a:pPr>
            <a:r>
              <a:rPr lang="en-GB" dirty="0"/>
              <a:t>With deep heat energy well, we mean approximately 1-3 km deep wells. This is compared to the state-of-art commercial geothermal wells which are about 50-400m deep. [2]</a:t>
            </a:r>
            <a:endParaRPr lang="fi" dirty="0"/>
          </a:p>
          <a:p>
            <a:pPr marL="285750" indent="-285750">
              <a:lnSpc>
                <a:spcPct val="160000"/>
              </a:lnSpc>
              <a:spcBef>
                <a:spcPts val="0"/>
              </a:spcBef>
              <a:buSzPct val="100000"/>
              <a:buFont typeface="Arial" panose="020B0604020202020204" pitchFamily="34" charset="0"/>
              <a:buChar char="•"/>
            </a:pPr>
            <a:endParaRPr lang="en-GB" dirty="0"/>
          </a:p>
          <a:p>
            <a:pPr marL="285750" indent="-285750">
              <a:lnSpc>
                <a:spcPct val="160000"/>
              </a:lnSpc>
              <a:spcBef>
                <a:spcPts val="0"/>
              </a:spcBef>
              <a:buSzPct val="100000"/>
              <a:buFont typeface="Arial" panose="020B0604020202020204" pitchFamily="34" charset="0"/>
              <a:buChar char="•"/>
            </a:pPr>
            <a:r>
              <a:rPr lang="en-GB" dirty="0"/>
              <a:t>With deep wells, we could extract more heat from a smaller area.</a:t>
            </a:r>
          </a:p>
          <a:p>
            <a:pPr marL="0" indent="0">
              <a:lnSpc>
                <a:spcPct val="160000"/>
              </a:lnSpc>
              <a:spcBef>
                <a:spcPts val="0"/>
              </a:spcBef>
              <a:buSzPct val="100000"/>
            </a:pPr>
            <a:endParaRPr lang="fi" dirty="0"/>
          </a:p>
          <a:p>
            <a:pPr marL="285750" lvl="0" indent="-285750" algn="l" rtl="0">
              <a:lnSpc>
                <a:spcPct val="160000"/>
              </a:lnSpc>
              <a:spcBef>
                <a:spcPts val="0"/>
              </a:spcBef>
              <a:spcAft>
                <a:spcPts val="0"/>
              </a:spcAft>
              <a:buClr>
                <a:schemeClr val="dk1"/>
              </a:buClr>
              <a:buSzPct val="100000"/>
              <a:buFont typeface="Arial" panose="020B0604020202020204" pitchFamily="34" charset="0"/>
              <a:buChar char="•"/>
            </a:pPr>
            <a:endParaRPr lang="en-US" dirty="0"/>
          </a:p>
          <a:p>
            <a:pPr marL="0" lvl="0" indent="0" algn="l" rtl="0">
              <a:lnSpc>
                <a:spcPct val="160000"/>
              </a:lnSpc>
              <a:spcBef>
                <a:spcPts val="0"/>
              </a:spcBef>
              <a:spcAft>
                <a:spcPts val="0"/>
              </a:spcAft>
              <a:buClr>
                <a:schemeClr val="dk1"/>
              </a:buClr>
              <a:buSzPct val="100000"/>
              <a:buNone/>
            </a:pPr>
            <a:endParaRPr dirty="0"/>
          </a:p>
          <a:p>
            <a:pPr marL="0" indent="0">
              <a:lnSpc>
                <a:spcPct val="160000"/>
              </a:lnSpc>
              <a:spcBef>
                <a:spcPts val="0"/>
              </a:spcBef>
              <a:buSzPct val="100000"/>
            </a:pPr>
            <a:endParaRPr lang="en-US" dirty="0"/>
          </a:p>
        </p:txBody>
      </p:sp>
      <p:sp>
        <p:nvSpPr>
          <p:cNvPr id="132" name="Google Shape;132;p22"/>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p>
            <a:r>
              <a:rPr lang="fi" dirty="0" err="1"/>
              <a:t>Motivation</a:t>
            </a:r>
          </a:p>
        </p:txBody>
      </p:sp>
      <p:pic>
        <p:nvPicPr>
          <p:cNvPr id="3" name="Google Shape;125;p21" descr="A picture containing outdoor, nature&#10;&#10;Description automatically generated">
            <a:extLst>
              <a:ext uri="{FF2B5EF4-FFF2-40B4-BE49-F238E27FC236}">
                <a16:creationId xmlns:a16="http://schemas.microsoft.com/office/drawing/2014/main" id="{D9436234-0565-A6FF-6039-96EC7B4769B4}"/>
              </a:ext>
            </a:extLst>
          </p:cNvPr>
          <p:cNvPicPr preferRelativeResize="0"/>
          <p:nvPr/>
        </p:nvPicPr>
        <p:blipFill>
          <a:blip r:embed="rId3">
            <a:alphaModFix/>
          </a:blip>
          <a:stretch>
            <a:fillRect/>
          </a:stretch>
        </p:blipFill>
        <p:spPr>
          <a:xfrm>
            <a:off x="5191400" y="1045675"/>
            <a:ext cx="3511437" cy="2709250"/>
          </a:xfrm>
          <a:prstGeom prst="rect">
            <a:avLst/>
          </a:prstGeom>
          <a:noFill/>
          <a:ln>
            <a:noFill/>
          </a:ln>
        </p:spPr>
      </p:pic>
      <p:sp>
        <p:nvSpPr>
          <p:cNvPr id="4" name="TextBox 3">
            <a:extLst>
              <a:ext uri="{FF2B5EF4-FFF2-40B4-BE49-F238E27FC236}">
                <a16:creationId xmlns:a16="http://schemas.microsoft.com/office/drawing/2014/main" id="{108B0468-2E46-2516-1ED3-530D84A1575C}"/>
              </a:ext>
            </a:extLst>
          </p:cNvPr>
          <p:cNvSpPr txBox="1"/>
          <p:nvPr/>
        </p:nvSpPr>
        <p:spPr>
          <a:xfrm>
            <a:off x="5143500" y="3752850"/>
            <a:ext cx="37052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Geothermal plant in Blue Lagoon, Iceland​ [3]</a:t>
            </a:r>
          </a:p>
        </p:txBody>
      </p:sp>
    </p:spTree>
    <p:extLst>
      <p:ext uri="{BB962C8B-B14F-4D97-AF65-F5344CB8AC3E}">
        <p14:creationId xmlns:p14="http://schemas.microsoft.com/office/powerpoint/2010/main" val="331462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572401" y="1123200"/>
            <a:ext cx="4401238" cy="3102300"/>
          </a:xfrm>
          <a:prstGeom prst="rect">
            <a:avLst/>
          </a:prstGeom>
          <a:noFill/>
          <a:ln>
            <a:noFill/>
          </a:ln>
        </p:spPr>
        <p:txBody>
          <a:bodyPr spcFirstLastPara="1" wrap="square" lIns="0" tIns="0" rIns="0" bIns="0" anchor="t" anchorCtr="0">
            <a:normAutofit lnSpcReduction="10000"/>
          </a:bodyPr>
          <a:lstStyle/>
          <a:p>
            <a:pPr marL="285750" indent="-285750">
              <a:lnSpc>
                <a:spcPct val="160000"/>
              </a:lnSpc>
              <a:spcBef>
                <a:spcPts val="0"/>
              </a:spcBef>
              <a:buSzPct val="100000"/>
              <a:buFont typeface="Arial" panose="020B0604020202020204" pitchFamily="34" charset="0"/>
              <a:buChar char="•"/>
            </a:pPr>
            <a:r>
              <a:rPr lang="fi" dirty="0"/>
              <a:t>Originates from nuclear </a:t>
            </a:r>
            <a:r>
              <a:rPr lang="fi" dirty="0" err="1"/>
              <a:t>reactions</a:t>
            </a:r>
            <a:r>
              <a:rPr lang="fi" dirty="0"/>
              <a:t> in </a:t>
            </a:r>
            <a:r>
              <a:rPr lang="fi" dirty="0" err="1"/>
              <a:t>the</a:t>
            </a:r>
            <a:r>
              <a:rPr lang="fi" dirty="0"/>
              <a:t> rock, </a:t>
            </a:r>
            <a:r>
              <a:rPr lang="fi" dirty="0" err="1"/>
              <a:t>radioactive</a:t>
            </a:r>
            <a:r>
              <a:rPr lang="fi" dirty="0"/>
              <a:t> </a:t>
            </a:r>
            <a:r>
              <a:rPr lang="fi" dirty="0" err="1"/>
              <a:t>decays</a:t>
            </a:r>
            <a:r>
              <a:rPr lang="fi" dirty="0"/>
              <a:t> and magma inside </a:t>
            </a:r>
            <a:r>
              <a:rPr lang="fi" dirty="0" err="1"/>
              <a:t>earth</a:t>
            </a:r>
            <a:r>
              <a:rPr lang="fi" dirty="0"/>
              <a:t>. [2]</a:t>
            </a:r>
          </a:p>
          <a:p>
            <a:pPr marL="285750" indent="-285750">
              <a:lnSpc>
                <a:spcPct val="160000"/>
              </a:lnSpc>
              <a:spcBef>
                <a:spcPts val="0"/>
              </a:spcBef>
              <a:buSzPct val="100000"/>
              <a:buFont typeface="Arial" panose="020B0604020202020204" pitchFamily="34" charset="0"/>
              <a:buChar char="•"/>
            </a:pPr>
            <a:r>
              <a:rPr lang="en-GB" dirty="0"/>
              <a:t>Available basically everywhere on earth. Does not cause pollution but requires power to extract. [2]</a:t>
            </a:r>
          </a:p>
          <a:p>
            <a:pPr marL="285750" indent="-285750">
              <a:lnSpc>
                <a:spcPct val="160000"/>
              </a:lnSpc>
              <a:spcBef>
                <a:spcPts val="0"/>
              </a:spcBef>
              <a:buSzPct val="100000"/>
              <a:buFont typeface="Arial" panose="020B0604020202020204" pitchFamily="34" charset="0"/>
              <a:buChar char="•"/>
            </a:pPr>
            <a:r>
              <a:rPr lang="en-GB" dirty="0"/>
              <a:t>Way of utilization depends on geological conditions. [2]</a:t>
            </a:r>
          </a:p>
          <a:p>
            <a:pPr marL="742950" lvl="1">
              <a:lnSpc>
                <a:spcPct val="160000"/>
              </a:lnSpc>
              <a:spcBef>
                <a:spcPts val="0"/>
              </a:spcBef>
              <a:buSzPct val="100000"/>
              <a:buFont typeface="Courier New" panose="020B0604020202020204" pitchFamily="34" charset="0"/>
              <a:buChar char="o"/>
            </a:pPr>
            <a:r>
              <a:rPr lang="en-GB" sz="1100" dirty="0"/>
              <a:t>Heat pump needed where ground is colder</a:t>
            </a:r>
          </a:p>
          <a:p>
            <a:pPr marL="742950" lvl="1">
              <a:lnSpc>
                <a:spcPct val="160000"/>
              </a:lnSpc>
              <a:spcBef>
                <a:spcPts val="0"/>
              </a:spcBef>
              <a:buSzPct val="100000"/>
              <a:buFont typeface="Courier New" panose="020B0604020202020204" pitchFamily="34" charset="0"/>
              <a:buChar char="o"/>
            </a:pPr>
            <a:r>
              <a:rPr lang="en-GB" sz="1100" dirty="0"/>
              <a:t>In Finland, 6-7km deep wells needed for direct harnessing</a:t>
            </a:r>
          </a:p>
          <a:p>
            <a:pPr marL="742950" lvl="1">
              <a:lnSpc>
                <a:spcPct val="160000"/>
              </a:lnSpc>
              <a:spcBef>
                <a:spcPts val="0"/>
              </a:spcBef>
              <a:buSzPct val="100000"/>
              <a:buFont typeface="Courier New" panose="020B0604020202020204" pitchFamily="34" charset="0"/>
              <a:buChar char="o"/>
            </a:pPr>
            <a:r>
              <a:rPr lang="en-GB" sz="1100" dirty="0"/>
              <a:t>Water circulation necessary for dry areas</a:t>
            </a:r>
          </a:p>
          <a:p>
            <a:pPr marL="285750" indent="-285750">
              <a:lnSpc>
                <a:spcPct val="160000"/>
              </a:lnSpc>
              <a:spcBef>
                <a:spcPts val="0"/>
              </a:spcBef>
              <a:buSzPct val="100000"/>
              <a:buFont typeface="Arial" panose="020B0604020202020204" pitchFamily="34" charset="0"/>
              <a:buChar char="•"/>
            </a:pPr>
            <a:endParaRPr lang="en-GB" dirty="0"/>
          </a:p>
          <a:p>
            <a:pPr marL="0" indent="0">
              <a:lnSpc>
                <a:spcPct val="160000"/>
              </a:lnSpc>
              <a:spcBef>
                <a:spcPts val="0"/>
              </a:spcBef>
              <a:buSzPct val="100000"/>
            </a:pPr>
            <a:endParaRPr lang="en-GB" dirty="0"/>
          </a:p>
          <a:p>
            <a:pPr marL="0" indent="0">
              <a:lnSpc>
                <a:spcPct val="160000"/>
              </a:lnSpc>
              <a:spcBef>
                <a:spcPts val="0"/>
              </a:spcBef>
              <a:buSzPct val="100000"/>
            </a:pPr>
            <a:endParaRPr lang="en-GB" dirty="0"/>
          </a:p>
          <a:p>
            <a:pPr marL="0" lvl="0" indent="0" algn="l" rtl="0">
              <a:lnSpc>
                <a:spcPct val="160000"/>
              </a:lnSpc>
              <a:spcBef>
                <a:spcPts val="0"/>
              </a:spcBef>
              <a:spcAft>
                <a:spcPts val="0"/>
              </a:spcAft>
              <a:buClr>
                <a:schemeClr val="dk1"/>
              </a:buClr>
              <a:buSzPct val="100000"/>
            </a:pPr>
            <a:endParaRPr lang="en-GB" dirty="0"/>
          </a:p>
          <a:p>
            <a:pPr marL="0" indent="0">
              <a:lnSpc>
                <a:spcPct val="160000"/>
              </a:lnSpc>
              <a:spcBef>
                <a:spcPts val="0"/>
              </a:spcBef>
              <a:buSzPct val="100000"/>
            </a:pPr>
            <a:endParaRPr lang="fi" dirty="0"/>
          </a:p>
          <a:p>
            <a:pPr marL="285750" indent="-285750">
              <a:lnSpc>
                <a:spcPct val="160000"/>
              </a:lnSpc>
              <a:spcBef>
                <a:spcPts val="0"/>
              </a:spcBef>
              <a:buSzPct val="100000"/>
              <a:buFont typeface="Arial" panose="020B0604020202020204" pitchFamily="34" charset="0"/>
              <a:buChar char="•"/>
            </a:pPr>
            <a:endParaRPr lang="en-US" dirty="0"/>
          </a:p>
          <a:p>
            <a:pPr marL="0" indent="0">
              <a:lnSpc>
                <a:spcPct val="160000"/>
              </a:lnSpc>
              <a:spcBef>
                <a:spcPts val="0"/>
              </a:spcBef>
              <a:buSzPct val="100000"/>
            </a:pPr>
            <a:endParaRPr lang="en-US" dirty="0"/>
          </a:p>
          <a:p>
            <a:pPr marL="0" indent="0">
              <a:lnSpc>
                <a:spcPct val="160000"/>
              </a:lnSpc>
              <a:spcBef>
                <a:spcPts val="0"/>
              </a:spcBef>
              <a:buSzPct val="100000"/>
            </a:pPr>
            <a:endParaRPr lang="en-US" dirty="0"/>
          </a:p>
        </p:txBody>
      </p:sp>
      <p:sp>
        <p:nvSpPr>
          <p:cNvPr id="132" name="Google Shape;132;p22"/>
          <p:cNvSpPr txBox="1">
            <a:spLocks noGrp="1"/>
          </p:cNvSpPr>
          <p:nvPr>
            <p:ph type="ctrTitle"/>
          </p:nvPr>
        </p:nvSpPr>
        <p:spPr>
          <a:xfrm>
            <a:off x="572400" y="365805"/>
            <a:ext cx="7772400" cy="675000"/>
          </a:xfrm>
          <a:prstGeom prst="rect">
            <a:avLst/>
          </a:prstGeom>
          <a:noFill/>
          <a:ln>
            <a:noFill/>
          </a:ln>
        </p:spPr>
        <p:txBody>
          <a:bodyPr spcFirstLastPara="1" wrap="square" lIns="0" tIns="0" rIns="0" bIns="0" anchor="t" anchorCtr="0">
            <a:noAutofit/>
          </a:bodyPr>
          <a:lstStyle/>
          <a:p>
            <a:r>
              <a:rPr lang="fi" dirty="0"/>
              <a:t>Geothermal Energy in General</a:t>
            </a:r>
            <a:endParaRPr lang="en-US" dirty="0"/>
          </a:p>
        </p:txBody>
      </p:sp>
      <p:sp>
        <p:nvSpPr>
          <p:cNvPr id="4" name="TextBox 3">
            <a:extLst>
              <a:ext uri="{FF2B5EF4-FFF2-40B4-BE49-F238E27FC236}">
                <a16:creationId xmlns:a16="http://schemas.microsoft.com/office/drawing/2014/main" id="{C087C40B-7E1F-7EA8-B3A2-320F106F56B4}"/>
              </a:ext>
            </a:extLst>
          </p:cNvPr>
          <p:cNvSpPr txBox="1"/>
          <p:nvPr/>
        </p:nvSpPr>
        <p:spPr>
          <a:xfrm>
            <a:off x="5676900" y="3966296"/>
            <a:ext cx="375761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 sz="1050" dirty="0"/>
              <a:t>Vantaan </a:t>
            </a:r>
            <a:r>
              <a:rPr lang="fi" sz="1050" dirty="0" err="1"/>
              <a:t>Energia’s</a:t>
            </a:r>
            <a:r>
              <a:rPr lang="fi" sz="1050" dirty="0"/>
              <a:t> </a:t>
            </a:r>
            <a:r>
              <a:rPr lang="fi" sz="1050" dirty="0" err="1"/>
              <a:t>deep</a:t>
            </a:r>
            <a:r>
              <a:rPr lang="fi" sz="1050" dirty="0"/>
              <a:t> </a:t>
            </a:r>
            <a:r>
              <a:rPr lang="fi" sz="1050" dirty="0" err="1"/>
              <a:t>heat</a:t>
            </a:r>
            <a:r>
              <a:rPr lang="fi" sz="1050" dirty="0"/>
              <a:t> </a:t>
            </a:r>
            <a:r>
              <a:rPr lang="fi" sz="1050" dirty="0" err="1"/>
              <a:t>project</a:t>
            </a:r>
            <a:r>
              <a:rPr lang="fi" sz="1050" dirty="0"/>
              <a:t> in Varisto. [4]</a:t>
            </a:r>
            <a:endParaRPr lang="en-US" sz="1050" dirty="0"/>
          </a:p>
        </p:txBody>
      </p:sp>
      <p:pic>
        <p:nvPicPr>
          <p:cNvPr id="2" name="Picture 2">
            <a:extLst>
              <a:ext uri="{FF2B5EF4-FFF2-40B4-BE49-F238E27FC236}">
                <a16:creationId xmlns:a16="http://schemas.microsoft.com/office/drawing/2014/main" id="{3491E532-2680-272B-ACFA-3595119D1683}"/>
              </a:ext>
            </a:extLst>
          </p:cNvPr>
          <p:cNvPicPr>
            <a:picLocks noChangeAspect="1"/>
          </p:cNvPicPr>
          <p:nvPr/>
        </p:nvPicPr>
        <p:blipFill>
          <a:blip r:embed="rId3"/>
          <a:stretch>
            <a:fillRect/>
          </a:stretch>
        </p:blipFill>
        <p:spPr>
          <a:xfrm>
            <a:off x="5105400" y="1127138"/>
            <a:ext cx="3479222" cy="2750678"/>
          </a:xfrm>
          <a:prstGeom prst="rect">
            <a:avLst/>
          </a:prstGeom>
        </p:spPr>
      </p:pic>
    </p:spTree>
    <p:extLst>
      <p:ext uri="{BB962C8B-B14F-4D97-AF65-F5344CB8AC3E}">
        <p14:creationId xmlns:p14="http://schemas.microsoft.com/office/powerpoint/2010/main" val="103333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body" idx="1"/>
          </p:nvPr>
        </p:nvSpPr>
        <p:spPr>
          <a:xfrm>
            <a:off x="572400" y="1123200"/>
            <a:ext cx="3365100" cy="3102300"/>
          </a:xfrm>
          <a:prstGeom prst="rect">
            <a:avLst/>
          </a:prstGeom>
        </p:spPr>
        <p:txBody>
          <a:bodyPr spcFirstLastPara="1" wrap="square" lIns="0" tIns="0" rIns="0" bIns="0" anchor="t" anchorCtr="0">
            <a:normAutofit lnSpcReduction="10000"/>
          </a:bodyPr>
          <a:lstStyle/>
          <a:p>
            <a:pPr marL="457200" lvl="0" indent="0" algn="l" rtl="0">
              <a:spcBef>
                <a:spcPts val="280"/>
              </a:spcBef>
              <a:spcAft>
                <a:spcPts val="0"/>
              </a:spcAft>
              <a:buNone/>
            </a:pPr>
            <a:endParaRPr dirty="0"/>
          </a:p>
          <a:p>
            <a:pPr marL="457200" lvl="0" indent="-317500" algn="l" rtl="0">
              <a:spcBef>
                <a:spcPts val="280"/>
              </a:spcBef>
              <a:spcAft>
                <a:spcPts val="0"/>
              </a:spcAft>
              <a:buSzPts val="1400"/>
              <a:buChar char="●"/>
            </a:pPr>
            <a:r>
              <a:rPr lang="fi" dirty="0"/>
              <a:t>Basic components</a:t>
            </a:r>
            <a:endParaRPr dirty="0"/>
          </a:p>
          <a:p>
            <a:pPr lvl="1" indent="-279400">
              <a:spcBef>
                <a:spcPts val="0"/>
              </a:spcBef>
              <a:buSzPts val="800"/>
              <a:buChar char="○"/>
            </a:pPr>
            <a:r>
              <a:rPr lang="fi" sz="1400" dirty="0" err="1"/>
              <a:t>Heat</a:t>
            </a:r>
            <a:r>
              <a:rPr lang="fi" sz="1400" dirty="0"/>
              <a:t> </a:t>
            </a:r>
            <a:r>
              <a:rPr lang="fi" sz="1400" dirty="0" err="1"/>
              <a:t>exchanger</a:t>
            </a:r>
          </a:p>
          <a:p>
            <a:pPr marL="1377950" lvl="2" indent="-285750">
              <a:spcBef>
                <a:spcPts val="0"/>
              </a:spcBef>
              <a:buSzPts val="800"/>
              <a:buFont typeface="Wingdings"/>
              <a:buChar char="Ø"/>
            </a:pPr>
            <a:r>
              <a:rPr lang="fi" sz="1000" dirty="0" err="1"/>
              <a:t>Coaxial</a:t>
            </a:r>
            <a:r>
              <a:rPr lang="fi" sz="1000" dirty="0"/>
              <a:t> </a:t>
            </a:r>
            <a:r>
              <a:rPr lang="fi" sz="1000" dirty="0" err="1"/>
              <a:t>pipe</a:t>
            </a:r>
            <a:endParaRPr lang="fi" sz="1000"/>
          </a:p>
          <a:p>
            <a:pPr marL="1377950" lvl="2" indent="-285750">
              <a:spcBef>
                <a:spcPts val="0"/>
              </a:spcBef>
              <a:buSzPts val="800"/>
              <a:buFont typeface="Wingdings"/>
              <a:buChar char="Ø"/>
            </a:pPr>
            <a:r>
              <a:rPr lang="fi" sz="1000" dirty="0"/>
              <a:t>U-</a:t>
            </a:r>
            <a:r>
              <a:rPr lang="fi" sz="1000" dirty="0" err="1"/>
              <a:t>tube</a:t>
            </a:r>
            <a:r>
              <a:rPr lang="fi" sz="1000" dirty="0"/>
              <a:t> </a:t>
            </a:r>
            <a:r>
              <a:rPr lang="fi" sz="1000" dirty="0" err="1"/>
              <a:t>collector</a:t>
            </a:r>
            <a:endParaRPr lang="fi" sz="1000"/>
          </a:p>
          <a:p>
            <a:pPr marL="914400" lvl="1" indent="-279400" algn="l" rtl="0">
              <a:spcBef>
                <a:spcPts val="0"/>
              </a:spcBef>
              <a:spcAft>
                <a:spcPts val="0"/>
              </a:spcAft>
              <a:buSzPts val="800"/>
              <a:buChar char="○"/>
            </a:pPr>
            <a:r>
              <a:rPr lang="fi" sz="1400" dirty="0" err="1"/>
              <a:t>Heatpump</a:t>
            </a:r>
            <a:endParaRPr sz="1400" dirty="0" err="1"/>
          </a:p>
          <a:p>
            <a:pPr marL="635000" lvl="1" indent="0">
              <a:spcBef>
                <a:spcPts val="0"/>
              </a:spcBef>
              <a:buSzPts val="800"/>
              <a:buNone/>
            </a:pPr>
            <a:endParaRPr lang="fi" sz="1400" dirty="0"/>
          </a:p>
          <a:p>
            <a:pPr marL="0" lvl="0" indent="0" algn="l" rtl="0">
              <a:spcBef>
                <a:spcPts val="280"/>
              </a:spcBef>
              <a:spcAft>
                <a:spcPts val="0"/>
              </a:spcAft>
              <a:buNone/>
            </a:pPr>
            <a:endParaRPr dirty="0"/>
          </a:p>
          <a:p>
            <a:pPr indent="-317500">
              <a:buChar char="●"/>
            </a:pPr>
            <a:r>
              <a:rPr lang="fi" dirty="0"/>
              <a:t>COP-</a:t>
            </a:r>
            <a:r>
              <a:rPr lang="fi" dirty="0" err="1"/>
              <a:t>value</a:t>
            </a:r>
            <a:r>
              <a:rPr lang="fi" dirty="0"/>
              <a:t> 4 – 6</a:t>
            </a:r>
          </a:p>
          <a:p>
            <a:pPr marL="139700" lvl="0" indent="0" algn="l">
              <a:spcBef>
                <a:spcPts val="280"/>
              </a:spcBef>
              <a:spcAft>
                <a:spcPts val="0"/>
              </a:spcAft>
              <a:buSzPts val="1400"/>
            </a:pPr>
            <a:endParaRPr lang="fi" dirty="0"/>
          </a:p>
          <a:p>
            <a:pPr indent="-317500">
              <a:buChar char="●"/>
            </a:pPr>
            <a:r>
              <a:rPr lang="fi" dirty="0"/>
              <a:t>Coaxial system</a:t>
            </a:r>
            <a:endParaRPr b="0" dirty="0"/>
          </a:p>
          <a:p>
            <a:pPr lvl="1" indent="-279400">
              <a:spcBef>
                <a:spcPts val="0"/>
              </a:spcBef>
              <a:buSzPts val="800"/>
              <a:buChar char="○"/>
            </a:pPr>
            <a:r>
              <a:rPr lang="fi" sz="1400" dirty="0"/>
              <a:t>Allows higher massflow rates</a:t>
            </a:r>
          </a:p>
          <a:p>
            <a:pPr lvl="1" indent="-279400">
              <a:spcBef>
                <a:spcPts val="0"/>
              </a:spcBef>
              <a:buSzPts val="800"/>
              <a:buChar char="○"/>
            </a:pPr>
            <a:r>
              <a:rPr lang="fi" sz="1400" dirty="0"/>
              <a:t>Reduces thermal short circuiting</a:t>
            </a:r>
          </a:p>
          <a:p>
            <a:pPr marL="0" lvl="0" indent="0" algn="l" rtl="0">
              <a:spcBef>
                <a:spcPts val="280"/>
              </a:spcBef>
              <a:spcAft>
                <a:spcPts val="0"/>
              </a:spcAft>
              <a:buNone/>
            </a:pPr>
            <a:endParaRPr sz="1400" dirty="0"/>
          </a:p>
          <a:p>
            <a:pPr marL="0" indent="0"/>
            <a:endParaRPr lang="en-US" dirty="0"/>
          </a:p>
        </p:txBody>
      </p:sp>
      <p:sp>
        <p:nvSpPr>
          <p:cNvPr id="142" name="Google Shape;142;p23"/>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r>
              <a:rPr lang="fi" dirty="0"/>
              <a:t>Operation Principle of a Deep Heat Energy Well</a:t>
            </a:r>
            <a:endParaRPr lang="en-US" b="0" dirty="0"/>
          </a:p>
          <a:p>
            <a:endParaRPr lang="en-US" dirty="0"/>
          </a:p>
        </p:txBody>
      </p:sp>
      <p:sp>
        <p:nvSpPr>
          <p:cNvPr id="144" name="Google Shape;144;p23"/>
          <p:cNvSpPr txBox="1">
            <a:spLocks noGrp="1"/>
          </p:cNvSpPr>
          <p:nvPr>
            <p:ph type="body" idx="3"/>
          </p:nvPr>
        </p:nvSpPr>
        <p:spPr>
          <a:xfrm>
            <a:off x="6707259" y="2883607"/>
            <a:ext cx="5225400" cy="339600"/>
          </a:xfrm>
          <a:prstGeom prst="rect">
            <a:avLst/>
          </a:prstGeom>
        </p:spPr>
        <p:txBody>
          <a:bodyPr spcFirstLastPara="1" wrap="square" lIns="0" tIns="0" rIns="0" bIns="0" anchor="t" anchorCtr="0">
            <a:noAutofit/>
          </a:bodyPr>
          <a:lstStyle/>
          <a:p>
            <a:pPr marL="0" indent="0"/>
            <a:r>
              <a:rPr lang="fi" sz="900" b="0" dirty="0" err="1">
                <a:solidFill>
                  <a:schemeClr val="tx1"/>
                </a:solidFill>
              </a:rPr>
              <a:t>Illustration</a:t>
            </a:r>
            <a:r>
              <a:rPr lang="fi" sz="900" b="0" dirty="0">
                <a:solidFill>
                  <a:schemeClr val="tx1"/>
                </a:solidFill>
              </a:rPr>
              <a:t> of </a:t>
            </a:r>
            <a:r>
              <a:rPr lang="fi" sz="900" b="0" dirty="0" err="1">
                <a:solidFill>
                  <a:schemeClr val="tx1"/>
                </a:solidFill>
              </a:rPr>
              <a:t>deep</a:t>
            </a:r>
            <a:r>
              <a:rPr lang="fi" sz="900" b="0" dirty="0">
                <a:solidFill>
                  <a:schemeClr val="tx1"/>
                </a:solidFill>
              </a:rPr>
              <a:t> </a:t>
            </a:r>
            <a:r>
              <a:rPr lang="fi" sz="900" b="0" dirty="0" err="1">
                <a:solidFill>
                  <a:schemeClr val="tx1"/>
                </a:solidFill>
              </a:rPr>
              <a:t>heat</a:t>
            </a:r>
            <a:r>
              <a:rPr lang="fi" sz="900" b="0" dirty="0">
                <a:solidFill>
                  <a:schemeClr val="tx1"/>
                </a:solidFill>
              </a:rPr>
              <a:t> </a:t>
            </a:r>
            <a:r>
              <a:rPr lang="fi" sz="900" b="0" dirty="0" err="1">
                <a:solidFill>
                  <a:schemeClr val="tx1"/>
                </a:solidFill>
              </a:rPr>
              <a:t>energy</a:t>
            </a:r>
            <a:r>
              <a:rPr lang="fi" sz="900" b="0" dirty="0">
                <a:solidFill>
                  <a:schemeClr val="tx1"/>
                </a:solidFill>
              </a:rPr>
              <a:t> </a:t>
            </a:r>
            <a:r>
              <a:rPr lang="fi" sz="900" b="0" dirty="0" err="1">
                <a:solidFill>
                  <a:schemeClr val="tx1"/>
                </a:solidFill>
              </a:rPr>
              <a:t>well</a:t>
            </a:r>
            <a:r>
              <a:rPr lang="fi" sz="900" b="0" dirty="0">
                <a:solidFill>
                  <a:schemeClr val="tx1"/>
                </a:solidFill>
              </a:rPr>
              <a:t>. [2]</a:t>
            </a:r>
          </a:p>
        </p:txBody>
      </p:sp>
      <p:pic>
        <p:nvPicPr>
          <p:cNvPr id="2" name="Picture 2" descr="Diagram&#10;&#10;Description automatically generated">
            <a:extLst>
              <a:ext uri="{FF2B5EF4-FFF2-40B4-BE49-F238E27FC236}">
                <a16:creationId xmlns:a16="http://schemas.microsoft.com/office/drawing/2014/main" id="{43FFF0C8-7F2C-C3E8-5919-B65A5A964150}"/>
              </a:ext>
            </a:extLst>
          </p:cNvPr>
          <p:cNvPicPr>
            <a:picLocks noChangeAspect="1"/>
          </p:cNvPicPr>
          <p:nvPr/>
        </p:nvPicPr>
        <p:blipFill>
          <a:blip r:embed="rId3"/>
          <a:stretch>
            <a:fillRect/>
          </a:stretch>
        </p:blipFill>
        <p:spPr>
          <a:xfrm>
            <a:off x="6101196" y="1084713"/>
            <a:ext cx="2691246" cy="1709848"/>
          </a:xfrm>
          <a:prstGeom prst="rect">
            <a:avLst/>
          </a:prstGeom>
        </p:spPr>
      </p:pic>
      <p:pic>
        <p:nvPicPr>
          <p:cNvPr id="3" name="Picture 3" descr="Chart&#10;&#10;Description automatically generated">
            <a:extLst>
              <a:ext uri="{FF2B5EF4-FFF2-40B4-BE49-F238E27FC236}">
                <a16:creationId xmlns:a16="http://schemas.microsoft.com/office/drawing/2014/main" id="{65E25986-6E75-D155-9C82-050C6661C734}"/>
              </a:ext>
            </a:extLst>
          </p:cNvPr>
          <p:cNvPicPr>
            <a:picLocks noChangeAspect="1"/>
          </p:cNvPicPr>
          <p:nvPr/>
        </p:nvPicPr>
        <p:blipFill>
          <a:blip r:embed="rId4"/>
          <a:stretch>
            <a:fillRect/>
          </a:stretch>
        </p:blipFill>
        <p:spPr>
          <a:xfrm>
            <a:off x="3200400" y="1197610"/>
            <a:ext cx="2743200" cy="1847734"/>
          </a:xfrm>
          <a:prstGeom prst="rect">
            <a:avLst/>
          </a:prstGeom>
        </p:spPr>
      </p:pic>
      <p:sp>
        <p:nvSpPr>
          <p:cNvPr id="4" name="TextBox 3">
            <a:extLst>
              <a:ext uri="{FF2B5EF4-FFF2-40B4-BE49-F238E27FC236}">
                <a16:creationId xmlns:a16="http://schemas.microsoft.com/office/drawing/2014/main" id="{A68844C0-57A9-CE0B-DF12-EFF19D0AA550}"/>
              </a:ext>
            </a:extLst>
          </p:cNvPr>
          <p:cNvSpPr txBox="1"/>
          <p:nvPr/>
        </p:nvSpPr>
        <p:spPr>
          <a:xfrm>
            <a:off x="3619499" y="3004704"/>
            <a:ext cx="190932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COP of system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body" idx="1"/>
          </p:nvPr>
        </p:nvSpPr>
        <p:spPr>
          <a:xfrm>
            <a:off x="623907" y="1120624"/>
            <a:ext cx="4126336" cy="2902251"/>
          </a:xfrm>
          <a:prstGeom prst="rect">
            <a:avLst/>
          </a:prstGeom>
        </p:spPr>
        <p:txBody>
          <a:bodyPr spcFirstLastPara="1" wrap="square" lIns="0" tIns="0" rIns="0" bIns="0" anchor="t" anchorCtr="0">
            <a:normAutofit fontScale="92500" lnSpcReduction="20000"/>
          </a:bodyPr>
          <a:lstStyle/>
          <a:p>
            <a:pPr marL="0" lvl="0" indent="0" algn="l" rtl="0">
              <a:spcBef>
                <a:spcPts val="280"/>
              </a:spcBef>
              <a:spcAft>
                <a:spcPts val="0"/>
              </a:spcAft>
              <a:buNone/>
            </a:pPr>
            <a:endParaRPr dirty="0"/>
          </a:p>
          <a:p>
            <a:pPr marL="139700" lvl="0" indent="0" algn="l" rtl="0">
              <a:spcBef>
                <a:spcPts val="280"/>
              </a:spcBef>
              <a:spcAft>
                <a:spcPts val="0"/>
              </a:spcAft>
              <a:buSzPts val="1400"/>
            </a:pPr>
            <a:r>
              <a:rPr lang="fi" sz="1500" dirty="0"/>
              <a:t>Stable operation of a deep </a:t>
            </a:r>
            <a:r>
              <a:rPr lang="fi" sz="1500" dirty="0" err="1"/>
              <a:t>heat</a:t>
            </a:r>
            <a:r>
              <a:rPr lang="fi" sz="1500" dirty="0"/>
              <a:t> </a:t>
            </a:r>
            <a:r>
              <a:rPr lang="fi" sz="1500" dirty="0" err="1"/>
              <a:t>well</a:t>
            </a:r>
            <a:r>
              <a:rPr lang="fi" sz="1500" dirty="0"/>
              <a:t> [5]</a:t>
            </a:r>
          </a:p>
          <a:p>
            <a:pPr lvl="1" indent="-317500">
              <a:spcBef>
                <a:spcPts val="280"/>
              </a:spcBef>
              <a:buSzPts val="1400"/>
              <a:buFont typeface="Arial" panose="020B0604020202020204" pitchFamily="34" charset="0"/>
              <a:buChar char="•"/>
            </a:pPr>
            <a:r>
              <a:rPr lang="fi" sz="1300" dirty="0"/>
              <a:t>Extracted energy from the well over the year must equal the transferred energy into the well</a:t>
            </a:r>
          </a:p>
          <a:p>
            <a:pPr lvl="1" indent="-317500">
              <a:spcBef>
                <a:spcPts val="280"/>
              </a:spcBef>
              <a:buSzPts val="1400"/>
              <a:buFont typeface="Arial" panose="020B0604020202020204" pitchFamily="34" charset="0"/>
              <a:buChar char="•"/>
            </a:pPr>
            <a:r>
              <a:rPr lang="fi" sz="1300" dirty="0"/>
              <a:t>Imbalance of the system leads to decreased efficiency</a:t>
            </a:r>
          </a:p>
          <a:p>
            <a:pPr marL="139700" lvl="0" indent="0" algn="l" rtl="0">
              <a:spcBef>
                <a:spcPts val="280"/>
              </a:spcBef>
              <a:spcAft>
                <a:spcPts val="0"/>
              </a:spcAft>
              <a:buSzPts val="1400"/>
            </a:pPr>
            <a:r>
              <a:rPr lang="fi-FI" sz="1500" dirty="0"/>
              <a:t>Ground acts as a seasonal </a:t>
            </a:r>
            <a:r>
              <a:rPr lang="fi-FI" sz="1500" dirty="0" err="1"/>
              <a:t>heat</a:t>
            </a:r>
            <a:r>
              <a:rPr lang="fi-FI" sz="1500" dirty="0"/>
              <a:t> </a:t>
            </a:r>
            <a:r>
              <a:rPr lang="fi-FI" sz="1500" dirty="0" err="1"/>
              <a:t>storage</a:t>
            </a:r>
            <a:r>
              <a:rPr lang="fi-FI" sz="1500" dirty="0"/>
              <a:t> [5]</a:t>
            </a:r>
          </a:p>
          <a:p>
            <a:pPr marL="882650" lvl="1" indent="-285750">
              <a:spcBef>
                <a:spcPts val="280"/>
              </a:spcBef>
              <a:buSzPts val="1400"/>
              <a:buFont typeface="Arial" panose="020B0604020202020204" pitchFamily="34" charset="0"/>
              <a:buChar char="•"/>
            </a:pPr>
            <a:r>
              <a:rPr lang="fi-FI" sz="1300" dirty="0"/>
              <a:t>Storing excess heat during summer</a:t>
            </a:r>
            <a:endParaRPr sz="1300" dirty="0"/>
          </a:p>
          <a:p>
            <a:pPr marL="882650" lvl="1" indent="-285750" algn="l" rtl="0">
              <a:spcBef>
                <a:spcPts val="0"/>
              </a:spcBef>
              <a:spcAft>
                <a:spcPts val="0"/>
              </a:spcAft>
              <a:buSzPts val="1400"/>
              <a:buFont typeface="Arial" panose="020B0604020202020204" pitchFamily="34" charset="0"/>
              <a:buChar char="•"/>
            </a:pPr>
            <a:r>
              <a:rPr lang="fi" sz="1300" dirty="0"/>
              <a:t>No transportation costs</a:t>
            </a:r>
            <a:endParaRPr sz="1300" dirty="0"/>
          </a:p>
          <a:p>
            <a:pPr marL="882650" lvl="1" indent="-285750" algn="l" rtl="0">
              <a:spcBef>
                <a:spcPts val="0"/>
              </a:spcBef>
              <a:spcAft>
                <a:spcPts val="0"/>
              </a:spcAft>
              <a:buSzPts val="1400"/>
              <a:buFont typeface="Arial" panose="020B0604020202020204" pitchFamily="34" charset="0"/>
              <a:buChar char="•"/>
            </a:pPr>
            <a:r>
              <a:rPr lang="fi" sz="1300" dirty="0"/>
              <a:t>No storage costs</a:t>
            </a:r>
            <a:endParaRPr sz="1300" dirty="0"/>
          </a:p>
          <a:p>
            <a:pPr marL="139700" lvl="0" indent="0" algn="l" rtl="0">
              <a:spcBef>
                <a:spcPts val="280"/>
              </a:spcBef>
              <a:spcAft>
                <a:spcPts val="0"/>
              </a:spcAft>
              <a:buSzPts val="1400"/>
            </a:pPr>
            <a:r>
              <a:rPr lang="fi" sz="1500" dirty="0" err="1"/>
              <a:t>Sustainable</a:t>
            </a:r>
            <a:r>
              <a:rPr lang="fi" sz="1500" dirty="0"/>
              <a:t> [5]</a:t>
            </a:r>
          </a:p>
          <a:p>
            <a:pPr marL="882650" lvl="1" indent="-285750">
              <a:spcBef>
                <a:spcPts val="280"/>
              </a:spcBef>
              <a:buSzPts val="1400"/>
              <a:buFont typeface="Arial" panose="020B0604020202020204" pitchFamily="34" charset="0"/>
              <a:buChar char="•"/>
            </a:pPr>
            <a:r>
              <a:rPr lang="fi" sz="1300" dirty="0"/>
              <a:t>Natural charging</a:t>
            </a:r>
          </a:p>
          <a:p>
            <a:pPr marL="882650" lvl="1" indent="-285750">
              <a:spcBef>
                <a:spcPts val="280"/>
              </a:spcBef>
              <a:buSzPts val="1400"/>
              <a:buFont typeface="Arial" panose="020B0604020202020204" pitchFamily="34" charset="0"/>
              <a:buChar char="•"/>
            </a:pPr>
            <a:r>
              <a:rPr lang="fi" sz="1300" dirty="0"/>
              <a:t>Charging using excess heat from a heat sink</a:t>
            </a:r>
          </a:p>
          <a:p>
            <a:pPr marL="882650" lvl="1" indent="-285750">
              <a:spcBef>
                <a:spcPts val="280"/>
              </a:spcBef>
              <a:buSzPts val="1400"/>
              <a:buFont typeface="Arial" panose="020B0604020202020204" pitchFamily="34" charset="0"/>
              <a:buChar char="•"/>
            </a:pPr>
            <a:r>
              <a:rPr lang="fi" sz="1300" dirty="0"/>
              <a:t>Ground Source Heat Pump (GSHP) operated using renewable energy sources</a:t>
            </a:r>
          </a:p>
        </p:txBody>
      </p:sp>
      <p:sp>
        <p:nvSpPr>
          <p:cNvPr id="169" name="Google Shape;169;p26"/>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r>
              <a:rPr lang="fi" dirty="0"/>
              <a:t>Charging and Discharging in a Deep Heat Well</a:t>
            </a:r>
            <a:endParaRPr lang="en-US" dirty="0"/>
          </a:p>
        </p:txBody>
      </p:sp>
      <p:pic>
        <p:nvPicPr>
          <p:cNvPr id="172" name="Google Shape;172;p26"/>
          <p:cNvPicPr preferRelativeResize="0"/>
          <p:nvPr/>
        </p:nvPicPr>
        <p:blipFill>
          <a:blip r:embed="rId3">
            <a:alphaModFix/>
          </a:blip>
          <a:stretch>
            <a:fillRect/>
          </a:stretch>
        </p:blipFill>
        <p:spPr>
          <a:xfrm>
            <a:off x="4976420" y="1120624"/>
            <a:ext cx="3892855" cy="2902251"/>
          </a:xfrm>
          <a:prstGeom prst="rect">
            <a:avLst/>
          </a:prstGeom>
          <a:noFill/>
          <a:ln>
            <a:noFill/>
          </a:ln>
        </p:spPr>
      </p:pic>
      <p:sp>
        <p:nvSpPr>
          <p:cNvPr id="173" name="Google Shape;173;p26"/>
          <p:cNvSpPr txBox="1">
            <a:spLocks noGrp="1"/>
          </p:cNvSpPr>
          <p:nvPr>
            <p:ph type="body" idx="3"/>
          </p:nvPr>
        </p:nvSpPr>
        <p:spPr>
          <a:xfrm>
            <a:off x="5050209" y="4022875"/>
            <a:ext cx="1536700" cy="12023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dirty="0"/>
              <a:t>Seasonal cooling and heating</a:t>
            </a:r>
            <a:endParaRPr dirty="0"/>
          </a:p>
          <a:p>
            <a:pPr marL="0" lvl="0" indent="0" algn="l" rtl="0">
              <a:spcBef>
                <a:spcPts val="0"/>
              </a:spcBef>
              <a:spcAft>
                <a:spcPts val="0"/>
              </a:spcAft>
              <a:buNone/>
            </a:pPr>
            <a:endParaRPr dirty="0"/>
          </a:p>
        </p:txBody>
      </p:sp>
      <p:sp>
        <p:nvSpPr>
          <p:cNvPr id="174" name="Google Shape;174;p26"/>
          <p:cNvSpPr txBox="1"/>
          <p:nvPr/>
        </p:nvSpPr>
        <p:spPr>
          <a:xfrm>
            <a:off x="2687075" y="4478850"/>
            <a:ext cx="170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7"/>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dirty="0"/>
              <a:t>Borehole Heat Exchanger (BHE)</a:t>
            </a:r>
            <a:endParaRPr dirty="0"/>
          </a:p>
        </p:txBody>
      </p:sp>
      <p:pic>
        <p:nvPicPr>
          <p:cNvPr id="5" name="Picture 4">
            <a:extLst>
              <a:ext uri="{FF2B5EF4-FFF2-40B4-BE49-F238E27FC236}">
                <a16:creationId xmlns:a16="http://schemas.microsoft.com/office/drawing/2014/main" id="{B45B74E2-0537-1977-C097-C5DCF1E4F067}"/>
              </a:ext>
            </a:extLst>
          </p:cNvPr>
          <p:cNvPicPr>
            <a:picLocks noChangeAspect="1"/>
          </p:cNvPicPr>
          <p:nvPr/>
        </p:nvPicPr>
        <p:blipFill>
          <a:blip r:embed="rId3"/>
          <a:stretch>
            <a:fillRect/>
          </a:stretch>
        </p:blipFill>
        <p:spPr>
          <a:xfrm>
            <a:off x="4917616" y="1311287"/>
            <a:ext cx="3883946" cy="2520926"/>
          </a:xfrm>
          <a:prstGeom prst="rect">
            <a:avLst/>
          </a:prstGeom>
        </p:spPr>
      </p:pic>
      <p:sp>
        <p:nvSpPr>
          <p:cNvPr id="7" name="Text Placeholder 6">
            <a:extLst>
              <a:ext uri="{FF2B5EF4-FFF2-40B4-BE49-F238E27FC236}">
                <a16:creationId xmlns:a16="http://schemas.microsoft.com/office/drawing/2014/main" id="{0FB0DF82-0D89-79A7-DC8A-F6DE60B20ADD}"/>
              </a:ext>
            </a:extLst>
          </p:cNvPr>
          <p:cNvSpPr>
            <a:spLocks noGrp="1"/>
          </p:cNvSpPr>
          <p:nvPr>
            <p:ph type="body" idx="1"/>
          </p:nvPr>
        </p:nvSpPr>
        <p:spPr>
          <a:xfrm>
            <a:off x="572400" y="1123200"/>
            <a:ext cx="4345216" cy="3102300"/>
          </a:xfrm>
        </p:spPr>
        <p:txBody>
          <a:bodyPr>
            <a:normAutofit/>
          </a:bodyPr>
          <a:lstStyle/>
          <a:p>
            <a:pPr marL="228600" indent="0"/>
            <a:r>
              <a:rPr lang="fi-FI" dirty="0" err="1"/>
              <a:t>Charging</a:t>
            </a:r>
            <a:r>
              <a:rPr lang="fi-FI" dirty="0"/>
              <a:t> </a:t>
            </a:r>
            <a:r>
              <a:rPr lang="fi-FI" dirty="0" err="1"/>
              <a:t>Phase</a:t>
            </a:r>
            <a:r>
              <a:rPr lang="fi-FI" dirty="0"/>
              <a:t> [5]</a:t>
            </a:r>
            <a:endParaRPr lang="fi-FI" sz="2400" dirty="0"/>
          </a:p>
          <a:p>
            <a:pPr marL="971550" lvl="1" indent="-285750">
              <a:buFont typeface="Arial" panose="020B0604020202020204" pitchFamily="34" charset="0"/>
              <a:buChar char="•"/>
            </a:pPr>
            <a:r>
              <a:rPr lang="en-US" sz="1200" dirty="0"/>
              <a:t>Hot water injected into the BHE to heat up the reservoir</a:t>
            </a:r>
          </a:p>
          <a:p>
            <a:pPr marL="971550" lvl="1" indent="-285750">
              <a:buFont typeface="Arial" panose="020B0604020202020204" pitchFamily="34" charset="0"/>
              <a:buChar char="•"/>
            </a:pPr>
            <a:r>
              <a:rPr lang="en-US" sz="1200" dirty="0"/>
              <a:t>Working fluid injected to the bottom of the borehole in an insulated inner pipe</a:t>
            </a:r>
            <a:endParaRPr lang="en-US" sz="1400" dirty="0"/>
          </a:p>
          <a:p>
            <a:pPr marL="228600" indent="0"/>
            <a:r>
              <a:rPr lang="en-US" dirty="0"/>
              <a:t>Extraction Phase [5]</a:t>
            </a:r>
          </a:p>
          <a:p>
            <a:pPr marL="971550" lvl="1" indent="-285750">
              <a:buFont typeface="Arial" panose="020B0604020202020204" pitchFamily="34" charset="0"/>
              <a:buChar char="•"/>
            </a:pPr>
            <a:r>
              <a:rPr lang="en-US" sz="1200" dirty="0"/>
              <a:t>Cold water pumped into BHE to retrieve stored thermal energy from the hot formation</a:t>
            </a:r>
          </a:p>
          <a:p>
            <a:pPr marL="971550" lvl="1" indent="-285750">
              <a:buFont typeface="Arial" panose="020B0604020202020204" pitchFamily="34" charset="0"/>
              <a:buChar char="•"/>
            </a:pPr>
            <a:r>
              <a:rPr lang="en-US" sz="1200" dirty="0"/>
              <a:t>Cold fluid into the outer pipe to utilize the borehole wall as a heat exchanger</a:t>
            </a:r>
          </a:p>
          <a:p>
            <a:pPr marL="971550" lvl="1" indent="-285750">
              <a:buFont typeface="Arial" panose="020B0604020202020204" pitchFamily="34" charset="0"/>
              <a:buChar char="•"/>
            </a:pPr>
            <a:r>
              <a:rPr lang="en-US" sz="1200" dirty="0"/>
              <a:t>Heated water circulated back in the insulated inner pipe to reduce heat losses</a:t>
            </a:r>
            <a:r>
              <a:rPr lang="en-US" sz="400" dirty="0"/>
              <a:t>								</a:t>
            </a:r>
          </a:p>
        </p:txBody>
      </p:sp>
    </p:spTree>
    <p:extLst>
      <p:ext uri="{BB962C8B-B14F-4D97-AF65-F5344CB8AC3E}">
        <p14:creationId xmlns:p14="http://schemas.microsoft.com/office/powerpoint/2010/main" val="362526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body" idx="1"/>
          </p:nvPr>
        </p:nvSpPr>
        <p:spPr>
          <a:xfrm>
            <a:off x="-373595" y="1040805"/>
            <a:ext cx="4884234" cy="3102300"/>
          </a:xfrm>
          <a:prstGeom prst="rect">
            <a:avLst/>
          </a:prstGeom>
        </p:spPr>
        <p:txBody>
          <a:bodyPr spcFirstLastPara="1" wrap="square" lIns="0" tIns="0" rIns="0" bIns="0" anchor="t" anchorCtr="0">
            <a:normAutofit lnSpcReduction="10000"/>
          </a:bodyPr>
          <a:lstStyle/>
          <a:p>
            <a:pPr lvl="1" indent="0">
              <a:spcBef>
                <a:spcPts val="280"/>
              </a:spcBef>
              <a:buNone/>
            </a:pPr>
            <a:r>
              <a:rPr lang="fi-FI" sz="1400" b="1" dirty="0" err="1"/>
              <a:t>High</a:t>
            </a:r>
            <a:r>
              <a:rPr lang="fi-FI" sz="1400" b="1" dirty="0"/>
              <a:t> </a:t>
            </a:r>
            <a:r>
              <a:rPr lang="fi-FI" sz="1400" b="1" dirty="0" err="1"/>
              <a:t>thermal</a:t>
            </a:r>
            <a:r>
              <a:rPr lang="fi-FI" sz="1400" b="1" dirty="0"/>
              <a:t> </a:t>
            </a:r>
            <a:r>
              <a:rPr lang="fi-FI" sz="1400" b="1" dirty="0" err="1"/>
              <a:t>capacity</a:t>
            </a:r>
            <a:r>
              <a:rPr lang="fi-FI" sz="1400" b="1" dirty="0"/>
              <a:t> of </a:t>
            </a:r>
            <a:r>
              <a:rPr lang="fi-FI" sz="1400" b="1" dirty="0" err="1"/>
              <a:t>the</a:t>
            </a:r>
            <a:r>
              <a:rPr lang="fi-FI" sz="1400" b="1" dirty="0"/>
              <a:t> </a:t>
            </a:r>
            <a:r>
              <a:rPr lang="fi-FI" sz="1400" b="1" dirty="0" err="1"/>
              <a:t>ground</a:t>
            </a:r>
            <a:r>
              <a:rPr lang="fi-FI" sz="1400" b="1" dirty="0"/>
              <a:t> [5]</a:t>
            </a:r>
          </a:p>
          <a:p>
            <a:pPr lvl="1" indent="0">
              <a:spcBef>
                <a:spcPts val="280"/>
              </a:spcBef>
              <a:buNone/>
            </a:pPr>
            <a:endParaRPr lang="fi-FI" sz="1400" b="1" dirty="0"/>
          </a:p>
          <a:p>
            <a:pPr lvl="1" indent="0">
              <a:spcBef>
                <a:spcPts val="280"/>
              </a:spcBef>
              <a:buNone/>
            </a:pPr>
            <a:r>
              <a:rPr lang="fi-FI" sz="1400" b="1" dirty="0" err="1"/>
              <a:t>Low</a:t>
            </a:r>
            <a:r>
              <a:rPr lang="fi-FI" sz="1400" b="1" dirty="0"/>
              <a:t> </a:t>
            </a:r>
            <a:r>
              <a:rPr lang="fi-FI" sz="1400" b="1" dirty="0" err="1"/>
              <a:t>thermal</a:t>
            </a:r>
            <a:r>
              <a:rPr lang="fi-FI" sz="1400" b="1" dirty="0"/>
              <a:t> </a:t>
            </a:r>
            <a:r>
              <a:rPr lang="fi-FI" sz="1400" b="1" dirty="0" err="1"/>
              <a:t>conductivity</a:t>
            </a:r>
            <a:r>
              <a:rPr lang="fi-FI" sz="1400" b="1" dirty="0"/>
              <a:t> of the </a:t>
            </a:r>
            <a:r>
              <a:rPr lang="fi-FI" sz="1400" b="1" dirty="0" err="1"/>
              <a:t>surrounding</a:t>
            </a:r>
            <a:r>
              <a:rPr lang="fi-FI" sz="1400" b="1" dirty="0"/>
              <a:t> rock [5]</a:t>
            </a:r>
          </a:p>
          <a:p>
            <a:pPr lvl="1" indent="0">
              <a:spcBef>
                <a:spcPts val="280"/>
              </a:spcBef>
              <a:buNone/>
            </a:pPr>
            <a:endParaRPr lang="fi-FI" sz="1400" b="1" dirty="0"/>
          </a:p>
          <a:p>
            <a:pPr lvl="1" indent="0">
              <a:spcBef>
                <a:spcPts val="280"/>
              </a:spcBef>
              <a:buNone/>
            </a:pPr>
            <a:r>
              <a:rPr lang="fi-FI" sz="1400" b="1" dirty="0"/>
              <a:t>Can </a:t>
            </a:r>
            <a:r>
              <a:rPr lang="fi-FI" sz="1400" b="1" dirty="0" err="1"/>
              <a:t>be</a:t>
            </a:r>
            <a:r>
              <a:rPr lang="fi-FI" sz="1400" b="1" dirty="0"/>
              <a:t> </a:t>
            </a:r>
            <a:r>
              <a:rPr lang="fi-FI" sz="1400" b="1" dirty="0" err="1"/>
              <a:t>constructed</a:t>
            </a:r>
            <a:r>
              <a:rPr lang="fi-FI" sz="1400" b="1" dirty="0"/>
              <a:t> </a:t>
            </a:r>
            <a:r>
              <a:rPr lang="fi-FI" sz="1400" b="1" dirty="0" err="1"/>
              <a:t>almost</a:t>
            </a:r>
            <a:r>
              <a:rPr lang="fi-FI" sz="1400" b="1" dirty="0"/>
              <a:t> </a:t>
            </a:r>
            <a:r>
              <a:rPr lang="fi-FI" sz="1400" b="1" dirty="0" err="1"/>
              <a:t>everywhere</a:t>
            </a:r>
            <a:r>
              <a:rPr lang="fi-FI" sz="1400" b="1" dirty="0"/>
              <a:t> [5]</a:t>
            </a:r>
          </a:p>
          <a:p>
            <a:pPr marL="1543050" lvl="2" indent="-171450">
              <a:spcBef>
                <a:spcPts val="280"/>
              </a:spcBef>
            </a:pPr>
            <a:r>
              <a:rPr lang="fi-FI" sz="1200" dirty="0" err="1"/>
              <a:t>Neither</a:t>
            </a:r>
            <a:r>
              <a:rPr lang="fi-FI" sz="1200" dirty="0"/>
              <a:t> </a:t>
            </a:r>
            <a:r>
              <a:rPr lang="fi-FI" sz="1200" dirty="0" err="1"/>
              <a:t>naturally</a:t>
            </a:r>
            <a:r>
              <a:rPr lang="fi-FI" sz="1200" dirty="0"/>
              <a:t> </a:t>
            </a:r>
            <a:r>
              <a:rPr lang="fi-FI" sz="1200" dirty="0" err="1"/>
              <a:t>occuring</a:t>
            </a:r>
            <a:r>
              <a:rPr lang="fi-FI" sz="1200" dirty="0"/>
              <a:t> </a:t>
            </a:r>
            <a:r>
              <a:rPr lang="fi-FI" sz="1200" dirty="0" err="1"/>
              <a:t>thermal</a:t>
            </a:r>
            <a:r>
              <a:rPr lang="fi-FI" sz="1200" dirty="0"/>
              <a:t> </a:t>
            </a:r>
            <a:r>
              <a:rPr lang="fi-FI" sz="1200" dirty="0" err="1"/>
              <a:t>aquifer</a:t>
            </a:r>
            <a:r>
              <a:rPr lang="fi-FI" sz="1200" dirty="0"/>
              <a:t> </a:t>
            </a:r>
            <a:r>
              <a:rPr lang="fi-FI" sz="1200" dirty="0" err="1"/>
              <a:t>systems</a:t>
            </a:r>
            <a:r>
              <a:rPr lang="fi-FI" sz="1200" dirty="0"/>
              <a:t> </a:t>
            </a:r>
            <a:r>
              <a:rPr lang="fi-FI" sz="1200" dirty="0" err="1"/>
              <a:t>or</a:t>
            </a:r>
            <a:r>
              <a:rPr lang="fi-FI" sz="1200" dirty="0"/>
              <a:t> </a:t>
            </a:r>
            <a:r>
              <a:rPr lang="fi-FI" sz="1200" dirty="0" err="1"/>
              <a:t>special</a:t>
            </a:r>
            <a:r>
              <a:rPr lang="fi-FI" sz="1200" dirty="0"/>
              <a:t> </a:t>
            </a:r>
            <a:r>
              <a:rPr lang="fi-FI" sz="1200" dirty="0" err="1"/>
              <a:t>geological</a:t>
            </a:r>
            <a:r>
              <a:rPr lang="fi-FI" sz="1200" dirty="0"/>
              <a:t> </a:t>
            </a:r>
            <a:r>
              <a:rPr lang="fi-FI" sz="1200" dirty="0" err="1"/>
              <a:t>structures</a:t>
            </a:r>
            <a:r>
              <a:rPr lang="fi-FI" sz="1200" dirty="0"/>
              <a:t> </a:t>
            </a:r>
            <a:r>
              <a:rPr lang="fi-FI" sz="1200" dirty="0" err="1"/>
              <a:t>needed</a:t>
            </a:r>
            <a:endParaRPr lang="fi-FI" sz="1200" dirty="0"/>
          </a:p>
          <a:p>
            <a:pPr marL="1543050" lvl="2" indent="-171450">
              <a:spcBef>
                <a:spcPts val="280"/>
              </a:spcBef>
            </a:pPr>
            <a:r>
              <a:rPr lang="fi-FI" sz="1200" dirty="0" err="1"/>
              <a:t>Negligible</a:t>
            </a:r>
            <a:r>
              <a:rPr lang="fi-FI" sz="1200" dirty="0"/>
              <a:t> </a:t>
            </a:r>
            <a:r>
              <a:rPr lang="fi-FI" sz="1200" dirty="0" err="1"/>
              <a:t>groundwater</a:t>
            </a:r>
            <a:r>
              <a:rPr lang="fi-FI" sz="1200" dirty="0"/>
              <a:t> </a:t>
            </a:r>
            <a:r>
              <a:rPr lang="fi-FI" sz="1200" dirty="0" err="1"/>
              <a:t>flow</a:t>
            </a:r>
            <a:r>
              <a:rPr lang="fi-FI" sz="1200" dirty="0"/>
              <a:t> at </a:t>
            </a:r>
            <a:r>
              <a:rPr lang="fi-FI" sz="1200" dirty="0" err="1"/>
              <a:t>reservoir</a:t>
            </a:r>
            <a:r>
              <a:rPr lang="fi-FI" sz="1200" dirty="0"/>
              <a:t> </a:t>
            </a:r>
            <a:r>
              <a:rPr lang="fi-FI" sz="1200" dirty="0" err="1"/>
              <a:t>depth</a:t>
            </a:r>
            <a:r>
              <a:rPr lang="fi-FI" sz="1200" dirty="0"/>
              <a:t> </a:t>
            </a:r>
            <a:r>
              <a:rPr lang="fi-FI" sz="1200" dirty="0" err="1"/>
              <a:t>required</a:t>
            </a:r>
            <a:endParaRPr lang="fi-FI" sz="1200" dirty="0"/>
          </a:p>
          <a:p>
            <a:pPr lvl="1" indent="0">
              <a:spcBef>
                <a:spcPts val="280"/>
              </a:spcBef>
              <a:buNone/>
            </a:pPr>
            <a:endParaRPr lang="fi-FI" sz="1400" b="1" dirty="0"/>
          </a:p>
          <a:p>
            <a:pPr lvl="1" indent="0">
              <a:spcBef>
                <a:spcPts val="280"/>
              </a:spcBef>
              <a:buNone/>
            </a:pPr>
            <a:r>
              <a:rPr lang="fi-FI" sz="1400" b="1" dirty="0"/>
              <a:t>Storage </a:t>
            </a:r>
            <a:r>
              <a:rPr lang="fi-FI" sz="1400" b="1" dirty="0" err="1"/>
              <a:t>efficiency</a:t>
            </a:r>
            <a:r>
              <a:rPr lang="fi-FI" sz="1400" b="1" dirty="0"/>
              <a:t> </a:t>
            </a:r>
            <a:r>
              <a:rPr lang="fi-FI" sz="1400" b="1" dirty="0" err="1"/>
              <a:t>can</a:t>
            </a:r>
            <a:r>
              <a:rPr lang="fi-FI" sz="1400" b="1" dirty="0"/>
              <a:t> </a:t>
            </a:r>
            <a:r>
              <a:rPr lang="fi-FI" sz="1400" b="1" dirty="0" err="1"/>
              <a:t>reach</a:t>
            </a:r>
            <a:r>
              <a:rPr lang="fi-FI" sz="1400" b="1" dirty="0"/>
              <a:t> </a:t>
            </a:r>
            <a:r>
              <a:rPr lang="fi-FI" sz="1400" b="1" dirty="0" err="1"/>
              <a:t>up</a:t>
            </a:r>
            <a:r>
              <a:rPr lang="fi-FI" sz="1400" b="1" dirty="0"/>
              <a:t> to 80 % [6] [7]</a:t>
            </a:r>
          </a:p>
          <a:p>
            <a:pPr marL="1543050" lvl="2" indent="-171450">
              <a:spcBef>
                <a:spcPts val="280"/>
              </a:spcBef>
              <a:buFont typeface="Arial" panose="020B0604020202020204" pitchFamily="34" charset="0"/>
              <a:buChar char="•"/>
            </a:pPr>
            <a:r>
              <a:rPr lang="fi-FI" sz="1200" dirty="0" err="1"/>
              <a:t>Presence</a:t>
            </a:r>
            <a:r>
              <a:rPr lang="fi-FI" sz="1200" dirty="0"/>
              <a:t> of </a:t>
            </a:r>
            <a:r>
              <a:rPr lang="fi-FI" sz="1200" dirty="0" err="1"/>
              <a:t>groundwater</a:t>
            </a:r>
            <a:r>
              <a:rPr lang="fi-FI" sz="1200" dirty="0"/>
              <a:t> </a:t>
            </a:r>
            <a:r>
              <a:rPr lang="fi-FI" sz="1200" dirty="0" err="1"/>
              <a:t>flow</a:t>
            </a:r>
            <a:r>
              <a:rPr lang="fi-FI" sz="1200" dirty="0"/>
              <a:t> </a:t>
            </a:r>
            <a:r>
              <a:rPr lang="fi-FI" sz="1200" dirty="0" err="1"/>
              <a:t>can</a:t>
            </a:r>
            <a:r>
              <a:rPr lang="fi-FI" sz="1200" dirty="0"/>
              <a:t> </a:t>
            </a:r>
            <a:r>
              <a:rPr lang="fi-FI" sz="1200" dirty="0" err="1"/>
              <a:t>reduce</a:t>
            </a:r>
            <a:r>
              <a:rPr lang="fi-FI" sz="1200" dirty="0"/>
              <a:t> the </a:t>
            </a:r>
            <a:r>
              <a:rPr lang="fi-FI" sz="1200" dirty="0" err="1"/>
              <a:t>efficiency</a:t>
            </a:r>
            <a:r>
              <a:rPr lang="fi-FI" sz="1200" dirty="0"/>
              <a:t> 10-13 %</a:t>
            </a:r>
          </a:p>
          <a:p>
            <a:pPr lvl="2" indent="0">
              <a:spcBef>
                <a:spcPts val="280"/>
              </a:spcBef>
              <a:buNone/>
            </a:pPr>
            <a:endParaRPr lang="fi-FI" sz="1400" b="1" dirty="0"/>
          </a:p>
        </p:txBody>
      </p:sp>
      <p:sp>
        <p:nvSpPr>
          <p:cNvPr id="180" name="Google Shape;180;p27"/>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dirty="0"/>
              <a:t>Deep Heat Energy Well as a Heat Storage</a:t>
            </a:r>
            <a:endParaRPr dirty="0"/>
          </a:p>
        </p:txBody>
      </p:sp>
      <p:pic>
        <p:nvPicPr>
          <p:cNvPr id="6" name="Picture 5">
            <a:extLst>
              <a:ext uri="{FF2B5EF4-FFF2-40B4-BE49-F238E27FC236}">
                <a16:creationId xmlns:a16="http://schemas.microsoft.com/office/drawing/2014/main" id="{C925D89B-FF4E-C746-3482-03CF641A165A}"/>
              </a:ext>
            </a:extLst>
          </p:cNvPr>
          <p:cNvPicPr>
            <a:picLocks noChangeAspect="1"/>
          </p:cNvPicPr>
          <p:nvPr/>
        </p:nvPicPr>
        <p:blipFill>
          <a:blip r:embed="rId3"/>
          <a:stretch>
            <a:fillRect/>
          </a:stretch>
        </p:blipFill>
        <p:spPr>
          <a:xfrm>
            <a:off x="4458600" y="1512790"/>
            <a:ext cx="4235839" cy="2117919"/>
          </a:xfrm>
          <a:prstGeom prst="rect">
            <a:avLst/>
          </a:prstGeom>
        </p:spPr>
      </p:pic>
    </p:spTree>
    <p:extLst>
      <p:ext uri="{BB962C8B-B14F-4D97-AF65-F5344CB8AC3E}">
        <p14:creationId xmlns:p14="http://schemas.microsoft.com/office/powerpoint/2010/main" val="280911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body" idx="1"/>
          </p:nvPr>
        </p:nvSpPr>
        <p:spPr>
          <a:xfrm>
            <a:off x="572400" y="1123200"/>
            <a:ext cx="6728700" cy="3102300"/>
          </a:xfrm>
          <a:prstGeom prst="rect">
            <a:avLst/>
          </a:prstGeom>
        </p:spPr>
        <p:txBody>
          <a:bodyPr spcFirstLastPara="1" wrap="square" lIns="0" tIns="0" rIns="0" bIns="0" anchor="t" anchorCtr="0">
            <a:normAutofit/>
          </a:bodyPr>
          <a:lstStyle/>
          <a:p>
            <a:pPr marL="139700" lvl="0" indent="0" algn="l" rtl="0">
              <a:spcBef>
                <a:spcPts val="280"/>
              </a:spcBef>
              <a:spcAft>
                <a:spcPts val="0"/>
              </a:spcAft>
              <a:buSzPts val="1400"/>
            </a:pPr>
            <a:r>
              <a:rPr lang="fi-FI" dirty="0" err="1"/>
              <a:t>Increased</a:t>
            </a:r>
            <a:r>
              <a:rPr lang="fi-FI" dirty="0"/>
              <a:t> </a:t>
            </a:r>
            <a:r>
              <a:rPr lang="fi-FI" dirty="0" err="1"/>
              <a:t>flexibility</a:t>
            </a:r>
            <a:r>
              <a:rPr lang="fi-FI" dirty="0"/>
              <a:t> in a </a:t>
            </a:r>
            <a:r>
              <a:rPr lang="fi-FI" dirty="0" err="1"/>
              <a:t>smart</a:t>
            </a:r>
            <a:r>
              <a:rPr lang="fi-FI" dirty="0"/>
              <a:t> </a:t>
            </a:r>
            <a:r>
              <a:rPr lang="fi-FI" dirty="0" err="1"/>
              <a:t>grid</a:t>
            </a:r>
            <a:r>
              <a:rPr lang="fi-FI" dirty="0"/>
              <a:t> [8]</a:t>
            </a:r>
          </a:p>
          <a:p>
            <a:pPr marL="882650" lvl="1" indent="-285750">
              <a:spcBef>
                <a:spcPts val="280"/>
              </a:spcBef>
              <a:buSzPts val="1400"/>
              <a:buFont typeface="Arial" panose="020B0604020202020204" pitchFamily="34" charset="0"/>
              <a:buChar char="•"/>
            </a:pPr>
            <a:r>
              <a:rPr lang="fi-FI" sz="1200" dirty="0"/>
              <a:t>Using </a:t>
            </a:r>
            <a:r>
              <a:rPr lang="fi-FI" sz="1200" dirty="0" err="1"/>
              <a:t>deep</a:t>
            </a:r>
            <a:r>
              <a:rPr lang="fi-FI" sz="1200" dirty="0"/>
              <a:t> heat </a:t>
            </a:r>
            <a:r>
              <a:rPr lang="fi-FI" sz="1200" dirty="0" err="1"/>
              <a:t>energy</a:t>
            </a:r>
            <a:r>
              <a:rPr lang="fi-FI" sz="1200" dirty="0"/>
              <a:t> </a:t>
            </a:r>
            <a:r>
              <a:rPr lang="fi-FI" sz="1200" dirty="0" err="1"/>
              <a:t>wells</a:t>
            </a:r>
            <a:r>
              <a:rPr lang="fi-FI" sz="1200" dirty="0"/>
              <a:t> as </a:t>
            </a:r>
            <a:r>
              <a:rPr lang="fi-FI" sz="1200" dirty="0" err="1"/>
              <a:t>thermal</a:t>
            </a:r>
            <a:r>
              <a:rPr lang="fi-FI" sz="1200" dirty="0"/>
              <a:t> </a:t>
            </a:r>
            <a:r>
              <a:rPr lang="fi-FI" sz="1200" dirty="0" err="1"/>
              <a:t>energy</a:t>
            </a:r>
            <a:r>
              <a:rPr lang="fi-FI" sz="1200" dirty="0"/>
              <a:t> </a:t>
            </a:r>
            <a:r>
              <a:rPr lang="fi-FI" sz="1200" dirty="0" err="1"/>
              <a:t>storages</a:t>
            </a:r>
            <a:endParaRPr lang="fi-FI" sz="1200" dirty="0"/>
          </a:p>
          <a:p>
            <a:pPr marL="882650" lvl="1" indent="-285750">
              <a:spcBef>
                <a:spcPts val="280"/>
              </a:spcBef>
              <a:buSzPts val="1400"/>
              <a:buFont typeface="Arial" panose="020B0604020202020204" pitchFamily="34" charset="0"/>
              <a:buChar char="•"/>
            </a:pPr>
            <a:r>
              <a:rPr lang="fi-FI" sz="1200" dirty="0"/>
              <a:t>Heat </a:t>
            </a:r>
            <a:r>
              <a:rPr lang="fi-FI" sz="1200" dirty="0" err="1"/>
              <a:t>demand</a:t>
            </a:r>
            <a:r>
              <a:rPr lang="fi-FI" sz="1200" dirty="0"/>
              <a:t> management </a:t>
            </a:r>
            <a:r>
              <a:rPr lang="fi-FI" sz="1200" dirty="0" err="1"/>
              <a:t>from</a:t>
            </a:r>
            <a:r>
              <a:rPr lang="fi-FI" sz="1200" dirty="0"/>
              <a:t> GSHP </a:t>
            </a:r>
            <a:r>
              <a:rPr lang="fi-FI" sz="1200" dirty="0" err="1"/>
              <a:t>combined</a:t>
            </a:r>
            <a:r>
              <a:rPr lang="fi-FI" sz="1200" dirty="0"/>
              <a:t> </a:t>
            </a:r>
            <a:r>
              <a:rPr lang="fi-FI" sz="1200" dirty="0" err="1"/>
              <a:t>with</a:t>
            </a:r>
            <a:r>
              <a:rPr lang="fi-FI" sz="1200" dirty="0"/>
              <a:t> the </a:t>
            </a:r>
            <a:r>
              <a:rPr lang="fi-FI" sz="1200" dirty="0" err="1"/>
              <a:t>thermal</a:t>
            </a:r>
            <a:r>
              <a:rPr lang="fi-FI" sz="1200" dirty="0"/>
              <a:t> </a:t>
            </a:r>
            <a:r>
              <a:rPr lang="fi-FI" sz="1200" dirty="0" err="1"/>
              <a:t>mass</a:t>
            </a:r>
            <a:r>
              <a:rPr lang="fi-FI" sz="1200" dirty="0"/>
              <a:t> of the </a:t>
            </a:r>
            <a:r>
              <a:rPr lang="fi-FI" sz="1200" dirty="0" err="1"/>
              <a:t>building</a:t>
            </a:r>
            <a:endParaRPr lang="fi-FI" sz="1200" dirty="0"/>
          </a:p>
          <a:p>
            <a:pPr marL="882650" lvl="1" indent="-285750">
              <a:spcBef>
                <a:spcPts val="280"/>
              </a:spcBef>
              <a:buSzPts val="1400"/>
              <a:buFont typeface="Arial" panose="020B0604020202020204" pitchFamily="34" charset="0"/>
              <a:buChar char="•"/>
            </a:pPr>
            <a:r>
              <a:rPr lang="fi-FI" sz="1200" dirty="0" err="1"/>
              <a:t>Use</a:t>
            </a:r>
            <a:r>
              <a:rPr lang="fi-FI" sz="1200" dirty="0"/>
              <a:t> of GSHP for </a:t>
            </a:r>
            <a:r>
              <a:rPr lang="fi-FI" sz="1200" dirty="0" err="1"/>
              <a:t>voltage</a:t>
            </a:r>
            <a:r>
              <a:rPr lang="fi-FI" sz="1200" dirty="0"/>
              <a:t> </a:t>
            </a:r>
            <a:r>
              <a:rPr lang="fi-FI" sz="1200" dirty="0" err="1"/>
              <a:t>control</a:t>
            </a:r>
            <a:r>
              <a:rPr lang="fi-FI" sz="1200" dirty="0"/>
              <a:t> and </a:t>
            </a:r>
            <a:r>
              <a:rPr lang="fi-FI" sz="1200" dirty="0" err="1"/>
              <a:t>congestion</a:t>
            </a:r>
            <a:r>
              <a:rPr lang="fi-FI" sz="1200" dirty="0"/>
              <a:t> management</a:t>
            </a:r>
          </a:p>
          <a:p>
            <a:pPr marL="139700" lvl="0" indent="0" algn="l" rtl="0">
              <a:spcBef>
                <a:spcPts val="280"/>
              </a:spcBef>
              <a:spcAft>
                <a:spcPts val="0"/>
              </a:spcAft>
              <a:buSzPts val="1400"/>
            </a:pPr>
            <a:r>
              <a:rPr lang="fi-FI" dirty="0" err="1"/>
              <a:t>Efficient</a:t>
            </a:r>
            <a:r>
              <a:rPr lang="fi-FI" dirty="0"/>
              <a:t> Power-to-</a:t>
            </a:r>
            <a:r>
              <a:rPr lang="fi-FI" dirty="0" err="1"/>
              <a:t>Heat</a:t>
            </a:r>
            <a:r>
              <a:rPr lang="fi-FI" dirty="0"/>
              <a:t> </a:t>
            </a:r>
            <a:r>
              <a:rPr lang="fi-FI" dirty="0" err="1"/>
              <a:t>application</a:t>
            </a:r>
            <a:r>
              <a:rPr lang="fi-FI" dirty="0"/>
              <a:t> [9]</a:t>
            </a:r>
          </a:p>
          <a:p>
            <a:pPr marL="768350" lvl="1" indent="-171450">
              <a:spcBef>
                <a:spcPts val="280"/>
              </a:spcBef>
              <a:buSzPts val="1400"/>
              <a:buFont typeface="Arial" panose="020B0604020202020204" pitchFamily="34" charset="0"/>
              <a:buChar char="•"/>
            </a:pPr>
            <a:r>
              <a:rPr lang="fi-FI" sz="1200" dirty="0" err="1"/>
              <a:t>Allow</a:t>
            </a:r>
            <a:r>
              <a:rPr lang="fi-FI" sz="1200" dirty="0"/>
              <a:t> for </a:t>
            </a:r>
            <a:r>
              <a:rPr lang="fi-FI" sz="1200" dirty="0" err="1"/>
              <a:t>more</a:t>
            </a:r>
            <a:r>
              <a:rPr lang="fi-FI" sz="1200" dirty="0"/>
              <a:t> </a:t>
            </a:r>
            <a:r>
              <a:rPr lang="fi-FI" sz="1200" dirty="0" err="1"/>
              <a:t>integration</a:t>
            </a:r>
            <a:r>
              <a:rPr lang="fi-FI" sz="1200" dirty="0"/>
              <a:t> of </a:t>
            </a:r>
            <a:r>
              <a:rPr lang="fi-FI" sz="1200" dirty="0" err="1"/>
              <a:t>renewable</a:t>
            </a:r>
            <a:r>
              <a:rPr lang="fi-FI" sz="1200" dirty="0"/>
              <a:t> </a:t>
            </a:r>
            <a:r>
              <a:rPr lang="fi-FI" sz="1200" dirty="0" err="1"/>
              <a:t>energy</a:t>
            </a:r>
            <a:r>
              <a:rPr lang="fi-FI" sz="1200" dirty="0"/>
              <a:t> </a:t>
            </a:r>
            <a:r>
              <a:rPr lang="fi-FI" sz="1200" dirty="0" err="1"/>
              <a:t>sources</a:t>
            </a:r>
            <a:r>
              <a:rPr lang="fi-FI" sz="1200" dirty="0"/>
              <a:t> into the system</a:t>
            </a:r>
          </a:p>
          <a:p>
            <a:pPr marL="768350" lvl="1" indent="-171450">
              <a:spcBef>
                <a:spcPts val="280"/>
              </a:spcBef>
              <a:buSzPts val="1400"/>
              <a:buFont typeface="Arial" panose="020B0604020202020204" pitchFamily="34" charset="0"/>
              <a:buChar char="•"/>
            </a:pPr>
            <a:r>
              <a:rPr lang="fi-FI" sz="1200" dirty="0" err="1"/>
              <a:t>Decrease</a:t>
            </a:r>
            <a:r>
              <a:rPr lang="fi-FI" sz="1200" dirty="0"/>
              <a:t> </a:t>
            </a:r>
            <a:r>
              <a:rPr lang="fi-FI" sz="1200" dirty="0" err="1"/>
              <a:t>fluctuations</a:t>
            </a:r>
            <a:r>
              <a:rPr lang="fi-FI" sz="1200" dirty="0"/>
              <a:t> and </a:t>
            </a:r>
            <a:r>
              <a:rPr lang="fi-FI" sz="1200" dirty="0" err="1"/>
              <a:t>peaks</a:t>
            </a:r>
            <a:r>
              <a:rPr lang="fi-FI" sz="1200" dirty="0"/>
              <a:t> </a:t>
            </a:r>
            <a:r>
              <a:rPr lang="fi-FI" sz="1200" dirty="0" err="1"/>
              <a:t>both</a:t>
            </a:r>
            <a:r>
              <a:rPr lang="fi-FI" sz="1200" dirty="0"/>
              <a:t> in </a:t>
            </a:r>
            <a:r>
              <a:rPr lang="fi-FI" sz="1200" dirty="0" err="1"/>
              <a:t>electricity</a:t>
            </a:r>
            <a:r>
              <a:rPr lang="fi-FI" sz="1200" dirty="0"/>
              <a:t> and heat </a:t>
            </a:r>
            <a:r>
              <a:rPr lang="fi-FI" sz="1200" dirty="0" err="1"/>
              <a:t>demand</a:t>
            </a:r>
            <a:endParaRPr lang="fi-FI" sz="1200" dirty="0"/>
          </a:p>
          <a:p>
            <a:pPr marL="139700" indent="0"/>
            <a:r>
              <a:rPr lang="en-US" dirty="0"/>
              <a:t>Reduced need of peak power plants [8]</a:t>
            </a:r>
          </a:p>
          <a:p>
            <a:pPr marL="139700" lvl="0" indent="0" algn="l" rtl="0">
              <a:spcBef>
                <a:spcPts val="280"/>
              </a:spcBef>
              <a:spcAft>
                <a:spcPts val="0"/>
              </a:spcAft>
              <a:buSzPts val="1400"/>
            </a:pPr>
            <a:endParaRPr lang="fi" dirty="0"/>
          </a:p>
          <a:p>
            <a:pPr marL="139700" indent="0"/>
            <a:r>
              <a:rPr lang="fi" dirty="0" err="1"/>
              <a:t>Providing</a:t>
            </a:r>
            <a:r>
              <a:rPr lang="fi" dirty="0"/>
              <a:t> </a:t>
            </a:r>
            <a:r>
              <a:rPr lang="fi" dirty="0" err="1"/>
              <a:t>electricity</a:t>
            </a:r>
            <a:r>
              <a:rPr lang="fi" dirty="0"/>
              <a:t> </a:t>
            </a:r>
            <a:r>
              <a:rPr lang="fi" dirty="0" err="1"/>
              <a:t>reserves</a:t>
            </a:r>
            <a:r>
              <a:rPr lang="fi" dirty="0"/>
              <a:t> for a grid [8]</a:t>
            </a:r>
            <a:endParaRPr dirty="0"/>
          </a:p>
          <a:p>
            <a:pPr marL="457200" lvl="0" indent="0" algn="l" rtl="0">
              <a:spcBef>
                <a:spcPts val="280"/>
              </a:spcBef>
              <a:spcAft>
                <a:spcPts val="0"/>
              </a:spcAft>
              <a:buNone/>
            </a:pPr>
            <a:endParaRPr dirty="0"/>
          </a:p>
        </p:txBody>
      </p:sp>
      <p:sp>
        <p:nvSpPr>
          <p:cNvPr id="180" name="Google Shape;180;p27"/>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dirty="0"/>
              <a:t>Ground Source Heat Pumps in a Smart Grid</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body" idx="1"/>
          </p:nvPr>
        </p:nvSpPr>
        <p:spPr>
          <a:xfrm>
            <a:off x="59473" y="1040805"/>
            <a:ext cx="5984488" cy="3102300"/>
          </a:xfrm>
          <a:prstGeom prst="rect">
            <a:avLst/>
          </a:prstGeom>
        </p:spPr>
        <p:txBody>
          <a:bodyPr spcFirstLastPara="1" wrap="square" lIns="0" tIns="0" rIns="0" bIns="0" anchor="t" anchorCtr="0">
            <a:normAutofit lnSpcReduction="10000"/>
          </a:bodyPr>
          <a:lstStyle/>
          <a:p>
            <a:pPr marL="742950" lvl="0" indent="-285750" algn="l" rtl="0">
              <a:spcBef>
                <a:spcPts val="280"/>
              </a:spcBef>
              <a:spcAft>
                <a:spcPts val="0"/>
              </a:spcAft>
              <a:buFont typeface="Arial" panose="020B0604020202020204" pitchFamily="34" charset="0"/>
              <a:buChar char="•"/>
            </a:pPr>
            <a:r>
              <a:rPr lang="fi-FI" dirty="0"/>
              <a:t>A </a:t>
            </a:r>
            <a:r>
              <a:rPr lang="fi-FI" dirty="0" err="1"/>
              <a:t>Finnish</a:t>
            </a:r>
            <a:r>
              <a:rPr lang="fi-FI" dirty="0"/>
              <a:t> </a:t>
            </a:r>
            <a:r>
              <a:rPr lang="fi-FI" dirty="0" err="1"/>
              <a:t>technology</a:t>
            </a:r>
            <a:r>
              <a:rPr lang="fi-FI" dirty="0"/>
              <a:t> </a:t>
            </a:r>
            <a:r>
              <a:rPr lang="fi-FI" dirty="0" err="1"/>
              <a:t>company</a:t>
            </a:r>
            <a:r>
              <a:rPr lang="fi-FI" dirty="0"/>
              <a:t> </a:t>
            </a:r>
            <a:r>
              <a:rPr lang="fi-FI" dirty="0" err="1"/>
              <a:t>that</a:t>
            </a:r>
            <a:r>
              <a:rPr lang="fi-FI" dirty="0"/>
              <a:t> </a:t>
            </a:r>
            <a:r>
              <a:rPr lang="fi-FI" dirty="0" err="1"/>
              <a:t>develops</a:t>
            </a:r>
            <a:r>
              <a:rPr lang="fi-FI" dirty="0"/>
              <a:t> </a:t>
            </a:r>
            <a:r>
              <a:rPr lang="fi-FI" dirty="0" err="1"/>
              <a:t>geothermal</a:t>
            </a:r>
            <a:r>
              <a:rPr lang="fi-FI" dirty="0"/>
              <a:t> </a:t>
            </a:r>
            <a:r>
              <a:rPr lang="fi-FI" dirty="0" err="1"/>
              <a:t>technology</a:t>
            </a:r>
            <a:r>
              <a:rPr lang="fi-FI" dirty="0"/>
              <a:t> and </a:t>
            </a:r>
            <a:r>
              <a:rPr lang="fi-FI" dirty="0" err="1"/>
              <a:t>drills</a:t>
            </a:r>
            <a:r>
              <a:rPr lang="fi-FI" dirty="0"/>
              <a:t> medium-</a:t>
            </a:r>
            <a:r>
              <a:rPr lang="fi-FI" dirty="0" err="1"/>
              <a:t>deep</a:t>
            </a:r>
            <a:r>
              <a:rPr lang="fi-FI" dirty="0"/>
              <a:t> </a:t>
            </a:r>
            <a:r>
              <a:rPr lang="fi-FI" dirty="0" err="1"/>
              <a:t>geothermal</a:t>
            </a:r>
            <a:r>
              <a:rPr lang="fi-FI" dirty="0"/>
              <a:t> </a:t>
            </a:r>
            <a:r>
              <a:rPr lang="fi-FI" dirty="0" err="1"/>
              <a:t>wells</a:t>
            </a:r>
            <a:r>
              <a:rPr lang="fi-FI" dirty="0"/>
              <a:t> [10]</a:t>
            </a:r>
          </a:p>
          <a:p>
            <a:pPr marL="1200150" lvl="1" indent="-285750">
              <a:spcBef>
                <a:spcPts val="280"/>
              </a:spcBef>
              <a:buFont typeface="Arial" panose="020B0604020202020204" pitchFamily="34" charset="0"/>
              <a:buChar char="•"/>
            </a:pPr>
            <a:r>
              <a:rPr lang="fi-FI" sz="1200" dirty="0" err="1"/>
              <a:t>Drilled</a:t>
            </a:r>
            <a:r>
              <a:rPr lang="fi-FI" sz="1200" dirty="0"/>
              <a:t> </a:t>
            </a:r>
            <a:r>
              <a:rPr lang="fi-FI" sz="1200" dirty="0" err="1"/>
              <a:t>thermal</a:t>
            </a:r>
            <a:r>
              <a:rPr lang="fi-FI" sz="1200" dirty="0"/>
              <a:t> </a:t>
            </a:r>
            <a:r>
              <a:rPr lang="fi-FI" sz="1200" dirty="0" err="1"/>
              <a:t>wells</a:t>
            </a:r>
            <a:r>
              <a:rPr lang="fi-FI" sz="1200" dirty="0"/>
              <a:t> </a:t>
            </a:r>
            <a:r>
              <a:rPr lang="fi-FI" sz="1200" dirty="0" err="1"/>
              <a:t>approxiamtely</a:t>
            </a:r>
            <a:r>
              <a:rPr lang="fi-FI" sz="1200" dirty="0"/>
              <a:t> 1-2 km </a:t>
            </a:r>
            <a:r>
              <a:rPr lang="fi-FI" sz="1200" dirty="0" err="1"/>
              <a:t>deep</a:t>
            </a:r>
            <a:r>
              <a:rPr lang="fi-FI" sz="1200" dirty="0"/>
              <a:t>, </a:t>
            </a:r>
            <a:r>
              <a:rPr lang="fi-FI" sz="1200" dirty="0" err="1"/>
              <a:t>Temperatures</a:t>
            </a:r>
            <a:r>
              <a:rPr lang="fi-FI" sz="1200" dirty="0"/>
              <a:t>: 30-40 </a:t>
            </a:r>
            <a:r>
              <a:rPr lang="fi-FI" sz="1200" dirty="0" err="1"/>
              <a:t>degrees</a:t>
            </a:r>
            <a:endParaRPr lang="fi-FI" sz="1200" dirty="0"/>
          </a:p>
          <a:p>
            <a:pPr marL="1200150" lvl="1" indent="-285750">
              <a:spcBef>
                <a:spcPts val="280"/>
              </a:spcBef>
              <a:buFont typeface="Arial" panose="020B0604020202020204" pitchFamily="34" charset="0"/>
              <a:buChar char="•"/>
            </a:pPr>
            <a:r>
              <a:rPr lang="fi-FI" sz="1200" dirty="0" err="1"/>
              <a:t>Use</a:t>
            </a:r>
            <a:r>
              <a:rPr lang="fi-FI" sz="1200" dirty="0"/>
              <a:t> of </a:t>
            </a:r>
            <a:r>
              <a:rPr lang="fi-FI" sz="1200" dirty="0" err="1"/>
              <a:t>thermal</a:t>
            </a:r>
            <a:r>
              <a:rPr lang="fi-FI" sz="1200" dirty="0"/>
              <a:t> </a:t>
            </a:r>
            <a:r>
              <a:rPr lang="fi-FI" sz="1200" dirty="0" err="1"/>
              <a:t>energy</a:t>
            </a:r>
            <a:r>
              <a:rPr lang="fi-FI" sz="1200" dirty="0"/>
              <a:t> of the </a:t>
            </a:r>
            <a:r>
              <a:rPr lang="fi-FI" sz="1200" dirty="0" err="1"/>
              <a:t>soil</a:t>
            </a:r>
            <a:r>
              <a:rPr lang="fi-FI" sz="1200" dirty="0"/>
              <a:t> for </a:t>
            </a:r>
            <a:r>
              <a:rPr lang="fi-FI" sz="1200" dirty="0" err="1"/>
              <a:t>heating</a:t>
            </a:r>
            <a:r>
              <a:rPr lang="fi-FI" sz="1200" dirty="0"/>
              <a:t> and </a:t>
            </a:r>
            <a:r>
              <a:rPr lang="fi-FI" sz="1200" dirty="0" err="1"/>
              <a:t>cooling</a:t>
            </a:r>
            <a:endParaRPr lang="fi-FI" sz="1200" dirty="0"/>
          </a:p>
          <a:p>
            <a:pPr marL="1200150" lvl="1" indent="-285750">
              <a:spcBef>
                <a:spcPts val="280"/>
              </a:spcBef>
              <a:buFont typeface="Arial" panose="020B0604020202020204" pitchFamily="34" charset="0"/>
              <a:buChar char="•"/>
            </a:pPr>
            <a:r>
              <a:rPr lang="fi-FI" sz="1200" dirty="0" err="1"/>
              <a:t>Thermal</a:t>
            </a:r>
            <a:r>
              <a:rPr lang="fi-FI" sz="1200" dirty="0"/>
              <a:t> </a:t>
            </a:r>
            <a:r>
              <a:rPr lang="fi-FI" sz="1200" dirty="0" err="1"/>
              <a:t>wells</a:t>
            </a:r>
            <a:r>
              <a:rPr lang="fi-FI" sz="1200" dirty="0"/>
              <a:t> </a:t>
            </a:r>
            <a:r>
              <a:rPr lang="fi-FI" sz="1200" dirty="0" err="1"/>
              <a:t>also</a:t>
            </a:r>
            <a:r>
              <a:rPr lang="fi-FI" sz="1200" dirty="0"/>
              <a:t> </a:t>
            </a:r>
            <a:r>
              <a:rPr lang="fi-FI" sz="1200" dirty="0" err="1"/>
              <a:t>suitable</a:t>
            </a:r>
            <a:r>
              <a:rPr lang="fi-FI" sz="1200" dirty="0"/>
              <a:t> for </a:t>
            </a:r>
            <a:r>
              <a:rPr lang="fi-FI" sz="1200" dirty="0" err="1"/>
              <a:t>energy</a:t>
            </a:r>
            <a:r>
              <a:rPr lang="fi-FI" sz="1200" dirty="0"/>
              <a:t> storage</a:t>
            </a:r>
          </a:p>
          <a:p>
            <a:pPr marL="1200150" lvl="1" indent="-285750">
              <a:spcBef>
                <a:spcPts val="280"/>
              </a:spcBef>
              <a:buFont typeface="Arial" panose="020B0604020202020204" pitchFamily="34" charset="0"/>
              <a:buChar char="•"/>
            </a:pPr>
            <a:r>
              <a:rPr lang="fi-FI" sz="1200" dirty="0"/>
              <a:t>Technology </a:t>
            </a:r>
            <a:r>
              <a:rPr lang="fi-FI" sz="1200" dirty="0" err="1"/>
              <a:t>based</a:t>
            </a:r>
            <a:r>
              <a:rPr lang="fi-FI" sz="1200" dirty="0"/>
              <a:t> on </a:t>
            </a:r>
            <a:r>
              <a:rPr lang="fi-FI" sz="1200" dirty="0" err="1"/>
              <a:t>coaxial</a:t>
            </a:r>
            <a:r>
              <a:rPr lang="fi-FI" sz="1200" dirty="0"/>
              <a:t> </a:t>
            </a:r>
            <a:r>
              <a:rPr lang="fi-FI" sz="1200" dirty="0" err="1"/>
              <a:t>flow</a:t>
            </a:r>
            <a:r>
              <a:rPr lang="fi-FI" sz="1200" dirty="0"/>
              <a:t> of </a:t>
            </a:r>
            <a:r>
              <a:rPr lang="fi-FI" sz="1200" dirty="0" err="1"/>
              <a:t>water</a:t>
            </a:r>
            <a:endParaRPr lang="fi-FI" sz="1200" dirty="0"/>
          </a:p>
          <a:p>
            <a:pPr marL="742950" indent="-285750">
              <a:buFont typeface="Arial" panose="020B0604020202020204" pitchFamily="34" charset="0"/>
              <a:buChar char="•"/>
            </a:pPr>
            <a:r>
              <a:rPr lang="fi-FI" dirty="0" err="1"/>
              <a:t>Reducing</a:t>
            </a:r>
            <a:r>
              <a:rPr lang="fi-FI" dirty="0"/>
              <a:t> </a:t>
            </a:r>
            <a:r>
              <a:rPr lang="fi-FI" dirty="0" err="1"/>
              <a:t>carbon</a:t>
            </a:r>
            <a:r>
              <a:rPr lang="fi-FI" dirty="0"/>
              <a:t> </a:t>
            </a:r>
            <a:r>
              <a:rPr lang="fi-FI" dirty="0" err="1"/>
              <a:t>dioxide</a:t>
            </a:r>
            <a:r>
              <a:rPr lang="fi-FI" dirty="0"/>
              <a:t> </a:t>
            </a:r>
            <a:r>
              <a:rPr lang="fi-FI" dirty="0" err="1"/>
              <a:t>emissions</a:t>
            </a:r>
            <a:r>
              <a:rPr lang="fi-FI" dirty="0"/>
              <a:t> of </a:t>
            </a:r>
            <a:r>
              <a:rPr lang="fi-FI" dirty="0" err="1"/>
              <a:t>properties</a:t>
            </a:r>
            <a:r>
              <a:rPr lang="fi-FI" dirty="0"/>
              <a:t> </a:t>
            </a:r>
            <a:r>
              <a:rPr lang="fi-FI" dirty="0" err="1"/>
              <a:t>by</a:t>
            </a:r>
            <a:r>
              <a:rPr lang="fi-FI" dirty="0"/>
              <a:t> 95 % </a:t>
            </a:r>
            <a:r>
              <a:rPr lang="fi-FI" dirty="0" err="1"/>
              <a:t>compared</a:t>
            </a:r>
            <a:r>
              <a:rPr lang="fi-FI" dirty="0"/>
              <a:t> to </a:t>
            </a:r>
            <a:r>
              <a:rPr lang="fi-FI" dirty="0" err="1"/>
              <a:t>fossil</a:t>
            </a:r>
            <a:r>
              <a:rPr lang="fi-FI" dirty="0"/>
              <a:t> </a:t>
            </a:r>
            <a:r>
              <a:rPr lang="fi-FI" dirty="0" err="1"/>
              <a:t>fuels</a:t>
            </a:r>
            <a:r>
              <a:rPr lang="fi-FI" dirty="0"/>
              <a:t> [10]</a:t>
            </a:r>
          </a:p>
          <a:p>
            <a:pPr marL="742950" indent="-285750">
              <a:buFont typeface="Arial" panose="020B0604020202020204" pitchFamily="34" charset="0"/>
              <a:buChar char="•"/>
            </a:pPr>
            <a:r>
              <a:rPr lang="fi-FI" dirty="0" err="1"/>
              <a:t>Projects</a:t>
            </a:r>
            <a:r>
              <a:rPr lang="fi-FI" dirty="0"/>
              <a:t> [11]</a:t>
            </a:r>
          </a:p>
          <a:p>
            <a:pPr marL="1200150" lvl="1" indent="-285750">
              <a:buFont typeface="Arial" panose="020B0604020202020204" pitchFamily="34" charset="0"/>
              <a:buChar char="•"/>
            </a:pPr>
            <a:r>
              <a:rPr lang="fi-FI" sz="1200" dirty="0"/>
              <a:t>Niittykumpu, Espoo: </a:t>
            </a:r>
            <a:r>
              <a:rPr lang="fi-FI" sz="1200" dirty="0" err="1"/>
              <a:t>Completion</a:t>
            </a:r>
            <a:r>
              <a:rPr lang="fi-FI" sz="1200" dirty="0"/>
              <a:t> in </a:t>
            </a:r>
            <a:r>
              <a:rPr lang="fi-FI" sz="1200" dirty="0" err="1"/>
              <a:t>January</a:t>
            </a:r>
            <a:r>
              <a:rPr lang="fi-FI" sz="1200" dirty="0"/>
              <a:t> 2023, 4 Heat </a:t>
            </a:r>
            <a:r>
              <a:rPr lang="fi-FI" sz="1200" dirty="0" err="1"/>
              <a:t>energy</a:t>
            </a:r>
            <a:r>
              <a:rPr lang="fi-FI" sz="1200" dirty="0"/>
              <a:t> </a:t>
            </a:r>
            <a:r>
              <a:rPr lang="fi-FI" sz="1200" dirty="0" err="1"/>
              <a:t>wells</a:t>
            </a:r>
            <a:endParaRPr lang="fi-FI" sz="1200" dirty="0"/>
          </a:p>
          <a:p>
            <a:pPr marL="1200150" lvl="1" indent="-285750">
              <a:buFont typeface="Arial" panose="020B0604020202020204" pitchFamily="34" charset="0"/>
              <a:buChar char="•"/>
            </a:pPr>
            <a:r>
              <a:rPr lang="fi-FI" sz="1200" dirty="0" err="1"/>
              <a:t>Lounavoima</a:t>
            </a:r>
            <a:r>
              <a:rPr lang="fi-FI" sz="1200" dirty="0"/>
              <a:t>, Salo: Project </a:t>
            </a:r>
            <a:r>
              <a:rPr lang="fi-FI" sz="1200" dirty="0" err="1"/>
              <a:t>still</a:t>
            </a:r>
            <a:r>
              <a:rPr lang="fi-FI" sz="1200" dirty="0"/>
              <a:t> </a:t>
            </a:r>
            <a:r>
              <a:rPr lang="fi-FI" sz="1200" dirty="0" err="1"/>
              <a:t>ongoing</a:t>
            </a:r>
            <a:r>
              <a:rPr lang="fi-FI" sz="1200" dirty="0"/>
              <a:t>, </a:t>
            </a:r>
            <a:r>
              <a:rPr lang="fi-FI" sz="1200" dirty="0" err="1"/>
              <a:t>Up</a:t>
            </a:r>
            <a:r>
              <a:rPr lang="fi-FI" sz="1200" dirty="0"/>
              <a:t> to 6 Heat </a:t>
            </a:r>
            <a:r>
              <a:rPr lang="fi-FI" sz="1200" dirty="0" err="1"/>
              <a:t>energy</a:t>
            </a:r>
            <a:r>
              <a:rPr lang="fi-FI" sz="1200" dirty="0"/>
              <a:t> </a:t>
            </a:r>
            <a:r>
              <a:rPr lang="fi-FI" sz="1200" dirty="0" err="1"/>
              <a:t>wells</a:t>
            </a:r>
            <a:endParaRPr lang="fi-FI" sz="1200" dirty="0"/>
          </a:p>
          <a:p>
            <a:pPr marL="1200150" lvl="1" indent="-285750">
              <a:buFont typeface="Arial" panose="020B0604020202020204" pitchFamily="34" charset="0"/>
              <a:buChar char="•"/>
            </a:pPr>
            <a:r>
              <a:rPr lang="fi-FI" sz="1200" dirty="0"/>
              <a:t>Martinlaakso, Vantaa: </a:t>
            </a:r>
            <a:r>
              <a:rPr lang="fi-FI" sz="1200" dirty="0" err="1"/>
              <a:t>Completion</a:t>
            </a:r>
            <a:r>
              <a:rPr lang="fi-FI" sz="1200" dirty="0"/>
              <a:t> in </a:t>
            </a:r>
            <a:r>
              <a:rPr lang="fi-FI" sz="1200" dirty="0" err="1"/>
              <a:t>January</a:t>
            </a:r>
            <a:r>
              <a:rPr lang="fi-FI" sz="1200" dirty="0"/>
              <a:t> 2023, 4 Heat </a:t>
            </a:r>
            <a:r>
              <a:rPr lang="fi-FI" sz="1200" dirty="0" err="1"/>
              <a:t>energy</a:t>
            </a:r>
            <a:r>
              <a:rPr lang="fi-FI" sz="1200" dirty="0"/>
              <a:t> Wells</a:t>
            </a:r>
          </a:p>
        </p:txBody>
      </p:sp>
      <p:sp>
        <p:nvSpPr>
          <p:cNvPr id="180" name="Google Shape;180;p27"/>
          <p:cNvSpPr txBox="1">
            <a:spLocks noGrp="1"/>
          </p:cNvSpPr>
          <p:nvPr>
            <p:ph type="ctrTitle"/>
          </p:nvPr>
        </p:nvSpPr>
        <p:spPr>
          <a:xfrm>
            <a:off x="572400" y="365805"/>
            <a:ext cx="7772400" cy="675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Case QHeat</a:t>
            </a:r>
            <a:endParaRPr/>
          </a:p>
        </p:txBody>
      </p:sp>
      <p:pic>
        <p:nvPicPr>
          <p:cNvPr id="2" name="Picture 1">
            <a:extLst>
              <a:ext uri="{FF2B5EF4-FFF2-40B4-BE49-F238E27FC236}">
                <a16:creationId xmlns:a16="http://schemas.microsoft.com/office/drawing/2014/main" id="{86F96E00-7D7F-BEF8-A52C-A2414BE6338C}"/>
              </a:ext>
            </a:extLst>
          </p:cNvPr>
          <p:cNvPicPr>
            <a:picLocks noChangeAspect="1"/>
          </p:cNvPicPr>
          <p:nvPr/>
        </p:nvPicPr>
        <p:blipFill>
          <a:blip r:embed="rId3"/>
          <a:stretch>
            <a:fillRect/>
          </a:stretch>
        </p:blipFill>
        <p:spPr>
          <a:xfrm>
            <a:off x="6680100" y="1040805"/>
            <a:ext cx="1470132" cy="1470132"/>
          </a:xfrm>
          <a:prstGeom prst="rect">
            <a:avLst/>
          </a:prstGeom>
        </p:spPr>
      </p:pic>
      <p:pic>
        <p:nvPicPr>
          <p:cNvPr id="3" name="Picture 2">
            <a:extLst>
              <a:ext uri="{FF2B5EF4-FFF2-40B4-BE49-F238E27FC236}">
                <a16:creationId xmlns:a16="http://schemas.microsoft.com/office/drawing/2014/main" id="{A3DDF6D8-680A-CF0E-33DE-B01B31190774}"/>
              </a:ext>
            </a:extLst>
          </p:cNvPr>
          <p:cNvPicPr>
            <a:picLocks noChangeAspect="1"/>
          </p:cNvPicPr>
          <p:nvPr/>
        </p:nvPicPr>
        <p:blipFill>
          <a:blip r:embed="rId4"/>
          <a:stretch>
            <a:fillRect/>
          </a:stretch>
        </p:blipFill>
        <p:spPr>
          <a:xfrm>
            <a:off x="6151441" y="2588643"/>
            <a:ext cx="2527449" cy="1624789"/>
          </a:xfrm>
          <a:prstGeom prst="rect">
            <a:avLst/>
          </a:prstGeom>
        </p:spPr>
      </p:pic>
    </p:spTree>
    <p:extLst>
      <p:ext uri="{BB962C8B-B14F-4D97-AF65-F5344CB8AC3E}">
        <p14:creationId xmlns:p14="http://schemas.microsoft.com/office/powerpoint/2010/main" val="1249903869"/>
      </p:ext>
    </p:extLst>
  </p:cSld>
  <p:clrMapOvr>
    <a:masterClrMapping/>
  </p:clrMapOvr>
</p:sld>
</file>

<file path=ppt/theme/theme1.xml><?xml version="1.0" encoding="utf-8"?>
<a:theme xmlns:a="http://schemas.openxmlformats.org/drawingml/2006/main" name="presentation">
  <a:themeElements>
    <a:clrScheme name="Custom 5">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lto Content - Green">
  <a:themeElements>
    <a:clrScheme name="Custom 6">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1646</Words>
  <Application>Microsoft Office PowerPoint</Application>
  <PresentationFormat>On-screen Show (16:9)</PresentationFormat>
  <Paragraphs>137</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Courier New</vt:lpstr>
      <vt:lpstr>Times New Roman</vt:lpstr>
      <vt:lpstr>Wingdings</vt:lpstr>
      <vt:lpstr>presentation</vt:lpstr>
      <vt:lpstr>Aalto Content - Green</vt:lpstr>
      <vt:lpstr>ELEC-E8423 - Smart Grid  Deep heat energy wells for ground source heat pump systems</vt:lpstr>
      <vt:lpstr>Motivation</vt:lpstr>
      <vt:lpstr>Geothermal Energy in General</vt:lpstr>
      <vt:lpstr>Operation Principle of a Deep Heat Energy Well </vt:lpstr>
      <vt:lpstr>Charging and Discharging in a Deep Heat Well</vt:lpstr>
      <vt:lpstr>Borehole Heat Exchanger (BHE)</vt:lpstr>
      <vt:lpstr>Deep Heat Energy Well as a Heat Storage</vt:lpstr>
      <vt:lpstr>Ground Source Heat Pumps in a Smart Grid</vt:lpstr>
      <vt:lpstr>Case QHeat</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ELEC-E8423 - Smart Grid  Deep heat energy wells for ground source heat pump systems</dc:title>
  <dc:creator>Jesse Vähä-Koukkula</dc:creator>
  <cp:lastModifiedBy>Lehtonen Matti</cp:lastModifiedBy>
  <cp:revision>278</cp:revision>
  <dcterms:modified xsi:type="dcterms:W3CDTF">2023-03-21T06:58:21Z</dcterms:modified>
</cp:coreProperties>
</file>