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339" r:id="rId3"/>
    <p:sldId id="355" r:id="rId4"/>
    <p:sldId id="365" r:id="rId5"/>
    <p:sldId id="370" r:id="rId6"/>
    <p:sldId id="371" r:id="rId7"/>
    <p:sldId id="366" r:id="rId8"/>
    <p:sldId id="368" r:id="rId9"/>
    <p:sldId id="369" r:id="rId10"/>
    <p:sldId id="352" r:id="rId11"/>
    <p:sldId id="362" r:id="rId12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349" autoAdjust="0"/>
  </p:normalViewPr>
  <p:slideViewPr>
    <p:cSldViewPr snapToGrid="0" snapToObjects="1">
      <p:cViewPr varScale="1">
        <p:scale>
          <a:sx n="72" d="100"/>
          <a:sy n="72" d="100"/>
        </p:scale>
        <p:origin x="10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63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395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51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567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/>
              <a:t>Electric </a:t>
            </a:r>
            <a:r>
              <a:rPr lang="en-GB" sz="3200" i="1" dirty="0"/>
              <a:t>Buses</a:t>
            </a:r>
            <a:r>
              <a:rPr lang="fi-FI" sz="3200" i="1" dirty="0"/>
              <a:t> and </a:t>
            </a:r>
            <a:r>
              <a:rPr lang="fi-FI" sz="3200" i="1" dirty="0" err="1"/>
              <a:t>Their</a:t>
            </a:r>
            <a:r>
              <a:rPr lang="fi-FI" sz="3200" i="1" dirty="0"/>
              <a:t> </a:t>
            </a:r>
            <a:r>
              <a:rPr lang="fi-FI" sz="3200" i="1" dirty="0" err="1"/>
              <a:t>Charging</a:t>
            </a:r>
            <a:r>
              <a:rPr lang="fi-FI" sz="3200" i="1" dirty="0"/>
              <a:t> Solutions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Miku Männistö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25.4.2023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</a:pPr>
            <a:r>
              <a:rPr lang="en-GB" sz="1600" b="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Brinkel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N. &amp; </a:t>
            </a:r>
            <a:r>
              <a:rPr lang="en-GB" sz="1600" b="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et. al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 comparative analysis of charging strategies for battery electric buses in </a:t>
            </a:r>
            <a:r>
              <a:rPr lang="en-GB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wholeshale</a:t>
            </a:r>
            <a:r>
              <a:rPr lang="en-GB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electricity and ancillary services markets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Transportation Research Part E. 2023, vol. 172. Available at: doi:10.1016/j.tre.2023.103085</a:t>
            </a:r>
          </a:p>
          <a:p>
            <a:pPr marL="0" indent="0" algn="just">
              <a:lnSpc>
                <a:spcPct val="100000"/>
              </a:lnSpc>
            </a:pPr>
            <a:endParaRPr lang="en-GB" sz="1600" b="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</a:pP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Fei, F. &amp; </a:t>
            </a:r>
            <a:r>
              <a:rPr lang="en-GB" sz="1600" b="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et. al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Exploring the profitability of using electric bus fleets for transport and power grid services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Transportation Research Part C: Emerging Technologies. 2023, vol. 149. Available at: doi:10.1016/j.trc.2023.104060</a:t>
            </a:r>
          </a:p>
          <a:p>
            <a:pPr marL="0" indent="0" algn="just">
              <a:lnSpc>
                <a:spcPct val="100000"/>
              </a:lnSpc>
            </a:pPr>
            <a:endParaRPr lang="en-GB" sz="1600" b="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</a:pP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Rodrigues, A. L. P. &amp; </a:t>
            </a:r>
            <a:r>
              <a:rPr lang="en-GB" sz="1600" b="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Seixas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S. R. C. </a:t>
            </a:r>
            <a:r>
              <a:rPr lang="en-GB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Battery-electric buses and their implementation barriers: Analysis and prospects for sustainability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Sustainable Energy Technologies and Assessments. 2022, vol. 51. Available at: doi:10.1016/j.seta.2021/101896</a:t>
            </a:r>
          </a:p>
          <a:p>
            <a:pPr marL="0" indent="0" algn="just">
              <a:lnSpc>
                <a:spcPct val="100000"/>
              </a:lnSpc>
            </a:pPr>
            <a:endParaRPr lang="en-GB" sz="1600" b="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</a:pPr>
            <a:r>
              <a:rPr lang="en-GB" sz="1600" b="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Vehviläinen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M. &amp; </a:t>
            </a:r>
            <a:r>
              <a:rPr lang="en-GB" sz="1600" b="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et. al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Setting Up and Operating Electric City Buses in Harsh Winter Conditions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Applied Science. 2022, vol. 12. Available at: doi:10.3390/app12062762</a:t>
            </a:r>
          </a:p>
          <a:p>
            <a:pPr marL="0" indent="0" algn="just">
              <a:lnSpc>
                <a:spcPct val="100000"/>
              </a:lnSpc>
            </a:pPr>
            <a:endParaRPr lang="en-GB" sz="1600" b="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</a:pP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Zeng, Z. &amp; Qu, X. </a:t>
            </a:r>
            <a:r>
              <a:rPr lang="en-GB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What’s next for battery electric bus charging systems</a:t>
            </a: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Communications in Transportation Research. 2023, vol. 3. Available at: doi:10.1016/j.commtr.2023.100094</a:t>
            </a:r>
          </a:p>
          <a:p>
            <a:pPr marL="0" indent="0" algn="just">
              <a:lnSpc>
                <a:spcPct val="100000"/>
              </a:lnSpc>
            </a:pPr>
            <a:endParaRPr lang="en-GB" sz="1600" b="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</a:pPr>
            <a:r>
              <a:rPr lang="en-GB" sz="1600" b="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https://www.hsl.fi/en/hsl/electric-buses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r>
              <a:rPr lang="en-US" alt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1800" dirty="0"/>
              <a:t>The benefits</a:t>
            </a:r>
          </a:p>
          <a:p>
            <a:pPr marL="342900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1800" dirty="0"/>
              <a:t>Implementation barriers</a:t>
            </a:r>
          </a:p>
          <a:p>
            <a:pPr marL="739775" lvl="1" indent="-400050" eaLnBrk="1" hangingPunct="1">
              <a:lnSpc>
                <a:spcPct val="160000"/>
              </a:lnSpc>
              <a:buFont typeface="+mj-lt"/>
              <a:buAutoNum type="romanLcPeriod"/>
            </a:pPr>
            <a:r>
              <a:rPr lang="en-US" sz="1800" dirty="0"/>
              <a:t>Range anxiety</a:t>
            </a:r>
          </a:p>
          <a:p>
            <a:pPr marL="739775" lvl="1" indent="-400050" eaLnBrk="1" hangingPunct="1">
              <a:lnSpc>
                <a:spcPct val="160000"/>
              </a:lnSpc>
              <a:buFont typeface="+mj-lt"/>
              <a:buAutoNum type="romanLcPeriod"/>
            </a:pPr>
            <a:r>
              <a:rPr lang="en-US" sz="1800" dirty="0"/>
              <a:t>Charging</a:t>
            </a:r>
          </a:p>
          <a:p>
            <a:pPr marL="739775" lvl="1" indent="-400050" eaLnBrk="1" hangingPunct="1">
              <a:lnSpc>
                <a:spcPct val="160000"/>
              </a:lnSpc>
              <a:buFont typeface="+mj-lt"/>
              <a:buAutoNum type="romanLcPeriod"/>
            </a:pPr>
            <a:r>
              <a:rPr lang="en-US" sz="1800" dirty="0"/>
              <a:t>High cost</a:t>
            </a:r>
          </a:p>
          <a:p>
            <a:pPr marL="342900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1800" dirty="0"/>
              <a:t>Conclusions</a:t>
            </a:r>
          </a:p>
          <a:p>
            <a:pPr marL="0" indent="0" eaLnBrk="1" hangingPunct="1">
              <a:lnSpc>
                <a:spcPct val="160000"/>
              </a:lnSpc>
            </a:pPr>
            <a:endParaRPr lang="en-US" sz="1800" dirty="0"/>
          </a:p>
          <a:p>
            <a:pPr marL="0" indent="0" eaLnBrk="1" hangingPunct="1">
              <a:lnSpc>
                <a:spcPct val="160000"/>
              </a:lnSpc>
            </a:pPr>
            <a:r>
              <a:rPr lang="en-US" sz="1800" dirty="0"/>
              <a:t>This presentation focuses on battery electric buses (BEB) and their operation in the Helsinki region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/>
              <a:t>/10</a:t>
            </a:r>
          </a:p>
        </p:txBody>
      </p:sp>
      <p:pic>
        <p:nvPicPr>
          <p:cNvPr id="6" name="Kuva 5" descr="Kuva, joka sisältää kohteen taivas, maa, piha-, sininen&#10;&#10;Kuvaus luotu automaattisesti">
            <a:extLst>
              <a:ext uri="{FF2B5EF4-FFF2-40B4-BE49-F238E27FC236}">
                <a16:creationId xmlns:a16="http://schemas.microsoft.com/office/drawing/2014/main" id="{9D2720D9-2CDE-CFC4-4E74-E3FC2AE27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10313" r="20543" b="19580"/>
          <a:stretch/>
        </p:blipFill>
        <p:spPr>
          <a:xfrm>
            <a:off x="3793328" y="1701515"/>
            <a:ext cx="4527661" cy="277003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0B8855A-1E76-CD5E-3878-606AA0EA84AD}"/>
              </a:ext>
            </a:extLst>
          </p:cNvPr>
          <p:cNvSpPr txBox="1"/>
          <p:nvPr/>
        </p:nvSpPr>
        <p:spPr>
          <a:xfrm>
            <a:off x="6859589" y="4440248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(Esa Niemelä 2019)</a:t>
            </a:r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E60EBB-7F58-23BB-825B-C86ABB5BA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fi-FI" sz="1800" dirty="0" err="1"/>
              <a:t>Efficiency</a:t>
            </a:r>
            <a:endParaRPr lang="fi-FI" sz="1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fi-FI" sz="1800" dirty="0" err="1"/>
              <a:t>Lower</a:t>
            </a:r>
            <a:r>
              <a:rPr lang="fi-FI" sz="1800" dirty="0"/>
              <a:t> </a:t>
            </a:r>
            <a:r>
              <a:rPr lang="fi-FI" sz="1800" dirty="0" err="1"/>
              <a:t>operation</a:t>
            </a:r>
            <a:r>
              <a:rPr lang="fi-FI" sz="1800" dirty="0"/>
              <a:t> </a:t>
            </a:r>
            <a:r>
              <a:rPr lang="fi-FI" sz="1800" dirty="0" err="1"/>
              <a:t>costs</a:t>
            </a:r>
            <a:endParaRPr lang="fi-FI" sz="1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fi-FI" sz="1800" dirty="0" err="1"/>
              <a:t>Not</a:t>
            </a:r>
            <a:r>
              <a:rPr lang="fi-FI" sz="1800" dirty="0"/>
              <a:t> </a:t>
            </a:r>
            <a:r>
              <a:rPr lang="fi-FI" sz="1800" dirty="0" err="1"/>
              <a:t>dependent</a:t>
            </a:r>
            <a:r>
              <a:rPr lang="fi-FI" sz="1800" dirty="0"/>
              <a:t> on </a:t>
            </a:r>
            <a:r>
              <a:rPr lang="fi-FI" sz="1800" dirty="0" err="1"/>
              <a:t>oil</a:t>
            </a:r>
            <a:r>
              <a:rPr lang="fi-FI" sz="1800" dirty="0"/>
              <a:t> (energy </a:t>
            </a:r>
            <a:r>
              <a:rPr lang="fi-FI" sz="1800" dirty="0" err="1"/>
              <a:t>security</a:t>
            </a:r>
            <a:r>
              <a:rPr lang="fi-FI" sz="1800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fi-FI" sz="1800" dirty="0"/>
              <a:t>No </a:t>
            </a:r>
            <a:r>
              <a:rPr lang="fi-FI" sz="1800" dirty="0" err="1"/>
              <a:t>tailpipe</a:t>
            </a:r>
            <a:r>
              <a:rPr lang="fi-FI" sz="1800" dirty="0"/>
              <a:t> </a:t>
            </a:r>
            <a:r>
              <a:rPr lang="fi-FI" sz="1800" dirty="0" err="1"/>
              <a:t>emissions</a:t>
            </a:r>
            <a:endParaRPr lang="fi-FI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fi-FI" sz="1800" dirty="0" err="1"/>
              <a:t>Very</a:t>
            </a:r>
            <a:r>
              <a:rPr lang="fi-FI" sz="1800" dirty="0"/>
              <a:t> </a:t>
            </a:r>
            <a:r>
              <a:rPr lang="fi-FI" sz="1800" dirty="0" err="1"/>
              <a:t>low</a:t>
            </a:r>
            <a:r>
              <a:rPr lang="fi-FI" sz="1800" dirty="0"/>
              <a:t> life </a:t>
            </a:r>
            <a:r>
              <a:rPr lang="fi-FI" sz="1800" dirty="0" err="1"/>
              <a:t>cycle</a:t>
            </a:r>
            <a:r>
              <a:rPr lang="fi-FI" sz="1800" dirty="0"/>
              <a:t> </a:t>
            </a:r>
            <a:r>
              <a:rPr lang="fi-FI" sz="1800" dirty="0" err="1"/>
              <a:t>emissions</a:t>
            </a:r>
            <a:r>
              <a:rPr lang="fi-FI" sz="1800" dirty="0"/>
              <a:t> </a:t>
            </a:r>
            <a:r>
              <a:rPr lang="fi-FI" sz="1800" dirty="0" err="1"/>
              <a:t>compared</a:t>
            </a:r>
            <a:r>
              <a:rPr lang="fi-FI" sz="1800" dirty="0"/>
              <a:t> to </a:t>
            </a:r>
            <a:r>
              <a:rPr lang="fi-FI" sz="1800" dirty="0" err="1"/>
              <a:t>traditional</a:t>
            </a:r>
            <a:r>
              <a:rPr lang="fi-FI" sz="1800" dirty="0"/>
              <a:t> ICE </a:t>
            </a:r>
            <a:r>
              <a:rPr lang="fi-FI" sz="1800" dirty="0" err="1"/>
              <a:t>buses</a:t>
            </a:r>
            <a:r>
              <a:rPr lang="fi-FI" sz="1800" dirty="0"/>
              <a:t> </a:t>
            </a:r>
            <a:r>
              <a:rPr lang="fi-FI" sz="1800" dirty="0" err="1"/>
              <a:t>if</a:t>
            </a:r>
            <a:r>
              <a:rPr lang="fi-FI" sz="1800" dirty="0"/>
              <a:t> </a:t>
            </a:r>
            <a:r>
              <a:rPr lang="fi-FI" sz="1800" dirty="0" err="1"/>
              <a:t>green</a:t>
            </a:r>
            <a:r>
              <a:rPr lang="fi-FI" sz="1800" dirty="0"/>
              <a:t> </a:t>
            </a:r>
            <a:r>
              <a:rPr lang="fi-FI" sz="1800" dirty="0" err="1"/>
              <a:t>electricity</a:t>
            </a:r>
            <a:r>
              <a:rPr lang="fi-FI" sz="1800" dirty="0"/>
              <a:t> is </a:t>
            </a:r>
            <a:r>
              <a:rPr lang="fi-FI" sz="1800" dirty="0" err="1"/>
              <a:t>used</a:t>
            </a:r>
            <a:endParaRPr lang="fi-FI" sz="1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fi-FI" sz="1800" dirty="0" err="1"/>
              <a:t>Passenger</a:t>
            </a:r>
            <a:r>
              <a:rPr lang="fi-FI" sz="1800" dirty="0"/>
              <a:t> </a:t>
            </a:r>
            <a:r>
              <a:rPr lang="fi-FI" sz="1800" dirty="0" err="1"/>
              <a:t>comfortability</a:t>
            </a:r>
            <a:endParaRPr lang="fi-FI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fi-FI" sz="1800" dirty="0" err="1"/>
              <a:t>Less</a:t>
            </a:r>
            <a:r>
              <a:rPr lang="fi-FI" sz="1800" dirty="0"/>
              <a:t> </a:t>
            </a:r>
            <a:r>
              <a:rPr lang="fi-FI" sz="1800" dirty="0" err="1"/>
              <a:t>noise</a:t>
            </a:r>
            <a:r>
              <a:rPr lang="fi-FI" sz="1800" dirty="0"/>
              <a:t> and </a:t>
            </a:r>
            <a:r>
              <a:rPr lang="fi-FI" sz="1800" dirty="0" err="1"/>
              <a:t>vibrations</a:t>
            </a:r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3BAA77A-8C77-E4A0-7879-B02AB9955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Benefits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CC43FB5-DC36-EFFA-BBA3-0BF213CF1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BA9C8E5-0262-F24C-27E5-51C5B400F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BB720F1-3939-8568-55FE-550410AAEC9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CD16D9-B483-1A21-39DC-8906BC584E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/>
              <a:t>/10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732E482-BEBC-19B8-0F24-EBACC80C4C78}"/>
              </a:ext>
            </a:extLst>
          </p:cNvPr>
          <p:cNvSpPr txBox="1"/>
          <p:nvPr/>
        </p:nvSpPr>
        <p:spPr>
          <a:xfrm>
            <a:off x="3834406" y="534375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i="1" dirty="0"/>
              <a:t>…</a:t>
            </a:r>
            <a:r>
              <a:rPr lang="fi-FI" sz="1800" i="1" dirty="0" err="1"/>
              <a:t>but</a:t>
            </a:r>
            <a:r>
              <a:rPr lang="fi-FI" sz="1800" i="1" dirty="0"/>
              <a:t> </a:t>
            </a:r>
            <a:r>
              <a:rPr lang="fi-FI" sz="1800" i="1" dirty="0" err="1"/>
              <a:t>nothing</a:t>
            </a:r>
            <a:r>
              <a:rPr lang="fi-FI" sz="1800" i="1" dirty="0"/>
              <a:t> </a:t>
            </a:r>
            <a:r>
              <a:rPr lang="fi-FI" sz="1800" i="1" dirty="0" err="1"/>
              <a:t>good</a:t>
            </a:r>
            <a:r>
              <a:rPr lang="fi-FI" sz="1800" i="1" dirty="0"/>
              <a:t> </a:t>
            </a:r>
            <a:r>
              <a:rPr lang="fi-FI" sz="1800" i="1" dirty="0" err="1"/>
              <a:t>without</a:t>
            </a:r>
            <a:r>
              <a:rPr lang="fi-FI" sz="1800" i="1" dirty="0"/>
              <a:t> </a:t>
            </a:r>
            <a:r>
              <a:rPr lang="fi-FI" sz="1800" i="1" dirty="0" err="1"/>
              <a:t>something</a:t>
            </a:r>
            <a:r>
              <a:rPr lang="fi-FI" sz="1800" i="1" dirty="0"/>
              <a:t> </a:t>
            </a:r>
            <a:r>
              <a:rPr lang="fi-FI" sz="1800" i="1" dirty="0" err="1"/>
              <a:t>bad</a:t>
            </a:r>
            <a:r>
              <a:rPr lang="fi-FI" sz="1800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2576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903114-9FD9-6B6B-4CEF-F44511412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107800" cy="413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Range</a:t>
            </a:r>
            <a:r>
              <a:rPr lang="fi-FI" sz="1800" dirty="0"/>
              <a:t> </a:t>
            </a:r>
            <a:r>
              <a:rPr lang="fi-FI" sz="1800" dirty="0" err="1"/>
              <a:t>anxiety</a:t>
            </a:r>
            <a:r>
              <a:rPr lang="fi-FI" sz="1800" dirty="0"/>
              <a:t>: </a:t>
            </a:r>
            <a:r>
              <a:rPr lang="fi-FI" sz="1800" dirty="0" err="1"/>
              <a:t>driving</a:t>
            </a:r>
            <a:r>
              <a:rPr lang="fi-FI" sz="1800" dirty="0"/>
              <a:t> </a:t>
            </a:r>
            <a:r>
              <a:rPr lang="fi-FI" sz="1800" dirty="0" err="1"/>
              <a:t>range</a:t>
            </a:r>
            <a:r>
              <a:rPr lang="fi-FI" sz="1800" dirty="0"/>
              <a:t> on </a:t>
            </a:r>
            <a:r>
              <a:rPr lang="fi-FI" sz="1800" dirty="0" err="1"/>
              <a:t>average</a:t>
            </a:r>
            <a:r>
              <a:rPr lang="fi-FI" sz="1800" dirty="0"/>
              <a:t> </a:t>
            </a:r>
            <a:r>
              <a:rPr lang="fi-FI" sz="1800" dirty="0" err="1"/>
              <a:t>only</a:t>
            </a:r>
            <a:r>
              <a:rPr lang="fi-FI" sz="1800" dirty="0"/>
              <a:t> 280 km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Cold</a:t>
            </a:r>
            <a:r>
              <a:rPr lang="fi-FI" sz="1800" dirty="0"/>
              <a:t> </a:t>
            </a:r>
            <a:r>
              <a:rPr lang="fi-FI" sz="1800" dirty="0" err="1"/>
              <a:t>winters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a </a:t>
            </a:r>
            <a:r>
              <a:rPr lang="fi-FI" sz="1800" dirty="0" err="1"/>
              <a:t>huge</a:t>
            </a:r>
            <a:r>
              <a:rPr lang="fi-FI" sz="1800" dirty="0"/>
              <a:t> </a:t>
            </a:r>
            <a:r>
              <a:rPr lang="fi-FI" sz="1800" dirty="0" err="1"/>
              <a:t>issue</a:t>
            </a:r>
            <a:r>
              <a:rPr lang="fi-FI" sz="1800" dirty="0"/>
              <a:t> in Finland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Driving</a:t>
            </a:r>
            <a:r>
              <a:rPr lang="fi-FI" sz="1800" dirty="0"/>
              <a:t> </a:t>
            </a:r>
            <a:r>
              <a:rPr lang="fi-FI" sz="1800" dirty="0" err="1"/>
              <a:t>style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an </a:t>
            </a:r>
            <a:r>
              <a:rPr lang="fi-FI" sz="1800" dirty="0" err="1"/>
              <a:t>impact</a:t>
            </a:r>
            <a:r>
              <a:rPr lang="fi-FI" sz="1800" dirty="0"/>
              <a:t> on </a:t>
            </a:r>
            <a:r>
              <a:rPr lang="fi-FI" sz="1800" dirty="0" err="1"/>
              <a:t>consumption</a:t>
            </a:r>
            <a:r>
              <a:rPr lang="fi-FI" sz="1800" dirty="0"/>
              <a:t> and </a:t>
            </a:r>
            <a:r>
              <a:rPr lang="fi-FI" sz="1800" dirty="0" err="1"/>
              <a:t>thus</a:t>
            </a:r>
            <a:r>
              <a:rPr lang="fi-FI" sz="1800" dirty="0"/>
              <a:t> </a:t>
            </a:r>
            <a:r>
              <a:rPr lang="fi-FI" sz="1800" dirty="0" err="1"/>
              <a:t>available</a:t>
            </a:r>
            <a:r>
              <a:rPr lang="fi-FI" sz="1800" dirty="0"/>
              <a:t> </a:t>
            </a:r>
            <a:r>
              <a:rPr lang="fi-FI" sz="1800" dirty="0" err="1"/>
              <a:t>range</a:t>
            </a:r>
            <a:endParaRPr lang="fi-FI" sz="1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Logistic</a:t>
            </a:r>
            <a:r>
              <a:rPr lang="fi-FI" sz="1800" dirty="0"/>
              <a:t> </a:t>
            </a:r>
            <a:r>
              <a:rPr lang="fi-FI" sz="1800" dirty="0" err="1"/>
              <a:t>issues</a:t>
            </a:r>
            <a:r>
              <a:rPr lang="fi-FI" sz="1800" dirty="0"/>
              <a:t> </a:t>
            </a:r>
            <a:r>
              <a:rPr lang="fi-FI" sz="1800" dirty="0" err="1"/>
              <a:t>with</a:t>
            </a:r>
            <a:r>
              <a:rPr lang="fi-FI" sz="1800" dirty="0"/>
              <a:t> </a:t>
            </a:r>
            <a:r>
              <a:rPr lang="fi-FI" sz="1800" dirty="0" err="1"/>
              <a:t>charging</a:t>
            </a:r>
            <a:endParaRPr lang="fi-FI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Charging</a:t>
            </a:r>
            <a:r>
              <a:rPr lang="fi-FI" sz="1800" dirty="0"/>
              <a:t> </a:t>
            </a:r>
            <a:r>
              <a:rPr lang="fi-FI" sz="1800" dirty="0" err="1"/>
              <a:t>times</a:t>
            </a:r>
            <a:r>
              <a:rPr lang="fi-FI" sz="1800" dirty="0"/>
              <a:t> </a:t>
            </a:r>
            <a:r>
              <a:rPr lang="fi-FI" sz="1800" dirty="0" err="1"/>
              <a:t>need</a:t>
            </a:r>
            <a:r>
              <a:rPr lang="fi-FI" sz="1800" dirty="0"/>
              <a:t> to be </a:t>
            </a:r>
            <a:r>
              <a:rPr lang="fi-FI" sz="1800" dirty="0" err="1"/>
              <a:t>considered</a:t>
            </a:r>
            <a:r>
              <a:rPr lang="fi-FI" sz="1800" dirty="0"/>
              <a:t> in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timetables</a:t>
            </a:r>
            <a:r>
              <a:rPr lang="fi-FI" sz="1800" dirty="0"/>
              <a:t> – </a:t>
            </a:r>
            <a:r>
              <a:rPr lang="fi-FI" sz="1800" dirty="0" err="1"/>
              <a:t>what</a:t>
            </a:r>
            <a:r>
              <a:rPr lang="fi-FI" sz="1800" dirty="0"/>
              <a:t> </a:t>
            </a:r>
            <a:r>
              <a:rPr lang="fi-FI" sz="1800" dirty="0" err="1"/>
              <a:t>if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bus</a:t>
            </a:r>
            <a:r>
              <a:rPr lang="fi-FI" sz="1800" dirty="0"/>
              <a:t> is </a:t>
            </a:r>
            <a:r>
              <a:rPr lang="fi-FI" sz="1800" dirty="0" err="1"/>
              <a:t>running</a:t>
            </a:r>
            <a:r>
              <a:rPr lang="fi-FI" sz="1800" dirty="0"/>
              <a:t> </a:t>
            </a:r>
            <a:r>
              <a:rPr lang="fi-FI" sz="1800" dirty="0" err="1"/>
              <a:t>late</a:t>
            </a:r>
            <a:r>
              <a:rPr lang="fi-FI" sz="1800" dirty="0"/>
              <a:t>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Charging</a:t>
            </a:r>
            <a:r>
              <a:rPr lang="fi-FI" sz="1800" dirty="0"/>
              <a:t> </a:t>
            </a:r>
            <a:r>
              <a:rPr lang="fi-FI" sz="1800" dirty="0" err="1"/>
              <a:t>stations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not</a:t>
            </a:r>
            <a:r>
              <a:rPr lang="fi-FI" sz="1800" dirty="0"/>
              <a:t> </a:t>
            </a:r>
            <a:r>
              <a:rPr lang="fi-FI" sz="1800" dirty="0" err="1"/>
              <a:t>always</a:t>
            </a:r>
            <a:r>
              <a:rPr lang="fi-FI" sz="1800" dirty="0"/>
              <a:t> </a:t>
            </a:r>
            <a:r>
              <a:rPr lang="en-US" sz="1800" dirty="0"/>
              <a:t>interoperable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Batteries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still</a:t>
            </a:r>
            <a:r>
              <a:rPr lang="fi-FI" sz="1800" dirty="0"/>
              <a:t> </a:t>
            </a:r>
            <a:r>
              <a:rPr lang="fi-FI" sz="1800" dirty="0" err="1"/>
              <a:t>costly</a:t>
            </a:r>
            <a:r>
              <a:rPr lang="fi-FI" sz="1800" dirty="0"/>
              <a:t> </a:t>
            </a:r>
            <a:r>
              <a:rPr lang="fi-FI" sz="1800" dirty="0" err="1"/>
              <a:t>which</a:t>
            </a:r>
            <a:r>
              <a:rPr lang="fi-FI" sz="1800" dirty="0"/>
              <a:t> </a:t>
            </a:r>
            <a:r>
              <a:rPr lang="fi-FI" sz="1800" dirty="0" err="1"/>
              <a:t>results</a:t>
            </a:r>
            <a:r>
              <a:rPr lang="fi-FI" sz="1800" dirty="0"/>
              <a:t> in </a:t>
            </a:r>
            <a:r>
              <a:rPr lang="fi-FI" sz="1800" dirty="0" err="1"/>
              <a:t>high</a:t>
            </a:r>
            <a:r>
              <a:rPr lang="fi-FI" sz="1800" dirty="0"/>
              <a:t> </a:t>
            </a:r>
            <a:r>
              <a:rPr lang="fi-FI" sz="1800" dirty="0" err="1"/>
              <a:t>investment</a:t>
            </a:r>
            <a:r>
              <a:rPr lang="fi-FI" sz="1800" dirty="0"/>
              <a:t> </a:t>
            </a:r>
            <a:r>
              <a:rPr lang="fi-FI" sz="1800" dirty="0" err="1"/>
              <a:t>costs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0FD02BC-8E0E-1ADF-0D4B-BF64A61DB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Implementation</a:t>
            </a:r>
            <a:r>
              <a:rPr lang="fi-FI" dirty="0"/>
              <a:t> </a:t>
            </a:r>
            <a:r>
              <a:rPr lang="fi-FI" dirty="0" err="1"/>
              <a:t>Barriers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EC30FAC-48ED-FA11-5C8B-67EEEB9A92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8CF68A-FBB4-0C98-1DC4-9460F48AF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D3EE5E1-8BF6-BE05-430A-7F0E846608B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DE985E-1904-5642-E6BC-65D722B2B09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9972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29FA1B3-79F1-A1B8-7558-1703CCADE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4164700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dirty="0" err="1"/>
              <a:t>Range</a:t>
            </a:r>
            <a:r>
              <a:rPr lang="fi-FI" sz="1800" dirty="0"/>
              <a:t> </a:t>
            </a:r>
            <a:r>
              <a:rPr lang="fi-FI" sz="1800" dirty="0" err="1"/>
              <a:t>reduction</a:t>
            </a:r>
            <a:r>
              <a:rPr lang="fi-FI" sz="1800" dirty="0"/>
              <a:t> in </a:t>
            </a:r>
            <a:r>
              <a:rPr lang="fi-FI" sz="1800" dirty="0" err="1"/>
              <a:t>freezing</a:t>
            </a:r>
            <a:r>
              <a:rPr lang="fi-FI" sz="1800" dirty="0"/>
              <a:t> </a:t>
            </a:r>
            <a:r>
              <a:rPr lang="fi-FI" sz="1800" dirty="0" err="1"/>
              <a:t>temperatures</a:t>
            </a:r>
            <a:r>
              <a:rPr lang="fi-FI" sz="1800" dirty="0"/>
              <a:t> </a:t>
            </a:r>
            <a:r>
              <a:rPr lang="fi-FI" sz="1800" dirty="0" err="1"/>
              <a:t>up</a:t>
            </a:r>
            <a:r>
              <a:rPr lang="fi-FI" sz="1800" dirty="0"/>
              <a:t> to </a:t>
            </a:r>
            <a:r>
              <a:rPr lang="fi-FI" sz="1800" dirty="0" err="1"/>
              <a:t>almost</a:t>
            </a:r>
            <a:r>
              <a:rPr lang="fi-FI" sz="1800" dirty="0"/>
              <a:t> 40 %</a:t>
            </a:r>
          </a:p>
          <a:p>
            <a:pPr marL="0" indent="0"/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 err="1"/>
              <a:t>Consumption</a:t>
            </a:r>
            <a:r>
              <a:rPr lang="fi-FI" sz="1800" dirty="0"/>
              <a:t> </a:t>
            </a:r>
            <a:r>
              <a:rPr lang="fi-FI" sz="1800" dirty="0" err="1"/>
              <a:t>when</a:t>
            </a:r>
            <a:r>
              <a:rPr lang="fi-FI" sz="1800" dirty="0"/>
              <a:t> </a:t>
            </a:r>
            <a:r>
              <a:rPr lang="fi-FI" sz="1800" dirty="0" err="1"/>
              <a:t>below</a:t>
            </a:r>
            <a:r>
              <a:rPr lang="fi-FI" sz="1800" dirty="0"/>
              <a:t> </a:t>
            </a:r>
            <a:r>
              <a:rPr lang="fi-FI" sz="1800" dirty="0" err="1"/>
              <a:t>freezing</a:t>
            </a:r>
            <a:r>
              <a:rPr lang="fi-FI" sz="1800" dirty="0"/>
              <a:t> is 40…45 % </a:t>
            </a:r>
            <a:r>
              <a:rPr lang="fi-FI" sz="1800" dirty="0" err="1"/>
              <a:t>higher</a:t>
            </a:r>
            <a:r>
              <a:rPr lang="fi-FI" sz="1800" dirty="0"/>
              <a:t> </a:t>
            </a:r>
            <a:r>
              <a:rPr lang="fi-FI" sz="1800" dirty="0" err="1"/>
              <a:t>than</a:t>
            </a:r>
            <a:r>
              <a:rPr lang="fi-FI" sz="1800" dirty="0"/>
              <a:t> in </a:t>
            </a:r>
            <a:r>
              <a:rPr lang="fi-FI" sz="1800" dirty="0" err="1"/>
              <a:t>the</a:t>
            </a:r>
            <a:r>
              <a:rPr lang="fi-FI" sz="1800" dirty="0"/>
              <a:t> summer </a:t>
            </a:r>
            <a:r>
              <a:rPr lang="fi-FI" sz="1800" dirty="0" err="1"/>
              <a:t>according</a:t>
            </a:r>
            <a:r>
              <a:rPr lang="fi-FI" sz="1800" dirty="0"/>
              <a:t> to a case </a:t>
            </a:r>
            <a:r>
              <a:rPr lang="fi-FI" sz="1800" dirty="0" err="1"/>
              <a:t>study</a:t>
            </a:r>
            <a:r>
              <a:rPr lang="fi-FI" sz="1800" dirty="0"/>
              <a:t> </a:t>
            </a:r>
            <a:r>
              <a:rPr lang="fi-FI" sz="1800" dirty="0" err="1"/>
              <a:t>done</a:t>
            </a:r>
            <a:r>
              <a:rPr lang="fi-FI" sz="1800" dirty="0"/>
              <a:t> in Tampere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 err="1"/>
              <a:t>Not</a:t>
            </a:r>
            <a:r>
              <a:rPr lang="fi-FI" sz="1800" dirty="0"/>
              <a:t> </a:t>
            </a:r>
            <a:r>
              <a:rPr lang="fi-FI" sz="1800" dirty="0" err="1"/>
              <a:t>only</a:t>
            </a:r>
            <a:r>
              <a:rPr lang="fi-FI" sz="1800" dirty="0"/>
              <a:t> </a:t>
            </a:r>
            <a:r>
              <a:rPr lang="fi-FI" sz="1800" dirty="0" err="1"/>
              <a:t>does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battery</a:t>
            </a:r>
            <a:r>
              <a:rPr lang="fi-FI" sz="1800" dirty="0"/>
              <a:t> </a:t>
            </a:r>
            <a:r>
              <a:rPr lang="fi-FI" sz="1800" dirty="0" err="1"/>
              <a:t>have</a:t>
            </a:r>
            <a:r>
              <a:rPr lang="fi-FI" sz="1800" dirty="0"/>
              <a:t> a </a:t>
            </a:r>
            <a:r>
              <a:rPr lang="fi-FI" sz="1800" dirty="0" err="1"/>
              <a:t>lower</a:t>
            </a:r>
            <a:r>
              <a:rPr lang="fi-FI" sz="1800" dirty="0"/>
              <a:t> </a:t>
            </a:r>
            <a:r>
              <a:rPr lang="fi-FI" sz="1800" dirty="0" err="1"/>
              <a:t>charge</a:t>
            </a:r>
            <a:r>
              <a:rPr lang="fi-FI" sz="1800" dirty="0"/>
              <a:t> capacity, </a:t>
            </a:r>
            <a:r>
              <a:rPr lang="fi-FI" sz="1800" dirty="0" err="1"/>
              <a:t>heating</a:t>
            </a:r>
            <a:r>
              <a:rPr lang="fi-FI" sz="1800" dirty="0"/>
              <a:t> </a:t>
            </a:r>
            <a:r>
              <a:rPr lang="fi-FI" sz="1800" dirty="0" err="1"/>
              <a:t>uses</a:t>
            </a:r>
            <a:r>
              <a:rPr lang="fi-FI" sz="1800" dirty="0"/>
              <a:t> energy </a:t>
            </a:r>
            <a:r>
              <a:rPr lang="fi-FI" sz="1800" dirty="0" err="1"/>
              <a:t>too</a:t>
            </a:r>
            <a:endParaRPr lang="fi-FI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 err="1"/>
              <a:t>Cooling</a:t>
            </a:r>
            <a:r>
              <a:rPr lang="fi-FI" sz="1800" dirty="0"/>
              <a:t> </a:t>
            </a:r>
            <a:r>
              <a:rPr lang="fi-FI" sz="1800" dirty="0" err="1"/>
              <a:t>uses</a:t>
            </a:r>
            <a:r>
              <a:rPr lang="fi-FI" sz="1800" dirty="0"/>
              <a:t> </a:t>
            </a:r>
            <a:r>
              <a:rPr lang="fi-FI" sz="1800" dirty="0" err="1"/>
              <a:t>considerably</a:t>
            </a:r>
            <a:r>
              <a:rPr lang="fi-FI" sz="1800" dirty="0"/>
              <a:t> </a:t>
            </a:r>
            <a:r>
              <a:rPr lang="fi-FI" sz="1800" dirty="0" err="1"/>
              <a:t>less</a:t>
            </a:r>
            <a:r>
              <a:rPr lang="fi-FI" sz="1800" dirty="0"/>
              <a:t> energy </a:t>
            </a:r>
            <a:r>
              <a:rPr lang="fi-FI" sz="1800" dirty="0" err="1"/>
              <a:t>than</a:t>
            </a:r>
            <a:r>
              <a:rPr lang="fi-FI" sz="1800" dirty="0"/>
              <a:t> </a:t>
            </a:r>
            <a:r>
              <a:rPr lang="fi-FI" sz="1800" dirty="0" err="1"/>
              <a:t>heating</a:t>
            </a:r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73B206B-3C28-BE59-BDFD-A68CE9851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Range</a:t>
            </a:r>
            <a:r>
              <a:rPr lang="fi-FI" dirty="0"/>
              <a:t> </a:t>
            </a:r>
            <a:r>
              <a:rPr lang="fi-FI" dirty="0" err="1"/>
              <a:t>Anxiety</a:t>
            </a:r>
            <a:r>
              <a:rPr lang="fi-FI" dirty="0"/>
              <a:t>: </a:t>
            </a:r>
            <a:r>
              <a:rPr lang="fi-FI" dirty="0" err="1"/>
              <a:t>Weather</a:t>
            </a:r>
            <a:r>
              <a:rPr lang="fi-FI" dirty="0"/>
              <a:t> </a:t>
            </a:r>
            <a:r>
              <a:rPr lang="fi-FI" dirty="0" err="1"/>
              <a:t>Conditions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619F81-AD9E-0D22-17F6-2E855EC944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F49EBF-6350-561B-FD6E-77B887B735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F68C66B-4DBF-ABF9-0A07-F333009E8DB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EFA716-5874-034E-CDCA-D8EE35178CD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/>
              <a:t>/10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2A736C-BE84-5A4A-2056-B41398AE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197" y="2043235"/>
            <a:ext cx="3494193" cy="277153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CC6F95A-3B77-E5BF-CE71-8C2C76FB609B}"/>
              </a:ext>
            </a:extLst>
          </p:cNvPr>
          <p:cNvSpPr txBox="1"/>
          <p:nvPr/>
        </p:nvSpPr>
        <p:spPr>
          <a:xfrm>
            <a:off x="6785396" y="4814765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(Image </a:t>
            </a:r>
            <a:r>
              <a:rPr lang="fi-FI" sz="1200" i="1" dirty="0" err="1"/>
              <a:t>courtesy</a:t>
            </a:r>
            <a:r>
              <a:rPr lang="fi-FI" sz="1200" i="1" dirty="0"/>
              <a:t> of HSL)</a:t>
            </a:r>
          </a:p>
        </p:txBody>
      </p:sp>
    </p:spTree>
    <p:extLst>
      <p:ext uri="{BB962C8B-B14F-4D97-AF65-F5344CB8AC3E}">
        <p14:creationId xmlns:p14="http://schemas.microsoft.com/office/powerpoint/2010/main" val="170704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7D7D9F3-D552-F546-7738-A39C4E23E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2905125"/>
            <a:ext cx="3821256" cy="28852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Long </a:t>
            </a:r>
            <a:r>
              <a:rPr lang="fi-FI" sz="1800" dirty="0" err="1"/>
              <a:t>charging</a:t>
            </a:r>
            <a:r>
              <a:rPr lang="fi-FI" sz="1800" dirty="0"/>
              <a:t> </a:t>
            </a:r>
            <a:r>
              <a:rPr lang="fi-FI" sz="1800" dirty="0" err="1"/>
              <a:t>times</a:t>
            </a:r>
            <a:r>
              <a:rPr lang="fi-FI" sz="1800" dirty="0"/>
              <a:t> </a:t>
            </a:r>
            <a:r>
              <a:rPr lang="fi-FI" sz="1800" dirty="0" err="1"/>
              <a:t>or</a:t>
            </a:r>
            <a:r>
              <a:rPr lang="fi-FI" sz="1800" dirty="0"/>
              <a:t> </a:t>
            </a:r>
            <a:r>
              <a:rPr lang="fi-FI" sz="1800" dirty="0" err="1"/>
              <a:t>infrastructure</a:t>
            </a:r>
            <a:r>
              <a:rPr lang="fi-FI" sz="1800" dirty="0"/>
              <a:t> </a:t>
            </a:r>
            <a:r>
              <a:rPr lang="fi-FI" sz="1800" dirty="0" err="1"/>
              <a:t>too</a:t>
            </a:r>
            <a:r>
              <a:rPr lang="fi-FI" sz="1800" dirty="0"/>
              <a:t> </a:t>
            </a:r>
            <a:r>
              <a:rPr lang="fi-FI" sz="1800" dirty="0" err="1"/>
              <a:t>sparse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High energy </a:t>
            </a:r>
            <a:r>
              <a:rPr lang="fi-FI" sz="1800" dirty="0" err="1"/>
              <a:t>demand</a:t>
            </a:r>
            <a:r>
              <a:rPr lang="fi-FI" sz="1800" dirty="0"/>
              <a:t> </a:t>
            </a:r>
            <a:r>
              <a:rPr lang="fi-FI" sz="1800" dirty="0" err="1"/>
              <a:t>affects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grid</a:t>
            </a:r>
            <a:endParaRPr lang="fi-FI" sz="1800" dirty="0"/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fi-FI" sz="1800" dirty="0" err="1"/>
              <a:t>Negatively</a:t>
            </a:r>
            <a:r>
              <a:rPr lang="fi-FI" sz="1800" dirty="0"/>
              <a:t>: </a:t>
            </a:r>
            <a:r>
              <a:rPr lang="fi-FI" sz="1800" dirty="0" err="1"/>
              <a:t>demand</a:t>
            </a:r>
            <a:r>
              <a:rPr lang="fi-FI" sz="1800" dirty="0"/>
              <a:t> </a:t>
            </a:r>
            <a:r>
              <a:rPr lang="fi-FI" sz="1800" dirty="0" err="1"/>
              <a:t>peaks</a:t>
            </a:r>
            <a:r>
              <a:rPr lang="fi-FI" sz="1800" dirty="0"/>
              <a:t>, </a:t>
            </a:r>
            <a:r>
              <a:rPr lang="fi-FI" sz="1800" dirty="0" err="1"/>
              <a:t>harmonics</a:t>
            </a:r>
            <a:endParaRPr lang="fi-FI" sz="1800" dirty="0"/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fi-FI" sz="1800" dirty="0" err="1"/>
              <a:t>Positively</a:t>
            </a:r>
            <a:r>
              <a:rPr lang="fi-FI" sz="1800" dirty="0"/>
              <a:t>: </a:t>
            </a:r>
            <a:r>
              <a:rPr lang="fi-FI" sz="1800" dirty="0" err="1"/>
              <a:t>better</a:t>
            </a:r>
            <a:r>
              <a:rPr lang="fi-FI" sz="1800" dirty="0"/>
              <a:t> </a:t>
            </a:r>
            <a:r>
              <a:rPr lang="fi-FI" sz="1800" dirty="0" err="1"/>
              <a:t>power</a:t>
            </a:r>
            <a:r>
              <a:rPr lang="fi-FI" sz="1800" dirty="0"/>
              <a:t> management, </a:t>
            </a:r>
            <a:r>
              <a:rPr lang="fi-FI" sz="1800" dirty="0" err="1"/>
              <a:t>renewables</a:t>
            </a:r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F8FEEE1-208E-733E-13BC-7EF24B05C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Charging</a:t>
            </a:r>
            <a:r>
              <a:rPr lang="fi-FI" dirty="0"/>
              <a:t>: </a:t>
            </a:r>
            <a:r>
              <a:rPr lang="fi-FI" dirty="0" err="1"/>
              <a:t>Current</a:t>
            </a:r>
            <a:r>
              <a:rPr lang="fi-FI" dirty="0"/>
              <a:t> Solutions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1CD123-4346-7036-C7D9-57B86D4A7A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42C320-47E3-3E28-5D70-9E6C3B19F3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ED7062D-5184-D107-3588-A84C2F20FE8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59B2EB-CC92-3DAC-A003-3E870DA33B1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/>
              <a:t>/10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1E9C0B-1EEB-DF01-FB15-69BFFB92156C}"/>
              </a:ext>
            </a:extLst>
          </p:cNvPr>
          <p:cNvSpPr txBox="1"/>
          <p:nvPr/>
        </p:nvSpPr>
        <p:spPr>
          <a:xfrm>
            <a:off x="570791" y="1437290"/>
            <a:ext cx="79438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err="1"/>
              <a:t>Slow</a:t>
            </a:r>
            <a:r>
              <a:rPr lang="fi-FI" sz="1800" b="1" dirty="0"/>
              <a:t> and </a:t>
            </a:r>
            <a:r>
              <a:rPr lang="fi-FI" sz="1800" b="1" dirty="0" err="1"/>
              <a:t>fast</a:t>
            </a:r>
            <a:r>
              <a:rPr lang="fi-FI" sz="1800" b="1" dirty="0"/>
              <a:t> </a:t>
            </a:r>
            <a:r>
              <a:rPr lang="fi-FI" sz="1800" b="1" dirty="0" err="1"/>
              <a:t>plug</a:t>
            </a:r>
            <a:r>
              <a:rPr lang="fi-FI" sz="1800" b="1" dirty="0"/>
              <a:t>-in </a:t>
            </a:r>
            <a:r>
              <a:rPr lang="fi-FI" sz="1800" b="1" dirty="0" err="1"/>
              <a:t>charging</a:t>
            </a:r>
            <a:r>
              <a:rPr lang="fi-FI" sz="1800" b="1" dirty="0"/>
              <a:t>, </a:t>
            </a:r>
            <a:r>
              <a:rPr lang="fi-FI" sz="1800" b="1" dirty="0" err="1"/>
              <a:t>pantograph</a:t>
            </a:r>
            <a:r>
              <a:rPr lang="fi-FI" sz="1800" b="1" dirty="0"/>
              <a:t> </a:t>
            </a:r>
            <a:r>
              <a:rPr lang="fi-FI" sz="1800" b="1" dirty="0" err="1"/>
              <a:t>charging</a:t>
            </a:r>
            <a:r>
              <a:rPr lang="fi-FI" sz="1800" b="1" dirty="0"/>
              <a:t>, </a:t>
            </a:r>
            <a:r>
              <a:rPr lang="fi-FI" sz="1800" b="1" dirty="0" err="1"/>
              <a:t>wireless</a:t>
            </a:r>
            <a:r>
              <a:rPr lang="fi-FI" sz="1800" b="1" dirty="0"/>
              <a:t> </a:t>
            </a:r>
            <a:r>
              <a:rPr lang="fi-FI" sz="1800" b="1" dirty="0" err="1"/>
              <a:t>charging</a:t>
            </a: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HSL </a:t>
            </a:r>
            <a:r>
              <a:rPr lang="fi-FI" sz="1800" b="1" dirty="0" err="1"/>
              <a:t>charges</a:t>
            </a:r>
            <a:r>
              <a:rPr lang="fi-FI" sz="1800" b="1" dirty="0"/>
              <a:t> </a:t>
            </a:r>
            <a:r>
              <a:rPr lang="fi-FI" sz="1800" b="1" dirty="0" err="1"/>
              <a:t>buses</a:t>
            </a:r>
            <a:r>
              <a:rPr lang="fi-FI" sz="1800" b="1" dirty="0"/>
              <a:t> </a:t>
            </a:r>
            <a:r>
              <a:rPr lang="fi-FI" sz="1800" b="1" dirty="0" err="1"/>
              <a:t>during</a:t>
            </a:r>
            <a:r>
              <a:rPr lang="fi-FI" sz="1800" b="1" dirty="0"/>
              <a:t> </a:t>
            </a:r>
            <a:r>
              <a:rPr lang="fi-FI" sz="1800" b="1" dirty="0" err="1"/>
              <a:t>the</a:t>
            </a:r>
            <a:r>
              <a:rPr lang="fi-FI" sz="1800" b="1" dirty="0"/>
              <a:t> </a:t>
            </a:r>
            <a:r>
              <a:rPr lang="fi-FI" sz="1800" b="1" dirty="0" err="1"/>
              <a:t>night</a:t>
            </a:r>
            <a:r>
              <a:rPr lang="fi-FI" sz="1800" b="1" dirty="0"/>
              <a:t> at </a:t>
            </a:r>
            <a:r>
              <a:rPr lang="fi-FI" sz="1800" b="1" dirty="0" err="1"/>
              <a:t>the</a:t>
            </a:r>
            <a:r>
              <a:rPr lang="fi-FI" sz="1800" b="1" dirty="0"/>
              <a:t> </a:t>
            </a:r>
            <a:r>
              <a:rPr lang="fi-FI" sz="1800" b="1" dirty="0" err="1"/>
              <a:t>depot</a:t>
            </a:r>
            <a:r>
              <a:rPr lang="fi-FI" sz="1800" b="1" dirty="0"/>
              <a:t> and </a:t>
            </a:r>
            <a:r>
              <a:rPr lang="fi-FI" sz="1800" b="1" dirty="0" err="1"/>
              <a:t>during</a:t>
            </a:r>
            <a:r>
              <a:rPr lang="fi-FI" sz="1800" b="1" dirty="0"/>
              <a:t> </a:t>
            </a:r>
            <a:r>
              <a:rPr lang="fi-FI" sz="1800" b="1" dirty="0" err="1"/>
              <a:t>the</a:t>
            </a:r>
            <a:r>
              <a:rPr lang="fi-FI" sz="1800" b="1" dirty="0"/>
              <a:t> </a:t>
            </a:r>
            <a:r>
              <a:rPr lang="fi-FI" sz="1800" b="1" dirty="0" err="1"/>
              <a:t>day</a:t>
            </a:r>
            <a:r>
              <a:rPr lang="fi-FI" sz="1800" b="1" dirty="0"/>
              <a:t> at </a:t>
            </a:r>
            <a:r>
              <a:rPr lang="fi-FI" sz="1800" b="1" dirty="0" err="1"/>
              <a:t>terminus</a:t>
            </a:r>
            <a:endParaRPr lang="fi-FI" sz="1800" b="1" dirty="0"/>
          </a:p>
          <a:p>
            <a:pPr marL="674688" lvl="1" indent="-285750">
              <a:buFont typeface="Arial" panose="020B0604020202020204" pitchFamily="34" charset="0"/>
              <a:buChar char="•"/>
            </a:pPr>
            <a:r>
              <a:rPr lang="fi-FI" sz="1800" dirty="0" err="1"/>
              <a:t>Newer</a:t>
            </a:r>
            <a:r>
              <a:rPr lang="fi-FI" sz="1800" dirty="0"/>
              <a:t> </a:t>
            </a:r>
            <a:r>
              <a:rPr lang="fi-FI" sz="1800" dirty="0" err="1"/>
              <a:t>buses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required</a:t>
            </a:r>
            <a:r>
              <a:rPr lang="fi-FI" sz="1800" dirty="0"/>
              <a:t> to </a:t>
            </a:r>
            <a:r>
              <a:rPr lang="fi-FI" sz="1800" dirty="0" err="1"/>
              <a:t>run</a:t>
            </a:r>
            <a:r>
              <a:rPr lang="fi-FI" sz="1800" dirty="0"/>
              <a:t> for 4 </a:t>
            </a:r>
            <a:r>
              <a:rPr lang="fi-FI" sz="1800" dirty="0" err="1"/>
              <a:t>hours</a:t>
            </a:r>
            <a:r>
              <a:rPr lang="fi-FI" sz="1800" dirty="0"/>
              <a:t> </a:t>
            </a:r>
            <a:r>
              <a:rPr lang="fi-FI" sz="1800" dirty="0" err="1"/>
              <a:t>with</a:t>
            </a:r>
            <a:r>
              <a:rPr lang="fi-FI" sz="1800" dirty="0"/>
              <a:t> </a:t>
            </a:r>
            <a:r>
              <a:rPr lang="fi-FI" sz="1800" dirty="0" err="1"/>
              <a:t>one</a:t>
            </a:r>
            <a:r>
              <a:rPr lang="fi-FI" sz="1800" dirty="0"/>
              <a:t> </a:t>
            </a:r>
            <a:r>
              <a:rPr lang="fi-FI" sz="1800" dirty="0" err="1"/>
              <a:t>battery</a:t>
            </a:r>
            <a:r>
              <a:rPr lang="fi-FI" sz="1800" dirty="0"/>
              <a:t> </a:t>
            </a:r>
            <a:r>
              <a:rPr lang="fi-FI" sz="1800" dirty="0" err="1"/>
              <a:t>charge</a:t>
            </a:r>
            <a:endParaRPr lang="fi-FI" sz="1800" dirty="0"/>
          </a:p>
        </p:txBody>
      </p:sp>
      <p:pic>
        <p:nvPicPr>
          <p:cNvPr id="13" name="Kuva 12" descr="Kuva, joka sisältää kohteen teksti, piha-, linja-auto, liikenne&#10;&#10;Kuvaus luotu automaattisesti">
            <a:extLst>
              <a:ext uri="{FF2B5EF4-FFF2-40B4-BE49-F238E27FC236}">
                <a16:creationId xmlns:a16="http://schemas.microsoft.com/office/drawing/2014/main" id="{4C6D7138-9FD5-9EB7-C58A-7D7EF138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15" y="3322735"/>
            <a:ext cx="4177944" cy="2119436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F62EDE08-64B2-4E45-7E1D-647773A70060}"/>
              </a:ext>
            </a:extLst>
          </p:cNvPr>
          <p:cNvSpPr txBox="1"/>
          <p:nvPr/>
        </p:nvSpPr>
        <p:spPr>
          <a:xfrm>
            <a:off x="7019532" y="5420710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(Image </a:t>
            </a:r>
            <a:r>
              <a:rPr lang="fi-FI" sz="1200" i="1" dirty="0" err="1"/>
              <a:t>courtesy</a:t>
            </a:r>
            <a:r>
              <a:rPr lang="fi-FI" sz="1200" i="1" dirty="0"/>
              <a:t> of HSL)</a:t>
            </a:r>
          </a:p>
        </p:txBody>
      </p:sp>
    </p:spTree>
    <p:extLst>
      <p:ext uri="{BB962C8B-B14F-4D97-AF65-F5344CB8AC3E}">
        <p14:creationId xmlns:p14="http://schemas.microsoft.com/office/powerpoint/2010/main" val="2532334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AF01255-EC61-B74B-3B90-9177666D7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Charging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2666E7-4ADE-FB52-CD61-6587A9EB2F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FA2079-5FA7-4CC9-C836-E81571803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0C1F381-4762-20FA-27C9-79FF86D8ACD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501691-FD2E-0314-4186-B2D34EA831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/>
              <a:t>/10</a:t>
            </a:r>
          </a:p>
        </p:txBody>
      </p:sp>
      <p:pic>
        <p:nvPicPr>
          <p:cNvPr id="8" name="Kuva 7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A688B323-6BCE-C953-25A1-6A2508EF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09" y="1569865"/>
            <a:ext cx="5591381" cy="341347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98AD0FB-BDF4-F7D2-9CFA-250092014324}"/>
              </a:ext>
            </a:extLst>
          </p:cNvPr>
          <p:cNvSpPr txBox="1"/>
          <p:nvPr/>
        </p:nvSpPr>
        <p:spPr>
          <a:xfrm>
            <a:off x="1790599" y="2678205"/>
            <a:ext cx="2225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Vehicle</a:t>
            </a:r>
            <a:r>
              <a:rPr lang="fi-FI" dirty="0"/>
              <a:t>-to-</a:t>
            </a:r>
            <a:r>
              <a:rPr lang="fi-FI" dirty="0" err="1"/>
              <a:t>Vehicle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1C748F0-4DA0-722D-526C-1C920B3524DD}"/>
              </a:ext>
            </a:extLst>
          </p:cNvPr>
          <p:cNvSpPr txBox="1"/>
          <p:nvPr/>
        </p:nvSpPr>
        <p:spPr>
          <a:xfrm>
            <a:off x="1505291" y="3830486"/>
            <a:ext cx="2953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Mobile </a:t>
            </a:r>
            <a:r>
              <a:rPr lang="fi-FI" dirty="0" err="1"/>
              <a:t>Charging</a:t>
            </a:r>
            <a:r>
              <a:rPr lang="fi-FI" dirty="0"/>
              <a:t> </a:t>
            </a:r>
            <a:r>
              <a:rPr lang="fi-FI" dirty="0" err="1"/>
              <a:t>Vehicle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2A848D2-9D19-B022-CE13-DE0F3D1FBEBE}"/>
              </a:ext>
            </a:extLst>
          </p:cNvPr>
          <p:cNvSpPr txBox="1"/>
          <p:nvPr/>
        </p:nvSpPr>
        <p:spPr>
          <a:xfrm>
            <a:off x="1419918" y="4784868"/>
            <a:ext cx="3152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Portable</a:t>
            </a:r>
            <a:r>
              <a:rPr lang="fi-FI" dirty="0"/>
              <a:t> </a:t>
            </a:r>
            <a:r>
              <a:rPr lang="fi-FI" dirty="0" err="1"/>
              <a:t>Charging</a:t>
            </a:r>
            <a:r>
              <a:rPr lang="fi-FI" dirty="0"/>
              <a:t> </a:t>
            </a:r>
            <a:r>
              <a:rPr lang="fi-FI" dirty="0" err="1"/>
              <a:t>Vehicle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180804B-8C30-CDE8-D4AB-C29626D9A650}"/>
              </a:ext>
            </a:extLst>
          </p:cNvPr>
          <p:cNvSpPr txBox="1"/>
          <p:nvPr/>
        </p:nvSpPr>
        <p:spPr>
          <a:xfrm>
            <a:off x="6349673" y="4844835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(</a:t>
            </a:r>
            <a:r>
              <a:rPr lang="fi-FI" sz="1200" i="1" dirty="0" err="1"/>
              <a:t>Zeng</a:t>
            </a:r>
            <a:r>
              <a:rPr lang="fi-FI" sz="1200" i="1" dirty="0"/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352287861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082B35B-E8F5-1996-69B6-D8341C337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High </a:t>
            </a:r>
            <a:r>
              <a:rPr lang="fi-FI" dirty="0" err="1"/>
              <a:t>Costs</a:t>
            </a:r>
            <a:r>
              <a:rPr lang="fi-FI" dirty="0"/>
              <a:t>: </a:t>
            </a:r>
            <a:r>
              <a:rPr lang="fi-FI" dirty="0" err="1"/>
              <a:t>Ancillary</a:t>
            </a:r>
            <a:r>
              <a:rPr lang="fi-FI" dirty="0"/>
              <a:t> Services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E3ECE7B-DE7C-1584-B3FF-E3CB3D26E3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7958BA9-7914-CD2B-28CE-2840C2575D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17B320D-ADFF-CA89-4106-1EFC0CC3ED3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0A6ECA-3D76-B0B5-0C6D-F2CE8B942B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/>
              <a:t>/10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0E62E7A-2726-599C-0731-E02FE39DD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1" t="1959" r="9762" b="18759"/>
          <a:stretch/>
        </p:blipFill>
        <p:spPr>
          <a:xfrm>
            <a:off x="1877538" y="2971224"/>
            <a:ext cx="5388923" cy="269535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158BF07-1A44-D135-059D-2B472ABE1239}"/>
              </a:ext>
            </a:extLst>
          </p:cNvPr>
          <p:cNvSpPr txBox="1"/>
          <p:nvPr/>
        </p:nvSpPr>
        <p:spPr>
          <a:xfrm>
            <a:off x="457200" y="1340008"/>
            <a:ext cx="81041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buses</a:t>
            </a:r>
            <a:r>
              <a:rPr lang="fi-FI" b="1" dirty="0"/>
              <a:t> act as an energy </a:t>
            </a:r>
            <a:r>
              <a:rPr lang="fi-FI" b="1" dirty="0" err="1"/>
              <a:t>storage</a:t>
            </a:r>
            <a:r>
              <a:rPr lang="fi-FI" b="1" dirty="0"/>
              <a:t> and can </a:t>
            </a:r>
            <a:r>
              <a:rPr lang="fi-FI" b="1" dirty="0" err="1"/>
              <a:t>participate</a:t>
            </a:r>
            <a:r>
              <a:rPr lang="fi-FI" b="1" dirty="0"/>
              <a:t> in </a:t>
            </a:r>
            <a:r>
              <a:rPr lang="fi-FI" b="1" dirty="0" err="1"/>
              <a:t>day</a:t>
            </a:r>
            <a:r>
              <a:rPr lang="fi-FI" b="1" dirty="0"/>
              <a:t> </a:t>
            </a:r>
            <a:r>
              <a:rPr lang="fi-FI" b="1" dirty="0" err="1"/>
              <a:t>ahead</a:t>
            </a:r>
            <a:r>
              <a:rPr lang="fi-FI" b="1" dirty="0"/>
              <a:t> </a:t>
            </a:r>
            <a:r>
              <a:rPr lang="fi-FI" b="1" dirty="0" err="1"/>
              <a:t>trading</a:t>
            </a:r>
            <a:r>
              <a:rPr lang="fi-FI" b="1" dirty="0"/>
              <a:t> </a:t>
            </a:r>
            <a:r>
              <a:rPr lang="fi-FI" b="1" dirty="0" err="1"/>
              <a:t>or</a:t>
            </a:r>
            <a:r>
              <a:rPr lang="fi-FI" b="1" dirty="0"/>
              <a:t> </a:t>
            </a:r>
            <a:r>
              <a:rPr lang="fi-FI" b="1" dirty="0" err="1"/>
              <a:t>frequency</a:t>
            </a:r>
            <a:r>
              <a:rPr lang="fi-FI" b="1" dirty="0"/>
              <a:t> </a:t>
            </a:r>
            <a:r>
              <a:rPr lang="fi-FI" b="1" dirty="0" err="1"/>
              <a:t>reserve</a:t>
            </a:r>
            <a:r>
              <a:rPr lang="fi-FI" b="1" dirty="0"/>
              <a:t> </a:t>
            </a:r>
            <a:r>
              <a:rPr lang="fi-FI" b="1" dirty="0" err="1"/>
              <a:t>markets</a:t>
            </a:r>
            <a:endParaRPr lang="fi-FI" b="1" dirty="0"/>
          </a:p>
          <a:p>
            <a:endParaRPr lang="fi-F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err="1"/>
              <a:t>Savings</a:t>
            </a:r>
            <a:r>
              <a:rPr lang="fi-FI" b="1" dirty="0"/>
              <a:t> in </a:t>
            </a:r>
            <a:r>
              <a:rPr lang="fi-FI" b="1" dirty="0" err="1"/>
              <a:t>charging</a:t>
            </a:r>
            <a:r>
              <a:rPr lang="fi-FI" b="1" dirty="0"/>
              <a:t> </a:t>
            </a:r>
            <a:r>
              <a:rPr lang="fi-FI" b="1" dirty="0" err="1"/>
              <a:t>costs</a:t>
            </a:r>
            <a:r>
              <a:rPr lang="fi-FI" b="1" dirty="0"/>
              <a:t> and </a:t>
            </a:r>
            <a:r>
              <a:rPr lang="fi-FI" b="1" dirty="0" err="1"/>
              <a:t>even</a:t>
            </a:r>
            <a:r>
              <a:rPr lang="fi-FI" b="1" dirty="0"/>
              <a:t> </a:t>
            </a:r>
            <a:r>
              <a:rPr lang="fi-FI" b="1" dirty="0" err="1"/>
              <a:t>negative</a:t>
            </a:r>
            <a:r>
              <a:rPr lang="fi-FI" b="1" dirty="0"/>
              <a:t> </a:t>
            </a:r>
            <a:r>
              <a:rPr lang="fi-FI" b="1" dirty="0" err="1"/>
              <a:t>costs</a:t>
            </a:r>
            <a:r>
              <a:rPr lang="fi-FI" b="1" dirty="0"/>
              <a:t> </a:t>
            </a:r>
            <a:r>
              <a:rPr lang="fi-FI" b="1" dirty="0" err="1"/>
              <a:t>possible</a:t>
            </a:r>
            <a:r>
              <a:rPr lang="fi-FI" b="1" dirty="0"/>
              <a:t>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aFRR</a:t>
            </a:r>
            <a:endParaRPr lang="fi-FI" b="1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869AC1F-8399-68B1-9E01-662F2BE6BD03}"/>
              </a:ext>
            </a:extLst>
          </p:cNvPr>
          <p:cNvSpPr txBox="1"/>
          <p:nvPr/>
        </p:nvSpPr>
        <p:spPr>
          <a:xfrm>
            <a:off x="6324558" y="2697736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(</a:t>
            </a:r>
            <a:r>
              <a:rPr lang="fi-FI" sz="1200" i="1" dirty="0" err="1"/>
              <a:t>Fei</a:t>
            </a:r>
            <a:r>
              <a:rPr lang="fi-FI" sz="1200" i="1" dirty="0"/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4285724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Current</a:t>
            </a:r>
            <a:r>
              <a:rPr lang="fi-FI" sz="1800" dirty="0"/>
              <a:t> </a:t>
            </a:r>
            <a:r>
              <a:rPr lang="fi-FI" sz="1800" dirty="0" err="1"/>
              <a:t>charging</a:t>
            </a:r>
            <a:r>
              <a:rPr lang="fi-FI" sz="1800" dirty="0"/>
              <a:t> </a:t>
            </a:r>
            <a:r>
              <a:rPr lang="fi-FI" sz="1800" dirty="0" err="1"/>
              <a:t>solutions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heavily</a:t>
            </a:r>
            <a:r>
              <a:rPr lang="fi-FI" sz="1800" dirty="0"/>
              <a:t> </a:t>
            </a:r>
            <a:r>
              <a:rPr lang="fi-FI" sz="1800" dirty="0" err="1"/>
              <a:t>grid</a:t>
            </a:r>
            <a:r>
              <a:rPr lang="fi-FI" sz="1800" dirty="0"/>
              <a:t> </a:t>
            </a:r>
            <a:r>
              <a:rPr lang="fi-FI" sz="1800" dirty="0" err="1"/>
              <a:t>dependent</a:t>
            </a:r>
            <a:r>
              <a:rPr lang="fi-FI" sz="1800" dirty="0"/>
              <a:t> and can </a:t>
            </a:r>
            <a:r>
              <a:rPr lang="fi-FI" sz="1800" dirty="0" err="1"/>
              <a:t>cause</a:t>
            </a:r>
            <a:r>
              <a:rPr lang="fi-FI" sz="1800" dirty="0"/>
              <a:t> </a:t>
            </a:r>
            <a:r>
              <a:rPr lang="fi-FI" sz="1800" dirty="0" err="1"/>
              <a:t>negative</a:t>
            </a:r>
            <a:r>
              <a:rPr lang="fi-FI" sz="1800" dirty="0"/>
              <a:t> </a:t>
            </a:r>
            <a:r>
              <a:rPr lang="fi-FI" sz="1800" dirty="0" err="1"/>
              <a:t>impacts</a:t>
            </a:r>
            <a:r>
              <a:rPr lang="fi-FI" sz="1800" dirty="0"/>
              <a:t> </a:t>
            </a:r>
            <a:r>
              <a:rPr lang="fi-FI" sz="1800" dirty="0" err="1"/>
              <a:t>such</a:t>
            </a:r>
            <a:r>
              <a:rPr lang="fi-FI" sz="1800" dirty="0"/>
              <a:t> as </a:t>
            </a:r>
            <a:r>
              <a:rPr lang="fi-FI" sz="1800" dirty="0" err="1"/>
              <a:t>demand</a:t>
            </a:r>
            <a:r>
              <a:rPr lang="fi-FI" sz="1800" dirty="0"/>
              <a:t> </a:t>
            </a:r>
            <a:r>
              <a:rPr lang="fi-FI" sz="1800" dirty="0" err="1"/>
              <a:t>peaks</a:t>
            </a:r>
            <a:r>
              <a:rPr lang="fi-FI" sz="1800" dirty="0"/>
              <a:t> and </a:t>
            </a:r>
            <a:r>
              <a:rPr lang="fi-FI" sz="1800" dirty="0" err="1"/>
              <a:t>harmonic</a:t>
            </a:r>
            <a:r>
              <a:rPr lang="fi-FI" sz="1800" dirty="0"/>
              <a:t> </a:t>
            </a:r>
            <a:r>
              <a:rPr lang="fi-FI" sz="1800" dirty="0" err="1"/>
              <a:t>pollution</a:t>
            </a:r>
            <a:r>
              <a:rPr lang="fi-FI" sz="1800" dirty="0"/>
              <a:t> on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power</a:t>
            </a:r>
            <a:r>
              <a:rPr lang="fi-FI" sz="1800" dirty="0"/>
              <a:t> </a:t>
            </a:r>
            <a:r>
              <a:rPr lang="fi-FI" sz="1800" dirty="0" err="1"/>
              <a:t>grid</a:t>
            </a:r>
            <a:endParaRPr lang="fi-FI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/>
              <a:t>Future</a:t>
            </a:r>
            <a:r>
              <a:rPr lang="fi-FI" sz="1800" dirty="0"/>
              <a:t> </a:t>
            </a:r>
            <a:r>
              <a:rPr lang="fi-FI" sz="1800" dirty="0" err="1"/>
              <a:t>charging</a:t>
            </a:r>
            <a:r>
              <a:rPr lang="fi-FI" sz="1800" dirty="0"/>
              <a:t> </a:t>
            </a:r>
            <a:r>
              <a:rPr lang="fi-FI" sz="1800" dirty="0" err="1"/>
              <a:t>solutions</a:t>
            </a:r>
            <a:r>
              <a:rPr lang="fi-FI" sz="1800" dirty="0"/>
              <a:t> </a:t>
            </a:r>
            <a:r>
              <a:rPr lang="fi-FI" sz="1800" dirty="0" err="1"/>
              <a:t>could</a:t>
            </a:r>
            <a:r>
              <a:rPr lang="fi-FI" sz="1800" dirty="0"/>
              <a:t> be </a:t>
            </a:r>
            <a:r>
              <a:rPr lang="fi-FI" sz="1800" dirty="0" err="1"/>
              <a:t>wireless</a:t>
            </a:r>
            <a:r>
              <a:rPr lang="fi-FI" sz="1800" dirty="0"/>
              <a:t> and en </a:t>
            </a:r>
            <a:r>
              <a:rPr lang="fi-FI" sz="1800" dirty="0" err="1"/>
              <a:t>route</a:t>
            </a:r>
            <a:endParaRPr lang="fi-FI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Electric </a:t>
            </a:r>
            <a:r>
              <a:rPr lang="fi-FI" sz="1800" dirty="0" err="1"/>
              <a:t>buses</a:t>
            </a:r>
            <a:r>
              <a:rPr lang="fi-FI" sz="1800" dirty="0"/>
              <a:t> can </a:t>
            </a:r>
            <a:r>
              <a:rPr lang="fi-FI" sz="1800" dirty="0" err="1"/>
              <a:t>serve</a:t>
            </a:r>
            <a:r>
              <a:rPr lang="fi-FI" sz="1800" dirty="0"/>
              <a:t> as an energy </a:t>
            </a:r>
            <a:r>
              <a:rPr lang="fi-FI" sz="1800" dirty="0" err="1"/>
              <a:t>storage</a:t>
            </a:r>
            <a:r>
              <a:rPr lang="fi-FI" sz="1800" dirty="0"/>
              <a:t> and </a:t>
            </a:r>
            <a:r>
              <a:rPr lang="fi-FI" sz="1800" dirty="0" err="1"/>
              <a:t>bring</a:t>
            </a:r>
            <a:r>
              <a:rPr lang="fi-FI" sz="1800" dirty="0"/>
              <a:t> </a:t>
            </a:r>
            <a:r>
              <a:rPr lang="fi-FI" sz="1800" dirty="0" err="1"/>
              <a:t>additional</a:t>
            </a:r>
            <a:r>
              <a:rPr lang="fi-FI" sz="1800" dirty="0"/>
              <a:t> </a:t>
            </a:r>
            <a:r>
              <a:rPr lang="fi-FI" sz="1800" dirty="0" err="1"/>
              <a:t>revenue</a:t>
            </a:r>
            <a:r>
              <a:rPr lang="fi-FI" sz="1800" dirty="0"/>
              <a:t> </a:t>
            </a:r>
            <a:r>
              <a:rPr lang="fi-FI" sz="1800" dirty="0" err="1"/>
              <a:t>by</a:t>
            </a:r>
            <a:r>
              <a:rPr lang="fi-FI" sz="1800" dirty="0"/>
              <a:t> </a:t>
            </a:r>
            <a:r>
              <a:rPr lang="fi-FI" sz="1800" dirty="0" err="1"/>
              <a:t>selling</a:t>
            </a:r>
            <a:r>
              <a:rPr lang="fi-FI" sz="1800" dirty="0"/>
              <a:t> </a:t>
            </a:r>
            <a:r>
              <a:rPr lang="fi-FI" sz="1800" dirty="0" err="1"/>
              <a:t>electricity</a:t>
            </a:r>
            <a:r>
              <a:rPr lang="fi-FI" sz="1800" dirty="0"/>
              <a:t> </a:t>
            </a:r>
            <a:r>
              <a:rPr lang="fi-FI" sz="1800" dirty="0" err="1"/>
              <a:t>back</a:t>
            </a:r>
            <a:r>
              <a:rPr lang="fi-FI" sz="1800" dirty="0"/>
              <a:t> to </a:t>
            </a:r>
            <a:r>
              <a:rPr lang="fi-FI" sz="1800" dirty="0" err="1"/>
              <a:t>the</a:t>
            </a:r>
            <a:r>
              <a:rPr lang="fi-FI" sz="1800" dirty="0"/>
              <a:t> market </a:t>
            </a:r>
            <a:r>
              <a:rPr lang="fi-FI" sz="1800" dirty="0" err="1"/>
              <a:t>when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price</a:t>
            </a:r>
            <a:r>
              <a:rPr lang="fi-FI" sz="1800" dirty="0"/>
              <a:t> is </a:t>
            </a:r>
            <a:r>
              <a:rPr lang="fi-FI" sz="1800" dirty="0" err="1"/>
              <a:t>high</a:t>
            </a:r>
            <a:endParaRPr lang="fi-FI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25.4.2023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13711</TotalTime>
  <Words>688</Words>
  <Application>Microsoft Office PowerPoint</Application>
  <PresentationFormat>On-screen Show (4:3)</PresentationFormat>
  <Paragraphs>91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presentation</vt:lpstr>
      <vt:lpstr>Aalto Content - Green</vt:lpstr>
      <vt:lpstr>ELEC-E8423 - Smart Grid  Electric Buses and Their Charging Solutions</vt:lpstr>
      <vt:lpstr>Introduction</vt:lpstr>
      <vt:lpstr>The Benefits</vt:lpstr>
      <vt:lpstr>Implementation Barriers</vt:lpstr>
      <vt:lpstr>Range Anxiety: Weather Conditions</vt:lpstr>
      <vt:lpstr>Charging: Current Solutions</vt:lpstr>
      <vt:lpstr>Charging: The Future?</vt:lpstr>
      <vt:lpstr>High Costs: Ancillary Services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1111</cp:revision>
  <dcterms:created xsi:type="dcterms:W3CDTF">2010-03-23T14:57:30Z</dcterms:created>
  <dcterms:modified xsi:type="dcterms:W3CDTF">2023-04-25T05:51:12Z</dcterms:modified>
</cp:coreProperties>
</file>