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4"/>
    <p:sldMasterId id="2147483671" r:id="rId5"/>
  </p:sldMasterIdLst>
  <p:notesMasterIdLst>
    <p:notesMasterId r:id="rId18"/>
  </p:notesMasterIdLst>
  <p:handoutMasterIdLst>
    <p:handoutMasterId r:id="rId19"/>
  </p:handoutMasterIdLst>
  <p:sldIdLst>
    <p:sldId id="339" r:id="rId6"/>
    <p:sldId id="355" r:id="rId7"/>
    <p:sldId id="363" r:id="rId8"/>
    <p:sldId id="369" r:id="rId9"/>
    <p:sldId id="368" r:id="rId10"/>
    <p:sldId id="367" r:id="rId11"/>
    <p:sldId id="366" r:id="rId12"/>
    <p:sldId id="365" r:id="rId13"/>
    <p:sldId id="370" r:id="rId14"/>
    <p:sldId id="352" r:id="rId15"/>
    <p:sldId id="362" r:id="rId16"/>
    <p:sldId id="364" r:id="rId17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97822-C8F9-4221-9304-261C8F6BBF90}" v="43" dt="2023-03-06T15:30:34.890"/>
    <p1510:client id="{63716DDE-EC98-411E-A052-AAF382BF4306}" v="194" dt="2023-03-06T15:15:36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3390/en1007099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pexcaes.com/bethel-energy-center" TargetMode="External"/><Relationship Id="rId5" Type="http://schemas.openxmlformats.org/officeDocument/2006/relationships/hyperlink" Target="https://www.researchgate.net/profile/Dirk-Van-Hertem/publication/237327418_SWOT_analysis_of_utility-side_energy_storage_technologies/links/00b7d5299f8787d923000000/SWOT-analysis-of-utility-side-energy-storage-technologies.pdf" TargetMode="External"/><Relationship Id="rId4" Type="http://schemas.openxmlformats.org/officeDocument/2006/relationships/hyperlink" Target="https://doi.org/10.1016/j.rser.2019.01.02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 dirty="0">
                <a:ea typeface="ＭＳ Ｐゴシック"/>
              </a:rPr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fi-FI" sz="3200" i="1" dirty="0" err="1">
                <a:ea typeface="ＭＳ Ｐゴシック"/>
              </a:rPr>
              <a:t>Compressed</a:t>
            </a:r>
            <a:r>
              <a:rPr lang="fi-FI" sz="3200" i="1" dirty="0">
                <a:ea typeface="ＭＳ Ｐゴシック"/>
              </a:rPr>
              <a:t> Air Energy Storage (CAES)</a:t>
            </a:r>
            <a:endParaRPr lang="fi-FI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4182429"/>
            <a:ext cx="6285600" cy="1323370"/>
          </a:xfrm>
        </p:spPr>
        <p:txBody>
          <a:bodyPr>
            <a:normAutofit/>
          </a:bodyPr>
          <a:lstStyle/>
          <a:p>
            <a:endParaRPr lang="en-US" i="1" dirty="0"/>
          </a:p>
          <a:p>
            <a:r>
              <a:rPr lang="en-US" b="1" dirty="0">
                <a:latin typeface="+mj-lt"/>
              </a:rPr>
              <a:t>Eetu Keino and </a:t>
            </a:r>
            <a:r>
              <a:rPr lang="en-US" b="1" dirty="0" err="1">
                <a:latin typeface="+mj-lt"/>
              </a:rPr>
              <a:t>Phong</a:t>
            </a:r>
            <a:r>
              <a:rPr lang="en-US" b="1" dirty="0">
                <a:latin typeface="+mj-lt"/>
              </a:rPr>
              <a:t> Nguyen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07.03.2023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fi-FI" sz="2000" dirty="0" err="1"/>
              <a:t>List</a:t>
            </a:r>
            <a:r>
              <a:rPr lang="fi-FI" sz="2000" dirty="0"/>
              <a:t> </a:t>
            </a:r>
            <a:r>
              <a:rPr lang="fi-FI" sz="2000" dirty="0" err="1"/>
              <a:t>three</a:t>
            </a:r>
            <a:r>
              <a:rPr lang="fi-FI" sz="2000" dirty="0"/>
              <a:t> </a:t>
            </a:r>
            <a:r>
              <a:rPr lang="fi-FI" sz="2000" dirty="0" err="1"/>
              <a:t>most</a:t>
            </a:r>
            <a:r>
              <a:rPr lang="fi-FI" sz="2000" dirty="0"/>
              <a:t> </a:t>
            </a:r>
            <a:r>
              <a:rPr lang="fi-FI" sz="2000" dirty="0" err="1"/>
              <a:t>important</a:t>
            </a:r>
            <a:r>
              <a:rPr lang="fi-FI" sz="2000" dirty="0"/>
              <a:t> </a:t>
            </a:r>
            <a:r>
              <a:rPr lang="fi-FI" sz="2000" dirty="0" err="1"/>
              <a:t>key</a:t>
            </a:r>
            <a:r>
              <a:rPr lang="fi-FI" sz="2000" dirty="0"/>
              <a:t> </a:t>
            </a:r>
            <a:r>
              <a:rPr lang="fi-FI" sz="2000" dirty="0" err="1"/>
              <a:t>points</a:t>
            </a:r>
            <a:r>
              <a:rPr lang="fi-FI" sz="2000" dirty="0"/>
              <a:t> of </a:t>
            </a:r>
            <a:r>
              <a:rPr lang="fi-FI" sz="2000" dirty="0" err="1"/>
              <a:t>presentation</a:t>
            </a:r>
            <a:r>
              <a:rPr lang="fi-FI" sz="2000" dirty="0"/>
              <a:t> </a:t>
            </a:r>
            <a:r>
              <a:rPr lang="fi-FI" sz="2000" dirty="0" err="1"/>
              <a:t>here</a:t>
            </a:r>
            <a:endParaRPr lang="fi-FI" sz="2000" dirty="0"/>
          </a:p>
          <a:p>
            <a:pPr marL="0" indent="0">
              <a:lnSpc>
                <a:spcPct val="150000"/>
              </a:lnSpc>
            </a:pPr>
            <a:endParaRPr lang="fi-FI" sz="2000"/>
          </a:p>
          <a:p>
            <a:pPr marL="342900" indent="-34290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fi-FI" sz="2000" err="1">
                <a:ea typeface="ＭＳ Ｐゴシック"/>
              </a:rPr>
              <a:t>Suitable</a:t>
            </a:r>
            <a:r>
              <a:rPr lang="fi-FI" sz="2000">
                <a:ea typeface="ＭＳ Ｐゴシック"/>
              </a:rPr>
              <a:t> for long </a:t>
            </a:r>
            <a:r>
              <a:rPr lang="fi-FI" sz="2000" err="1">
                <a:ea typeface="ＭＳ Ｐゴシック"/>
              </a:rPr>
              <a:t>term</a:t>
            </a:r>
            <a:r>
              <a:rPr lang="fi-FI" sz="2000">
                <a:ea typeface="ＭＳ Ｐゴシック"/>
              </a:rPr>
              <a:t> </a:t>
            </a:r>
            <a:r>
              <a:rPr lang="fi-FI" sz="2000" err="1">
                <a:ea typeface="ＭＳ Ｐゴシック"/>
              </a:rPr>
              <a:t>applications</a:t>
            </a:r>
            <a:r>
              <a:rPr lang="fi-FI" sz="2000">
                <a:ea typeface="ＭＳ Ｐゴシック"/>
              </a:rPr>
              <a:t> of </a:t>
            </a:r>
            <a:r>
              <a:rPr lang="fi-FI" sz="2000" err="1">
                <a:ea typeface="ＭＳ Ｐゴシック"/>
              </a:rPr>
              <a:t>energy</a:t>
            </a:r>
            <a:r>
              <a:rPr lang="fi-FI" sz="2000">
                <a:ea typeface="ＭＳ Ｐゴシック"/>
              </a:rPr>
              <a:t> </a:t>
            </a:r>
            <a:r>
              <a:rPr lang="fi-FI" sz="2000" err="1">
                <a:ea typeface="ＭＳ Ｐゴシック"/>
              </a:rPr>
              <a:t>storing</a:t>
            </a:r>
            <a:endParaRPr lang="fi-FI" sz="2000">
              <a:ea typeface="ＭＳ Ｐゴシック"/>
            </a:endParaRPr>
          </a:p>
          <a:p>
            <a:pPr marL="342900" indent="-34290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fi-FI" sz="2000" err="1">
                <a:ea typeface="ＭＳ Ｐゴシック"/>
              </a:rPr>
              <a:t>High</a:t>
            </a:r>
            <a:r>
              <a:rPr lang="fi-FI" sz="2000">
                <a:ea typeface="ＭＳ Ｐゴシック"/>
              </a:rPr>
              <a:t> </a:t>
            </a:r>
            <a:r>
              <a:rPr lang="fi-FI" sz="2000" err="1">
                <a:ea typeface="ＭＳ Ｐゴシック"/>
              </a:rPr>
              <a:t>investment</a:t>
            </a:r>
            <a:r>
              <a:rPr lang="fi-FI" sz="2000">
                <a:ea typeface="ＭＳ Ｐゴシック"/>
              </a:rPr>
              <a:t> </a:t>
            </a:r>
            <a:r>
              <a:rPr lang="fi-FI" sz="2000" err="1">
                <a:ea typeface="ＭＳ Ｐゴシック"/>
              </a:rPr>
              <a:t>costs</a:t>
            </a:r>
            <a:r>
              <a:rPr lang="fi-FI" sz="2000">
                <a:ea typeface="ＭＳ Ｐゴシック"/>
              </a:rPr>
              <a:t> </a:t>
            </a:r>
            <a:r>
              <a:rPr lang="fi-FI" sz="2000" err="1">
                <a:ea typeface="ＭＳ Ｐゴシック"/>
              </a:rPr>
              <a:t>but</a:t>
            </a:r>
            <a:r>
              <a:rPr lang="fi-FI" sz="2000">
                <a:ea typeface="ＭＳ Ｐゴシック"/>
              </a:rPr>
              <a:t> </a:t>
            </a:r>
            <a:r>
              <a:rPr lang="fi-FI" sz="2000" err="1">
                <a:ea typeface="ＭＳ Ｐゴシック"/>
              </a:rPr>
              <a:t>low</a:t>
            </a:r>
            <a:r>
              <a:rPr lang="fi-FI" sz="2000">
                <a:ea typeface="ＭＳ Ｐゴシック"/>
              </a:rPr>
              <a:t> </a:t>
            </a:r>
            <a:r>
              <a:rPr lang="fi-FI" sz="2000" err="1">
                <a:ea typeface="ＭＳ Ｐゴシック"/>
              </a:rPr>
              <a:t>expenses</a:t>
            </a:r>
            <a:r>
              <a:rPr lang="fi-FI" sz="2000">
                <a:ea typeface="ＭＳ Ｐゴシック"/>
              </a:rPr>
              <a:t> in </a:t>
            </a:r>
            <a:r>
              <a:rPr lang="fi-FI" sz="2000" err="1">
                <a:ea typeface="ＭＳ Ｐゴシック"/>
              </a:rPr>
              <a:t>usage</a:t>
            </a:r>
            <a:endParaRPr lang="fi-FI" sz="2000" err="1"/>
          </a:p>
          <a:p>
            <a:pPr marL="342900" indent="-34290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fi-FI" sz="2000" err="1">
                <a:ea typeface="ＭＳ Ｐゴシック"/>
              </a:rPr>
              <a:t>Enables</a:t>
            </a:r>
            <a:r>
              <a:rPr lang="fi-FI" sz="2000">
                <a:ea typeface="ＭＳ Ｐゴシック"/>
              </a:rPr>
              <a:t> </a:t>
            </a:r>
            <a:r>
              <a:rPr lang="fi-FI" sz="2000" err="1">
                <a:ea typeface="ＭＳ Ｐゴシック"/>
              </a:rPr>
              <a:t>the</a:t>
            </a:r>
            <a:r>
              <a:rPr lang="fi-FI" sz="2000">
                <a:ea typeface="ＭＳ Ｐゴシック"/>
              </a:rPr>
              <a:t> </a:t>
            </a:r>
            <a:r>
              <a:rPr lang="fi-FI" sz="2000" err="1">
                <a:ea typeface="ＭＳ Ｐゴシック"/>
              </a:rPr>
              <a:t>usage</a:t>
            </a:r>
            <a:r>
              <a:rPr lang="fi-FI" sz="2000">
                <a:ea typeface="ＭＳ Ｐゴシック"/>
              </a:rPr>
              <a:t> of Smart Grid, </a:t>
            </a:r>
            <a:r>
              <a:rPr lang="fi-FI" sz="2000" err="1">
                <a:ea typeface="ＭＳ Ｐゴシック"/>
              </a:rPr>
              <a:t>when</a:t>
            </a:r>
            <a:r>
              <a:rPr lang="fi-FI" sz="2000">
                <a:ea typeface="ＭＳ Ｐゴシック"/>
              </a:rPr>
              <a:t> </a:t>
            </a:r>
            <a:r>
              <a:rPr lang="fi-FI" sz="2000" err="1">
                <a:ea typeface="ＭＳ Ｐゴシック"/>
              </a:rPr>
              <a:t>excess</a:t>
            </a:r>
            <a:r>
              <a:rPr lang="fi-FI" sz="2000">
                <a:ea typeface="ＭＳ Ｐゴシック"/>
              </a:rPr>
              <a:t> VRE </a:t>
            </a:r>
            <a:r>
              <a:rPr lang="fi-FI" sz="2000" err="1">
                <a:ea typeface="ＭＳ Ｐゴシック"/>
              </a:rPr>
              <a:t>can</a:t>
            </a:r>
            <a:r>
              <a:rPr lang="fi-FI" sz="2000">
                <a:ea typeface="ＭＳ Ｐゴシック"/>
              </a:rPr>
              <a:t> </a:t>
            </a:r>
            <a:r>
              <a:rPr lang="fi-FI" sz="2000" err="1">
                <a:ea typeface="ＭＳ Ｐゴシック"/>
              </a:rPr>
              <a:t>be</a:t>
            </a:r>
            <a:r>
              <a:rPr lang="fi-FI" sz="2000">
                <a:ea typeface="ＭＳ Ｐゴシック"/>
              </a:rPr>
              <a:t> </a:t>
            </a:r>
            <a:r>
              <a:rPr lang="fi-FI" sz="2000" err="1">
                <a:ea typeface="ＭＳ Ｐゴシック"/>
              </a:rPr>
              <a:t>stored</a:t>
            </a:r>
            <a:r>
              <a:rPr lang="fi-FI" sz="2000">
                <a:ea typeface="ＭＳ Ｐゴシック"/>
              </a:rPr>
              <a:t> to </a:t>
            </a:r>
            <a:r>
              <a:rPr lang="fi-FI" sz="2000" err="1">
                <a:ea typeface="ＭＳ Ｐゴシック"/>
              </a:rPr>
              <a:t>the</a:t>
            </a:r>
            <a:r>
              <a:rPr lang="fi-FI" sz="2000">
                <a:ea typeface="ＭＳ Ｐゴシック"/>
              </a:rPr>
              <a:t> CAES </a:t>
            </a:r>
            <a:endParaRPr lang="fi-FI" sz="200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Conclusions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07.03.2023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sz="1100" b="0" dirty="0">
                <a:ea typeface="+mn-lt"/>
                <a:cs typeface="+mn-lt"/>
              </a:rPr>
              <a:t>Hossain, </a:t>
            </a:r>
            <a:r>
              <a:rPr lang="en-US" sz="1100" b="0" dirty="0" err="1">
                <a:ea typeface="+mn-lt"/>
                <a:cs typeface="+mn-lt"/>
              </a:rPr>
              <a:t>Eklas</a:t>
            </a:r>
            <a:r>
              <a:rPr lang="en-US" sz="1100" b="0" dirty="0">
                <a:ea typeface="+mn-lt"/>
                <a:cs typeface="+mn-lt"/>
              </a:rPr>
              <a:t> &amp; Faruque, Hossain Mansur </a:t>
            </a:r>
            <a:r>
              <a:rPr lang="en-US" sz="1100" b="0" dirty="0" err="1">
                <a:ea typeface="+mn-lt"/>
                <a:cs typeface="+mn-lt"/>
              </a:rPr>
              <a:t>Resalat</a:t>
            </a:r>
            <a:r>
              <a:rPr lang="en-US" sz="1100" b="0" dirty="0">
                <a:ea typeface="+mn-lt"/>
                <a:cs typeface="+mn-lt"/>
              </a:rPr>
              <a:t> &amp; Sunny, Md. Samiul &amp; Mohammad, Naeem &amp; Nawar, Nafiu. (2020). A Comprehensive Review on Energy Storage Systems: Types, Comparison, Current Scenario, Applications, Barriers, and Potential Solutions, Policies, and Future Prospects. Energies. 13. 3651. 10.3390/en13143651  </a:t>
            </a:r>
          </a:p>
          <a:p>
            <a:pPr marL="0" indent="0">
              <a:lnSpc>
                <a:spcPct val="150000"/>
              </a:lnSpc>
            </a:pPr>
            <a:r>
              <a:rPr lang="en-US" sz="1100" b="0" dirty="0">
                <a:ea typeface="+mn-lt"/>
                <a:cs typeface="+mn-lt"/>
              </a:rPr>
              <a:t>Wu, F. B., Yang, B., &amp; Ye, J. L. (Eds.). (2019). Grid-scale energy storage systems and applications. Academic Press.</a:t>
            </a:r>
          </a:p>
          <a:p>
            <a:pPr marL="0" indent="0">
              <a:lnSpc>
                <a:spcPct val="150000"/>
              </a:lnSpc>
            </a:pPr>
            <a:r>
              <a:rPr lang="en-US" sz="1100" b="0" dirty="0">
                <a:ea typeface="+mn-lt"/>
                <a:cs typeface="+mn-lt"/>
              </a:rPr>
              <a:t>Wang, J., Lu, K., Ma, L., Wang, J., Dooner, M., Miao, S., Li, J., et al. (2017). Overview of Compressed Air Energy Storage and Technology Development. </a:t>
            </a:r>
            <a:r>
              <a:rPr lang="en-US" sz="1100" b="0" i="1" dirty="0">
                <a:ea typeface="+mn-lt"/>
                <a:cs typeface="+mn-lt"/>
              </a:rPr>
              <a:t>Energies</a:t>
            </a:r>
            <a:r>
              <a:rPr lang="en-US" sz="1100" b="0" dirty="0">
                <a:ea typeface="+mn-lt"/>
                <a:cs typeface="+mn-lt"/>
              </a:rPr>
              <a:t>, </a:t>
            </a:r>
            <a:r>
              <a:rPr lang="en-US" sz="1100" b="0" i="1" dirty="0">
                <a:ea typeface="+mn-lt"/>
                <a:cs typeface="+mn-lt"/>
              </a:rPr>
              <a:t>10</a:t>
            </a:r>
            <a:r>
              <a:rPr lang="en-US" sz="1100" b="0" dirty="0">
                <a:ea typeface="+mn-lt"/>
                <a:cs typeface="+mn-lt"/>
              </a:rPr>
              <a:t>(7), 991. MDPI AG. Retrieved from </a:t>
            </a:r>
            <a:r>
              <a:rPr lang="en-US" sz="1100" b="0" dirty="0">
                <a:ea typeface="+mn-lt"/>
                <a:cs typeface="+mn-lt"/>
                <a:hlinkClick r:id="rId3"/>
              </a:rPr>
              <a:t>http://dx.doi.org/10.3390/en10070991</a:t>
            </a:r>
            <a:endParaRPr lang="en-US" dirty="0">
              <a:cs typeface="+mn-lt"/>
            </a:endParaRPr>
          </a:p>
          <a:p>
            <a:pPr marL="0" indent="0">
              <a:lnSpc>
                <a:spcPct val="150000"/>
              </a:lnSpc>
            </a:pPr>
            <a:r>
              <a:rPr lang="en-US" sz="1100" b="0" dirty="0">
                <a:ea typeface="ＭＳ Ｐゴシック"/>
                <a:cs typeface="Arial"/>
              </a:rPr>
              <a:t>Dehghani-Sanji, A.R &amp; </a:t>
            </a:r>
            <a:r>
              <a:rPr lang="en-US" sz="1100" b="0" dirty="0" err="1">
                <a:ea typeface="+mn-lt"/>
                <a:cs typeface="+mn-lt"/>
              </a:rPr>
              <a:t>Tharumalingam</a:t>
            </a:r>
            <a:r>
              <a:rPr lang="en-US" sz="1100" b="0" dirty="0">
                <a:ea typeface="+mn-lt"/>
                <a:cs typeface="+mn-lt"/>
              </a:rPr>
              <a:t>, E. &amp; Dusseault, M.B &amp; Fraser, R. (2019). Study of energy storage systems and environmental challenges of batteries. </a:t>
            </a:r>
            <a:r>
              <a:rPr lang="en-US" sz="1100" b="0" i="1" dirty="0">
                <a:ea typeface="+mn-lt"/>
                <a:cs typeface="+mn-lt"/>
              </a:rPr>
              <a:t>Renewable and Sustainable Energy Reviews. </a:t>
            </a:r>
            <a:r>
              <a:rPr lang="en-US" sz="1100" b="0" dirty="0">
                <a:ea typeface="+mn-lt"/>
                <a:cs typeface="+mn-lt"/>
              </a:rPr>
              <a:t>Table 2, Available at: </a:t>
            </a:r>
            <a:r>
              <a:rPr lang="en-US" sz="1100" b="0" dirty="0">
                <a:ea typeface="+mn-lt"/>
                <a:cs typeface="+mn-lt"/>
                <a:hlinkClick r:id="rId4"/>
              </a:rPr>
              <a:t>https://doi.org/10.1016/j.rser.2019.01.023</a:t>
            </a:r>
            <a:endParaRPr lang="en-US" sz="1100" b="0" i="1" dirty="0">
              <a:cs typeface="Arial"/>
            </a:endParaRPr>
          </a:p>
          <a:p>
            <a:pPr marL="0" indent="0">
              <a:lnSpc>
                <a:spcPct val="150000"/>
              </a:lnSpc>
            </a:pPr>
            <a:endParaRPr lang="en-US" sz="1100" b="0" dirty="0">
              <a:cs typeface="Arial"/>
            </a:endParaRPr>
          </a:p>
          <a:p>
            <a:pPr marL="0" indent="0">
              <a:lnSpc>
                <a:spcPct val="150000"/>
              </a:lnSpc>
            </a:pPr>
            <a:r>
              <a:rPr lang="en-US" sz="1100" b="0" dirty="0">
                <a:cs typeface="Arial"/>
                <a:hlinkClick r:id="rId5"/>
              </a:rPr>
              <a:t>https://www.researchgate.net/profile/Dirk-Van-Hertem/publication/237327418_SWOT_analysis_of_utility-side_energy_storage_technologies/links/00b7d5299f8787d923000000/SWOT-analysis-of-utility-side-energy-storage-technologies.pdf</a:t>
            </a:r>
            <a:endParaRPr lang="en-US" sz="1100" b="0" dirty="0">
              <a:cs typeface="Arial"/>
            </a:endParaRPr>
          </a:p>
          <a:p>
            <a:pPr marL="0" indent="0">
              <a:lnSpc>
                <a:spcPct val="150000"/>
              </a:lnSpc>
            </a:pPr>
            <a:r>
              <a:rPr lang="en-US" sz="1100" b="0" dirty="0">
                <a:cs typeface="Arial"/>
                <a:hlinkClick r:id="rId6"/>
              </a:rPr>
              <a:t>http://www.apexcaes.com/bethel-energy-center</a:t>
            </a:r>
            <a:endParaRPr lang="en-US" sz="1100" b="0" dirty="0">
              <a:cs typeface="Arial"/>
            </a:endParaRPr>
          </a:p>
          <a:p>
            <a:pPr marL="0" indent="0">
              <a:lnSpc>
                <a:spcPct val="150000"/>
              </a:lnSpc>
            </a:pPr>
            <a:endParaRPr lang="en-US" sz="1100" b="0" dirty="0">
              <a:cs typeface="Arial"/>
            </a:endParaRPr>
          </a:p>
          <a:p>
            <a:pPr marL="0" indent="0">
              <a:lnSpc>
                <a:spcPct val="150000"/>
              </a:lnSpc>
            </a:pPr>
            <a:endParaRPr lang="en-US" sz="1100" b="0" dirty="0"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 </a:t>
            </a:r>
            <a:r>
              <a:rPr lang="fi-FI" err="1"/>
              <a:t>material</a:t>
            </a:r>
            <a:r>
              <a:rPr lang="fi-FI"/>
              <a:t> </a:t>
            </a:r>
            <a:r>
              <a:rPr lang="fi-FI" err="1"/>
              <a:t>used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07.03.2023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</a:pPr>
            <a:endParaRPr lang="en-US" sz="2000" dirty="0"/>
          </a:p>
          <a:p>
            <a:pPr marL="0" indent="0" algn="ctr">
              <a:lnSpc>
                <a:spcPct val="150000"/>
              </a:lnSpc>
            </a:pPr>
            <a:endParaRPr lang="en-US" sz="2000" dirty="0"/>
          </a:p>
          <a:p>
            <a:pPr marL="0" indent="0" algn="ctr">
              <a:lnSpc>
                <a:spcPct val="150000"/>
              </a:lnSpc>
            </a:pPr>
            <a:endParaRPr lang="en-US" sz="2000" dirty="0"/>
          </a:p>
          <a:p>
            <a:pPr marL="0" indent="0" algn="ctr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+mj-lt"/>
              </a:rPr>
              <a:t>Thank you for your interest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07.03.2023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07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87740"/>
            <a:ext cx="7988990" cy="424626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60000"/>
              </a:lnSpc>
            </a:pPr>
            <a:endParaRPr lang="en-US" sz="1900"/>
          </a:p>
          <a:p>
            <a:pPr marL="0" indent="0" eaLnBrk="1" hangingPunct="1">
              <a:lnSpc>
                <a:spcPct val="160000"/>
              </a:lnSpc>
            </a:pPr>
            <a:endParaRPr lang="en-US" sz="1900"/>
          </a:p>
          <a:p>
            <a:pPr marL="0" indent="0" eaLnBrk="1" hangingPunct="1">
              <a:lnSpc>
                <a:spcPct val="160000"/>
              </a:lnSpc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07.03.2023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1028" name="Picture 4" descr="Compressed Air Energy Storage: New Facilities, How the Tech Works">
            <a:extLst>
              <a:ext uri="{FF2B5EF4-FFF2-40B4-BE49-F238E27FC236}">
                <a16:creationId xmlns:a16="http://schemas.microsoft.com/office/drawing/2014/main" id="{AE835227-7363-2FCD-2898-34DD1C30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772400" cy="413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/>
              </a:rPr>
              <a:t>History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/>
              </a:rPr>
              <a:t>Fundamental aspects of CAES</a:t>
            </a:r>
            <a:endParaRPr lang="en-US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/>
              </a:rPr>
              <a:t>Technical specifications</a:t>
            </a:r>
            <a:endParaRPr lang="en-US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/>
              </a:rPr>
              <a:t>Suitability</a:t>
            </a:r>
            <a:endParaRPr lang="en-US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/>
              </a:rPr>
              <a:t>Economics</a:t>
            </a:r>
            <a:endParaRPr lang="en-US" sz="2000" dirty="0"/>
          </a:p>
          <a:p>
            <a:pPr>
              <a:lnSpc>
                <a:spcPct val="150000"/>
              </a:lnSpc>
              <a:buChar char="•"/>
            </a:pPr>
            <a:r>
              <a:rPr lang="en-US" sz="2000" dirty="0">
                <a:ea typeface="ＭＳ Ｐゴシック"/>
              </a:rPr>
              <a:t>SWOT analysis</a:t>
            </a:r>
            <a:endParaRPr lang="en-US" sz="2000" dirty="0"/>
          </a:p>
          <a:p>
            <a:pPr>
              <a:lnSpc>
                <a:spcPct val="150000"/>
              </a:lnSpc>
              <a:buChar char="•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Outline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07.03.2023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8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A065AB8-131B-4872-1F36-85D9C8D11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1800" dirty="0" err="1">
                <a:ea typeface="ＭＳ Ｐゴシック"/>
              </a:rPr>
              <a:t>Concept</a:t>
            </a:r>
            <a:r>
              <a:rPr lang="fi-FI" sz="1800" dirty="0">
                <a:ea typeface="ＭＳ Ｐゴシック"/>
              </a:rPr>
              <a:t> </a:t>
            </a:r>
            <a:r>
              <a:rPr lang="fi-FI" sz="1800" dirty="0" err="1">
                <a:ea typeface="ＭＳ Ｐゴシック"/>
              </a:rPr>
              <a:t>was</a:t>
            </a:r>
            <a:r>
              <a:rPr lang="fi-FI" sz="1800" dirty="0">
                <a:ea typeface="ＭＳ Ｐゴシック"/>
              </a:rPr>
              <a:t> </a:t>
            </a:r>
            <a:r>
              <a:rPr lang="fi-FI" sz="1800" dirty="0" err="1">
                <a:ea typeface="ＭＳ Ｐゴシック"/>
              </a:rPr>
              <a:t>found</a:t>
            </a:r>
            <a:r>
              <a:rPr lang="fi-FI" sz="1800" dirty="0">
                <a:ea typeface="ＭＳ Ｐゴシック"/>
              </a:rPr>
              <a:t> in </a:t>
            </a:r>
            <a:r>
              <a:rPr lang="fi-FI" sz="1800" dirty="0" err="1">
                <a:ea typeface="ＭＳ Ｐゴシック"/>
              </a:rPr>
              <a:t>early</a:t>
            </a:r>
            <a:r>
              <a:rPr lang="fi-FI" sz="1800" dirty="0">
                <a:ea typeface="ＭＳ Ｐゴシック"/>
              </a:rPr>
              <a:t> 1940’s </a:t>
            </a:r>
            <a:r>
              <a:rPr lang="fi-FI" sz="1800" dirty="0" err="1">
                <a:ea typeface="ＭＳ Ｐゴシック"/>
              </a:rPr>
              <a:t>by</a:t>
            </a:r>
            <a:r>
              <a:rPr lang="fi-FI" sz="1800" dirty="0">
                <a:ea typeface="ＭＳ Ｐゴシック"/>
              </a:rPr>
              <a:t> F.W. Gay </a:t>
            </a:r>
          </a:p>
          <a:p>
            <a:pPr>
              <a:buFontTx/>
              <a:buChar char="-"/>
            </a:pPr>
            <a:endParaRPr lang="fi-FI" sz="1800" dirty="0">
              <a:ea typeface="ＭＳ Ｐゴシック"/>
            </a:endParaRPr>
          </a:p>
          <a:p>
            <a:pPr>
              <a:buFontTx/>
              <a:buChar char="-"/>
            </a:pPr>
            <a:r>
              <a:rPr lang="fi-FI" sz="1800" dirty="0" err="1">
                <a:ea typeface="ＭＳ Ｐゴシック"/>
              </a:rPr>
              <a:t>Was</a:t>
            </a:r>
            <a:r>
              <a:rPr lang="fi-FI" sz="1800" dirty="0">
                <a:ea typeface="ＭＳ Ｐゴシック"/>
              </a:rPr>
              <a:t> </a:t>
            </a:r>
            <a:r>
              <a:rPr lang="fi-FI" sz="1800" dirty="0" err="1">
                <a:ea typeface="ＭＳ Ｐゴシック"/>
              </a:rPr>
              <a:t>not</a:t>
            </a:r>
            <a:r>
              <a:rPr lang="fi-FI" sz="1800" dirty="0">
                <a:ea typeface="ＭＳ Ｐゴシック"/>
              </a:rPr>
              <a:t> </a:t>
            </a:r>
            <a:r>
              <a:rPr lang="fi-FI" sz="1800" dirty="0" err="1">
                <a:ea typeface="ＭＳ Ｐゴシック"/>
              </a:rPr>
              <a:t>utilized</a:t>
            </a:r>
            <a:r>
              <a:rPr lang="fi-FI" sz="1800" dirty="0">
                <a:ea typeface="ＭＳ Ｐゴシック"/>
              </a:rPr>
              <a:t> </a:t>
            </a:r>
            <a:r>
              <a:rPr lang="fi-FI" sz="1800" dirty="0" err="1">
                <a:ea typeface="ＭＳ Ｐゴシック"/>
              </a:rPr>
              <a:t>until</a:t>
            </a:r>
            <a:r>
              <a:rPr lang="fi-FI" sz="1800" dirty="0">
                <a:ea typeface="ＭＳ Ｐゴシック"/>
              </a:rPr>
              <a:t> </a:t>
            </a:r>
            <a:r>
              <a:rPr lang="fi-FI" sz="1800" dirty="0" err="1">
                <a:ea typeface="ＭＳ Ｐゴシック"/>
              </a:rPr>
              <a:t>late</a:t>
            </a:r>
            <a:r>
              <a:rPr lang="fi-FI" sz="1800" dirty="0">
                <a:ea typeface="ＭＳ Ｐゴシック"/>
              </a:rPr>
              <a:t> 1960’s, </a:t>
            </a:r>
            <a:r>
              <a:rPr lang="fi-FI" sz="1800" dirty="0" err="1">
                <a:ea typeface="ＭＳ Ｐゴシック"/>
              </a:rPr>
              <a:t>due</a:t>
            </a:r>
            <a:r>
              <a:rPr lang="fi-FI" sz="1800" dirty="0">
                <a:ea typeface="ＭＳ Ｐゴシック"/>
              </a:rPr>
              <a:t> to </a:t>
            </a:r>
            <a:r>
              <a:rPr lang="fi-FI" sz="1800" dirty="0" err="1">
                <a:ea typeface="ＭＳ Ｐゴシック"/>
              </a:rPr>
              <a:t>lack</a:t>
            </a:r>
            <a:r>
              <a:rPr lang="fi-FI" sz="1800">
                <a:ea typeface="ＭＳ Ｐゴシック"/>
              </a:rPr>
              <a:t> </a:t>
            </a:r>
            <a:r>
              <a:rPr lang="fi-FI" sz="1800" dirty="0">
                <a:ea typeface="ＭＳ Ｐゴシック"/>
              </a:rPr>
              <a:t>of </a:t>
            </a:r>
            <a:r>
              <a:rPr lang="fi-FI" sz="1800" dirty="0" err="1">
                <a:ea typeface="ＭＳ Ｐゴシック"/>
              </a:rPr>
              <a:t>storage</a:t>
            </a:r>
            <a:r>
              <a:rPr lang="fi-FI" sz="1800">
                <a:ea typeface="ＭＳ Ｐゴシック"/>
              </a:rPr>
              <a:t> </a:t>
            </a:r>
            <a:r>
              <a:rPr lang="fi-FI" sz="1800" err="1">
                <a:ea typeface="ＭＳ Ｐゴシック"/>
              </a:rPr>
              <a:t>need</a:t>
            </a:r>
            <a:r>
              <a:rPr lang="fi-FI" sz="1800" dirty="0">
                <a:ea typeface="ＭＳ Ｐゴシック"/>
              </a:rPr>
              <a:t> in </a:t>
            </a:r>
            <a:r>
              <a:rPr lang="fi-FI" sz="1800" dirty="0" err="1">
                <a:ea typeface="ＭＳ Ｐゴシック"/>
              </a:rPr>
              <a:t>grids</a:t>
            </a:r>
            <a:endParaRPr lang="fi-FI" sz="1800" dirty="0">
              <a:ea typeface="ＭＳ Ｐゴシック"/>
            </a:endParaRPr>
          </a:p>
          <a:p>
            <a:pPr>
              <a:buFontTx/>
              <a:buChar char="-"/>
            </a:pPr>
            <a:endParaRPr lang="fi-FI" sz="1800" dirty="0"/>
          </a:p>
          <a:p>
            <a:pPr>
              <a:buFontTx/>
              <a:buChar char="-"/>
            </a:pPr>
            <a:r>
              <a:rPr lang="fi-FI" sz="1800" dirty="0" err="1">
                <a:ea typeface="ＭＳ Ｐゴシック"/>
              </a:rPr>
              <a:t>First</a:t>
            </a:r>
            <a:r>
              <a:rPr lang="fi-FI" sz="1800" dirty="0">
                <a:ea typeface="ＭＳ Ｐゴシック"/>
              </a:rPr>
              <a:t> </a:t>
            </a:r>
            <a:r>
              <a:rPr lang="fi-FI" sz="1800" dirty="0" err="1">
                <a:ea typeface="ＭＳ Ｐゴシック"/>
              </a:rPr>
              <a:t>notable</a:t>
            </a:r>
            <a:r>
              <a:rPr lang="fi-FI" sz="1800" dirty="0">
                <a:ea typeface="ＭＳ Ｐゴシック"/>
              </a:rPr>
              <a:t> CAES </a:t>
            </a:r>
            <a:r>
              <a:rPr lang="fi-FI" sz="1800" dirty="0" err="1">
                <a:ea typeface="ＭＳ Ｐゴシック"/>
              </a:rPr>
              <a:t>built</a:t>
            </a:r>
            <a:r>
              <a:rPr lang="fi-FI" sz="1800" dirty="0">
                <a:ea typeface="ＭＳ Ｐゴシック"/>
              </a:rPr>
              <a:t> in </a:t>
            </a:r>
            <a:r>
              <a:rPr lang="fi-FI" sz="1800" dirty="0" err="1">
                <a:ea typeface="ＭＳ Ｐゴシック"/>
              </a:rPr>
              <a:t>Huntorf</a:t>
            </a:r>
            <a:r>
              <a:rPr lang="fi-FI" sz="1800" dirty="0">
                <a:ea typeface="ＭＳ Ｐゴシック"/>
              </a:rPr>
              <a:t>, Germany in 1978.</a:t>
            </a:r>
          </a:p>
          <a:p>
            <a:pPr>
              <a:buFontTx/>
              <a:buChar char="-"/>
            </a:pPr>
            <a:endParaRPr lang="fi-FI" sz="1800" dirty="0">
              <a:ea typeface="ＭＳ Ｐゴシック"/>
            </a:endParaRPr>
          </a:p>
          <a:p>
            <a:pPr>
              <a:buFontTx/>
              <a:buChar char="-"/>
            </a:pPr>
            <a:r>
              <a:rPr lang="fi-FI" sz="1800" dirty="0" err="1">
                <a:ea typeface="ＭＳ Ｐゴシック"/>
              </a:rPr>
              <a:t>Biggest</a:t>
            </a:r>
            <a:r>
              <a:rPr lang="fi-FI" sz="1800" dirty="0">
                <a:ea typeface="ＭＳ Ｐゴシック"/>
              </a:rPr>
              <a:t> CAES </a:t>
            </a:r>
            <a:r>
              <a:rPr lang="fi-FI" sz="1800" dirty="0" err="1">
                <a:ea typeface="ＭＳ Ｐゴシック"/>
              </a:rPr>
              <a:t>by</a:t>
            </a:r>
            <a:r>
              <a:rPr lang="fi-FI" sz="1800" dirty="0">
                <a:ea typeface="ＭＳ Ｐゴシック"/>
              </a:rPr>
              <a:t> </a:t>
            </a:r>
            <a:r>
              <a:rPr lang="fi-FI" sz="1800" dirty="0" err="1">
                <a:ea typeface="ＭＳ Ｐゴシック"/>
              </a:rPr>
              <a:t>storage</a:t>
            </a:r>
            <a:r>
              <a:rPr lang="fi-FI" sz="1800" dirty="0">
                <a:ea typeface="ＭＳ Ｐゴシック"/>
              </a:rPr>
              <a:t> </a:t>
            </a:r>
            <a:r>
              <a:rPr lang="fi-FI" sz="1800" dirty="0" err="1">
                <a:ea typeface="ＭＳ Ｐゴシック"/>
              </a:rPr>
              <a:t>capacity</a:t>
            </a:r>
            <a:r>
              <a:rPr lang="fi-FI" sz="1800" dirty="0">
                <a:ea typeface="ＭＳ Ｐゴシック"/>
              </a:rPr>
              <a:t> is </a:t>
            </a:r>
            <a:r>
              <a:rPr lang="fi-FI" sz="1800" dirty="0" err="1">
                <a:ea typeface="ＭＳ Ｐゴシック"/>
              </a:rPr>
              <a:t>McIntosh</a:t>
            </a:r>
            <a:r>
              <a:rPr lang="fi-FI" sz="1800" dirty="0">
                <a:ea typeface="ＭＳ Ｐゴシック"/>
              </a:rPr>
              <a:t> CAES </a:t>
            </a:r>
            <a:r>
              <a:rPr lang="fi-FI" sz="1800" dirty="0" err="1">
                <a:ea typeface="ＭＳ Ｐゴシック"/>
              </a:rPr>
              <a:t>plant</a:t>
            </a:r>
            <a:r>
              <a:rPr lang="fi-FI" sz="1800" dirty="0">
                <a:ea typeface="ＭＳ Ｐゴシック"/>
              </a:rPr>
              <a:t> </a:t>
            </a:r>
            <a:r>
              <a:rPr lang="fi-FI" sz="1800" dirty="0" err="1">
                <a:ea typeface="ＭＳ Ｐゴシック"/>
              </a:rPr>
              <a:t>with</a:t>
            </a:r>
            <a:r>
              <a:rPr lang="fi-FI" sz="1800" dirty="0">
                <a:ea typeface="ＭＳ Ｐゴシック"/>
              </a:rPr>
              <a:t> </a:t>
            </a:r>
            <a:r>
              <a:rPr lang="fi-FI" sz="1800" dirty="0" err="1">
                <a:ea typeface="ＭＳ Ｐゴシック"/>
              </a:rPr>
              <a:t>size</a:t>
            </a:r>
            <a:r>
              <a:rPr lang="fi-FI" sz="1800" dirty="0">
                <a:ea typeface="ＭＳ Ｐゴシック"/>
              </a:rPr>
              <a:t> of 2860 MWh</a:t>
            </a:r>
          </a:p>
          <a:p>
            <a:pPr>
              <a:buFontTx/>
              <a:buChar char="-"/>
            </a:pPr>
            <a:endParaRPr lang="fi-FI" sz="1800" dirty="0">
              <a:ea typeface="ＭＳ Ｐゴシック"/>
            </a:endParaRPr>
          </a:p>
          <a:p>
            <a:pPr>
              <a:buFontTx/>
              <a:buChar char="-"/>
            </a:pPr>
            <a:r>
              <a:rPr lang="fi-FI" sz="1800" dirty="0" err="1">
                <a:ea typeface="ＭＳ Ｐゴシック"/>
              </a:rPr>
              <a:t>Research</a:t>
            </a:r>
            <a:r>
              <a:rPr lang="fi-FI" sz="1800" dirty="0">
                <a:ea typeface="ＭＳ Ｐゴシック"/>
              </a:rPr>
              <a:t> and </a:t>
            </a:r>
            <a:r>
              <a:rPr lang="fi-FI" sz="1800" dirty="0" err="1">
                <a:ea typeface="ＭＳ Ｐゴシック"/>
              </a:rPr>
              <a:t>development</a:t>
            </a:r>
            <a:r>
              <a:rPr lang="fi-FI" sz="1800" dirty="0">
                <a:ea typeface="ＭＳ Ｐゴシック"/>
              </a:rPr>
              <a:t> in Europe </a:t>
            </a:r>
            <a:r>
              <a:rPr lang="fi-FI" sz="1800" dirty="0" err="1">
                <a:ea typeface="ＭＳ Ｐゴシック"/>
              </a:rPr>
              <a:t>started</a:t>
            </a:r>
            <a:r>
              <a:rPr lang="fi-FI" sz="1800" dirty="0">
                <a:ea typeface="ＭＳ Ｐゴシック"/>
              </a:rPr>
              <a:t> in </a:t>
            </a:r>
            <a:r>
              <a:rPr lang="fi-FI" sz="1800" dirty="0" err="1">
                <a:ea typeface="ＭＳ Ｐゴシック"/>
              </a:rPr>
              <a:t>early</a:t>
            </a:r>
            <a:r>
              <a:rPr lang="fi-FI" sz="1800" dirty="0">
                <a:ea typeface="ＭＳ Ｐゴシック"/>
              </a:rPr>
              <a:t> 2000’s </a:t>
            </a:r>
          </a:p>
          <a:p>
            <a:pPr>
              <a:buFontTx/>
              <a:buChar char="-"/>
            </a:pPr>
            <a:endParaRPr lang="fi-FI" sz="1800" dirty="0">
              <a:ea typeface="ＭＳ Ｐゴシック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fi-FI" sz="1800" dirty="0" err="1">
                <a:ea typeface="ＭＳ Ｐゴシック"/>
              </a:rPr>
              <a:t>Biggest</a:t>
            </a:r>
            <a:r>
              <a:rPr lang="fi-FI" sz="1800" dirty="0">
                <a:ea typeface="ＭＳ Ｐゴシック"/>
              </a:rPr>
              <a:t> CAES </a:t>
            </a:r>
            <a:r>
              <a:rPr lang="fi-FI" sz="1800" dirty="0" err="1">
                <a:ea typeface="ＭＳ Ｐゴシック"/>
              </a:rPr>
              <a:t>Bethel</a:t>
            </a:r>
            <a:r>
              <a:rPr lang="fi-FI" sz="1800" dirty="0">
                <a:ea typeface="ＭＳ Ｐゴシック"/>
              </a:rPr>
              <a:t> Energy Center in Texas (output of 317 MW, </a:t>
            </a:r>
            <a:r>
              <a:rPr lang="fi-FI" sz="1800" dirty="0" err="1">
                <a:ea typeface="ＭＳ Ｐゴシック"/>
              </a:rPr>
              <a:t>capacity</a:t>
            </a:r>
            <a:r>
              <a:rPr lang="fi-FI" sz="1800" dirty="0">
                <a:ea typeface="ＭＳ Ｐゴシック"/>
              </a:rPr>
              <a:t> 16 000 MWh) </a:t>
            </a:r>
            <a:r>
              <a:rPr lang="fi-FI" sz="1800" dirty="0" err="1">
                <a:ea typeface="ＭＳ Ｐゴシック"/>
              </a:rPr>
              <a:t>by</a:t>
            </a:r>
            <a:r>
              <a:rPr lang="fi-FI" sz="1800" dirty="0">
                <a:ea typeface="ＭＳ Ｐゴシック"/>
              </a:rPr>
              <a:t> 2025</a:t>
            </a:r>
          </a:p>
          <a:p>
            <a:pPr marL="0" indent="0"/>
            <a:endParaRPr lang="fi-FI" sz="1800" dirty="0">
              <a:ea typeface="ＭＳ Ｐゴシック"/>
            </a:endParaRPr>
          </a:p>
          <a:p>
            <a:pPr>
              <a:buFontTx/>
              <a:buChar char="-"/>
            </a:pPr>
            <a:endParaRPr lang="fi-FI" sz="1800" dirty="0"/>
          </a:p>
          <a:p>
            <a:pPr>
              <a:buFontTx/>
              <a:buChar char="-"/>
            </a:pPr>
            <a:endParaRPr lang="fi-FI" sz="1800" dirty="0"/>
          </a:p>
          <a:p>
            <a:pPr>
              <a:buFontTx/>
              <a:buChar char="-"/>
            </a:pPr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3A04DD7-A7D9-3A42-1296-2FF222B42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>
                <a:ea typeface="ＭＳ Ｐゴシック"/>
              </a:rPr>
              <a:t>History</a:t>
            </a:r>
            <a:r>
              <a:rPr lang="fi-FI">
                <a:ea typeface="ＭＳ Ｐゴシック"/>
              </a:rPr>
              <a:t> 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DF284CE-9BBB-87D6-CF65-A15FEDA4F8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19995D8-BFDC-1E73-4A7A-35E730F55E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6F25137-0633-8FB7-9EDB-0BA79A67685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07.03.2023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131C21-A453-9714-0603-184095F9F8B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96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8">
            <a:extLst>
              <a:ext uri="{FF2B5EF4-FFF2-40B4-BE49-F238E27FC236}">
                <a16:creationId xmlns:a16="http://schemas.microsoft.com/office/drawing/2014/main" id="{A452E457-FD2B-0086-6323-EBC2F3BB2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059100"/>
            <a:ext cx="7924800" cy="2746808"/>
          </a:xfrm>
          <a:prstGeom prst="rect">
            <a:avLst/>
          </a:pr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3BD3C43-3D6D-C0F9-88C4-766726775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866750" cy="4336425"/>
          </a:xfrm>
        </p:spPr>
        <p:txBody>
          <a:bodyPr/>
          <a:lstStyle/>
          <a:p>
            <a:endParaRPr lang="fi-FI"/>
          </a:p>
          <a:p>
            <a:pPr>
              <a:buFont typeface="Calibri" panose="020B0604020202020204" pitchFamily="34" charset="0"/>
              <a:buChar char="-"/>
            </a:pPr>
            <a:endParaRPr lang="fi-FI"/>
          </a:p>
          <a:p>
            <a:pPr>
              <a:buFont typeface="Calibri" panose="020B0604020202020204" pitchFamily="34" charset="0"/>
              <a:buChar char="-"/>
            </a:pPr>
            <a:endParaRPr lang="fi-FI"/>
          </a:p>
          <a:p>
            <a:pPr>
              <a:buFont typeface="Calibri" panose="020B0604020202020204" pitchFamily="34" charset="0"/>
              <a:buChar char="-"/>
            </a:pPr>
            <a:endParaRPr lang="fi-FI">
              <a:ea typeface="ＭＳ Ｐゴシック"/>
            </a:endParaRPr>
          </a:p>
          <a:p>
            <a:pPr>
              <a:buFont typeface="Calibri" panose="020B0604020202020204" pitchFamily="34" charset="0"/>
              <a:buChar char="-"/>
            </a:pPr>
            <a:endParaRPr lang="fi-FI">
              <a:ea typeface="ＭＳ Ｐゴシック"/>
            </a:endParaRPr>
          </a:p>
          <a:p>
            <a:pPr>
              <a:buFont typeface="Calibri" panose="020B0604020202020204" pitchFamily="34" charset="0"/>
              <a:buChar char="-"/>
            </a:pPr>
            <a:endParaRPr lang="fi-FI">
              <a:ea typeface="ＭＳ Ｐゴシック"/>
            </a:endParaRPr>
          </a:p>
          <a:p>
            <a:pPr>
              <a:buFont typeface="Calibri" panose="020B0604020202020204" pitchFamily="34" charset="0"/>
              <a:buChar char="-"/>
            </a:pPr>
            <a:endParaRPr lang="fi-FI">
              <a:ea typeface="ＭＳ Ｐゴシック"/>
            </a:endParaRPr>
          </a:p>
          <a:p>
            <a:pPr>
              <a:buFont typeface="Calibri" panose="020B0604020202020204" pitchFamily="34" charset="0"/>
              <a:buChar char="-"/>
            </a:pPr>
            <a:endParaRPr lang="fi-FI">
              <a:ea typeface="ＭＳ Ｐゴシック"/>
            </a:endParaRPr>
          </a:p>
          <a:p>
            <a:pPr>
              <a:buFont typeface="Calibri" panose="020B0604020202020204" pitchFamily="34" charset="0"/>
              <a:buChar char="-"/>
            </a:pPr>
            <a:endParaRPr lang="fi-FI">
              <a:ea typeface="ＭＳ Ｐゴシック"/>
            </a:endParaRPr>
          </a:p>
          <a:p>
            <a:pPr>
              <a:buFont typeface="Calibri" panose="020B0604020202020204" pitchFamily="34" charset="0"/>
              <a:buChar char="-"/>
            </a:pPr>
            <a:endParaRPr lang="fi-FI">
              <a:ea typeface="ＭＳ Ｐゴシック"/>
            </a:endParaRPr>
          </a:p>
          <a:p>
            <a:pPr>
              <a:buFont typeface="Calibri" panose="020B0604020202020204" pitchFamily="34" charset="0"/>
              <a:buChar char="-"/>
            </a:pPr>
            <a:endParaRPr lang="fi-FI">
              <a:ea typeface="ＭＳ Ｐゴシック"/>
            </a:endParaRPr>
          </a:p>
          <a:p>
            <a:pPr>
              <a:buFont typeface="Calibri" panose="020B0604020202020204" pitchFamily="34" charset="0"/>
              <a:buChar char="-"/>
            </a:pPr>
            <a:endParaRPr lang="fi-FI">
              <a:ea typeface="ＭＳ Ｐゴシック"/>
            </a:endParaRPr>
          </a:p>
          <a:p>
            <a:pPr>
              <a:buFont typeface="Calibri" panose="020B0604020202020204" pitchFamily="34" charset="0"/>
              <a:buChar char="-"/>
            </a:pPr>
            <a:endParaRPr lang="fi-FI">
              <a:ea typeface="ＭＳ Ｐゴシック"/>
            </a:endParaRPr>
          </a:p>
          <a:p>
            <a:pPr marL="0" indent="0"/>
            <a:endParaRPr lang="fi-FI" dirty="0">
              <a:ea typeface="ＭＳ Ｐゴシック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7268623-1BE1-31B3-78E8-6D824A2C9C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ea typeface="ＭＳ Ｐゴシック"/>
              </a:rPr>
              <a:t>Fundamental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aspects</a:t>
            </a:r>
            <a:r>
              <a:rPr lang="fi-FI" dirty="0">
                <a:ea typeface="ＭＳ Ｐゴシック"/>
              </a:rPr>
              <a:t> of CAES 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F7C75BD-20F2-7D5F-C119-FB3E0D1EE6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263303C-7FFA-EBEF-E37D-EB7702520F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9225887-1A07-3646-C3D7-6A2DB44DB33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07.03.2023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E90EEA7-C037-229D-3828-29165478CD0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8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E853109-60BD-DA08-9F77-FEAE63AED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ECE082A-2387-DE1B-E7EE-D8A3C6A3D4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ea typeface="ＭＳ Ｐゴシック"/>
              </a:rPr>
              <a:t>Technical </a:t>
            </a:r>
            <a:r>
              <a:rPr lang="fi-FI" dirty="0" err="1">
                <a:ea typeface="ＭＳ Ｐゴシック"/>
              </a:rPr>
              <a:t>specifications</a:t>
            </a:r>
            <a:r>
              <a:rPr lang="fi-FI" dirty="0">
                <a:ea typeface="ＭＳ Ｐゴシック"/>
              </a:rPr>
              <a:t> and </a:t>
            </a:r>
            <a:r>
              <a:rPr lang="fi-FI" dirty="0" err="1">
                <a:ea typeface="ＭＳ Ｐゴシック"/>
              </a:rPr>
              <a:t>comparison</a:t>
            </a:r>
            <a:r>
              <a:rPr lang="fi-FI" dirty="0">
                <a:ea typeface="ＭＳ Ｐゴシック"/>
              </a:rPr>
              <a:t> 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3CC1D65-11BB-0A38-7403-5476BC6D3F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611EB2C-EFC3-1E7E-245E-D8C233F149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9073123-D6BD-ABF8-2C8A-B7AF562F26D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AD3C1B5-B1B0-E12E-6FA8-CC6C2CCE53A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12" name="Taulukko 12">
            <a:extLst>
              <a:ext uri="{FF2B5EF4-FFF2-40B4-BE49-F238E27FC236}">
                <a16:creationId xmlns:a16="http://schemas.microsoft.com/office/drawing/2014/main" id="{0774F6E2-0498-CFAB-DAEE-46A401F32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80399"/>
              </p:ext>
            </p:extLst>
          </p:nvPr>
        </p:nvGraphicFramePr>
        <p:xfrm>
          <a:off x="572400" y="1224000"/>
          <a:ext cx="7988988" cy="4596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284">
                  <a:extLst>
                    <a:ext uri="{9D8B030D-6E8A-4147-A177-3AD203B41FA5}">
                      <a16:colId xmlns:a16="http://schemas.microsoft.com/office/drawing/2014/main" val="2407584741"/>
                    </a:ext>
                  </a:extLst>
                </a:gridCol>
                <a:gridCol w="1141284">
                  <a:extLst>
                    <a:ext uri="{9D8B030D-6E8A-4147-A177-3AD203B41FA5}">
                      <a16:colId xmlns:a16="http://schemas.microsoft.com/office/drawing/2014/main" val="2464832155"/>
                    </a:ext>
                  </a:extLst>
                </a:gridCol>
                <a:gridCol w="1141284">
                  <a:extLst>
                    <a:ext uri="{9D8B030D-6E8A-4147-A177-3AD203B41FA5}">
                      <a16:colId xmlns:a16="http://schemas.microsoft.com/office/drawing/2014/main" val="2603306363"/>
                    </a:ext>
                  </a:extLst>
                </a:gridCol>
                <a:gridCol w="1141284">
                  <a:extLst>
                    <a:ext uri="{9D8B030D-6E8A-4147-A177-3AD203B41FA5}">
                      <a16:colId xmlns:a16="http://schemas.microsoft.com/office/drawing/2014/main" val="1446623000"/>
                    </a:ext>
                  </a:extLst>
                </a:gridCol>
                <a:gridCol w="1141284">
                  <a:extLst>
                    <a:ext uri="{9D8B030D-6E8A-4147-A177-3AD203B41FA5}">
                      <a16:colId xmlns:a16="http://schemas.microsoft.com/office/drawing/2014/main" val="768212886"/>
                    </a:ext>
                  </a:extLst>
                </a:gridCol>
                <a:gridCol w="1141284">
                  <a:extLst>
                    <a:ext uri="{9D8B030D-6E8A-4147-A177-3AD203B41FA5}">
                      <a16:colId xmlns:a16="http://schemas.microsoft.com/office/drawing/2014/main" val="1282608003"/>
                    </a:ext>
                  </a:extLst>
                </a:gridCol>
                <a:gridCol w="1141284">
                  <a:extLst>
                    <a:ext uri="{9D8B030D-6E8A-4147-A177-3AD203B41FA5}">
                      <a16:colId xmlns:a16="http://schemas.microsoft.com/office/drawing/2014/main" val="1575381309"/>
                    </a:ext>
                  </a:extLst>
                </a:gridCol>
              </a:tblGrid>
              <a:tr h="1532232">
                <a:tc>
                  <a:txBody>
                    <a:bodyPr/>
                    <a:lstStyle/>
                    <a:p>
                      <a:r>
                        <a:rPr lang="fi-FI" dirty="0"/>
                        <a:t>Storage </a:t>
                      </a:r>
                      <a:r>
                        <a:rPr lang="fi-FI" dirty="0" err="1"/>
                        <a:t>type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Energy </a:t>
                      </a:r>
                      <a:r>
                        <a:rPr lang="fi-FI" dirty="0" err="1"/>
                        <a:t>density</a:t>
                      </a:r>
                      <a:endParaRPr lang="fi-FI" dirty="0"/>
                    </a:p>
                    <a:p>
                      <a:r>
                        <a:rPr lang="fi-FI" dirty="0"/>
                        <a:t>(</a:t>
                      </a:r>
                      <a:r>
                        <a:rPr lang="fi-FI" dirty="0" err="1"/>
                        <a:t>Wh</a:t>
                      </a:r>
                      <a:r>
                        <a:rPr lang="fi-FI" dirty="0"/>
                        <a:t>/dm</a:t>
                      </a:r>
                      <a:r>
                        <a:rPr lang="fi-FI" baseline="30000" dirty="0"/>
                        <a:t>3</a:t>
                      </a:r>
                      <a:r>
                        <a:rPr lang="fi-FI" baseline="0" dirty="0"/>
                        <a:t>)</a:t>
                      </a:r>
                      <a:endParaRPr lang="fi-FI" baseline="30000" dirty="0"/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Power rating (MW)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Storage </a:t>
                      </a:r>
                      <a:r>
                        <a:rPr lang="fi-FI" dirty="0" err="1"/>
                        <a:t>duration</a:t>
                      </a:r>
                      <a:endParaRPr lang="fi-FI" dirty="0"/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err="1"/>
                        <a:t>Lifetime</a:t>
                      </a:r>
                      <a:r>
                        <a:rPr lang="fi-FI" dirty="0"/>
                        <a:t> of </a:t>
                      </a:r>
                      <a:r>
                        <a:rPr lang="fi-FI" dirty="0" err="1"/>
                        <a:t>storage</a:t>
                      </a:r>
                      <a:r>
                        <a:rPr lang="fi-FI" dirty="0"/>
                        <a:t> 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err="1"/>
                        <a:t>Discharge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time</a:t>
                      </a:r>
                      <a:r>
                        <a:rPr lang="fi-FI" dirty="0"/>
                        <a:t> 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err="1"/>
                        <a:t>Cycles</a:t>
                      </a:r>
                      <a:r>
                        <a:rPr lang="fi-FI" dirty="0"/>
                        <a:t> 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352180"/>
                  </a:ext>
                </a:extLst>
              </a:tr>
              <a:tr h="1532232">
                <a:tc>
                  <a:txBody>
                    <a:bodyPr/>
                    <a:lstStyle/>
                    <a:p>
                      <a:r>
                        <a:rPr lang="fi-FI" dirty="0"/>
                        <a:t>CAES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&gt;300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Hours</a:t>
                      </a:r>
                      <a:r>
                        <a:rPr lang="fi-FI" dirty="0"/>
                        <a:t> to </a:t>
                      </a:r>
                      <a:r>
                        <a:rPr lang="fi-FI" dirty="0" err="1"/>
                        <a:t>months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20-40 </a:t>
                      </a:r>
                      <a:r>
                        <a:rPr lang="fi-FI" dirty="0" err="1"/>
                        <a:t>years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1-24 </a:t>
                      </a:r>
                      <a:r>
                        <a:rPr lang="fi-FI" dirty="0" err="1"/>
                        <a:t>hours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344333"/>
                  </a:ext>
                </a:extLst>
              </a:tr>
              <a:tr h="1532232">
                <a:tc>
                  <a:txBody>
                    <a:bodyPr/>
                    <a:lstStyle/>
                    <a:p>
                      <a:r>
                        <a:rPr lang="fi-FI" dirty="0"/>
                        <a:t>PHS</a:t>
                      </a:r>
                    </a:p>
                    <a:p>
                      <a:r>
                        <a:rPr lang="fi-FI" dirty="0"/>
                        <a:t>(</a:t>
                      </a:r>
                      <a:r>
                        <a:rPr lang="fi-FI" dirty="0" err="1"/>
                        <a:t>Pumped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hydro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storage</a:t>
                      </a:r>
                      <a:r>
                        <a:rPr lang="fi-FI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0.5-2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30-5000, </a:t>
                      </a:r>
                      <a:r>
                        <a:rPr lang="fi-FI" dirty="0" err="1"/>
                        <a:t>dependent</a:t>
                      </a:r>
                      <a:r>
                        <a:rPr lang="fi-FI" dirty="0"/>
                        <a:t> on </a:t>
                      </a:r>
                      <a:r>
                        <a:rPr lang="fi-FI" dirty="0" err="1"/>
                        <a:t>height</a:t>
                      </a:r>
                      <a:r>
                        <a:rPr lang="fi-FI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Hours</a:t>
                      </a:r>
                      <a:r>
                        <a:rPr lang="fi-FI" dirty="0"/>
                        <a:t> to </a:t>
                      </a:r>
                      <a:r>
                        <a:rPr lang="fi-FI" dirty="0" err="1"/>
                        <a:t>months</a:t>
                      </a:r>
                      <a:r>
                        <a:rPr lang="fi-FI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1-24 </a:t>
                      </a:r>
                      <a:r>
                        <a:rPr lang="fi-FI" dirty="0" err="1"/>
                        <a:t>hours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10000-30000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55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41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60FAE6A-0B16-9C16-814A-346B2870F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fi-FI" sz="2000" dirty="0">
              <a:ea typeface="ＭＳ Ｐゴシック"/>
            </a:endParaRPr>
          </a:p>
          <a:p>
            <a:pPr marL="0" indent="0">
              <a:lnSpc>
                <a:spcPct val="150000"/>
              </a:lnSpc>
            </a:pPr>
            <a:r>
              <a:rPr lang="fi-FI" sz="2000" dirty="0" err="1">
                <a:ea typeface="ＭＳ Ｐゴシック"/>
              </a:rPr>
              <a:t>Where</a:t>
            </a:r>
            <a:r>
              <a:rPr lang="fi-FI" sz="2000" dirty="0">
                <a:ea typeface="ＭＳ Ｐゴシック"/>
              </a:rPr>
              <a:t>? </a:t>
            </a:r>
            <a:endParaRPr lang="fi-FI" dirty="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fi-FI" sz="2000" dirty="0">
                <a:ea typeface="ＭＳ Ｐゴシック"/>
              </a:rPr>
              <a:t>Underground </a:t>
            </a:r>
            <a:r>
              <a:rPr lang="fi-FI" sz="2000" dirty="0" err="1">
                <a:ea typeface="ＭＳ Ｐゴシック"/>
              </a:rPr>
              <a:t>salt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mines</a:t>
            </a:r>
            <a:r>
              <a:rPr lang="fi-FI" sz="2000" dirty="0">
                <a:ea typeface="ＭＳ Ｐゴシック"/>
              </a:rPr>
              <a:t>, </a:t>
            </a:r>
            <a:r>
              <a:rPr lang="fi-FI" sz="2000" dirty="0" err="1">
                <a:ea typeface="ＭＳ Ｐゴシック"/>
              </a:rPr>
              <a:t>hard</a:t>
            </a:r>
            <a:r>
              <a:rPr lang="fi-FI" sz="2000" dirty="0">
                <a:ea typeface="ＭＳ Ｐゴシック"/>
              </a:rPr>
              <a:t> rock </a:t>
            </a:r>
            <a:r>
              <a:rPr lang="fi-FI" sz="2000" dirty="0" err="1">
                <a:ea typeface="ＭＳ Ｐゴシック"/>
              </a:rPr>
              <a:t>caves</a:t>
            </a:r>
            <a:r>
              <a:rPr lang="fi-FI" sz="2000" dirty="0">
                <a:ea typeface="ＭＳ Ｐゴシック"/>
              </a:rPr>
              <a:t>, </a:t>
            </a:r>
            <a:r>
              <a:rPr lang="fi-FI" sz="2000" dirty="0" err="1">
                <a:ea typeface="ＭＳ Ｐゴシック"/>
              </a:rPr>
              <a:t>or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porous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caverns</a:t>
            </a:r>
            <a:r>
              <a:rPr lang="fi-FI" sz="2000" dirty="0">
                <a:ea typeface="ＭＳ Ｐゴシック"/>
              </a:rPr>
              <a:t>.</a:t>
            </a:r>
            <a:endParaRPr lang="fi-FI" dirty="0"/>
          </a:p>
          <a:p>
            <a:pPr marL="0" indent="0">
              <a:lnSpc>
                <a:spcPct val="150000"/>
              </a:lnSpc>
            </a:pPr>
            <a:r>
              <a:rPr lang="fi-FI" sz="2000" dirty="0" err="1">
                <a:ea typeface="ＭＳ Ｐゴシック"/>
              </a:rPr>
              <a:t>When</a:t>
            </a:r>
            <a:r>
              <a:rPr lang="fi-FI" sz="2000" dirty="0">
                <a:ea typeface="ＭＳ Ｐゴシック"/>
              </a:rPr>
              <a:t>? </a:t>
            </a:r>
            <a:endParaRPr lang="fi-FI" sz="2000" dirty="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fi-FI" sz="2000" dirty="0" err="1">
                <a:ea typeface="ＭＳ Ｐゴシック"/>
              </a:rPr>
              <a:t>Integration</a:t>
            </a:r>
            <a:r>
              <a:rPr lang="fi-FI" sz="2000" dirty="0">
                <a:ea typeface="ＭＳ Ｐゴシック"/>
              </a:rPr>
              <a:t> of </a:t>
            </a:r>
            <a:r>
              <a:rPr lang="fi-FI" sz="2000" dirty="0" err="1">
                <a:ea typeface="ＭＳ Ｐゴシック"/>
              </a:rPr>
              <a:t>variable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renewable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energy</a:t>
            </a:r>
            <a:r>
              <a:rPr lang="fi-FI" sz="2000" dirty="0">
                <a:ea typeface="ＭＳ Ｐゴシック"/>
              </a:rPr>
              <a:t> (VRE) </a:t>
            </a:r>
            <a:endParaRPr lang="fi-FI" sz="2000" dirty="0"/>
          </a:p>
          <a:p>
            <a:pPr marL="342900" indent="-34290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fi-FI" sz="2000" dirty="0" err="1">
                <a:ea typeface="ＭＳ Ｐゴシック"/>
                <a:cs typeface="Arial"/>
              </a:rPr>
              <a:t>Demand</a:t>
            </a:r>
            <a:r>
              <a:rPr lang="fi-FI" sz="2000" dirty="0">
                <a:ea typeface="ＭＳ Ｐゴシック"/>
                <a:cs typeface="Arial"/>
              </a:rPr>
              <a:t> Side Management</a:t>
            </a:r>
            <a:endParaRPr lang="fi-FI" sz="2000" b="0" dirty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ea typeface="ＭＳ Ｐゴシック"/>
              </a:rPr>
              <a:t>Smart Grid</a:t>
            </a:r>
            <a:endParaRPr lang="fi-FI" sz="2000" dirty="0"/>
          </a:p>
          <a:p>
            <a:pPr marL="342900" indent="-342900">
              <a:lnSpc>
                <a:spcPct val="150000"/>
              </a:lnSpc>
              <a:buFont typeface="Calibri" panose="020B0604020202020204" pitchFamily="34" charset="0"/>
              <a:buChar char="-"/>
            </a:pPr>
            <a:endParaRPr lang="fi-FI" sz="20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AA6E866-B0F8-D3E9-A8F2-F6D6204CEF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Suitability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2FB65A1-8634-FFB8-86D5-7F5D84036B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77D3299-A23B-76CD-2DDA-F56C552718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23DC00A7-623C-35C5-EA79-8376B93EADF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07.03.2023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0E80E80-5AE7-E13B-51FF-C383D8CFAB8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05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BC6F92B-B0BC-7004-41D3-128658A5E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/>
          <a:lstStyle/>
          <a:p>
            <a:pPr marL="0" indent="0"/>
            <a:endParaRPr lang="fi-FI" sz="1400" b="1" dirty="0">
              <a:ea typeface="ＭＳ Ｐゴシック"/>
            </a:endParaRPr>
          </a:p>
          <a:p>
            <a:pPr marL="389255" lvl="1" indent="0">
              <a:buNone/>
            </a:pPr>
            <a:endParaRPr lang="fi-FI" sz="1400" b="1" dirty="0">
              <a:ea typeface="ＭＳ Ｐゴシック"/>
            </a:endParaRPr>
          </a:p>
          <a:p>
            <a:pPr marL="389255" lvl="1" indent="0">
              <a:buNone/>
            </a:pPr>
            <a:endParaRPr lang="fi-FI" sz="1400" b="1" dirty="0">
              <a:ea typeface="ＭＳ Ｐゴシック"/>
            </a:endParaRPr>
          </a:p>
          <a:p>
            <a:pPr marL="389255" lvl="1" indent="0">
              <a:buNone/>
            </a:pPr>
            <a:endParaRPr lang="fi-FI" sz="1400" b="1" dirty="0">
              <a:ea typeface="ＭＳ Ｐゴシック"/>
            </a:endParaRPr>
          </a:p>
          <a:p>
            <a:pPr marL="389255" lvl="1" indent="0">
              <a:buNone/>
            </a:pPr>
            <a:endParaRPr lang="fi-FI" sz="1400" b="1" dirty="0">
              <a:ea typeface="ＭＳ Ｐゴシック"/>
            </a:endParaRPr>
          </a:p>
          <a:p>
            <a:pPr marL="389255" lvl="1" indent="0">
              <a:buNone/>
            </a:pPr>
            <a:endParaRPr lang="fi-FI" sz="1400" b="1" dirty="0">
              <a:ea typeface="ＭＳ Ｐゴシック"/>
            </a:endParaRPr>
          </a:p>
          <a:p>
            <a:pPr marL="389255" lvl="1" indent="0">
              <a:buNone/>
            </a:pPr>
            <a:endParaRPr lang="fi-FI" sz="1400" b="1" dirty="0">
              <a:ea typeface="ＭＳ Ｐゴシック"/>
            </a:endParaRPr>
          </a:p>
          <a:p>
            <a:pPr marL="389255" lvl="1" indent="0">
              <a:buNone/>
            </a:pPr>
            <a:endParaRPr lang="fi-FI" sz="1400" b="1" dirty="0">
              <a:ea typeface="ＭＳ Ｐゴシック"/>
            </a:endParaRPr>
          </a:p>
          <a:p>
            <a:pPr marL="389255" lvl="1" indent="0">
              <a:buNone/>
            </a:pPr>
            <a:endParaRPr lang="fi-FI" sz="1400" b="1" dirty="0">
              <a:ea typeface="ＭＳ Ｐゴシック"/>
            </a:endParaRPr>
          </a:p>
          <a:p>
            <a:pPr marL="389255" lvl="1" indent="0">
              <a:buNone/>
            </a:pPr>
            <a:endParaRPr lang="fi-FI" sz="1400" b="1" dirty="0">
              <a:ea typeface="ＭＳ Ｐゴシック"/>
            </a:endParaRPr>
          </a:p>
          <a:p>
            <a:pPr marL="389255" lvl="1" indent="0">
              <a:buNone/>
            </a:pPr>
            <a:endParaRPr lang="fi-FI" sz="1400" b="1" dirty="0">
              <a:ea typeface="ＭＳ Ｐゴシック"/>
            </a:endParaRPr>
          </a:p>
          <a:p>
            <a:pPr marL="389255" lvl="1" indent="0">
              <a:buNone/>
            </a:pPr>
            <a:endParaRPr lang="fi-FI" sz="1400" b="1" dirty="0">
              <a:ea typeface="ＭＳ Ｐゴシック"/>
            </a:endParaRPr>
          </a:p>
          <a:p>
            <a:pPr marL="389255" lvl="1" indent="0">
              <a:buNone/>
            </a:pPr>
            <a:r>
              <a:rPr lang="fi-FI" sz="1400" b="1" dirty="0">
                <a:ea typeface="ＭＳ Ｐゴシック"/>
              </a:rPr>
              <a:t>CAES </a:t>
            </a:r>
            <a:r>
              <a:rPr lang="fi-FI" sz="1400" b="1" dirty="0" err="1">
                <a:ea typeface="ＭＳ Ｐゴシック"/>
              </a:rPr>
              <a:t>are</a:t>
            </a:r>
            <a:r>
              <a:rPr lang="fi-FI" sz="1400" b="1" dirty="0">
                <a:ea typeface="ＭＳ Ｐゴシック"/>
              </a:rPr>
              <a:t> </a:t>
            </a:r>
            <a:r>
              <a:rPr lang="fi-FI" sz="1400" b="1" dirty="0" err="1">
                <a:ea typeface="ＭＳ Ｐゴシック"/>
              </a:rPr>
              <a:t>costly</a:t>
            </a:r>
            <a:r>
              <a:rPr lang="fi-FI" sz="1400" b="1" dirty="0">
                <a:ea typeface="ＭＳ Ｐゴシック"/>
              </a:rPr>
              <a:t> </a:t>
            </a:r>
            <a:r>
              <a:rPr lang="fi-FI" sz="1400" b="1" dirty="0" err="1">
                <a:ea typeface="ＭＳ Ｐゴシック"/>
              </a:rPr>
              <a:t>projects</a:t>
            </a:r>
            <a:r>
              <a:rPr lang="fi-FI" sz="1400" b="1" dirty="0">
                <a:ea typeface="ＭＳ Ｐゴシック"/>
              </a:rPr>
              <a:t>, </a:t>
            </a:r>
            <a:r>
              <a:rPr lang="fi-FI" sz="1400" b="1" dirty="0" err="1">
                <a:ea typeface="ＭＳ Ｐゴシック"/>
              </a:rPr>
              <a:t>but</a:t>
            </a:r>
            <a:r>
              <a:rPr lang="fi-FI" sz="1400" b="1" dirty="0">
                <a:ea typeface="ＭＳ Ｐゴシック"/>
              </a:rPr>
              <a:t> </a:t>
            </a:r>
            <a:r>
              <a:rPr lang="fi-FI" sz="1400" b="1" dirty="0" err="1">
                <a:ea typeface="ＭＳ Ｐゴシック"/>
              </a:rPr>
              <a:t>the</a:t>
            </a:r>
            <a:r>
              <a:rPr lang="fi-FI" sz="1400" b="1" dirty="0">
                <a:ea typeface="ＭＳ Ｐゴシック"/>
              </a:rPr>
              <a:t> </a:t>
            </a:r>
            <a:r>
              <a:rPr lang="fi-FI" sz="1400" b="1" dirty="0" err="1">
                <a:ea typeface="ＭＳ Ｐゴシック"/>
              </a:rPr>
              <a:t>advantages</a:t>
            </a:r>
            <a:r>
              <a:rPr lang="fi-FI" sz="1400" b="1" dirty="0">
                <a:ea typeface="ＭＳ Ｐゴシック"/>
              </a:rPr>
              <a:t> </a:t>
            </a:r>
            <a:r>
              <a:rPr lang="fi-FI" sz="1400" b="1" dirty="0" err="1">
                <a:ea typeface="ＭＳ Ｐゴシック"/>
              </a:rPr>
              <a:t>such</a:t>
            </a:r>
            <a:r>
              <a:rPr lang="fi-FI" sz="1400" b="1" dirty="0">
                <a:ea typeface="ＭＳ Ｐゴシック"/>
              </a:rPr>
              <a:t> as </a:t>
            </a:r>
            <a:r>
              <a:rPr lang="fi-FI" sz="1400" b="1" dirty="0" err="1">
                <a:ea typeface="ＭＳ Ｐゴシック"/>
              </a:rPr>
              <a:t>negligible</a:t>
            </a:r>
            <a:r>
              <a:rPr lang="fi-FI" sz="1400" b="1" dirty="0">
                <a:ea typeface="ＭＳ Ｐゴシック"/>
              </a:rPr>
              <a:t> </a:t>
            </a:r>
            <a:r>
              <a:rPr lang="fi-FI" sz="1400" b="1" dirty="0" err="1">
                <a:ea typeface="ＭＳ Ｐゴシック"/>
              </a:rPr>
              <a:t>losses</a:t>
            </a:r>
            <a:r>
              <a:rPr lang="fi-FI" sz="1400" b="1" dirty="0">
                <a:ea typeface="ＭＳ Ｐゴシック"/>
              </a:rPr>
              <a:t>, </a:t>
            </a:r>
            <a:r>
              <a:rPr lang="fi-FI" sz="1400" b="1" dirty="0" err="1">
                <a:ea typeface="ＭＳ Ｐゴシック"/>
              </a:rPr>
              <a:t>high</a:t>
            </a:r>
            <a:r>
              <a:rPr lang="fi-FI" sz="1400" b="1" dirty="0">
                <a:ea typeface="ＭＳ Ｐゴシック"/>
              </a:rPr>
              <a:t> </a:t>
            </a:r>
            <a:r>
              <a:rPr lang="fi-FI" sz="1400" b="1" dirty="0" err="1">
                <a:ea typeface="ＭＳ Ｐゴシック"/>
              </a:rPr>
              <a:t>capacity</a:t>
            </a:r>
            <a:r>
              <a:rPr lang="fi-FI" sz="1400" b="1" dirty="0">
                <a:ea typeface="ＭＳ Ｐゴシック"/>
              </a:rPr>
              <a:t> and </a:t>
            </a:r>
            <a:r>
              <a:rPr lang="fi-FI" sz="1400" b="1" dirty="0" err="1">
                <a:ea typeface="ＭＳ Ｐゴシック"/>
              </a:rPr>
              <a:t>low</a:t>
            </a:r>
            <a:r>
              <a:rPr lang="fi-FI" sz="1400" b="1" dirty="0">
                <a:ea typeface="ＭＳ Ｐゴシック"/>
              </a:rPr>
              <a:t> </a:t>
            </a:r>
            <a:r>
              <a:rPr lang="fi-FI" sz="1400" b="1" dirty="0" err="1">
                <a:ea typeface="ＭＳ Ｐゴシック"/>
              </a:rPr>
              <a:t>cost</a:t>
            </a:r>
            <a:r>
              <a:rPr lang="fi-FI" sz="1400" b="1" dirty="0">
                <a:ea typeface="ＭＳ Ｐゴシック"/>
              </a:rPr>
              <a:t> per kWh </a:t>
            </a:r>
            <a:r>
              <a:rPr lang="fi-FI" sz="1400" b="1" dirty="0" err="1">
                <a:ea typeface="ＭＳ Ｐゴシック"/>
              </a:rPr>
              <a:t>makes</a:t>
            </a:r>
            <a:r>
              <a:rPr lang="fi-FI" sz="1400" b="1" dirty="0">
                <a:ea typeface="ＭＳ Ｐゴシック"/>
              </a:rPr>
              <a:t> it </a:t>
            </a:r>
            <a:r>
              <a:rPr lang="fi-FI" sz="1400" b="1" dirty="0" err="1">
                <a:ea typeface="ＭＳ Ｐゴシック"/>
              </a:rPr>
              <a:t>lucrative</a:t>
            </a:r>
            <a:r>
              <a:rPr lang="fi-FI" sz="1400" b="1" dirty="0">
                <a:ea typeface="ＭＳ Ｐゴシック"/>
              </a:rPr>
              <a:t> </a:t>
            </a:r>
            <a:r>
              <a:rPr lang="fi-FI" sz="1400" b="1" dirty="0" err="1">
                <a:ea typeface="ＭＳ Ｐゴシック"/>
              </a:rPr>
              <a:t>energy</a:t>
            </a:r>
            <a:r>
              <a:rPr lang="fi-FI" sz="1400" b="1" dirty="0">
                <a:ea typeface="ＭＳ Ｐゴシック"/>
              </a:rPr>
              <a:t> </a:t>
            </a:r>
            <a:r>
              <a:rPr lang="fi-FI" sz="1400" b="1" dirty="0" err="1">
                <a:ea typeface="ＭＳ Ｐゴシック"/>
              </a:rPr>
              <a:t>storage</a:t>
            </a:r>
            <a:r>
              <a:rPr lang="fi-FI" sz="1400" b="1" dirty="0">
                <a:ea typeface="ＭＳ Ｐゴシック"/>
              </a:rPr>
              <a:t> </a:t>
            </a:r>
            <a:r>
              <a:rPr lang="fi-FI" sz="1400" b="1" dirty="0" err="1">
                <a:ea typeface="ＭＳ Ｐゴシック"/>
              </a:rPr>
              <a:t>system</a:t>
            </a:r>
            <a:r>
              <a:rPr lang="fi-FI" sz="1400" b="1" dirty="0">
                <a:ea typeface="ＭＳ Ｐゴシック"/>
              </a:rPr>
              <a:t>, </a:t>
            </a:r>
            <a:r>
              <a:rPr lang="fi-FI" sz="1400" b="1" dirty="0" err="1">
                <a:ea typeface="ＭＳ Ｐゴシック"/>
              </a:rPr>
              <a:t>if</a:t>
            </a:r>
            <a:r>
              <a:rPr lang="fi-FI" sz="1400" b="1" dirty="0">
                <a:ea typeface="ＭＳ Ｐゴシック"/>
              </a:rPr>
              <a:t> </a:t>
            </a:r>
            <a:r>
              <a:rPr lang="fi-FI" sz="1400" b="1" dirty="0" err="1">
                <a:ea typeface="ＭＳ Ｐゴシック"/>
              </a:rPr>
              <a:t>the</a:t>
            </a:r>
            <a:r>
              <a:rPr lang="fi-FI" sz="1400" b="1" dirty="0">
                <a:ea typeface="ＭＳ Ｐゴシック"/>
              </a:rPr>
              <a:t> </a:t>
            </a:r>
            <a:r>
              <a:rPr lang="fi-FI" sz="1400" b="1" dirty="0" err="1">
                <a:ea typeface="ＭＳ Ｐゴシック"/>
              </a:rPr>
              <a:t>cavern</a:t>
            </a:r>
            <a:r>
              <a:rPr lang="fi-FI" sz="1400" b="1" dirty="0">
                <a:ea typeface="ＭＳ Ｐゴシック"/>
              </a:rPr>
              <a:t> </a:t>
            </a:r>
            <a:r>
              <a:rPr lang="fi-FI" sz="1400" b="1" dirty="0" err="1">
                <a:ea typeface="ＭＳ Ｐゴシック"/>
              </a:rPr>
              <a:t>already</a:t>
            </a:r>
            <a:r>
              <a:rPr lang="fi-FI" sz="1400" b="1" dirty="0">
                <a:ea typeface="ＭＳ Ｐゴシック"/>
              </a:rPr>
              <a:t> </a:t>
            </a:r>
            <a:r>
              <a:rPr lang="fi-FI" sz="1400" b="1" dirty="0" err="1">
                <a:ea typeface="ＭＳ Ｐゴシック"/>
              </a:rPr>
              <a:t>exists</a:t>
            </a:r>
            <a:r>
              <a:rPr lang="fi-FI" sz="1400" b="1" dirty="0">
                <a:ea typeface="ＭＳ Ｐゴシック"/>
              </a:rPr>
              <a:t> for it.</a:t>
            </a:r>
          </a:p>
          <a:p>
            <a:pPr marL="389255" lvl="1" indent="0">
              <a:buNone/>
            </a:pPr>
            <a:endParaRPr lang="fi-FI" sz="1400" b="1" dirty="0">
              <a:ea typeface="ＭＳ Ｐゴシック"/>
            </a:endParaRPr>
          </a:p>
          <a:p>
            <a:pPr marL="389255" lvl="1" indent="0">
              <a:buNone/>
            </a:pPr>
            <a:endParaRPr lang="fi-FI" sz="1400" b="1" dirty="0">
              <a:ea typeface="ＭＳ Ｐゴシック"/>
            </a:endParaRPr>
          </a:p>
          <a:p>
            <a:pPr marL="389255" lvl="1" indent="0">
              <a:buNone/>
            </a:pPr>
            <a:endParaRPr lang="fi-FI" sz="1400" b="1" dirty="0">
              <a:ea typeface="ＭＳ Ｐゴシック"/>
            </a:endParaRPr>
          </a:p>
          <a:p>
            <a:pPr marL="389255" lvl="1" indent="0">
              <a:buNone/>
            </a:pPr>
            <a:endParaRPr lang="fi-FI" sz="1400" b="1" dirty="0">
              <a:ea typeface="ＭＳ Ｐゴシック"/>
            </a:endParaRPr>
          </a:p>
          <a:p>
            <a:pPr marL="389255" lvl="1" indent="0">
              <a:buNone/>
            </a:pPr>
            <a:endParaRPr lang="fi-FI" dirty="0">
              <a:ea typeface="ＭＳ Ｐゴシック"/>
            </a:endParaRPr>
          </a:p>
          <a:p>
            <a:pPr>
              <a:buFont typeface="Calibri" panose="020B0604020202020204" pitchFamily="34" charset="0"/>
              <a:buChar char="-"/>
            </a:pPr>
            <a:endParaRPr lang="fi-FI" dirty="0">
              <a:ea typeface="ＭＳ Ｐゴシック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F46FFD8-B72A-853B-2AEB-1C7437635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>
                <a:ea typeface="ＭＳ Ｐゴシック"/>
              </a:rPr>
              <a:t>Economics</a:t>
            </a:r>
            <a:endParaRPr lang="fi-FI" err="1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5DB8387-39F8-FC45-5812-70C0EB3490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F61B14A-7052-CD2F-1C31-25D9CB09BA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6D8B180-CCC1-EE87-0BDE-3BDCAA70C3B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07.03.2023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6E72775-4D57-E3C3-9ED7-C364A331AE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9" name="Taulukko 9">
            <a:extLst>
              <a:ext uri="{FF2B5EF4-FFF2-40B4-BE49-F238E27FC236}">
                <a16:creationId xmlns:a16="http://schemas.microsoft.com/office/drawing/2014/main" id="{B14DCAA7-AF8E-1910-0B47-E5C70590B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007860"/>
              </p:ext>
            </p:extLst>
          </p:nvPr>
        </p:nvGraphicFramePr>
        <p:xfrm>
          <a:off x="1458171" y="1260320"/>
          <a:ext cx="6227657" cy="2829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027241254"/>
                    </a:ext>
                  </a:extLst>
                </a:gridCol>
                <a:gridCol w="1158208">
                  <a:extLst>
                    <a:ext uri="{9D8B030D-6E8A-4147-A177-3AD203B41FA5}">
                      <a16:colId xmlns:a16="http://schemas.microsoft.com/office/drawing/2014/main" val="3739784045"/>
                    </a:ext>
                  </a:extLst>
                </a:gridCol>
                <a:gridCol w="1120877">
                  <a:extLst>
                    <a:ext uri="{9D8B030D-6E8A-4147-A177-3AD203B41FA5}">
                      <a16:colId xmlns:a16="http://schemas.microsoft.com/office/drawing/2014/main" val="4158559178"/>
                    </a:ext>
                  </a:extLst>
                </a:gridCol>
                <a:gridCol w="1356852">
                  <a:extLst>
                    <a:ext uri="{9D8B030D-6E8A-4147-A177-3AD203B41FA5}">
                      <a16:colId xmlns:a16="http://schemas.microsoft.com/office/drawing/2014/main" val="3112587683"/>
                    </a:ext>
                  </a:extLst>
                </a:gridCol>
                <a:gridCol w="1372520">
                  <a:extLst>
                    <a:ext uri="{9D8B030D-6E8A-4147-A177-3AD203B41FA5}">
                      <a16:colId xmlns:a16="http://schemas.microsoft.com/office/drawing/2014/main" val="3829455041"/>
                    </a:ext>
                  </a:extLst>
                </a:gridCol>
              </a:tblGrid>
              <a:tr h="1361389"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Power capital </a:t>
                      </a:r>
                      <a:r>
                        <a:rPr lang="fi-FI" dirty="0" err="1"/>
                        <a:t>cost</a:t>
                      </a:r>
                      <a:r>
                        <a:rPr lang="fi-FI" dirty="0"/>
                        <a:t> ($/kW)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Energy capital </a:t>
                      </a:r>
                      <a:r>
                        <a:rPr lang="fi-FI" dirty="0" err="1"/>
                        <a:t>cost</a:t>
                      </a:r>
                      <a:r>
                        <a:rPr lang="fi-FI" dirty="0"/>
                        <a:t> ($/kWh)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O&amp;M </a:t>
                      </a:r>
                      <a:r>
                        <a:rPr lang="fi-FI" dirty="0" err="1"/>
                        <a:t>cost</a:t>
                      </a:r>
                      <a:r>
                        <a:rPr lang="fi-FI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err="1"/>
                        <a:t>Cost</a:t>
                      </a:r>
                      <a:r>
                        <a:rPr lang="fi-FI" dirty="0"/>
                        <a:t> for </a:t>
                      </a:r>
                      <a:r>
                        <a:rPr lang="fi-FI" dirty="0" err="1"/>
                        <a:t>power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related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components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err="1"/>
                        <a:t>Cost</a:t>
                      </a:r>
                      <a:r>
                        <a:rPr lang="fi-FI" dirty="0"/>
                        <a:t> for </a:t>
                      </a:r>
                      <a:r>
                        <a:rPr lang="fi-FI" dirty="0" err="1"/>
                        <a:t>energy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storage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related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components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51103"/>
                  </a:ext>
                </a:extLst>
              </a:tr>
              <a:tr h="1468510">
                <a:tc>
                  <a:txBody>
                    <a:bodyPr/>
                    <a:lstStyle/>
                    <a:p>
                      <a:r>
                        <a:rPr lang="fi-FI" dirty="0"/>
                        <a:t>400-1000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2-120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0.003 $/kWh</a:t>
                      </a:r>
                    </a:p>
                    <a:p>
                      <a:endParaRPr lang="fi-FI" dirty="0"/>
                    </a:p>
                    <a:p>
                      <a:r>
                        <a:rPr lang="fi-FI" dirty="0"/>
                        <a:t>19-25 $/kW/</a:t>
                      </a:r>
                      <a:r>
                        <a:rPr lang="fi-FI" dirty="0" err="1"/>
                        <a:t>year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350 $/kW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Salt </a:t>
                      </a:r>
                      <a:r>
                        <a:rPr lang="fi-FI" dirty="0" err="1"/>
                        <a:t>cavern</a:t>
                      </a:r>
                      <a:r>
                        <a:rPr lang="fi-FI" dirty="0"/>
                        <a:t>: 1 $/kWh</a:t>
                      </a:r>
                    </a:p>
                    <a:p>
                      <a:endParaRPr lang="fi-FI" dirty="0"/>
                    </a:p>
                    <a:p>
                      <a:r>
                        <a:rPr lang="fi-FI" dirty="0" err="1"/>
                        <a:t>Hard</a:t>
                      </a:r>
                      <a:r>
                        <a:rPr lang="fi-FI" dirty="0"/>
                        <a:t> rock </a:t>
                      </a:r>
                      <a:r>
                        <a:rPr lang="fi-FI" dirty="0" err="1"/>
                        <a:t>cavern</a:t>
                      </a:r>
                      <a:r>
                        <a:rPr lang="fi-FI" dirty="0"/>
                        <a:t>: 30 $/kWh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714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93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321A153-CBAF-FF10-CDC0-7363E6D58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14375" cy="4136400"/>
          </a:xfrm>
        </p:spPr>
        <p:txBody>
          <a:bodyPr>
            <a:normAutofit/>
          </a:bodyPr>
          <a:lstStyle/>
          <a:p>
            <a:r>
              <a:rPr lang="fi-FI" dirty="0" err="1">
                <a:ea typeface="ＭＳ Ｐゴシック"/>
              </a:rPr>
              <a:t>Strenghts</a:t>
            </a:r>
            <a:r>
              <a:rPr lang="fi-FI" dirty="0">
                <a:ea typeface="ＭＳ Ｐゴシック"/>
              </a:rPr>
              <a:t>: CAES </a:t>
            </a:r>
            <a:r>
              <a:rPr lang="fi-FI" dirty="0" err="1">
                <a:ea typeface="ＭＳ Ｐゴシック"/>
              </a:rPr>
              <a:t>has</a:t>
            </a:r>
            <a:r>
              <a:rPr lang="fi-FI" dirty="0">
                <a:ea typeface="ＭＳ Ｐゴシック"/>
              </a:rPr>
              <a:t> a </a:t>
            </a:r>
            <a:r>
              <a:rPr lang="fi-FI" dirty="0" err="1">
                <a:ea typeface="ＭＳ Ｐゴシック"/>
              </a:rPr>
              <a:t>high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generation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capacity</a:t>
            </a:r>
            <a:r>
              <a:rPr lang="fi-FI" dirty="0">
                <a:ea typeface="ＭＳ Ｐゴシック"/>
              </a:rPr>
              <a:t> and </a:t>
            </a:r>
            <a:r>
              <a:rPr lang="fi-FI" dirty="0" err="1">
                <a:ea typeface="ＭＳ Ｐゴシック"/>
              </a:rPr>
              <a:t>high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storage</a:t>
            </a:r>
            <a:endParaRPr lang="fi-FI" err="1"/>
          </a:p>
          <a:p>
            <a:r>
              <a:rPr lang="fi-FI" dirty="0" err="1">
                <a:ea typeface="ＭＳ Ｐゴシック"/>
              </a:rPr>
              <a:t>capacity</a:t>
            </a:r>
            <a:r>
              <a:rPr lang="fi-FI" dirty="0">
                <a:ea typeface="ＭＳ Ｐゴシック"/>
              </a:rPr>
              <a:t>, </a:t>
            </a:r>
            <a:r>
              <a:rPr lang="fi-FI" dirty="0" err="1">
                <a:ea typeface="ＭＳ Ｐゴシック"/>
              </a:rPr>
              <a:t>with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low</a:t>
            </a:r>
            <a:r>
              <a:rPr lang="fi-FI" dirty="0">
                <a:ea typeface="ＭＳ Ｐゴシック"/>
              </a:rPr>
              <a:t> </a:t>
            </a:r>
            <a:r>
              <a:rPr lang="fi-FI" dirty="0" err="1">
                <a:ea typeface="ＭＳ Ｐゴシック"/>
              </a:rPr>
              <a:t>cost</a:t>
            </a:r>
            <a:r>
              <a:rPr lang="fi-FI" dirty="0">
                <a:ea typeface="ＭＳ Ｐゴシック"/>
              </a:rPr>
              <a:t>/kWh. </a:t>
            </a:r>
            <a:endParaRPr lang="fi-FI" dirty="0"/>
          </a:p>
          <a:p>
            <a:endParaRPr lang="fi-FI" dirty="0"/>
          </a:p>
          <a:p>
            <a:r>
              <a:rPr lang="fi-FI" dirty="0" err="1">
                <a:ea typeface="ＭＳ Ｐゴシック"/>
              </a:rPr>
              <a:t>Weaknesses</a:t>
            </a:r>
            <a:r>
              <a:rPr lang="fi-FI" dirty="0">
                <a:ea typeface="ＭＳ Ｐゴシック"/>
              </a:rPr>
              <a:t>: </a:t>
            </a:r>
            <a:r>
              <a:rPr lang="fi-FI" dirty="0" err="1">
                <a:ea typeface="ＭＳ Ｐゴシック"/>
              </a:rPr>
              <a:t>Very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dependent</a:t>
            </a:r>
            <a:r>
              <a:rPr lang="fi-FI" dirty="0">
                <a:ea typeface="ＭＳ Ｐゴシック"/>
              </a:rPr>
              <a:t> on </a:t>
            </a:r>
            <a:r>
              <a:rPr lang="fi-FI" dirty="0" err="1">
                <a:ea typeface="ＭＳ Ｐゴシック"/>
              </a:rPr>
              <a:t>location</a:t>
            </a:r>
            <a:r>
              <a:rPr lang="fi-FI" dirty="0">
                <a:ea typeface="ＭＳ Ｐゴシック"/>
              </a:rPr>
              <a:t>, </a:t>
            </a:r>
            <a:r>
              <a:rPr lang="fi-FI" dirty="0" err="1">
                <a:ea typeface="ＭＳ Ｐゴシック"/>
              </a:rPr>
              <a:t>requires</a:t>
            </a:r>
            <a:r>
              <a:rPr lang="fi-FI" dirty="0">
                <a:ea typeface="ＭＳ Ｐゴシック"/>
              </a:rPr>
              <a:t> a </a:t>
            </a:r>
            <a:r>
              <a:rPr lang="fi-FI" dirty="0" err="1">
                <a:ea typeface="ＭＳ Ｐゴシック"/>
              </a:rPr>
              <a:t>cavern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that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either</a:t>
            </a:r>
            <a:endParaRPr lang="fi-FI" err="1"/>
          </a:p>
          <a:p>
            <a:r>
              <a:rPr lang="fi-FI" dirty="0" err="1">
                <a:ea typeface="ＭＳ Ｐゴシック"/>
              </a:rPr>
              <a:t>has</a:t>
            </a:r>
            <a:r>
              <a:rPr lang="fi-FI" dirty="0">
                <a:ea typeface="ＭＳ Ｐゴシック"/>
              </a:rPr>
              <a:t> to </a:t>
            </a:r>
            <a:r>
              <a:rPr lang="fi-FI" dirty="0" err="1">
                <a:ea typeface="ＭＳ Ｐゴシック"/>
              </a:rPr>
              <a:t>be</a:t>
            </a:r>
            <a:r>
              <a:rPr lang="fi-FI" dirty="0">
                <a:ea typeface="ＭＳ Ｐゴシック"/>
              </a:rPr>
              <a:t> a </a:t>
            </a:r>
            <a:r>
              <a:rPr lang="fi-FI" dirty="0" err="1">
                <a:ea typeface="ＭＳ Ｐゴシック"/>
              </a:rPr>
              <a:t>natural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cavern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or</a:t>
            </a:r>
            <a:r>
              <a:rPr lang="fi-FI" dirty="0">
                <a:ea typeface="ＭＳ Ｐゴシック"/>
              </a:rPr>
              <a:t> a </a:t>
            </a:r>
            <a:r>
              <a:rPr lang="fi-FI" dirty="0" err="1">
                <a:ea typeface="ＭＳ Ｐゴシック"/>
              </a:rPr>
              <a:t>built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one</a:t>
            </a:r>
            <a:r>
              <a:rPr lang="fi-FI" dirty="0">
                <a:ea typeface="ＭＳ Ｐゴシック"/>
              </a:rPr>
              <a:t>. </a:t>
            </a:r>
            <a:r>
              <a:rPr lang="fi-FI" dirty="0" err="1">
                <a:ea typeface="ＭＳ Ｐゴシック"/>
              </a:rPr>
              <a:t>Usually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not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beneficial</a:t>
            </a:r>
            <a:r>
              <a:rPr lang="fi-FI" dirty="0">
                <a:ea typeface="ＭＳ Ｐゴシック"/>
              </a:rPr>
              <a:t> to </a:t>
            </a:r>
            <a:r>
              <a:rPr lang="fi-FI" dirty="0" err="1">
                <a:ea typeface="ＭＳ Ｐゴシック"/>
              </a:rPr>
              <a:t>build</a:t>
            </a:r>
            <a:r>
              <a:rPr lang="fi-FI" dirty="0">
                <a:ea typeface="ＭＳ Ｐゴシック"/>
              </a:rPr>
              <a:t> a</a:t>
            </a:r>
            <a:endParaRPr lang="fi-FI"/>
          </a:p>
          <a:p>
            <a:r>
              <a:rPr lang="fi-FI" dirty="0" err="1">
                <a:ea typeface="ＭＳ Ｐゴシック"/>
              </a:rPr>
              <a:t>cavern</a:t>
            </a:r>
            <a:r>
              <a:rPr lang="fi-FI" dirty="0">
                <a:ea typeface="ＭＳ Ｐゴシック"/>
              </a:rPr>
              <a:t>, </a:t>
            </a:r>
            <a:r>
              <a:rPr lang="fi-FI" dirty="0" err="1">
                <a:ea typeface="ＭＳ Ｐゴシック"/>
              </a:rPr>
              <a:t>since</a:t>
            </a:r>
            <a:r>
              <a:rPr lang="fi-FI" dirty="0">
                <a:ea typeface="ＭＳ Ｐゴシック"/>
              </a:rPr>
              <a:t> it </a:t>
            </a:r>
            <a:r>
              <a:rPr lang="fi-FI" dirty="0" err="1">
                <a:ea typeface="ＭＳ Ｐゴシック"/>
              </a:rPr>
              <a:t>costs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so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much</a:t>
            </a:r>
            <a:r>
              <a:rPr lang="fi-FI" dirty="0">
                <a:ea typeface="ＭＳ Ｐゴシック"/>
              </a:rPr>
              <a:t>.</a:t>
            </a:r>
            <a:r>
              <a:rPr lang="fi-FI">
                <a:ea typeface="ＭＳ Ｐゴシック"/>
              </a:rPr>
              <a:t> </a:t>
            </a:r>
            <a:endParaRPr lang="fi-FI" dirty="0"/>
          </a:p>
          <a:p>
            <a:endParaRPr lang="fi-FI" dirty="0"/>
          </a:p>
          <a:p>
            <a:r>
              <a:rPr lang="fi-FI" dirty="0" err="1">
                <a:ea typeface="ＭＳ Ｐゴシック"/>
              </a:rPr>
              <a:t>Opportunities</a:t>
            </a:r>
            <a:r>
              <a:rPr lang="fi-FI" dirty="0">
                <a:ea typeface="ＭＳ Ｐゴシック"/>
              </a:rPr>
              <a:t>: </a:t>
            </a:r>
            <a:r>
              <a:rPr lang="fi-FI" dirty="0" err="1">
                <a:ea typeface="ＭＳ Ｐゴシック"/>
              </a:rPr>
              <a:t>Future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possibility</a:t>
            </a:r>
            <a:r>
              <a:rPr lang="fi-FI" dirty="0">
                <a:ea typeface="ＭＳ Ｐゴシック"/>
              </a:rPr>
              <a:t> of Advanced </a:t>
            </a:r>
            <a:r>
              <a:rPr lang="fi-FI" dirty="0" err="1">
                <a:ea typeface="ＭＳ Ｐゴシック"/>
              </a:rPr>
              <a:t>Adiabatic</a:t>
            </a:r>
            <a:r>
              <a:rPr lang="fi-FI" dirty="0">
                <a:ea typeface="ＭＳ Ｐゴシック"/>
              </a:rPr>
              <a:t> CAES (AA-CAES),</a:t>
            </a:r>
            <a:endParaRPr lang="fi-FI">
              <a:ea typeface="ＭＳ Ｐゴシック"/>
            </a:endParaRPr>
          </a:p>
          <a:p>
            <a:r>
              <a:rPr lang="fi-FI" dirty="0" err="1">
                <a:ea typeface="ＭＳ Ｐゴシック"/>
              </a:rPr>
              <a:t>which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does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not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require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any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fuel</a:t>
            </a:r>
            <a:r>
              <a:rPr lang="fi-FI" dirty="0">
                <a:ea typeface="ＭＳ Ｐゴシック"/>
              </a:rPr>
              <a:t> </a:t>
            </a:r>
            <a:r>
              <a:rPr lang="fi-FI">
                <a:ea typeface="ＭＳ Ｐゴシック"/>
              </a:rPr>
              <a:t>(</a:t>
            </a:r>
            <a:r>
              <a:rPr lang="fi-FI" err="1">
                <a:ea typeface="ＭＳ Ｐゴシック"/>
              </a:rPr>
              <a:t>natural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gas</a:t>
            </a:r>
            <a:r>
              <a:rPr lang="fi-FI">
                <a:ea typeface="ＭＳ Ｐゴシック"/>
              </a:rPr>
              <a:t>) </a:t>
            </a:r>
            <a:r>
              <a:rPr lang="fi-FI" dirty="0">
                <a:ea typeface="ＭＳ Ｐゴシック"/>
              </a:rPr>
              <a:t>to </a:t>
            </a:r>
            <a:r>
              <a:rPr lang="fi-FI" dirty="0" err="1">
                <a:ea typeface="ＭＳ Ｐゴシック"/>
              </a:rPr>
              <a:t>heat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up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the</a:t>
            </a:r>
            <a:r>
              <a:rPr lang="fi-FI" dirty="0">
                <a:ea typeface="ＭＳ Ｐゴシック"/>
              </a:rPr>
              <a:t> air, </a:t>
            </a:r>
            <a:r>
              <a:rPr lang="fi-FI" dirty="0" err="1">
                <a:ea typeface="ＭＳ Ｐゴシック"/>
              </a:rPr>
              <a:t>since</a:t>
            </a:r>
            <a:r>
              <a:rPr lang="fi-FI" dirty="0">
                <a:ea typeface="ＭＳ Ｐゴシック"/>
              </a:rPr>
              <a:t> it</a:t>
            </a:r>
            <a:endParaRPr lang="fi-FI" err="1"/>
          </a:p>
          <a:p>
            <a:r>
              <a:rPr lang="fi-FI" dirty="0" err="1">
                <a:ea typeface="ＭＳ Ｐゴシック"/>
              </a:rPr>
              <a:t>has</a:t>
            </a:r>
            <a:r>
              <a:rPr lang="fi-FI" dirty="0">
                <a:ea typeface="ＭＳ Ｐゴシック"/>
              </a:rPr>
              <a:t> a </a:t>
            </a:r>
            <a:r>
              <a:rPr lang="fi-FI" dirty="0" err="1">
                <a:ea typeface="ＭＳ Ｐゴシック"/>
              </a:rPr>
              <a:t>separate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thermal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storage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that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can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be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used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during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expansion</a:t>
            </a:r>
            <a:r>
              <a:rPr lang="fi-FI" dirty="0">
                <a:ea typeface="ＭＳ Ｐゴシック"/>
              </a:rPr>
              <a:t>.</a:t>
            </a:r>
            <a:r>
              <a:rPr lang="fi-FI">
                <a:ea typeface="ＭＳ Ｐゴシック"/>
              </a:rPr>
              <a:t> </a:t>
            </a:r>
            <a:endParaRPr lang="fi-FI" dirty="0"/>
          </a:p>
          <a:p>
            <a:endParaRPr lang="fi-FI" dirty="0"/>
          </a:p>
          <a:p>
            <a:r>
              <a:rPr lang="fi-FI" dirty="0" err="1">
                <a:ea typeface="ＭＳ Ｐゴシック"/>
              </a:rPr>
              <a:t>Threats</a:t>
            </a:r>
            <a:r>
              <a:rPr lang="fi-FI" dirty="0">
                <a:ea typeface="ＭＳ Ｐゴシック"/>
              </a:rPr>
              <a:t>: </a:t>
            </a:r>
            <a:r>
              <a:rPr lang="fi-FI" dirty="0" err="1">
                <a:ea typeface="ＭＳ Ｐゴシック"/>
              </a:rPr>
              <a:t>Dependent</a:t>
            </a:r>
            <a:r>
              <a:rPr lang="fi-FI" dirty="0">
                <a:ea typeface="ＭＳ Ｐゴシック"/>
              </a:rPr>
              <a:t> on </a:t>
            </a:r>
            <a:r>
              <a:rPr lang="fi-FI" dirty="0" err="1">
                <a:ea typeface="ＭＳ Ｐゴシック"/>
              </a:rPr>
              <a:t>natural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gas</a:t>
            </a:r>
            <a:r>
              <a:rPr lang="fi-FI" dirty="0">
                <a:ea typeface="ＭＳ Ｐゴシック"/>
              </a:rPr>
              <a:t> as an </a:t>
            </a:r>
            <a:r>
              <a:rPr lang="fi-FI" dirty="0" err="1">
                <a:ea typeface="ＭＳ Ｐゴシック"/>
              </a:rPr>
              <a:t>energy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source</a:t>
            </a:r>
            <a:r>
              <a:rPr lang="fi-FI" dirty="0">
                <a:ea typeface="ＭＳ Ｐゴシック"/>
              </a:rPr>
              <a:t> for </a:t>
            </a:r>
            <a:r>
              <a:rPr lang="fi-FI" dirty="0" err="1">
                <a:ea typeface="ＭＳ Ｐゴシック"/>
              </a:rPr>
              <a:t>re-heating</a:t>
            </a:r>
            <a:endParaRPr lang="fi-FI">
              <a:ea typeface="ＭＳ Ｐゴシック"/>
            </a:endParaRPr>
          </a:p>
          <a:p>
            <a:r>
              <a:rPr lang="fi-FI" dirty="0" err="1">
                <a:ea typeface="ＭＳ Ｐゴシック"/>
              </a:rPr>
              <a:t>cooled</a:t>
            </a:r>
            <a:r>
              <a:rPr lang="fi-FI" dirty="0">
                <a:ea typeface="ＭＳ Ｐゴシック"/>
              </a:rPr>
              <a:t> air to </a:t>
            </a:r>
            <a:r>
              <a:rPr lang="fi-FI" dirty="0" err="1">
                <a:ea typeface="ＭＳ Ｐゴシック"/>
              </a:rPr>
              <a:t>the</a:t>
            </a:r>
            <a:r>
              <a:rPr lang="fi-FI">
                <a:ea typeface="ＭＳ Ｐゴシック"/>
              </a:rPr>
              <a:t> </a:t>
            </a:r>
            <a:r>
              <a:rPr lang="fi-FI" dirty="0" err="1">
                <a:ea typeface="ＭＳ Ｐゴシック"/>
              </a:rPr>
              <a:t>generator</a:t>
            </a:r>
            <a:r>
              <a:rPr lang="fi-FI" dirty="0">
                <a:ea typeface="ＭＳ Ｐゴシック"/>
              </a:rPr>
              <a:t>. Natural </a:t>
            </a:r>
            <a:r>
              <a:rPr lang="fi-FI" dirty="0" err="1">
                <a:ea typeface="ＭＳ Ｐゴシック"/>
              </a:rPr>
              <a:t>gas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price</a:t>
            </a:r>
            <a:r>
              <a:rPr lang="fi-FI" dirty="0">
                <a:ea typeface="ＭＳ Ｐゴシック"/>
              </a:rPr>
              <a:t> </a:t>
            </a:r>
            <a:r>
              <a:rPr lang="fi-FI">
                <a:ea typeface="ＭＳ Ｐゴシック"/>
              </a:rPr>
              <a:t>is a </a:t>
            </a:r>
            <a:r>
              <a:rPr lang="fi-FI" err="1">
                <a:ea typeface="ＭＳ Ｐゴシック"/>
              </a:rPr>
              <a:t>major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factor</a:t>
            </a:r>
            <a:r>
              <a:rPr lang="fi-FI">
                <a:ea typeface="ＭＳ Ｐゴシック"/>
              </a:rPr>
              <a:t> in </a:t>
            </a:r>
            <a:r>
              <a:rPr lang="fi-FI" dirty="0" err="1">
                <a:ea typeface="ＭＳ Ｐゴシック"/>
              </a:rPr>
              <a:t>the</a:t>
            </a:r>
            <a:r>
              <a:rPr lang="fi-FI" dirty="0">
                <a:ea typeface="ＭＳ Ｐゴシック"/>
              </a:rPr>
              <a:t> CAES</a:t>
            </a:r>
            <a:endParaRPr lang="fi-FI"/>
          </a:p>
          <a:p>
            <a:r>
              <a:rPr lang="fi-FI" err="1">
                <a:ea typeface="ＭＳ Ｐゴシック"/>
              </a:rPr>
              <a:t>economics</a:t>
            </a:r>
            <a:r>
              <a:rPr lang="fi-FI">
                <a:ea typeface="ＭＳ Ｐゴシック"/>
              </a:rPr>
              <a:t> </a:t>
            </a:r>
            <a:r>
              <a:rPr lang="fi-FI" err="1">
                <a:ea typeface="ＭＳ Ｐゴシック"/>
              </a:rPr>
              <a:t>currently</a:t>
            </a:r>
            <a:r>
              <a:rPr lang="fi-FI" dirty="0">
                <a:ea typeface="ＭＳ Ｐゴシック"/>
              </a:rPr>
              <a:t>.</a:t>
            </a:r>
            <a:r>
              <a:rPr lang="fi-FI">
                <a:ea typeface="ＭＳ Ｐゴシック"/>
              </a:rPr>
              <a:t> </a:t>
            </a:r>
            <a:endParaRPr lang="fi-FI"/>
          </a:p>
          <a:p>
            <a:endParaRPr lang="fi-FI" dirty="0">
              <a:ea typeface="ＭＳ Ｐゴシック"/>
            </a:endParaRPr>
          </a:p>
          <a:p>
            <a:endParaRPr lang="fi-FI" dirty="0">
              <a:ea typeface="ＭＳ Ｐゴシック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500BA8A-AF4C-AB33-6E33-346B86705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ea typeface="ＭＳ Ｐゴシック"/>
              </a:rPr>
              <a:t>SWOT Analysis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E3CCB7-F4C5-75C0-CC35-3ECB4AB9B1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D9F1746-0876-1972-39CC-D3A51BF5F1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1785766-4ED4-73F9-2333-17106A52F9C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05DB5EA-CBF4-DE38-C3CF-5A1E5A9F9E5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35238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EDB367190953648A264E37947721A26" ma:contentTypeVersion="2" ma:contentTypeDescription="Luo uusi asiakirja." ma:contentTypeScope="" ma:versionID="5c16d26c6a08c6e30eb16c5f275ed84f">
  <xsd:schema xmlns:xsd="http://www.w3.org/2001/XMLSchema" xmlns:xs="http://www.w3.org/2001/XMLSchema" xmlns:p="http://schemas.microsoft.com/office/2006/metadata/properties" xmlns:ns2="eaf69a08-c387-47c4-8302-469ea448da35" targetNamespace="http://schemas.microsoft.com/office/2006/metadata/properties" ma:root="true" ma:fieldsID="14658d1ef5ac3319e1897db3ef009b62" ns2:_="">
    <xsd:import namespace="eaf69a08-c387-47c4-8302-469ea448da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69a08-c387-47c4-8302-469ea448da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42DB27-B078-4FCF-A262-9AB2297948EF}">
  <ds:schemaRefs>
    <ds:schemaRef ds:uri="http://schemas.openxmlformats.org/package/2006/metadata/core-properties"/>
    <ds:schemaRef ds:uri="http://purl.org/dc/elements/1.1/"/>
    <ds:schemaRef ds:uri="eaf69a08-c387-47c4-8302-469ea448da35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4FE2B26-DD38-4C58-AED9-9435A7963436}">
  <ds:schemaRefs>
    <ds:schemaRef ds:uri="eaf69a08-c387-47c4-8302-469ea448da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65382D-8312-4023-A515-DB0B60B7FE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96</TotalTime>
  <Words>778</Words>
  <Application>Microsoft Office PowerPoint</Application>
  <PresentationFormat>On-screen Show (4:3)</PresentationFormat>
  <Paragraphs>159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Arial,Sans-Serif</vt:lpstr>
      <vt:lpstr>Calibri</vt:lpstr>
      <vt:lpstr>Times New Roman</vt:lpstr>
      <vt:lpstr>presentation</vt:lpstr>
      <vt:lpstr>Aalto Content - Green</vt:lpstr>
      <vt:lpstr>ELEC-E8423 - Smart Grid  Compressed Air Energy Storage (CAES)</vt:lpstr>
      <vt:lpstr>Introduction</vt:lpstr>
      <vt:lpstr>Outline</vt:lpstr>
      <vt:lpstr>History </vt:lpstr>
      <vt:lpstr>Fundamental aspects of CAES </vt:lpstr>
      <vt:lpstr>Technical specifications and comparison </vt:lpstr>
      <vt:lpstr>Suitability</vt:lpstr>
      <vt:lpstr>Economics</vt:lpstr>
      <vt:lpstr>SWOT Analysis</vt:lpstr>
      <vt:lpstr>Conclusions</vt:lpstr>
      <vt:lpstr>Source material used</vt:lpstr>
      <vt:lpstr>PowerPoint Presentation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8</cp:revision>
  <dcterms:created xsi:type="dcterms:W3CDTF">2010-03-23T14:57:30Z</dcterms:created>
  <dcterms:modified xsi:type="dcterms:W3CDTF">2023-03-06T18:01:23Z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0x0101004EDB367190953648A264E37947721A26</vt:lpwstr>
  </property>
</Properties>
</file>