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1" r:id="rId4"/>
    <p:sldMasterId id="2147483671" r:id="rId5"/>
  </p:sldMasterIdLst>
  <p:notesMasterIdLst>
    <p:notesMasterId r:id="rId15"/>
  </p:notesMasterIdLst>
  <p:handoutMasterIdLst>
    <p:handoutMasterId r:id="rId16"/>
  </p:handoutMasterIdLst>
  <p:sldIdLst>
    <p:sldId id="339" r:id="rId6"/>
    <p:sldId id="355" r:id="rId7"/>
    <p:sldId id="363" r:id="rId8"/>
    <p:sldId id="366" r:id="rId9"/>
    <p:sldId id="367" r:id="rId10"/>
    <p:sldId id="368" r:id="rId11"/>
    <p:sldId id="352" r:id="rId12"/>
    <p:sldId id="365" r:id="rId13"/>
    <p:sldId id="362" r:id="rId14"/>
  </p:sldIdLst>
  <p:sldSz cx="9144000" cy="6858000" type="screen4x3"/>
  <p:notesSz cx="6797675" cy="9874250"/>
  <p:defaultTextStyle>
    <a:defPPr>
      <a:defRPr lang="en-US"/>
    </a:defPPr>
    <a:lvl1pPr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388938" indent="68263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777875" indent="136525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168400" indent="203200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557338" indent="271463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5B12BF-52F7-47A3-809F-59B90C07B67F}" v="1471" dt="2023-03-07T10:27:34.346"/>
    <p1510:client id="{F31F0CC8-9F0D-224C-92DE-0751CD5D3ECA}" v="704" dt="2023-03-02T09:46:36.9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algn="r" defTabSz="388864" eaLnBrk="1" hangingPunct="1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E6C6C468-002F-4575-A7B2-5116909C25E9}" type="datetime1">
              <a:rPr lang="en-US"/>
              <a:pPr>
                <a:defRPr/>
              </a:pPr>
              <a:t>3/7/2023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algn="r" defTabSz="387350" eaLnBrk="1" hangingPunct="1">
              <a:defRPr sz="1200"/>
            </a:lvl1pPr>
          </a:lstStyle>
          <a:p>
            <a:pPr>
              <a:defRPr/>
            </a:pPr>
            <a:fld id="{87ADF26D-2D02-4B7E-A9F7-BA15724DBC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7977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algn="r" defTabSz="388864" eaLnBrk="1" hangingPunct="1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0C00A11D-E7F3-4B45-B120-89C62F8E3355}" type="datetime1">
              <a:rPr lang="en-US"/>
              <a:pPr>
                <a:defRPr/>
              </a:pPr>
              <a:t>3/7/2023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776" tIns="46389" rIns="92776" bIns="463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algn="r" defTabSz="387350" eaLnBrk="1" hangingPunct="1">
              <a:defRPr sz="1200"/>
            </a:lvl1pPr>
          </a:lstStyle>
          <a:p>
            <a:pPr>
              <a:defRPr/>
            </a:pPr>
            <a:fld id="{87BB9EB4-620A-4C05-A10A-919C6D241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8053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388938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2pPr>
    <a:lvl3pPr marL="777875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3pPr>
    <a:lvl4pPr marL="1168400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4pPr>
    <a:lvl5pPr marL="1557338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5pPr>
    <a:lvl6pPr marL="1948129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027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-Pumped hydro storage system stores energy in water mass via potential energy</a:t>
            </a:r>
            <a:r>
              <a:rPr lang="fi-FI" dirty="0">
                <a:effectLst/>
              </a:rPr>
              <a:t> </a:t>
            </a:r>
          </a:p>
          <a:p>
            <a:endParaRPr lang="fi-FI" noProof="1">
              <a:effectLst/>
            </a:endParaRPr>
          </a:p>
          <a:p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3880444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-1. Renewable energy such as wind or solar energy is used to pump water from the bottom reservoir uphill to the top reservoir during times of low electricity demand</a:t>
            </a:r>
          </a:p>
          <a:p>
            <a:endParaRPr lang="fi-FI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-2. when electricity demand increases, or wind and solar production drops, water runs downhill from the upper reservoir</a:t>
            </a:r>
          </a:p>
          <a:p>
            <a:endParaRPr lang="fi-FI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-3. water runs through the turbine and creates electricity</a:t>
            </a:r>
            <a:endParaRPr lang="fi-FI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204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38893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-Pumped hydro storages have 3 different technologies: </a:t>
            </a:r>
            <a:r>
              <a:rPr lang="en-US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Pumped hydro storage 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plant on the surface, underground, or even underwater</a:t>
            </a:r>
            <a:endParaRPr lang="fi-FI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dirty="0"/>
          </a:p>
          <a:p>
            <a:pPr marL="0" marR="0" lvl="0" indent="0" algn="l" defTabSz="38893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-charge and discharge</a:t>
            </a:r>
            <a:endParaRPr lang="fi-FI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dirty="0"/>
          </a:p>
          <a:p>
            <a:r>
              <a:rPr lang="fi-FI" dirty="0"/>
              <a:t>-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Oskari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continues with the advantages and disadvantages of pumped hydro storage systems</a:t>
            </a:r>
            <a:endParaRPr lang="fi-FI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i-FI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250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>
                <a:solidFill>
                  <a:srgbClr val="333333"/>
                </a:solidFill>
                <a:effectLst/>
                <a:latin typeface="-apple-system"/>
              </a:rPr>
              <a:t>The environmental impact of PHES primarily relates to flooding of land within the reservoirs. If the reservoirs are located in a river valley then environmental impacts are likely to be more severe than for an off-river system located away from rivers. Other environmental impacts include construction of roads, pipes or tunnels for water conveyance, a powerhouse and switchyard, and high voltage transmission lines. Since there are far more potential off-river than on-river sites it is much easier to choose an off-river site that minimizes environmental impact.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89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6478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258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45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2220"/>
            <a:ext cx="7772400" cy="1086181"/>
          </a:xfrm>
        </p:spPr>
        <p:txBody>
          <a:bodyPr lIns="0" tIns="0" rIns="0" bIns="0" anchor="t">
            <a:normAutofit/>
          </a:bodyPr>
          <a:lstStyle>
            <a:lvl1pPr algn="l">
              <a:defRPr sz="43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2858401"/>
            <a:ext cx="6285600" cy="2339529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2216"/>
              </a:lnSpc>
              <a:buNone/>
              <a:defRPr sz="2000">
                <a:solidFill>
                  <a:srgbClr val="FFFFFF"/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72401" y="5961599"/>
            <a:ext cx="2049245" cy="1778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72400" y="6137467"/>
            <a:ext cx="2049244" cy="4572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2862387" y="6137467"/>
            <a:ext cx="2027114" cy="4572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7427603" y="5961599"/>
            <a:ext cx="1132198" cy="6336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5143295" y="5961067"/>
            <a:ext cx="1962357" cy="634132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1"/>
          </p:nvPr>
        </p:nvSpPr>
        <p:spPr>
          <a:xfrm>
            <a:off x="2860675" y="5961063"/>
            <a:ext cx="2027238" cy="177800"/>
          </a:xfrm>
        </p:spPr>
        <p:txBody>
          <a:bodyPr lIns="0" tIns="0" rIns="0" bIns="0" anchor="t"/>
          <a:lstStyle>
            <a:lvl1pPr>
              <a:defRPr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2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6285600" cy="4136400"/>
          </a:xfrm>
        </p:spPr>
        <p:txBody>
          <a:bodyPr lIns="0" tIns="0" rIns="0" bIns="0">
            <a:normAutofit/>
          </a:bodyPr>
          <a:lstStyle>
            <a:lvl1pPr>
              <a:lnSpc>
                <a:spcPts val="1704"/>
              </a:lnSpc>
              <a:buNone/>
              <a:defRPr sz="1400" b="1"/>
            </a:lvl1pPr>
          </a:lstStyle>
          <a:p>
            <a:pPr lvl="0"/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text</a:t>
            </a:r>
            <a:r>
              <a:rPr lang="fi-FI"/>
              <a:t> </a:t>
            </a:r>
            <a:r>
              <a:rPr lang="fi-FI" err="1"/>
              <a:t>styles</a:t>
            </a:r>
            <a:endParaRPr lang="fi-FI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title</a:t>
            </a:r>
            <a:r>
              <a:rPr lang="fi-FI"/>
              <a:t> </a:t>
            </a:r>
            <a:r>
              <a:rPr lang="fi-FI" err="1"/>
              <a:t>style</a:t>
            </a:r>
            <a:endParaRPr lang="en-US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fld id="{E17AA3F4-D5E5-4C20-B6A3-9D228DF088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90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endParaRPr lang="en-US" sz="150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572400" y="547000"/>
            <a:ext cx="7772400" cy="22064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title</a:t>
            </a:r>
            <a:r>
              <a:rPr lang="fi-FI"/>
              <a:t> </a:t>
            </a:r>
            <a:r>
              <a:rPr lang="fi-FI" err="1"/>
              <a:t>style</a:t>
            </a:r>
            <a:endParaRPr lang="en-US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fld id="{A05597E2-BB32-4F6B-84FE-6C16B84E6F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791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9" name="Rectangle 8"/>
          <p:cNvSpPr/>
          <p:nvPr/>
        </p:nvSpPr>
        <p:spPr>
          <a:xfrm>
            <a:off x="573088" y="1138238"/>
            <a:ext cx="7988300" cy="635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6285600" cy="4136400"/>
          </a:xfrm>
        </p:spPr>
        <p:txBody>
          <a:bodyPr lIns="0" tIns="0" rIns="0" bIns="0">
            <a:normAutofit/>
          </a:bodyPr>
          <a:lstStyle>
            <a:lvl1pPr>
              <a:lnSpc>
                <a:spcPts val="1704"/>
              </a:lnSpc>
              <a:buNone/>
              <a:defRPr sz="1400" b="1"/>
            </a:lvl1pPr>
          </a:lstStyle>
          <a:p>
            <a:pPr lvl="0"/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text</a:t>
            </a:r>
            <a:r>
              <a:rPr lang="fi-FI"/>
              <a:t> </a:t>
            </a:r>
            <a:r>
              <a:rPr lang="fi-FI" err="1"/>
              <a:t>styles</a:t>
            </a:r>
            <a:endParaRPr lang="fi-FI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title</a:t>
            </a:r>
            <a:r>
              <a:rPr lang="fi-FI"/>
              <a:t> </a:t>
            </a:r>
            <a:r>
              <a:rPr lang="fi-FI" err="1"/>
              <a:t>style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74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119063"/>
            <a:ext cx="8520113" cy="962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268413"/>
            <a:ext cx="4171950" cy="4897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171950" cy="4897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defTabSz="388938">
              <a:defRPr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85475600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Aalto_EN_Electr-Eng_21_RGB_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0" t="6174"/>
          <a:stretch>
            <a:fillRect/>
          </a:stretch>
        </p:blipFill>
        <p:spPr bwMode="auto">
          <a:xfrm>
            <a:off x="0" y="0"/>
            <a:ext cx="2162175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defTabSz="389626" eaLnBrk="1" hangingPunct="1">
              <a:defRPr sz="10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 defTabSz="389626" eaLnBrk="1" hangingPunct="1">
              <a:defRPr sz="1000">
                <a:solidFill>
                  <a:srgbClr val="898989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049652F-9372-4B86-AABD-EF97F90847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406400" y="1712913"/>
            <a:ext cx="8328025" cy="392112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endParaRPr lang="en-US" sz="150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7" r:id="rId1"/>
  </p:sldLayoutIdLst>
  <p:hf hdr="0" ftr="0"/>
  <p:txStyles>
    <p:titleStyle>
      <a:lvl1pPr algn="ctr" defTabSz="388938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389626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779252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168878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558503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92100" indent="-292100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31825" indent="-242888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973138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363663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1752600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142942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 descr="Aalto_EN_Electr-Eng_13_RGB_2"/>
          <p:cNvPicPr>
            <a:picLocks noChangeAspect="1" noChangeArrowheads="1"/>
          </p:cNvPicPr>
          <p:nvPr userDrawn="1"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815013"/>
            <a:ext cx="2519363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Click to edit Master title style</a:t>
            </a:r>
            <a:endParaRPr lang="en-US" alt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Click to edit Master text styles</a:t>
            </a:r>
          </a:p>
          <a:p>
            <a:pPr lvl="1"/>
            <a:r>
              <a:rPr lang="fi-FI" altLang="en-US"/>
              <a:t>Second level</a:t>
            </a:r>
          </a:p>
          <a:p>
            <a:pPr lvl="2"/>
            <a:r>
              <a:rPr lang="fi-FI" altLang="en-US"/>
              <a:t>Third level</a:t>
            </a:r>
          </a:p>
          <a:p>
            <a:pPr lvl="3"/>
            <a:r>
              <a:rPr lang="fi-FI" altLang="en-US"/>
              <a:t>Fourth level</a:t>
            </a:r>
          </a:p>
          <a:p>
            <a:pPr lvl="4"/>
            <a:r>
              <a:rPr lang="fi-FI" altLang="en-US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defTabSz="389626" eaLnBrk="1" hangingPunct="1">
              <a:defRPr sz="10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 defTabSz="389626" eaLnBrk="1" hangingPunct="1">
              <a:defRPr sz="1000">
                <a:solidFill>
                  <a:srgbClr val="898989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E0A0211-A76A-4511-A964-36F8689660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0" r:id="rId1"/>
    <p:sldLayoutId id="2147484791" r:id="rId2"/>
    <p:sldLayoutId id="2147484792" r:id="rId3"/>
    <p:sldLayoutId id="2147484794" r:id="rId4"/>
  </p:sldLayoutIdLst>
  <p:hf hdr="0" ftr="0"/>
  <p:txStyles>
    <p:titleStyle>
      <a:lvl1pPr algn="ctr" defTabSz="388938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2pPr>
      <a:lvl3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3pPr>
      <a:lvl4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4pPr>
      <a:lvl5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5pPr>
      <a:lvl6pPr marL="389626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6pPr>
      <a:lvl7pPr marL="779252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7pPr>
      <a:lvl8pPr marL="1168878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8pPr>
      <a:lvl9pPr marL="1558503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292100" indent="-292100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631825" indent="-242888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973138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1363663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1752600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2142942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rena.gov.au/blog/what-is-pumped-hydro-and-how-does-it-work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upload.wikimedia.org/wikipedia/commons/thumb/8/89/Raccoon_Mountain_Pumped-Storage_Plant.svg/600px-Raccoon_Mountain_Pumped-Storage_Plant.svg.png" TargetMode="External"/><Relationship Id="rId5" Type="http://schemas.openxmlformats.org/officeDocument/2006/relationships/hyperlink" Target="https://www.nature.com/articles/s41560-021-00837-2" TargetMode="External"/><Relationship Id="rId4" Type="http://schemas.openxmlformats.org/officeDocument/2006/relationships/hyperlink" Target="https://www.researchgate.net/figure/Conceptual-diagram-of-an-underground-pumped-storage-hydropower-project-Source-Based-on_fig5_34071606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2220"/>
            <a:ext cx="7777274" cy="2410209"/>
          </a:xfrm>
        </p:spPr>
        <p:txBody>
          <a:bodyPr>
            <a:normAutofit/>
          </a:bodyPr>
          <a:lstStyle/>
          <a:p>
            <a:r>
              <a:rPr lang="fi-FI" sz="3200"/>
              <a:t>ELEC-E8423 - Smart Grid</a:t>
            </a:r>
            <a:br>
              <a:rPr lang="fi-FI" sz="3200"/>
            </a:br>
            <a:br>
              <a:rPr lang="fi-FI" sz="3200"/>
            </a:br>
            <a:r>
              <a:rPr lang="fi-FI" sz="3200"/>
              <a:t>6. </a:t>
            </a:r>
            <a:r>
              <a:rPr lang="fi-FI" sz="3200" i="1" dirty="0" err="1"/>
              <a:t>Pumped</a:t>
            </a:r>
            <a:r>
              <a:rPr lang="fi-FI" sz="3200" i="1"/>
              <a:t> Hydro Energy Storage</a:t>
            </a:r>
            <a:endParaRPr lang="en-US" sz="3200" i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1" y="4182429"/>
            <a:ext cx="6285600" cy="1323370"/>
          </a:xfrm>
        </p:spPr>
        <p:txBody>
          <a:bodyPr>
            <a:normAutofit/>
          </a:bodyPr>
          <a:lstStyle/>
          <a:p>
            <a:r>
              <a:rPr lang="en-US" i="1" err="1"/>
              <a:t>Oskari</a:t>
            </a:r>
            <a:r>
              <a:rPr lang="en-US" i="1"/>
              <a:t> </a:t>
            </a:r>
            <a:r>
              <a:rPr lang="en-US" i="1" err="1"/>
              <a:t>Kettunen</a:t>
            </a:r>
            <a:endParaRPr lang="en-US" i="1"/>
          </a:p>
          <a:p>
            <a:r>
              <a:rPr lang="en-US" i="1"/>
              <a:t>Klaus </a:t>
            </a:r>
            <a:r>
              <a:rPr lang="en-US" i="1" err="1"/>
              <a:t>Moilanen</a:t>
            </a:r>
            <a:endParaRPr lang="en-US" i="1"/>
          </a:p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07</a:t>
            </a:r>
            <a:r>
              <a:rPr lang="et-EE"/>
              <a:t>.0</a:t>
            </a:r>
            <a:r>
              <a:rPr lang="fi-FI"/>
              <a:t>3</a:t>
            </a:r>
            <a:r>
              <a:rPr lang="et-EE"/>
              <a:t>.2023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47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7988990" cy="4136400"/>
          </a:xfrm>
        </p:spPr>
        <p:txBody>
          <a:bodyPr>
            <a:normAutofit/>
          </a:bodyPr>
          <a:lstStyle/>
          <a:p>
            <a:pPr marL="285750" indent="-285750" eaLnBrk="1" hangingPunct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sz="2000"/>
              <a:t>This kinds of storage system technology stores the energy in the potential energy of water mass</a:t>
            </a:r>
          </a:p>
          <a:p>
            <a:pPr marL="285750" indent="-285750" eaLnBrk="1" hangingPunct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sz="2000"/>
              <a:t>Round trip efficiency is around 70-85 % </a:t>
            </a:r>
            <a:endParaRPr lang="en-US" sz="2000" b="0"/>
          </a:p>
          <a:p>
            <a:pPr marL="285750" indent="-285750" eaLnBrk="1" hangingPunct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Usual storage capacity is around 1000-1500 MW</a:t>
            </a:r>
          </a:p>
          <a:p>
            <a:pPr marL="285750" indent="-285750" eaLnBrk="1" hangingPunct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sz="2000"/>
              <a:t>Worldwide there has been 180 GW installed, which is approximately 95 % of all energy storage installed</a:t>
            </a:r>
          </a:p>
          <a:p>
            <a:pPr marL="285750" indent="-285750" eaLnBrk="1" hangingPunct="1">
              <a:lnSpc>
                <a:spcPct val="160000"/>
              </a:lnSpc>
              <a:buFont typeface="Arial" panose="020B0604020202020204" pitchFamily="34" charset="0"/>
              <a:buChar char="•"/>
            </a:pPr>
            <a:endParaRPr lang="en-US"/>
          </a:p>
          <a:p>
            <a:pPr marL="0" indent="0" eaLnBrk="1" hangingPunct="1">
              <a:lnSpc>
                <a:spcPct val="160000"/>
              </a:lnSpc>
            </a:pP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err="1"/>
              <a:t>Introduction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fi-FI"/>
              <a:t>07</a:t>
            </a:r>
            <a:r>
              <a:rPr lang="et-EE"/>
              <a:t>.0</a:t>
            </a:r>
            <a:r>
              <a:rPr lang="fi-FI"/>
              <a:t>3</a:t>
            </a:r>
            <a:r>
              <a:rPr lang="et-EE"/>
              <a:t>.2023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8976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7772400" cy="4136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fi-FI"/>
              <a:t>07</a:t>
            </a:r>
            <a:r>
              <a:rPr lang="et-EE"/>
              <a:t>.0</a:t>
            </a:r>
            <a:r>
              <a:rPr lang="fi-FI"/>
              <a:t>3</a:t>
            </a:r>
            <a:r>
              <a:rPr lang="et-EE"/>
              <a:t>.2023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2D2A1BA-44A5-EE48-1B02-7237C27621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00" y="1242200"/>
            <a:ext cx="7988990" cy="446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881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8EFCF38F-153F-3BDC-C7A0-4F53D6B6174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2400" y="1387740"/>
            <a:ext cx="3999600" cy="4417314"/>
          </a:xfrm>
        </p:spPr>
        <p:txBody>
          <a:bodyPr>
            <a:normAutofit/>
          </a:bodyPr>
          <a:lstStyle/>
          <a:p>
            <a:r>
              <a:rPr lang="fi-FI" sz="1600" err="1"/>
              <a:t>Pumped</a:t>
            </a:r>
            <a:r>
              <a:rPr lang="fi-FI" sz="1600"/>
              <a:t> </a:t>
            </a:r>
            <a:r>
              <a:rPr lang="fi-FI" sz="1600" err="1"/>
              <a:t>storage</a:t>
            </a:r>
            <a:r>
              <a:rPr lang="fi-FI" sz="1600"/>
              <a:t> </a:t>
            </a:r>
            <a:r>
              <a:rPr lang="fi-FI" sz="1600" err="1"/>
              <a:t>plant</a:t>
            </a:r>
            <a:r>
              <a:rPr lang="fi-FI" sz="1600"/>
              <a:t> on </a:t>
            </a:r>
            <a:r>
              <a:rPr lang="fi-FI" sz="1600" err="1"/>
              <a:t>the</a:t>
            </a:r>
            <a:r>
              <a:rPr lang="fi-FI" sz="1600"/>
              <a:t> </a:t>
            </a:r>
            <a:r>
              <a:rPr lang="fi-FI" sz="1600" err="1"/>
              <a:t>surface</a:t>
            </a:r>
            <a:endParaRPr lang="fi-FI" sz="1600"/>
          </a:p>
          <a:p>
            <a:pPr>
              <a:buFont typeface="Arial" panose="020B0604020202020204" pitchFamily="34" charset="0"/>
              <a:buChar char="•"/>
            </a:pPr>
            <a:r>
              <a:rPr lang="fi-FI" b="0" err="1"/>
              <a:t>The</a:t>
            </a:r>
            <a:r>
              <a:rPr lang="fi-FI" b="0"/>
              <a:t> </a:t>
            </a:r>
            <a:r>
              <a:rPr lang="fi-FI" b="0" err="1"/>
              <a:t>most</a:t>
            </a:r>
            <a:r>
              <a:rPr lang="fi-FI" b="0"/>
              <a:t> </a:t>
            </a:r>
            <a:r>
              <a:rPr lang="fi-FI" b="0" err="1"/>
              <a:t>common</a:t>
            </a:r>
            <a:r>
              <a:rPr lang="fi-FI" b="0"/>
              <a:t> in </a:t>
            </a:r>
            <a:r>
              <a:rPr lang="fi-FI" b="0" err="1"/>
              <a:t>use</a:t>
            </a:r>
            <a:r>
              <a:rPr lang="fi-FI" b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0" err="1"/>
              <a:t>Requires</a:t>
            </a:r>
            <a:r>
              <a:rPr lang="fi-FI" b="0"/>
              <a:t> </a:t>
            </a:r>
            <a:r>
              <a:rPr lang="fi-FI" b="0" err="1"/>
              <a:t>high</a:t>
            </a:r>
            <a:r>
              <a:rPr lang="fi-FI" b="0"/>
              <a:t> </a:t>
            </a:r>
            <a:r>
              <a:rPr lang="fi-FI" b="0" err="1"/>
              <a:t>elevation</a:t>
            </a:r>
            <a:r>
              <a:rPr lang="fi-FI" b="0"/>
              <a:t> </a:t>
            </a:r>
            <a:r>
              <a:rPr lang="fi-FI" b="0" err="1"/>
              <a:t>difference</a:t>
            </a:r>
            <a:endParaRPr lang="fi-FI" b="0"/>
          </a:p>
          <a:p>
            <a:pPr>
              <a:buFont typeface="Arial" panose="020B0604020202020204" pitchFamily="34" charset="0"/>
              <a:buChar char="•"/>
            </a:pPr>
            <a:r>
              <a:rPr lang="fi-FI" b="0" err="1"/>
              <a:t>Plant</a:t>
            </a:r>
            <a:r>
              <a:rPr lang="fi-FI" b="0"/>
              <a:t> </a:t>
            </a:r>
            <a:r>
              <a:rPr lang="fi-FI" b="0" err="1"/>
              <a:t>size</a:t>
            </a:r>
            <a:r>
              <a:rPr lang="fi-FI" b="0"/>
              <a:t> </a:t>
            </a:r>
            <a:r>
              <a:rPr lang="fi-FI" b="0" err="1"/>
              <a:t>can</a:t>
            </a:r>
            <a:r>
              <a:rPr lang="fi-FI" b="0"/>
              <a:t> </a:t>
            </a:r>
            <a:r>
              <a:rPr lang="fi-FI" b="0" err="1"/>
              <a:t>be</a:t>
            </a:r>
            <a:r>
              <a:rPr lang="fi-FI" b="0"/>
              <a:t> </a:t>
            </a:r>
            <a:r>
              <a:rPr lang="fi-FI" b="0" err="1"/>
              <a:t>over</a:t>
            </a:r>
            <a:r>
              <a:rPr lang="fi-FI" b="0"/>
              <a:t> 3000 MW</a:t>
            </a:r>
          </a:p>
          <a:p>
            <a:endParaRPr lang="fi-FI" sz="1600"/>
          </a:p>
          <a:p>
            <a:r>
              <a:rPr lang="fi-FI" sz="1600"/>
              <a:t>Underground </a:t>
            </a:r>
            <a:r>
              <a:rPr lang="fi-FI" sz="1600" err="1"/>
              <a:t>reservoirs</a:t>
            </a:r>
            <a:endParaRPr lang="fi-FI" sz="1600"/>
          </a:p>
          <a:p>
            <a:pPr>
              <a:buFont typeface="Arial" panose="020B0604020202020204" pitchFamily="34" charset="0"/>
              <a:buChar char="•"/>
            </a:pPr>
            <a:r>
              <a:rPr lang="fi-FI" b="0" err="1"/>
              <a:t>Usually</a:t>
            </a:r>
            <a:r>
              <a:rPr lang="fi-FI" b="0"/>
              <a:t> </a:t>
            </a:r>
            <a:r>
              <a:rPr lang="fi-FI" b="0" err="1"/>
              <a:t>used</a:t>
            </a:r>
            <a:r>
              <a:rPr lang="fi-FI" b="0"/>
              <a:t> in </a:t>
            </a:r>
            <a:r>
              <a:rPr lang="fi-FI" b="0" err="1"/>
              <a:t>unused</a:t>
            </a:r>
            <a:r>
              <a:rPr lang="fi-FI" b="0"/>
              <a:t> underground </a:t>
            </a:r>
            <a:r>
              <a:rPr lang="fi-FI" b="0" err="1"/>
              <a:t>facilities</a:t>
            </a:r>
            <a:r>
              <a:rPr lang="fi-FI" b="0"/>
              <a:t>, </a:t>
            </a:r>
            <a:r>
              <a:rPr lang="fi-FI" b="0" err="1"/>
              <a:t>such</a:t>
            </a:r>
            <a:r>
              <a:rPr lang="fi-FI" b="0"/>
              <a:t> as </a:t>
            </a:r>
            <a:r>
              <a:rPr lang="fi-FI" b="0" err="1"/>
              <a:t>mines</a:t>
            </a:r>
            <a:endParaRPr lang="fi-FI" b="0"/>
          </a:p>
          <a:p>
            <a:pPr>
              <a:buFont typeface="Arial" panose="020B0604020202020204" pitchFamily="34" charset="0"/>
              <a:buChar char="•"/>
            </a:pPr>
            <a:r>
              <a:rPr lang="fi-FI" b="0" err="1"/>
              <a:t>Usable</a:t>
            </a:r>
            <a:r>
              <a:rPr lang="fi-FI" b="0"/>
              <a:t> in </a:t>
            </a:r>
            <a:r>
              <a:rPr lang="fi-FI" b="0" err="1"/>
              <a:t>flat</a:t>
            </a:r>
            <a:r>
              <a:rPr lang="fi-FI" b="0"/>
              <a:t> </a:t>
            </a:r>
            <a:r>
              <a:rPr lang="fi-FI" b="0" err="1"/>
              <a:t>regions</a:t>
            </a:r>
            <a:endParaRPr lang="fi-FI" b="0"/>
          </a:p>
          <a:p>
            <a:endParaRPr lang="fi-FI"/>
          </a:p>
          <a:p>
            <a:r>
              <a:rPr lang="fi-FI" sz="1600" err="1"/>
              <a:t>Underwater</a:t>
            </a:r>
            <a:r>
              <a:rPr lang="fi-FI" sz="1600"/>
              <a:t> </a:t>
            </a:r>
            <a:r>
              <a:rPr lang="fi-FI" sz="1600" err="1"/>
              <a:t>reservoirs</a:t>
            </a:r>
            <a:endParaRPr lang="fi-FI" sz="1600"/>
          </a:p>
          <a:p>
            <a:pPr>
              <a:buFont typeface="Arial" panose="020B0604020202020204" pitchFamily="34" charset="0"/>
              <a:buChar char="•"/>
            </a:pPr>
            <a:r>
              <a:rPr lang="fi-FI" b="0" err="1"/>
              <a:t>Usage</a:t>
            </a:r>
            <a:r>
              <a:rPr lang="fi-FI" b="0"/>
              <a:t> of </a:t>
            </a:r>
            <a:r>
              <a:rPr lang="fi-FI" b="0" err="1"/>
              <a:t>pressure</a:t>
            </a:r>
            <a:r>
              <a:rPr lang="fi-FI" b="0"/>
              <a:t> at </a:t>
            </a:r>
            <a:r>
              <a:rPr lang="fi-FI" b="0" err="1"/>
              <a:t>the</a:t>
            </a:r>
            <a:r>
              <a:rPr lang="fi-FI" b="0"/>
              <a:t> </a:t>
            </a:r>
            <a:r>
              <a:rPr lang="fi-FI" b="0" err="1"/>
              <a:t>sea</a:t>
            </a:r>
            <a:r>
              <a:rPr lang="fi-FI" b="0"/>
              <a:t> </a:t>
            </a:r>
            <a:r>
              <a:rPr lang="fi-FI" b="0" err="1"/>
              <a:t>bottom</a:t>
            </a:r>
            <a:endParaRPr lang="fi-FI" b="0"/>
          </a:p>
          <a:p>
            <a:pPr>
              <a:buFont typeface="Arial" panose="020B0604020202020204" pitchFamily="34" charset="0"/>
              <a:buChar char="•"/>
            </a:pPr>
            <a:r>
              <a:rPr lang="fi-FI" b="0" err="1"/>
              <a:t>When</a:t>
            </a:r>
            <a:r>
              <a:rPr lang="fi-FI" b="0"/>
              <a:t> </a:t>
            </a:r>
            <a:r>
              <a:rPr lang="fi-FI" b="0" err="1"/>
              <a:t>power</a:t>
            </a:r>
            <a:r>
              <a:rPr lang="fi-FI" b="0"/>
              <a:t> is </a:t>
            </a:r>
            <a:r>
              <a:rPr lang="fi-FI" b="0" err="1"/>
              <a:t>needed</a:t>
            </a:r>
            <a:r>
              <a:rPr lang="fi-FI" b="0"/>
              <a:t>, </a:t>
            </a:r>
            <a:r>
              <a:rPr lang="fi-FI" b="0" err="1"/>
              <a:t>water</a:t>
            </a:r>
            <a:r>
              <a:rPr lang="fi-FI" b="0"/>
              <a:t> is </a:t>
            </a:r>
            <a:r>
              <a:rPr lang="fi-FI" b="0" err="1"/>
              <a:t>let</a:t>
            </a:r>
            <a:r>
              <a:rPr lang="fi-FI" b="0"/>
              <a:t> 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0" err="1"/>
              <a:t>When</a:t>
            </a:r>
            <a:r>
              <a:rPr lang="fi-FI" b="0"/>
              <a:t> </a:t>
            </a:r>
            <a:r>
              <a:rPr lang="fi-FI" b="0" err="1"/>
              <a:t>there</a:t>
            </a:r>
            <a:r>
              <a:rPr lang="fi-FI" b="0"/>
              <a:t> is an </a:t>
            </a:r>
            <a:r>
              <a:rPr lang="fi-FI" b="0" err="1"/>
              <a:t>electricity</a:t>
            </a:r>
            <a:r>
              <a:rPr lang="fi-FI" b="0"/>
              <a:t> </a:t>
            </a:r>
            <a:r>
              <a:rPr lang="fi-FI" b="0" err="1"/>
              <a:t>surplus</a:t>
            </a:r>
            <a:r>
              <a:rPr lang="fi-FI" b="0"/>
              <a:t>, </a:t>
            </a:r>
            <a:r>
              <a:rPr lang="fi-FI" b="0" err="1"/>
              <a:t>water</a:t>
            </a:r>
            <a:r>
              <a:rPr lang="fi-FI" b="0"/>
              <a:t> is </a:t>
            </a:r>
            <a:r>
              <a:rPr lang="fi-FI" b="0" err="1"/>
              <a:t>pumped</a:t>
            </a:r>
            <a:r>
              <a:rPr lang="fi-FI" b="0"/>
              <a:t> out</a:t>
            </a:r>
          </a:p>
          <a:p>
            <a:endParaRPr lang="fi-FI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A3193DC9-8292-397B-5EA4-DFEF04B835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Storage </a:t>
            </a:r>
            <a:r>
              <a:rPr lang="fi-FI" err="1"/>
              <a:t>technologies</a:t>
            </a:r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6DC461D-5660-FC45-E974-25604A6B6A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9846AEE9-B131-1397-5408-B0CE4DDD32B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D7CEF440-7D95-F9AB-3126-5968AD8E0DF7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fi-FI"/>
              <a:t>07</a:t>
            </a:r>
            <a:r>
              <a:rPr lang="et-EE"/>
              <a:t>.0</a:t>
            </a:r>
            <a:r>
              <a:rPr lang="fi-FI"/>
              <a:t>3</a:t>
            </a:r>
            <a:r>
              <a:rPr lang="et-EE"/>
              <a:t>.2023</a:t>
            </a:r>
            <a:endParaRPr lang="en-US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990539F-5CE5-788B-D796-C28371FBBFB7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8" name="AutoShape 2" descr="Conceptual diagram of an underground pumped storage hydropower project. (Source: Based on ESA 2019)">
            <a:extLst>
              <a:ext uri="{FF2B5EF4-FFF2-40B4-BE49-F238E27FC236}">
                <a16:creationId xmlns:a16="http://schemas.microsoft.com/office/drawing/2014/main" id="{DE561F41-47B7-0576-E53A-F909A12086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2549236" cy="2549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7DDAEC6A-57DA-618B-2DC3-403A9FF5C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6256" y="2726915"/>
            <a:ext cx="3212220" cy="140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DA431C6A-7297-0B95-FDB4-F197BBCCA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6258" y="1280246"/>
            <a:ext cx="3199406" cy="1247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raunhofer Tests a New Underwater Energy Storage Concept">
            <a:extLst>
              <a:ext uri="{FF2B5EF4-FFF2-40B4-BE49-F238E27FC236}">
                <a16:creationId xmlns:a16="http://schemas.microsoft.com/office/drawing/2014/main" id="{C6135100-D325-9A74-0CFD-F50C8A51F9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6256" y="4334172"/>
            <a:ext cx="3212220" cy="136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5928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9369D61-7A9F-EAED-99DE-6346F211AF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2400" y="1473484"/>
            <a:ext cx="3417709" cy="4062355"/>
          </a:xfrm>
        </p:spPr>
        <p:txBody>
          <a:bodyPr>
            <a:normAutofit/>
          </a:bodyPr>
          <a:lstStyle/>
          <a:p>
            <a:endParaRPr lang="en-US" sz="2200">
              <a:solidFill>
                <a:schemeClr val="accent4"/>
              </a:solidFill>
            </a:endParaRPr>
          </a:p>
          <a:p>
            <a:r>
              <a:rPr lang="en-US" sz="2200">
                <a:solidFill>
                  <a:schemeClr val="accent4"/>
                </a:solidFill>
              </a:rPr>
              <a:t>+ Advantages</a:t>
            </a:r>
          </a:p>
          <a:p>
            <a:endParaRPr lang="en-US" sz="220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/>
              <a:t>Has long asset life anywhere from 50 to 100 years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/>
              <a:t>Simple and reliable technology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/>
              <a:t>Helps integrate renewable energy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/>
              <a:t>Easy energy balancing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/>
              <a:t>Good round trip efficiency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>
              <a:solidFill>
                <a:schemeClr val="accent4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3428139-5F6B-062C-9471-8C851A587E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Advantages and Disadvantages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C76FE4-04C8-703F-1E0D-6E1908C0A1B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371C04-D4F3-BD8C-9CCE-18D95B51B1E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1267B0C-A484-ABFC-EBA3-522ED46B2872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fi-FI"/>
              <a:t>07</a:t>
            </a:r>
            <a:r>
              <a:rPr lang="et-EE"/>
              <a:t>.0</a:t>
            </a:r>
            <a:r>
              <a:rPr lang="fi-FI"/>
              <a:t>3</a:t>
            </a:r>
            <a:r>
              <a:rPr lang="et-EE"/>
              <a:t>.2023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9009FB-BE3A-4E37-2406-A91AB995522E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20F792-4BDE-AC45-3EBD-44A4E9C189C9}"/>
              </a:ext>
            </a:extLst>
          </p:cNvPr>
          <p:cNvSpPr txBox="1"/>
          <p:nvPr/>
        </p:nvSpPr>
        <p:spPr>
          <a:xfrm>
            <a:off x="5143500" y="1674673"/>
            <a:ext cx="341789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>
                <a:solidFill>
                  <a:schemeClr val="accent2"/>
                </a:solidFill>
                <a:latin typeface="+mn-lt"/>
              </a:rPr>
              <a:t>- Disadvantages</a:t>
            </a:r>
          </a:p>
          <a:p>
            <a:pPr marL="342900" indent="-342900">
              <a:buFontTx/>
              <a:buChar char="-"/>
            </a:pPr>
            <a:endParaRPr lang="en-US" sz="2200" b="1">
              <a:solidFill>
                <a:schemeClr val="accent2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>
                <a:latin typeface="+mn-lt"/>
              </a:rPr>
              <a:t>High capital costs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b="1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>
                <a:latin typeface="+mn-lt"/>
              </a:rPr>
              <a:t>Geographical limitations</a:t>
            </a:r>
          </a:p>
          <a:p>
            <a:pPr marL="731838" lvl="1" indent="-342900">
              <a:buFont typeface="Arial" panose="020B0604020202020204" pitchFamily="34" charset="0"/>
              <a:buChar char="•"/>
            </a:pPr>
            <a:r>
              <a:rPr lang="en-US" sz="1400" b="1">
                <a:latin typeface="+mn-lt"/>
              </a:rPr>
              <a:t>Elevation between the two reservoirs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b="1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>
                <a:latin typeface="+mn-lt"/>
              </a:rPr>
              <a:t>Large size of one storage system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b="1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>
                <a:latin typeface="+mn-lt"/>
              </a:rPr>
              <a:t>Environmental ones</a:t>
            </a:r>
          </a:p>
          <a:p>
            <a:pPr marL="342900" indent="-342900">
              <a:buFontTx/>
              <a:buChar char="-"/>
            </a:pPr>
            <a:endParaRPr lang="en-US" sz="220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42142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32047EB-B906-CD24-E06E-8F297F22A7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2401" y="1497600"/>
            <a:ext cx="2991681" cy="41364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Energy storing</a:t>
            </a:r>
          </a:p>
          <a:p>
            <a:pPr marL="682625" lvl="1" indent="-342900">
              <a:buFont typeface="Arial" panose="020B0604020202020204" pitchFamily="34" charset="0"/>
              <a:buChar char="•"/>
            </a:pPr>
            <a:r>
              <a:rPr lang="en-US" sz="1600"/>
              <a:t>Long- and short-term storage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Energy balancing</a:t>
            </a:r>
          </a:p>
          <a:p>
            <a:pPr marL="682625" lvl="1" indent="-342900">
              <a:buFont typeface="Arial" panose="020B0604020202020204" pitchFamily="34" charset="0"/>
              <a:buChar char="•"/>
            </a:pPr>
            <a:r>
              <a:rPr lang="en-US" sz="1600"/>
              <a:t>Balance high load peaks and unexpected loads</a:t>
            </a:r>
          </a:p>
          <a:p>
            <a:pPr marL="682625" lvl="1" indent="-342900">
              <a:buFont typeface="Arial" panose="020B0604020202020204" pitchFamily="34" charset="0"/>
              <a:buChar char="•"/>
            </a:pPr>
            <a:endParaRPr lang="en-US" sz="16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Large emergency reserve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7344EC6-0425-CB99-8C15-3809FF88EE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Applications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6C2985-247B-C0C6-3874-6BFB434508A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75A5C9-37FE-9C82-EF1A-970C98541F3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3ED9E6-329C-8B6D-B720-8D8BB365236D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fi-FI"/>
              <a:t>07</a:t>
            </a:r>
            <a:r>
              <a:rPr lang="et-EE"/>
              <a:t>.0</a:t>
            </a:r>
            <a:r>
              <a:rPr lang="fi-FI"/>
              <a:t>3</a:t>
            </a:r>
            <a:r>
              <a:rPr lang="et-EE"/>
              <a:t>.2023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478E6B-414A-A8B8-D65D-34BF483D6F3A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EC14850-9238-93AB-7532-F32B3EF4C0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8753" y="1387740"/>
            <a:ext cx="5475247" cy="4251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998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995054"/>
            <a:ext cx="8134278" cy="363894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/>
              <a:t>Pumped hydro energy storage </a:t>
            </a:r>
            <a:r>
              <a:rPr lang="en-FI" sz="2000"/>
              <a:t>comprises roughly</a:t>
            </a:r>
            <a:r>
              <a:rPr lang="en-US" sz="2000"/>
              <a:t> 95</a:t>
            </a:r>
            <a:r>
              <a:rPr lang="en-FI" sz="2000"/>
              <a:t>%</a:t>
            </a:r>
            <a:r>
              <a:rPr lang="en-US" sz="2000"/>
              <a:t> of installed global</a:t>
            </a:r>
            <a:r>
              <a:rPr lang="en-FI" sz="2000"/>
              <a:t> </a:t>
            </a:r>
            <a:r>
              <a:rPr lang="en-US" sz="2000"/>
              <a:t>storage </a:t>
            </a:r>
            <a:r>
              <a:rPr lang="en-FI" sz="2000"/>
              <a:t>power </a:t>
            </a:r>
            <a:r>
              <a:rPr lang="en-US" sz="2000"/>
              <a:t>capacity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2000" err="1"/>
              <a:t>Simple</a:t>
            </a:r>
            <a:r>
              <a:rPr lang="fi-FI" sz="2000"/>
              <a:t> and </a:t>
            </a:r>
            <a:r>
              <a:rPr lang="fi-FI" sz="2000" err="1"/>
              <a:t>reliable</a:t>
            </a:r>
            <a:r>
              <a:rPr lang="fi-FI" sz="2000"/>
              <a:t> </a:t>
            </a:r>
            <a:r>
              <a:rPr lang="fi-FI" sz="2000" err="1"/>
              <a:t>technology</a:t>
            </a:r>
            <a:endParaRPr lang="fi-FI" sz="200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2000" err="1"/>
              <a:t>With</a:t>
            </a:r>
            <a:r>
              <a:rPr lang="fi-FI" sz="2000"/>
              <a:t> </a:t>
            </a:r>
            <a:r>
              <a:rPr lang="fi-FI" sz="2000" err="1"/>
              <a:t>developments</a:t>
            </a:r>
            <a:r>
              <a:rPr lang="fi-FI" sz="2000"/>
              <a:t> in </a:t>
            </a:r>
            <a:r>
              <a:rPr lang="fi-FI" sz="2000" err="1"/>
              <a:t>new</a:t>
            </a:r>
            <a:r>
              <a:rPr lang="fi-FI" sz="2000"/>
              <a:t> </a:t>
            </a:r>
            <a:r>
              <a:rPr lang="fi-FI" sz="2000" err="1"/>
              <a:t>technology</a:t>
            </a:r>
            <a:r>
              <a:rPr lang="fi-FI" sz="2000"/>
              <a:t>, it </a:t>
            </a:r>
            <a:r>
              <a:rPr lang="fi-FI" sz="2000" err="1"/>
              <a:t>could</a:t>
            </a:r>
            <a:r>
              <a:rPr lang="fi-FI" sz="2000"/>
              <a:t> </a:t>
            </a:r>
            <a:r>
              <a:rPr lang="fi-FI" sz="2000" err="1"/>
              <a:t>bring</a:t>
            </a:r>
            <a:r>
              <a:rPr lang="fi-FI" sz="2000"/>
              <a:t> </a:t>
            </a:r>
            <a:r>
              <a:rPr lang="fi-FI" sz="2000" err="1"/>
              <a:t>much</a:t>
            </a:r>
            <a:r>
              <a:rPr lang="fi-FI" sz="2000"/>
              <a:t> </a:t>
            </a:r>
            <a:r>
              <a:rPr lang="fi-FI" sz="2000" err="1"/>
              <a:t>easier</a:t>
            </a:r>
            <a:r>
              <a:rPr lang="fi-FI" sz="2000"/>
              <a:t> </a:t>
            </a:r>
            <a:r>
              <a:rPr lang="fi-FI" sz="2000" err="1"/>
              <a:t>access</a:t>
            </a:r>
            <a:r>
              <a:rPr lang="fi-FI" sz="2000"/>
              <a:t> to non-</a:t>
            </a:r>
            <a:r>
              <a:rPr lang="fi-FI" sz="2000" err="1"/>
              <a:t>mountainous</a:t>
            </a:r>
            <a:r>
              <a:rPr lang="fi-FI" sz="2000"/>
              <a:t> </a:t>
            </a:r>
            <a:r>
              <a:rPr lang="fi-FI" sz="2000" err="1"/>
              <a:t>regions</a:t>
            </a:r>
            <a:endParaRPr lang="en-FI" sz="200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err="1"/>
              <a:t>Conclusions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fi-FI"/>
              <a:t>07</a:t>
            </a:r>
            <a:r>
              <a:rPr lang="et-EE"/>
              <a:t>.0</a:t>
            </a:r>
            <a:r>
              <a:rPr lang="fi-FI"/>
              <a:t>3</a:t>
            </a:r>
            <a:r>
              <a:rPr lang="et-EE"/>
              <a:t>.2023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3155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33BB77DB-4A57-2D28-27DD-4774A291A6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28A58B2F-6D81-BE29-FE99-2786452985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0B77E2F-1B6C-3E27-ADE0-0AD8747E506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A8EC7B7-3166-9071-6CFC-2FCA5287AA1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3A3A9D0F-2D2A-0F19-B5FD-F3BEED6D292E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fi-FI"/>
              <a:t>07</a:t>
            </a:r>
            <a:r>
              <a:rPr lang="et-EE"/>
              <a:t>.0</a:t>
            </a:r>
            <a:r>
              <a:rPr lang="fi-FI"/>
              <a:t>3</a:t>
            </a:r>
            <a:r>
              <a:rPr lang="et-EE"/>
              <a:t>.2023</a:t>
            </a:r>
            <a:endParaRPr lang="en-US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9BFE523-1EF6-1595-44E6-F44CB4161D6D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17FAFC2-7488-C5A2-D243-9ED58EC0D2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7914" y="1494425"/>
            <a:ext cx="5888172" cy="402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294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8134278" cy="413640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u="sng" dirty="0">
                <a:hlinkClick r:id="rId3"/>
              </a:rPr>
              <a:t>https://arena.gov.au/blog/what-is-pumped-hydro-and-how-does-it-work/</a:t>
            </a:r>
            <a:endParaRPr lang="en-US" b="0" u="sng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u="sng" dirty="0" err="1"/>
              <a:t>Koohi-Fayegh</a:t>
            </a:r>
            <a:r>
              <a:rPr lang="en-US" b="0" u="sng" dirty="0"/>
              <a:t> and Rosen, 2020, A review of energy storage types, applications and recent developments.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u="sng" dirty="0"/>
              <a:t>https://</a:t>
            </a:r>
            <a:r>
              <a:rPr lang="en-US" b="0" u="sng" dirty="0" err="1"/>
              <a:t>i.pinimg.com</a:t>
            </a:r>
            <a:r>
              <a:rPr lang="en-US" b="0" u="sng" dirty="0"/>
              <a:t>/originals/e4/f8/6c/e4f86c4c39c75a624f8f824e31703ff0.jpg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u="sng" dirty="0">
                <a:hlinkClick r:id="rId4"/>
              </a:rPr>
              <a:t>https://www.researchgate.net/figure/Conceptual-diagram-of-an-underground-pumped-storage-hydropower-project-Source-Based-on_fig5_340716067</a:t>
            </a:r>
            <a:endParaRPr lang="en-US" b="0" u="sng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u="sng" dirty="0">
                <a:hlinkClick r:id="rId5"/>
              </a:rPr>
              <a:t>https://www.nature.com/articles/s41560-021-00837-2</a:t>
            </a:r>
            <a:endParaRPr lang="en-US" b="0" u="sng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u="sng" dirty="0">
                <a:hlinkClick r:id="rId6"/>
              </a:rPr>
              <a:t>https://upload.wikimedia.org/wikipedia/commons/thumb/8/89/Raccoon_Mountain_Pumped-Storage_Plant.svg/600px-Raccoon_Mountain_Pumped-Storage_Plant.svg.png</a:t>
            </a:r>
            <a:endParaRPr lang="en-US" b="0" u="sng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u="sng" dirty="0"/>
              <a:t>https://</a:t>
            </a:r>
            <a:r>
              <a:rPr lang="en-US" b="0" u="sng" dirty="0" err="1"/>
              <a:t>www.greentechmedia.com</a:t>
            </a:r>
            <a:r>
              <a:rPr lang="en-US" b="0" u="sng" dirty="0"/>
              <a:t>/articles/read/</a:t>
            </a:r>
            <a:r>
              <a:rPr lang="en-US" b="0" u="sng" dirty="0" err="1"/>
              <a:t>fraunhofer</a:t>
            </a:r>
            <a:r>
              <a:rPr lang="en-US" b="0" u="sng" dirty="0"/>
              <a:t>-races-</a:t>
            </a:r>
            <a:r>
              <a:rPr lang="en-US" b="0" u="sng" dirty="0" err="1"/>
              <a:t>hydrostor</a:t>
            </a:r>
            <a:r>
              <a:rPr lang="en-US" b="0" u="sng" dirty="0"/>
              <a:t>-for-underwater-storage</a:t>
            </a:r>
          </a:p>
          <a:p>
            <a:pPr marL="0" indent="0">
              <a:lnSpc>
                <a:spcPct val="150000"/>
              </a:lnSpc>
            </a:pPr>
            <a:endParaRPr lang="en-US" sz="200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err="1"/>
              <a:t>References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fi-FI"/>
              <a:t>07</a:t>
            </a:r>
            <a:r>
              <a:rPr lang="et-EE"/>
              <a:t>.0</a:t>
            </a:r>
            <a:r>
              <a:rPr lang="fi-FI"/>
              <a:t>3</a:t>
            </a:r>
            <a:r>
              <a:rPr lang="et-EE"/>
              <a:t>.2023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0700262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alto Content - Green">
  <a:themeElements>
    <a:clrScheme name="Custom 6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239822646B774EAB83C4D2309E604D" ma:contentTypeVersion="12" ma:contentTypeDescription="Create a new document." ma:contentTypeScope="" ma:versionID="bf1a374c7149891056d723f3e203474d">
  <xsd:schema xmlns:xsd="http://www.w3.org/2001/XMLSchema" xmlns:xs="http://www.w3.org/2001/XMLSchema" xmlns:p="http://schemas.microsoft.com/office/2006/metadata/properties" xmlns:ns3="999c9e7a-9f67-4306-a71b-8133e6f1adb0" xmlns:ns4="08534761-e067-4182-9156-8f21373af7a5" targetNamespace="http://schemas.microsoft.com/office/2006/metadata/properties" ma:root="true" ma:fieldsID="7532e45ec006d5795773f10840c499c5" ns3:_="" ns4:_="">
    <xsd:import namespace="999c9e7a-9f67-4306-a71b-8133e6f1adb0"/>
    <xsd:import namespace="08534761-e067-4182-9156-8f21373af7a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9c9e7a-9f67-4306-a71b-8133e6f1ad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534761-e067-4182-9156-8f21373af7a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99c9e7a-9f67-4306-a71b-8133e6f1adb0" xsi:nil="true"/>
  </documentManagement>
</p:properties>
</file>

<file path=customXml/itemProps1.xml><?xml version="1.0" encoding="utf-8"?>
<ds:datastoreItem xmlns:ds="http://schemas.openxmlformats.org/officeDocument/2006/customXml" ds:itemID="{DB0840E2-8B23-4650-A42D-06670F0A566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3292303-CAC5-4422-8173-ADBEE5BD6BB0}">
  <ds:schemaRefs>
    <ds:schemaRef ds:uri="08534761-e067-4182-9156-8f21373af7a5"/>
    <ds:schemaRef ds:uri="999c9e7a-9f67-4306-a71b-8133e6f1adb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E35F072-5836-42CC-9B53-F51655E51C51}">
  <ds:schemaRefs>
    <ds:schemaRef ds:uri="http://purl.org/dc/elements/1.1/"/>
    <ds:schemaRef ds:uri="http://purl.org/dc/dcmitype/"/>
    <ds:schemaRef ds:uri="http://www.w3.org/XML/1998/namespace"/>
    <ds:schemaRef ds:uri="999c9e7a-9f67-4306-a71b-8133e6f1adb0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08534761-e067-4182-9156-8f21373af7a5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0</TotalTime>
  <Words>622</Words>
  <Application>Microsoft Office PowerPoint</Application>
  <PresentationFormat>On-screen Show (4:3)</PresentationFormat>
  <Paragraphs>95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-apple-system</vt:lpstr>
      <vt:lpstr>Arial</vt:lpstr>
      <vt:lpstr>Calibri</vt:lpstr>
      <vt:lpstr>Times New Roman</vt:lpstr>
      <vt:lpstr>presentation</vt:lpstr>
      <vt:lpstr>Aalto Content - Green</vt:lpstr>
      <vt:lpstr>ELEC-E8423 - Smart Grid  6. Pumped Hydro Energy Storage</vt:lpstr>
      <vt:lpstr>Introduction</vt:lpstr>
      <vt:lpstr>PowerPoint Presentation</vt:lpstr>
      <vt:lpstr>Storage technologies</vt:lpstr>
      <vt:lpstr>Advantages and Disadvantages</vt:lpstr>
      <vt:lpstr>Applications</vt:lpstr>
      <vt:lpstr>Conclusions</vt:lpstr>
      <vt:lpstr>PowerPoint Presentation</vt:lpstr>
      <vt:lpstr>References</vt:lpstr>
    </vt:vector>
  </TitlesOfParts>
  <Company>TKK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Indirect holographic imaging: evaluation of image quality at 310 GHz</dc:title>
  <dc:creator>atammine</dc:creator>
  <cp:lastModifiedBy>Kettunen Oskari</cp:lastModifiedBy>
  <cp:revision>1</cp:revision>
  <dcterms:created xsi:type="dcterms:W3CDTF">2010-03-23T14:57:30Z</dcterms:created>
  <dcterms:modified xsi:type="dcterms:W3CDTF">2023-03-07T10:29:34Z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0x01010065239822646B774EAB83C4D2309E604D</vt:lpwstr>
  </property>
</Properties>
</file>