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6"/>
  </p:notesMasterIdLst>
  <p:handoutMasterIdLst>
    <p:handoutMasterId r:id="rId17"/>
  </p:handoutMasterIdLst>
  <p:sldIdLst>
    <p:sldId id="339" r:id="rId3"/>
    <p:sldId id="355" r:id="rId4"/>
    <p:sldId id="371" r:id="rId5"/>
    <p:sldId id="363" r:id="rId6"/>
    <p:sldId id="372" r:id="rId7"/>
    <p:sldId id="365" r:id="rId8"/>
    <p:sldId id="367" r:id="rId9"/>
    <p:sldId id="368" r:id="rId10"/>
    <p:sldId id="370" r:id="rId11"/>
    <p:sldId id="373" r:id="rId12"/>
    <p:sldId id="352" r:id="rId13"/>
    <p:sldId id="362" r:id="rId14"/>
    <p:sldId id="364" r:id="rId15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F190D-33A1-408C-B960-DC82D831937B}" v="85" dt="2023-05-01T13:20:08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1" autoAdjust="0"/>
    <p:restoredTop sz="90349" autoAdjust="0"/>
  </p:normalViewPr>
  <p:slideViewPr>
    <p:cSldViewPr snapToGrid="0" snapToObjects="1">
      <p:cViewPr varScale="1">
        <p:scale>
          <a:sx n="72" d="100"/>
          <a:sy n="72" d="100"/>
        </p:scale>
        <p:origin x="11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85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74827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29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9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2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8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en-FI" sz="3200" i="1" dirty="0"/>
              <a:t>Power to Gas Applications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FI" i="1" dirty="0"/>
              <a:t>Amin Moghimy Fam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0</a:t>
            </a:r>
            <a:r>
              <a:rPr lang="en-FI" dirty="0"/>
              <a:t>2.05.2023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3172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Smart Grid is an electrical grid which includes advanced metering infrastructure and smart and remote-controlled components.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Remote-control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and coordinate systems fast, secure, and precise. </a:t>
            </a: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sector coupling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essential for normal operation of the system</a:t>
            </a:r>
            <a:endParaRPr lang="en-FI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Smart Grid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648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Grid infrastructure enables integrating new technologies into energy sector and having a sustainable life.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only an alternative way to supply current for 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also a promising tool to decarbonize human activities.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future, P2G will play a great role in most sectors, including electricity, heat, gas, transportation, and … 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Conclusion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8134278" cy="45313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Undertaking, Hydrogen Joint. "Hydrogen roadmap Europe: A sustainable pathway for the European Energy Transition." (2019). 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EC, EC. "Communication from the Commission to the European Parliament, the Council, the European Economic and Social Committee and the Committee of the Regions." A hydrogen strategy for a climate-neutral Europe (2020).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Koirala, Binod, et al. "Integrated electricity, hydrogen and methane system modelling framework: Application to the Dutch Infrastructure Outlook 2050." Applied Energy 289 (2021): 116713. 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Ozturk,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Merve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Ibrahim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Dincer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"A comprehensive review on power-to-gas with hydrogen options for cleaner applications." International Journal of Hydrogen Energy 46.62 (2021): 31511-31522.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Mazza, Andrea, Ettore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Bompard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Gianfranco Chicco. "Applications of power to gas technologies in emerging electrical systems." Renewable and Sustainable Energy Reviews 92 (2018): 794-806.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Yue,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Meiling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"Hydrogen energy systems: A critical review of technologies, applications, trends and challenges." Renewable and Sustainable Energy Reviews 146 (2021): 111180.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Li, Bo, et al. "Modeling integrated power and transportation systems: Impacts of power-to-gas on the deep decarbonization." IEEE Transactions on Industry Applications 58.2 (2021): 2677-2693.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Wulf, Christina, Jochen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Linßen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Petra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Zapp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"Review of power-to-gas projects in Europe." Energy Procedia 155 (2018): 367-378.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Yapicioglu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Arda, and Ibrahim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Dincer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"A review on clean ammonia as a potential fuel for power generators." Renewable and Sustainable Energy Reviews 103 (2019): 96-108.</a:t>
            </a:r>
          </a:p>
          <a:p>
            <a:pPr marL="0" indent="0" algn="just">
              <a:lnSpc>
                <a:spcPct val="150000"/>
              </a:lnSpc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Jiang,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Yuewen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10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Liyun</a:t>
            </a: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Guo. "Research on wind power accommodation for an electricity-heat-gas integrated microgrid system with power-to-gas." IEEE Access 7 (2019): 87118-87126.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3261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</a:pPr>
            <a:r>
              <a:rPr lang="en-FI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attention!</a:t>
            </a:r>
          </a:p>
          <a:p>
            <a:pPr marL="0" indent="0">
              <a:lnSpc>
                <a:spcPct val="150000"/>
              </a:lnSpc>
            </a:pPr>
            <a:endParaRPr lang="en-FI" sz="2000" dirty="0"/>
          </a:p>
          <a:p>
            <a:pPr marL="0" indent="0" algn="ctr">
              <a:lnSpc>
                <a:spcPct val="150000"/>
              </a:lnSpc>
            </a:pPr>
            <a:r>
              <a:rPr lang="en-FI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</a:t>
            </a:r>
          </a:p>
          <a:p>
            <a:pPr marL="0" indent="0">
              <a:lnSpc>
                <a:spcPct val="150000"/>
              </a:lnSpc>
            </a:pPr>
            <a:endParaRPr lang="en-FI" sz="2000" dirty="0"/>
          </a:p>
          <a:p>
            <a:pPr marL="0" indent="0">
              <a:lnSpc>
                <a:spcPct val="150000"/>
              </a:lnSpc>
            </a:pPr>
            <a:endParaRPr lang="en-FI" sz="2000" dirty="0"/>
          </a:p>
          <a:p>
            <a:pPr marL="0" indent="0">
              <a:lnSpc>
                <a:spcPct val="150000"/>
              </a:lnSpc>
            </a:pPr>
            <a:endParaRPr lang="en-FI" sz="2000" dirty="0"/>
          </a:p>
          <a:p>
            <a:pPr marL="0" indent="0">
              <a:lnSpc>
                <a:spcPct val="150000"/>
              </a:lnSpc>
            </a:pPr>
            <a:endParaRPr lang="en-FI" sz="2000" dirty="0"/>
          </a:p>
          <a:p>
            <a:pPr marL="0" indent="0">
              <a:lnSpc>
                <a:spcPct val="150000"/>
              </a:lnSpc>
            </a:pPr>
            <a:endParaRPr lang="en-FI" sz="2000" dirty="0"/>
          </a:p>
          <a:p>
            <a:pPr marL="0" indent="0" algn="r">
              <a:lnSpc>
                <a:spcPct val="150000"/>
              </a:lnSpc>
            </a:pPr>
            <a:r>
              <a:rPr lang="en-FI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 Moghimy Fam</a:t>
            </a:r>
          </a:p>
          <a:p>
            <a:pPr marL="0" indent="0" algn="r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FI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min.moghimyfam@aalto.fi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02.05.2023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07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572400" y="1497600"/>
                <a:ext cx="7988990" cy="4136400"/>
              </a:xfrm>
            </p:spPr>
            <p:txBody>
              <a:bodyPr>
                <a:normAutofit/>
              </a:bodyPr>
              <a:lstStyle/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to gas (P2G) is an electro-chemical process in which electrical energy is used to produce gaseous such as hydrogen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 Methane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FI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directly.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used to produce other productions such as synthetic natural gas (SNG),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i="1">
                            <a:latin typeface="Cambria Math" panose="02040503050406030204" pitchFamily="18" charset="0"/>
                          </a:rPr>
                          <m:t>𝑪𝑯</m:t>
                        </m:r>
                      </m:e>
                      <m:sub>
                        <m:r>
                          <a:rPr lang="en-FI" i="1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methanol, and LPG.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Nowadays,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used in industry for petroleum refining, glass purification, fertilizer production, semiconductor manufacturing, and ... 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Currently, most of the needed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produced from fossil fuels, specifically natural gas (NG).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alternative way to supply the need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using electricity and electrolysers.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the other hand, the 28 Member States of the EU have signed and ratified the Paris agreement to keep global warming well below 1.5</a:t>
                </a:r>
                <a14:m>
                  <m:oMath xmlns:m="http://schemas.openxmlformats.org/officeDocument/2006/math">
                    <m:r>
                      <a:rPr lang="en-FI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FI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above preindustrial levels.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achieve this goal, they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must</a:t>
                </a: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drop emission by 45% by 2030 and to “net zero” by 2050.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endParaRPr lang="en-FI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572400" y="1497600"/>
                <a:ext cx="7988990" cy="4136400"/>
              </a:xfrm>
              <a:blipFill>
                <a:blip r:embed="rId3"/>
                <a:stretch>
                  <a:fillRect l="-1298" r="-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572400" y="1497600"/>
                <a:ext cx="7988990" cy="4136400"/>
              </a:xfrm>
            </p:spPr>
            <p:txBody>
              <a:bodyPr>
                <a:normAutofit/>
              </a:bodyPr>
              <a:lstStyle/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requires not only to produce electricity from carbon neutral resources, but also to reduce carbon emission in industry feedstock, industry energy, heating sector, and transportation sector.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Thanks to recent development in producing electricity from renewable resources, electrifying and using green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(produced from renewable generated electricity) by means of sector coupling is an essential lever to decarbonize human activities.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Hence, P2G is not only a technology to provide an alternative source for current demand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but also a promising tool to have a sustainable life on planet earth. </a:t>
                </a:r>
              </a:p>
              <a:p>
                <a:pPr marL="285750" indent="-285750" algn="just" eaLnBrk="1" hangingPunct="1">
                  <a:lnSpc>
                    <a:spcPct val="160000"/>
                  </a:lnSpc>
                  <a:buFont typeface="Arial" panose="020B0604020202020204" pitchFamily="34" charset="0"/>
                  <a:buChar char="•"/>
                </a:pPr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conclusion, there is a need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produced by P2G process in the future and there will be more applications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FI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FI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FI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FI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future than now.</a:t>
                </a:r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572400" y="1497600"/>
                <a:ext cx="7988990" cy="4136400"/>
              </a:xfrm>
              <a:blipFill>
                <a:blip r:embed="rId3"/>
                <a:stretch>
                  <a:fillRect l="-1298" r="-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53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P2G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23" name="Picture 22" descr="A picture containing diagram, plan, technical drawing, text&#10;&#10;Description automatically generated">
            <a:extLst>
              <a:ext uri="{FF2B5EF4-FFF2-40B4-BE49-F238E27FC236}">
                <a16:creationId xmlns:a16="http://schemas.microsoft.com/office/drawing/2014/main" id="{835B85F7-81DE-F733-9CDF-0B8A6989E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00" y="1770884"/>
            <a:ext cx="7772400" cy="331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Electrolyser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1E3C98F-2ACE-4A5F-4AD3-B82013F29E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691905"/>
              </p:ext>
            </p:extLst>
          </p:nvPr>
        </p:nvGraphicFramePr>
        <p:xfrm>
          <a:off x="721625" y="1497600"/>
          <a:ext cx="7473950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474038" imgH="4222831" progId="Word.Document.12">
                  <p:embed/>
                </p:oleObj>
              </mc:Choice>
              <mc:Fallback>
                <p:oleObj name="Document" r:id="rId3" imgW="7474038" imgH="4222831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1E3C98F-2ACE-4A5F-4AD3-B82013F29E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1625" y="1497600"/>
                        <a:ext cx="7473950" cy="422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725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Transmission</a:t>
            </a:r>
            <a:endParaRPr lang="en-F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Enabling more renewable energy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curtailment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Ancillary services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Heat and Power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flexibility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balance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scheme for planning</a:t>
            </a:r>
          </a:p>
          <a:p>
            <a:pPr marL="388937" lvl="1" indent="0">
              <a:lnSpc>
                <a:spcPct val="150000"/>
              </a:lnSpc>
              <a:buNone/>
            </a:pPr>
            <a:endParaRPr lang="en-FI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FI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F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Power System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712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scheme for Combined Heat and Power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Producing SNG for Gas network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Decarbonizing Heat and Gas sector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Heat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Heat and Gas Sector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636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1488048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Refining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Ammonia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Industry Feedstock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9" name="Picture 8" descr="A picture containing calendar&#10;&#10;Description automatically generated">
            <a:extLst>
              <a:ext uri="{FF2B5EF4-FFF2-40B4-BE49-F238E27FC236}">
                <a16:creationId xmlns:a16="http://schemas.microsoft.com/office/drawing/2014/main" id="{123C1C2E-B079-4B06-93AD-A5C4FC5D2C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93" b="3363"/>
          <a:stretch/>
        </p:blipFill>
        <p:spPr>
          <a:xfrm>
            <a:off x="1712820" y="2834504"/>
            <a:ext cx="6631980" cy="2860032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EAC3B279-2CD4-46AD-B831-089CBBD8A60F}"/>
              </a:ext>
            </a:extLst>
          </p:cNvPr>
          <p:cNvSpPr txBox="1">
            <a:spLocks/>
          </p:cNvSpPr>
          <p:nvPr/>
        </p:nvSpPr>
        <p:spPr bwMode="auto">
          <a:xfrm>
            <a:off x="2060448" y="1497600"/>
            <a:ext cx="1488048" cy="41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Methanol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FE5BAC16-4EDE-4F3E-A548-E4CE401A5FCE}"/>
              </a:ext>
            </a:extLst>
          </p:cNvPr>
          <p:cNvSpPr txBox="1">
            <a:spLocks/>
          </p:cNvSpPr>
          <p:nvPr/>
        </p:nvSpPr>
        <p:spPr bwMode="auto">
          <a:xfrm>
            <a:off x="3827976" y="1483392"/>
            <a:ext cx="1488048" cy="41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Liquified H</a:t>
            </a:r>
            <a:r>
              <a:rPr lang="en-FI" sz="1800" b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078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3172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Electricity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Medium/Small cars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Busses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 trucks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Trams and railways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Synfuel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Airplanes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Transportation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 dirty="0"/>
              <a:t>02.05.2023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DE2171C-DF85-4B8D-9A8C-06F5DB10D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704" y="2885636"/>
            <a:ext cx="5590896" cy="270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13846</TotalTime>
  <Words>910</Words>
  <Application>Microsoft Office PowerPoint</Application>
  <PresentationFormat>On-screen Show (4:3)</PresentationFormat>
  <Paragraphs>105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presentation</vt:lpstr>
      <vt:lpstr>Aalto Content - Green</vt:lpstr>
      <vt:lpstr>Document</vt:lpstr>
      <vt:lpstr>ELEC-E8423 - Smart Grid  Power to Gas Applications</vt:lpstr>
      <vt:lpstr>Introduction</vt:lpstr>
      <vt:lpstr>Introduction</vt:lpstr>
      <vt:lpstr>P2G Process</vt:lpstr>
      <vt:lpstr>Electrolyser</vt:lpstr>
      <vt:lpstr>Power System</vt:lpstr>
      <vt:lpstr>Heat and Gas Sector</vt:lpstr>
      <vt:lpstr>Industry Feedstock</vt:lpstr>
      <vt:lpstr>Transportation</vt:lpstr>
      <vt:lpstr>Smart Grid</vt:lpstr>
      <vt:lpstr>Conclusion</vt:lpstr>
      <vt:lpstr>References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1098</cp:revision>
  <dcterms:created xsi:type="dcterms:W3CDTF">2010-03-23T14:57:30Z</dcterms:created>
  <dcterms:modified xsi:type="dcterms:W3CDTF">2023-05-01T15:32:06Z</dcterms:modified>
</cp:coreProperties>
</file>