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1" r:id="rId1"/>
    <p:sldMasterId id="2147483671" r:id="rId2"/>
  </p:sldMasterIdLst>
  <p:notesMasterIdLst>
    <p:notesMasterId r:id="rId13"/>
  </p:notesMasterIdLst>
  <p:handoutMasterIdLst>
    <p:handoutMasterId r:id="rId14"/>
  </p:handoutMasterIdLst>
  <p:sldIdLst>
    <p:sldId id="339" r:id="rId3"/>
    <p:sldId id="355" r:id="rId4"/>
    <p:sldId id="363" r:id="rId5"/>
    <p:sldId id="368" r:id="rId6"/>
    <p:sldId id="367" r:id="rId7"/>
    <p:sldId id="366" r:id="rId8"/>
    <p:sldId id="365" r:id="rId9"/>
    <p:sldId id="369" r:id="rId10"/>
    <p:sldId id="352" r:id="rId11"/>
    <p:sldId id="362" r:id="rId12"/>
  </p:sldIdLst>
  <p:sldSz cx="9144000" cy="6858000" type="screen4x3"/>
  <p:notesSz cx="6797675" cy="9874250"/>
  <p:defaultTextStyle>
    <a:defPPr>
      <a:defRPr lang="en-US"/>
    </a:defPPr>
    <a:lvl1pPr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388938" indent="68263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777875" indent="136525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168400" indent="203200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557338" indent="271463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01F85E-4226-0F40-A74D-1E86049B7544}" v="2228" dt="2023-03-11T11:38:31.8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0305" autoAdjust="0"/>
  </p:normalViewPr>
  <p:slideViewPr>
    <p:cSldViewPr snapToGrid="0" snapToObjects="1">
      <p:cViewPr varScale="1">
        <p:scale>
          <a:sx n="72" d="100"/>
          <a:sy n="72" d="100"/>
        </p:scale>
        <p:origin x="125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-4014" y="-114"/>
      </p:cViewPr>
      <p:guideLst>
        <p:guide orient="horz" pos="3110"/>
        <p:guide pos="2141"/>
      </p:guideLst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 defTabSz="388864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6C6C468-002F-4575-A7B2-5116909C25E9}" type="datetime1">
              <a:rPr lang="en-US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 defTabSz="387350" eaLnBrk="1" hangingPunct="1">
              <a:defRPr sz="1200"/>
            </a:lvl1pPr>
          </a:lstStyle>
          <a:p>
            <a:pPr>
              <a:defRPr/>
            </a:pPr>
            <a:fld id="{87ADF26D-2D02-4B7E-A9F7-BA15724DBC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7977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 defTabSz="388864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C00A11D-E7F3-4B45-B120-89C62F8E3355}" type="datetime1">
              <a:rPr lang="en-US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776" tIns="46389" rIns="92776" bIns="463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 defTabSz="387350" eaLnBrk="1" hangingPunct="1">
              <a:defRPr sz="1200"/>
            </a:lvl1pPr>
          </a:lstStyle>
          <a:p>
            <a:pPr>
              <a:defRPr/>
            </a:pPr>
            <a:fld id="{87BB9EB4-620A-4C05-A10A-919C6D2412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053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3889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2pPr>
    <a:lvl3pPr marL="777875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3pPr>
    <a:lvl4pPr marL="1168400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4pPr>
    <a:lvl5pPr marL="15573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5pPr>
    <a:lvl6pPr marL="1948129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27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45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880444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Daily storage and seasonal storage</a:t>
            </a:r>
          </a:p>
        </p:txBody>
      </p:sp>
    </p:spTree>
    <p:extLst>
      <p:ext uri="{BB962C8B-B14F-4D97-AF65-F5344CB8AC3E}">
        <p14:creationId xmlns:p14="http://schemas.microsoft.com/office/powerpoint/2010/main" val="1536204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Daily and seasonal storage</a:t>
            </a:r>
          </a:p>
        </p:txBody>
      </p:sp>
    </p:spTree>
    <p:extLst>
      <p:ext uri="{BB962C8B-B14F-4D97-AF65-F5344CB8AC3E}">
        <p14:creationId xmlns:p14="http://schemas.microsoft.com/office/powerpoint/2010/main" val="2005124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5475" lvl="1" indent="-285750">
              <a:lnSpc>
                <a:spcPct val="120000"/>
              </a:lnSpc>
              <a:buFont typeface="Courier New" panose="020B0604020202020204" pitchFamily="34" charset="0"/>
              <a:buChar char="o"/>
            </a:pPr>
            <a:r>
              <a:rPr lang="en-US" dirty="0"/>
              <a:t>Low heat loss -&gt; materials can be stored in ambient temperature when storing</a:t>
            </a:r>
          </a:p>
          <a:p>
            <a:pPr marL="625475" lvl="1" indent="-285750">
              <a:lnSpc>
                <a:spcPct val="120000"/>
              </a:lnSpc>
              <a:buFont typeface="Courier New" panose="020B0604020202020204" pitchFamily="34" charset="0"/>
              <a:buChar char="o"/>
            </a:pPr>
            <a:r>
              <a:rPr lang="en-US" dirty="0"/>
              <a:t>Suitable for Seasonal storage mainly</a:t>
            </a:r>
          </a:p>
          <a:p>
            <a:pPr marL="625475" lvl="1" indent="-285750">
              <a:lnSpc>
                <a:spcPct val="120000"/>
              </a:lnSpc>
              <a:buFont typeface="Courier New" panose="020B0604020202020204" pitchFamily="34" charset="0"/>
              <a:buChar char="o"/>
            </a:pPr>
            <a:r>
              <a:rPr lang="en-US" dirty="0"/>
              <a:t>Most common reactions used for this process is the hydration of salts</a:t>
            </a:r>
          </a:p>
        </p:txBody>
      </p:sp>
    </p:spTree>
    <p:extLst>
      <p:ext uri="{BB962C8B-B14F-4D97-AF65-F5344CB8AC3E}">
        <p14:creationId xmlns:p14="http://schemas.microsoft.com/office/powerpoint/2010/main" val="1057823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912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265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55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5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20"/>
            <a:ext cx="7772400" cy="1086181"/>
          </a:xfrm>
        </p:spPr>
        <p:txBody>
          <a:bodyPr lIns="0" tIns="0" rIns="0" bIns="0" anchor="t">
            <a:normAutofit/>
          </a:bodyPr>
          <a:lstStyle>
            <a:lvl1pPr algn="l"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2858401"/>
            <a:ext cx="6285600" cy="233952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16"/>
              </a:lnSpc>
              <a:buNone/>
              <a:defRPr sz="2000">
                <a:solidFill>
                  <a:srgbClr val="FFFFFF"/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2401" y="5961599"/>
            <a:ext cx="2049245" cy="1778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72400" y="6137467"/>
            <a:ext cx="204924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2862387" y="6137467"/>
            <a:ext cx="202711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7427603" y="5961599"/>
            <a:ext cx="1132198" cy="6336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5143295" y="5961067"/>
            <a:ext cx="1962357" cy="634132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1"/>
          </p:nvPr>
        </p:nvSpPr>
        <p:spPr>
          <a:xfrm>
            <a:off x="2860675" y="5961063"/>
            <a:ext cx="2027238" cy="177800"/>
          </a:xfrm>
        </p:spPr>
        <p:txBody>
          <a:bodyPr lIns="0" tIns="0" rIns="0" bIns="0" anchor="t"/>
          <a:lstStyle>
            <a:lvl1pPr>
              <a:defRPr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2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 dirty="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E17AA3F4-D5E5-4C20-B6A3-9D228DF088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90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6400" y="406400"/>
            <a:ext cx="8326438" cy="5472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endParaRPr lang="en-US" sz="150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72400" y="547000"/>
            <a:ext cx="7772400" cy="22064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A05597E2-BB32-4F6B-84FE-6C16B84E6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91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 dirty="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088" y="1138238"/>
            <a:ext cx="7988300" cy="6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 dirty="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r>
              <a:rPr lang="et-EE" altLang="en-US" dirty="0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974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19063"/>
            <a:ext cx="8520113" cy="962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268413"/>
            <a:ext cx="417195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17195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388938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5475600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Aalto_EN_Electr-Eng_21_RGB_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" t="6174"/>
          <a:stretch>
            <a:fillRect/>
          </a:stretch>
        </p:blipFill>
        <p:spPr bwMode="auto">
          <a:xfrm>
            <a:off x="0" y="0"/>
            <a:ext cx="21621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defTabSz="389626" eaLnBrk="1" hangingPunct="1">
              <a:defRPr sz="10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defTabSz="389626" eaLnBrk="1" hangingPunct="1">
              <a:defRPr sz="10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049652F-9372-4B86-AABD-EF97F90847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406400" y="1712913"/>
            <a:ext cx="8328025" cy="39211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endParaRPr lang="en-US" sz="150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</p:sldLayoutIdLst>
  <p:hf hdr="0" ftr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389626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779252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168878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558503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Aalto_EN_Electr-Eng_13_RGB_2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5013"/>
            <a:ext cx="2519363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title style</a:t>
            </a:r>
            <a:endParaRPr lang="en-US" altLang="en-US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text styles</a:t>
            </a:r>
          </a:p>
          <a:p>
            <a:pPr lvl="1"/>
            <a:r>
              <a:rPr lang="fi-FI" altLang="en-US"/>
              <a:t>Second level</a:t>
            </a:r>
          </a:p>
          <a:p>
            <a:pPr lvl="2"/>
            <a:r>
              <a:rPr lang="fi-FI" altLang="en-US"/>
              <a:t>Third level</a:t>
            </a:r>
          </a:p>
          <a:p>
            <a:pPr lvl="3"/>
            <a:r>
              <a:rPr lang="fi-FI" altLang="en-US"/>
              <a:t>Fourth level</a:t>
            </a:r>
          </a:p>
          <a:p>
            <a:pPr lvl="4"/>
            <a:r>
              <a:rPr lang="fi-FI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defTabSz="389626" eaLnBrk="1" hangingPunct="1">
              <a:defRPr sz="10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defTabSz="389626" eaLnBrk="1" hangingPunct="1">
              <a:defRPr sz="10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E0A0211-A76A-4511-A964-36F8689660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0" r:id="rId1"/>
    <p:sldLayoutId id="2147484791" r:id="rId2"/>
    <p:sldLayoutId id="2147484792" r:id="rId3"/>
    <p:sldLayoutId id="2147484794" r:id="rId4"/>
  </p:sldLayoutIdLst>
  <p:hf hdr="0" ftr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389626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779252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168878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558503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racer-h2020.eu/wp-content/uploads/2019/10/TRACER_D2.1-Heat-Storages.pdf" TargetMode="External"/><Relationship Id="rId7" Type="http://schemas.openxmlformats.org/officeDocument/2006/relationships/hyperlink" Target="https://benthamopen.com/contents/pdf/TOREJ/TOREJ-4-42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researchgate.net/publication/272179305_Thermal_energy_storage_an_overview" TargetMode="External"/><Relationship Id="rId5" Type="http://schemas.openxmlformats.org/officeDocument/2006/relationships/hyperlink" Target="https://www.sciencedirect.com/topics/engineering/thermochemical-energy-storage" TargetMode="External"/><Relationship Id="rId4" Type="http://schemas.openxmlformats.org/officeDocument/2006/relationships/hyperlink" Target="https://www.sciencedirect.com/topics/engineering/latent-heat-storag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hyperlink" Target="https://woodboilers.com/tarm-biomass-products/thermal-storage-biomass-boiler-tanks/pressurized-thermal-storage-tank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20"/>
            <a:ext cx="7777274" cy="2410209"/>
          </a:xfrm>
        </p:spPr>
        <p:txBody>
          <a:bodyPr>
            <a:normAutofit/>
          </a:bodyPr>
          <a:lstStyle/>
          <a:p>
            <a:r>
              <a:rPr lang="fi-FI" sz="3200" dirty="0"/>
              <a:t>ELEC-E8423 - Smart Grid</a:t>
            </a:r>
            <a:br>
              <a:rPr lang="fi-FI" sz="3200" dirty="0"/>
            </a:br>
            <a:br>
              <a:rPr lang="fi-FI" sz="3200" dirty="0"/>
            </a:br>
            <a:r>
              <a:rPr lang="fi-FI" sz="3200" dirty="0"/>
              <a:t>8. </a:t>
            </a:r>
            <a:r>
              <a:rPr lang="fi-FI" sz="3200" dirty="0" err="1"/>
              <a:t>Thermal</a:t>
            </a:r>
            <a:r>
              <a:rPr lang="fi-FI" sz="3200" dirty="0"/>
              <a:t> </a:t>
            </a:r>
            <a:r>
              <a:rPr lang="fi-FI" sz="3200" dirty="0" err="1"/>
              <a:t>heat</a:t>
            </a:r>
            <a:r>
              <a:rPr lang="fi-FI" sz="3200" dirty="0"/>
              <a:t> </a:t>
            </a:r>
            <a:r>
              <a:rPr lang="fi-FI" sz="3200" dirty="0" err="1"/>
              <a:t>storages</a:t>
            </a:r>
            <a:r>
              <a:rPr lang="fi-FI" sz="3200" dirty="0"/>
              <a:t> for </a:t>
            </a:r>
            <a:r>
              <a:rPr lang="fi-FI" sz="3200" dirty="0" err="1"/>
              <a:t>daily</a:t>
            </a:r>
            <a:r>
              <a:rPr lang="fi-FI" sz="3200" dirty="0"/>
              <a:t> and </a:t>
            </a:r>
            <a:r>
              <a:rPr lang="fi-FI" sz="3200" dirty="0" err="1"/>
              <a:t>seasonal</a:t>
            </a:r>
            <a:r>
              <a:rPr lang="fi-FI" sz="3200" dirty="0"/>
              <a:t> </a:t>
            </a:r>
            <a:r>
              <a:rPr lang="fi-FI" sz="3200" dirty="0" err="1"/>
              <a:t>use</a:t>
            </a:r>
            <a:r>
              <a:rPr lang="fi-FI" sz="3200" dirty="0"/>
              <a:t>	</a:t>
            </a:r>
            <a:endParaRPr lang="en-US" sz="3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1" y="4182429"/>
            <a:ext cx="6285600" cy="1323370"/>
          </a:xfrm>
        </p:spPr>
        <p:txBody>
          <a:bodyPr>
            <a:normAutofit/>
          </a:bodyPr>
          <a:lstStyle/>
          <a:p>
            <a:r>
              <a:rPr lang="en-US" i="1" dirty="0"/>
              <a:t>Helmi </a:t>
            </a:r>
            <a:r>
              <a:rPr lang="en-US" i="1" dirty="0" err="1"/>
              <a:t>Härmä</a:t>
            </a:r>
            <a:endParaRPr lang="en-US" i="1" dirty="0"/>
          </a:p>
          <a:p>
            <a:r>
              <a:rPr lang="en-US" i="1" dirty="0" err="1"/>
              <a:t>Siiri</a:t>
            </a:r>
            <a:r>
              <a:rPr lang="en-US" i="1" dirty="0"/>
              <a:t> </a:t>
            </a:r>
            <a:r>
              <a:rPr lang="en-US" i="1" dirty="0" err="1"/>
              <a:t>Lappalainen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14</a:t>
            </a:r>
            <a:r>
              <a:rPr lang="et-EE" dirty="0"/>
              <a:t>.0</a:t>
            </a:r>
            <a:r>
              <a:rPr lang="fi-FI" dirty="0"/>
              <a:t>3</a:t>
            </a:r>
            <a:r>
              <a:rPr lang="et-EE" dirty="0"/>
              <a:t>.2023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447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8134278" cy="413640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en-US" sz="1600" b="0" dirty="0">
                <a:ea typeface="ＭＳ Ｐゴシック"/>
                <a:hlinkClick r:id="rId3"/>
              </a:rPr>
              <a:t>https://tracer-h2020.eu/wp-content/uploads/2019/10/TRACER_D2.1-Heat-Storages.pdf</a:t>
            </a:r>
            <a:endParaRPr lang="en-US" sz="1600" b="0" dirty="0">
              <a:ea typeface="ＭＳ Ｐゴシック"/>
            </a:endParaRPr>
          </a:p>
          <a:p>
            <a:pPr marL="0" indent="0">
              <a:lnSpc>
                <a:spcPct val="150000"/>
              </a:lnSpc>
            </a:pPr>
            <a:r>
              <a:rPr lang="en-US" sz="1600" b="0" dirty="0">
                <a:ea typeface="ＭＳ Ｐゴシック"/>
                <a:hlinkClick r:id="rId4"/>
              </a:rPr>
              <a:t>https://www.sciencedirect.com/topics/engineering/latent-heat-storage</a:t>
            </a:r>
            <a:endParaRPr lang="en-US" sz="1600" b="0" dirty="0">
              <a:ea typeface="ＭＳ Ｐゴシック"/>
            </a:endParaRPr>
          </a:p>
          <a:p>
            <a:pPr marL="0" indent="0">
              <a:lnSpc>
                <a:spcPct val="150000"/>
              </a:lnSpc>
            </a:pPr>
            <a:r>
              <a:rPr lang="en-GB" sz="1600" b="0" dirty="0">
                <a:ea typeface="ＭＳ Ｐゴシック"/>
                <a:hlinkClick r:id="rId5"/>
              </a:rPr>
              <a:t>https://www.sciencedirect.com/topics/engineering/thermochemical-energy-storage</a:t>
            </a:r>
            <a:endParaRPr lang="en-GB" sz="1600" b="0" dirty="0">
              <a:ea typeface="ＭＳ Ｐゴシック"/>
            </a:endParaRPr>
          </a:p>
          <a:p>
            <a:pPr marL="0" indent="0">
              <a:lnSpc>
                <a:spcPct val="150000"/>
              </a:lnSpc>
            </a:pPr>
            <a:r>
              <a:rPr lang="en-GB" sz="1600" b="0" dirty="0" err="1">
                <a:ea typeface="+mn-lt"/>
                <a:cs typeface="+mn-lt"/>
              </a:rPr>
              <a:t>Socaciu</a:t>
            </a:r>
            <a:r>
              <a:rPr lang="en-GB" sz="1600" b="0" dirty="0">
                <a:ea typeface="+mn-lt"/>
                <a:cs typeface="+mn-lt"/>
              </a:rPr>
              <a:t>, Lavinia. (2012). Thermal energy storage: an overview. </a:t>
            </a:r>
            <a:r>
              <a:rPr lang="en-GB" sz="1600" b="0" dirty="0" err="1">
                <a:ea typeface="+mn-lt"/>
                <a:cs typeface="+mn-lt"/>
              </a:rPr>
              <a:t>Appl</a:t>
            </a:r>
            <a:r>
              <a:rPr lang="en-GB" sz="1600" b="0" dirty="0">
                <a:ea typeface="+mn-lt"/>
                <a:cs typeface="+mn-lt"/>
              </a:rPr>
              <a:t> Math Mech. 55. 785-793. [Available at: </a:t>
            </a:r>
            <a:r>
              <a:rPr lang="en-GB" sz="1600" b="0" dirty="0">
                <a:ea typeface="+mn-lt"/>
                <a:cs typeface="+mn-lt"/>
                <a:hlinkClick r:id="rId6"/>
              </a:rPr>
              <a:t>https://www.researchgate.net/publication/272179305_Thermal_energy_storage_an_overview</a:t>
            </a:r>
            <a:r>
              <a:rPr lang="en-GB" sz="1600" b="0" dirty="0">
                <a:ea typeface="ＭＳ Ｐゴシック"/>
                <a:cs typeface="+mn-lt"/>
              </a:rPr>
              <a:t>]</a:t>
            </a:r>
            <a:endParaRPr lang="en-GB" sz="1600" b="0" dirty="0"/>
          </a:p>
          <a:p>
            <a:pPr marL="0" indent="0">
              <a:lnSpc>
                <a:spcPct val="150000"/>
              </a:lnSpc>
            </a:pPr>
            <a:r>
              <a:rPr lang="en-GB" sz="1600" b="0" dirty="0">
                <a:hlinkClick r:id="rId7"/>
              </a:rPr>
              <a:t>https://benthamopen.com/contents/pdf/TOREJ/TOREJ-4-42.pdf</a:t>
            </a:r>
            <a:endParaRPr lang="en-GB" sz="1600" b="0" dirty="0"/>
          </a:p>
          <a:p>
            <a:pPr marL="0" indent="0">
              <a:lnSpc>
                <a:spcPct val="150000"/>
              </a:lnSpc>
            </a:pPr>
            <a:endParaRPr lang="en-GB" sz="1600" dirty="0"/>
          </a:p>
          <a:p>
            <a:pPr marL="0" indent="0">
              <a:lnSpc>
                <a:spcPct val="150000"/>
              </a:lnSpc>
            </a:pPr>
            <a:endParaRPr lang="en-US" sz="1600" dirty="0"/>
          </a:p>
          <a:p>
            <a:pPr marL="0" indent="0"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 </a:t>
            </a:r>
            <a:r>
              <a:rPr lang="fi-FI" dirty="0" err="1"/>
              <a:t>material</a:t>
            </a:r>
            <a:r>
              <a:rPr lang="fi-FI" dirty="0"/>
              <a:t> </a:t>
            </a:r>
            <a:r>
              <a:rPr lang="fi-FI" dirty="0" err="1"/>
              <a:t>used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14</a:t>
            </a:r>
            <a:r>
              <a:rPr lang="et-EE" dirty="0"/>
              <a:t>.0</a:t>
            </a:r>
            <a:r>
              <a:rPr lang="fi-FI" dirty="0"/>
              <a:t>3</a:t>
            </a:r>
            <a:r>
              <a:rPr lang="et-EE" dirty="0"/>
              <a:t>.2023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0700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46786" y="1299096"/>
            <a:ext cx="8364516" cy="1104788"/>
          </a:xfrm>
        </p:spPr>
        <p:txBody>
          <a:bodyPr>
            <a:normAutofit/>
          </a:bodyPr>
          <a:lstStyle/>
          <a:p>
            <a:r>
              <a:rPr lang="fi-FI" err="1">
                <a:ea typeface="+mn-lt"/>
                <a:cs typeface="+mn-lt"/>
              </a:rPr>
              <a:t>Thermal</a:t>
            </a:r>
            <a:r>
              <a:rPr lang="fi-FI">
                <a:ea typeface="+mn-lt"/>
                <a:cs typeface="+mn-lt"/>
              </a:rPr>
              <a:t> </a:t>
            </a:r>
            <a:r>
              <a:rPr lang="fi-FI" err="1">
                <a:ea typeface="+mn-lt"/>
                <a:cs typeface="+mn-lt"/>
              </a:rPr>
              <a:t>heat</a:t>
            </a:r>
            <a:r>
              <a:rPr lang="fi-FI">
                <a:ea typeface="+mn-lt"/>
                <a:cs typeface="+mn-lt"/>
              </a:rPr>
              <a:t> </a:t>
            </a:r>
            <a:r>
              <a:rPr lang="fi-FI" err="1">
                <a:ea typeface="+mn-lt"/>
                <a:cs typeface="+mn-lt"/>
              </a:rPr>
              <a:t>storages</a:t>
            </a:r>
            <a:r>
              <a:rPr lang="fi-FI">
                <a:ea typeface="+mn-lt"/>
                <a:cs typeface="+mn-lt"/>
              </a:rPr>
              <a:t> </a:t>
            </a:r>
            <a:r>
              <a:rPr lang="fi-FI" err="1">
                <a:ea typeface="+mn-lt"/>
                <a:cs typeface="+mn-lt"/>
              </a:rPr>
              <a:t>are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systems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that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store</a:t>
            </a:r>
            <a:r>
              <a:rPr lang="fi-FI">
                <a:ea typeface="+mn-lt"/>
                <a:cs typeface="+mn-lt"/>
              </a:rPr>
              <a:t> </a:t>
            </a:r>
            <a:r>
              <a:rPr lang="en-US">
                <a:ea typeface="+mn-lt"/>
                <a:cs typeface="+mn-lt"/>
              </a:rPr>
              <a:t>energy in the form of heat energy for later usage</a:t>
            </a:r>
            <a:endParaRPr lang="en-US"/>
          </a:p>
          <a:p>
            <a:pPr marL="0" indent="0">
              <a:lnSpc>
                <a:spcPct val="160000"/>
              </a:lnSpc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Introduction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14</a:t>
            </a:r>
            <a:r>
              <a:rPr lang="et-EE" dirty="0"/>
              <a:t>.0</a:t>
            </a:r>
            <a:r>
              <a:rPr lang="fi-FI" dirty="0"/>
              <a:t>3</a:t>
            </a:r>
            <a:r>
              <a:rPr lang="et-EE" dirty="0"/>
              <a:t>.2023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6" name="Picture 8" descr="Diagram&#10;&#10;Description automatically generated">
            <a:extLst>
              <a:ext uri="{FF2B5EF4-FFF2-40B4-BE49-F238E27FC236}">
                <a16:creationId xmlns:a16="http://schemas.microsoft.com/office/drawing/2014/main" id="{F200D54D-4AC5-FA2E-C033-774567B90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703" y="1802895"/>
            <a:ext cx="5733570" cy="377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7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21173" y="1296511"/>
            <a:ext cx="7772400" cy="452060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</a:pPr>
            <a:r>
              <a:rPr lang="fi-FI" sz="1800" dirty="0" err="1">
                <a:latin typeface="Arial"/>
                <a:ea typeface="ＭＳ Ｐゴシック"/>
              </a:rPr>
              <a:t>The</a:t>
            </a:r>
            <a:r>
              <a:rPr lang="fi-FI" sz="1800" dirty="0">
                <a:latin typeface="Arial"/>
                <a:ea typeface="ＭＳ Ｐゴシック"/>
              </a:rPr>
              <a:t> </a:t>
            </a:r>
            <a:r>
              <a:rPr lang="fi-FI" sz="1800" dirty="0" err="1">
                <a:latin typeface="Arial"/>
                <a:ea typeface="ＭＳ Ｐゴシック"/>
              </a:rPr>
              <a:t>temperature</a:t>
            </a:r>
            <a:r>
              <a:rPr lang="fi-FI" sz="1800" dirty="0">
                <a:latin typeface="Arial"/>
                <a:ea typeface="ＭＳ Ｐゴシック"/>
              </a:rPr>
              <a:t> of </a:t>
            </a:r>
            <a:r>
              <a:rPr lang="fi-FI" sz="1800" dirty="0" err="1">
                <a:latin typeface="Arial"/>
                <a:ea typeface="ＭＳ Ｐゴシック"/>
              </a:rPr>
              <a:t>the</a:t>
            </a:r>
            <a:r>
              <a:rPr lang="fi-FI" sz="1800" dirty="0">
                <a:latin typeface="Arial"/>
                <a:ea typeface="ＭＳ Ｐゴシック"/>
              </a:rPr>
              <a:t> </a:t>
            </a:r>
            <a:r>
              <a:rPr lang="fi-FI" sz="1800" dirty="0" err="1">
                <a:latin typeface="Arial"/>
                <a:ea typeface="ＭＳ Ｐゴシック"/>
              </a:rPr>
              <a:t>storage</a:t>
            </a:r>
            <a:r>
              <a:rPr lang="fi-FI" sz="1800" dirty="0">
                <a:latin typeface="Arial"/>
                <a:ea typeface="ＭＳ Ｐゴシック"/>
              </a:rPr>
              <a:t> medium (</a:t>
            </a:r>
            <a:r>
              <a:rPr lang="fi-FI" sz="1800" dirty="0" err="1">
                <a:latin typeface="Arial"/>
                <a:ea typeface="ＭＳ Ｐゴシック"/>
              </a:rPr>
              <a:t>water</a:t>
            </a:r>
            <a:r>
              <a:rPr lang="fi-FI" sz="1800" dirty="0">
                <a:latin typeface="Arial"/>
                <a:ea typeface="ＭＳ Ｐゴシック"/>
              </a:rPr>
              <a:t>, </a:t>
            </a:r>
            <a:r>
              <a:rPr lang="fi-FI" sz="1800" dirty="0" err="1">
                <a:latin typeface="Arial"/>
                <a:ea typeface="ＭＳ Ｐゴシック"/>
              </a:rPr>
              <a:t>sand</a:t>
            </a:r>
            <a:r>
              <a:rPr lang="fi-FI" sz="1800" dirty="0">
                <a:latin typeface="Arial"/>
                <a:ea typeface="ＭＳ Ｐゴシック"/>
              </a:rPr>
              <a:t>, </a:t>
            </a:r>
            <a:r>
              <a:rPr lang="fi-FI" sz="1800" dirty="0" err="1">
                <a:latin typeface="Arial"/>
                <a:ea typeface="ＭＳ Ｐゴシック"/>
              </a:rPr>
              <a:t>molten</a:t>
            </a:r>
            <a:r>
              <a:rPr lang="fi-FI" sz="1800" dirty="0">
                <a:latin typeface="Arial"/>
                <a:ea typeface="ＭＳ Ｐゴシック"/>
              </a:rPr>
              <a:t> </a:t>
            </a:r>
            <a:r>
              <a:rPr lang="fi-FI" sz="1800" dirty="0" err="1">
                <a:latin typeface="Arial"/>
                <a:ea typeface="ＭＳ Ｐゴシック"/>
              </a:rPr>
              <a:t>salts</a:t>
            </a:r>
            <a:r>
              <a:rPr lang="fi-FI" sz="1800" dirty="0">
                <a:latin typeface="Arial"/>
                <a:ea typeface="ＭＳ Ｐゴシック"/>
              </a:rPr>
              <a:t>) is </a:t>
            </a:r>
            <a:r>
              <a:rPr lang="fi-FI" sz="1800" dirty="0" err="1">
                <a:latin typeface="Arial"/>
                <a:ea typeface="ＭＳ Ｐゴシック"/>
              </a:rPr>
              <a:t>changed</a:t>
            </a:r>
            <a:r>
              <a:rPr lang="fi-FI" sz="1800" dirty="0">
                <a:latin typeface="Arial"/>
                <a:ea typeface="ＭＳ Ｐゴシック"/>
              </a:rPr>
              <a:t> </a:t>
            </a:r>
            <a:r>
              <a:rPr lang="fi-FI" sz="1800" dirty="0" err="1">
                <a:latin typeface="Arial"/>
                <a:ea typeface="ＭＳ Ｐゴシック"/>
              </a:rPr>
              <a:t>without</a:t>
            </a:r>
            <a:r>
              <a:rPr lang="fi-FI" sz="1800" dirty="0">
                <a:latin typeface="Arial"/>
                <a:ea typeface="ＭＳ Ｐゴシック"/>
              </a:rPr>
              <a:t> </a:t>
            </a:r>
            <a:r>
              <a:rPr lang="fi-FI" sz="1800" dirty="0" err="1">
                <a:latin typeface="Arial"/>
                <a:ea typeface="ＭＳ Ｐゴシック"/>
              </a:rPr>
              <a:t>phase</a:t>
            </a:r>
            <a:r>
              <a:rPr lang="fi-FI" sz="1800" dirty="0">
                <a:latin typeface="Arial"/>
                <a:ea typeface="ＭＳ Ｐゴシック"/>
              </a:rPr>
              <a:t> </a:t>
            </a:r>
            <a:r>
              <a:rPr lang="fi-FI" sz="1800" dirty="0" err="1">
                <a:latin typeface="Arial"/>
                <a:ea typeface="ＭＳ Ｐゴシック"/>
              </a:rPr>
              <a:t>change</a:t>
            </a:r>
            <a:r>
              <a:rPr lang="fi-FI" sz="1800" dirty="0">
                <a:latin typeface="Arial"/>
                <a:ea typeface="ＭＳ Ｐゴシック"/>
              </a:rPr>
              <a:t>. </a:t>
            </a:r>
            <a:r>
              <a:rPr lang="fi-FI" sz="1800" dirty="0" err="1">
                <a:latin typeface="Arial"/>
                <a:ea typeface="ＭＳ Ｐゴシック"/>
              </a:rPr>
              <a:t>Stored</a:t>
            </a:r>
            <a:r>
              <a:rPr lang="fi-FI" sz="1800" dirty="0">
                <a:latin typeface="Arial"/>
                <a:ea typeface="ＭＳ Ｐゴシック"/>
              </a:rPr>
              <a:t> </a:t>
            </a:r>
            <a:r>
              <a:rPr lang="fi-FI" sz="1800" dirty="0" err="1">
                <a:latin typeface="Arial"/>
                <a:ea typeface="ＭＳ Ｐゴシック"/>
              </a:rPr>
              <a:t>heat</a:t>
            </a:r>
            <a:r>
              <a:rPr lang="fi-FI" sz="1800" dirty="0">
                <a:latin typeface="Arial"/>
                <a:ea typeface="ＭＳ Ｐゴシック"/>
              </a:rPr>
              <a:t> is </a:t>
            </a:r>
            <a:r>
              <a:rPr lang="fi-FI" sz="1800" dirty="0" err="1">
                <a:latin typeface="Arial"/>
                <a:ea typeface="ＭＳ Ｐゴシック"/>
              </a:rPr>
              <a:t>released</a:t>
            </a:r>
            <a:r>
              <a:rPr lang="fi-FI" sz="1800" dirty="0">
                <a:latin typeface="Arial"/>
                <a:ea typeface="ＭＳ Ｐゴシック"/>
              </a:rPr>
              <a:t> </a:t>
            </a:r>
            <a:r>
              <a:rPr lang="fi-FI" sz="1800" dirty="0" err="1">
                <a:latin typeface="Arial"/>
                <a:ea typeface="ＭＳ Ｐゴシック"/>
              </a:rPr>
              <a:t>when</a:t>
            </a:r>
            <a:r>
              <a:rPr lang="fi-FI" sz="1800" dirty="0">
                <a:latin typeface="Arial"/>
                <a:ea typeface="ＭＳ Ｐゴシック"/>
              </a:rPr>
              <a:t> </a:t>
            </a:r>
            <a:r>
              <a:rPr lang="fi-FI" sz="1800" dirty="0" err="1">
                <a:latin typeface="Arial"/>
                <a:ea typeface="ＭＳ Ｐゴシック"/>
              </a:rPr>
              <a:t>needed</a:t>
            </a:r>
            <a:r>
              <a:rPr lang="fi-FI" sz="1800" dirty="0">
                <a:latin typeface="Arial"/>
                <a:ea typeface="ＭＳ Ｐゴシック"/>
              </a:rPr>
              <a:t>. </a:t>
            </a:r>
          </a:p>
          <a:p>
            <a:pPr marL="0" indent="0"/>
            <a:endParaRPr lang="en-US" sz="1800" dirty="0">
              <a:ea typeface="+mn-lt"/>
              <a:cs typeface="+mn-lt"/>
            </a:endParaRPr>
          </a:p>
          <a:p>
            <a:pPr marL="0" indent="0"/>
            <a:r>
              <a:rPr lang="en-US" sz="1800" dirty="0">
                <a:ea typeface="+mn-lt"/>
                <a:cs typeface="+mn-lt"/>
              </a:rPr>
              <a:t>Wanted properties of the medium: </a:t>
            </a:r>
            <a:r>
              <a:rPr lang="en-US" sz="1800" b="0" dirty="0">
                <a:ea typeface="+mn-lt"/>
                <a:cs typeface="+mn-lt"/>
              </a:rPr>
              <a:t>high heat capacity, high density, high volumetric thermal capacity</a:t>
            </a:r>
          </a:p>
          <a:p>
            <a:pPr marL="0" indent="0"/>
            <a:endParaRPr lang="en-US" sz="1800" b="0" dirty="0">
              <a:ea typeface="+mn-lt"/>
              <a:cs typeface="+mn-lt"/>
            </a:endParaRPr>
          </a:p>
          <a:p>
            <a:pPr marL="0" indent="0"/>
            <a:r>
              <a:rPr lang="en-US" sz="1800" dirty="0" err="1">
                <a:ea typeface="+mn-lt"/>
                <a:cs typeface="+mn-lt"/>
              </a:rPr>
              <a:t>Characterics</a:t>
            </a:r>
            <a:r>
              <a:rPr lang="en-US" sz="1800" dirty="0">
                <a:ea typeface="+mn-lt"/>
                <a:cs typeface="+mn-lt"/>
              </a:rPr>
              <a:t>:</a:t>
            </a:r>
          </a:p>
          <a:p>
            <a:pPr marL="0" indent="0"/>
            <a:endParaRPr lang="en-US" sz="1800" b="0" dirty="0"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ea typeface="+mn-lt"/>
                <a:cs typeface="+mn-lt"/>
              </a:rPr>
              <a:t>Generally low costs (0,1-10 €/kWh)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ea typeface="+mn-lt"/>
                <a:cs typeface="+mn-lt"/>
              </a:rPr>
              <a:t>High temperature variation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ea typeface="+mn-lt"/>
                <a:cs typeface="+mn-lt"/>
              </a:rPr>
              <a:t>The simplest heat storage system,</a:t>
            </a:r>
          </a:p>
          <a:p>
            <a:pPr marL="0" indent="0"/>
            <a:r>
              <a:rPr lang="en-US" sz="1800" b="0" dirty="0"/>
              <a:t>	most commonly used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0" u="sng" dirty="0">
              <a:ea typeface="+mn-lt"/>
              <a:cs typeface="+mn-lt"/>
            </a:endParaRPr>
          </a:p>
          <a:p>
            <a:pPr marL="342900" indent="-342900">
              <a:buFont typeface="Wingdings" panose="020B0604020202020204" pitchFamily="34" charset="0"/>
              <a:buChar char="§"/>
            </a:pPr>
            <a:r>
              <a:rPr lang="en-US" sz="1800" b="0" dirty="0">
                <a:ea typeface="+mn-lt"/>
                <a:cs typeface="+mn-lt"/>
              </a:rPr>
              <a:t>Large volumes require </a:t>
            </a:r>
          </a:p>
          <a:p>
            <a:pPr marL="0" indent="0"/>
            <a:r>
              <a:rPr lang="en-US" sz="1800" b="0" dirty="0">
                <a:ea typeface="+mn-lt"/>
                <a:cs typeface="+mn-lt"/>
              </a:rPr>
              <a:t>	~50 kWh/m</a:t>
            </a:r>
            <a:r>
              <a:rPr lang="en-US" sz="1800" b="0" baseline="30000" dirty="0">
                <a:ea typeface="+mn-lt"/>
                <a:cs typeface="+mn-lt"/>
              </a:rPr>
              <a:t>3</a:t>
            </a:r>
            <a:r>
              <a:rPr lang="en-US" sz="1800" b="0" dirty="0">
                <a:ea typeface="+mn-lt"/>
                <a:cs typeface="+mn-lt"/>
              </a:rPr>
              <a:t> of material </a:t>
            </a:r>
            <a:endParaRPr lang="en-US" sz="1800" dirty="0"/>
          </a:p>
          <a:p>
            <a:pPr marL="342900" indent="-342900">
              <a:buFont typeface="Wingdings" panose="020B0604020202020204" pitchFamily="34" charset="0"/>
              <a:buChar char="§"/>
            </a:pPr>
            <a:r>
              <a:rPr lang="en-US" sz="1800" b="0" dirty="0">
                <a:ea typeface="+mn-lt"/>
                <a:cs typeface="+mn-lt"/>
              </a:rPr>
              <a:t>Mostly low efficiencies</a:t>
            </a:r>
            <a:endParaRPr lang="en-US" sz="1800" dirty="0"/>
          </a:p>
          <a:p>
            <a:pPr marL="0" indent="0"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Sensible heat storage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14</a:t>
            </a:r>
            <a:r>
              <a:rPr lang="et-EE" dirty="0"/>
              <a:t>.0</a:t>
            </a:r>
            <a:r>
              <a:rPr lang="fi-FI" dirty="0"/>
              <a:t>3</a:t>
            </a:r>
            <a:r>
              <a:rPr lang="et-EE" dirty="0"/>
              <a:t>.2023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 dirty="0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353603-F3F2-7B00-DD61-CD12C6C8E430}"/>
              </a:ext>
            </a:extLst>
          </p:cNvPr>
          <p:cNvGrpSpPr/>
          <p:nvPr/>
        </p:nvGrpSpPr>
        <p:grpSpPr>
          <a:xfrm>
            <a:off x="4698247" y="3058307"/>
            <a:ext cx="3620940" cy="2314094"/>
            <a:chOff x="4849025" y="3085180"/>
            <a:chExt cx="3563310" cy="2134800"/>
          </a:xfrm>
        </p:grpSpPr>
        <p:pic>
          <p:nvPicPr>
            <p:cNvPr id="6" name="Picture 8" descr="Diagram&#10;&#10;Description automatically generated">
              <a:extLst>
                <a:ext uri="{FF2B5EF4-FFF2-40B4-BE49-F238E27FC236}">
                  <a16:creationId xmlns:a16="http://schemas.microsoft.com/office/drawing/2014/main" id="{30DB4688-A17C-7001-21EC-ED53336CC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9025" y="3085180"/>
              <a:ext cx="3563310" cy="21348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56CBE50-5753-AC19-AAE5-075906DC9724}"/>
                </a:ext>
              </a:extLst>
            </p:cNvPr>
            <p:cNvSpPr/>
            <p:nvPr/>
          </p:nvSpPr>
          <p:spPr>
            <a:xfrm>
              <a:off x="5818095" y="3087062"/>
              <a:ext cx="1669997" cy="79913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Times New Roman"/>
                  <a:ea typeface="+mn-lt"/>
                  <a:cs typeface="+mn-lt"/>
                </a:rPr>
                <a:t>Storage medium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Times New Roman"/>
                  <a:ea typeface="+mn-lt"/>
                  <a:cs typeface="+mn-lt"/>
                </a:rPr>
                <a:t>(Liquid, Solid)</a:t>
              </a:r>
              <a:endParaRPr lang="en-US" sz="1200" dirty="0">
                <a:solidFill>
                  <a:schemeClr val="tx1"/>
                </a:solidFill>
                <a:latin typeface="Times New Roman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1881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87660" y="1369532"/>
            <a:ext cx="7772400" cy="4366921"/>
          </a:xfrm>
        </p:spPr>
        <p:txBody>
          <a:bodyPr>
            <a:normAutofit fontScale="85000" lnSpcReduction="10000"/>
          </a:bodyPr>
          <a:lstStyle/>
          <a:p>
            <a:pPr marL="0" indent="0"/>
            <a:r>
              <a:rPr lang="fi-FI" sz="2000" dirty="0">
                <a:ea typeface="+mn-lt"/>
                <a:cs typeface="+mn-lt"/>
              </a:rPr>
              <a:t>System in </a:t>
            </a:r>
            <a:r>
              <a:rPr lang="fi-FI" sz="2000" dirty="0" err="1">
                <a:ea typeface="+mn-lt"/>
                <a:cs typeface="+mn-lt"/>
              </a:rPr>
              <a:t>which</a:t>
            </a: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dirty="0" err="1">
                <a:ea typeface="+mn-lt"/>
                <a:cs typeface="+mn-lt"/>
              </a:rPr>
              <a:t>the</a:t>
            </a: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dirty="0" err="1">
                <a:ea typeface="+mn-lt"/>
                <a:cs typeface="+mn-lt"/>
              </a:rPr>
              <a:t>phase</a:t>
            </a: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dirty="0" err="1">
                <a:ea typeface="+mn-lt"/>
                <a:cs typeface="+mn-lt"/>
              </a:rPr>
              <a:t>change</a:t>
            </a:r>
            <a:r>
              <a:rPr lang="fi-FI" sz="2000" dirty="0">
                <a:ea typeface="+mn-lt"/>
                <a:cs typeface="+mn-lt"/>
              </a:rPr>
              <a:t> of </a:t>
            </a:r>
            <a:r>
              <a:rPr lang="fi-FI" sz="2000" dirty="0" err="1">
                <a:ea typeface="+mn-lt"/>
                <a:cs typeface="+mn-lt"/>
              </a:rPr>
              <a:t>the</a:t>
            </a:r>
            <a:r>
              <a:rPr lang="fi-FI" sz="2000" dirty="0">
                <a:ea typeface="+mn-lt"/>
                <a:cs typeface="+mn-lt"/>
              </a:rPr>
              <a:t> </a:t>
            </a:r>
            <a:r>
              <a:rPr lang="fi-FI" sz="2000" dirty="0" err="1">
                <a:ea typeface="+mn-lt"/>
                <a:cs typeface="+mn-lt"/>
              </a:rPr>
              <a:t>material</a:t>
            </a:r>
            <a:r>
              <a:rPr lang="fi-FI" sz="2000" dirty="0">
                <a:ea typeface="+mn-lt"/>
                <a:cs typeface="+mn-lt"/>
              </a:rPr>
              <a:t> is </a:t>
            </a:r>
            <a:r>
              <a:rPr lang="fi-FI" sz="2000" dirty="0" err="1">
                <a:ea typeface="+mn-lt"/>
                <a:cs typeface="+mn-lt"/>
              </a:rPr>
              <a:t>used</a:t>
            </a:r>
            <a:r>
              <a:rPr lang="fi-FI" sz="2000" dirty="0">
                <a:ea typeface="+mn-lt"/>
                <a:cs typeface="+mn-lt"/>
              </a:rPr>
              <a:t> to </a:t>
            </a:r>
            <a:r>
              <a:rPr lang="fi-FI" sz="2000" dirty="0" err="1">
                <a:ea typeface="+mn-lt"/>
                <a:cs typeface="+mn-lt"/>
              </a:rPr>
              <a:t>store</a:t>
            </a: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dirty="0" err="1">
                <a:ea typeface="+mn-lt"/>
                <a:cs typeface="+mn-lt"/>
              </a:rPr>
              <a:t>heat</a:t>
            </a:r>
            <a:r>
              <a:rPr lang="fi-FI" sz="2000" dirty="0">
                <a:ea typeface="+mn-lt"/>
                <a:cs typeface="+mn-lt"/>
              </a:rPr>
              <a:t>. </a:t>
            </a:r>
            <a:r>
              <a:rPr lang="fi-FI" sz="2000" dirty="0" err="1">
                <a:ea typeface="+mn-lt"/>
                <a:cs typeface="+mn-lt"/>
              </a:rPr>
              <a:t>Temperature</a:t>
            </a:r>
            <a:r>
              <a:rPr lang="fi-FI" sz="2000" dirty="0">
                <a:ea typeface="+mn-lt"/>
                <a:cs typeface="+mn-lt"/>
              </a:rPr>
              <a:t> of </a:t>
            </a:r>
            <a:r>
              <a:rPr lang="fi-FI" sz="2000" dirty="0" err="1">
                <a:ea typeface="+mn-lt"/>
                <a:cs typeface="+mn-lt"/>
              </a:rPr>
              <a:t>the</a:t>
            </a: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dirty="0" err="1">
                <a:ea typeface="+mn-lt"/>
                <a:cs typeface="+mn-lt"/>
              </a:rPr>
              <a:t>material</a:t>
            </a: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dirty="0" err="1">
                <a:ea typeface="+mn-lt"/>
                <a:cs typeface="+mn-lt"/>
              </a:rPr>
              <a:t>does</a:t>
            </a: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dirty="0" err="1">
                <a:ea typeface="+mn-lt"/>
                <a:cs typeface="+mn-lt"/>
              </a:rPr>
              <a:t>not</a:t>
            </a: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dirty="0" err="1">
                <a:ea typeface="+mn-lt"/>
                <a:cs typeface="+mn-lt"/>
              </a:rPr>
              <a:t>change</a:t>
            </a:r>
            <a:r>
              <a:rPr lang="fi-FI" sz="2000" dirty="0">
                <a:ea typeface="+mn-lt"/>
                <a:cs typeface="+mn-lt"/>
              </a:rPr>
              <a:t>. </a:t>
            </a:r>
            <a:endParaRPr lang="en-US" dirty="0"/>
          </a:p>
          <a:p>
            <a:pPr marL="0" indent="0"/>
            <a:endParaRPr lang="fi-FI" sz="2000" dirty="0">
              <a:ea typeface="+mn-lt"/>
              <a:cs typeface="+mn-lt"/>
            </a:endParaRPr>
          </a:p>
          <a:p>
            <a:pPr marL="0" indent="0"/>
            <a:r>
              <a:rPr lang="fi-FI" sz="2000" dirty="0" err="1">
                <a:ea typeface="+mn-lt"/>
                <a:cs typeface="+mn-lt"/>
              </a:rPr>
              <a:t>Phase</a:t>
            </a: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dirty="0" err="1">
                <a:ea typeface="+mn-lt"/>
                <a:cs typeface="+mn-lt"/>
              </a:rPr>
              <a:t>change</a:t>
            </a: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dirty="0" err="1">
                <a:ea typeface="+mn-lt"/>
                <a:cs typeface="+mn-lt"/>
              </a:rPr>
              <a:t>materials</a:t>
            </a:r>
            <a:r>
              <a:rPr lang="fi-FI" sz="2000" dirty="0">
                <a:ea typeface="+mn-lt"/>
                <a:cs typeface="+mn-lt"/>
              </a:rPr>
              <a:t> (</a:t>
            </a:r>
            <a:r>
              <a:rPr lang="fi-FI" sz="2000" dirty="0" err="1">
                <a:ea typeface="+mn-lt"/>
                <a:cs typeface="+mn-lt"/>
              </a:rPr>
              <a:t>PCMs</a:t>
            </a:r>
            <a:r>
              <a:rPr lang="fi-FI" sz="2000" dirty="0">
                <a:ea typeface="+mn-lt"/>
                <a:cs typeface="+mn-lt"/>
              </a:rPr>
              <a:t>) </a:t>
            </a:r>
            <a:r>
              <a:rPr lang="fi-FI" sz="2000" dirty="0" err="1">
                <a:ea typeface="+mn-lt"/>
                <a:cs typeface="+mn-lt"/>
              </a:rPr>
              <a:t>are</a:t>
            </a: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dirty="0" err="1">
                <a:ea typeface="+mn-lt"/>
                <a:cs typeface="+mn-lt"/>
              </a:rPr>
              <a:t>used</a:t>
            </a:r>
            <a:r>
              <a:rPr lang="fi-FI" sz="2000" dirty="0">
                <a:ea typeface="+mn-lt"/>
                <a:cs typeface="+mn-lt"/>
              </a:rPr>
              <a:t>:</a:t>
            </a:r>
          </a:p>
          <a:p>
            <a:pPr marL="682625" lvl="1" indent="-342900">
              <a:buFont typeface="Courier New" panose="020B0604020202020204" pitchFamily="34" charset="0"/>
              <a:buChar char="o"/>
            </a:pPr>
            <a:r>
              <a:rPr lang="en-US" sz="1800" b="1" dirty="0">
                <a:ea typeface="+mn-lt"/>
                <a:cs typeface="+mn-lt"/>
              </a:rPr>
              <a:t>Solid/liquid is most used -&gt; heat is stored upon melting and released as the material solidifies </a:t>
            </a:r>
          </a:p>
          <a:p>
            <a:pPr marL="682625" lvl="1" indent="-342900">
              <a:buFont typeface="Courier New" panose="020B0604020202020204" pitchFamily="34" charset="0"/>
              <a:buChar char="o"/>
            </a:pPr>
            <a:r>
              <a:rPr lang="en-US" sz="1800" b="1" dirty="0">
                <a:ea typeface="+mn-lt"/>
                <a:cs typeface="+mn-lt"/>
              </a:rPr>
              <a:t>Liquid/vapor also used</a:t>
            </a:r>
          </a:p>
          <a:p>
            <a:pPr marL="682625" lvl="1" indent="-342900">
              <a:buFont typeface="Arial" panose="020B0604020202020204" pitchFamily="34" charset="0"/>
              <a:buChar char="•"/>
            </a:pPr>
            <a:endParaRPr lang="en-US" sz="1800" b="0" dirty="0">
              <a:ea typeface="+mn-lt"/>
              <a:cs typeface="+mn-lt"/>
            </a:endParaRPr>
          </a:p>
          <a:p>
            <a:pPr marL="0" indent="0"/>
            <a:r>
              <a:rPr lang="en-US" sz="2000" dirty="0">
                <a:ea typeface="+mn-lt"/>
                <a:cs typeface="+mn-lt"/>
              </a:rPr>
              <a:t>Characteristics:</a:t>
            </a:r>
          </a:p>
          <a:p>
            <a:pPr marL="0" indent="0"/>
            <a:endParaRPr lang="en-US" sz="2000" b="0" dirty="0">
              <a:ea typeface="+mn-lt"/>
              <a:cs typeface="+mn-lt"/>
            </a:endParaRPr>
          </a:p>
          <a:p>
            <a:pPr marL="342900" indent="-342900">
              <a:buChar char="•"/>
            </a:pPr>
            <a:r>
              <a:rPr lang="en-US" sz="2000" b="0" dirty="0">
                <a:ea typeface="+mn-lt"/>
                <a:cs typeface="+mn-lt"/>
              </a:rPr>
              <a:t>Medium costs (10-50 €/kWh)</a:t>
            </a:r>
            <a:endParaRPr lang="en-US" sz="2000" dirty="0"/>
          </a:p>
          <a:p>
            <a:pPr marL="342900" indent="-342900">
              <a:buChar char="•"/>
            </a:pPr>
            <a:r>
              <a:rPr lang="en-US" sz="2000" b="0" dirty="0">
                <a:ea typeface="+mn-lt"/>
                <a:cs typeface="+mn-lt"/>
              </a:rPr>
              <a:t>small temperature variation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Medium volumetric density </a:t>
            </a:r>
            <a:r>
              <a:rPr lang="en-US" b="0" dirty="0"/>
              <a:t>~100 </a:t>
            </a:r>
            <a:r>
              <a:rPr lang="en-US" b="0" dirty="0">
                <a:ea typeface="+mn-lt"/>
                <a:cs typeface="+mn-lt"/>
              </a:rPr>
              <a:t>kWh/m</a:t>
            </a:r>
            <a:r>
              <a:rPr lang="en-US" b="0" baseline="30000" dirty="0">
                <a:ea typeface="+mn-lt"/>
                <a:cs typeface="+mn-lt"/>
              </a:rPr>
              <a:t>3</a:t>
            </a:r>
            <a:r>
              <a:rPr lang="en-US" b="0" dirty="0">
                <a:ea typeface="+mn-lt"/>
                <a:cs typeface="+mn-lt"/>
              </a:rPr>
              <a:t> of material </a:t>
            </a:r>
            <a:endParaRPr lang="en-US" sz="2000" dirty="0"/>
          </a:p>
          <a:p>
            <a:pPr marL="342900" indent="-342900">
              <a:buChar char="•"/>
            </a:pPr>
            <a:endParaRPr lang="en-US" sz="1900" b="0" dirty="0">
              <a:ea typeface="+mn-lt"/>
              <a:cs typeface="+mn-lt"/>
            </a:endParaRPr>
          </a:p>
          <a:p>
            <a:pPr marL="342900" indent="-342900">
              <a:buChar char="•"/>
            </a:pPr>
            <a:r>
              <a:rPr lang="en-US" sz="2000" b="0" dirty="0">
                <a:ea typeface="+mn-lt"/>
                <a:cs typeface="+mn-lt"/>
              </a:rPr>
              <a:t>Flammable/corrosive PMCs</a:t>
            </a:r>
          </a:p>
          <a:p>
            <a:pPr marL="342900" indent="-342900">
              <a:buChar char="•"/>
            </a:pPr>
            <a:r>
              <a:rPr lang="en-US" sz="2000" b="0" dirty="0">
                <a:ea typeface="+mn-lt"/>
                <a:cs typeface="+mn-lt"/>
              </a:rPr>
              <a:t>Low thermal conductivity of PCMs</a:t>
            </a:r>
            <a:endParaRPr lang="en-US" sz="2000" dirty="0"/>
          </a:p>
          <a:p>
            <a:pPr marL="342900" indent="-342900">
              <a:buChar char="•"/>
            </a:pPr>
            <a:r>
              <a:rPr lang="en-US" sz="2000" b="0" dirty="0">
                <a:ea typeface="ＭＳ Ｐゴシック"/>
                <a:cs typeface="Arial"/>
              </a:rPr>
              <a:t>More complex than Sensible</a:t>
            </a:r>
            <a:endParaRPr lang="en-US" sz="2000" b="0" dirty="0">
              <a:effectLst/>
              <a:cs typeface="Arial"/>
            </a:endParaRPr>
          </a:p>
          <a:p>
            <a:pPr marL="285750" indent="-285750">
              <a:lnSpc>
                <a:spcPct val="150000"/>
              </a:lnSpc>
              <a:buChar char="•"/>
            </a:pPr>
            <a:endParaRPr lang="fi-FI" sz="1800" dirty="0"/>
          </a:p>
          <a:p>
            <a:pPr marL="0" indent="0"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72400" y="473226"/>
            <a:ext cx="7772400" cy="900000"/>
          </a:xfrm>
        </p:spPr>
        <p:txBody>
          <a:bodyPr/>
          <a:lstStyle/>
          <a:p>
            <a:r>
              <a:rPr lang="en-US" dirty="0"/>
              <a:t>Latent heat storage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14</a:t>
            </a:r>
            <a:r>
              <a:rPr lang="et-EE" dirty="0"/>
              <a:t>.0</a:t>
            </a:r>
            <a:r>
              <a:rPr lang="fi-FI" dirty="0"/>
              <a:t>3</a:t>
            </a:r>
            <a:r>
              <a:rPr lang="et-EE" dirty="0"/>
              <a:t>.2023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6" name="Picture 8" descr="Diagram&#10;&#10;Description automatically generated">
            <a:extLst>
              <a:ext uri="{FF2B5EF4-FFF2-40B4-BE49-F238E27FC236}">
                <a16:creationId xmlns:a16="http://schemas.microsoft.com/office/drawing/2014/main" id="{6699E723-D26E-3801-A4E1-2079C1C9E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825" y="3074977"/>
            <a:ext cx="3838175" cy="241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86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363129"/>
            <a:ext cx="7772400" cy="443095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</a:pPr>
            <a:r>
              <a:rPr lang="fi-FI" sz="2000" dirty="0">
                <a:ea typeface="+mn-lt"/>
                <a:cs typeface="+mn-lt"/>
              </a:rPr>
              <a:t>System in </a:t>
            </a:r>
            <a:r>
              <a:rPr lang="fi-FI" sz="2000" dirty="0" err="1">
                <a:ea typeface="+mn-lt"/>
                <a:cs typeface="+mn-lt"/>
              </a:rPr>
              <a:t>which</a:t>
            </a:r>
            <a:r>
              <a:rPr lang="fi-FI" sz="2000" dirty="0">
                <a:ea typeface="+mn-lt"/>
                <a:cs typeface="+mn-lt"/>
              </a:rPr>
              <a:t> </a:t>
            </a:r>
            <a:r>
              <a:rPr lang="fi-FI" sz="2000" dirty="0" err="1">
                <a:ea typeface="+mn-lt"/>
                <a:cs typeface="+mn-lt"/>
              </a:rPr>
              <a:t>thermochemical</a:t>
            </a: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dirty="0" err="1">
                <a:ea typeface="+mn-lt"/>
                <a:cs typeface="+mn-lt"/>
              </a:rPr>
              <a:t>materials</a:t>
            </a:r>
            <a:r>
              <a:rPr lang="fi-FI" sz="2000" dirty="0">
                <a:ea typeface="+mn-lt"/>
                <a:cs typeface="+mn-lt"/>
              </a:rPr>
              <a:t> </a:t>
            </a:r>
            <a:r>
              <a:rPr lang="fi-FI" sz="2000" dirty="0" err="1">
                <a:ea typeface="+mn-lt"/>
                <a:cs typeface="+mn-lt"/>
              </a:rPr>
              <a:t>are</a:t>
            </a: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dirty="0" err="1">
                <a:ea typeface="+mn-lt"/>
                <a:cs typeface="+mn-lt"/>
              </a:rPr>
              <a:t>used</a:t>
            </a:r>
            <a:r>
              <a:rPr lang="fi-FI" sz="2000" dirty="0">
                <a:ea typeface="+mn-lt"/>
                <a:cs typeface="+mn-lt"/>
              </a:rPr>
              <a:t> in </a:t>
            </a:r>
            <a:r>
              <a:rPr lang="fi-FI" sz="2000" dirty="0" err="1">
                <a:ea typeface="+mn-lt"/>
                <a:cs typeface="+mn-lt"/>
              </a:rPr>
              <a:t>order</a:t>
            </a:r>
            <a:r>
              <a:rPr lang="fi-FI" sz="2000" dirty="0">
                <a:ea typeface="+mn-lt"/>
                <a:cs typeface="+mn-lt"/>
              </a:rPr>
              <a:t> to </a:t>
            </a:r>
            <a:r>
              <a:rPr lang="fi-FI" sz="2000" dirty="0" err="1">
                <a:ea typeface="+mn-lt"/>
                <a:cs typeface="+mn-lt"/>
              </a:rPr>
              <a:t>store</a:t>
            </a:r>
            <a:r>
              <a:rPr lang="fi-FI" sz="2000" dirty="0">
                <a:ea typeface="+mn-lt"/>
                <a:cs typeface="+mn-lt"/>
              </a:rPr>
              <a:t> and release </a:t>
            </a:r>
            <a:r>
              <a:rPr lang="fi-FI" sz="2000" dirty="0" err="1">
                <a:ea typeface="+mn-lt"/>
                <a:cs typeface="+mn-lt"/>
              </a:rPr>
              <a:t>heat</a:t>
            </a: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dirty="0" err="1">
                <a:ea typeface="+mn-lt"/>
                <a:cs typeface="+mn-lt"/>
              </a:rPr>
              <a:t>by</a:t>
            </a:r>
            <a:r>
              <a:rPr lang="fi-FI" sz="2000" dirty="0">
                <a:ea typeface="+mn-lt"/>
                <a:cs typeface="+mn-lt"/>
              </a:rPr>
              <a:t> a </a:t>
            </a:r>
            <a:r>
              <a:rPr lang="fi-FI" sz="2000" dirty="0" err="1">
                <a:ea typeface="+mn-lt"/>
                <a:cs typeface="+mn-lt"/>
              </a:rPr>
              <a:t>reversible</a:t>
            </a:r>
            <a:r>
              <a:rPr lang="fi-FI" sz="2000" dirty="0">
                <a:ea typeface="+mn-lt"/>
                <a:cs typeface="+mn-lt"/>
              </a:rPr>
              <a:t> </a:t>
            </a:r>
            <a:r>
              <a:rPr lang="fi-FI" sz="2000" dirty="0" err="1">
                <a:ea typeface="+mn-lt"/>
                <a:cs typeface="+mn-lt"/>
              </a:rPr>
              <a:t>chemical</a:t>
            </a:r>
            <a:r>
              <a:rPr lang="fi-FI" sz="2000" dirty="0">
                <a:ea typeface="+mn-lt"/>
                <a:cs typeface="+mn-lt"/>
              </a:rPr>
              <a:t> </a:t>
            </a:r>
            <a:r>
              <a:rPr lang="fi-FI" sz="2000" dirty="0" err="1">
                <a:ea typeface="+mn-lt"/>
                <a:cs typeface="+mn-lt"/>
              </a:rPr>
              <a:t>reaction</a:t>
            </a:r>
            <a:r>
              <a:rPr lang="fi-FI" sz="2000" dirty="0">
                <a:ea typeface="+mn-lt"/>
                <a:cs typeface="+mn-lt"/>
              </a:rPr>
              <a:t>. </a:t>
            </a:r>
          </a:p>
          <a:p>
            <a:pPr marL="0" indent="0">
              <a:lnSpc>
                <a:spcPct val="120000"/>
              </a:lnSpc>
            </a:pPr>
            <a:endParaRPr lang="fi-FI" sz="500" b="0" dirty="0">
              <a:ea typeface="+mn-lt"/>
              <a:cs typeface="+mn-lt"/>
            </a:endParaRPr>
          </a:p>
          <a:p>
            <a:pPr marL="0" indent="0">
              <a:lnSpc>
                <a:spcPct val="120000"/>
              </a:lnSpc>
            </a:pPr>
            <a:r>
              <a:rPr lang="fi-FI" sz="1800" b="0" dirty="0">
                <a:ea typeface="+mn-lt"/>
                <a:cs typeface="+mn-lt"/>
              </a:rPr>
              <a:t>- </a:t>
            </a:r>
            <a:r>
              <a:rPr lang="fi-FI" sz="1800" b="0" dirty="0" err="1">
                <a:ea typeface="+mn-lt"/>
                <a:cs typeface="+mn-lt"/>
              </a:rPr>
              <a:t>Endothermic</a:t>
            </a:r>
            <a:r>
              <a:rPr lang="fi-FI" sz="1800" b="0" dirty="0">
                <a:ea typeface="+mn-lt"/>
                <a:cs typeface="+mn-lt"/>
              </a:rPr>
              <a:t> (</a:t>
            </a:r>
            <a:r>
              <a:rPr lang="fi-FI" sz="1800" b="0" dirty="0" err="1">
                <a:ea typeface="+mn-lt"/>
                <a:cs typeface="+mn-lt"/>
              </a:rPr>
              <a:t>charge</a:t>
            </a:r>
            <a:r>
              <a:rPr lang="fi-FI" sz="1800" b="0" dirty="0">
                <a:ea typeface="+mn-lt"/>
                <a:cs typeface="+mn-lt"/>
              </a:rPr>
              <a:t>) /</a:t>
            </a:r>
            <a:r>
              <a:rPr lang="fi-FI" sz="1800" b="0" dirty="0" err="1">
                <a:ea typeface="+mn-lt"/>
                <a:cs typeface="+mn-lt"/>
              </a:rPr>
              <a:t>exothermic</a:t>
            </a:r>
            <a:r>
              <a:rPr lang="fi-FI" sz="1800" b="0" dirty="0">
                <a:ea typeface="+mn-lt"/>
                <a:cs typeface="+mn-lt"/>
              </a:rPr>
              <a:t> (</a:t>
            </a:r>
            <a:r>
              <a:rPr lang="fi-FI" sz="1800" b="0" dirty="0" err="1">
                <a:ea typeface="+mn-lt"/>
                <a:cs typeface="+mn-lt"/>
              </a:rPr>
              <a:t>discharge</a:t>
            </a:r>
            <a:r>
              <a:rPr lang="fi-FI" sz="1800" b="0" dirty="0">
                <a:ea typeface="+mn-lt"/>
                <a:cs typeface="+mn-lt"/>
              </a:rPr>
              <a:t>) </a:t>
            </a:r>
            <a:r>
              <a:rPr lang="fi-FI" sz="1800" b="0" dirty="0" err="1">
                <a:ea typeface="+mn-lt"/>
                <a:cs typeface="+mn-lt"/>
              </a:rPr>
              <a:t>process</a:t>
            </a:r>
            <a:r>
              <a:rPr lang="fi-FI" sz="1800" b="0" dirty="0">
                <a:ea typeface="+mn-lt"/>
                <a:cs typeface="+mn-lt"/>
              </a:rPr>
              <a:t> </a:t>
            </a:r>
            <a:endParaRPr lang="en-US" sz="1800" b="0" dirty="0"/>
          </a:p>
          <a:p>
            <a:pPr marL="339725" lvl="1" indent="0">
              <a:lnSpc>
                <a:spcPct val="120000"/>
              </a:lnSpc>
              <a:buNone/>
            </a:pPr>
            <a:endParaRPr lang="en-US" sz="1200" b="1" dirty="0">
              <a:ea typeface="ＭＳ Ｐゴシック"/>
            </a:endParaRPr>
          </a:p>
          <a:p>
            <a:r>
              <a:rPr lang="en-US" sz="2000" dirty="0"/>
              <a:t>Characteristics:</a:t>
            </a:r>
          </a:p>
          <a:p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>
                <a:ea typeface="+mn-lt"/>
                <a:cs typeface="+mn-lt"/>
              </a:rPr>
              <a:t>High storage capacity and energy density</a:t>
            </a:r>
          </a:p>
          <a:p>
            <a:pPr marL="0" indent="0"/>
            <a:r>
              <a:rPr lang="en-US" sz="1600" b="0" dirty="0">
                <a:ea typeface="+mn-lt"/>
                <a:cs typeface="+mn-lt"/>
              </a:rPr>
              <a:t>	~500 kWh/m</a:t>
            </a:r>
            <a:r>
              <a:rPr lang="en-US" sz="1600" b="0" baseline="30000" dirty="0">
                <a:ea typeface="+mn-lt"/>
                <a:cs typeface="+mn-lt"/>
              </a:rPr>
              <a:t>3</a:t>
            </a:r>
            <a:r>
              <a:rPr lang="en-US" sz="1600" b="0" dirty="0">
                <a:ea typeface="+mn-lt"/>
                <a:cs typeface="+mn-lt"/>
              </a:rPr>
              <a:t> of reactant</a:t>
            </a: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>
                <a:ea typeface="+mn-lt"/>
                <a:cs typeface="+mn-lt"/>
              </a:rPr>
              <a:t>Low heat loss </a:t>
            </a:r>
            <a:endParaRPr lang="en-US" sz="1600" dirty="0"/>
          </a:p>
          <a:p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>
                <a:ea typeface="+mn-lt"/>
                <a:cs typeface="+mn-lt"/>
              </a:rPr>
              <a:t>Comparatively high costs (8-100 €/kWh)</a:t>
            </a: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>
                <a:ea typeface="+mn-lt"/>
                <a:cs typeface="+mn-lt"/>
              </a:rPr>
              <a:t>Low reliability</a:t>
            </a: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>
                <a:ea typeface="+mn-lt"/>
                <a:cs typeface="+mn-lt"/>
              </a:rPr>
              <a:t>Potential toxicity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>
                <a:ea typeface="+mn-lt"/>
                <a:cs typeface="+mn-lt"/>
              </a:rPr>
              <a:t>Issues about recyclability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>
                <a:ea typeface="+mn-lt"/>
                <a:cs typeface="+mn-lt"/>
              </a:rPr>
              <a:t>Still under research</a:t>
            </a:r>
            <a:endParaRPr lang="en-US" sz="1600" dirty="0"/>
          </a:p>
          <a:p>
            <a:pPr marL="0" indent="0">
              <a:lnSpc>
                <a:spcPct val="150000"/>
              </a:lnSpc>
            </a:pPr>
            <a:endParaRPr lang="en-US" sz="2000" dirty="0"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72400" y="277700"/>
            <a:ext cx="7772400" cy="900000"/>
          </a:xfrm>
        </p:spPr>
        <p:txBody>
          <a:bodyPr/>
          <a:lstStyle/>
          <a:p>
            <a:r>
              <a:rPr lang="en-US" dirty="0"/>
              <a:t>Thermochemical heat storage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14</a:t>
            </a:r>
            <a:r>
              <a:rPr lang="et-EE" dirty="0"/>
              <a:t>.0</a:t>
            </a:r>
            <a:r>
              <a:rPr lang="fi-FI" dirty="0"/>
              <a:t>3</a:t>
            </a:r>
            <a:r>
              <a:rPr lang="et-EE" dirty="0"/>
              <a:t>.2023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 dirty="0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6" name="Picture 8" descr="A picture containing text, scoreboard, mounted, first-aid kit&#10;&#10;Description automatically generated">
            <a:extLst>
              <a:ext uri="{FF2B5EF4-FFF2-40B4-BE49-F238E27FC236}">
                <a16:creationId xmlns:a16="http://schemas.microsoft.com/office/drawing/2014/main" id="{5ED47D20-8906-F2F7-D85F-1ECFCAAB6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053" y="2656916"/>
            <a:ext cx="3211072" cy="313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67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33980" y="1363130"/>
            <a:ext cx="8169408" cy="41364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</a:pPr>
            <a:r>
              <a:rPr lang="en-US" sz="2000" dirty="0">
                <a:ea typeface="+mn-lt"/>
                <a:cs typeface="+mn-lt"/>
              </a:rPr>
              <a:t>Used for the day-night cycle of fluctuations in demand and production and for production variability due to weather variations</a:t>
            </a:r>
          </a:p>
          <a:p>
            <a:pPr marL="0" indent="0">
              <a:lnSpc>
                <a:spcPct val="150000"/>
              </a:lnSpc>
            </a:pPr>
            <a:endParaRPr lang="en-US" b="0" dirty="0">
              <a:cs typeface="Arial"/>
            </a:endParaRPr>
          </a:p>
          <a:p>
            <a:pPr marL="0" indent="0">
              <a:lnSpc>
                <a:spcPct val="150000"/>
              </a:lnSpc>
            </a:pPr>
            <a:r>
              <a:rPr lang="en-US" sz="2000" b="0" dirty="0">
                <a:ea typeface="ＭＳ Ｐゴシック"/>
                <a:cs typeface="+mn-lt"/>
              </a:rPr>
              <a:t>Examples of daily use thermal heat storages solutions:</a:t>
            </a: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US" sz="2000" b="0" dirty="0">
                <a:ea typeface="+mn-lt"/>
                <a:cs typeface="+mn-lt"/>
              </a:rPr>
              <a:t>Water tanks </a:t>
            </a:r>
            <a:endParaRPr lang="en-US" dirty="0"/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US" sz="2000" b="0" dirty="0">
                <a:ea typeface="+mn-lt"/>
                <a:cs typeface="+mn-lt"/>
              </a:rPr>
              <a:t>Heat pumps</a:t>
            </a:r>
            <a:endParaRPr lang="en-US" dirty="0"/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US" sz="2000" b="0" dirty="0">
                <a:ea typeface="+mn-lt"/>
                <a:cs typeface="+mn-lt"/>
              </a:rPr>
              <a:t>Molten Salt</a:t>
            </a:r>
            <a:endParaRPr lang="en-US" dirty="0"/>
          </a:p>
          <a:p>
            <a:pPr marL="0" indent="0">
              <a:lnSpc>
                <a:spcPct val="150000"/>
              </a:lnSpc>
            </a:pPr>
            <a:endParaRPr lang="en-US" sz="2000" b="0" dirty="0"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Daily use (Short term storage)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>
          <a:xfrm>
            <a:off x="3429000" y="6259286"/>
            <a:ext cx="1544638" cy="125413"/>
          </a:xfrm>
        </p:spPr>
        <p:txBody>
          <a:bodyPr/>
          <a:lstStyle/>
          <a:p>
            <a:pPr>
              <a:defRPr/>
            </a:pPr>
            <a:r>
              <a:rPr lang="fi-FI" dirty="0"/>
              <a:t>14</a:t>
            </a:r>
            <a:r>
              <a:rPr lang="et-EE" dirty="0"/>
              <a:t>.0</a:t>
            </a:r>
            <a:r>
              <a:rPr lang="fi-FI" dirty="0"/>
              <a:t>3</a:t>
            </a:r>
            <a:r>
              <a:rPr lang="et-EE" dirty="0"/>
              <a:t>.2023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10" name="Picture 10" descr="A picture containing cup, indoor&#10;&#10;Description automatically generated">
            <a:extLst>
              <a:ext uri="{FF2B5EF4-FFF2-40B4-BE49-F238E27FC236}">
                <a16:creationId xmlns:a16="http://schemas.microsoft.com/office/drawing/2014/main" id="{FE154A9E-0815-0FB1-9755-45931B42BC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69" r="200" b="264"/>
          <a:stretch/>
        </p:blipFill>
        <p:spPr>
          <a:xfrm>
            <a:off x="6523745" y="2943637"/>
            <a:ext cx="2277088" cy="26420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FD3540-05CC-C5D4-1C18-92C10F4BD6E2}"/>
              </a:ext>
            </a:extLst>
          </p:cNvPr>
          <p:cNvSpPr txBox="1"/>
          <p:nvPr/>
        </p:nvSpPr>
        <p:spPr>
          <a:xfrm>
            <a:off x="1228165" y="5499206"/>
            <a:ext cx="906972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>
                <a:solidFill>
                  <a:srgbClr val="E9E7E5"/>
                </a:solidFill>
                <a:latin typeface="Arial"/>
                <a:ea typeface="ＭＳ Ｐゴシック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Kuva: https://woodboilers.com/tarm-biomass-products/thermal-storage-biomass-boiler-tanks/pressurized-thermal-storage-tanks/</a:t>
            </a:r>
            <a:endParaRPr lang="en-US" sz="1050">
              <a:solidFill>
                <a:srgbClr val="E9E7E5"/>
              </a:solidFill>
              <a:latin typeface="Arial"/>
              <a:ea typeface="ＭＳ Ｐゴシック"/>
              <a:cs typeface="Arial"/>
            </a:endParaRPr>
          </a:p>
        </p:txBody>
      </p:sp>
      <p:pic>
        <p:nvPicPr>
          <p:cNvPr id="12" name="Picture 12" descr="A picture containing sewing machine, appliance, indoor&#10;&#10;Description automatically generated">
            <a:extLst>
              <a:ext uri="{FF2B5EF4-FFF2-40B4-BE49-F238E27FC236}">
                <a16:creationId xmlns:a16="http://schemas.microsoft.com/office/drawing/2014/main" id="{71895245-2D63-5BB6-2E6E-6AEA3C1DA9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9241" y="3664443"/>
            <a:ext cx="3165821" cy="178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24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Diagram&#10;&#10;Description automatically generated">
            <a:extLst>
              <a:ext uri="{FF2B5EF4-FFF2-40B4-BE49-F238E27FC236}">
                <a16:creationId xmlns:a16="http://schemas.microsoft.com/office/drawing/2014/main" id="{C8089D55-6D03-7CF0-D2AF-819C54CE7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83" y="3173402"/>
            <a:ext cx="3938921" cy="256305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49240" y="1363129"/>
            <a:ext cx="7772400" cy="4136400"/>
          </a:xfrm>
        </p:spPr>
        <p:txBody>
          <a:bodyPr>
            <a:normAutofit/>
          </a:bodyPr>
          <a:lstStyle/>
          <a:p>
            <a:pPr marL="0" indent="0"/>
            <a:r>
              <a:rPr lang="en-US" sz="2000" dirty="0">
                <a:ea typeface="ＭＳ Ｐゴシック"/>
              </a:rPr>
              <a:t>Balance the heat supply and demand between different seasons (winter/summer)</a:t>
            </a:r>
            <a:endParaRPr lang="en-US" sz="2000" b="0" dirty="0">
              <a:ea typeface="+mn-lt"/>
              <a:cs typeface="+mn-lt"/>
            </a:endParaRPr>
          </a:p>
          <a:p>
            <a:pPr marL="682625" lvl="1" indent="-242570">
              <a:buChar char="•"/>
            </a:pPr>
            <a:r>
              <a:rPr lang="en-US" sz="1800" b="0" dirty="0">
                <a:ea typeface="+mn-lt"/>
                <a:cs typeface="+mn-lt"/>
              </a:rPr>
              <a:t>Heat demand up to 10 times bigger during winter than during summer</a:t>
            </a:r>
            <a:endParaRPr lang="en-US" sz="1800" b="0" dirty="0">
              <a:ea typeface="ＭＳ Ｐゴシック"/>
            </a:endParaRPr>
          </a:p>
          <a:p>
            <a:pPr marL="682625" lvl="1" indent="-242570">
              <a:buChar char="•"/>
            </a:pPr>
            <a:r>
              <a:rPr lang="en-US" sz="1800" b="0" dirty="0">
                <a:ea typeface="+mn-lt"/>
                <a:cs typeface="+mn-lt"/>
              </a:rPr>
              <a:t>Storing solar heat is the main method for balancing the seasons</a:t>
            </a:r>
          </a:p>
          <a:p>
            <a:pPr marL="682625" lvl="1" indent="-242570">
              <a:buChar char="•"/>
            </a:pPr>
            <a:endParaRPr lang="en-US" sz="1800" dirty="0">
              <a:ea typeface="ＭＳ Ｐゴシック"/>
              <a:cs typeface="Arial"/>
            </a:endParaRPr>
          </a:p>
          <a:p>
            <a:pPr marL="0" indent="0"/>
            <a:r>
              <a:rPr lang="en-US" sz="2000" b="0" dirty="0">
                <a:ea typeface="ＭＳ Ｐゴシック"/>
                <a:cs typeface="Arial"/>
              </a:rPr>
              <a:t>Examples of seasonal use thermal heat storage solutions: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Seasonal use (Long term storage)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14</a:t>
            </a:r>
            <a:r>
              <a:rPr lang="et-EE" dirty="0"/>
              <a:t>.0</a:t>
            </a:r>
            <a:r>
              <a:rPr lang="fi-FI" dirty="0"/>
              <a:t>3</a:t>
            </a:r>
            <a:r>
              <a:rPr lang="et-EE" dirty="0"/>
              <a:t>.2023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>
          <a:xfrm>
            <a:off x="8001001" y="6322054"/>
            <a:ext cx="710530" cy="48206"/>
          </a:xfrm>
        </p:spPr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1116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69946" y="1363129"/>
            <a:ext cx="7772400" cy="41364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Wingdings"/>
              <a:buChar char="§"/>
            </a:pPr>
            <a:r>
              <a:rPr lang="en-US" sz="2000" b="0" dirty="0">
                <a:ea typeface="+mn-lt"/>
                <a:cs typeface="+mn-lt"/>
              </a:rPr>
              <a:t>Energy storages </a:t>
            </a:r>
            <a:r>
              <a:rPr lang="en-US" sz="2000" dirty="0">
                <a:ea typeface="+mn-lt"/>
                <a:cs typeface="+mn-lt"/>
              </a:rPr>
              <a:t>increase flexibility</a:t>
            </a:r>
            <a:r>
              <a:rPr lang="en-US" sz="2000" b="0" dirty="0">
                <a:ea typeface="+mn-lt"/>
                <a:cs typeface="+mn-lt"/>
              </a:rPr>
              <a:t> in energy systems</a:t>
            </a:r>
            <a:endParaRPr lang="en-US" dirty="0"/>
          </a:p>
          <a:p>
            <a:pPr marL="342900" indent="-342900">
              <a:lnSpc>
                <a:spcPct val="150000"/>
              </a:lnSpc>
              <a:buFont typeface="Wingdings"/>
              <a:buChar char="§"/>
            </a:pPr>
            <a:r>
              <a:rPr lang="en-US" sz="2000" b="0" dirty="0">
                <a:ea typeface="+mn-lt"/>
                <a:cs typeface="+mn-lt"/>
              </a:rPr>
              <a:t>Thermal heat storages can help the integration of renewables into power system</a:t>
            </a:r>
            <a:endParaRPr lang="en-US" dirty="0"/>
          </a:p>
          <a:p>
            <a:pPr marL="342900" indent="-342900">
              <a:lnSpc>
                <a:spcPct val="150000"/>
              </a:lnSpc>
              <a:buFont typeface="Wingdings"/>
              <a:buChar char="§"/>
            </a:pPr>
            <a:r>
              <a:rPr lang="en-US" sz="2000" b="0" dirty="0">
                <a:ea typeface="+mn-lt"/>
                <a:cs typeface="+mn-lt"/>
              </a:rPr>
              <a:t>Electricity </a:t>
            </a:r>
            <a:r>
              <a:rPr lang="en-US" sz="2000" dirty="0">
                <a:ea typeface="+mn-lt"/>
                <a:cs typeface="+mn-lt"/>
              </a:rPr>
              <a:t>demand regulation</a:t>
            </a:r>
            <a:r>
              <a:rPr lang="en-US" sz="2000" b="0" dirty="0">
                <a:ea typeface="+mn-lt"/>
                <a:cs typeface="+mn-lt"/>
              </a:rPr>
              <a:t> and price peak reductions: flexible energy storing</a:t>
            </a:r>
            <a:endParaRPr lang="en-US" dirty="0"/>
          </a:p>
          <a:p>
            <a:pPr marL="342900" indent="-342900">
              <a:lnSpc>
                <a:spcPct val="150000"/>
              </a:lnSpc>
              <a:buFont typeface="Wingdings"/>
              <a:buChar char="§"/>
            </a:pPr>
            <a:r>
              <a:rPr lang="en-US" sz="2000" b="0" dirty="0">
                <a:ea typeface="+mn-lt"/>
                <a:cs typeface="+mn-lt"/>
              </a:rPr>
              <a:t>Increases </a:t>
            </a:r>
            <a:r>
              <a:rPr lang="en-US" sz="2000" dirty="0">
                <a:ea typeface="+mn-lt"/>
                <a:cs typeface="+mn-lt"/>
              </a:rPr>
              <a:t>grid reliability</a:t>
            </a:r>
            <a:r>
              <a:rPr lang="en-US" sz="2000" b="0" dirty="0">
                <a:ea typeface="+mn-lt"/>
                <a:cs typeface="+mn-lt"/>
              </a:rPr>
              <a:t> and power quality</a:t>
            </a:r>
            <a:endParaRPr lang="en-US" dirty="0"/>
          </a:p>
          <a:p>
            <a:pPr marL="342900" indent="-342900">
              <a:lnSpc>
                <a:spcPct val="150000"/>
              </a:lnSpc>
              <a:buFont typeface="Wingdings"/>
              <a:buChar char="§"/>
            </a:pPr>
            <a:r>
              <a:rPr lang="en-US" sz="2000" b="0" dirty="0">
                <a:ea typeface="+mn-lt"/>
                <a:cs typeface="+mn-lt"/>
              </a:rPr>
              <a:t>Improves the efficiency of energy system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b="0" dirty="0">
                <a:ea typeface="ＭＳ Ｐゴシック"/>
                <a:cs typeface="Arial"/>
              </a:rPr>
              <a:t>Energy storages are a </a:t>
            </a:r>
            <a:r>
              <a:rPr lang="en-US" sz="2000" b="0" dirty="0">
                <a:ea typeface="+mn-lt"/>
                <a:cs typeface="+mn-lt"/>
              </a:rPr>
              <a:t>requirement </a:t>
            </a:r>
            <a:r>
              <a:rPr lang="en-US" sz="2000" b="0" dirty="0">
                <a:ea typeface="ＭＳ Ｐゴシック"/>
                <a:cs typeface="Arial"/>
              </a:rPr>
              <a:t>for further utilization of RES</a:t>
            </a:r>
            <a:endParaRPr lang="en-US" sz="2000" b="0" dirty="0">
              <a:ea typeface="ＭＳ Ｐゴシック"/>
              <a:cs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Thermal heat storages in smart grids</a:t>
            </a:r>
            <a:endParaRPr lang="en-US"/>
          </a:p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14</a:t>
            </a:r>
            <a:r>
              <a:rPr lang="et-EE" dirty="0"/>
              <a:t>.0</a:t>
            </a:r>
            <a:r>
              <a:rPr lang="fi-FI" dirty="0"/>
              <a:t>3</a:t>
            </a:r>
            <a:r>
              <a:rPr lang="et-EE" dirty="0"/>
              <a:t>.2023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872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375935"/>
            <a:ext cx="7903757" cy="4123594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Wingdings" panose="020B0604020202020204" pitchFamily="34" charset="0"/>
              <a:buChar char="Ø"/>
            </a:pPr>
            <a:r>
              <a:rPr lang="en-GB" sz="2000">
                <a:ea typeface="+mn-lt"/>
                <a:cs typeface="+mn-lt"/>
              </a:rPr>
              <a:t>Thermal energy storages can be divided to sensible, latent and thermochemical technologies and can be utilized for either daily or seasonal use</a:t>
            </a:r>
            <a:endParaRPr lang="en-GB"/>
          </a:p>
          <a:p>
            <a:pPr marL="0" indent="0">
              <a:lnSpc>
                <a:spcPct val="150000"/>
              </a:lnSpc>
            </a:pPr>
            <a:endParaRPr lang="en-GB" sz="2000"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buFont typeface="Wingdings" panose="020B0604020202020204" pitchFamily="34" charset="0"/>
              <a:buChar char="Ø"/>
            </a:pPr>
            <a:r>
              <a:rPr lang="en-GB" sz="2000">
                <a:ea typeface="+mn-lt"/>
                <a:cs typeface="+mn-lt"/>
              </a:rPr>
              <a:t>Using Thermal energy storages Increases the flexibility and efficiency of the energy system</a:t>
            </a:r>
            <a:endParaRPr lang="en-GB">
              <a:cs typeface="+mn-lt"/>
            </a:endParaRPr>
          </a:p>
          <a:p>
            <a:pPr marL="0" indent="0">
              <a:lnSpc>
                <a:spcPct val="150000"/>
              </a:lnSpc>
            </a:pPr>
            <a:endParaRPr lang="en-GB" sz="2000"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buFont typeface="Wingdings" panose="020B0604020202020204" pitchFamily="34" charset="0"/>
              <a:buChar char="Ø"/>
            </a:pPr>
            <a:r>
              <a:rPr lang="en-GB" sz="2000">
                <a:ea typeface="+mn-lt"/>
                <a:cs typeface="+mn-lt"/>
              </a:rPr>
              <a:t>TES are needed to fully utilize RES</a:t>
            </a:r>
          </a:p>
          <a:p>
            <a:pPr marL="342900" indent="-342900">
              <a:lnSpc>
                <a:spcPct val="150000"/>
              </a:lnSpc>
              <a:buFont typeface="Wingdings" panose="020B0604020202020204" pitchFamily="34" charset="0"/>
              <a:buChar char="Ø"/>
            </a:pPr>
            <a:endParaRPr lang="fi-FI" sz="2000">
              <a:ea typeface="+mn-lt"/>
              <a:cs typeface="+mn-lt"/>
            </a:endParaRPr>
          </a:p>
          <a:p>
            <a:pPr marL="342900" indent="-342900">
              <a:lnSpc>
                <a:spcPct val="200000"/>
              </a:lnSpc>
              <a:buFont typeface="Wingdings" panose="020B0604020202020204" pitchFamily="34" charset="0"/>
              <a:buChar char="Ø"/>
            </a:pPr>
            <a:endParaRPr lang="fi-FI" sz="2000">
              <a:cs typeface="Arial"/>
            </a:endParaRPr>
          </a:p>
          <a:p>
            <a:pPr marL="0" indent="0">
              <a:lnSpc>
                <a:spcPct val="200000"/>
              </a:lnSpc>
            </a:pPr>
            <a:endParaRPr lang="fi-FI" sz="2000"/>
          </a:p>
          <a:p>
            <a:pPr>
              <a:lnSpc>
                <a:spcPct val="150000"/>
              </a:lnSpc>
              <a:buChar char="•"/>
            </a:pPr>
            <a:endParaRPr lang="en-US" sz="200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/>
              <a:t>Conclusions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14</a:t>
            </a:r>
            <a:r>
              <a:rPr lang="et-EE" dirty="0"/>
              <a:t>.0</a:t>
            </a:r>
            <a:r>
              <a:rPr lang="fi-FI" dirty="0"/>
              <a:t>3</a:t>
            </a:r>
            <a:r>
              <a:rPr lang="et-EE" dirty="0"/>
              <a:t>.2023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15565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alto Content - Green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31195</TotalTime>
  <Words>713</Words>
  <Application>Microsoft Office PowerPoint</Application>
  <PresentationFormat>On-screen Show (4:3)</PresentationFormat>
  <Paragraphs>114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Courier New</vt:lpstr>
      <vt:lpstr>Times New Roman</vt:lpstr>
      <vt:lpstr>Wingdings</vt:lpstr>
      <vt:lpstr>presentation</vt:lpstr>
      <vt:lpstr>Aalto Content - Green</vt:lpstr>
      <vt:lpstr>ELEC-E8423 - Smart Grid  8. Thermal heat storages for daily and seasonal use </vt:lpstr>
      <vt:lpstr>Introduction</vt:lpstr>
      <vt:lpstr>Sensible heat storage</vt:lpstr>
      <vt:lpstr>Latent heat storage</vt:lpstr>
      <vt:lpstr>Thermochemical heat storage</vt:lpstr>
      <vt:lpstr>Daily use (Short term storage)</vt:lpstr>
      <vt:lpstr>Seasonal use (Long term storage)</vt:lpstr>
      <vt:lpstr>Thermal heat storages in smart grids </vt:lpstr>
      <vt:lpstr>Conclusions</vt:lpstr>
      <vt:lpstr>Source material used</vt:lpstr>
    </vt:vector>
  </TitlesOfParts>
  <Company>TKK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Indirect holographic imaging: evaluation of image quality at 310 GHz</dc:title>
  <dc:creator>atammine</dc:creator>
  <cp:lastModifiedBy>Lehtonen Matti</cp:lastModifiedBy>
  <cp:revision>1099</cp:revision>
  <dcterms:created xsi:type="dcterms:W3CDTF">2010-03-23T14:57:30Z</dcterms:created>
  <dcterms:modified xsi:type="dcterms:W3CDTF">2023-03-14T06:11:38Z</dcterms:modified>
</cp:coreProperties>
</file>