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3"/>
  </p:notesMasterIdLst>
  <p:handoutMasterIdLst>
    <p:handoutMasterId r:id="rId14"/>
  </p:handoutMasterIdLst>
  <p:sldIdLst>
    <p:sldId id="339" r:id="rId3"/>
    <p:sldId id="355" r:id="rId4"/>
    <p:sldId id="365" r:id="rId5"/>
    <p:sldId id="373" r:id="rId6"/>
    <p:sldId id="375" r:id="rId7"/>
    <p:sldId id="370" r:id="rId8"/>
    <p:sldId id="371" r:id="rId9"/>
    <p:sldId id="372" r:id="rId10"/>
    <p:sldId id="352" r:id="rId11"/>
    <p:sldId id="374" r:id="rId12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C35B4D-32F6-9D5D-B518-95E48211224A}" name="Seppälä Simeon" initials="SS" userId="S::simeon.seppala@aalto.fi::7d393d25-90e0-42b5-9605-6f18689cddba" providerId="AD"/>
  <p188:author id="{6032969B-BB83-C478-EC32-CD956957F478}" name="Tikkanen Onni" initials="TO" userId="S::onni.tikkanen@aalto.fi::0bae1753-5274-4eb8-9f43-197cef6dddc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421F0-86E5-4981-8C75-1CE5286E22C4}" v="1274" dt="2023-03-07T10:40:39.914"/>
    <p1510:client id="{FA5E08E2-BA7D-48BE-A13B-4D804A5E35A8}" v="896" dt="2023-03-07T11:06:23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79" autoAdjust="0"/>
  </p:normalViewPr>
  <p:slideViewPr>
    <p:cSldViewPr snapToGrid="0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1"/>
              <a:t>Before we talk about fuel cell technology itself, we’ll discuss the current state of FC applications such as hydrogen FCs a little bit. There’s a lot of fuss about hydrogen so what’s all that about: </a:t>
            </a:r>
            <a:r>
              <a:rPr lang="fi-FI" b="1" noProof="1"/>
              <a:t>kalvot</a:t>
            </a:r>
          </a:p>
          <a:p>
            <a:pPr marL="0" indent="0">
              <a:buFontTx/>
              <a:buNone/>
            </a:pPr>
            <a:endParaRPr lang="fi-FI" noProof="1"/>
          </a:p>
          <a:p>
            <a:pPr marL="0" indent="0">
              <a:buFontTx/>
              <a:buNone/>
            </a:pPr>
            <a:r>
              <a:rPr lang="fi-FI" noProof="1"/>
              <a:t>-Why do we want to produce green hydrogen: We want to decarbonize the industry and the energy system and here we have some applications for hydrogen use</a:t>
            </a:r>
          </a:p>
          <a:p>
            <a:pPr marL="171450" indent="-171450">
              <a:buFontTx/>
              <a:buChar char="-"/>
            </a:pPr>
            <a:endParaRPr lang="fi-FI" noProof="1"/>
          </a:p>
          <a:p>
            <a:pPr marL="0" indent="0">
              <a:buFontTx/>
              <a:buNone/>
            </a:pPr>
            <a:r>
              <a:rPr lang="fi-FI" noProof="1"/>
              <a:t>-&gt;Moving on to the fuel cell technology, how is Hydrogen produced?</a:t>
            </a:r>
          </a:p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PEM is </a:t>
            </a:r>
            <a:r>
              <a:rPr lang="fi-FI" dirty="0" err="1"/>
              <a:t>currently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widely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.  </a:t>
            </a:r>
            <a:r>
              <a:rPr lang="fi-FI" b="1" dirty="0" err="1"/>
              <a:t>Pros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highest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density</a:t>
            </a:r>
            <a:r>
              <a:rPr lang="fi-FI" dirty="0"/>
              <a:t> of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FCs</a:t>
            </a:r>
            <a:r>
              <a:rPr lang="fi-FI" dirty="0"/>
              <a:t>, </a:t>
            </a:r>
            <a:r>
              <a:rPr lang="fi-FI" b="1" dirty="0" err="1"/>
              <a:t>Cons</a:t>
            </a:r>
            <a:r>
              <a:rPr lang="fi-FI" b="1" dirty="0"/>
              <a:t>:</a:t>
            </a:r>
            <a:r>
              <a:rPr lang="fi-FI" b="0" dirty="0"/>
              <a:t> </a:t>
            </a:r>
            <a:r>
              <a:rPr lang="fi-FI" b="0" dirty="0" err="1"/>
              <a:t>uses</a:t>
            </a:r>
            <a:r>
              <a:rPr lang="fi-FI" b="0" dirty="0"/>
              <a:t> </a:t>
            </a:r>
            <a:r>
              <a:rPr lang="fi-FI" b="0" dirty="0" err="1"/>
              <a:t>expensive</a:t>
            </a:r>
            <a:r>
              <a:rPr lang="fi-FI" b="0" dirty="0"/>
              <a:t> </a:t>
            </a:r>
            <a:r>
              <a:rPr lang="fi-FI" b="0" dirty="0" err="1"/>
              <a:t>platinum</a:t>
            </a:r>
            <a:r>
              <a:rPr lang="fi-FI" b="0" dirty="0"/>
              <a:t> </a:t>
            </a:r>
            <a:r>
              <a:rPr lang="fi-FI" b="0" dirty="0" err="1"/>
              <a:t>catalysts</a:t>
            </a:r>
            <a:r>
              <a:rPr lang="fi-FI" b="0" dirty="0"/>
              <a:t> (and </a:t>
            </a:r>
            <a:r>
              <a:rPr lang="fi-FI" b="0" dirty="0" err="1"/>
              <a:t>even</a:t>
            </a:r>
            <a:r>
              <a:rPr lang="fi-FI" b="0" dirty="0"/>
              <a:t> </a:t>
            </a:r>
            <a:r>
              <a:rPr lang="fi-FI" b="0" dirty="0" err="1"/>
              <a:t>more</a:t>
            </a:r>
            <a:r>
              <a:rPr lang="fi-FI" b="0" dirty="0"/>
              <a:t> </a:t>
            </a:r>
            <a:r>
              <a:rPr lang="fi-FI" b="0" dirty="0" err="1"/>
              <a:t>rare</a:t>
            </a:r>
            <a:r>
              <a:rPr lang="fi-FI" b="0" dirty="0"/>
              <a:t> Iridium), </a:t>
            </a:r>
            <a:r>
              <a:rPr lang="fi-FI" b="0" dirty="0" err="1"/>
              <a:t>requires</a:t>
            </a:r>
            <a:r>
              <a:rPr lang="fi-FI" b="0" dirty="0"/>
              <a:t> </a:t>
            </a:r>
            <a:r>
              <a:rPr lang="fi-FI" b="0" dirty="0" err="1"/>
              <a:t>active</a:t>
            </a:r>
            <a:r>
              <a:rPr lang="fi-FI" b="0" dirty="0"/>
              <a:t> </a:t>
            </a:r>
            <a:r>
              <a:rPr lang="fi-FI" b="0" dirty="0" err="1"/>
              <a:t>water</a:t>
            </a:r>
            <a:r>
              <a:rPr lang="fi-FI" b="0" dirty="0"/>
              <a:t> </a:t>
            </a:r>
            <a:r>
              <a:rPr lang="fi-FI" b="0" dirty="0" err="1"/>
              <a:t>injection</a:t>
            </a:r>
            <a:r>
              <a:rPr lang="fi-FI" b="0" dirty="0"/>
              <a:t> </a:t>
            </a:r>
            <a:r>
              <a:rPr lang="fi-FI" b="0" dirty="0" err="1"/>
              <a:t>meaning</a:t>
            </a:r>
            <a:r>
              <a:rPr lang="fi-FI" b="0" dirty="0"/>
              <a:t> </a:t>
            </a:r>
            <a:r>
              <a:rPr lang="fi-FI" b="0" dirty="0" err="1"/>
              <a:t>that</a:t>
            </a:r>
            <a:r>
              <a:rPr lang="fi-FI" b="0" dirty="0"/>
              <a:t> </a:t>
            </a:r>
            <a:r>
              <a:rPr lang="fi-FI" b="0" dirty="0" err="1"/>
              <a:t>operation</a:t>
            </a:r>
            <a:r>
              <a:rPr lang="fi-FI" b="0" dirty="0"/>
              <a:t> </a:t>
            </a:r>
            <a:r>
              <a:rPr lang="fi-FI" b="0" dirty="0" err="1"/>
              <a:t>temperature</a:t>
            </a:r>
            <a:r>
              <a:rPr lang="fi-FI" b="0" dirty="0"/>
              <a:t> </a:t>
            </a:r>
            <a:r>
              <a:rPr lang="fi-FI" b="0" dirty="0" err="1"/>
              <a:t>must</a:t>
            </a:r>
            <a:r>
              <a:rPr lang="fi-FI" b="0" dirty="0"/>
              <a:t> </a:t>
            </a:r>
            <a:r>
              <a:rPr lang="fi-FI" b="0" dirty="0" err="1"/>
              <a:t>be</a:t>
            </a:r>
            <a:r>
              <a:rPr lang="fi-FI" b="0" dirty="0"/>
              <a:t> </a:t>
            </a:r>
            <a:r>
              <a:rPr lang="fi-FI" b="0" dirty="0" err="1"/>
              <a:t>below</a:t>
            </a:r>
            <a:r>
              <a:rPr lang="fi-FI" b="0" dirty="0"/>
              <a:t> 90 C </a:t>
            </a:r>
          </a:p>
          <a:p>
            <a:endParaRPr lang="fi-FI" b="0" dirty="0"/>
          </a:p>
          <a:p>
            <a:r>
              <a:rPr lang="fi-FI" dirty="0"/>
              <a:t>SOFC is </a:t>
            </a:r>
            <a:r>
              <a:rPr lang="fi-FI" dirty="0" err="1"/>
              <a:t>researched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,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reversible</a:t>
            </a:r>
            <a:r>
              <a:rPr lang="fi-FI" dirty="0"/>
              <a:t> </a:t>
            </a:r>
            <a:r>
              <a:rPr lang="fi-FI" dirty="0" err="1"/>
              <a:t>mode</a:t>
            </a:r>
            <a:r>
              <a:rPr lang="fi-FI" dirty="0"/>
              <a:t> and in 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reforming</a:t>
            </a:r>
            <a:r>
              <a:rPr lang="fi-FI" dirty="0"/>
              <a:t>. </a:t>
            </a:r>
            <a:r>
              <a:rPr lang="fi-FI" b="1" dirty="0" err="1"/>
              <a:t>Pros</a:t>
            </a:r>
            <a:r>
              <a:rPr lang="fi-FI" b="1" dirty="0"/>
              <a:t>:</a:t>
            </a:r>
            <a:r>
              <a:rPr lang="fi-FI" b="0" dirty="0"/>
              <a:t> </a:t>
            </a:r>
            <a:r>
              <a:rPr lang="fi-FI" b="0" dirty="0" err="1"/>
              <a:t>fuel</a:t>
            </a:r>
            <a:r>
              <a:rPr lang="fi-FI" b="0" dirty="0"/>
              <a:t> </a:t>
            </a:r>
            <a:r>
              <a:rPr lang="fi-FI" b="0" dirty="0" err="1"/>
              <a:t>flexibility</a:t>
            </a:r>
            <a:r>
              <a:rPr lang="fi-FI" b="0" dirty="0"/>
              <a:t>, </a:t>
            </a:r>
            <a:r>
              <a:rPr lang="fi-FI" b="0" dirty="0" err="1"/>
              <a:t>high</a:t>
            </a:r>
            <a:r>
              <a:rPr lang="fi-FI" b="0" dirty="0"/>
              <a:t> </a:t>
            </a:r>
            <a:r>
              <a:rPr lang="fi-FI" b="0" dirty="0" err="1"/>
              <a:t>operation</a:t>
            </a:r>
            <a:r>
              <a:rPr lang="fi-FI" b="0" dirty="0"/>
              <a:t> </a:t>
            </a:r>
            <a:r>
              <a:rPr lang="fi-FI" b="0" dirty="0" err="1"/>
              <a:t>temperature</a:t>
            </a:r>
            <a:r>
              <a:rPr lang="fi-FI" b="0" dirty="0"/>
              <a:t> -&gt; </a:t>
            </a:r>
            <a:r>
              <a:rPr lang="fi-FI" b="0" dirty="0" err="1"/>
              <a:t>good</a:t>
            </a:r>
            <a:r>
              <a:rPr lang="fi-FI" b="0" dirty="0"/>
              <a:t> for </a:t>
            </a:r>
            <a:r>
              <a:rPr lang="fi-FI" b="0" dirty="0" err="1"/>
              <a:t>cogeneration</a:t>
            </a:r>
            <a:r>
              <a:rPr lang="fi-FI" b="0" dirty="0"/>
              <a:t>, </a:t>
            </a:r>
            <a:r>
              <a:rPr lang="fi-FI" b="1" dirty="0" err="1"/>
              <a:t>Cons</a:t>
            </a:r>
            <a:r>
              <a:rPr lang="fi-FI" b="1" dirty="0"/>
              <a:t>:</a:t>
            </a:r>
            <a:r>
              <a:rPr lang="fi-FI" b="0" dirty="0"/>
              <a:t> </a:t>
            </a:r>
            <a:r>
              <a:rPr lang="fi-FI" b="0" dirty="0" err="1"/>
              <a:t>high</a:t>
            </a:r>
            <a:r>
              <a:rPr lang="fi-FI" b="0" dirty="0"/>
              <a:t> </a:t>
            </a:r>
            <a:r>
              <a:rPr lang="fi-FI" b="0" dirty="0" err="1"/>
              <a:t>temperature</a:t>
            </a:r>
            <a:r>
              <a:rPr lang="fi-FI" b="0" dirty="0"/>
              <a:t> and </a:t>
            </a:r>
            <a:r>
              <a:rPr lang="fi-FI" b="0" dirty="0" err="1"/>
              <a:t>material</a:t>
            </a:r>
            <a:r>
              <a:rPr lang="fi-FI" b="0" dirty="0"/>
              <a:t> </a:t>
            </a:r>
            <a:r>
              <a:rPr lang="fi-FI" b="0" dirty="0" err="1"/>
              <a:t>issues</a:t>
            </a:r>
            <a:r>
              <a:rPr lang="fi-FI" b="0" dirty="0"/>
              <a:t> </a:t>
            </a:r>
            <a:r>
              <a:rPr lang="fi-FI" b="0" dirty="0" err="1"/>
              <a:t>linked</a:t>
            </a:r>
            <a:r>
              <a:rPr lang="fi-FI" b="0" dirty="0"/>
              <a:t> to it</a:t>
            </a:r>
            <a:endParaRPr lang="fi-FI" b="1" dirty="0"/>
          </a:p>
          <a:p>
            <a:endParaRPr lang="en-US" dirty="0"/>
          </a:p>
          <a:p>
            <a:r>
              <a:rPr lang="en-US" dirty="0"/>
              <a:t>DMFC (mostly based on PEM technology) Pros: high energy density due to fuel being liquid and not gas (easy storage too)</a:t>
            </a:r>
          </a:p>
        </p:txBody>
      </p:sp>
    </p:spTree>
    <p:extLst>
      <p:ext uri="{BB962C8B-B14F-4D97-AF65-F5344CB8AC3E}">
        <p14:creationId xmlns:p14="http://schemas.microsoft.com/office/powerpoint/2010/main" val="419626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PAFC – </a:t>
            </a:r>
            <a:r>
              <a:rPr lang="fi-FI" dirty="0" err="1"/>
              <a:t>Phosphoric</a:t>
            </a:r>
            <a:r>
              <a:rPr lang="fi-FI" dirty="0"/>
              <a:t> </a:t>
            </a:r>
            <a:r>
              <a:rPr lang="fi-FI" dirty="0" err="1"/>
              <a:t>acid</a:t>
            </a:r>
            <a:r>
              <a:rPr lang="fi-FI" dirty="0"/>
              <a:t> </a:t>
            </a:r>
            <a:r>
              <a:rPr lang="fi-FI" dirty="0" err="1"/>
              <a:t>fuel</a:t>
            </a:r>
            <a:r>
              <a:rPr lang="fi-FI" dirty="0"/>
              <a:t> </a:t>
            </a:r>
            <a:r>
              <a:rPr lang="fi-FI" dirty="0" err="1"/>
              <a:t>cell</a:t>
            </a:r>
            <a:endParaRPr lang="fi-FI" dirty="0"/>
          </a:p>
          <a:p>
            <a:r>
              <a:rPr lang="en-US" dirty="0"/>
              <a:t>PEMFC – photon exchange membrane (polymer electrolyte membrane) fuel cell</a:t>
            </a:r>
          </a:p>
          <a:p>
            <a:r>
              <a:rPr lang="en-US" dirty="0"/>
              <a:t>AFC – alkaline fuel cell</a:t>
            </a:r>
          </a:p>
          <a:p>
            <a:r>
              <a:rPr lang="en-US" dirty="0"/>
              <a:t>MCFC – molten carbonate fuel cell</a:t>
            </a:r>
          </a:p>
          <a:p>
            <a:r>
              <a:rPr lang="en-US" dirty="0"/>
              <a:t>SOEC – Solid Oxide </a:t>
            </a:r>
            <a:r>
              <a:rPr lang="en-US" dirty="0" err="1"/>
              <a:t>Electrolyzer</a:t>
            </a:r>
            <a:r>
              <a:rPr lang="en-US" dirty="0"/>
              <a:t> Cell</a:t>
            </a:r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0244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we are seeing more wind and solar in our power systems, the challenges related to intermittency of wind and solar production will increase. 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55205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Fuel Cells can utilize natural gas or ´”gray hydrogen” which is produced from natural gas with steam reforming process will cause high emissions</a:t>
            </a:r>
          </a:p>
          <a:p>
            <a:pPr marL="171450" indent="-171450">
              <a:buFontTx/>
              <a:buChar char="-"/>
            </a:pPr>
            <a:r>
              <a:rPr lang="en-US"/>
              <a:t>P2X fuel should be utilized to minimize CO2 emissions</a:t>
            </a:r>
          </a:p>
          <a:p>
            <a:endParaRPr lang="en-US"/>
          </a:p>
          <a:p>
            <a:r>
              <a:rPr lang="en-US"/>
              <a:t>- Large scale PEMFC production would require 200 % of current annual iridium production assuming current iridium production estimates</a:t>
            </a:r>
          </a:p>
          <a:p>
            <a:r>
              <a:rPr lang="en-US"/>
              <a:t>- Also, platinum consumption would be considerable</a:t>
            </a:r>
          </a:p>
          <a:p>
            <a:r>
              <a:rPr lang="en-US"/>
              <a:t>- SOFC (Solid oxide fuel cells) are proposed to solve many of the problems related to consumption of rare earth metals</a:t>
            </a:r>
          </a:p>
          <a:p>
            <a:r>
              <a:rPr lang="en-US"/>
              <a:t>- PEMFC could reduce the Iridium density in catalysts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6048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science/article/pii/S2352484723001294" TargetMode="External"/><Relationship Id="rId3" Type="http://schemas.openxmlformats.org/officeDocument/2006/relationships/hyperlink" Target="https://doi.org/10.1002/9781119191766.ch10" TargetMode="External"/><Relationship Id="rId7" Type="http://schemas.openxmlformats.org/officeDocument/2006/relationships/hyperlink" Target="https://www.sciencedirect.com/science/article/pii/S2352484721008568" TargetMode="External"/><Relationship Id="rId2" Type="http://schemas.openxmlformats.org/officeDocument/2006/relationships/hyperlink" Target="https://www.energy.gov/eere/fuelcells/fuel-cell-animation-text-versi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esearchgate.net/figure/Levelized-cost-of-electricity-LCOE-estimates-for-lithiumion-batteries-using-nickel_fig2_363191266" TargetMode="External"/><Relationship Id="rId11" Type="http://schemas.openxmlformats.org/officeDocument/2006/relationships/hyperlink" Target="https://www.sciencedirect.com/science/article/pii/S2542435121005894" TargetMode="External"/><Relationship Id="rId5" Type="http://schemas.openxmlformats.org/officeDocument/2006/relationships/hyperlink" Target="https://doi.org/10.1016/j.egyr.2021.09.050" TargetMode="External"/><Relationship Id="rId10" Type="http://schemas.openxmlformats.org/officeDocument/2006/relationships/hyperlink" Target="https://www.sciencedirect.com/science/article/pii/S0360319918337248" TargetMode="External"/><Relationship Id="rId4" Type="http://schemas.openxmlformats.org/officeDocument/2006/relationships/hyperlink" Target="http://urn.fi/URN:ISBN:978-952-383-413-2" TargetMode="External"/><Relationship Id="rId9" Type="http://schemas.openxmlformats.org/officeDocument/2006/relationships/hyperlink" Target="https://www.sciencedirect.com/science/article/pii/S037877961830417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uelcellsworks.com/news/fuel-cells-can-optimize-renewable-energy-storage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 dirty="0">
                <a:ea typeface="ＭＳ Ｐゴシック"/>
              </a:rPr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i="1" dirty="0" err="1">
                <a:ea typeface="ＭＳ Ｐゴシック"/>
              </a:rPr>
              <a:t>Fuel</a:t>
            </a:r>
            <a:r>
              <a:rPr lang="fi-FI" sz="3200" i="1" dirty="0">
                <a:ea typeface="ＭＳ Ｐゴシック"/>
              </a:rPr>
              <a:t> </a:t>
            </a:r>
            <a:r>
              <a:rPr lang="fi-FI" sz="3200" i="1" dirty="0" err="1">
                <a:ea typeface="ＭＳ Ｐゴシック"/>
              </a:rPr>
              <a:t>Cells</a:t>
            </a:r>
            <a:r>
              <a:rPr lang="fi-FI" sz="3200" i="1" dirty="0">
                <a:ea typeface="ＭＳ Ｐゴシック"/>
              </a:rPr>
              <a:t> as a </a:t>
            </a:r>
            <a:r>
              <a:rPr lang="fi-FI" sz="3200" i="1" dirty="0" err="1">
                <a:ea typeface="ＭＳ Ｐゴシック"/>
              </a:rPr>
              <a:t>Part</a:t>
            </a:r>
            <a:r>
              <a:rPr lang="fi-FI" sz="3200" i="1" dirty="0">
                <a:ea typeface="ＭＳ Ｐゴシック"/>
              </a:rPr>
              <a:t> of Power System</a:t>
            </a:r>
            <a:endParaRPr lang="fi-FI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fi-FI" i="1"/>
              <a:t>O</a:t>
            </a:r>
            <a:r>
              <a:rPr lang="en-US" i="1" err="1"/>
              <a:t>nni</a:t>
            </a:r>
            <a:r>
              <a:rPr lang="en-US" i="1"/>
              <a:t> Tikkanen &amp; Simeon Seppälä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07</a:t>
            </a:r>
            <a:r>
              <a:rPr lang="et-EE"/>
              <a:t>.0</a:t>
            </a:r>
            <a:r>
              <a:rPr lang="fi-FI"/>
              <a:t>2</a:t>
            </a:r>
            <a:r>
              <a:rPr lang="et-EE"/>
              <a:t>.201</a:t>
            </a:r>
            <a:r>
              <a:rPr lang="fi-FI"/>
              <a:t>8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BABB90-08ED-F3AF-6D90-1EF4A4A6C8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hlinkClick r:id="rId2"/>
              </a:rPr>
              <a:t>https://yle.fi/aihe/t/18-65114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hlinkClick r:id="rId2"/>
              </a:rPr>
              <a:t>https://www.energy.gov/eere/fuelcells/fuel-cell-animation-text-version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hlinkClick r:id="rId3"/>
              </a:rPr>
              <a:t>https://doi.org/10.1002/9781119191766.ch10</a:t>
            </a:r>
            <a:r>
              <a:rPr lang="en-US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0" err="1">
                <a:solidFill>
                  <a:srgbClr val="000000"/>
                </a:solidFill>
                <a:effectLst/>
                <a:latin typeface="-apple-system"/>
              </a:rPr>
              <a:t>Halme</a:t>
            </a:r>
            <a:r>
              <a:rPr lang="en-US" i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i="0" err="1">
                <a:solidFill>
                  <a:srgbClr val="000000"/>
                </a:solidFill>
                <a:effectLst/>
                <a:latin typeface="-apple-system"/>
              </a:rPr>
              <a:t>Janne</a:t>
            </a:r>
            <a:r>
              <a:rPr lang="en-US">
                <a:solidFill>
                  <a:srgbClr val="000000"/>
                </a:solidFill>
                <a:latin typeface="-apple-system"/>
              </a:rPr>
              <a:t>. </a:t>
            </a:r>
            <a:r>
              <a:rPr lang="en-US" i="0">
                <a:solidFill>
                  <a:srgbClr val="000000"/>
                </a:solidFill>
                <a:effectLst/>
                <a:latin typeface="-apple-system"/>
              </a:rPr>
              <a:t>PHYS-E6571 - Fuel Cells and Hydrogen Technology D Course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hlinkClick r:id="rId4"/>
              </a:rPr>
              <a:t>http://urn.fi/URN:ISBN:978-952-383-413-2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5"/>
              </a:rPr>
              <a:t>https://doi.org/10.1016/j.egyr.2021.09.050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6"/>
              </a:rPr>
              <a:t>https://www.researchgate.net/figure/Levelized-cost-of-electricity-LCOE-estimates-for-lithiumion-batteries-using-nickel_fig2_363191266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7"/>
              </a:rPr>
              <a:t>https://www.sciencedirect.com/science/article/pii/S2352484721008568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7"/>
              </a:rPr>
              <a:t>https://www.sciencedirect.com/science/article/pii/S2352484721008568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8"/>
              </a:rPr>
              <a:t>https://www.sciencedirect.com/science/article/pii/S2352484723001294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9"/>
              </a:rPr>
              <a:t>https://www.sciencedirect.com/science/article/pii/S0378779618304176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10"/>
              </a:rPr>
              <a:t>https://www.sciencedirect.com/science/article/pii/S0360319918337248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effectLst/>
                <a:hlinkClick r:id="rId11"/>
              </a:rPr>
              <a:t>https://www.sciencedirect.com/science/article/pii/S2542435121005894</a:t>
            </a:r>
            <a:endParaRPr lang="en-US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9EBD64-84E7-D866-215D-C71E4F75E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References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4E110-18D9-A013-4873-FAA4FB2B96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FDC28-9DFF-A25C-9439-12932C8F41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049A52-CDED-4188-8C8C-EA263326545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BC1E-CFC8-3C8E-33D5-741146FFDA7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15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599"/>
            <a:ext cx="3386142" cy="4382339"/>
          </a:xfrm>
        </p:spPr>
        <p:txBody>
          <a:bodyPr>
            <a:normAutofit fontScale="85000" lnSpcReduction="10000"/>
          </a:bodyPr>
          <a:lstStyle/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i-FI" dirty="0" err="1"/>
              <a:t>Hydrogen</a:t>
            </a:r>
            <a:r>
              <a:rPr lang="fi-FI" dirty="0"/>
              <a:t> is </a:t>
            </a:r>
            <a:r>
              <a:rPr lang="fi-FI" dirty="0" err="1"/>
              <a:t>predicted</a:t>
            </a:r>
            <a:r>
              <a:rPr lang="fi-FI" dirty="0"/>
              <a:t> to </a:t>
            </a:r>
            <a:r>
              <a:rPr lang="fi-FI" dirty="0" err="1"/>
              <a:t>bring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 10 </a:t>
            </a:r>
            <a:r>
              <a:rPr lang="fi-FI" dirty="0" err="1"/>
              <a:t>billion</a:t>
            </a:r>
            <a:r>
              <a:rPr lang="fi-FI" dirty="0"/>
              <a:t> € </a:t>
            </a:r>
            <a:r>
              <a:rPr lang="fi-FI" dirty="0" err="1"/>
              <a:t>investments</a:t>
            </a:r>
            <a:r>
              <a:rPr lang="fi-FI" dirty="0"/>
              <a:t> to Finland</a:t>
            </a: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fast</a:t>
            </a:r>
            <a:r>
              <a:rPr lang="fi-FI" dirty="0"/>
              <a:t> </a:t>
            </a:r>
            <a:r>
              <a:rPr lang="fi-FI" dirty="0" err="1"/>
              <a:t>growth</a:t>
            </a:r>
            <a:r>
              <a:rPr lang="fi-FI" dirty="0"/>
              <a:t> of </a:t>
            </a:r>
            <a:r>
              <a:rPr lang="fi-FI" dirty="0" err="1"/>
              <a:t>intermittent</a:t>
            </a:r>
            <a:r>
              <a:rPr lang="fi-FI" dirty="0"/>
              <a:t> </a:t>
            </a:r>
            <a:r>
              <a:rPr lang="fi-FI" dirty="0" err="1"/>
              <a:t>renewable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(=</a:t>
            </a:r>
            <a:r>
              <a:rPr lang="fi-FI" dirty="0" err="1"/>
              <a:t>wind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) </a:t>
            </a:r>
            <a:r>
              <a:rPr lang="fi-FI" dirty="0" err="1"/>
              <a:t>decreases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price</a:t>
            </a:r>
            <a:r>
              <a:rPr lang="fi-FI" dirty="0"/>
              <a:t> of </a:t>
            </a:r>
            <a:r>
              <a:rPr lang="fi-FI" dirty="0" err="1"/>
              <a:t>electricity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further</a:t>
            </a:r>
            <a:r>
              <a:rPr lang="fi-FI" dirty="0"/>
              <a:t> </a:t>
            </a:r>
            <a:r>
              <a:rPr lang="fi-FI" dirty="0" err="1"/>
              <a:t>enables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economically</a:t>
            </a:r>
            <a:r>
              <a:rPr lang="fi-FI" dirty="0"/>
              <a:t> </a:t>
            </a:r>
            <a:r>
              <a:rPr lang="fi-FI" dirty="0" err="1"/>
              <a:t>feasible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of </a:t>
            </a:r>
            <a:r>
              <a:rPr lang="fi-FI" dirty="0" err="1"/>
              <a:t>green</a:t>
            </a:r>
            <a:r>
              <a:rPr lang="fi-FI" dirty="0"/>
              <a:t> </a:t>
            </a:r>
            <a:r>
              <a:rPr lang="fi-FI" dirty="0" err="1"/>
              <a:t>hydrogen</a:t>
            </a:r>
            <a:endParaRPr lang="fi-FI" dirty="0"/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fi-FI" dirty="0" err="1"/>
              <a:t>Hydrogen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applicatons</a:t>
            </a:r>
            <a:r>
              <a:rPr lang="fi-FI" dirty="0"/>
              <a:t>: </a:t>
            </a:r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r>
              <a:rPr lang="fi-FI" sz="1400" b="1" dirty="0" err="1"/>
              <a:t>Carbon-free</a:t>
            </a:r>
            <a:r>
              <a:rPr lang="fi-FI" sz="1400" b="1" dirty="0"/>
              <a:t> </a:t>
            </a:r>
            <a:r>
              <a:rPr lang="fi-FI" sz="1400" b="1" dirty="0" err="1"/>
              <a:t>steel</a:t>
            </a:r>
            <a:r>
              <a:rPr lang="fi-FI" sz="1400" b="1" dirty="0"/>
              <a:t> </a:t>
            </a:r>
            <a:r>
              <a:rPr lang="fi-FI" sz="1400" b="1" dirty="0" err="1"/>
              <a:t>production</a:t>
            </a:r>
            <a:r>
              <a:rPr lang="fi-FI" sz="1400" b="1" dirty="0"/>
              <a:t> and </a:t>
            </a:r>
            <a:r>
              <a:rPr lang="fi-FI" sz="1400" b="1" dirty="0" err="1"/>
              <a:t>other</a:t>
            </a:r>
            <a:r>
              <a:rPr lang="fi-FI" sz="1400" b="1" dirty="0"/>
              <a:t> </a:t>
            </a:r>
            <a:r>
              <a:rPr lang="fi-FI" sz="1400" b="1" dirty="0" err="1"/>
              <a:t>industry</a:t>
            </a:r>
            <a:r>
              <a:rPr lang="fi-FI" sz="1400" b="1" dirty="0"/>
              <a:t> </a:t>
            </a:r>
            <a:r>
              <a:rPr lang="fi-FI" sz="1400" b="1" dirty="0" err="1"/>
              <a:t>processes</a:t>
            </a:r>
            <a:endParaRPr lang="fi-FI" sz="1400" b="1" dirty="0"/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r>
              <a:rPr lang="fi-FI" sz="1400" b="1" dirty="0" err="1"/>
              <a:t>Fuel</a:t>
            </a:r>
            <a:r>
              <a:rPr lang="fi-FI" sz="1400" b="1" dirty="0"/>
              <a:t> in </a:t>
            </a:r>
            <a:r>
              <a:rPr lang="fi-FI" sz="1400" b="1" dirty="0" err="1"/>
              <a:t>transportation</a:t>
            </a:r>
            <a:endParaRPr lang="fi-FI" sz="1400" b="1" dirty="0"/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r>
              <a:rPr lang="fi-FI" sz="1400" b="1" dirty="0" err="1"/>
              <a:t>Fuel</a:t>
            </a:r>
            <a:r>
              <a:rPr lang="fi-FI" sz="1400" b="1" dirty="0"/>
              <a:t> in </a:t>
            </a:r>
            <a:r>
              <a:rPr lang="fi-FI" sz="1400" b="1" dirty="0" err="1"/>
              <a:t>backup</a:t>
            </a:r>
            <a:r>
              <a:rPr lang="fi-FI" sz="1400" b="1" dirty="0"/>
              <a:t> </a:t>
            </a:r>
            <a:r>
              <a:rPr lang="fi-FI" sz="1400" b="1" dirty="0" err="1"/>
              <a:t>power</a:t>
            </a:r>
            <a:r>
              <a:rPr lang="fi-FI" sz="1400" b="1" dirty="0"/>
              <a:t> </a:t>
            </a:r>
            <a:r>
              <a:rPr lang="fi-FI" sz="1400" b="1" dirty="0" err="1"/>
              <a:t>plants</a:t>
            </a:r>
            <a:endParaRPr lang="fi-FI" sz="1400" b="1" dirty="0"/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r>
              <a:rPr lang="fi-FI" sz="1400" b="1" dirty="0"/>
              <a:t>Energy </a:t>
            </a:r>
            <a:r>
              <a:rPr lang="fi-FI" sz="1400" b="1" dirty="0" err="1"/>
              <a:t>storage</a:t>
            </a:r>
            <a:endParaRPr lang="fi-FI" sz="1400" b="1" dirty="0"/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r>
              <a:rPr lang="fi-FI" sz="1400" b="1" dirty="0"/>
              <a:t>Energy </a:t>
            </a:r>
            <a:r>
              <a:rPr lang="fi-FI" sz="1400" b="1" dirty="0" err="1"/>
              <a:t>carrier</a:t>
            </a:r>
            <a:endParaRPr lang="fi-FI" sz="1400" b="1" dirty="0"/>
          </a:p>
          <a:p>
            <a:pPr marL="625475" lvl="1" indent="-285750" eaLnBrk="1" hangingPunct="1">
              <a:lnSpc>
                <a:spcPct val="160000"/>
              </a:lnSpc>
              <a:buFontTx/>
              <a:buChar char="-"/>
            </a:pP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71653"/>
            <a:ext cx="7772400" cy="900000"/>
          </a:xfrm>
        </p:spPr>
        <p:txBody>
          <a:bodyPr/>
          <a:lstStyle/>
          <a:p>
            <a:r>
              <a:rPr lang="fi-FI" dirty="0" err="1"/>
              <a:t>Introduction</a:t>
            </a:r>
            <a:r>
              <a:rPr lang="fi-FI" dirty="0"/>
              <a:t> – </a:t>
            </a:r>
            <a:r>
              <a:rPr lang="fi-FI" dirty="0" err="1"/>
              <a:t>What’s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Deal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Hydrogen</a:t>
            </a:r>
            <a:r>
              <a:rPr lang="fi-FI" dirty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1468D8-05F4-4283-6DAE-56C7FC8F5A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073"/>
          <a:stretch/>
        </p:blipFill>
        <p:spPr>
          <a:xfrm>
            <a:off x="3958542" y="1224000"/>
            <a:ext cx="5185458" cy="374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D0C7BF-A103-25B2-A28F-10511ED4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3989" y="1497600"/>
            <a:ext cx="6285600" cy="413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A </a:t>
            </a:r>
            <a:r>
              <a:rPr lang="fi-FI" dirty="0" err="1"/>
              <a:t>device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turns</a:t>
            </a:r>
            <a:r>
              <a:rPr lang="fi-FI" dirty="0"/>
              <a:t> </a:t>
            </a:r>
            <a:r>
              <a:rPr lang="fi-FI" dirty="0" err="1"/>
              <a:t>fuel</a:t>
            </a:r>
            <a:r>
              <a:rPr lang="fi-FI" dirty="0"/>
              <a:t> (</a:t>
            </a:r>
            <a:r>
              <a:rPr lang="fi-FI" dirty="0" err="1"/>
              <a:t>Hydrogen</a:t>
            </a:r>
            <a:r>
              <a:rPr lang="fi-FI" dirty="0"/>
              <a:t>) and </a:t>
            </a:r>
            <a:r>
              <a:rPr lang="fi-FI" dirty="0" err="1"/>
              <a:t>Oxygen</a:t>
            </a:r>
            <a:r>
              <a:rPr lang="fi-FI" dirty="0"/>
              <a:t> </a:t>
            </a:r>
            <a:r>
              <a:rPr lang="fi-FI" dirty="0" err="1"/>
              <a:t>directly</a:t>
            </a:r>
            <a:r>
              <a:rPr lang="fi-FI" dirty="0"/>
              <a:t> into </a:t>
            </a:r>
            <a:r>
              <a:rPr lang="fi-FI" dirty="0" err="1"/>
              <a:t>electricity</a:t>
            </a:r>
            <a:r>
              <a:rPr lang="fi-FI" dirty="0"/>
              <a:t> and an </a:t>
            </a:r>
            <a:r>
              <a:rPr lang="fi-FI" dirty="0" err="1"/>
              <a:t>end</a:t>
            </a:r>
            <a:r>
              <a:rPr lang="fi-FI" dirty="0"/>
              <a:t> </a:t>
            </a:r>
            <a:r>
              <a:rPr lang="fi-FI" dirty="0" err="1"/>
              <a:t>product</a:t>
            </a:r>
            <a:r>
              <a:rPr lang="fi-FI" dirty="0"/>
              <a:t> (</a:t>
            </a:r>
            <a:r>
              <a:rPr lang="fi-FI" dirty="0" err="1"/>
              <a:t>water</a:t>
            </a:r>
            <a:r>
              <a:rPr lang="fi-FI" dirty="0"/>
              <a:t>) </a:t>
            </a:r>
            <a:r>
              <a:rPr lang="fi-FI" dirty="0" err="1"/>
              <a:t>through</a:t>
            </a:r>
            <a:r>
              <a:rPr lang="fi-FI" dirty="0"/>
              <a:t> an </a:t>
            </a:r>
            <a:r>
              <a:rPr lang="fi-FI" dirty="0" err="1"/>
              <a:t>electrochemical</a:t>
            </a:r>
            <a:r>
              <a:rPr lang="fi-FI" dirty="0"/>
              <a:t> </a:t>
            </a:r>
            <a:r>
              <a:rPr lang="fi-FI" dirty="0" err="1"/>
              <a:t>reaction</a:t>
            </a:r>
            <a:r>
              <a:rPr lang="fi-FI" dirty="0"/>
              <a:t>. </a:t>
            </a:r>
            <a:r>
              <a:rPr lang="fi-FI" dirty="0" err="1"/>
              <a:t>Heat</a:t>
            </a:r>
            <a:r>
              <a:rPr lang="fi-FI" dirty="0"/>
              <a:t> is </a:t>
            </a:r>
            <a:r>
              <a:rPr lang="fi-FI" dirty="0" err="1"/>
              <a:t>produced</a:t>
            </a:r>
            <a:r>
              <a:rPr lang="fi-FI" dirty="0"/>
              <a:t> as a </a:t>
            </a:r>
            <a:r>
              <a:rPr lang="fi-FI" dirty="0" err="1"/>
              <a:t>byproduct</a:t>
            </a:r>
            <a:r>
              <a:rPr lang="fi-FI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fuels</a:t>
            </a:r>
            <a:r>
              <a:rPr lang="fi-FI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err="1"/>
              <a:t>Hydrogen</a:t>
            </a:r>
            <a:r>
              <a:rPr lang="fi-FI" sz="1400" dirty="0"/>
              <a:t> (H2)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err="1"/>
              <a:t>Methane</a:t>
            </a:r>
            <a:r>
              <a:rPr lang="fi-FI" sz="1400" dirty="0"/>
              <a:t> (CH4) and </a:t>
            </a:r>
            <a:r>
              <a:rPr lang="fi-FI" sz="1400" dirty="0" err="1"/>
              <a:t>other</a:t>
            </a:r>
            <a:r>
              <a:rPr lang="fi-FI" sz="1400" dirty="0"/>
              <a:t> </a:t>
            </a:r>
            <a:r>
              <a:rPr lang="fi-FI" sz="1400" dirty="0" err="1"/>
              <a:t>hydrocarbons</a:t>
            </a:r>
            <a:r>
              <a:rPr lang="fi-FI" sz="1400" dirty="0"/>
              <a:t> (</a:t>
            </a:r>
            <a:r>
              <a:rPr lang="fi-FI" sz="1400" dirty="0" err="1"/>
              <a:t>internal</a:t>
            </a:r>
            <a:r>
              <a:rPr lang="fi-FI" sz="1400" dirty="0"/>
              <a:t> </a:t>
            </a:r>
            <a:r>
              <a:rPr lang="fi-FI" sz="1400" dirty="0" err="1"/>
              <a:t>reforming</a:t>
            </a:r>
            <a:r>
              <a:rPr lang="fi-FI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err="1"/>
              <a:t>Ammonia</a:t>
            </a:r>
            <a:r>
              <a:rPr lang="fi-FI" sz="1400" dirty="0"/>
              <a:t> (NH4)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400" dirty="0" err="1"/>
              <a:t>Methanol</a:t>
            </a:r>
            <a:r>
              <a:rPr lang="fi-FI" sz="1400" dirty="0"/>
              <a:t>, </a:t>
            </a:r>
            <a:r>
              <a:rPr lang="fi-FI" sz="1400" dirty="0" err="1"/>
              <a:t>ethanol</a:t>
            </a:r>
            <a:r>
              <a:rPr lang="fi-FI" sz="1400" dirty="0"/>
              <a:t> </a:t>
            </a:r>
          </a:p>
          <a:p>
            <a:pPr marL="388937" lvl="1" indent="0">
              <a:buNone/>
            </a:pPr>
            <a:endParaRPr lang="fi-FI" dirty="0"/>
          </a:p>
          <a:p>
            <a:r>
              <a:rPr lang="fi-FI" dirty="0" err="1"/>
              <a:t>Different</a:t>
            </a:r>
            <a:r>
              <a:rPr lang="fi-FI" dirty="0"/>
              <a:t> FC </a:t>
            </a:r>
            <a:r>
              <a:rPr lang="fi-FI" dirty="0" err="1"/>
              <a:t>technologies</a:t>
            </a:r>
            <a:r>
              <a:rPr lang="fi-FI" dirty="0"/>
              <a:t>:</a:t>
            </a:r>
          </a:p>
          <a:p>
            <a:r>
              <a:rPr lang="fi-FI" dirty="0"/>
              <a:t>	- Proton Exchange </a:t>
            </a:r>
            <a:r>
              <a:rPr lang="fi-FI" dirty="0" err="1"/>
              <a:t>Membrane</a:t>
            </a:r>
            <a:r>
              <a:rPr lang="fi-FI" dirty="0"/>
              <a:t> </a:t>
            </a:r>
            <a:r>
              <a:rPr lang="fi-FI" dirty="0" err="1"/>
              <a:t>Fuel</a:t>
            </a:r>
            <a:r>
              <a:rPr lang="fi-FI" dirty="0"/>
              <a:t> Cell (PEMFC)</a:t>
            </a:r>
          </a:p>
          <a:p>
            <a:r>
              <a:rPr lang="fi-FI" dirty="0"/>
              <a:t>	- </a:t>
            </a:r>
            <a:r>
              <a:rPr lang="fi-FI" dirty="0" err="1"/>
              <a:t>Solid</a:t>
            </a:r>
            <a:r>
              <a:rPr lang="fi-FI" dirty="0"/>
              <a:t> </a:t>
            </a:r>
            <a:r>
              <a:rPr lang="fi-FI" dirty="0" err="1"/>
              <a:t>Oxide</a:t>
            </a:r>
            <a:r>
              <a:rPr lang="fi-FI" dirty="0"/>
              <a:t> </a:t>
            </a:r>
            <a:r>
              <a:rPr lang="fi-FI" dirty="0" err="1"/>
              <a:t>Fuel</a:t>
            </a:r>
            <a:r>
              <a:rPr lang="fi-FI" dirty="0"/>
              <a:t> Cell (SOFC)</a:t>
            </a:r>
          </a:p>
          <a:p>
            <a:r>
              <a:rPr lang="fi-FI" dirty="0"/>
              <a:t>	- Direct Liquid-</a:t>
            </a:r>
            <a:r>
              <a:rPr lang="fi-FI" dirty="0" err="1"/>
              <a:t>Fueled</a:t>
            </a:r>
            <a:r>
              <a:rPr lang="fi-FI" dirty="0"/>
              <a:t> </a:t>
            </a:r>
            <a:r>
              <a:rPr lang="fi-FI" dirty="0" err="1"/>
              <a:t>Fuel</a:t>
            </a:r>
            <a:r>
              <a:rPr lang="fi-FI" dirty="0"/>
              <a:t> </a:t>
            </a:r>
            <a:r>
              <a:rPr lang="fi-FI" dirty="0" err="1"/>
              <a:t>Cells</a:t>
            </a:r>
            <a:r>
              <a:rPr lang="fi-FI" dirty="0"/>
              <a:t> (e.g., DMFC) </a:t>
            </a:r>
          </a:p>
          <a:p>
            <a:endParaRPr lang="en-US" dirty="0"/>
          </a:p>
          <a:p>
            <a:r>
              <a:rPr lang="en-US" dirty="0"/>
              <a:t>Reversible fuel cells (</a:t>
            </a:r>
            <a:r>
              <a:rPr lang="en-US" dirty="0" err="1"/>
              <a:t>electrolyzers</a:t>
            </a:r>
            <a:r>
              <a:rPr lang="en-US" dirty="0"/>
              <a:t>) can be used to produce Hydrogen from water using electricity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782054-EAE2-E003-6547-ED199192E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487740"/>
            <a:ext cx="8467428" cy="900000"/>
          </a:xfrm>
        </p:spPr>
        <p:txBody>
          <a:bodyPr/>
          <a:lstStyle/>
          <a:p>
            <a:r>
              <a:rPr lang="en-US">
                <a:ea typeface="ＭＳ Ｐゴシック"/>
              </a:rPr>
              <a:t>Fuel Cell Technology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B031B-92B9-650B-6190-492C8CE432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582E7-EF6D-A03F-EAD3-E76796D95B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93DFA3-5F6B-8F11-623C-5507DF79E6D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40CF0-8560-6CDD-CB8C-1A962AB60F1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 descr="Fuel Cell Animation (Text Version) | Department of Energy">
            <a:extLst>
              <a:ext uri="{FF2B5EF4-FFF2-40B4-BE49-F238E27FC236}">
                <a16:creationId xmlns:a16="http://schemas.microsoft.com/office/drawing/2014/main" id="{D081009C-C20E-2D41-C8F2-01BA4A832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1969181"/>
            <a:ext cx="3247253" cy="291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5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3ECB75-C8CB-37D6-7310-4E4CA74079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2621827" cy="42462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efficiency</a:t>
            </a:r>
            <a:r>
              <a:rPr lang="fi-FI" dirty="0"/>
              <a:t> </a:t>
            </a:r>
            <a:r>
              <a:rPr lang="fi-FI" dirty="0" err="1"/>
              <a:t>compared</a:t>
            </a:r>
            <a:r>
              <a:rPr lang="fi-FI" dirty="0"/>
              <a:t> to ICE</a:t>
            </a:r>
          </a:p>
          <a:p>
            <a:pPr marL="0" indent="0"/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Scalable: </a:t>
            </a:r>
            <a:r>
              <a:rPr lang="fi-FI" dirty="0" err="1"/>
              <a:t>Cells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stacked</a:t>
            </a:r>
            <a:r>
              <a:rPr lang="fi-FI" dirty="0"/>
              <a:t> to </a:t>
            </a:r>
            <a:r>
              <a:rPr lang="fi-FI" dirty="0" err="1"/>
              <a:t>increase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current</a:t>
            </a:r>
            <a:r>
              <a:rPr lang="fi-FI" dirty="0"/>
              <a:t> and </a:t>
            </a:r>
            <a:r>
              <a:rPr lang="fi-FI" dirty="0" err="1"/>
              <a:t>voltage</a:t>
            </a:r>
            <a:endParaRPr lang="fi-FI" dirty="0"/>
          </a:p>
          <a:p>
            <a:pPr marL="0" indent="0"/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Efficiency</a:t>
            </a:r>
            <a:r>
              <a:rPr lang="fi-FI" dirty="0"/>
              <a:t> of SOEC:74-81 %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971F28-1EF4-DAFF-E89B-16863FD99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Overview</a:t>
            </a:r>
            <a:r>
              <a:rPr lang="fi-FI"/>
              <a:t> of </a:t>
            </a:r>
            <a:r>
              <a:rPr lang="fi-FI" err="1"/>
              <a:t>Different</a:t>
            </a:r>
            <a:r>
              <a:rPr lang="fi-FI"/>
              <a:t> </a:t>
            </a:r>
            <a:r>
              <a:rPr lang="fi-FI" err="1"/>
              <a:t>Fuel</a:t>
            </a:r>
            <a:r>
              <a:rPr lang="fi-FI"/>
              <a:t> Cell </a:t>
            </a:r>
            <a:r>
              <a:rPr lang="fi-FI" err="1"/>
              <a:t>types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2F221-82D6-76C1-2101-04FC0E56A3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F2E53-CDA8-D120-B016-B69A1A66F7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B9490A-502B-8D46-A971-1C612955ACA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EDCFD-BFC5-15CC-F9CC-7B9DA4FAC86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FD2F93-606F-602D-7321-02B80225E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223" y="3178391"/>
            <a:ext cx="5947776" cy="34311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A25B21-89D3-B651-7AEA-79ACC503D4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82"/>
          <a:stretch/>
        </p:blipFill>
        <p:spPr>
          <a:xfrm>
            <a:off x="3196225" y="1203656"/>
            <a:ext cx="5947776" cy="197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E562C1-9494-7703-BB7F-E295D8532D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984" y="3045345"/>
            <a:ext cx="4626653" cy="23365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>
                <a:ea typeface="ＭＳ Ｐゴシック"/>
              </a:rPr>
              <a:t>Investment cost: 1000 - 2000 €/kW </a:t>
            </a:r>
            <a:r>
              <a:rPr lang="en-GB" dirty="0"/>
              <a:t>(</a:t>
            </a:r>
            <a:r>
              <a:rPr lang="en-GB" dirty="0" err="1"/>
              <a:t>Alexopoulous</a:t>
            </a:r>
            <a:r>
              <a:rPr lang="en-GB" dirty="0"/>
              <a:t> et al. 2021)</a:t>
            </a:r>
          </a:p>
          <a:p>
            <a:pPr>
              <a:buFontTx/>
              <a:buChar char="-"/>
            </a:pPr>
            <a:r>
              <a:rPr lang="en-GB" dirty="0"/>
              <a:t>LCOE of hydrogen production: 115 - 335 €/MWh</a:t>
            </a:r>
          </a:p>
          <a:p>
            <a:pPr>
              <a:buFontTx/>
              <a:buChar char="-"/>
            </a:pPr>
            <a:r>
              <a:rPr lang="en-GB" dirty="0"/>
              <a:t>In comparison, pumped hydro storage LCOE is approximately 50 - 250 €/MWh</a:t>
            </a:r>
          </a:p>
          <a:p>
            <a:pPr marL="0" indent="0"/>
            <a:r>
              <a:rPr lang="fi-FI"/>
              <a:t> </a:t>
            </a:r>
            <a:endParaRPr lang="en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691577-5785-4433-1485-2EFBAF134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420007"/>
            <a:ext cx="7772400" cy="900000"/>
          </a:xfrm>
        </p:spPr>
        <p:txBody>
          <a:bodyPr/>
          <a:lstStyle/>
          <a:p>
            <a:r>
              <a:rPr lang="en-GB"/>
              <a:t>Economies of Fuel Cells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A9429-626D-2A99-3D14-AF30F0AF8B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0F911-E260-A382-19D0-B5E0E403AF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6E6D63-6A24-C113-E4D1-6114D8DB48B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D7B7-F56F-D23B-8A42-FB711C8C382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CFD89E-F12E-2D68-984B-7A78678A2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85832"/>
              </p:ext>
            </p:extLst>
          </p:nvPr>
        </p:nvGraphicFramePr>
        <p:xfrm>
          <a:off x="561111" y="1305163"/>
          <a:ext cx="4010889" cy="166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1763">
                  <a:extLst>
                    <a:ext uri="{9D8B030D-6E8A-4147-A177-3AD203B41FA5}">
                      <a16:colId xmlns:a16="http://schemas.microsoft.com/office/drawing/2014/main" val="952244468"/>
                    </a:ext>
                  </a:extLst>
                </a:gridCol>
                <a:gridCol w="2939126">
                  <a:extLst>
                    <a:ext uri="{9D8B030D-6E8A-4147-A177-3AD203B41FA5}">
                      <a16:colId xmlns:a16="http://schemas.microsoft.com/office/drawing/2014/main" val="167061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Technology</a:t>
                      </a:r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O&amp;M cost €/MWh/y (</a:t>
                      </a:r>
                      <a:r>
                        <a:rPr lang="en-GB" err="1"/>
                        <a:t>Alexopoulous</a:t>
                      </a:r>
                      <a:r>
                        <a:rPr lang="en-GB"/>
                        <a:t> et al. 2021)</a:t>
                      </a:r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40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PEM</a:t>
                      </a:r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72.5</a:t>
                      </a:r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5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SOFC</a:t>
                      </a:r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89.8</a:t>
                      </a:r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27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AFC</a:t>
                      </a:r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73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85110"/>
                  </a:ext>
                </a:extLst>
              </a:tr>
            </a:tbl>
          </a:graphicData>
        </a:graphic>
      </p:graphicFrame>
      <p:pic>
        <p:nvPicPr>
          <p:cNvPr id="12" name="Picture 11" descr="Chart, waterfall chart&#10;&#10;Description automatically generated">
            <a:extLst>
              <a:ext uri="{FF2B5EF4-FFF2-40B4-BE49-F238E27FC236}">
                <a16:creationId xmlns:a16="http://schemas.microsoft.com/office/drawing/2014/main" id="{592DB52A-A16C-2351-F725-7C4800577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494" y="3091095"/>
            <a:ext cx="4401238" cy="3745368"/>
          </a:xfrm>
          <a:prstGeom prst="rect">
            <a:avLst/>
          </a:prstGeom>
        </p:spPr>
      </p:pic>
      <p:pic>
        <p:nvPicPr>
          <p:cNvPr id="14" name="Picture 13" descr="Chart, waterfall chart&#10;&#10;Description automatically generated">
            <a:extLst>
              <a:ext uri="{FF2B5EF4-FFF2-40B4-BE49-F238E27FC236}">
                <a16:creationId xmlns:a16="http://schemas.microsoft.com/office/drawing/2014/main" id="{0BB5A0EF-17ED-736F-A71F-D8561D338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494" y="17127"/>
            <a:ext cx="4358544" cy="330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2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FC86CF-A999-0F56-09E9-38B8FEFD98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/>
            <a:endParaRPr lang="en-US" b="0"/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Higher proportion of wind and solar in power system causes challenges in a power system</a:t>
            </a:r>
            <a:endParaRPr lang="en-US"/>
          </a:p>
          <a:p>
            <a:pPr lvl="1" indent="-242570">
              <a:lnSpc>
                <a:spcPts val="1704"/>
              </a:lnSpc>
              <a:buFont typeface="Arial"/>
              <a:buChar char="-"/>
            </a:pPr>
            <a:r>
              <a:rPr lang="en-US" sz="1400">
                <a:ea typeface="ＭＳ Ｐゴシック"/>
                <a:cs typeface="Arial"/>
              </a:rPr>
              <a:t>More variable production: Matching demand and production is more difficult</a:t>
            </a:r>
            <a:endParaRPr lang="en-US" sz="1400">
              <a:ea typeface="+mn-lt"/>
              <a:cs typeface="+mn-lt"/>
            </a:endParaRPr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Further RES penetration in power systems will need more flexible production and energy storage</a:t>
            </a:r>
            <a:endParaRPr lang="en-US" baseline="30000">
              <a:ea typeface="ＭＳ Ｐゴシック"/>
            </a:endParaRPr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Many studies propose fuel cells and </a:t>
            </a:r>
            <a:r>
              <a:rPr lang="en-US">
                <a:ea typeface="ＭＳ Ｐゴシック"/>
                <a:cs typeface="Arial"/>
              </a:rPr>
              <a:t>P2X to be included to power system with high amount of wind and solar.</a:t>
            </a:r>
            <a:endParaRPr lang="en-US" baseline="30000">
              <a:ea typeface="ＭＳ Ｐゴシック"/>
              <a:cs typeface="Arial"/>
            </a:endParaRP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  <a:cs typeface="Arial"/>
              </a:rPr>
              <a:t>Deeper GHG emission reductions in power systems</a:t>
            </a: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  <a:cs typeface="Arial"/>
              </a:rPr>
              <a:t>Reduces problems related to production variation of wind and solar</a:t>
            </a:r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Proposed power system applications</a:t>
            </a: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</a:rPr>
              <a:t>Energy storage and peak power production</a:t>
            </a: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</a:rPr>
              <a:t>Distributed production and storage in residential buildings</a:t>
            </a: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</a:rPr>
              <a:t>Could enable high wind and solar off-grid systems</a:t>
            </a:r>
          </a:p>
          <a:p>
            <a:pPr lvl="1" indent="-242570">
              <a:lnSpc>
                <a:spcPts val="1704"/>
              </a:lnSpc>
              <a:buFontTx/>
              <a:buChar char="-"/>
            </a:pPr>
            <a:r>
              <a:rPr lang="en-US" sz="1400">
                <a:ea typeface="ＭＳ Ｐゴシック"/>
              </a:rPr>
              <a:t>Marine applications: Deeper CO</a:t>
            </a:r>
            <a:r>
              <a:rPr lang="en-US" sz="1400" baseline="-25000">
                <a:ea typeface="ＭＳ Ｐゴシック"/>
              </a:rPr>
              <a:t>2</a:t>
            </a:r>
            <a:r>
              <a:rPr lang="en-US" sz="1400">
                <a:ea typeface="ＭＳ Ｐゴシック"/>
              </a:rPr>
              <a:t> reductions in ships</a:t>
            </a:r>
          </a:p>
          <a:p>
            <a:pPr>
              <a:lnSpc>
                <a:spcPts val="1704"/>
              </a:lnSpc>
              <a:buFontTx/>
              <a:buChar char="-"/>
            </a:pPr>
            <a:endParaRPr lang="en-US" sz="1400" b="1"/>
          </a:p>
          <a:p>
            <a:pPr>
              <a:buFontTx/>
              <a:buChar char="-"/>
            </a:pP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7EDA18-4192-4967-E86A-A59FD5DBE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Fuel Cells in Power Systems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9B550-AE83-7D65-6D1C-CEFCD34AE9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B207C3-740F-ED01-4938-8FB1E1982C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020916-E384-7A02-7B5B-1A4CFE9FE7E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C937D-A1EA-2D76-0DE6-A02F2B529CF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70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D000C2-190F-0052-4030-CA8BDC940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/>
              </a:rPr>
              <a:t>Fuel Cells in Power Systems 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6AD-2654-2500-C079-13061A8D6E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A4A88-88F8-D372-2380-02C3E9838F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516EE3-86AB-FA84-371E-B476C9B60A0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5DCE3-C810-E965-E75E-C115654D9B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5CF7F714-F0AE-B6DD-4CFC-B7276993F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1" y="1272484"/>
            <a:ext cx="7520040" cy="4207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5E4921-AEE4-2A70-FBF8-3A21E70C3A22}"/>
              </a:ext>
            </a:extLst>
          </p:cNvPr>
          <p:cNvSpPr txBox="1"/>
          <p:nvPr/>
        </p:nvSpPr>
        <p:spPr>
          <a:xfrm>
            <a:off x="522108" y="5477027"/>
            <a:ext cx="7926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Figure: Illustration of wind + solar + fuel cell power system. Image source: </a:t>
            </a:r>
            <a:r>
              <a:rPr lang="en-US" sz="1200" err="1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FuelCellWorks</a:t>
            </a:r>
            <a:r>
              <a:rPr lang="en-US" sz="1200"/>
              <a:t>  </a:t>
            </a:r>
            <a:endParaRPr lang="en-FI" sz="1200"/>
          </a:p>
        </p:txBody>
      </p:sp>
    </p:spTree>
    <p:extLst>
      <p:ext uri="{BB962C8B-B14F-4D97-AF65-F5344CB8AC3E}">
        <p14:creationId xmlns:p14="http://schemas.microsoft.com/office/powerpoint/2010/main" val="336967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ADA2E3-DA7C-B093-BD92-C9C73B1D65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399" y="1497600"/>
            <a:ext cx="6107801" cy="4136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>
                <a:ea typeface="ＭＳ Ｐゴシック"/>
              </a:rPr>
              <a:t>Emissions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Utilization of natural gas or “gray hydrogen” should be avoided to minimize GHG emissions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Hydrogen produced from wind energy could lower life cycle emissions to 50 g CO</a:t>
            </a:r>
            <a:r>
              <a:rPr lang="en-US" sz="1400" baseline="-25000">
                <a:ea typeface="ＭＳ Ｐゴシック"/>
              </a:rPr>
              <a:t>2,eq</a:t>
            </a:r>
            <a:r>
              <a:rPr lang="en-US" sz="1400">
                <a:ea typeface="ＭＳ Ｐゴシック"/>
              </a:rPr>
              <a:t>/kWh (</a:t>
            </a:r>
            <a:r>
              <a:rPr lang="en-US" sz="1400" err="1">
                <a:ea typeface="ＭＳ Ｐゴシック"/>
              </a:rPr>
              <a:t>Bicer</a:t>
            </a:r>
            <a:r>
              <a:rPr lang="en-US" sz="1400">
                <a:ea typeface="ＭＳ Ｐゴシック"/>
              </a:rPr>
              <a:t> &amp; Khalid 2018)</a:t>
            </a:r>
            <a:endParaRPr lang="en-US" sz="1400" baseline="-25000">
              <a:ea typeface="ＭＳ Ｐゴシック"/>
            </a:endParaRPr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Availability of rare earth metals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Large-scale production would not have enough iridium for catalyst layers 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New designs attempt to replace or reduce the rare materials</a:t>
            </a:r>
            <a:endParaRPr lang="en-US" sz="1000">
              <a:ea typeface="ＭＳ Ｐゴシック"/>
            </a:endParaRPr>
          </a:p>
          <a:p>
            <a:pPr>
              <a:buFontTx/>
              <a:buChar char="-"/>
            </a:pPr>
            <a:r>
              <a:rPr lang="en-US">
                <a:ea typeface="ＭＳ Ｐゴシック"/>
              </a:rPr>
              <a:t>Relatively low life-cycle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On/Off cycles degrade the fuel cell: disadvantage in demand response</a:t>
            </a:r>
          </a:p>
          <a:p>
            <a:pPr lvl="1">
              <a:buFontTx/>
              <a:buChar char="-"/>
            </a:pPr>
            <a:r>
              <a:rPr lang="en-US" sz="1400">
                <a:ea typeface="ＭＳ Ｐゴシック"/>
              </a:rPr>
              <a:t>Relatively low operating hours: Less viable economically and higher life cycle emissions</a:t>
            </a:r>
            <a:endParaRPr lang="en-US">
              <a:ea typeface="ＭＳ Ｐゴシック"/>
            </a:endParaRPr>
          </a:p>
          <a:p>
            <a:pPr>
              <a:buFontTx/>
              <a:buChar char="-"/>
            </a:pPr>
            <a:endParaRPr lang="en-US">
              <a:ea typeface="ＭＳ Ｐゴシック"/>
            </a:endParaRPr>
          </a:p>
          <a:p>
            <a:pPr>
              <a:buFontTx/>
              <a:buChar char="-"/>
            </a:pPr>
            <a:endParaRPr lang="en-US">
              <a:ea typeface="ＭＳ Ｐゴシック"/>
            </a:endParaRPr>
          </a:p>
          <a:p>
            <a:pPr lvl="1">
              <a:buFontTx/>
              <a:buChar char="-"/>
            </a:pPr>
            <a:endParaRPr lang="en-US" sz="1400"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139D0C-DB4C-08E3-7E5C-F90C80D0F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Problems with fuel cells in power systems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1CCDE-FF09-1691-4039-9C8FF17F64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5B4D7-8339-E908-757D-4772B3E25FB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7B396B-A49E-24AE-9311-BC5BCDE32C3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F48B7-E4FC-F60C-E417-E85E3A39C2E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17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826864"/>
            <a:ext cx="8134278" cy="32192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100">
                <a:ea typeface="ＭＳ Ｐゴシック"/>
              </a:rPr>
              <a:t>Fuel Cells enable the hydrogen economy in power systems</a:t>
            </a:r>
          </a:p>
          <a:p>
            <a:pPr>
              <a:buFontTx/>
              <a:buChar char="-"/>
            </a:pPr>
            <a:endParaRPr lang="en-US" sz="2100">
              <a:ea typeface="ＭＳ Ｐゴシック"/>
            </a:endParaRPr>
          </a:p>
          <a:p>
            <a:pPr>
              <a:buFontTx/>
              <a:buChar char="-"/>
            </a:pPr>
            <a:r>
              <a:rPr lang="en-US" sz="2100">
                <a:ea typeface="ＭＳ Ｐゴシック"/>
              </a:rPr>
              <a:t>Could reduce the effects of intermittent wind and solar power production in power systems</a:t>
            </a:r>
          </a:p>
          <a:p>
            <a:pPr>
              <a:buFontTx/>
              <a:buChar char="-"/>
            </a:pPr>
            <a:endParaRPr lang="en-US" sz="2100">
              <a:ea typeface="ＭＳ Ｐゴシック"/>
            </a:endParaRPr>
          </a:p>
          <a:p>
            <a:pPr>
              <a:buFontTx/>
              <a:buChar char="-"/>
            </a:pPr>
            <a:r>
              <a:rPr lang="en-US" sz="2100">
                <a:ea typeface="ＭＳ Ｐゴシック"/>
              </a:rPr>
              <a:t>Still challenges related to FC reliability, economics and environmental impacts</a:t>
            </a:r>
          </a:p>
          <a:p>
            <a:pPr>
              <a:buFontTx/>
              <a:buChar char="-"/>
            </a:pPr>
            <a:endParaRPr lang="en-US" sz="2100">
              <a:ea typeface="ＭＳ Ｐゴシック"/>
            </a:endParaRPr>
          </a:p>
          <a:p>
            <a:pPr>
              <a:buFontTx/>
              <a:buChar char="-"/>
            </a:pPr>
            <a:r>
              <a:rPr lang="fi-FI" sz="2100" err="1"/>
              <a:t>Multiple</a:t>
            </a:r>
            <a:r>
              <a:rPr lang="fi-FI" sz="2100"/>
              <a:t> </a:t>
            </a:r>
            <a:r>
              <a:rPr lang="fi-FI" sz="2100" err="1"/>
              <a:t>promising</a:t>
            </a:r>
            <a:r>
              <a:rPr lang="fi-FI" sz="2100"/>
              <a:t> </a:t>
            </a:r>
            <a:r>
              <a:rPr lang="fi-FI" sz="2100" err="1"/>
              <a:t>technologies</a:t>
            </a:r>
            <a:r>
              <a:rPr lang="fi-FI" sz="2100"/>
              <a:t> </a:t>
            </a:r>
            <a:r>
              <a:rPr lang="fi-FI" sz="2100" err="1"/>
              <a:t>which</a:t>
            </a:r>
            <a:r>
              <a:rPr lang="fi-FI" sz="2100"/>
              <a:t> </a:t>
            </a:r>
            <a:r>
              <a:rPr lang="fi-FI" sz="2100" err="1"/>
              <a:t>could</a:t>
            </a:r>
            <a:r>
              <a:rPr lang="fi-FI" sz="2100"/>
              <a:t> </a:t>
            </a:r>
            <a:r>
              <a:rPr lang="fi-FI" sz="2100" err="1"/>
              <a:t>assess</a:t>
            </a:r>
            <a:r>
              <a:rPr lang="fi-FI" sz="2100"/>
              <a:t> </a:t>
            </a:r>
            <a:r>
              <a:rPr lang="fi-FI" sz="2100" err="1"/>
              <a:t>the</a:t>
            </a:r>
            <a:r>
              <a:rPr lang="fi-FI" sz="2100"/>
              <a:t> </a:t>
            </a:r>
            <a:r>
              <a:rPr lang="fi-FI" sz="2100" err="1"/>
              <a:t>current</a:t>
            </a:r>
            <a:r>
              <a:rPr lang="fi-FI" sz="2100"/>
              <a:t> </a:t>
            </a:r>
            <a:r>
              <a:rPr lang="fi-FI" sz="2100" err="1"/>
              <a:t>challenges</a:t>
            </a:r>
            <a:endParaRPr lang="fi-FI" sz="21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1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1142</Words>
  <Application>Microsoft Office PowerPoint</Application>
  <PresentationFormat>On-screen Show (4:3)</PresentationFormat>
  <Paragraphs>134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Calibri</vt:lpstr>
      <vt:lpstr>Times New Roman</vt:lpstr>
      <vt:lpstr>Wingdings</vt:lpstr>
      <vt:lpstr>presentation</vt:lpstr>
      <vt:lpstr>Aalto Content - Green</vt:lpstr>
      <vt:lpstr>ELEC-E8423 - Smart Grid  Fuel Cells as a Part of Power System</vt:lpstr>
      <vt:lpstr>Introduction – What’s the Deal with Hydrogen?</vt:lpstr>
      <vt:lpstr>Fuel Cell Technology</vt:lpstr>
      <vt:lpstr>Overview of Different Fuel Cell types</vt:lpstr>
      <vt:lpstr>Economies of Fuel Cells</vt:lpstr>
      <vt:lpstr>Fuel Cells in Power Systems</vt:lpstr>
      <vt:lpstr>Fuel Cells in Power Systems </vt:lpstr>
      <vt:lpstr>Problems with fuel cells in power systems</vt:lpstr>
      <vt:lpstr>Conclusions</vt:lpstr>
      <vt:lpstr>References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2023-03-07T11:29:52Z</dcterms:modified>
</cp:coreProperties>
</file>