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356" r:id="rId3"/>
    <p:sldId id="390" r:id="rId4"/>
    <p:sldId id="393" r:id="rId5"/>
    <p:sldId id="260" r:id="rId6"/>
    <p:sldId id="357" r:id="rId7"/>
    <p:sldId id="394" r:id="rId8"/>
    <p:sldId id="334" r:id="rId9"/>
    <p:sldId id="335" r:id="rId10"/>
    <p:sldId id="404" r:id="rId11"/>
    <p:sldId id="307" r:id="rId12"/>
    <p:sldId id="406" r:id="rId13"/>
    <p:sldId id="358" r:id="rId14"/>
    <p:sldId id="349" r:id="rId15"/>
    <p:sldId id="403" r:id="rId16"/>
    <p:sldId id="405" r:id="rId17"/>
    <p:sldId id="407" r:id="rId18"/>
    <p:sldId id="408" r:id="rId19"/>
    <p:sldId id="409" r:id="rId20"/>
    <p:sldId id="410" r:id="rId21"/>
    <p:sldId id="411" r:id="rId22"/>
    <p:sldId id="412" r:id="rId23"/>
    <p:sldId id="413" r:id="rId24"/>
    <p:sldId id="414" r:id="rId25"/>
    <p:sldId id="415" r:id="rId26"/>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EA1BC0-9DC8-4603-9055-5A4CCB63AF21}">
          <p14:sldIdLst>
            <p14:sldId id="257"/>
            <p14:sldId id="356"/>
            <p14:sldId id="390"/>
            <p14:sldId id="393"/>
            <p14:sldId id="260"/>
            <p14:sldId id="357"/>
            <p14:sldId id="394"/>
            <p14:sldId id="334"/>
            <p14:sldId id="335"/>
            <p14:sldId id="404"/>
            <p14:sldId id="307"/>
            <p14:sldId id="406"/>
            <p14:sldId id="358"/>
            <p14:sldId id="349"/>
            <p14:sldId id="403"/>
            <p14:sldId id="405"/>
            <p14:sldId id="407"/>
            <p14:sldId id="408"/>
            <p14:sldId id="409"/>
            <p14:sldId id="410"/>
            <p14:sldId id="411"/>
            <p14:sldId id="412"/>
            <p14:sldId id="413"/>
            <p14:sldId id="414"/>
            <p14:sldId id="4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00"/>
    <a:srgbClr val="CCECFF"/>
    <a:srgbClr val="FF0000"/>
    <a:srgbClr val="EF363B"/>
    <a:srgbClr val="FFFFFF"/>
    <a:srgbClr val="00965E"/>
    <a:srgbClr val="EE353B"/>
    <a:srgbClr val="005EB8"/>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98" autoAdjust="0"/>
    <p:restoredTop sz="80094" autoAdjust="0"/>
  </p:normalViewPr>
  <p:slideViewPr>
    <p:cSldViewPr snapToGrid="0" snapToObjects="1">
      <p:cViewPr varScale="1">
        <p:scale>
          <a:sx n="136" d="100"/>
          <a:sy n="136" d="100"/>
        </p:scale>
        <p:origin x="208"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1/30/24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1/30/24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F164E42-DED0-9246-9B1B-B67105F62D49}" type="slidenum">
              <a:rPr lang="en-US" smtClean="0"/>
              <a:t>5</a:t>
            </a:fld>
            <a:endParaRPr lang="en-US"/>
          </a:p>
        </p:txBody>
      </p:sp>
    </p:spTree>
    <p:extLst>
      <p:ext uri="{BB962C8B-B14F-4D97-AF65-F5344CB8AC3E}">
        <p14:creationId xmlns:p14="http://schemas.microsoft.com/office/powerpoint/2010/main" val="162753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r>
              <a:rPr lang="fi-FI" dirty="0"/>
              <a:t>https://www.thoughtco.com/list-of-phase-changes-of-matter-608361</a:t>
            </a:r>
          </a:p>
        </p:txBody>
      </p:sp>
      <p:sp>
        <p:nvSpPr>
          <p:cNvPr id="4" name="Dian numeron paikkamerkki 3"/>
          <p:cNvSpPr>
            <a:spLocks noGrp="1"/>
          </p:cNvSpPr>
          <p:nvPr>
            <p:ph type="sldNum" sz="quarter" idx="10"/>
          </p:nvPr>
        </p:nvSpPr>
        <p:spPr/>
        <p:txBody>
          <a:bodyPr/>
          <a:lstStyle/>
          <a:p>
            <a:fld id="{DF164E42-DED0-9246-9B1B-B67105F62D49}" type="slidenum">
              <a:rPr lang="en-US" smtClean="0"/>
              <a:t>9</a:t>
            </a:fld>
            <a:endParaRPr lang="en-US"/>
          </a:p>
        </p:txBody>
      </p:sp>
    </p:spTree>
    <p:extLst>
      <p:ext uri="{BB962C8B-B14F-4D97-AF65-F5344CB8AC3E}">
        <p14:creationId xmlns:p14="http://schemas.microsoft.com/office/powerpoint/2010/main" val="377478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r>
              <a:rPr lang="fi-FI" dirty="0"/>
              <a:t>https://www.thoughtco.com/list-of-phase-changes-of-matter-608361</a:t>
            </a:r>
          </a:p>
        </p:txBody>
      </p:sp>
      <p:sp>
        <p:nvSpPr>
          <p:cNvPr id="4" name="Dian numeron paikkamerkki 3"/>
          <p:cNvSpPr>
            <a:spLocks noGrp="1"/>
          </p:cNvSpPr>
          <p:nvPr>
            <p:ph type="sldNum" sz="quarter" idx="10"/>
          </p:nvPr>
        </p:nvSpPr>
        <p:spPr/>
        <p:txBody>
          <a:bodyPr/>
          <a:lstStyle/>
          <a:p>
            <a:fld id="{DF164E42-DED0-9246-9B1B-B67105F62D49}" type="slidenum">
              <a:rPr lang="en-US" smtClean="0"/>
              <a:t>10</a:t>
            </a:fld>
            <a:endParaRPr lang="en-US"/>
          </a:p>
        </p:txBody>
      </p:sp>
    </p:spTree>
    <p:extLst>
      <p:ext uri="{BB962C8B-B14F-4D97-AF65-F5344CB8AC3E}">
        <p14:creationId xmlns:p14="http://schemas.microsoft.com/office/powerpoint/2010/main" val="48484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F164E42-DED0-9246-9B1B-B67105F62D49}" type="slidenum">
              <a:rPr lang="en-US" smtClean="0"/>
              <a:t>13</a:t>
            </a:fld>
            <a:endParaRPr lang="en-US"/>
          </a:p>
        </p:txBody>
      </p:sp>
    </p:spTree>
    <p:extLst>
      <p:ext uri="{BB962C8B-B14F-4D97-AF65-F5344CB8AC3E}">
        <p14:creationId xmlns:p14="http://schemas.microsoft.com/office/powerpoint/2010/main" val="59195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r>
              <a:rPr lang="fi-FI" dirty="0"/>
              <a:t>https://www.thoughtco.com/list-of-phase-changes-of-matter-608361</a:t>
            </a:r>
          </a:p>
        </p:txBody>
      </p:sp>
      <p:sp>
        <p:nvSpPr>
          <p:cNvPr id="4" name="Dian numeron paikkamerkki 3"/>
          <p:cNvSpPr>
            <a:spLocks noGrp="1"/>
          </p:cNvSpPr>
          <p:nvPr>
            <p:ph type="sldNum" sz="quarter" idx="10"/>
          </p:nvPr>
        </p:nvSpPr>
        <p:spPr/>
        <p:txBody>
          <a:bodyPr/>
          <a:lstStyle/>
          <a:p>
            <a:fld id="{DF164E42-DED0-9246-9B1B-B67105F62D49}" type="slidenum">
              <a:rPr lang="en-US" smtClean="0"/>
              <a:t>15</a:t>
            </a:fld>
            <a:endParaRPr lang="en-US"/>
          </a:p>
        </p:txBody>
      </p:sp>
    </p:spTree>
    <p:extLst>
      <p:ext uri="{BB962C8B-B14F-4D97-AF65-F5344CB8AC3E}">
        <p14:creationId xmlns:p14="http://schemas.microsoft.com/office/powerpoint/2010/main" val="3863008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Date</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621807"/>
            <a:ext cx="4150122" cy="326545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148164"/>
            <a:ext cx="8497093" cy="1281617"/>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3" y="1621799"/>
            <a:ext cx="4077891" cy="326734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9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3" y="1526921"/>
            <a:ext cx="8497093" cy="3417429"/>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516070"/>
            <a:ext cx="5486014" cy="1604191"/>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3299738"/>
            <a:ext cx="5486014" cy="1644612"/>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516081"/>
            <a:ext cx="2167128" cy="345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63" y="214851"/>
            <a:ext cx="8167909" cy="11217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796473"/>
            <a:ext cx="1624668" cy="2915054"/>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22" name="Kuva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42" y="576791"/>
            <a:ext cx="5130403" cy="4615142"/>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2" y="2906566"/>
            <a:ext cx="3015455" cy="185343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438728"/>
            <a:ext cx="3015456" cy="2080252"/>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15137"/>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816115"/>
            <a:ext cx="1539000" cy="1948781"/>
          </a:xfrm>
          <a:prstGeom prst="rect">
            <a:avLst/>
          </a:prstGeom>
        </p:spPr>
        <p:txBody>
          <a:bodyPr lIns="0" tIns="0" rIns="0" bIns="0"/>
          <a:lstStyle>
            <a:lvl1pPr marL="80996" indent="-80996" algn="l" defTabSz="51438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0996" lvl="0" indent="-80996" algn="l" defTabSz="51438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45"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88"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74"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41"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40"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32" name="Kuva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63" y="215768"/>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744703"/>
            <a:ext cx="1539000" cy="219966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760240"/>
            <a:ext cx="1539000" cy="218411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760238"/>
            <a:ext cx="1539000" cy="218411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pic>
        <p:nvPicPr>
          <p:cNvPr id="25" name="Kuva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0" y="0"/>
            <a:ext cx="914399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8"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4351" y="3238454"/>
            <a:ext cx="353308" cy="353308"/>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4034" y="3238454"/>
            <a:ext cx="353308" cy="353308"/>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113716" y="3238454"/>
            <a:ext cx="353308" cy="353308"/>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623399" y="3238454"/>
            <a:ext cx="353308" cy="353308"/>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33082" y="3238454"/>
            <a:ext cx="353308" cy="353308"/>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42766" y="3238347"/>
            <a:ext cx="406943" cy="342930"/>
          </a:xfrm>
          <a:prstGeom prst="rect">
            <a:avLst/>
          </a:prstGeom>
        </p:spPr>
      </p:pic>
      <p:sp>
        <p:nvSpPr>
          <p:cNvPr id="16" name="Tekstin paikkamerkki 2">
            <a:extLst>
              <a:ext uri="{FF2B5EF4-FFF2-40B4-BE49-F238E27FC236}">
                <a16:creationId xmlns:a16="http://schemas.microsoft.com/office/drawing/2014/main" id="{B67CF44B-9D5D-46DC-B676-986416FB8384}"/>
              </a:ext>
            </a:extLst>
          </p:cNvPr>
          <p:cNvSpPr>
            <a:spLocks noGrp="1"/>
          </p:cNvSpPr>
          <p:nvPr userDrawn="1">
            <p:ph type="body" sz="quarter" idx="10" hasCustomPrompt="1"/>
          </p:nvPr>
        </p:nvSpPr>
        <p:spPr>
          <a:xfrm>
            <a:off x="1576400" y="1516282"/>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866" indent="0">
              <a:buNone/>
              <a:defRPr/>
            </a:lvl2pPr>
          </a:lstStyle>
          <a:p>
            <a:pPr lvl="0"/>
            <a:r>
              <a:rPr lang="fi-FI" dirty="0"/>
              <a:t>Add text</a:t>
            </a:r>
          </a:p>
        </p:txBody>
      </p:sp>
      <p:pic>
        <p:nvPicPr>
          <p:cNvPr id="20" name="Kuva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40973" r="14072"/>
          <a:stretch/>
        </p:blipFill>
        <p:spPr>
          <a:xfrm>
            <a:off x="4572000" y="0"/>
            <a:ext cx="4572000" cy="5715000"/>
          </a:xfrm>
          <a:prstGeom prst="rect">
            <a:avLst/>
          </a:prstGeom>
        </p:spPr>
      </p:pic>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a:extLst>
              <a:ext uri="{28A0092B-C50C-407E-A947-70E740481C1C}">
                <a14:useLocalDpi xmlns:a14="http://schemas.microsoft.com/office/drawing/2010/main" val="0"/>
              </a:ext>
            </a:extLst>
          </a:blip>
          <a:srcRect l="25853" r="20815"/>
          <a:stretch/>
        </p:blipFill>
        <p:spPr>
          <a:xfrm>
            <a:off x="4572014" y="0"/>
            <a:ext cx="4572000" cy="5715014"/>
          </a:xfrm>
          <a:prstGeom prst="rect">
            <a:avLst/>
          </a:prstGeom>
        </p:spPr>
      </p:pic>
      <p:sp>
        <p:nvSpPr>
          <p:cNvPr id="14"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0"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21" name="Kuva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15:guide id="1" orient="horz" pos="18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40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a:extLst>
              <a:ext uri="{28A0092B-C50C-407E-A947-70E740481C1C}">
                <a14:useLocalDpi xmlns:a14="http://schemas.microsoft.com/office/drawing/2010/main" val="0"/>
              </a:ext>
            </a:extLst>
          </a:blip>
          <a:srcRect l="11982" t="22626" r="53157"/>
          <a:stretch/>
        </p:blipFill>
        <p:spPr>
          <a:xfrm>
            <a:off x="4576717" y="1"/>
            <a:ext cx="4572000" cy="5714999"/>
          </a:xfrm>
          <a:prstGeom prst="rect">
            <a:avLst/>
          </a:prstGeom>
        </p:spPr>
      </p:pic>
      <p:sp>
        <p:nvSpPr>
          <p:cNvPr id="14" name="Text Placeholder 3"/>
          <p:cNvSpPr>
            <a:spLocks noGrp="1"/>
          </p:cNvSpPr>
          <p:nvPr>
            <p:ph type="body" sz="half" idx="2" hasCustomPrompt="1"/>
          </p:nvPr>
        </p:nvSpPr>
        <p:spPr>
          <a:xfrm>
            <a:off x="442403" y="1940741"/>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0"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pic>
        <p:nvPicPr>
          <p:cNvPr id="20" name="Kuva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21" name="Kuva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5361"/>
            <a:ext cx="2044059"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32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33859" r="22506"/>
          <a:stretch/>
        </p:blipFill>
        <p:spPr>
          <a:xfrm>
            <a:off x="4715180"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a:extLst>
              <a:ext uri="{28A0092B-C50C-407E-A947-70E740481C1C}">
                <a14:useLocalDpi xmlns:a14="http://schemas.microsoft.com/office/drawing/2010/main" val="0"/>
              </a:ext>
            </a:extLst>
          </a:blip>
          <a:srcRect l="33408" r="14927"/>
          <a:stretch/>
        </p:blipFill>
        <p:spPr>
          <a:xfrm>
            <a:off x="4722854"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4713402" y="1"/>
            <a:ext cx="4428000" cy="5714999"/>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pic>
        <p:nvPicPr>
          <p:cNvPr id="18" name="Kuva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1563761"/>
            <a:ext cx="8492897" cy="3388289"/>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2433703"/>
            <a:ext cx="8492897" cy="25106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53" y="1517578"/>
            <a:ext cx="8492897" cy="72094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5" y="21430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681893"/>
            <a:ext cx="4150122"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681893"/>
            <a:ext cx="4078684"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410"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8" name="Kuva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34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816" y="0"/>
            <a:ext cx="4433207"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 y="4823410"/>
            <a:ext cx="2149762"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906565"/>
            <a:ext cx="3015456" cy="1827938"/>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45949"/>
            <a:ext cx="3015456" cy="1942188"/>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515218"/>
            <a:ext cx="5130402" cy="4219286"/>
          </a:xfrm>
          <a:prstGeom prst="rect">
            <a:avLst/>
          </a:prstGeom>
        </p:spPr>
        <p:txBody>
          <a:bodyPr wrap="square"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7" name="Kuva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3410"/>
            <a:ext cx="2238235"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35" indent="-171435" algn="l" defTabSz="68573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00" indent="-171435" algn="l" defTabSz="68573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60" indent="-171435" algn="l" defTabSz="68573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3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95"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76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2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94"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36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0"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30" algn="l" defTabSz="68573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0.png"/><Relationship Id="rId7" Type="http://schemas.openxmlformats.org/officeDocument/2006/relationships/image" Target="../media/image70.png"/><Relationship Id="rId2" Type="http://schemas.openxmlformats.org/officeDocument/2006/relationships/image" Target="../media/image79.pn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9014" y="660630"/>
            <a:ext cx="4215913" cy="634192"/>
          </a:xfrm>
        </p:spPr>
        <p:txBody>
          <a:bodyPr/>
          <a:lstStyle/>
          <a:p>
            <a:r>
              <a:rPr lang="en-US" dirty="0"/>
              <a:t>Thermodynamics</a:t>
            </a:r>
            <a:endParaRPr lang="fi-FI" dirty="0"/>
          </a:p>
        </p:txBody>
      </p:sp>
      <p:sp>
        <p:nvSpPr>
          <p:cNvPr id="3" name="Tekstin paikkamerkki 2"/>
          <p:cNvSpPr>
            <a:spLocks noGrp="1"/>
          </p:cNvSpPr>
          <p:nvPr>
            <p:ph type="body" sz="half" idx="2"/>
          </p:nvPr>
        </p:nvSpPr>
        <p:spPr>
          <a:xfrm>
            <a:off x="310519" y="1820357"/>
            <a:ext cx="4476893" cy="426074"/>
          </a:xfrm>
        </p:spPr>
        <p:txBody>
          <a:bodyPr/>
          <a:lstStyle/>
          <a:p>
            <a:r>
              <a:rPr lang="en-US" dirty="0"/>
              <a:t>An Engineering Approach</a:t>
            </a:r>
            <a:endParaRPr lang="fi-FI" dirty="0"/>
          </a:p>
        </p:txBody>
      </p:sp>
      <p:sp>
        <p:nvSpPr>
          <p:cNvPr id="5" name="Tekstin paikkamerkki 4"/>
          <p:cNvSpPr>
            <a:spLocks noGrp="1"/>
          </p:cNvSpPr>
          <p:nvPr>
            <p:ph type="body" sz="half" idx="12"/>
          </p:nvPr>
        </p:nvSpPr>
        <p:spPr>
          <a:xfrm>
            <a:off x="1739026" y="4694310"/>
            <a:ext cx="2774217" cy="360060"/>
          </a:xfrm>
        </p:spPr>
        <p:txBody>
          <a:bodyPr/>
          <a:lstStyle/>
          <a:p>
            <a:r>
              <a:rPr lang="en-US" dirty="0"/>
              <a:t>Qiang Cheng (Jonny)</a:t>
            </a:r>
            <a:endParaRPr lang="fi-FI" dirty="0"/>
          </a:p>
          <a:p>
            <a:endParaRPr lang="fi-FI" dirty="0"/>
          </a:p>
        </p:txBody>
      </p:sp>
      <p:cxnSp>
        <p:nvCxnSpPr>
          <p:cNvPr id="7" name="Suora yhdysviiva 6">
            <a:extLst>
              <a:ext uri="{FF2B5EF4-FFF2-40B4-BE49-F238E27FC236}">
                <a16:creationId xmlns:a16="http://schemas.microsoft.com/office/drawing/2014/main" id="{44D42085-CC57-854B-9151-3C66E83D17EE}"/>
              </a:ext>
            </a:extLst>
          </p:cNvPr>
          <p:cNvCxnSpPr>
            <a:cxnSpLocks/>
          </p:cNvCxnSpPr>
          <p:nvPr/>
        </p:nvCxnSpPr>
        <p:spPr>
          <a:xfrm>
            <a:off x="5243" y="1557589"/>
            <a:ext cx="4922844"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 name="Tekstin paikkamerkki 3">
            <a:extLst>
              <a:ext uri="{FF2B5EF4-FFF2-40B4-BE49-F238E27FC236}">
                <a16:creationId xmlns:a16="http://schemas.microsoft.com/office/drawing/2014/main" id="{931BA333-9483-4DBB-AA7C-64F76F9B7D8D}"/>
              </a:ext>
            </a:extLst>
          </p:cNvPr>
          <p:cNvSpPr txBox="1">
            <a:spLocks/>
          </p:cNvSpPr>
          <p:nvPr/>
        </p:nvSpPr>
        <p:spPr>
          <a:xfrm>
            <a:off x="301799" y="2450361"/>
            <a:ext cx="4550111" cy="559626"/>
          </a:xfrm>
          <a:prstGeom prst="rect">
            <a:avLst/>
          </a:prstGeom>
        </p:spPr>
        <p:txBody>
          <a:bodyPr lIns="0" tIns="0" rIns="0" bIns="0"/>
          <a:lstStyle>
            <a:lvl1pPr marL="0" indent="0" algn="l" defTabSz="685733" rtl="0" eaLnBrk="1" latinLnBrk="0" hangingPunct="1">
              <a:lnSpc>
                <a:spcPct val="90000"/>
              </a:lnSpc>
              <a:spcBef>
                <a:spcPts val="750"/>
              </a:spcBef>
              <a:buFont typeface="Arial"/>
              <a:buNone/>
              <a:defRPr sz="1800" b="1" i="0" kern="1200" baseline="0">
                <a:solidFill>
                  <a:schemeClr val="bg1"/>
                </a:solidFill>
                <a:latin typeface="arial" charset="0"/>
                <a:ea typeface="+mn-ea"/>
                <a:cs typeface="+mn-cs"/>
              </a:defRPr>
            </a:lvl1pPr>
            <a:lvl2pPr marL="342866" indent="0" algn="l" defTabSz="685733"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733" indent="0" algn="l" defTabSz="685733"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598"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465"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33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195"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06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293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en-US" dirty="0"/>
              <a:t>Lecture 8: Fundamentals of Heat Conduction</a:t>
            </a:r>
            <a:endParaRPr lang="fi-FI" dirty="0"/>
          </a:p>
        </p:txBody>
      </p:sp>
    </p:spTree>
    <p:extLst>
      <p:ext uri="{BB962C8B-B14F-4D97-AF65-F5344CB8AC3E}">
        <p14:creationId xmlns:p14="http://schemas.microsoft.com/office/powerpoint/2010/main" val="144030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203347" y="85119"/>
            <a:ext cx="8505647" cy="584775"/>
          </a:xfrm>
          <a:prstGeom prst="rect">
            <a:avLst/>
          </a:prstGeom>
        </p:spPr>
        <p:txBody>
          <a:bodyPr wrap="square">
            <a:spAutoFit/>
          </a:bodyPr>
          <a:lstStyle/>
          <a:p>
            <a:r>
              <a:rPr lang="en-US" sz="3200" b="1" dirty="0"/>
              <a:t>Steady versus Transient Heat Transfer</a:t>
            </a:r>
            <a:endParaRPr lang="en-US" sz="7200" dirty="0"/>
          </a:p>
        </p:txBody>
      </p:sp>
      <p:sp>
        <p:nvSpPr>
          <p:cNvPr id="4" name="TextBox 3">
            <a:extLst>
              <a:ext uri="{FF2B5EF4-FFF2-40B4-BE49-F238E27FC236}">
                <a16:creationId xmlns:a16="http://schemas.microsoft.com/office/drawing/2014/main" id="{A57529F0-070F-92E5-F230-D1F3D931CDBE}"/>
              </a:ext>
            </a:extLst>
          </p:cNvPr>
          <p:cNvSpPr txBox="1"/>
          <p:nvPr/>
        </p:nvSpPr>
        <p:spPr>
          <a:xfrm>
            <a:off x="435005" y="1574414"/>
            <a:ext cx="4340341" cy="1169551"/>
          </a:xfrm>
          <a:prstGeom prst="rect">
            <a:avLst/>
          </a:prstGeom>
          <a:solidFill>
            <a:srgbClr val="00FFFF"/>
          </a:solidFill>
        </p:spPr>
        <p:txBody>
          <a:bodyPr wrap="square">
            <a:spAutoFit/>
          </a:bodyPr>
          <a:lstStyle/>
          <a:p>
            <a:r>
              <a:rPr lang="en-GB" sz="1400" dirty="0">
                <a:effectLst/>
                <a:latin typeface="Times"/>
              </a:rPr>
              <a:t>Heat transfer problems are often classified as being </a:t>
            </a:r>
            <a:r>
              <a:rPr lang="en-GB" sz="1400" b="1" dirty="0">
                <a:effectLst/>
                <a:latin typeface="Times"/>
              </a:rPr>
              <a:t>steady </a:t>
            </a:r>
            <a:r>
              <a:rPr lang="en-GB" sz="1400" dirty="0">
                <a:effectLst/>
                <a:latin typeface="Times"/>
              </a:rPr>
              <a:t>(also called </a:t>
            </a:r>
            <a:r>
              <a:rPr lang="en-GB" sz="1400" i="1" dirty="0">
                <a:effectLst/>
                <a:latin typeface="Times"/>
              </a:rPr>
              <a:t>steady-state</a:t>
            </a:r>
            <a:r>
              <a:rPr lang="en-GB" sz="1400" dirty="0">
                <a:effectLst/>
                <a:latin typeface="Times"/>
              </a:rPr>
              <a:t>) or </a:t>
            </a:r>
            <a:r>
              <a:rPr lang="en-GB" sz="1400" b="1" dirty="0">
                <a:effectLst/>
                <a:latin typeface="Times"/>
              </a:rPr>
              <a:t>transient </a:t>
            </a:r>
            <a:r>
              <a:rPr lang="en-GB" sz="1400" dirty="0">
                <a:effectLst/>
                <a:latin typeface="Times"/>
              </a:rPr>
              <a:t>(also called </a:t>
            </a:r>
            <a:r>
              <a:rPr lang="en-GB" sz="1400" i="1" dirty="0">
                <a:effectLst/>
                <a:latin typeface="Times"/>
              </a:rPr>
              <a:t>unsteady</a:t>
            </a:r>
            <a:r>
              <a:rPr lang="en-GB" sz="1400" dirty="0">
                <a:effectLst/>
                <a:latin typeface="Times"/>
              </a:rPr>
              <a:t>). The term </a:t>
            </a:r>
            <a:r>
              <a:rPr lang="en-GB" sz="1400" i="1" dirty="0">
                <a:effectLst/>
                <a:latin typeface="Times"/>
              </a:rPr>
              <a:t>steady </a:t>
            </a:r>
            <a:r>
              <a:rPr lang="en-GB" sz="1400" dirty="0">
                <a:effectLst/>
                <a:latin typeface="Times"/>
              </a:rPr>
              <a:t>implies </a:t>
            </a:r>
            <a:r>
              <a:rPr lang="en-GB" sz="1400" i="1" dirty="0">
                <a:effectLst/>
                <a:latin typeface="Times"/>
              </a:rPr>
              <a:t>no change </a:t>
            </a:r>
            <a:r>
              <a:rPr lang="en-GB" sz="1400" dirty="0">
                <a:effectLst/>
                <a:latin typeface="Times"/>
              </a:rPr>
              <a:t>with time at any point within the medium, while </a:t>
            </a:r>
            <a:r>
              <a:rPr lang="en-GB" sz="1400" i="1" dirty="0">
                <a:effectLst/>
                <a:latin typeface="Times"/>
              </a:rPr>
              <a:t>transient </a:t>
            </a:r>
            <a:r>
              <a:rPr lang="en-GB" sz="1400" dirty="0">
                <a:effectLst/>
                <a:latin typeface="Times"/>
              </a:rPr>
              <a:t>implies </a:t>
            </a:r>
            <a:r>
              <a:rPr lang="en-GB" sz="1400" i="1" dirty="0">
                <a:effectLst/>
                <a:latin typeface="Times"/>
              </a:rPr>
              <a:t>variation with time </a:t>
            </a:r>
            <a:r>
              <a:rPr lang="en-GB" sz="1400" dirty="0">
                <a:effectLst/>
                <a:latin typeface="Times"/>
              </a:rPr>
              <a:t>or </a:t>
            </a:r>
            <a:r>
              <a:rPr lang="en-GB" sz="1400" i="1" dirty="0">
                <a:effectLst/>
                <a:latin typeface="Times"/>
              </a:rPr>
              <a:t>time dependence. </a:t>
            </a:r>
            <a:endParaRPr lang="en-GB" dirty="0"/>
          </a:p>
        </p:txBody>
      </p:sp>
      <p:pic>
        <p:nvPicPr>
          <p:cNvPr id="5" name="Picture 4">
            <a:extLst>
              <a:ext uri="{FF2B5EF4-FFF2-40B4-BE49-F238E27FC236}">
                <a16:creationId xmlns:a16="http://schemas.microsoft.com/office/drawing/2014/main" id="{3F04200E-9DB4-23D8-8E63-FAE687F532BC}"/>
              </a:ext>
            </a:extLst>
          </p:cNvPr>
          <p:cNvPicPr>
            <a:picLocks noChangeAspect="1"/>
          </p:cNvPicPr>
          <p:nvPr/>
        </p:nvPicPr>
        <p:blipFill>
          <a:blip r:embed="rId3"/>
          <a:stretch>
            <a:fillRect/>
          </a:stretch>
        </p:blipFill>
        <p:spPr>
          <a:xfrm>
            <a:off x="5433096" y="1070045"/>
            <a:ext cx="2936533" cy="3574909"/>
          </a:xfrm>
          <a:prstGeom prst="rect">
            <a:avLst/>
          </a:prstGeom>
        </p:spPr>
      </p:pic>
      <p:sp>
        <p:nvSpPr>
          <p:cNvPr id="9" name="TextBox 8">
            <a:extLst>
              <a:ext uri="{FF2B5EF4-FFF2-40B4-BE49-F238E27FC236}">
                <a16:creationId xmlns:a16="http://schemas.microsoft.com/office/drawing/2014/main" id="{DC268B5B-DC33-A751-4037-D67C7D136B59}"/>
              </a:ext>
            </a:extLst>
          </p:cNvPr>
          <p:cNvSpPr txBox="1"/>
          <p:nvPr/>
        </p:nvSpPr>
        <p:spPr>
          <a:xfrm>
            <a:off x="5433095" y="4845050"/>
            <a:ext cx="2936533" cy="246221"/>
          </a:xfrm>
          <a:prstGeom prst="rect">
            <a:avLst/>
          </a:prstGeom>
          <a:noFill/>
        </p:spPr>
        <p:txBody>
          <a:bodyPr wrap="square">
            <a:spAutoFit/>
          </a:bodyPr>
          <a:lstStyle/>
          <a:p>
            <a:r>
              <a:rPr lang="en-GB" sz="1000" dirty="0">
                <a:effectLst/>
                <a:latin typeface="Times"/>
              </a:rPr>
              <a:t>Steady and transient heat conduction in a plane wall. </a:t>
            </a:r>
            <a:endParaRPr lang="en-GB" sz="1000" dirty="0"/>
          </a:p>
        </p:txBody>
      </p:sp>
      <p:sp>
        <p:nvSpPr>
          <p:cNvPr id="12" name="TextBox 11">
            <a:extLst>
              <a:ext uri="{FF2B5EF4-FFF2-40B4-BE49-F238E27FC236}">
                <a16:creationId xmlns:a16="http://schemas.microsoft.com/office/drawing/2014/main" id="{31ECDE4E-97A8-5C20-F184-8A58C4986D3E}"/>
              </a:ext>
            </a:extLst>
          </p:cNvPr>
          <p:cNvSpPr txBox="1"/>
          <p:nvPr/>
        </p:nvSpPr>
        <p:spPr>
          <a:xfrm>
            <a:off x="435005" y="3171431"/>
            <a:ext cx="4340342" cy="1169551"/>
          </a:xfrm>
          <a:prstGeom prst="rect">
            <a:avLst/>
          </a:prstGeom>
          <a:solidFill>
            <a:srgbClr val="00FFFF"/>
          </a:solidFill>
        </p:spPr>
        <p:txBody>
          <a:bodyPr wrap="square">
            <a:spAutoFit/>
          </a:bodyPr>
          <a:lstStyle/>
          <a:p>
            <a:r>
              <a:rPr lang="en-GB" sz="1400" dirty="0">
                <a:effectLst/>
                <a:latin typeface="Times"/>
              </a:rPr>
              <a:t>Most heat transfer problems encountered in practice are </a:t>
            </a:r>
            <a:r>
              <a:rPr lang="en-GB" sz="1400" i="1" dirty="0">
                <a:effectLst/>
                <a:latin typeface="Times"/>
              </a:rPr>
              <a:t>transient </a:t>
            </a:r>
            <a:r>
              <a:rPr lang="en-GB" sz="1400" dirty="0">
                <a:effectLst/>
                <a:latin typeface="Times"/>
              </a:rPr>
              <a:t>in nature, but they are usually </a:t>
            </a:r>
            <a:r>
              <a:rPr lang="en-GB" sz="1400" dirty="0" err="1">
                <a:effectLst/>
                <a:latin typeface="Times"/>
              </a:rPr>
              <a:t>analyzed</a:t>
            </a:r>
            <a:r>
              <a:rPr lang="en-GB" sz="1400" dirty="0">
                <a:effectLst/>
                <a:latin typeface="Times"/>
              </a:rPr>
              <a:t> under some presumed </a:t>
            </a:r>
            <a:r>
              <a:rPr lang="en-GB" sz="1400" i="1" dirty="0">
                <a:effectLst/>
                <a:latin typeface="Times"/>
              </a:rPr>
              <a:t>steady </a:t>
            </a:r>
            <a:r>
              <a:rPr lang="en-GB" sz="1400" dirty="0">
                <a:effectLst/>
                <a:latin typeface="Times"/>
              </a:rPr>
              <a:t>conditions since steady processes are easier to </a:t>
            </a:r>
            <a:r>
              <a:rPr lang="en-GB" sz="1400" dirty="0" err="1">
                <a:effectLst/>
                <a:latin typeface="Times"/>
              </a:rPr>
              <a:t>analyze</a:t>
            </a:r>
            <a:r>
              <a:rPr lang="en-GB" sz="1400" dirty="0">
                <a:effectLst/>
                <a:latin typeface="Times"/>
              </a:rPr>
              <a:t>, and they provide the answers to our questions. </a:t>
            </a:r>
            <a:endParaRPr lang="en-GB" dirty="0"/>
          </a:p>
        </p:txBody>
      </p:sp>
    </p:spTree>
    <p:extLst>
      <p:ext uri="{BB962C8B-B14F-4D97-AF65-F5344CB8AC3E}">
        <p14:creationId xmlns:p14="http://schemas.microsoft.com/office/powerpoint/2010/main" val="427086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3DE677-E3B2-28A1-AEB5-0CC30B81E0AF}"/>
              </a:ext>
            </a:extLst>
          </p:cNvPr>
          <p:cNvSpPr/>
          <p:nvPr/>
        </p:nvSpPr>
        <p:spPr>
          <a:xfrm>
            <a:off x="203347" y="85119"/>
            <a:ext cx="8505647" cy="584775"/>
          </a:xfrm>
          <a:prstGeom prst="rect">
            <a:avLst/>
          </a:prstGeom>
        </p:spPr>
        <p:txBody>
          <a:bodyPr wrap="square">
            <a:spAutoFit/>
          </a:bodyPr>
          <a:lstStyle/>
          <a:p>
            <a:r>
              <a:rPr lang="en-US" sz="3200" b="1" dirty="0"/>
              <a:t>Multidimensional Heat Transfer</a:t>
            </a:r>
            <a:endParaRPr lang="en-US" sz="7200" dirty="0"/>
          </a:p>
        </p:txBody>
      </p:sp>
      <p:sp>
        <p:nvSpPr>
          <p:cNvPr id="7" name="TextBox 6">
            <a:extLst>
              <a:ext uri="{FF2B5EF4-FFF2-40B4-BE49-F238E27FC236}">
                <a16:creationId xmlns:a16="http://schemas.microsoft.com/office/drawing/2014/main" id="{A4E2F994-0B75-8A55-EFB4-5038DAFA0BB7}"/>
              </a:ext>
            </a:extLst>
          </p:cNvPr>
          <p:cNvSpPr txBox="1"/>
          <p:nvPr/>
        </p:nvSpPr>
        <p:spPr>
          <a:xfrm>
            <a:off x="203346" y="669894"/>
            <a:ext cx="5019103" cy="954107"/>
          </a:xfrm>
          <a:prstGeom prst="rect">
            <a:avLst/>
          </a:prstGeom>
          <a:solidFill>
            <a:srgbClr val="00FFFF"/>
          </a:solidFill>
        </p:spPr>
        <p:txBody>
          <a:bodyPr wrap="square">
            <a:spAutoFit/>
          </a:bodyPr>
          <a:lstStyle/>
          <a:p>
            <a:r>
              <a:rPr lang="en-GB" sz="1400" dirty="0">
                <a:effectLst/>
                <a:latin typeface="Times"/>
              </a:rPr>
              <a:t>Heat transfer problems are also classified as being </a:t>
            </a:r>
            <a:r>
              <a:rPr lang="en-GB" sz="1400" i="1" dirty="0">
                <a:effectLst/>
                <a:latin typeface="Times"/>
              </a:rPr>
              <a:t>one-dimensional, two- dimensional, </a:t>
            </a:r>
            <a:r>
              <a:rPr lang="en-GB" sz="1400" dirty="0">
                <a:effectLst/>
                <a:latin typeface="Times"/>
              </a:rPr>
              <a:t>or </a:t>
            </a:r>
            <a:r>
              <a:rPr lang="en-GB" sz="1400" i="1" dirty="0">
                <a:effectLst/>
                <a:latin typeface="Times"/>
              </a:rPr>
              <a:t>three-dimensional, </a:t>
            </a:r>
            <a:r>
              <a:rPr lang="en-GB" sz="1400" dirty="0">
                <a:effectLst/>
                <a:latin typeface="Times"/>
              </a:rPr>
              <a:t>depending on the relative magnitudes of heat transfer rates in different directions and the level of accuracy desired. </a:t>
            </a:r>
            <a:endParaRPr lang="en-GB" dirty="0"/>
          </a:p>
        </p:txBody>
      </p:sp>
      <p:sp>
        <p:nvSpPr>
          <p:cNvPr id="10" name="TextBox 9">
            <a:extLst>
              <a:ext uri="{FF2B5EF4-FFF2-40B4-BE49-F238E27FC236}">
                <a16:creationId xmlns:a16="http://schemas.microsoft.com/office/drawing/2014/main" id="{801D8735-251E-95D0-D904-BDECCEE28A20}"/>
              </a:ext>
            </a:extLst>
          </p:cNvPr>
          <p:cNvSpPr txBox="1"/>
          <p:nvPr/>
        </p:nvSpPr>
        <p:spPr>
          <a:xfrm>
            <a:off x="203346" y="4163278"/>
            <a:ext cx="5019102" cy="738664"/>
          </a:xfrm>
          <a:prstGeom prst="rect">
            <a:avLst/>
          </a:prstGeom>
          <a:solidFill>
            <a:srgbClr val="00FFFF"/>
          </a:solidFill>
        </p:spPr>
        <p:txBody>
          <a:bodyPr wrap="square">
            <a:spAutoFit/>
          </a:bodyPr>
          <a:lstStyle/>
          <a:p>
            <a:r>
              <a:rPr lang="en-GB" sz="1400" dirty="0">
                <a:effectLst/>
                <a:latin typeface="Times"/>
              </a:rPr>
              <a:t>In the most general case, heat transfer through a medium is </a:t>
            </a:r>
            <a:r>
              <a:rPr lang="en-GB" sz="1400" b="1" dirty="0">
                <a:effectLst/>
                <a:latin typeface="Times"/>
              </a:rPr>
              <a:t>three-dimensional. </a:t>
            </a:r>
            <a:r>
              <a:rPr lang="en-GB" sz="1400" dirty="0">
                <a:effectLst/>
                <a:latin typeface="Times"/>
              </a:rPr>
              <a:t>That is, the temperature varies along all three primary directions within the medium during the heat transfer process. </a:t>
            </a:r>
            <a:endParaRPr lang="en-GB" dirty="0"/>
          </a:p>
        </p:txBody>
      </p:sp>
      <p:sp>
        <p:nvSpPr>
          <p:cNvPr id="13" name="TextBox 12">
            <a:extLst>
              <a:ext uri="{FF2B5EF4-FFF2-40B4-BE49-F238E27FC236}">
                <a16:creationId xmlns:a16="http://schemas.microsoft.com/office/drawing/2014/main" id="{267B2285-DC3C-73B3-4293-44A61BAF2567}"/>
              </a:ext>
            </a:extLst>
          </p:cNvPr>
          <p:cNvSpPr txBox="1"/>
          <p:nvPr/>
        </p:nvSpPr>
        <p:spPr>
          <a:xfrm>
            <a:off x="203347" y="2998816"/>
            <a:ext cx="5019102" cy="954107"/>
          </a:xfrm>
          <a:prstGeom prst="rect">
            <a:avLst/>
          </a:prstGeom>
          <a:solidFill>
            <a:srgbClr val="00FFFF"/>
          </a:solidFill>
        </p:spPr>
        <p:txBody>
          <a:bodyPr wrap="square">
            <a:spAutoFit/>
          </a:bodyPr>
          <a:lstStyle/>
          <a:p>
            <a:r>
              <a:rPr lang="en-GB" sz="1400" dirty="0">
                <a:effectLst/>
                <a:latin typeface="Times"/>
              </a:rPr>
              <a:t>The temperature in a medium, in some cases, varies mainly in two primary directions, and the variation of temperature in the third direction (and thus heat transfer in that direction) is negligible. A heat transfer problem in that case is said to be </a:t>
            </a:r>
            <a:r>
              <a:rPr lang="en-GB" sz="1400" b="1" dirty="0">
                <a:effectLst/>
                <a:latin typeface="Times"/>
              </a:rPr>
              <a:t>two-dimensional. </a:t>
            </a:r>
            <a:endParaRPr lang="en-GB" dirty="0"/>
          </a:p>
        </p:txBody>
      </p:sp>
      <p:sp>
        <p:nvSpPr>
          <p:cNvPr id="18" name="TextBox 17">
            <a:extLst>
              <a:ext uri="{FF2B5EF4-FFF2-40B4-BE49-F238E27FC236}">
                <a16:creationId xmlns:a16="http://schemas.microsoft.com/office/drawing/2014/main" id="{36355767-8D29-2349-9DFE-25A56A77841C}"/>
              </a:ext>
            </a:extLst>
          </p:cNvPr>
          <p:cNvSpPr txBox="1"/>
          <p:nvPr/>
        </p:nvSpPr>
        <p:spPr>
          <a:xfrm>
            <a:off x="203347" y="1834355"/>
            <a:ext cx="5019102" cy="954107"/>
          </a:xfrm>
          <a:prstGeom prst="rect">
            <a:avLst/>
          </a:prstGeom>
          <a:solidFill>
            <a:srgbClr val="00FFFF"/>
          </a:solidFill>
        </p:spPr>
        <p:txBody>
          <a:bodyPr wrap="square">
            <a:spAutoFit/>
          </a:bodyPr>
          <a:lstStyle/>
          <a:p>
            <a:r>
              <a:rPr lang="en-GB" sz="1400" dirty="0">
                <a:effectLst/>
                <a:latin typeface="Times"/>
              </a:rPr>
              <a:t>A heat transfer problem is said to be </a:t>
            </a:r>
            <a:r>
              <a:rPr lang="en-GB" sz="1400" b="1" dirty="0">
                <a:effectLst/>
                <a:latin typeface="Times"/>
              </a:rPr>
              <a:t>one-dimensional </a:t>
            </a:r>
            <a:r>
              <a:rPr lang="en-GB" sz="1400" dirty="0">
                <a:effectLst/>
                <a:latin typeface="Times"/>
              </a:rPr>
              <a:t>if the temperature in the medium varies in one direction only and thus heat is transferred in one direction, and the variation of temperature and thus heat transfer in other directions are negligible or zero. </a:t>
            </a:r>
            <a:endParaRPr lang="en-GB" dirty="0"/>
          </a:p>
        </p:txBody>
      </p:sp>
      <p:pic>
        <p:nvPicPr>
          <p:cNvPr id="3" name="Picture 2">
            <a:extLst>
              <a:ext uri="{FF2B5EF4-FFF2-40B4-BE49-F238E27FC236}">
                <a16:creationId xmlns:a16="http://schemas.microsoft.com/office/drawing/2014/main" id="{BC01AEB3-9036-D90A-4031-BC509369E471}"/>
              </a:ext>
            </a:extLst>
          </p:cNvPr>
          <p:cNvPicPr>
            <a:picLocks noChangeAspect="1"/>
          </p:cNvPicPr>
          <p:nvPr/>
        </p:nvPicPr>
        <p:blipFill>
          <a:blip r:embed="rId2"/>
          <a:stretch>
            <a:fillRect/>
          </a:stretch>
        </p:blipFill>
        <p:spPr>
          <a:xfrm>
            <a:off x="5521910" y="736633"/>
            <a:ext cx="1904199" cy="1774735"/>
          </a:xfrm>
          <a:prstGeom prst="rect">
            <a:avLst/>
          </a:prstGeom>
        </p:spPr>
      </p:pic>
      <p:pic>
        <p:nvPicPr>
          <p:cNvPr id="4" name="Picture 3">
            <a:extLst>
              <a:ext uri="{FF2B5EF4-FFF2-40B4-BE49-F238E27FC236}">
                <a16:creationId xmlns:a16="http://schemas.microsoft.com/office/drawing/2014/main" id="{EE8C8A5C-16C3-FA82-9634-9DB3FAB3D63E}"/>
              </a:ext>
            </a:extLst>
          </p:cNvPr>
          <p:cNvPicPr>
            <a:picLocks noChangeAspect="1"/>
          </p:cNvPicPr>
          <p:nvPr/>
        </p:nvPicPr>
        <p:blipFill>
          <a:blip r:embed="rId3"/>
          <a:stretch>
            <a:fillRect/>
          </a:stretch>
        </p:blipFill>
        <p:spPr>
          <a:xfrm>
            <a:off x="5414094" y="2810198"/>
            <a:ext cx="2119829" cy="2707952"/>
          </a:xfrm>
          <a:prstGeom prst="rect">
            <a:avLst/>
          </a:prstGeom>
        </p:spPr>
      </p:pic>
      <p:sp>
        <p:nvSpPr>
          <p:cNvPr id="6" name="TextBox 5">
            <a:extLst>
              <a:ext uri="{FF2B5EF4-FFF2-40B4-BE49-F238E27FC236}">
                <a16:creationId xmlns:a16="http://schemas.microsoft.com/office/drawing/2014/main" id="{18C841AD-2150-15BD-2FC0-0C20DC1107F7}"/>
              </a:ext>
            </a:extLst>
          </p:cNvPr>
          <p:cNvSpPr txBox="1"/>
          <p:nvPr/>
        </p:nvSpPr>
        <p:spPr>
          <a:xfrm>
            <a:off x="7533924" y="3886279"/>
            <a:ext cx="1406730" cy="553998"/>
          </a:xfrm>
          <a:prstGeom prst="rect">
            <a:avLst/>
          </a:prstGeom>
          <a:noFill/>
        </p:spPr>
        <p:txBody>
          <a:bodyPr wrap="square">
            <a:spAutoFit/>
          </a:bodyPr>
          <a:lstStyle/>
          <a:p>
            <a:r>
              <a:rPr lang="en-GB" sz="1000" dirty="0">
                <a:effectLst/>
                <a:latin typeface="Times"/>
              </a:rPr>
              <a:t>Two-dimensional heat transfer in a long rectangular bar. </a:t>
            </a:r>
            <a:endParaRPr lang="en-GB" sz="1000" dirty="0"/>
          </a:p>
        </p:txBody>
      </p:sp>
      <p:sp>
        <p:nvSpPr>
          <p:cNvPr id="9" name="TextBox 8">
            <a:extLst>
              <a:ext uri="{FF2B5EF4-FFF2-40B4-BE49-F238E27FC236}">
                <a16:creationId xmlns:a16="http://schemas.microsoft.com/office/drawing/2014/main" id="{7AD5F356-4ACF-110C-E287-32CCD7B2A55F}"/>
              </a:ext>
            </a:extLst>
          </p:cNvPr>
          <p:cNvSpPr txBox="1"/>
          <p:nvPr/>
        </p:nvSpPr>
        <p:spPr>
          <a:xfrm>
            <a:off x="7426109" y="1351667"/>
            <a:ext cx="1514544" cy="707886"/>
          </a:xfrm>
          <a:prstGeom prst="rect">
            <a:avLst/>
          </a:prstGeom>
          <a:noFill/>
        </p:spPr>
        <p:txBody>
          <a:bodyPr wrap="square">
            <a:spAutoFit/>
          </a:bodyPr>
          <a:lstStyle/>
          <a:p>
            <a:r>
              <a:rPr lang="en-GB" sz="1000" dirty="0">
                <a:effectLst/>
                <a:latin typeface="Times"/>
              </a:rPr>
              <a:t>Heat transfer through the window of a house can be taken to be one-dimensional. </a:t>
            </a:r>
            <a:endParaRPr lang="en-GB" sz="1000" dirty="0"/>
          </a:p>
        </p:txBody>
      </p:sp>
    </p:spTree>
    <p:extLst>
      <p:ext uri="{BB962C8B-B14F-4D97-AF65-F5344CB8AC3E}">
        <p14:creationId xmlns:p14="http://schemas.microsoft.com/office/powerpoint/2010/main" val="330246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CEBD8B-ECBF-7626-F880-8393B59CEFED}"/>
              </a:ext>
            </a:extLst>
          </p:cNvPr>
          <p:cNvSpPr>
            <a:spLocks noGrp="1"/>
          </p:cNvSpPr>
          <p:nvPr>
            <p:ph type="body" sz="half" idx="10"/>
          </p:nvPr>
        </p:nvSpPr>
        <p:spPr>
          <a:xfrm>
            <a:off x="287363" y="223017"/>
            <a:ext cx="8191619" cy="1157194"/>
          </a:xfrm>
        </p:spPr>
        <p:txBody>
          <a:bodyPr/>
          <a:lstStyle/>
          <a:p>
            <a:r>
              <a:rPr lang="en-GB" dirty="0"/>
              <a:t>Fourier’s law of heat conduction</a:t>
            </a:r>
            <a:endParaRPr lang="en-FI" dirty="0"/>
          </a:p>
        </p:txBody>
      </p:sp>
      <p:sp>
        <p:nvSpPr>
          <p:cNvPr id="6" name="TextBox 5">
            <a:extLst>
              <a:ext uri="{FF2B5EF4-FFF2-40B4-BE49-F238E27FC236}">
                <a16:creationId xmlns:a16="http://schemas.microsoft.com/office/drawing/2014/main" id="{3FEF619F-75AF-E9BF-7314-28549248D183}"/>
              </a:ext>
            </a:extLst>
          </p:cNvPr>
          <p:cNvSpPr txBox="1"/>
          <p:nvPr/>
        </p:nvSpPr>
        <p:spPr>
          <a:xfrm>
            <a:off x="287363" y="801614"/>
            <a:ext cx="5020492" cy="1384995"/>
          </a:xfrm>
          <a:prstGeom prst="rect">
            <a:avLst/>
          </a:prstGeom>
          <a:solidFill>
            <a:srgbClr val="00FFFF"/>
          </a:solidFill>
        </p:spPr>
        <p:txBody>
          <a:bodyPr wrap="square">
            <a:spAutoFit/>
          </a:bodyPr>
          <a:lstStyle/>
          <a:p>
            <a:r>
              <a:rPr lang="en-GB" sz="1400" dirty="0">
                <a:latin typeface="Times"/>
              </a:rPr>
              <a:t>The rate of heat conduction through a medium in a specified direction (say, in the x-direction) is proportional to the temperature difference across the medium and the area normal to the direction  of heat transfer, but is inversely proportional to the distance in that direction. This was expressed in the differential form by Fourier’s law of heat conduction for one-dimensional heat conduction as </a:t>
            </a:r>
          </a:p>
        </p:txBody>
      </p:sp>
      <p:pic>
        <p:nvPicPr>
          <p:cNvPr id="7" name="Picture 6">
            <a:extLst>
              <a:ext uri="{FF2B5EF4-FFF2-40B4-BE49-F238E27FC236}">
                <a16:creationId xmlns:a16="http://schemas.microsoft.com/office/drawing/2014/main" id="{F7498F43-156A-D0B6-9FFD-21DAD14C2CA4}"/>
              </a:ext>
            </a:extLst>
          </p:cNvPr>
          <p:cNvPicPr>
            <a:picLocks noChangeAspect="1"/>
          </p:cNvPicPr>
          <p:nvPr/>
        </p:nvPicPr>
        <p:blipFill>
          <a:blip r:embed="rId2"/>
          <a:stretch>
            <a:fillRect/>
          </a:stretch>
        </p:blipFill>
        <p:spPr>
          <a:xfrm>
            <a:off x="1497174" y="2257245"/>
            <a:ext cx="2516333" cy="703802"/>
          </a:xfrm>
          <a:prstGeom prst="rect">
            <a:avLst/>
          </a:prstGeom>
        </p:spPr>
      </p:pic>
      <p:pic>
        <p:nvPicPr>
          <p:cNvPr id="8" name="Picture 7">
            <a:extLst>
              <a:ext uri="{FF2B5EF4-FFF2-40B4-BE49-F238E27FC236}">
                <a16:creationId xmlns:a16="http://schemas.microsoft.com/office/drawing/2014/main" id="{45C7A8D4-9C74-7CB1-897D-6108F95782B4}"/>
              </a:ext>
            </a:extLst>
          </p:cNvPr>
          <p:cNvPicPr>
            <a:picLocks noChangeAspect="1"/>
          </p:cNvPicPr>
          <p:nvPr/>
        </p:nvPicPr>
        <p:blipFill>
          <a:blip r:embed="rId3"/>
          <a:stretch>
            <a:fillRect/>
          </a:stretch>
        </p:blipFill>
        <p:spPr>
          <a:xfrm>
            <a:off x="5974247" y="1225947"/>
            <a:ext cx="2504735" cy="2314502"/>
          </a:xfrm>
          <a:prstGeom prst="rect">
            <a:avLst/>
          </a:prstGeom>
        </p:spPr>
      </p:pic>
      <p:sp>
        <p:nvSpPr>
          <p:cNvPr id="10" name="TextBox 9">
            <a:extLst>
              <a:ext uri="{FF2B5EF4-FFF2-40B4-BE49-F238E27FC236}">
                <a16:creationId xmlns:a16="http://schemas.microsoft.com/office/drawing/2014/main" id="{4E0F6838-B504-3E8D-B88A-C2423850A60E}"/>
              </a:ext>
            </a:extLst>
          </p:cNvPr>
          <p:cNvSpPr txBox="1"/>
          <p:nvPr/>
        </p:nvSpPr>
        <p:spPr>
          <a:xfrm>
            <a:off x="6039742" y="3540449"/>
            <a:ext cx="2373744" cy="553998"/>
          </a:xfrm>
          <a:prstGeom prst="rect">
            <a:avLst/>
          </a:prstGeom>
          <a:noFill/>
        </p:spPr>
        <p:txBody>
          <a:bodyPr wrap="square">
            <a:spAutoFit/>
          </a:bodyPr>
          <a:lstStyle/>
          <a:p>
            <a:r>
              <a:rPr lang="en-GB" sz="1000" dirty="0">
                <a:effectLst/>
                <a:latin typeface="Times"/>
              </a:rPr>
              <a:t>The temperature gradient </a:t>
            </a:r>
            <a:r>
              <a:rPr lang="en-GB" sz="1000" i="1" dirty="0">
                <a:effectLst/>
                <a:latin typeface="Times"/>
              </a:rPr>
              <a:t>dT</a:t>
            </a:r>
            <a:r>
              <a:rPr lang="en-GB" sz="1000" dirty="0">
                <a:effectLst/>
                <a:latin typeface="Times"/>
              </a:rPr>
              <a:t>/</a:t>
            </a:r>
            <a:r>
              <a:rPr lang="en-GB" sz="1000" i="1" dirty="0">
                <a:effectLst/>
                <a:latin typeface="Times"/>
              </a:rPr>
              <a:t>dx </a:t>
            </a:r>
            <a:r>
              <a:rPr lang="en-GB" sz="1000" dirty="0">
                <a:effectLst/>
                <a:latin typeface="Times"/>
              </a:rPr>
              <a:t>is simply the slope of the temperature curve on a </a:t>
            </a:r>
            <a:r>
              <a:rPr lang="en-GB" sz="1000" i="1" dirty="0">
                <a:effectLst/>
                <a:latin typeface="Times"/>
              </a:rPr>
              <a:t>T-x </a:t>
            </a:r>
            <a:r>
              <a:rPr lang="en-GB" sz="1000" dirty="0">
                <a:effectLst/>
                <a:latin typeface="Times"/>
              </a:rPr>
              <a:t>diagram. </a:t>
            </a:r>
            <a:endParaRPr lang="en-GB" sz="1000" dirty="0"/>
          </a:p>
        </p:txBody>
      </p:sp>
      <p:sp>
        <p:nvSpPr>
          <p:cNvPr id="12" name="TextBox 11">
            <a:extLst>
              <a:ext uri="{FF2B5EF4-FFF2-40B4-BE49-F238E27FC236}">
                <a16:creationId xmlns:a16="http://schemas.microsoft.com/office/drawing/2014/main" id="{51C794D4-03B9-A459-2D5B-2BF8C9F843C9}"/>
              </a:ext>
            </a:extLst>
          </p:cNvPr>
          <p:cNvSpPr txBox="1"/>
          <p:nvPr/>
        </p:nvSpPr>
        <p:spPr>
          <a:xfrm>
            <a:off x="287361" y="2993859"/>
            <a:ext cx="5020491" cy="954107"/>
          </a:xfrm>
          <a:prstGeom prst="rect">
            <a:avLst/>
          </a:prstGeom>
          <a:solidFill>
            <a:srgbClr val="00FFFF"/>
          </a:solidFill>
        </p:spPr>
        <p:txBody>
          <a:bodyPr wrap="square">
            <a:spAutoFit/>
          </a:bodyPr>
          <a:lstStyle/>
          <a:p>
            <a:r>
              <a:rPr lang="en-GB" sz="1400" dirty="0">
                <a:effectLst/>
                <a:latin typeface="Times"/>
              </a:rPr>
              <a:t>where </a:t>
            </a:r>
            <a:r>
              <a:rPr lang="en-GB" sz="1400" i="1" dirty="0">
                <a:effectLst/>
                <a:latin typeface="Times"/>
              </a:rPr>
              <a:t>k </a:t>
            </a:r>
            <a:r>
              <a:rPr lang="en-GB" sz="1400" dirty="0">
                <a:effectLst/>
                <a:latin typeface="Times"/>
              </a:rPr>
              <a:t>is the </a:t>
            </a:r>
            <a:r>
              <a:rPr lang="en-GB" sz="1400" i="1" dirty="0">
                <a:effectLst/>
                <a:latin typeface="Times"/>
              </a:rPr>
              <a:t>thermal conductivity </a:t>
            </a:r>
            <a:r>
              <a:rPr lang="en-GB" sz="1400" dirty="0">
                <a:effectLst/>
                <a:latin typeface="Times"/>
              </a:rPr>
              <a:t>of the material, which is a measure of the ability of a material to conduct heat, and </a:t>
            </a:r>
            <a:r>
              <a:rPr lang="en-GB" sz="1400" i="1" dirty="0">
                <a:effectLst/>
                <a:latin typeface="Times"/>
              </a:rPr>
              <a:t>dT/dx </a:t>
            </a:r>
            <a:r>
              <a:rPr lang="en-GB" sz="1400" dirty="0">
                <a:effectLst/>
                <a:latin typeface="Times"/>
              </a:rPr>
              <a:t>is the </a:t>
            </a:r>
            <a:r>
              <a:rPr lang="en-GB" sz="1400" i="1" dirty="0">
                <a:effectLst/>
                <a:latin typeface="Times"/>
              </a:rPr>
              <a:t>temperature gradient, </a:t>
            </a:r>
            <a:r>
              <a:rPr lang="en-GB" sz="1400" dirty="0">
                <a:effectLst/>
                <a:latin typeface="Times"/>
              </a:rPr>
              <a:t>which is the slope of the temperature curve on a </a:t>
            </a:r>
            <a:r>
              <a:rPr lang="en-GB" sz="1400" i="1" dirty="0">
                <a:effectLst/>
                <a:latin typeface="Times"/>
              </a:rPr>
              <a:t>T-x </a:t>
            </a:r>
            <a:r>
              <a:rPr lang="en-GB" sz="1400" dirty="0">
                <a:effectLst/>
                <a:latin typeface="Times"/>
              </a:rPr>
              <a:t>diagram </a:t>
            </a:r>
            <a:endParaRPr lang="en-GB" dirty="0"/>
          </a:p>
        </p:txBody>
      </p:sp>
      <p:sp>
        <p:nvSpPr>
          <p:cNvPr id="14" name="TextBox 13">
            <a:extLst>
              <a:ext uri="{FF2B5EF4-FFF2-40B4-BE49-F238E27FC236}">
                <a16:creationId xmlns:a16="http://schemas.microsoft.com/office/drawing/2014/main" id="{E57D8F2A-D188-B741-DDA1-E3B70E280496}"/>
              </a:ext>
            </a:extLst>
          </p:cNvPr>
          <p:cNvSpPr txBox="1"/>
          <p:nvPr/>
        </p:nvSpPr>
        <p:spPr>
          <a:xfrm>
            <a:off x="287360" y="4231996"/>
            <a:ext cx="5020491" cy="523220"/>
          </a:xfrm>
          <a:prstGeom prst="rect">
            <a:avLst/>
          </a:prstGeom>
          <a:solidFill>
            <a:srgbClr val="00FFFF"/>
          </a:solidFill>
        </p:spPr>
        <p:txBody>
          <a:bodyPr wrap="square">
            <a:spAutoFit/>
          </a:bodyPr>
          <a:lstStyle/>
          <a:p>
            <a:r>
              <a:rPr lang="en-GB" sz="1400" dirty="0">
                <a:effectLst/>
                <a:latin typeface="Times"/>
              </a:rPr>
              <a:t>The </a:t>
            </a:r>
            <a:r>
              <a:rPr lang="en-GB" sz="1400" i="1" dirty="0">
                <a:effectLst/>
                <a:latin typeface="Times"/>
              </a:rPr>
              <a:t>negative sign </a:t>
            </a:r>
            <a:r>
              <a:rPr lang="en-GB" sz="1400" dirty="0">
                <a:effectLst/>
                <a:latin typeface="Times"/>
              </a:rPr>
              <a:t>in Eq. ensures that heat transfer in the positive </a:t>
            </a:r>
            <a:r>
              <a:rPr lang="en-GB" sz="1400" i="1" dirty="0">
                <a:effectLst/>
                <a:latin typeface="Times"/>
              </a:rPr>
              <a:t>x</a:t>
            </a:r>
            <a:r>
              <a:rPr lang="en-GB" sz="1400" dirty="0">
                <a:effectLst/>
                <a:latin typeface="Times"/>
              </a:rPr>
              <a:t>-direction is a positive quantity. </a:t>
            </a:r>
            <a:endParaRPr lang="en-GB" dirty="0"/>
          </a:p>
        </p:txBody>
      </p:sp>
    </p:spTree>
    <p:extLst>
      <p:ext uri="{BB962C8B-B14F-4D97-AF65-F5344CB8AC3E}">
        <p14:creationId xmlns:p14="http://schemas.microsoft.com/office/powerpoint/2010/main" val="142784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276794" y="234643"/>
            <a:ext cx="8736422" cy="1077218"/>
          </a:xfrm>
          <a:prstGeom prst="rect">
            <a:avLst/>
          </a:prstGeom>
        </p:spPr>
        <p:txBody>
          <a:bodyPr wrap="square">
            <a:spAutoFit/>
          </a:bodyPr>
          <a:lstStyle/>
          <a:p>
            <a:r>
              <a:rPr lang="pt-BR" sz="3200" b="1" dirty="0"/>
              <a:t>General </a:t>
            </a:r>
            <a:r>
              <a:rPr lang="pt-BR" sz="3200" b="1" dirty="0" err="1"/>
              <a:t>Relation</a:t>
            </a:r>
            <a:r>
              <a:rPr lang="pt-BR" sz="3200" b="1" dirty="0"/>
              <a:t> for </a:t>
            </a:r>
            <a:r>
              <a:rPr lang="pt-BR" sz="3200" b="1" dirty="0" err="1"/>
              <a:t>Fourier’s</a:t>
            </a:r>
            <a:r>
              <a:rPr lang="pt-BR" sz="3200" b="1" dirty="0"/>
              <a:t> Law </a:t>
            </a:r>
            <a:r>
              <a:rPr lang="pt-BR" sz="3200" b="1" dirty="0" err="1"/>
              <a:t>of</a:t>
            </a:r>
            <a:r>
              <a:rPr lang="pt-BR" sz="3200" b="1" dirty="0"/>
              <a:t> Heat </a:t>
            </a:r>
            <a:r>
              <a:rPr lang="pt-BR" sz="3200" b="1" dirty="0" err="1"/>
              <a:t>Conduction</a:t>
            </a:r>
            <a:endParaRPr lang="fi-FI" sz="3200" b="1" dirty="0"/>
          </a:p>
        </p:txBody>
      </p:sp>
      <p:pic>
        <p:nvPicPr>
          <p:cNvPr id="2" name="Picture 1">
            <a:extLst>
              <a:ext uri="{FF2B5EF4-FFF2-40B4-BE49-F238E27FC236}">
                <a16:creationId xmlns:a16="http://schemas.microsoft.com/office/drawing/2014/main" id="{07313F3E-56DE-0430-1E59-7588581CA79F}"/>
              </a:ext>
            </a:extLst>
          </p:cNvPr>
          <p:cNvPicPr>
            <a:picLocks noChangeAspect="1"/>
          </p:cNvPicPr>
          <p:nvPr/>
        </p:nvPicPr>
        <p:blipFill>
          <a:blip r:embed="rId3"/>
          <a:stretch>
            <a:fillRect/>
          </a:stretch>
        </p:blipFill>
        <p:spPr>
          <a:xfrm>
            <a:off x="6020492" y="1421087"/>
            <a:ext cx="2392447" cy="2672179"/>
          </a:xfrm>
          <a:prstGeom prst="rect">
            <a:avLst/>
          </a:prstGeom>
        </p:spPr>
      </p:pic>
      <p:sp>
        <p:nvSpPr>
          <p:cNvPr id="5" name="TextBox 4">
            <a:extLst>
              <a:ext uri="{FF2B5EF4-FFF2-40B4-BE49-F238E27FC236}">
                <a16:creationId xmlns:a16="http://schemas.microsoft.com/office/drawing/2014/main" id="{2E412AFE-B1F0-1115-9A58-0ED6652A0FA9}"/>
              </a:ext>
            </a:extLst>
          </p:cNvPr>
          <p:cNvSpPr txBox="1"/>
          <p:nvPr/>
        </p:nvSpPr>
        <p:spPr>
          <a:xfrm>
            <a:off x="5896163" y="4202492"/>
            <a:ext cx="2641107" cy="553998"/>
          </a:xfrm>
          <a:prstGeom prst="rect">
            <a:avLst/>
          </a:prstGeom>
          <a:noFill/>
        </p:spPr>
        <p:txBody>
          <a:bodyPr wrap="square">
            <a:spAutoFit/>
          </a:bodyPr>
          <a:lstStyle/>
          <a:p>
            <a:r>
              <a:rPr lang="en-GB" sz="1000" dirty="0">
                <a:effectLst/>
                <a:latin typeface="Times"/>
              </a:rPr>
              <a:t>The heat transfer vector is always normal to an isothermal surface and can be resolved into its components like any other vector. </a:t>
            </a:r>
            <a:endParaRPr lang="en-GB" sz="1000" dirty="0"/>
          </a:p>
        </p:txBody>
      </p:sp>
      <p:sp>
        <p:nvSpPr>
          <p:cNvPr id="4" name="TextBox 3">
            <a:extLst>
              <a:ext uri="{FF2B5EF4-FFF2-40B4-BE49-F238E27FC236}">
                <a16:creationId xmlns:a16="http://schemas.microsoft.com/office/drawing/2014/main" id="{752690C7-3C15-FE60-DAB0-BD17A249D65C}"/>
              </a:ext>
            </a:extLst>
          </p:cNvPr>
          <p:cNvSpPr txBox="1"/>
          <p:nvPr/>
        </p:nvSpPr>
        <p:spPr>
          <a:xfrm>
            <a:off x="276794" y="1311861"/>
            <a:ext cx="4955082" cy="738664"/>
          </a:xfrm>
          <a:prstGeom prst="rect">
            <a:avLst/>
          </a:prstGeom>
          <a:solidFill>
            <a:srgbClr val="00FFFF"/>
          </a:solidFill>
        </p:spPr>
        <p:txBody>
          <a:bodyPr wrap="square">
            <a:spAutoFit/>
          </a:bodyPr>
          <a:lstStyle/>
          <a:p>
            <a:r>
              <a:rPr lang="en-GB" sz="1400" dirty="0">
                <a:effectLst/>
                <a:latin typeface="Times"/>
              </a:rPr>
              <a:t>To obtain a general relation for Fourier’s law of heat conduction, consider a medium in which the temperature distribution is three-dimensional. </a:t>
            </a:r>
            <a:endParaRPr lang="en-GB" dirty="0"/>
          </a:p>
        </p:txBody>
      </p:sp>
      <p:sp>
        <p:nvSpPr>
          <p:cNvPr id="9" name="TextBox 8">
            <a:extLst>
              <a:ext uri="{FF2B5EF4-FFF2-40B4-BE49-F238E27FC236}">
                <a16:creationId xmlns:a16="http://schemas.microsoft.com/office/drawing/2014/main" id="{622D99B9-9415-38A3-8880-63D9B0AC988B}"/>
              </a:ext>
            </a:extLst>
          </p:cNvPr>
          <p:cNvSpPr txBox="1"/>
          <p:nvPr/>
        </p:nvSpPr>
        <p:spPr>
          <a:xfrm>
            <a:off x="276793" y="2092282"/>
            <a:ext cx="4955081" cy="523220"/>
          </a:xfrm>
          <a:prstGeom prst="rect">
            <a:avLst/>
          </a:prstGeom>
          <a:solidFill>
            <a:srgbClr val="00FFFF"/>
          </a:solidFill>
        </p:spPr>
        <p:txBody>
          <a:bodyPr wrap="square">
            <a:spAutoFit/>
          </a:bodyPr>
          <a:lstStyle/>
          <a:p>
            <a:r>
              <a:rPr lang="en-GB" sz="1400" dirty="0">
                <a:effectLst/>
                <a:latin typeface="Times"/>
              </a:rPr>
              <a:t>In rectangular coordinates, the heat conduction vector can be expressed in terms of its components as </a:t>
            </a:r>
            <a:endParaRPr lang="en-GB" dirty="0"/>
          </a:p>
        </p:txBody>
      </p:sp>
      <p:pic>
        <p:nvPicPr>
          <p:cNvPr id="10" name="Picture 9">
            <a:extLst>
              <a:ext uri="{FF2B5EF4-FFF2-40B4-BE49-F238E27FC236}">
                <a16:creationId xmlns:a16="http://schemas.microsoft.com/office/drawing/2014/main" id="{E7FBEB92-CE8A-A6D0-6C87-10CD3C6F344C}"/>
              </a:ext>
            </a:extLst>
          </p:cNvPr>
          <p:cNvPicPr>
            <a:picLocks noChangeAspect="1"/>
          </p:cNvPicPr>
          <p:nvPr/>
        </p:nvPicPr>
        <p:blipFill>
          <a:blip r:embed="rId4"/>
          <a:stretch>
            <a:fillRect/>
          </a:stretch>
        </p:blipFill>
        <p:spPr>
          <a:xfrm>
            <a:off x="1117489" y="2657259"/>
            <a:ext cx="2133821" cy="406031"/>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A4231D6-03EF-120A-9E14-FA71CFA1C656}"/>
                  </a:ext>
                </a:extLst>
              </p:cNvPr>
              <p:cNvSpPr txBox="1"/>
              <p:nvPr/>
            </p:nvSpPr>
            <p:spPr>
              <a:xfrm>
                <a:off x="276794" y="3105047"/>
                <a:ext cx="4955080" cy="770532"/>
              </a:xfrm>
              <a:prstGeom prst="rect">
                <a:avLst/>
              </a:prstGeom>
              <a:solidFill>
                <a:srgbClr val="00FFFF"/>
              </a:solidFill>
            </p:spPr>
            <p:txBody>
              <a:bodyPr wrap="square">
                <a:spAutoFit/>
              </a:bodyPr>
              <a:lstStyle/>
              <a:p>
                <a:r>
                  <a:rPr lang="en-GB" sz="1400" dirty="0">
                    <a:effectLst/>
                    <a:latin typeface="Times"/>
                  </a:rPr>
                  <a:t>where </a:t>
                </a:r>
                <a14:m>
                  <m:oMath xmlns:m="http://schemas.openxmlformats.org/officeDocument/2006/math">
                    <m:acc>
                      <m:accPr>
                        <m:chr m:val="⃗"/>
                        <m:ctrlPr>
                          <a:rPr lang="en-GB" sz="1400" i="1" smtClean="0">
                            <a:effectLst/>
                            <a:latin typeface="Cambria Math" panose="02040503050406030204" pitchFamily="18" charset="0"/>
                          </a:rPr>
                        </m:ctrlPr>
                      </m:accPr>
                      <m:e>
                        <m:r>
                          <a:rPr lang="fi-FI" sz="1400" b="0" i="1" smtClean="0">
                            <a:effectLst/>
                            <a:latin typeface="Cambria Math" panose="02040503050406030204" pitchFamily="18" charset="0"/>
                          </a:rPr>
                          <m:t>𝑖</m:t>
                        </m:r>
                      </m:e>
                    </m:acc>
                  </m:oMath>
                </a14:m>
                <a:r>
                  <a:rPr lang="en-GB" sz="1400" dirty="0">
                    <a:effectLst/>
                    <a:latin typeface="Times"/>
                  </a:rPr>
                  <a:t>, </a:t>
                </a:r>
                <a14:m>
                  <m:oMath xmlns:m="http://schemas.openxmlformats.org/officeDocument/2006/math">
                    <m:acc>
                      <m:accPr>
                        <m:chr m:val="⃗"/>
                        <m:ctrlPr>
                          <a:rPr lang="en-GB" sz="1400" i="1">
                            <a:latin typeface="Cambria Math" panose="02040503050406030204" pitchFamily="18" charset="0"/>
                          </a:rPr>
                        </m:ctrlPr>
                      </m:accPr>
                      <m:e>
                        <m:r>
                          <a:rPr lang="fi-FI" sz="1400" b="0" i="1" smtClean="0">
                            <a:latin typeface="Cambria Math" panose="02040503050406030204" pitchFamily="18" charset="0"/>
                          </a:rPr>
                          <m:t>𝑗</m:t>
                        </m:r>
                      </m:e>
                    </m:acc>
                  </m:oMath>
                </a14:m>
                <a:r>
                  <a:rPr lang="en-GB" sz="1400" dirty="0">
                    <a:effectLst/>
                    <a:latin typeface="Times"/>
                  </a:rPr>
                  <a:t>, and </a:t>
                </a:r>
                <a14:m>
                  <m:oMath xmlns:m="http://schemas.openxmlformats.org/officeDocument/2006/math">
                    <m:acc>
                      <m:accPr>
                        <m:chr m:val="⃗"/>
                        <m:ctrlPr>
                          <a:rPr lang="en-GB" sz="1400" i="1">
                            <a:latin typeface="Cambria Math" panose="02040503050406030204" pitchFamily="18" charset="0"/>
                          </a:rPr>
                        </m:ctrlPr>
                      </m:accPr>
                      <m:e>
                        <m:r>
                          <a:rPr lang="fi-FI" sz="1400" b="0" i="1" smtClean="0">
                            <a:latin typeface="Cambria Math" panose="02040503050406030204" pitchFamily="18" charset="0"/>
                          </a:rPr>
                          <m:t>𝑘</m:t>
                        </m:r>
                      </m:e>
                    </m:acc>
                  </m:oMath>
                </a14:m>
                <a:r>
                  <a:rPr lang="en-GB" sz="1400" i="1" dirty="0">
                    <a:effectLst/>
                    <a:latin typeface="Times"/>
                  </a:rPr>
                  <a:t> </a:t>
                </a:r>
                <a:r>
                  <a:rPr lang="en-GB" sz="1400" dirty="0">
                    <a:effectLst/>
                    <a:latin typeface="Times"/>
                  </a:rPr>
                  <a:t>are the unit vectors, and </a:t>
                </a:r>
                <a14:m>
                  <m:oMath xmlns:m="http://schemas.openxmlformats.org/officeDocument/2006/math">
                    <m:sSub>
                      <m:sSubPr>
                        <m:ctrlPr>
                          <a:rPr lang="en-GB" sz="1400" i="1" dirty="0" smtClean="0">
                            <a:effectLst/>
                            <a:latin typeface="Cambria Math" panose="02040503050406030204" pitchFamily="18" charset="0"/>
                          </a:rPr>
                        </m:ctrlPr>
                      </m:sSubPr>
                      <m:e>
                        <m:acc>
                          <m:accPr>
                            <m:chr m:val="̇"/>
                            <m:ctrlPr>
                              <a:rPr lang="en-GB" sz="1400" i="1" dirty="0" smtClean="0">
                                <a:effectLst/>
                                <a:latin typeface="Cambria Math" panose="02040503050406030204" pitchFamily="18" charset="0"/>
                              </a:rPr>
                            </m:ctrlPr>
                          </m:accPr>
                          <m:e>
                            <m:r>
                              <a:rPr lang="fi-FI" sz="1400" b="0" i="1" dirty="0" smtClean="0">
                                <a:effectLst/>
                                <a:latin typeface="Cambria Math" panose="02040503050406030204" pitchFamily="18" charset="0"/>
                              </a:rPr>
                              <m:t>𝑄</m:t>
                            </m:r>
                          </m:e>
                        </m:acc>
                      </m:e>
                      <m:sub>
                        <m:r>
                          <a:rPr lang="fi-FI" sz="1400" b="0" i="1" dirty="0" smtClean="0">
                            <a:effectLst/>
                            <a:latin typeface="Cambria Math" panose="02040503050406030204" pitchFamily="18" charset="0"/>
                          </a:rPr>
                          <m:t>𝑥</m:t>
                        </m:r>
                      </m:sub>
                    </m:sSub>
                  </m:oMath>
                </a14:m>
                <a:r>
                  <a:rPr lang="en-GB" sz="1400" dirty="0">
                    <a:effectLst/>
                    <a:latin typeface="Times"/>
                  </a:rPr>
                  <a:t>, </a:t>
                </a:r>
                <a14:m>
                  <m:oMath xmlns:m="http://schemas.openxmlformats.org/officeDocument/2006/math">
                    <m:sSub>
                      <m:sSubPr>
                        <m:ctrlPr>
                          <a:rPr lang="en-GB" sz="1400" i="1" dirty="0">
                            <a:latin typeface="Cambria Math" panose="02040503050406030204" pitchFamily="18" charset="0"/>
                          </a:rPr>
                        </m:ctrlPr>
                      </m:sSubPr>
                      <m:e>
                        <m:acc>
                          <m:accPr>
                            <m:chr m:val="̇"/>
                            <m:ctrlPr>
                              <a:rPr lang="en-GB" sz="1400" i="1" dirty="0">
                                <a:latin typeface="Cambria Math" panose="02040503050406030204" pitchFamily="18" charset="0"/>
                              </a:rPr>
                            </m:ctrlPr>
                          </m:accPr>
                          <m:e>
                            <m:r>
                              <a:rPr lang="fi-FI" sz="1400" i="1" dirty="0">
                                <a:latin typeface="Cambria Math" panose="02040503050406030204" pitchFamily="18" charset="0"/>
                              </a:rPr>
                              <m:t>𝑄</m:t>
                            </m:r>
                          </m:e>
                        </m:acc>
                      </m:e>
                      <m:sub>
                        <m:r>
                          <a:rPr lang="fi-FI" sz="1400" b="0" i="1" dirty="0" smtClean="0">
                            <a:latin typeface="Cambria Math" panose="02040503050406030204" pitchFamily="18" charset="0"/>
                          </a:rPr>
                          <m:t>𝑦</m:t>
                        </m:r>
                      </m:sub>
                    </m:sSub>
                  </m:oMath>
                </a14:m>
                <a:r>
                  <a:rPr lang="en-GB" sz="1400" dirty="0">
                    <a:effectLst/>
                    <a:latin typeface="Times"/>
                  </a:rPr>
                  <a:t>, and </a:t>
                </a:r>
                <a14:m>
                  <m:oMath xmlns:m="http://schemas.openxmlformats.org/officeDocument/2006/math">
                    <m:sSub>
                      <m:sSubPr>
                        <m:ctrlPr>
                          <a:rPr lang="en-GB" sz="1400" i="1" dirty="0">
                            <a:latin typeface="Cambria Math" panose="02040503050406030204" pitchFamily="18" charset="0"/>
                          </a:rPr>
                        </m:ctrlPr>
                      </m:sSubPr>
                      <m:e>
                        <m:acc>
                          <m:accPr>
                            <m:chr m:val="̇"/>
                            <m:ctrlPr>
                              <a:rPr lang="en-GB" sz="1400" i="1" dirty="0">
                                <a:latin typeface="Cambria Math" panose="02040503050406030204" pitchFamily="18" charset="0"/>
                              </a:rPr>
                            </m:ctrlPr>
                          </m:accPr>
                          <m:e>
                            <m:r>
                              <a:rPr lang="fi-FI" sz="1400" i="1" dirty="0">
                                <a:latin typeface="Cambria Math" panose="02040503050406030204" pitchFamily="18" charset="0"/>
                              </a:rPr>
                              <m:t>𝑄</m:t>
                            </m:r>
                          </m:e>
                        </m:acc>
                      </m:e>
                      <m:sub>
                        <m:r>
                          <a:rPr lang="fi-FI" sz="1400" b="0" i="1" dirty="0" smtClean="0">
                            <a:latin typeface="Cambria Math" panose="02040503050406030204" pitchFamily="18" charset="0"/>
                          </a:rPr>
                          <m:t>𝑧</m:t>
                        </m:r>
                      </m:sub>
                    </m:sSub>
                  </m:oMath>
                </a14:m>
                <a:r>
                  <a:rPr lang="en-GB" sz="800" i="1" dirty="0">
                    <a:effectLst/>
                    <a:latin typeface="Times"/>
                  </a:rPr>
                  <a:t> </a:t>
                </a:r>
                <a:r>
                  <a:rPr lang="en-GB" sz="1400" dirty="0">
                    <a:effectLst/>
                    <a:latin typeface="Times"/>
                  </a:rPr>
                  <a:t>are the magnitudes of the heat transfer rates in the </a:t>
                </a:r>
                <a:r>
                  <a:rPr lang="en-GB" sz="1400" i="1" dirty="0">
                    <a:effectLst/>
                    <a:latin typeface="Times"/>
                  </a:rPr>
                  <a:t>x-</a:t>
                </a:r>
                <a:r>
                  <a:rPr lang="en-GB" sz="1400" dirty="0">
                    <a:effectLst/>
                    <a:latin typeface="Times"/>
                  </a:rPr>
                  <a:t>, </a:t>
                </a:r>
                <a:r>
                  <a:rPr lang="en-GB" sz="1400" i="1" dirty="0">
                    <a:effectLst/>
                    <a:latin typeface="Times"/>
                  </a:rPr>
                  <a:t>y-</a:t>
                </a:r>
                <a:r>
                  <a:rPr lang="en-GB" sz="1400" dirty="0">
                    <a:effectLst/>
                    <a:latin typeface="Times"/>
                  </a:rPr>
                  <a:t>, and </a:t>
                </a:r>
                <a:r>
                  <a:rPr lang="en-GB" sz="1400" i="1" dirty="0">
                    <a:effectLst/>
                    <a:latin typeface="Times"/>
                  </a:rPr>
                  <a:t>z</a:t>
                </a:r>
                <a:r>
                  <a:rPr lang="en-GB" sz="1400" dirty="0">
                    <a:effectLst/>
                    <a:latin typeface="Times"/>
                  </a:rPr>
                  <a:t>-directions, which again can be de- </a:t>
                </a:r>
                <a:r>
                  <a:rPr lang="en-GB" sz="1400" dirty="0" err="1">
                    <a:effectLst/>
                    <a:latin typeface="Times"/>
                  </a:rPr>
                  <a:t>termined</a:t>
                </a:r>
                <a:r>
                  <a:rPr lang="en-GB" sz="1400" dirty="0">
                    <a:effectLst/>
                    <a:latin typeface="Times"/>
                  </a:rPr>
                  <a:t> from Fourier’s law as </a:t>
                </a:r>
                <a:endParaRPr lang="en-GB" dirty="0"/>
              </a:p>
            </p:txBody>
          </p:sp>
        </mc:Choice>
        <mc:Fallback>
          <p:sp>
            <p:nvSpPr>
              <p:cNvPr id="12" name="TextBox 11">
                <a:extLst>
                  <a:ext uri="{FF2B5EF4-FFF2-40B4-BE49-F238E27FC236}">
                    <a16:creationId xmlns:a16="http://schemas.microsoft.com/office/drawing/2014/main" id="{DA4231D6-03EF-120A-9E14-FA71CFA1C656}"/>
                  </a:ext>
                </a:extLst>
              </p:cNvPr>
              <p:cNvSpPr txBox="1">
                <a:spLocks noRot="1" noChangeAspect="1" noMove="1" noResize="1" noEditPoints="1" noAdjustHandles="1" noChangeArrowheads="1" noChangeShapeType="1" noTextEdit="1"/>
              </p:cNvSpPr>
              <p:nvPr/>
            </p:nvSpPr>
            <p:spPr>
              <a:xfrm>
                <a:off x="276794" y="3105047"/>
                <a:ext cx="4955080" cy="770532"/>
              </a:xfrm>
              <a:prstGeom prst="rect">
                <a:avLst/>
              </a:prstGeom>
              <a:blipFill>
                <a:blip r:embed="rId5"/>
                <a:stretch>
                  <a:fillRect l="-256" b="-6452"/>
                </a:stretch>
              </a:blipFill>
            </p:spPr>
            <p:txBody>
              <a:bodyPr/>
              <a:lstStyle/>
              <a:p>
                <a:r>
                  <a:rPr lang="en-FI">
                    <a:noFill/>
                  </a:rPr>
                  <a:t> </a:t>
                </a:r>
              </a:p>
            </p:txBody>
          </p:sp>
        </mc:Fallback>
      </mc:AlternateContent>
      <p:pic>
        <p:nvPicPr>
          <p:cNvPr id="16" name="Picture 15">
            <a:extLst>
              <a:ext uri="{FF2B5EF4-FFF2-40B4-BE49-F238E27FC236}">
                <a16:creationId xmlns:a16="http://schemas.microsoft.com/office/drawing/2014/main" id="{5D5A26FC-9B6B-C8B9-713E-8005030E3A55}"/>
              </a:ext>
            </a:extLst>
          </p:cNvPr>
          <p:cNvPicPr>
            <a:picLocks noChangeAspect="1"/>
          </p:cNvPicPr>
          <p:nvPr/>
        </p:nvPicPr>
        <p:blipFill>
          <a:blip r:embed="rId6"/>
          <a:stretch>
            <a:fillRect/>
          </a:stretch>
        </p:blipFill>
        <p:spPr>
          <a:xfrm>
            <a:off x="606730" y="3917336"/>
            <a:ext cx="4295206" cy="520396"/>
          </a:xfrm>
          <a:prstGeom prst="rect">
            <a:avLst/>
          </a:prstGeom>
        </p:spPr>
      </p:pic>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5A309A8-CE99-2D5C-49AF-1914F9CA25D1}"/>
                  </a:ext>
                </a:extLst>
              </p:cNvPr>
              <p:cNvSpPr txBox="1"/>
              <p:nvPr/>
            </p:nvSpPr>
            <p:spPr>
              <a:xfrm>
                <a:off x="299884" y="4479491"/>
                <a:ext cx="4931990" cy="540212"/>
              </a:xfrm>
              <a:prstGeom prst="rect">
                <a:avLst/>
              </a:prstGeom>
              <a:solidFill>
                <a:srgbClr val="00FFFF"/>
              </a:solidFill>
            </p:spPr>
            <p:txBody>
              <a:bodyPr wrap="square">
                <a:spAutoFit/>
              </a:bodyPr>
              <a:lstStyle/>
              <a:p>
                <a:r>
                  <a:rPr lang="en-GB" sz="1400" dirty="0">
                    <a:effectLst/>
                    <a:latin typeface="Times"/>
                  </a:rPr>
                  <a:t>Here </a:t>
                </a:r>
                <a14:m>
                  <m:oMath xmlns:m="http://schemas.openxmlformats.org/officeDocument/2006/math">
                    <m:sSub>
                      <m:sSubPr>
                        <m:ctrlPr>
                          <a:rPr lang="en-GB" sz="1400" i="1" smtClean="0">
                            <a:effectLst/>
                            <a:latin typeface="Cambria Math" panose="02040503050406030204" pitchFamily="18" charset="0"/>
                          </a:rPr>
                        </m:ctrlPr>
                      </m:sSubPr>
                      <m:e>
                        <m:r>
                          <a:rPr lang="fi-FI" sz="1400" b="0" i="1" smtClean="0">
                            <a:effectLst/>
                            <a:latin typeface="Cambria Math" panose="02040503050406030204" pitchFamily="18" charset="0"/>
                          </a:rPr>
                          <m:t>𝐴</m:t>
                        </m:r>
                      </m:e>
                      <m:sub>
                        <m:r>
                          <a:rPr lang="fi-FI" sz="1400" b="0" i="1" smtClean="0">
                            <a:effectLst/>
                            <a:latin typeface="Cambria Math" panose="02040503050406030204" pitchFamily="18" charset="0"/>
                          </a:rPr>
                          <m:t>𝑥</m:t>
                        </m:r>
                      </m:sub>
                    </m:sSub>
                  </m:oMath>
                </a14:m>
                <a:r>
                  <a:rPr lang="en-GB" sz="1400" dirty="0">
                    <a:effectLst/>
                    <a:latin typeface="Times"/>
                  </a:rPr>
                  <a:t>, </a:t>
                </a:r>
                <a14:m>
                  <m:oMath xmlns:m="http://schemas.openxmlformats.org/officeDocument/2006/math">
                    <m:sSub>
                      <m:sSubPr>
                        <m:ctrlPr>
                          <a:rPr lang="en-GB" sz="1400" i="1">
                            <a:latin typeface="Cambria Math" panose="02040503050406030204" pitchFamily="18" charset="0"/>
                          </a:rPr>
                        </m:ctrlPr>
                      </m:sSubPr>
                      <m:e>
                        <m:r>
                          <a:rPr lang="fi-FI" sz="1400" i="1">
                            <a:latin typeface="Cambria Math" panose="02040503050406030204" pitchFamily="18" charset="0"/>
                          </a:rPr>
                          <m:t>𝐴</m:t>
                        </m:r>
                      </m:e>
                      <m:sub>
                        <m:r>
                          <a:rPr lang="fi-FI" sz="1400" b="0" i="1" smtClean="0">
                            <a:latin typeface="Cambria Math" panose="02040503050406030204" pitchFamily="18" charset="0"/>
                          </a:rPr>
                          <m:t>𝑦</m:t>
                        </m:r>
                      </m:sub>
                    </m:sSub>
                  </m:oMath>
                </a14:m>
                <a:r>
                  <a:rPr lang="en-GB" sz="800" i="1" dirty="0">
                    <a:effectLst/>
                    <a:latin typeface="Times"/>
                  </a:rPr>
                  <a:t> </a:t>
                </a:r>
                <a:r>
                  <a:rPr lang="en-GB" sz="1400" dirty="0">
                    <a:effectLst/>
                    <a:latin typeface="Times"/>
                  </a:rPr>
                  <a:t>and </a:t>
                </a:r>
                <a14:m>
                  <m:oMath xmlns:m="http://schemas.openxmlformats.org/officeDocument/2006/math">
                    <m:sSub>
                      <m:sSubPr>
                        <m:ctrlPr>
                          <a:rPr lang="en-GB" sz="1400" i="1">
                            <a:latin typeface="Cambria Math" panose="02040503050406030204" pitchFamily="18" charset="0"/>
                          </a:rPr>
                        </m:ctrlPr>
                      </m:sSubPr>
                      <m:e>
                        <m:r>
                          <a:rPr lang="fi-FI" sz="1400" i="1">
                            <a:latin typeface="Cambria Math" panose="02040503050406030204" pitchFamily="18" charset="0"/>
                          </a:rPr>
                          <m:t>𝐴</m:t>
                        </m:r>
                      </m:e>
                      <m:sub>
                        <m:r>
                          <a:rPr lang="fi-FI" sz="1400" b="0" i="1" smtClean="0">
                            <a:latin typeface="Cambria Math" panose="02040503050406030204" pitchFamily="18" charset="0"/>
                          </a:rPr>
                          <m:t>𝑧</m:t>
                        </m:r>
                      </m:sub>
                    </m:sSub>
                  </m:oMath>
                </a14:m>
                <a:r>
                  <a:rPr lang="en-GB" sz="800" i="1" dirty="0">
                    <a:effectLst/>
                    <a:latin typeface="Times"/>
                  </a:rPr>
                  <a:t> </a:t>
                </a:r>
                <a:r>
                  <a:rPr lang="en-GB" sz="1400" dirty="0">
                    <a:effectLst/>
                    <a:latin typeface="Times"/>
                  </a:rPr>
                  <a:t>are heat conduction areas normal to the </a:t>
                </a:r>
                <a:r>
                  <a:rPr lang="en-GB" sz="1400" i="1" dirty="0">
                    <a:effectLst/>
                    <a:latin typeface="Times"/>
                  </a:rPr>
                  <a:t>x-</a:t>
                </a:r>
                <a:r>
                  <a:rPr lang="en-GB" sz="1400" dirty="0">
                    <a:effectLst/>
                    <a:latin typeface="Times"/>
                  </a:rPr>
                  <a:t>, </a:t>
                </a:r>
                <a:r>
                  <a:rPr lang="en-GB" sz="1400" i="1" dirty="0">
                    <a:effectLst/>
                    <a:latin typeface="Times"/>
                  </a:rPr>
                  <a:t>y-</a:t>
                </a:r>
                <a:r>
                  <a:rPr lang="en-GB" sz="1400" dirty="0">
                    <a:effectLst/>
                    <a:latin typeface="Times"/>
                  </a:rPr>
                  <a:t>, and </a:t>
                </a:r>
                <a:r>
                  <a:rPr lang="en-GB" sz="1400" i="1" dirty="0">
                    <a:effectLst/>
                    <a:latin typeface="Times"/>
                  </a:rPr>
                  <a:t>z</a:t>
                </a:r>
                <a:r>
                  <a:rPr lang="en-GB" sz="1400" dirty="0">
                    <a:effectLst/>
                    <a:latin typeface="Times"/>
                  </a:rPr>
                  <a:t>-directions, respectively </a:t>
                </a:r>
                <a:endParaRPr lang="en-GB" dirty="0"/>
              </a:p>
            </p:txBody>
          </p:sp>
        </mc:Choice>
        <mc:Fallback>
          <p:sp>
            <p:nvSpPr>
              <p:cNvPr id="20" name="TextBox 19">
                <a:extLst>
                  <a:ext uri="{FF2B5EF4-FFF2-40B4-BE49-F238E27FC236}">
                    <a16:creationId xmlns:a16="http://schemas.microsoft.com/office/drawing/2014/main" id="{35A309A8-CE99-2D5C-49AF-1914F9CA25D1}"/>
                  </a:ext>
                </a:extLst>
              </p:cNvPr>
              <p:cNvSpPr txBox="1">
                <a:spLocks noRot="1" noChangeAspect="1" noMove="1" noResize="1" noEditPoints="1" noAdjustHandles="1" noChangeArrowheads="1" noChangeShapeType="1" noTextEdit="1"/>
              </p:cNvSpPr>
              <p:nvPr/>
            </p:nvSpPr>
            <p:spPr>
              <a:xfrm>
                <a:off x="299884" y="4479491"/>
                <a:ext cx="4931990" cy="540212"/>
              </a:xfrm>
              <a:prstGeom prst="rect">
                <a:avLst/>
              </a:prstGeom>
              <a:blipFill>
                <a:blip r:embed="rId7"/>
                <a:stretch>
                  <a:fillRect l="-257" t="-4545" b="-9091"/>
                </a:stretch>
              </a:blipFill>
            </p:spPr>
            <p:txBody>
              <a:bodyPr/>
              <a:lstStyle/>
              <a:p>
                <a:r>
                  <a:rPr lang="en-FI">
                    <a:noFill/>
                  </a:rPr>
                  <a:t> </a:t>
                </a:r>
              </a:p>
            </p:txBody>
          </p:sp>
        </mc:Fallback>
      </mc:AlternateContent>
    </p:spTree>
    <p:extLst>
      <p:ext uri="{BB962C8B-B14F-4D97-AF65-F5344CB8AC3E}">
        <p14:creationId xmlns:p14="http://schemas.microsoft.com/office/powerpoint/2010/main" val="187900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7032AC-1E09-48D5-887D-9C6D4ED50867}"/>
              </a:ext>
            </a:extLst>
          </p:cNvPr>
          <p:cNvSpPr/>
          <p:nvPr/>
        </p:nvSpPr>
        <p:spPr>
          <a:xfrm>
            <a:off x="276793" y="83064"/>
            <a:ext cx="3348994" cy="584775"/>
          </a:xfrm>
          <a:prstGeom prst="rect">
            <a:avLst/>
          </a:prstGeom>
        </p:spPr>
        <p:txBody>
          <a:bodyPr wrap="none">
            <a:spAutoFit/>
          </a:bodyPr>
          <a:lstStyle/>
          <a:p>
            <a:r>
              <a:rPr lang="pt-BR" sz="3200" b="1" dirty="0"/>
              <a:t>Heat Generation</a:t>
            </a:r>
            <a:endParaRPr lang="fi-FI" sz="3200" b="1" dirty="0"/>
          </a:p>
        </p:txBody>
      </p:sp>
      <p:sp>
        <p:nvSpPr>
          <p:cNvPr id="3" name="TextBox 2">
            <a:extLst>
              <a:ext uri="{FF2B5EF4-FFF2-40B4-BE49-F238E27FC236}">
                <a16:creationId xmlns:a16="http://schemas.microsoft.com/office/drawing/2014/main" id="{7406B5A1-61D9-028C-9ECB-C58759632945}"/>
              </a:ext>
            </a:extLst>
          </p:cNvPr>
          <p:cNvSpPr txBox="1"/>
          <p:nvPr/>
        </p:nvSpPr>
        <p:spPr>
          <a:xfrm>
            <a:off x="276793" y="1236316"/>
            <a:ext cx="4572000" cy="954107"/>
          </a:xfrm>
          <a:prstGeom prst="rect">
            <a:avLst/>
          </a:prstGeom>
          <a:solidFill>
            <a:srgbClr val="00FFFF"/>
          </a:solidFill>
        </p:spPr>
        <p:txBody>
          <a:bodyPr wrap="square">
            <a:spAutoFit/>
          </a:bodyPr>
          <a:lstStyle/>
          <a:p>
            <a:r>
              <a:rPr lang="en-GB" sz="1400" dirty="0">
                <a:effectLst/>
                <a:latin typeface="Times"/>
              </a:rPr>
              <a:t>A medium through which heat is conducted may involve the conversion of electrical, nuclear, or chemical energy into heat (or thermal) energy. In heat conduction analysis, such conversion processes are characterized as </a:t>
            </a:r>
            <a:r>
              <a:rPr lang="en-GB" sz="1400" b="1" dirty="0">
                <a:effectLst/>
                <a:latin typeface="Times"/>
              </a:rPr>
              <a:t>heat generation. </a:t>
            </a:r>
            <a:endParaRPr lang="en-GB" dirty="0"/>
          </a:p>
        </p:txBody>
      </p:sp>
      <p:pic>
        <p:nvPicPr>
          <p:cNvPr id="4" name="Picture 3">
            <a:extLst>
              <a:ext uri="{FF2B5EF4-FFF2-40B4-BE49-F238E27FC236}">
                <a16:creationId xmlns:a16="http://schemas.microsoft.com/office/drawing/2014/main" id="{7C3657A0-DC24-2B63-4BA1-9D6CEA2C5E7C}"/>
              </a:ext>
            </a:extLst>
          </p:cNvPr>
          <p:cNvPicPr>
            <a:picLocks noChangeAspect="1"/>
          </p:cNvPicPr>
          <p:nvPr/>
        </p:nvPicPr>
        <p:blipFill>
          <a:blip r:embed="rId2"/>
          <a:stretch>
            <a:fillRect/>
          </a:stretch>
        </p:blipFill>
        <p:spPr>
          <a:xfrm>
            <a:off x="5324495" y="754602"/>
            <a:ext cx="1322012" cy="1791276"/>
          </a:xfrm>
          <a:prstGeom prst="rect">
            <a:avLst/>
          </a:prstGeom>
        </p:spPr>
      </p:pic>
      <p:sp>
        <p:nvSpPr>
          <p:cNvPr id="9" name="TextBox 8">
            <a:extLst>
              <a:ext uri="{FF2B5EF4-FFF2-40B4-BE49-F238E27FC236}">
                <a16:creationId xmlns:a16="http://schemas.microsoft.com/office/drawing/2014/main" id="{3EBDEC20-AFDA-E577-3258-89D6EFB0DF02}"/>
              </a:ext>
            </a:extLst>
          </p:cNvPr>
          <p:cNvSpPr txBox="1"/>
          <p:nvPr/>
        </p:nvSpPr>
        <p:spPr>
          <a:xfrm>
            <a:off x="5324495" y="2569261"/>
            <a:ext cx="3643387" cy="400110"/>
          </a:xfrm>
          <a:prstGeom prst="rect">
            <a:avLst/>
          </a:prstGeom>
          <a:noFill/>
        </p:spPr>
        <p:txBody>
          <a:bodyPr wrap="square">
            <a:spAutoFit/>
          </a:bodyPr>
          <a:lstStyle/>
          <a:p>
            <a:r>
              <a:rPr lang="en-GB" sz="1000" dirty="0">
                <a:effectLst/>
                <a:latin typeface="Times"/>
              </a:rPr>
              <a:t>Heat is generated in the heating coils of an electric range as a result of the conversion of electrical energy to heat. </a:t>
            </a:r>
            <a:endParaRPr lang="en-GB" sz="1000" dirty="0"/>
          </a:p>
        </p:txBody>
      </p:sp>
      <p:pic>
        <p:nvPicPr>
          <p:cNvPr id="2050" name="Picture 2" descr="What kind of energy transformation occur in a gas stove, microwave,  battery, a radio, and in nails? - Quora">
            <a:extLst>
              <a:ext uri="{FF2B5EF4-FFF2-40B4-BE49-F238E27FC236}">
                <a16:creationId xmlns:a16="http://schemas.microsoft.com/office/drawing/2014/main" id="{364E76A7-3918-40A9-F943-A7907BB2A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209" y="717716"/>
            <a:ext cx="1824614" cy="17912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2287C45E-9E58-88DB-17F4-9A8885C20776}"/>
              </a:ext>
            </a:extLst>
          </p:cNvPr>
          <p:cNvPicPr>
            <a:picLocks noChangeAspect="1"/>
          </p:cNvPicPr>
          <p:nvPr/>
        </p:nvPicPr>
        <p:blipFill>
          <a:blip r:embed="rId4"/>
          <a:stretch>
            <a:fillRect/>
          </a:stretch>
        </p:blipFill>
        <p:spPr>
          <a:xfrm>
            <a:off x="1623331" y="3614791"/>
            <a:ext cx="2002455" cy="557762"/>
          </a:xfrm>
          <a:prstGeom prst="rect">
            <a:avLst/>
          </a:prstGeom>
        </p:spPr>
      </p:pic>
      <p:sp>
        <p:nvSpPr>
          <p:cNvPr id="31" name="TextBox 30">
            <a:extLst>
              <a:ext uri="{FF2B5EF4-FFF2-40B4-BE49-F238E27FC236}">
                <a16:creationId xmlns:a16="http://schemas.microsoft.com/office/drawing/2014/main" id="{AFD678CD-DD85-43B0-845A-CDEAC42DDDAA}"/>
              </a:ext>
            </a:extLst>
          </p:cNvPr>
          <p:cNvSpPr txBox="1"/>
          <p:nvPr/>
        </p:nvSpPr>
        <p:spPr>
          <a:xfrm>
            <a:off x="276793" y="2380446"/>
            <a:ext cx="4572000" cy="954107"/>
          </a:xfrm>
          <a:prstGeom prst="rect">
            <a:avLst/>
          </a:prstGeom>
          <a:solidFill>
            <a:srgbClr val="00FFFF"/>
          </a:solidFill>
        </p:spPr>
        <p:txBody>
          <a:bodyPr wrap="square">
            <a:spAutoFit/>
          </a:bodyPr>
          <a:lstStyle/>
          <a:p>
            <a:r>
              <a:rPr lang="en-GB" sz="1400" dirty="0">
                <a:effectLst/>
                <a:latin typeface="Times"/>
              </a:rPr>
              <a:t>The rate of heat generation in a medium may vary with time as well as position within the medium. When the variation of heat generation with position is known, the </a:t>
            </a:r>
            <a:r>
              <a:rPr lang="en-GB" sz="1400" i="1" dirty="0">
                <a:effectLst/>
                <a:latin typeface="Times"/>
              </a:rPr>
              <a:t>total </a:t>
            </a:r>
            <a:r>
              <a:rPr lang="en-GB" sz="1400" dirty="0">
                <a:effectLst/>
                <a:latin typeface="Times"/>
              </a:rPr>
              <a:t>rate of heat generation in a medium of volume </a:t>
            </a:r>
            <a:r>
              <a:rPr lang="en-GB" sz="1400" i="1" dirty="0">
                <a:effectLst/>
                <a:latin typeface="Times"/>
              </a:rPr>
              <a:t>V </a:t>
            </a:r>
            <a:r>
              <a:rPr lang="en-GB" sz="1400" dirty="0">
                <a:effectLst/>
                <a:latin typeface="Times"/>
              </a:rPr>
              <a:t>can be determined from </a:t>
            </a:r>
            <a:endParaRPr lang="en-GB" dirty="0"/>
          </a:p>
        </p:txBody>
      </p:sp>
      <p:pic>
        <p:nvPicPr>
          <p:cNvPr id="2052" name="Picture 4" descr="What is Fission and How Does It Work?">
            <a:extLst>
              <a:ext uri="{FF2B5EF4-FFF2-40B4-BE49-F238E27FC236}">
                <a16:creationId xmlns:a16="http://schemas.microsoft.com/office/drawing/2014/main" id="{57EC8FF4-92A7-8BA0-14E4-FA900CD4D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3503" y="3152708"/>
            <a:ext cx="3443704" cy="222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33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203347" y="85119"/>
            <a:ext cx="8505647" cy="584775"/>
          </a:xfrm>
          <a:prstGeom prst="rect">
            <a:avLst/>
          </a:prstGeom>
        </p:spPr>
        <p:txBody>
          <a:bodyPr wrap="square">
            <a:spAutoFit/>
          </a:bodyPr>
          <a:lstStyle/>
          <a:p>
            <a:r>
              <a:rPr lang="en-US" sz="3200" b="1" dirty="0"/>
              <a:t>Heat Transfer Modeling</a:t>
            </a:r>
            <a:endParaRPr lang="en-US" sz="7200" dirty="0"/>
          </a:p>
        </p:txBody>
      </p:sp>
      <p:sp>
        <p:nvSpPr>
          <p:cNvPr id="3" name="TextBox 2">
            <a:extLst>
              <a:ext uri="{FF2B5EF4-FFF2-40B4-BE49-F238E27FC236}">
                <a16:creationId xmlns:a16="http://schemas.microsoft.com/office/drawing/2014/main" id="{446432EB-9F04-E3BE-1F8C-DB44E60F9B67}"/>
              </a:ext>
            </a:extLst>
          </p:cNvPr>
          <p:cNvSpPr txBox="1"/>
          <p:nvPr/>
        </p:nvSpPr>
        <p:spPr>
          <a:xfrm>
            <a:off x="203347" y="1040387"/>
            <a:ext cx="4572000" cy="1384995"/>
          </a:xfrm>
          <a:prstGeom prst="rect">
            <a:avLst/>
          </a:prstGeom>
          <a:solidFill>
            <a:srgbClr val="00FFFF"/>
          </a:solidFill>
        </p:spPr>
        <p:txBody>
          <a:bodyPr wrap="square">
            <a:spAutoFit/>
          </a:bodyPr>
          <a:lstStyle/>
          <a:p>
            <a:r>
              <a:rPr lang="en-GB" sz="1400" dirty="0">
                <a:effectLst/>
                <a:latin typeface="Times"/>
              </a:rPr>
              <a:t>Some heat transfer problems in engineering require the determination of the </a:t>
            </a:r>
            <a:r>
              <a:rPr lang="en-GB" sz="1400" i="1" dirty="0">
                <a:effectLst/>
                <a:latin typeface="Times"/>
              </a:rPr>
              <a:t>temperature distribution </a:t>
            </a:r>
            <a:r>
              <a:rPr lang="en-GB" sz="1400" dirty="0">
                <a:effectLst/>
                <a:latin typeface="Times"/>
              </a:rPr>
              <a:t>(the variation of temperature) throughout the medium in order to calculate some quantities of interest such as the local heat transfer rate, thermal expansion, and thermal stress at some critical locations at specified times. </a:t>
            </a:r>
          </a:p>
        </p:txBody>
      </p:sp>
      <p:pic>
        <p:nvPicPr>
          <p:cNvPr id="6" name="Picture 5">
            <a:extLst>
              <a:ext uri="{FF2B5EF4-FFF2-40B4-BE49-F238E27FC236}">
                <a16:creationId xmlns:a16="http://schemas.microsoft.com/office/drawing/2014/main" id="{60620E9C-373F-7ADE-9F61-C612EDF8AA1D}"/>
              </a:ext>
            </a:extLst>
          </p:cNvPr>
          <p:cNvPicPr>
            <a:picLocks noChangeAspect="1"/>
          </p:cNvPicPr>
          <p:nvPr/>
        </p:nvPicPr>
        <p:blipFill>
          <a:blip r:embed="rId3"/>
          <a:stretch>
            <a:fillRect/>
          </a:stretch>
        </p:blipFill>
        <p:spPr>
          <a:xfrm>
            <a:off x="4845631" y="1040387"/>
            <a:ext cx="4174082" cy="2107248"/>
          </a:xfrm>
          <a:prstGeom prst="rect">
            <a:avLst/>
          </a:prstGeom>
        </p:spPr>
      </p:pic>
      <p:sp>
        <p:nvSpPr>
          <p:cNvPr id="11" name="TextBox 10">
            <a:extLst>
              <a:ext uri="{FF2B5EF4-FFF2-40B4-BE49-F238E27FC236}">
                <a16:creationId xmlns:a16="http://schemas.microsoft.com/office/drawing/2014/main" id="{D77298D1-8024-1AB1-626A-C13E0004FCDB}"/>
              </a:ext>
            </a:extLst>
          </p:cNvPr>
          <p:cNvSpPr txBox="1"/>
          <p:nvPr/>
        </p:nvSpPr>
        <p:spPr>
          <a:xfrm>
            <a:off x="4908564" y="3147635"/>
            <a:ext cx="4048216" cy="400110"/>
          </a:xfrm>
          <a:prstGeom prst="rect">
            <a:avLst/>
          </a:prstGeom>
          <a:noFill/>
        </p:spPr>
        <p:txBody>
          <a:bodyPr wrap="square">
            <a:spAutoFit/>
          </a:bodyPr>
          <a:lstStyle/>
          <a:p>
            <a:r>
              <a:rPr lang="en-GB" sz="1000" dirty="0">
                <a:effectLst/>
                <a:latin typeface="Times"/>
              </a:rPr>
              <a:t>The various distances and angles involved when describing the location of a point in different coordinate systems. </a:t>
            </a:r>
            <a:endParaRPr lang="en-GB" sz="1000" dirty="0"/>
          </a:p>
        </p:txBody>
      </p:sp>
      <p:sp>
        <p:nvSpPr>
          <p:cNvPr id="4" name="TextBox 3">
            <a:extLst>
              <a:ext uri="{FF2B5EF4-FFF2-40B4-BE49-F238E27FC236}">
                <a16:creationId xmlns:a16="http://schemas.microsoft.com/office/drawing/2014/main" id="{421C59B3-5D5E-3185-7AAD-A984BA706839}"/>
              </a:ext>
            </a:extLst>
          </p:cNvPr>
          <p:cNvSpPr txBox="1"/>
          <p:nvPr/>
        </p:nvSpPr>
        <p:spPr>
          <a:xfrm>
            <a:off x="203347" y="2639803"/>
            <a:ext cx="4572000" cy="1015663"/>
          </a:xfrm>
          <a:prstGeom prst="rect">
            <a:avLst/>
          </a:prstGeom>
          <a:solidFill>
            <a:srgbClr val="00FFFF"/>
          </a:solidFill>
        </p:spPr>
        <p:txBody>
          <a:bodyPr wrap="square">
            <a:spAutoFit/>
          </a:bodyPr>
          <a:lstStyle>
            <a:defPPr>
              <a:defRPr lang="en-US"/>
            </a:defPPr>
            <a:lvl1pPr>
              <a:defRPr sz="1400">
                <a:effectLst/>
                <a:latin typeface="Times"/>
              </a:defRPr>
            </a:lvl1pPr>
          </a:lstStyle>
          <a:p>
            <a:r>
              <a:rPr lang="en-GB" dirty="0"/>
              <a:t>The specification of the temperature at a point in a medium first requires the specification of the location of that point. This can be done by choosing a suitable coordinate system such as the rectangular, cylindrical, or spherical coordinates, depending on the geometry involved, and a convenient reference point (the origin). </a:t>
            </a:r>
          </a:p>
        </p:txBody>
      </p:sp>
    </p:spTree>
    <p:extLst>
      <p:ext uri="{BB962C8B-B14F-4D97-AF65-F5344CB8AC3E}">
        <p14:creationId xmlns:p14="http://schemas.microsoft.com/office/powerpoint/2010/main" val="11237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C7FB15-752E-DB06-1E96-D4E10934FA88}"/>
              </a:ext>
            </a:extLst>
          </p:cNvPr>
          <p:cNvSpPr>
            <a:spLocks noGrp="1"/>
          </p:cNvSpPr>
          <p:nvPr>
            <p:ph type="body" sz="half" idx="10"/>
          </p:nvPr>
        </p:nvSpPr>
        <p:spPr>
          <a:xfrm>
            <a:off x="287363" y="223017"/>
            <a:ext cx="7849873" cy="1157194"/>
          </a:xfrm>
        </p:spPr>
        <p:txBody>
          <a:bodyPr/>
          <a:lstStyle/>
          <a:p>
            <a:r>
              <a:rPr lang="en-GB" dirty="0"/>
              <a:t>One-dimensional Heat Conduction Equation</a:t>
            </a:r>
            <a:endParaRPr lang="en-FI" dirty="0"/>
          </a:p>
        </p:txBody>
      </p:sp>
      <p:pic>
        <p:nvPicPr>
          <p:cNvPr id="5" name="Picture 4">
            <a:extLst>
              <a:ext uri="{FF2B5EF4-FFF2-40B4-BE49-F238E27FC236}">
                <a16:creationId xmlns:a16="http://schemas.microsoft.com/office/drawing/2014/main" id="{DD63D1BB-609A-26C9-11AD-A146FB5AD3E6}"/>
              </a:ext>
            </a:extLst>
          </p:cNvPr>
          <p:cNvPicPr>
            <a:picLocks noChangeAspect="1"/>
          </p:cNvPicPr>
          <p:nvPr/>
        </p:nvPicPr>
        <p:blipFill>
          <a:blip r:embed="rId2"/>
          <a:stretch>
            <a:fillRect/>
          </a:stretch>
        </p:blipFill>
        <p:spPr>
          <a:xfrm>
            <a:off x="6208453" y="1281834"/>
            <a:ext cx="2741584" cy="3151332"/>
          </a:xfrm>
          <a:prstGeom prst="rect">
            <a:avLst/>
          </a:prstGeom>
        </p:spPr>
      </p:pic>
      <p:sp>
        <p:nvSpPr>
          <p:cNvPr id="7" name="TextBox 6">
            <a:extLst>
              <a:ext uri="{FF2B5EF4-FFF2-40B4-BE49-F238E27FC236}">
                <a16:creationId xmlns:a16="http://schemas.microsoft.com/office/drawing/2014/main" id="{FD46E42C-9A3B-16A6-BCDA-CAF5E339FE4E}"/>
              </a:ext>
            </a:extLst>
          </p:cNvPr>
          <p:cNvSpPr txBox="1"/>
          <p:nvPr/>
        </p:nvSpPr>
        <p:spPr>
          <a:xfrm>
            <a:off x="6401350" y="4684462"/>
            <a:ext cx="2355789" cy="400110"/>
          </a:xfrm>
          <a:prstGeom prst="rect">
            <a:avLst/>
          </a:prstGeom>
          <a:noFill/>
        </p:spPr>
        <p:txBody>
          <a:bodyPr wrap="square">
            <a:spAutoFit/>
          </a:bodyPr>
          <a:lstStyle/>
          <a:p>
            <a:r>
              <a:rPr lang="en-GB" sz="1000" dirty="0">
                <a:effectLst/>
                <a:latin typeface="Times"/>
              </a:rPr>
              <a:t>One-dimensional heat conduction through a volume element in a large plane wall. </a:t>
            </a:r>
            <a:endParaRPr lang="en-GB" sz="1000" dirty="0"/>
          </a:p>
        </p:txBody>
      </p:sp>
      <p:sp>
        <p:nvSpPr>
          <p:cNvPr id="9" name="TextBox 8">
            <a:extLst>
              <a:ext uri="{FF2B5EF4-FFF2-40B4-BE49-F238E27FC236}">
                <a16:creationId xmlns:a16="http://schemas.microsoft.com/office/drawing/2014/main" id="{0C621EDA-688E-9391-2F49-10FFDAF6C64C}"/>
              </a:ext>
            </a:extLst>
          </p:cNvPr>
          <p:cNvSpPr txBox="1"/>
          <p:nvPr/>
        </p:nvSpPr>
        <p:spPr>
          <a:xfrm>
            <a:off x="287363" y="1562572"/>
            <a:ext cx="4581236" cy="523220"/>
          </a:xfrm>
          <a:prstGeom prst="rect">
            <a:avLst/>
          </a:prstGeom>
          <a:solidFill>
            <a:srgbClr val="00FFFF"/>
          </a:solidFill>
        </p:spPr>
        <p:txBody>
          <a:bodyPr wrap="square">
            <a:spAutoFit/>
          </a:bodyPr>
          <a:lstStyle/>
          <a:p>
            <a:r>
              <a:rPr lang="en-GB" sz="1400" i="1" dirty="0">
                <a:effectLst/>
                <a:latin typeface="Times"/>
              </a:rPr>
              <a:t>An energy </a:t>
            </a:r>
            <a:r>
              <a:rPr lang="en-GB" sz="1400" i="1" dirty="0" err="1">
                <a:effectLst/>
                <a:latin typeface="Times"/>
              </a:rPr>
              <a:t>bal</a:t>
            </a:r>
            <a:r>
              <a:rPr lang="en-GB" sz="1400" i="1" dirty="0">
                <a:effectLst/>
                <a:latin typeface="Times"/>
              </a:rPr>
              <a:t>- </a:t>
            </a:r>
            <a:r>
              <a:rPr lang="en-GB" sz="1400" i="1" dirty="0" err="1">
                <a:effectLst/>
                <a:latin typeface="Times"/>
              </a:rPr>
              <a:t>ance</a:t>
            </a:r>
            <a:r>
              <a:rPr lang="en-GB" sz="1400" i="1" dirty="0">
                <a:effectLst/>
                <a:latin typeface="Times"/>
              </a:rPr>
              <a:t> on this thin element during a small time interval t can be expressed as </a:t>
            </a:r>
          </a:p>
        </p:txBody>
      </p:sp>
      <p:pic>
        <p:nvPicPr>
          <p:cNvPr id="10" name="Picture 9">
            <a:extLst>
              <a:ext uri="{FF2B5EF4-FFF2-40B4-BE49-F238E27FC236}">
                <a16:creationId xmlns:a16="http://schemas.microsoft.com/office/drawing/2014/main" id="{517CB3A6-CB2A-7610-60EA-A5ADE13492A6}"/>
              </a:ext>
            </a:extLst>
          </p:cNvPr>
          <p:cNvPicPr>
            <a:picLocks noChangeAspect="1"/>
          </p:cNvPicPr>
          <p:nvPr/>
        </p:nvPicPr>
        <p:blipFill>
          <a:blip r:embed="rId3"/>
          <a:stretch>
            <a:fillRect/>
          </a:stretch>
        </p:blipFill>
        <p:spPr>
          <a:xfrm>
            <a:off x="287362" y="2188355"/>
            <a:ext cx="4479972" cy="817147"/>
          </a:xfrm>
          <a:prstGeom prst="rect">
            <a:avLst/>
          </a:prstGeom>
        </p:spPr>
      </p:pic>
      <p:pic>
        <p:nvPicPr>
          <p:cNvPr id="11" name="Picture 10">
            <a:extLst>
              <a:ext uri="{FF2B5EF4-FFF2-40B4-BE49-F238E27FC236}">
                <a16:creationId xmlns:a16="http://schemas.microsoft.com/office/drawing/2014/main" id="{8D75496A-4B6C-3CB1-4109-87F5EDC7991A}"/>
              </a:ext>
            </a:extLst>
          </p:cNvPr>
          <p:cNvPicPr>
            <a:picLocks noChangeAspect="1"/>
          </p:cNvPicPr>
          <p:nvPr/>
        </p:nvPicPr>
        <p:blipFill>
          <a:blip r:embed="rId4"/>
          <a:stretch>
            <a:fillRect/>
          </a:stretch>
        </p:blipFill>
        <p:spPr>
          <a:xfrm>
            <a:off x="1204925" y="2971389"/>
            <a:ext cx="2644847" cy="610993"/>
          </a:xfrm>
          <a:prstGeom prst="rect">
            <a:avLst/>
          </a:prstGeom>
        </p:spPr>
      </p:pic>
      <p:pic>
        <p:nvPicPr>
          <p:cNvPr id="12" name="Picture 11">
            <a:extLst>
              <a:ext uri="{FF2B5EF4-FFF2-40B4-BE49-F238E27FC236}">
                <a16:creationId xmlns:a16="http://schemas.microsoft.com/office/drawing/2014/main" id="{21455D19-082B-462A-267B-FF64E656F73D}"/>
              </a:ext>
            </a:extLst>
          </p:cNvPr>
          <p:cNvPicPr>
            <a:picLocks noChangeAspect="1"/>
          </p:cNvPicPr>
          <p:nvPr/>
        </p:nvPicPr>
        <p:blipFill>
          <a:blip r:embed="rId5"/>
          <a:stretch>
            <a:fillRect/>
          </a:stretch>
        </p:blipFill>
        <p:spPr>
          <a:xfrm>
            <a:off x="432318" y="3526645"/>
            <a:ext cx="4700792" cy="686247"/>
          </a:xfrm>
          <a:prstGeom prst="rect">
            <a:avLst/>
          </a:prstGeom>
        </p:spPr>
      </p:pic>
      <p:pic>
        <p:nvPicPr>
          <p:cNvPr id="13" name="Picture 12">
            <a:extLst>
              <a:ext uri="{FF2B5EF4-FFF2-40B4-BE49-F238E27FC236}">
                <a16:creationId xmlns:a16="http://schemas.microsoft.com/office/drawing/2014/main" id="{7C3093C6-7E8D-1452-146D-0E01996A86E8}"/>
              </a:ext>
            </a:extLst>
          </p:cNvPr>
          <p:cNvPicPr>
            <a:picLocks noChangeAspect="1"/>
          </p:cNvPicPr>
          <p:nvPr/>
        </p:nvPicPr>
        <p:blipFill>
          <a:blip r:embed="rId6"/>
          <a:stretch>
            <a:fillRect/>
          </a:stretch>
        </p:blipFill>
        <p:spPr>
          <a:xfrm>
            <a:off x="929525" y="4212706"/>
            <a:ext cx="3282774" cy="589667"/>
          </a:xfrm>
          <a:prstGeom prst="rect">
            <a:avLst/>
          </a:prstGeom>
        </p:spPr>
      </p:pic>
    </p:spTree>
    <p:extLst>
      <p:ext uri="{BB962C8B-B14F-4D97-AF65-F5344CB8AC3E}">
        <p14:creationId xmlns:p14="http://schemas.microsoft.com/office/powerpoint/2010/main" val="354191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C7FB15-752E-DB06-1E96-D4E10934FA88}"/>
              </a:ext>
            </a:extLst>
          </p:cNvPr>
          <p:cNvSpPr>
            <a:spLocks noGrp="1"/>
          </p:cNvSpPr>
          <p:nvPr>
            <p:ph type="body" sz="half" idx="10"/>
          </p:nvPr>
        </p:nvSpPr>
        <p:spPr>
          <a:xfrm>
            <a:off x="287363" y="223017"/>
            <a:ext cx="7849873" cy="1157194"/>
          </a:xfrm>
        </p:spPr>
        <p:txBody>
          <a:bodyPr/>
          <a:lstStyle/>
          <a:p>
            <a:r>
              <a:rPr lang="en-GB" dirty="0"/>
              <a:t>One-dimensional Heat Conduction Equation</a:t>
            </a:r>
            <a:endParaRPr lang="en-FI"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F50579A-DDBC-4824-A842-B3E77632897A}"/>
                  </a:ext>
                </a:extLst>
              </p:cNvPr>
              <p:cNvSpPr txBox="1"/>
              <p:nvPr/>
            </p:nvSpPr>
            <p:spPr>
              <a:xfrm>
                <a:off x="287363" y="1605639"/>
                <a:ext cx="3926418" cy="307777"/>
              </a:xfrm>
              <a:prstGeom prst="rect">
                <a:avLst/>
              </a:prstGeom>
              <a:solidFill>
                <a:srgbClr val="00FFFF"/>
              </a:solidFill>
            </p:spPr>
            <p:txBody>
              <a:bodyPr wrap="square">
                <a:spAutoFit/>
              </a:bodyPr>
              <a:lstStyle/>
              <a:p>
                <a:r>
                  <a:rPr lang="en-GB" sz="1400" dirty="0">
                    <a:effectLst/>
                    <a:latin typeface="Times"/>
                  </a:rPr>
                  <a:t>Dividing by </a:t>
                </a:r>
                <a14:m>
                  <m:oMath xmlns:m="http://schemas.openxmlformats.org/officeDocument/2006/math">
                    <m:r>
                      <a:rPr lang="en-GB" sz="1400" i="1" dirty="0" smtClean="0">
                        <a:effectLst/>
                        <a:latin typeface="Cambria Math" panose="02040503050406030204" pitchFamily="18" charset="0"/>
                      </a:rPr>
                      <m:t>𝐴</m:t>
                    </m:r>
                    <m:r>
                      <m:rPr>
                        <m:sty m:val="p"/>
                      </m:rPr>
                      <a:rPr lang="el-GR" sz="1400" i="1" dirty="0" smtClean="0">
                        <a:effectLst/>
                        <a:latin typeface="Cambria Math" panose="02040503050406030204" pitchFamily="18" charset="0"/>
                        <a:ea typeface="Cambria Math" panose="02040503050406030204" pitchFamily="18" charset="0"/>
                      </a:rPr>
                      <m:t>Δ</m:t>
                    </m:r>
                    <m:r>
                      <a:rPr lang="fi-FI" sz="1400" i="1" dirty="0">
                        <a:latin typeface="Cambria Math" panose="02040503050406030204" pitchFamily="18" charset="0"/>
                        <a:ea typeface="Cambria Math" panose="02040503050406030204" pitchFamily="18" charset="0"/>
                      </a:rPr>
                      <m:t>𝑥</m:t>
                    </m:r>
                  </m:oMath>
                </a14:m>
                <a:r>
                  <a:rPr lang="en-GB" dirty="0"/>
                  <a:t> </a:t>
                </a:r>
                <a:r>
                  <a:rPr lang="en-GB" sz="1400" dirty="0">
                    <a:latin typeface="Times"/>
                  </a:rPr>
                  <a:t>gives</a:t>
                </a:r>
              </a:p>
            </p:txBody>
          </p:sp>
        </mc:Choice>
        <mc:Fallback>
          <p:sp>
            <p:nvSpPr>
              <p:cNvPr id="3" name="TextBox 2">
                <a:extLst>
                  <a:ext uri="{FF2B5EF4-FFF2-40B4-BE49-F238E27FC236}">
                    <a16:creationId xmlns:a16="http://schemas.microsoft.com/office/drawing/2014/main" id="{2F50579A-DDBC-4824-A842-B3E77632897A}"/>
                  </a:ext>
                </a:extLst>
              </p:cNvPr>
              <p:cNvSpPr txBox="1">
                <a:spLocks noRot="1" noChangeAspect="1" noMove="1" noResize="1" noEditPoints="1" noAdjustHandles="1" noChangeArrowheads="1" noChangeShapeType="1" noTextEdit="1"/>
              </p:cNvSpPr>
              <p:nvPr/>
            </p:nvSpPr>
            <p:spPr>
              <a:xfrm>
                <a:off x="287363" y="1605639"/>
                <a:ext cx="3926418" cy="307777"/>
              </a:xfrm>
              <a:prstGeom prst="rect">
                <a:avLst/>
              </a:prstGeom>
              <a:blipFill>
                <a:blip r:embed="rId2"/>
                <a:stretch>
                  <a:fillRect l="-323" t="-4000" b="-20000"/>
                </a:stretch>
              </a:blipFill>
            </p:spPr>
            <p:txBody>
              <a:bodyPr/>
              <a:lstStyle/>
              <a:p>
                <a:r>
                  <a:rPr lang="en-FI">
                    <a:noFill/>
                  </a:rPr>
                  <a:t> </a:t>
                </a:r>
              </a:p>
            </p:txBody>
          </p:sp>
        </mc:Fallback>
      </mc:AlternateContent>
      <p:pic>
        <p:nvPicPr>
          <p:cNvPr id="6" name="Picture 5">
            <a:extLst>
              <a:ext uri="{FF2B5EF4-FFF2-40B4-BE49-F238E27FC236}">
                <a16:creationId xmlns:a16="http://schemas.microsoft.com/office/drawing/2014/main" id="{186935FC-D181-5379-9A72-E3A160D7F02D}"/>
              </a:ext>
            </a:extLst>
          </p:cNvPr>
          <p:cNvPicPr>
            <a:picLocks noChangeAspect="1"/>
          </p:cNvPicPr>
          <p:nvPr/>
        </p:nvPicPr>
        <p:blipFill>
          <a:blip r:embed="rId3"/>
          <a:stretch>
            <a:fillRect/>
          </a:stretch>
        </p:blipFill>
        <p:spPr>
          <a:xfrm>
            <a:off x="287363" y="2070100"/>
            <a:ext cx="2741584" cy="508917"/>
          </a:xfrm>
          <a:prstGeom prst="rect">
            <a:avLst/>
          </a:prstGeom>
        </p:spPr>
      </p:pic>
      <p:sp>
        <p:nvSpPr>
          <p:cNvPr id="14" name="TextBox 13">
            <a:extLst>
              <a:ext uri="{FF2B5EF4-FFF2-40B4-BE49-F238E27FC236}">
                <a16:creationId xmlns:a16="http://schemas.microsoft.com/office/drawing/2014/main" id="{A47DDA5C-BBA5-E01E-CCAD-486E98871481}"/>
              </a:ext>
            </a:extLst>
          </p:cNvPr>
          <p:cNvSpPr txBox="1"/>
          <p:nvPr/>
        </p:nvSpPr>
        <p:spPr>
          <a:xfrm>
            <a:off x="287363" y="2735701"/>
            <a:ext cx="3926418" cy="307777"/>
          </a:xfrm>
          <a:prstGeom prst="rect">
            <a:avLst/>
          </a:prstGeom>
          <a:solidFill>
            <a:srgbClr val="00FFFF"/>
          </a:solidFill>
        </p:spPr>
        <p:txBody>
          <a:bodyPr wrap="square">
            <a:spAutoFit/>
          </a:bodyPr>
          <a:lstStyle/>
          <a:p>
            <a:r>
              <a:rPr lang="en-GB" sz="1400" dirty="0">
                <a:effectLst/>
                <a:latin typeface="Times"/>
              </a:rPr>
              <a:t>Taking the limit as </a:t>
            </a:r>
            <a:r>
              <a:rPr lang="en-GB" sz="1400" i="1" dirty="0">
                <a:effectLst/>
                <a:latin typeface="Times"/>
              </a:rPr>
              <a:t>x </a:t>
            </a:r>
            <a:r>
              <a:rPr lang="en-GB" sz="1100" dirty="0">
                <a:effectLst/>
                <a:latin typeface="Symbol" pitchFamily="2" charset="2"/>
              </a:rPr>
              <a:t>→ </a:t>
            </a:r>
            <a:r>
              <a:rPr lang="en-GB" sz="1400" dirty="0">
                <a:effectLst/>
                <a:latin typeface="Times"/>
              </a:rPr>
              <a:t>0 and </a:t>
            </a:r>
            <a:r>
              <a:rPr lang="en-GB" sz="1400" i="1" dirty="0">
                <a:effectLst/>
                <a:latin typeface="Times"/>
              </a:rPr>
              <a:t>t </a:t>
            </a:r>
            <a:r>
              <a:rPr lang="en-GB" sz="1100" dirty="0">
                <a:effectLst/>
                <a:latin typeface="Symbol" pitchFamily="2" charset="2"/>
              </a:rPr>
              <a:t>→ </a:t>
            </a:r>
            <a:r>
              <a:rPr lang="en-GB" sz="1400" dirty="0">
                <a:effectLst/>
                <a:latin typeface="Times"/>
              </a:rPr>
              <a:t>0 yields</a:t>
            </a:r>
            <a:endParaRPr lang="en-GB" dirty="0"/>
          </a:p>
        </p:txBody>
      </p:sp>
      <p:pic>
        <p:nvPicPr>
          <p:cNvPr id="15" name="Picture 14">
            <a:extLst>
              <a:ext uri="{FF2B5EF4-FFF2-40B4-BE49-F238E27FC236}">
                <a16:creationId xmlns:a16="http://schemas.microsoft.com/office/drawing/2014/main" id="{CAD2B1D2-AF0C-E316-B7E3-5B1354E54802}"/>
              </a:ext>
            </a:extLst>
          </p:cNvPr>
          <p:cNvPicPr>
            <a:picLocks noChangeAspect="1"/>
          </p:cNvPicPr>
          <p:nvPr/>
        </p:nvPicPr>
        <p:blipFill>
          <a:blip r:embed="rId4"/>
          <a:stretch>
            <a:fillRect/>
          </a:stretch>
        </p:blipFill>
        <p:spPr>
          <a:xfrm>
            <a:off x="591583" y="3251227"/>
            <a:ext cx="2437364" cy="654390"/>
          </a:xfrm>
          <a:prstGeom prst="rect">
            <a:avLst/>
          </a:prstGeom>
        </p:spPr>
      </p:pic>
      <p:sp>
        <p:nvSpPr>
          <p:cNvPr id="17" name="TextBox 16">
            <a:extLst>
              <a:ext uri="{FF2B5EF4-FFF2-40B4-BE49-F238E27FC236}">
                <a16:creationId xmlns:a16="http://schemas.microsoft.com/office/drawing/2014/main" id="{B70D6C4F-58BC-4664-FB1B-30F578BDB467}"/>
              </a:ext>
            </a:extLst>
          </p:cNvPr>
          <p:cNvSpPr txBox="1"/>
          <p:nvPr/>
        </p:nvSpPr>
        <p:spPr>
          <a:xfrm>
            <a:off x="287363" y="3905617"/>
            <a:ext cx="3926418" cy="523220"/>
          </a:xfrm>
          <a:prstGeom prst="rect">
            <a:avLst/>
          </a:prstGeom>
          <a:solidFill>
            <a:srgbClr val="00FFFF"/>
          </a:solidFill>
        </p:spPr>
        <p:txBody>
          <a:bodyPr wrap="square">
            <a:spAutoFit/>
          </a:bodyPr>
          <a:lstStyle/>
          <a:p>
            <a:r>
              <a:rPr lang="en-GB" sz="1400" dirty="0">
                <a:effectLst/>
                <a:latin typeface="Times"/>
              </a:rPr>
              <a:t>since, from the definition of the derivative and Fourier’s law of heat conduction, </a:t>
            </a:r>
            <a:endParaRPr lang="en-GB" dirty="0"/>
          </a:p>
        </p:txBody>
      </p:sp>
      <p:pic>
        <p:nvPicPr>
          <p:cNvPr id="18" name="Picture 17">
            <a:extLst>
              <a:ext uri="{FF2B5EF4-FFF2-40B4-BE49-F238E27FC236}">
                <a16:creationId xmlns:a16="http://schemas.microsoft.com/office/drawing/2014/main" id="{09DCA424-76AC-25E0-8F7A-7476ADBAF9F9}"/>
              </a:ext>
            </a:extLst>
          </p:cNvPr>
          <p:cNvPicPr>
            <a:picLocks noChangeAspect="1"/>
          </p:cNvPicPr>
          <p:nvPr/>
        </p:nvPicPr>
        <p:blipFill>
          <a:blip r:embed="rId5"/>
          <a:stretch>
            <a:fillRect/>
          </a:stretch>
        </p:blipFill>
        <p:spPr>
          <a:xfrm>
            <a:off x="591583" y="4428837"/>
            <a:ext cx="3165735" cy="652021"/>
          </a:xfrm>
          <a:prstGeom prst="rect">
            <a:avLst/>
          </a:prstGeom>
        </p:spPr>
      </p:pic>
      <p:sp>
        <p:nvSpPr>
          <p:cNvPr id="20" name="TextBox 19">
            <a:extLst>
              <a:ext uri="{FF2B5EF4-FFF2-40B4-BE49-F238E27FC236}">
                <a16:creationId xmlns:a16="http://schemas.microsoft.com/office/drawing/2014/main" id="{0D8D2350-09CE-4BB9-CE71-F8A6A014B706}"/>
              </a:ext>
            </a:extLst>
          </p:cNvPr>
          <p:cNvSpPr txBox="1"/>
          <p:nvPr/>
        </p:nvSpPr>
        <p:spPr>
          <a:xfrm>
            <a:off x="4498108" y="1604458"/>
            <a:ext cx="4440720" cy="738664"/>
          </a:xfrm>
          <a:prstGeom prst="rect">
            <a:avLst/>
          </a:prstGeom>
          <a:solidFill>
            <a:srgbClr val="00FFFF"/>
          </a:solidFill>
        </p:spPr>
        <p:txBody>
          <a:bodyPr wrap="square">
            <a:spAutoFit/>
          </a:bodyPr>
          <a:lstStyle/>
          <a:p>
            <a:r>
              <a:rPr lang="en-GB" sz="1400" dirty="0">
                <a:effectLst/>
                <a:latin typeface="Times"/>
              </a:rPr>
              <a:t>Noting that the area </a:t>
            </a:r>
            <a:r>
              <a:rPr lang="en-GB" sz="1400" i="1" dirty="0">
                <a:effectLst/>
                <a:latin typeface="Times"/>
              </a:rPr>
              <a:t>A </a:t>
            </a:r>
            <a:r>
              <a:rPr lang="en-GB" sz="1400" dirty="0">
                <a:effectLst/>
                <a:latin typeface="Times"/>
              </a:rPr>
              <a:t>is constant for a plane wall, the one-dimensional transient heat conduction equation in a plane wall becomes </a:t>
            </a:r>
            <a:endParaRPr lang="en-GB" dirty="0"/>
          </a:p>
        </p:txBody>
      </p:sp>
      <p:pic>
        <p:nvPicPr>
          <p:cNvPr id="21" name="Picture 20">
            <a:extLst>
              <a:ext uri="{FF2B5EF4-FFF2-40B4-BE49-F238E27FC236}">
                <a16:creationId xmlns:a16="http://schemas.microsoft.com/office/drawing/2014/main" id="{37231727-D077-C59D-CE91-CE29B0877151}"/>
              </a:ext>
            </a:extLst>
          </p:cNvPr>
          <p:cNvPicPr>
            <a:picLocks noChangeAspect="1"/>
          </p:cNvPicPr>
          <p:nvPr/>
        </p:nvPicPr>
        <p:blipFill>
          <a:blip r:embed="rId6"/>
          <a:stretch>
            <a:fillRect/>
          </a:stretch>
        </p:blipFill>
        <p:spPr>
          <a:xfrm>
            <a:off x="4572000" y="2455830"/>
            <a:ext cx="4470397" cy="608447"/>
          </a:xfrm>
          <a:prstGeom prst="rect">
            <a:avLst/>
          </a:prstGeom>
        </p:spPr>
      </p:pic>
      <p:pic>
        <p:nvPicPr>
          <p:cNvPr id="22" name="Picture 21">
            <a:extLst>
              <a:ext uri="{FF2B5EF4-FFF2-40B4-BE49-F238E27FC236}">
                <a16:creationId xmlns:a16="http://schemas.microsoft.com/office/drawing/2014/main" id="{A06A62FE-2C2E-DFEB-CC1C-F1CD4D7A450C}"/>
              </a:ext>
            </a:extLst>
          </p:cNvPr>
          <p:cNvPicPr>
            <a:picLocks noChangeAspect="1"/>
          </p:cNvPicPr>
          <p:nvPr/>
        </p:nvPicPr>
        <p:blipFill>
          <a:blip r:embed="rId7"/>
          <a:stretch>
            <a:fillRect/>
          </a:stretch>
        </p:blipFill>
        <p:spPr>
          <a:xfrm>
            <a:off x="4572000" y="3152345"/>
            <a:ext cx="4470397" cy="646216"/>
          </a:xfrm>
          <a:prstGeom prst="rect">
            <a:avLst/>
          </a:prstGeom>
        </p:spPr>
      </p:pic>
      <p:pic>
        <p:nvPicPr>
          <p:cNvPr id="23" name="Picture 22">
            <a:extLst>
              <a:ext uri="{FF2B5EF4-FFF2-40B4-BE49-F238E27FC236}">
                <a16:creationId xmlns:a16="http://schemas.microsoft.com/office/drawing/2014/main" id="{A379C793-4F16-FC41-CCC7-8D535CA57B17}"/>
              </a:ext>
            </a:extLst>
          </p:cNvPr>
          <p:cNvPicPr>
            <a:picLocks noChangeAspect="1"/>
          </p:cNvPicPr>
          <p:nvPr/>
        </p:nvPicPr>
        <p:blipFill>
          <a:blip r:embed="rId8"/>
          <a:stretch>
            <a:fillRect/>
          </a:stretch>
        </p:blipFill>
        <p:spPr>
          <a:xfrm>
            <a:off x="5135178" y="3880138"/>
            <a:ext cx="3803650" cy="1550195"/>
          </a:xfrm>
          <a:prstGeom prst="rect">
            <a:avLst/>
          </a:prstGeom>
        </p:spPr>
      </p:pic>
    </p:spTree>
    <p:extLst>
      <p:ext uri="{BB962C8B-B14F-4D97-AF65-F5344CB8AC3E}">
        <p14:creationId xmlns:p14="http://schemas.microsoft.com/office/powerpoint/2010/main" val="34630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C7FB15-752E-DB06-1E96-D4E10934FA88}"/>
              </a:ext>
            </a:extLst>
          </p:cNvPr>
          <p:cNvSpPr>
            <a:spLocks noGrp="1"/>
          </p:cNvSpPr>
          <p:nvPr>
            <p:ph type="body" sz="half" idx="10"/>
          </p:nvPr>
        </p:nvSpPr>
        <p:spPr>
          <a:xfrm>
            <a:off x="287363" y="223017"/>
            <a:ext cx="7849873" cy="1157194"/>
          </a:xfrm>
        </p:spPr>
        <p:txBody>
          <a:bodyPr/>
          <a:lstStyle/>
          <a:p>
            <a:r>
              <a:rPr lang="en-GB" dirty="0"/>
              <a:t>Heat Conduction Equation in a Long Cylinder</a:t>
            </a:r>
            <a:endParaRPr lang="en-FI" dirty="0"/>
          </a:p>
        </p:txBody>
      </p:sp>
      <p:pic>
        <p:nvPicPr>
          <p:cNvPr id="2" name="Picture 1">
            <a:extLst>
              <a:ext uri="{FF2B5EF4-FFF2-40B4-BE49-F238E27FC236}">
                <a16:creationId xmlns:a16="http://schemas.microsoft.com/office/drawing/2014/main" id="{D384C346-1F66-45C3-3D71-E66A0A354CCD}"/>
              </a:ext>
            </a:extLst>
          </p:cNvPr>
          <p:cNvPicPr>
            <a:picLocks noChangeAspect="1"/>
          </p:cNvPicPr>
          <p:nvPr/>
        </p:nvPicPr>
        <p:blipFill>
          <a:blip r:embed="rId2"/>
          <a:stretch>
            <a:fillRect/>
          </a:stretch>
        </p:blipFill>
        <p:spPr>
          <a:xfrm>
            <a:off x="5743982" y="1273401"/>
            <a:ext cx="3202946" cy="2984564"/>
          </a:xfrm>
          <a:prstGeom prst="rect">
            <a:avLst/>
          </a:prstGeom>
        </p:spPr>
      </p:pic>
      <p:sp>
        <p:nvSpPr>
          <p:cNvPr id="7" name="TextBox 6">
            <a:extLst>
              <a:ext uri="{FF2B5EF4-FFF2-40B4-BE49-F238E27FC236}">
                <a16:creationId xmlns:a16="http://schemas.microsoft.com/office/drawing/2014/main" id="{49FE083E-0FBC-5344-6342-EEF6A1782389}"/>
              </a:ext>
            </a:extLst>
          </p:cNvPr>
          <p:cNvSpPr txBox="1"/>
          <p:nvPr/>
        </p:nvSpPr>
        <p:spPr>
          <a:xfrm>
            <a:off x="5954347" y="4656753"/>
            <a:ext cx="2992581" cy="400110"/>
          </a:xfrm>
          <a:prstGeom prst="rect">
            <a:avLst/>
          </a:prstGeom>
          <a:noFill/>
        </p:spPr>
        <p:txBody>
          <a:bodyPr wrap="square">
            <a:spAutoFit/>
          </a:bodyPr>
          <a:lstStyle/>
          <a:p>
            <a:r>
              <a:rPr lang="en-GB" sz="1000" dirty="0">
                <a:effectLst/>
                <a:latin typeface="Times"/>
              </a:rPr>
              <a:t>One-dimensional heat conduction through a volume element in a long cylinder. </a:t>
            </a:r>
            <a:endParaRPr lang="en-GB" sz="1000" dirty="0"/>
          </a:p>
        </p:txBody>
      </p:sp>
      <p:sp>
        <p:nvSpPr>
          <p:cNvPr id="11" name="TextBox 10">
            <a:extLst>
              <a:ext uri="{FF2B5EF4-FFF2-40B4-BE49-F238E27FC236}">
                <a16:creationId xmlns:a16="http://schemas.microsoft.com/office/drawing/2014/main" id="{51E56913-39D9-F56A-327B-F4DD9165F30A}"/>
              </a:ext>
            </a:extLst>
          </p:cNvPr>
          <p:cNvSpPr txBox="1"/>
          <p:nvPr/>
        </p:nvSpPr>
        <p:spPr>
          <a:xfrm>
            <a:off x="287363" y="1599516"/>
            <a:ext cx="4581236" cy="523220"/>
          </a:xfrm>
          <a:prstGeom prst="rect">
            <a:avLst/>
          </a:prstGeom>
          <a:solidFill>
            <a:srgbClr val="00FFFF"/>
          </a:solidFill>
        </p:spPr>
        <p:txBody>
          <a:bodyPr wrap="square">
            <a:spAutoFit/>
          </a:bodyPr>
          <a:lstStyle/>
          <a:p>
            <a:r>
              <a:rPr lang="en-GB" sz="1400" dirty="0">
                <a:effectLst/>
                <a:latin typeface="Times"/>
              </a:rPr>
              <a:t>An </a:t>
            </a:r>
            <a:r>
              <a:rPr lang="en-GB" sz="1400" i="1" dirty="0">
                <a:effectLst/>
                <a:latin typeface="Times"/>
              </a:rPr>
              <a:t>energy balance </a:t>
            </a:r>
            <a:r>
              <a:rPr lang="en-GB" sz="1400" dirty="0">
                <a:effectLst/>
                <a:latin typeface="Times"/>
              </a:rPr>
              <a:t>on this thin cylindrical shell element during a small time interval </a:t>
            </a:r>
            <a:r>
              <a:rPr lang="en-GB" sz="1400" i="1" dirty="0">
                <a:effectLst/>
                <a:latin typeface="Times"/>
              </a:rPr>
              <a:t>t </a:t>
            </a:r>
            <a:r>
              <a:rPr lang="en-GB" sz="1400" dirty="0">
                <a:effectLst/>
                <a:latin typeface="Times"/>
              </a:rPr>
              <a:t>can be expressed as </a:t>
            </a:r>
            <a:endParaRPr lang="en-GB" dirty="0"/>
          </a:p>
        </p:txBody>
      </p:sp>
      <p:pic>
        <p:nvPicPr>
          <p:cNvPr id="12" name="Picture 11">
            <a:extLst>
              <a:ext uri="{FF2B5EF4-FFF2-40B4-BE49-F238E27FC236}">
                <a16:creationId xmlns:a16="http://schemas.microsoft.com/office/drawing/2014/main" id="{26ECA39B-420D-C09A-044E-DF5C1E9AB20C}"/>
              </a:ext>
            </a:extLst>
          </p:cNvPr>
          <p:cNvPicPr>
            <a:picLocks noChangeAspect="1"/>
          </p:cNvPicPr>
          <p:nvPr/>
        </p:nvPicPr>
        <p:blipFill>
          <a:blip r:embed="rId3"/>
          <a:stretch>
            <a:fillRect/>
          </a:stretch>
        </p:blipFill>
        <p:spPr>
          <a:xfrm>
            <a:off x="287363" y="2230799"/>
            <a:ext cx="4182799" cy="734179"/>
          </a:xfrm>
          <a:prstGeom prst="rect">
            <a:avLst/>
          </a:prstGeom>
        </p:spPr>
      </p:pic>
      <p:pic>
        <p:nvPicPr>
          <p:cNvPr id="13" name="Picture 12">
            <a:extLst>
              <a:ext uri="{FF2B5EF4-FFF2-40B4-BE49-F238E27FC236}">
                <a16:creationId xmlns:a16="http://schemas.microsoft.com/office/drawing/2014/main" id="{CD2569D4-60A9-063F-38DB-11BA6573F0B2}"/>
              </a:ext>
            </a:extLst>
          </p:cNvPr>
          <p:cNvPicPr>
            <a:picLocks noChangeAspect="1"/>
          </p:cNvPicPr>
          <p:nvPr/>
        </p:nvPicPr>
        <p:blipFill>
          <a:blip r:embed="rId4"/>
          <a:stretch>
            <a:fillRect/>
          </a:stretch>
        </p:blipFill>
        <p:spPr>
          <a:xfrm>
            <a:off x="984648" y="2964978"/>
            <a:ext cx="2788227" cy="562923"/>
          </a:xfrm>
          <a:prstGeom prst="rect">
            <a:avLst/>
          </a:prstGeom>
        </p:spPr>
      </p:pic>
      <p:pic>
        <p:nvPicPr>
          <p:cNvPr id="16" name="Picture 15">
            <a:extLst>
              <a:ext uri="{FF2B5EF4-FFF2-40B4-BE49-F238E27FC236}">
                <a16:creationId xmlns:a16="http://schemas.microsoft.com/office/drawing/2014/main" id="{69BA346A-AD1F-9206-097E-E9861D9A2A4E}"/>
              </a:ext>
            </a:extLst>
          </p:cNvPr>
          <p:cNvPicPr>
            <a:picLocks noChangeAspect="1"/>
          </p:cNvPicPr>
          <p:nvPr/>
        </p:nvPicPr>
        <p:blipFill>
          <a:blip r:embed="rId5"/>
          <a:stretch>
            <a:fillRect/>
          </a:stretch>
        </p:blipFill>
        <p:spPr>
          <a:xfrm>
            <a:off x="287363" y="3622457"/>
            <a:ext cx="4581236" cy="596472"/>
          </a:xfrm>
          <a:prstGeom prst="rect">
            <a:avLst/>
          </a:prstGeom>
        </p:spPr>
      </p:pic>
      <p:pic>
        <p:nvPicPr>
          <p:cNvPr id="19" name="Picture 18">
            <a:extLst>
              <a:ext uri="{FF2B5EF4-FFF2-40B4-BE49-F238E27FC236}">
                <a16:creationId xmlns:a16="http://schemas.microsoft.com/office/drawing/2014/main" id="{A8DFB6B4-0D24-3223-5B9E-A2CB34154F81}"/>
              </a:ext>
            </a:extLst>
          </p:cNvPr>
          <p:cNvPicPr>
            <a:picLocks noChangeAspect="1"/>
          </p:cNvPicPr>
          <p:nvPr/>
        </p:nvPicPr>
        <p:blipFill>
          <a:blip r:embed="rId6"/>
          <a:stretch>
            <a:fillRect/>
          </a:stretch>
        </p:blipFill>
        <p:spPr>
          <a:xfrm>
            <a:off x="533977" y="4323402"/>
            <a:ext cx="3696277" cy="666702"/>
          </a:xfrm>
          <a:prstGeom prst="rect">
            <a:avLst/>
          </a:prstGeom>
        </p:spPr>
      </p:pic>
    </p:spTree>
    <p:extLst>
      <p:ext uri="{BB962C8B-B14F-4D97-AF65-F5344CB8AC3E}">
        <p14:creationId xmlns:p14="http://schemas.microsoft.com/office/powerpoint/2010/main" val="389308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C7FB15-752E-DB06-1E96-D4E10934FA88}"/>
              </a:ext>
            </a:extLst>
          </p:cNvPr>
          <p:cNvSpPr>
            <a:spLocks noGrp="1"/>
          </p:cNvSpPr>
          <p:nvPr>
            <p:ph type="body" sz="half" idx="10"/>
          </p:nvPr>
        </p:nvSpPr>
        <p:spPr>
          <a:xfrm>
            <a:off x="287363" y="223017"/>
            <a:ext cx="7849873" cy="1157194"/>
          </a:xfrm>
        </p:spPr>
        <p:txBody>
          <a:bodyPr/>
          <a:lstStyle/>
          <a:p>
            <a:r>
              <a:rPr lang="en-GB" dirty="0"/>
              <a:t>Heat Conduction Equation in a Long Cylinder</a:t>
            </a:r>
            <a:endParaRPr lang="en-FI"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F50579A-DDBC-4824-A842-B3E77632897A}"/>
                  </a:ext>
                </a:extLst>
              </p:cNvPr>
              <p:cNvSpPr txBox="1"/>
              <p:nvPr/>
            </p:nvSpPr>
            <p:spPr>
              <a:xfrm>
                <a:off x="287363" y="1605639"/>
                <a:ext cx="4011260" cy="307777"/>
              </a:xfrm>
              <a:prstGeom prst="rect">
                <a:avLst/>
              </a:prstGeom>
              <a:solidFill>
                <a:srgbClr val="00FFFF"/>
              </a:solidFill>
            </p:spPr>
            <p:txBody>
              <a:bodyPr wrap="square">
                <a:spAutoFit/>
              </a:bodyPr>
              <a:lstStyle/>
              <a:p>
                <a:r>
                  <a:rPr lang="en-GB" sz="1400" dirty="0">
                    <a:effectLst/>
                    <a:latin typeface="Times"/>
                  </a:rPr>
                  <a:t>Dividing by </a:t>
                </a:r>
                <a14:m>
                  <m:oMath xmlns:m="http://schemas.openxmlformats.org/officeDocument/2006/math">
                    <m:r>
                      <a:rPr lang="en-GB" sz="1400" i="1" dirty="0" smtClean="0">
                        <a:effectLst/>
                        <a:latin typeface="Cambria Math" panose="02040503050406030204" pitchFamily="18" charset="0"/>
                      </a:rPr>
                      <m:t>𝐴</m:t>
                    </m:r>
                    <m:r>
                      <m:rPr>
                        <m:sty m:val="p"/>
                      </m:rPr>
                      <a:rPr lang="el-GR" sz="1400" i="1" dirty="0" smtClean="0">
                        <a:effectLst/>
                        <a:latin typeface="Cambria Math" panose="02040503050406030204" pitchFamily="18" charset="0"/>
                        <a:ea typeface="Cambria Math" panose="02040503050406030204" pitchFamily="18" charset="0"/>
                      </a:rPr>
                      <m:t>Δ</m:t>
                    </m:r>
                    <m:r>
                      <a:rPr lang="fi-FI" sz="1400" b="0" i="1" dirty="0" smtClean="0">
                        <a:effectLst/>
                        <a:latin typeface="Cambria Math" panose="02040503050406030204" pitchFamily="18" charset="0"/>
                        <a:ea typeface="Cambria Math" panose="02040503050406030204" pitchFamily="18" charset="0"/>
                      </a:rPr>
                      <m:t>𝑟</m:t>
                    </m:r>
                  </m:oMath>
                </a14:m>
                <a:r>
                  <a:rPr lang="en-GB" dirty="0"/>
                  <a:t> </a:t>
                </a:r>
                <a:r>
                  <a:rPr lang="en-GB" sz="1400" dirty="0">
                    <a:latin typeface="Times"/>
                  </a:rPr>
                  <a:t>gives</a:t>
                </a:r>
              </a:p>
            </p:txBody>
          </p:sp>
        </mc:Choice>
        <mc:Fallback>
          <p:sp>
            <p:nvSpPr>
              <p:cNvPr id="3" name="TextBox 2">
                <a:extLst>
                  <a:ext uri="{FF2B5EF4-FFF2-40B4-BE49-F238E27FC236}">
                    <a16:creationId xmlns:a16="http://schemas.microsoft.com/office/drawing/2014/main" id="{2F50579A-DDBC-4824-A842-B3E77632897A}"/>
                  </a:ext>
                </a:extLst>
              </p:cNvPr>
              <p:cNvSpPr txBox="1">
                <a:spLocks noRot="1" noChangeAspect="1" noMove="1" noResize="1" noEditPoints="1" noAdjustHandles="1" noChangeArrowheads="1" noChangeShapeType="1" noTextEdit="1"/>
              </p:cNvSpPr>
              <p:nvPr/>
            </p:nvSpPr>
            <p:spPr>
              <a:xfrm>
                <a:off x="287363" y="1605639"/>
                <a:ext cx="4011260" cy="307777"/>
              </a:xfrm>
              <a:prstGeom prst="rect">
                <a:avLst/>
              </a:prstGeom>
              <a:blipFill>
                <a:blip r:embed="rId2"/>
                <a:stretch>
                  <a:fillRect l="-315" t="-4000" b="-20000"/>
                </a:stretch>
              </a:blipFill>
            </p:spPr>
            <p:txBody>
              <a:bodyPr/>
              <a:lstStyle/>
              <a:p>
                <a:r>
                  <a:rPr lang="en-FI">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47DDA5C-BBA5-E01E-CCAD-486E98871481}"/>
                  </a:ext>
                </a:extLst>
              </p:cNvPr>
              <p:cNvSpPr txBox="1"/>
              <p:nvPr/>
            </p:nvSpPr>
            <p:spPr>
              <a:xfrm>
                <a:off x="287363" y="2735701"/>
                <a:ext cx="4011260" cy="307777"/>
              </a:xfrm>
              <a:prstGeom prst="rect">
                <a:avLst/>
              </a:prstGeom>
              <a:solidFill>
                <a:srgbClr val="00FFFF"/>
              </a:solidFill>
            </p:spPr>
            <p:txBody>
              <a:bodyPr wrap="square">
                <a:spAutoFit/>
              </a:bodyPr>
              <a:lstStyle/>
              <a:p>
                <a:r>
                  <a:rPr lang="en-GB" sz="1400" dirty="0">
                    <a:effectLst/>
                    <a:latin typeface="Times"/>
                  </a:rPr>
                  <a:t>Taking the limit as </a:t>
                </a:r>
                <a14:m>
                  <m:oMath xmlns:m="http://schemas.openxmlformats.org/officeDocument/2006/math">
                    <m:r>
                      <m:rPr>
                        <m:sty m:val="p"/>
                      </m:rPr>
                      <a:rPr lang="el-GR" sz="1400" i="1" dirty="0" smtClean="0">
                        <a:effectLst/>
                        <a:latin typeface="Cambria Math" panose="02040503050406030204" pitchFamily="18" charset="0"/>
                        <a:ea typeface="Cambria Math" panose="02040503050406030204" pitchFamily="18" charset="0"/>
                      </a:rPr>
                      <m:t>Δ</m:t>
                    </m:r>
                  </m:oMath>
                </a14:m>
                <a:r>
                  <a:rPr lang="en-GB" sz="1400" i="1" dirty="0">
                    <a:effectLst/>
                    <a:latin typeface="Times"/>
                  </a:rPr>
                  <a:t>r </a:t>
                </a:r>
                <a:r>
                  <a:rPr lang="en-GB" sz="1100" dirty="0">
                    <a:effectLst/>
                    <a:latin typeface="Symbol" pitchFamily="2" charset="2"/>
                  </a:rPr>
                  <a:t>→ </a:t>
                </a:r>
                <a:r>
                  <a:rPr lang="en-GB" sz="1400" dirty="0">
                    <a:effectLst/>
                    <a:latin typeface="Times"/>
                  </a:rPr>
                  <a:t>0 and </a:t>
                </a:r>
                <a14:m>
                  <m:oMath xmlns:m="http://schemas.openxmlformats.org/officeDocument/2006/math">
                    <m:r>
                      <m:rPr>
                        <m:sty m:val="p"/>
                      </m:rPr>
                      <a:rPr lang="el-GR" sz="1400" i="1" dirty="0">
                        <a:latin typeface="Cambria Math" panose="02040503050406030204" pitchFamily="18" charset="0"/>
                        <a:ea typeface="Cambria Math" panose="02040503050406030204" pitchFamily="18" charset="0"/>
                      </a:rPr>
                      <m:t>Δ</m:t>
                    </m:r>
                  </m:oMath>
                </a14:m>
                <a:r>
                  <a:rPr lang="en-GB" sz="1400" i="1" dirty="0">
                    <a:effectLst/>
                    <a:latin typeface="Times"/>
                  </a:rPr>
                  <a:t>t </a:t>
                </a:r>
                <a:r>
                  <a:rPr lang="en-GB" sz="1100" dirty="0">
                    <a:effectLst/>
                    <a:latin typeface="Symbol" pitchFamily="2" charset="2"/>
                  </a:rPr>
                  <a:t>→ </a:t>
                </a:r>
                <a:r>
                  <a:rPr lang="en-GB" sz="1400" dirty="0">
                    <a:effectLst/>
                    <a:latin typeface="Times"/>
                  </a:rPr>
                  <a:t>0 yields</a:t>
                </a:r>
                <a:endParaRPr lang="en-GB" dirty="0"/>
              </a:p>
            </p:txBody>
          </p:sp>
        </mc:Choice>
        <mc:Fallback>
          <p:sp>
            <p:nvSpPr>
              <p:cNvPr id="14" name="TextBox 13">
                <a:extLst>
                  <a:ext uri="{FF2B5EF4-FFF2-40B4-BE49-F238E27FC236}">
                    <a16:creationId xmlns:a16="http://schemas.microsoft.com/office/drawing/2014/main" id="{A47DDA5C-BBA5-E01E-CCAD-486E98871481}"/>
                  </a:ext>
                </a:extLst>
              </p:cNvPr>
              <p:cNvSpPr txBox="1">
                <a:spLocks noRot="1" noChangeAspect="1" noMove="1" noResize="1" noEditPoints="1" noAdjustHandles="1" noChangeArrowheads="1" noChangeShapeType="1" noTextEdit="1"/>
              </p:cNvSpPr>
              <p:nvPr/>
            </p:nvSpPr>
            <p:spPr>
              <a:xfrm>
                <a:off x="287363" y="2735701"/>
                <a:ext cx="4011260" cy="307777"/>
              </a:xfrm>
              <a:prstGeom prst="rect">
                <a:avLst/>
              </a:prstGeom>
              <a:blipFill>
                <a:blip r:embed="rId3"/>
                <a:stretch>
                  <a:fillRect l="-315" t="-4000" b="-20000"/>
                </a:stretch>
              </a:blipFill>
            </p:spPr>
            <p:txBody>
              <a:bodyPr/>
              <a:lstStyle/>
              <a:p>
                <a:r>
                  <a:rPr lang="en-FI">
                    <a:noFill/>
                  </a:rPr>
                  <a:t> </a:t>
                </a:r>
              </a:p>
            </p:txBody>
          </p:sp>
        </mc:Fallback>
      </mc:AlternateContent>
      <p:sp>
        <p:nvSpPr>
          <p:cNvPr id="17" name="TextBox 16">
            <a:extLst>
              <a:ext uri="{FF2B5EF4-FFF2-40B4-BE49-F238E27FC236}">
                <a16:creationId xmlns:a16="http://schemas.microsoft.com/office/drawing/2014/main" id="{B70D6C4F-58BC-4664-FB1B-30F578BDB467}"/>
              </a:ext>
            </a:extLst>
          </p:cNvPr>
          <p:cNvSpPr txBox="1"/>
          <p:nvPr/>
        </p:nvSpPr>
        <p:spPr>
          <a:xfrm>
            <a:off x="287363" y="3905617"/>
            <a:ext cx="4007240" cy="523220"/>
          </a:xfrm>
          <a:prstGeom prst="rect">
            <a:avLst/>
          </a:prstGeom>
          <a:solidFill>
            <a:srgbClr val="00FFFF"/>
          </a:solidFill>
        </p:spPr>
        <p:txBody>
          <a:bodyPr wrap="square">
            <a:spAutoFit/>
          </a:bodyPr>
          <a:lstStyle/>
          <a:p>
            <a:r>
              <a:rPr lang="en-GB" sz="1400" dirty="0">
                <a:effectLst/>
                <a:latin typeface="Times"/>
              </a:rPr>
              <a:t>since, from the definition of the derivative and Fourier’s law of heat conduction, </a:t>
            </a:r>
            <a:endParaRPr lang="en-GB" dirty="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D8D2350-09CE-4BB9-CE71-F8A6A014B706}"/>
                  </a:ext>
                </a:extLst>
              </p:cNvPr>
              <p:cNvSpPr txBox="1"/>
              <p:nvPr/>
            </p:nvSpPr>
            <p:spPr>
              <a:xfrm>
                <a:off x="4498108" y="1604458"/>
                <a:ext cx="4414406" cy="738664"/>
              </a:xfrm>
              <a:prstGeom prst="rect">
                <a:avLst/>
              </a:prstGeom>
              <a:solidFill>
                <a:srgbClr val="00FFFF"/>
              </a:solidFill>
            </p:spPr>
            <p:txBody>
              <a:bodyPr wrap="square">
                <a:spAutoFit/>
              </a:bodyPr>
              <a:lstStyle/>
              <a:p>
                <a:r>
                  <a:rPr lang="en-GB" sz="1400" dirty="0">
                    <a:effectLst/>
                    <a:latin typeface="Times"/>
                  </a:rPr>
                  <a:t>Noting that the area </a:t>
                </a:r>
                <a14:m>
                  <m:oMath xmlns:m="http://schemas.openxmlformats.org/officeDocument/2006/math">
                    <m:r>
                      <a:rPr lang="en-GB" sz="1400" i="1" dirty="0" smtClean="0">
                        <a:effectLst/>
                        <a:latin typeface="Cambria Math" panose="02040503050406030204" pitchFamily="18" charset="0"/>
                      </a:rPr>
                      <m:t>𝐴</m:t>
                    </m:r>
                    <m:r>
                      <a:rPr lang="fi-FI" sz="1400" b="0" i="1" dirty="0" smtClean="0">
                        <a:effectLst/>
                        <a:latin typeface="Cambria Math" panose="02040503050406030204" pitchFamily="18" charset="0"/>
                      </a:rPr>
                      <m:t>=2</m:t>
                    </m:r>
                    <m:r>
                      <a:rPr lang="fi-FI" sz="1400" b="0" i="1" dirty="0" smtClean="0">
                        <a:effectLst/>
                        <a:latin typeface="Cambria Math" panose="02040503050406030204" pitchFamily="18" charset="0"/>
                        <a:ea typeface="Cambria Math" panose="02040503050406030204" pitchFamily="18" charset="0"/>
                      </a:rPr>
                      <m:t>𝜋</m:t>
                    </m:r>
                    <m:r>
                      <a:rPr lang="fi-FI" sz="1400" b="0" i="1" dirty="0" smtClean="0">
                        <a:effectLst/>
                        <a:latin typeface="Cambria Math" panose="02040503050406030204" pitchFamily="18" charset="0"/>
                        <a:ea typeface="Cambria Math" panose="02040503050406030204" pitchFamily="18" charset="0"/>
                      </a:rPr>
                      <m:t>𝑟𝐿</m:t>
                    </m:r>
                  </m:oMath>
                </a14:m>
                <a:r>
                  <a:rPr lang="en-GB" sz="1400" i="1" dirty="0">
                    <a:effectLst/>
                    <a:latin typeface="Times"/>
                  </a:rPr>
                  <a:t> </a:t>
                </a:r>
                <a:r>
                  <a:rPr lang="en-GB" sz="1400" dirty="0">
                    <a:effectLst/>
                    <a:latin typeface="Times"/>
                  </a:rPr>
                  <a:t>is constant for a plane wall, the one-dimensional transient heat conduction equation in a plane wall becomes </a:t>
                </a:r>
                <a:endParaRPr lang="en-GB" dirty="0"/>
              </a:p>
            </p:txBody>
          </p:sp>
        </mc:Choice>
        <mc:Fallback>
          <p:sp>
            <p:nvSpPr>
              <p:cNvPr id="20" name="TextBox 19">
                <a:extLst>
                  <a:ext uri="{FF2B5EF4-FFF2-40B4-BE49-F238E27FC236}">
                    <a16:creationId xmlns:a16="http://schemas.microsoft.com/office/drawing/2014/main" id="{0D8D2350-09CE-4BB9-CE71-F8A6A014B706}"/>
                  </a:ext>
                </a:extLst>
              </p:cNvPr>
              <p:cNvSpPr txBox="1">
                <a:spLocks noRot="1" noChangeAspect="1" noMove="1" noResize="1" noEditPoints="1" noAdjustHandles="1" noChangeArrowheads="1" noChangeShapeType="1" noTextEdit="1"/>
              </p:cNvSpPr>
              <p:nvPr/>
            </p:nvSpPr>
            <p:spPr>
              <a:xfrm>
                <a:off x="4498108" y="1604458"/>
                <a:ext cx="4414406" cy="738664"/>
              </a:xfrm>
              <a:prstGeom prst="rect">
                <a:avLst/>
              </a:prstGeom>
              <a:blipFill>
                <a:blip r:embed="rId4"/>
                <a:stretch>
                  <a:fillRect l="-575" t="-1695" r="-575" b="-6780"/>
                </a:stretch>
              </a:blipFill>
            </p:spPr>
            <p:txBody>
              <a:bodyPr/>
              <a:lstStyle/>
              <a:p>
                <a:r>
                  <a:rPr lang="en-FI">
                    <a:noFill/>
                  </a:rPr>
                  <a:t> </a:t>
                </a:r>
              </a:p>
            </p:txBody>
          </p:sp>
        </mc:Fallback>
      </mc:AlternateContent>
      <p:pic>
        <p:nvPicPr>
          <p:cNvPr id="2" name="Picture 1">
            <a:extLst>
              <a:ext uri="{FF2B5EF4-FFF2-40B4-BE49-F238E27FC236}">
                <a16:creationId xmlns:a16="http://schemas.microsoft.com/office/drawing/2014/main" id="{26F5D6CE-0999-C455-F9BD-8B80FD34D938}"/>
              </a:ext>
            </a:extLst>
          </p:cNvPr>
          <p:cNvPicPr>
            <a:picLocks noChangeAspect="1"/>
          </p:cNvPicPr>
          <p:nvPr/>
        </p:nvPicPr>
        <p:blipFill>
          <a:blip r:embed="rId5"/>
          <a:stretch>
            <a:fillRect/>
          </a:stretch>
        </p:blipFill>
        <p:spPr>
          <a:xfrm>
            <a:off x="287363" y="1998643"/>
            <a:ext cx="3287110" cy="628839"/>
          </a:xfrm>
          <a:prstGeom prst="rect">
            <a:avLst/>
          </a:prstGeom>
        </p:spPr>
      </p:pic>
      <p:pic>
        <p:nvPicPr>
          <p:cNvPr id="5" name="Picture 4">
            <a:extLst>
              <a:ext uri="{FF2B5EF4-FFF2-40B4-BE49-F238E27FC236}">
                <a16:creationId xmlns:a16="http://schemas.microsoft.com/office/drawing/2014/main" id="{525AE09B-94C5-9F67-1DDB-5C9F04A92765}"/>
              </a:ext>
            </a:extLst>
          </p:cNvPr>
          <p:cNvPicPr>
            <a:picLocks noChangeAspect="1"/>
          </p:cNvPicPr>
          <p:nvPr/>
        </p:nvPicPr>
        <p:blipFill>
          <a:blip r:embed="rId6"/>
          <a:stretch>
            <a:fillRect/>
          </a:stretch>
        </p:blipFill>
        <p:spPr>
          <a:xfrm>
            <a:off x="607718" y="3064277"/>
            <a:ext cx="2495700" cy="623925"/>
          </a:xfrm>
          <a:prstGeom prst="rect">
            <a:avLst/>
          </a:prstGeom>
        </p:spPr>
      </p:pic>
      <p:pic>
        <p:nvPicPr>
          <p:cNvPr id="7" name="Picture 6">
            <a:extLst>
              <a:ext uri="{FF2B5EF4-FFF2-40B4-BE49-F238E27FC236}">
                <a16:creationId xmlns:a16="http://schemas.microsoft.com/office/drawing/2014/main" id="{FEEE34F5-3E03-B2E5-2032-815F6637057B}"/>
              </a:ext>
            </a:extLst>
          </p:cNvPr>
          <p:cNvPicPr>
            <a:picLocks noChangeAspect="1"/>
          </p:cNvPicPr>
          <p:nvPr/>
        </p:nvPicPr>
        <p:blipFill>
          <a:blip r:embed="rId7"/>
          <a:stretch>
            <a:fillRect/>
          </a:stretch>
        </p:blipFill>
        <p:spPr>
          <a:xfrm>
            <a:off x="681609" y="4419961"/>
            <a:ext cx="3012936" cy="670461"/>
          </a:xfrm>
          <a:prstGeom prst="rect">
            <a:avLst/>
          </a:prstGeom>
        </p:spPr>
      </p:pic>
      <p:pic>
        <p:nvPicPr>
          <p:cNvPr id="8" name="Picture 7">
            <a:extLst>
              <a:ext uri="{FF2B5EF4-FFF2-40B4-BE49-F238E27FC236}">
                <a16:creationId xmlns:a16="http://schemas.microsoft.com/office/drawing/2014/main" id="{41DC5500-CE53-D1C9-01F5-9883C87A9A6B}"/>
              </a:ext>
            </a:extLst>
          </p:cNvPr>
          <p:cNvPicPr>
            <a:picLocks noChangeAspect="1"/>
          </p:cNvPicPr>
          <p:nvPr/>
        </p:nvPicPr>
        <p:blipFill>
          <a:blip r:embed="rId8"/>
          <a:stretch>
            <a:fillRect/>
          </a:stretch>
        </p:blipFill>
        <p:spPr>
          <a:xfrm>
            <a:off x="4572000" y="2427761"/>
            <a:ext cx="4340514" cy="625804"/>
          </a:xfrm>
          <a:prstGeom prst="rect">
            <a:avLst/>
          </a:prstGeom>
        </p:spPr>
      </p:pic>
      <p:pic>
        <p:nvPicPr>
          <p:cNvPr id="9" name="Picture 8">
            <a:extLst>
              <a:ext uri="{FF2B5EF4-FFF2-40B4-BE49-F238E27FC236}">
                <a16:creationId xmlns:a16="http://schemas.microsoft.com/office/drawing/2014/main" id="{17FF810C-830A-55FA-E4B3-70405BA4FEC4}"/>
              </a:ext>
            </a:extLst>
          </p:cNvPr>
          <p:cNvPicPr>
            <a:picLocks noChangeAspect="1"/>
          </p:cNvPicPr>
          <p:nvPr/>
        </p:nvPicPr>
        <p:blipFill>
          <a:blip r:embed="rId9"/>
          <a:stretch>
            <a:fillRect/>
          </a:stretch>
        </p:blipFill>
        <p:spPr>
          <a:xfrm>
            <a:off x="4571999" y="3080847"/>
            <a:ext cx="4345859" cy="497128"/>
          </a:xfrm>
          <a:prstGeom prst="rect">
            <a:avLst/>
          </a:prstGeom>
        </p:spPr>
      </p:pic>
      <p:pic>
        <p:nvPicPr>
          <p:cNvPr id="10" name="Picture 9">
            <a:extLst>
              <a:ext uri="{FF2B5EF4-FFF2-40B4-BE49-F238E27FC236}">
                <a16:creationId xmlns:a16="http://schemas.microsoft.com/office/drawing/2014/main" id="{5215399A-2048-8731-CF24-029DE93B7946}"/>
              </a:ext>
            </a:extLst>
          </p:cNvPr>
          <p:cNvPicPr>
            <a:picLocks noChangeAspect="1"/>
          </p:cNvPicPr>
          <p:nvPr/>
        </p:nvPicPr>
        <p:blipFill>
          <a:blip r:embed="rId10"/>
          <a:stretch>
            <a:fillRect/>
          </a:stretch>
        </p:blipFill>
        <p:spPr>
          <a:xfrm>
            <a:off x="4905274" y="3880097"/>
            <a:ext cx="4007240" cy="1224055"/>
          </a:xfrm>
          <a:prstGeom prst="rect">
            <a:avLst/>
          </a:prstGeom>
        </p:spPr>
      </p:pic>
    </p:spTree>
    <p:extLst>
      <p:ext uri="{BB962C8B-B14F-4D97-AF65-F5344CB8AC3E}">
        <p14:creationId xmlns:p14="http://schemas.microsoft.com/office/powerpoint/2010/main" val="53014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E70E381-BA78-4FD0-94C8-A11434B3C1E9}"/>
              </a:ext>
            </a:extLst>
          </p:cNvPr>
          <p:cNvSpPr>
            <a:spLocks noGrp="1"/>
          </p:cNvSpPr>
          <p:nvPr>
            <p:ph type="body" sz="half" idx="10"/>
          </p:nvPr>
        </p:nvSpPr>
        <p:spPr>
          <a:xfrm>
            <a:off x="287363" y="223017"/>
            <a:ext cx="8698729" cy="1157194"/>
          </a:xfrm>
        </p:spPr>
        <p:txBody>
          <a:bodyPr/>
          <a:lstStyle/>
          <a:p>
            <a:r>
              <a:rPr lang="en-US" sz="3200" dirty="0"/>
              <a:t>Conduction</a:t>
            </a:r>
          </a:p>
        </p:txBody>
      </p:sp>
      <p:pic>
        <p:nvPicPr>
          <p:cNvPr id="1026" name="Picture 2" descr="What is conduction in Heat Energy Transfer?">
            <a:extLst>
              <a:ext uri="{FF2B5EF4-FFF2-40B4-BE49-F238E27FC236}">
                <a16:creationId xmlns:a16="http://schemas.microsoft.com/office/drawing/2014/main" id="{2FB468F2-95C9-F246-F798-3E076B72D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282" y="903157"/>
            <a:ext cx="4724810" cy="2819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E59B98-4A71-C7E1-86C9-A8F254B53BAF}"/>
              </a:ext>
            </a:extLst>
          </p:cNvPr>
          <p:cNvSpPr txBox="1"/>
          <p:nvPr/>
        </p:nvSpPr>
        <p:spPr>
          <a:xfrm>
            <a:off x="287363" y="903157"/>
            <a:ext cx="4284637" cy="954107"/>
          </a:xfrm>
          <a:prstGeom prst="rect">
            <a:avLst/>
          </a:prstGeom>
          <a:solidFill>
            <a:srgbClr val="00FFFF"/>
          </a:solidFill>
        </p:spPr>
        <p:txBody>
          <a:bodyPr wrap="square">
            <a:spAutoFit/>
          </a:bodyPr>
          <a:lstStyle/>
          <a:p>
            <a:r>
              <a:rPr lang="en-GB" sz="1400" b="1" dirty="0">
                <a:effectLst/>
                <a:latin typeface="Times"/>
              </a:rPr>
              <a:t>Conduction </a:t>
            </a:r>
            <a:r>
              <a:rPr lang="en-GB" sz="1400" dirty="0">
                <a:effectLst/>
                <a:latin typeface="Times"/>
              </a:rPr>
              <a:t>is the transfer of energy from the more energetic particles of a substance to the adjacent less energetic ones as a result of interactions between the particles. </a:t>
            </a:r>
            <a:endParaRPr lang="en-GB" dirty="0"/>
          </a:p>
        </p:txBody>
      </p:sp>
      <p:sp>
        <p:nvSpPr>
          <p:cNvPr id="7" name="TextBox 6">
            <a:extLst>
              <a:ext uri="{FF2B5EF4-FFF2-40B4-BE49-F238E27FC236}">
                <a16:creationId xmlns:a16="http://schemas.microsoft.com/office/drawing/2014/main" id="{4B9C84CB-143D-CD61-DE6F-965F9C2227DD}"/>
              </a:ext>
            </a:extLst>
          </p:cNvPr>
          <p:cNvSpPr txBox="1"/>
          <p:nvPr/>
        </p:nvSpPr>
        <p:spPr>
          <a:xfrm>
            <a:off x="287362" y="2100264"/>
            <a:ext cx="4284637" cy="2554545"/>
          </a:xfrm>
          <a:prstGeom prst="rect">
            <a:avLst/>
          </a:prstGeom>
          <a:solidFill>
            <a:srgbClr val="00FFFF"/>
          </a:solidFill>
        </p:spPr>
        <p:txBody>
          <a:bodyPr wrap="square">
            <a:spAutoFit/>
          </a:bodyPr>
          <a:lstStyle/>
          <a:p>
            <a:pPr>
              <a:spcBef>
                <a:spcPts val="600"/>
              </a:spcBef>
              <a:spcAft>
                <a:spcPts val="600"/>
              </a:spcAft>
            </a:pPr>
            <a:r>
              <a:rPr lang="en-GB" sz="1400" dirty="0">
                <a:effectLst/>
                <a:latin typeface="Times"/>
              </a:rPr>
              <a:t>In gases and liquids, conduction is due to the </a:t>
            </a:r>
            <a:r>
              <a:rPr lang="en-GB" sz="1400" i="1" dirty="0">
                <a:effectLst/>
                <a:latin typeface="Times"/>
              </a:rPr>
              <a:t>collisions </a:t>
            </a:r>
            <a:r>
              <a:rPr lang="en-GB" sz="1400" dirty="0">
                <a:effectLst/>
                <a:latin typeface="Times"/>
              </a:rPr>
              <a:t>and </a:t>
            </a:r>
            <a:r>
              <a:rPr lang="en-GB" sz="1400" i="1" dirty="0">
                <a:effectLst/>
                <a:latin typeface="Times"/>
              </a:rPr>
              <a:t>diffusion </a:t>
            </a:r>
            <a:r>
              <a:rPr lang="en-GB" sz="1400" dirty="0">
                <a:effectLst/>
                <a:latin typeface="Times"/>
              </a:rPr>
              <a:t>of the molecules during their random motion. </a:t>
            </a:r>
          </a:p>
          <a:p>
            <a:pPr>
              <a:spcBef>
                <a:spcPts val="600"/>
              </a:spcBef>
              <a:spcAft>
                <a:spcPts val="600"/>
              </a:spcAft>
            </a:pPr>
            <a:r>
              <a:rPr lang="en-GB" sz="1400" dirty="0">
                <a:effectLst/>
                <a:latin typeface="Times"/>
              </a:rPr>
              <a:t>In solids, it is due to the combination of </a:t>
            </a:r>
            <a:r>
              <a:rPr lang="en-GB" sz="1400" i="1" dirty="0">
                <a:effectLst/>
                <a:latin typeface="Times"/>
              </a:rPr>
              <a:t>vibrations </a:t>
            </a:r>
            <a:r>
              <a:rPr lang="en-GB" sz="1400" dirty="0">
                <a:effectLst/>
                <a:latin typeface="Times"/>
              </a:rPr>
              <a:t>of the molecules in a lattice and the energy transport by </a:t>
            </a:r>
            <a:r>
              <a:rPr lang="en-GB" sz="1400" i="1" dirty="0">
                <a:effectLst/>
                <a:latin typeface="Times"/>
              </a:rPr>
              <a:t>free electrons. </a:t>
            </a:r>
          </a:p>
          <a:p>
            <a:pPr>
              <a:spcBef>
                <a:spcPts val="600"/>
              </a:spcBef>
              <a:spcAft>
                <a:spcPts val="600"/>
              </a:spcAft>
            </a:pPr>
            <a:r>
              <a:rPr lang="en-GB" sz="1400" dirty="0">
                <a:effectLst/>
                <a:latin typeface="Times"/>
              </a:rPr>
              <a:t>The </a:t>
            </a:r>
            <a:r>
              <a:rPr lang="en-GB" sz="1400" i="1" dirty="0">
                <a:effectLst/>
                <a:latin typeface="Times"/>
              </a:rPr>
              <a:t>rate </a:t>
            </a:r>
            <a:r>
              <a:rPr lang="en-GB" sz="1400" dirty="0">
                <a:effectLst/>
                <a:latin typeface="Times"/>
              </a:rPr>
              <a:t>of heat conduction through a medium depends on the </a:t>
            </a:r>
            <a:r>
              <a:rPr lang="en-GB" sz="1400" i="1" dirty="0">
                <a:effectLst/>
                <a:latin typeface="Times"/>
              </a:rPr>
              <a:t>geometry </a:t>
            </a:r>
            <a:r>
              <a:rPr lang="en-GB" sz="1400" dirty="0">
                <a:effectLst/>
                <a:latin typeface="Times"/>
              </a:rPr>
              <a:t>of the medium, its </a:t>
            </a:r>
            <a:r>
              <a:rPr lang="en-GB" sz="1400" i="1" dirty="0">
                <a:effectLst/>
                <a:latin typeface="Times"/>
              </a:rPr>
              <a:t>thickness, </a:t>
            </a:r>
            <a:r>
              <a:rPr lang="en-GB" sz="1400" dirty="0">
                <a:effectLst/>
                <a:latin typeface="Times"/>
              </a:rPr>
              <a:t>and the </a:t>
            </a:r>
            <a:r>
              <a:rPr lang="en-GB" sz="1400" i="1" dirty="0">
                <a:effectLst/>
                <a:latin typeface="Times"/>
              </a:rPr>
              <a:t>material </a:t>
            </a:r>
            <a:r>
              <a:rPr lang="en-GB" sz="1400" dirty="0">
                <a:effectLst/>
                <a:latin typeface="Times"/>
              </a:rPr>
              <a:t>of the medium, as well as the </a:t>
            </a:r>
            <a:r>
              <a:rPr lang="en-GB" sz="1400" i="1" dirty="0">
                <a:effectLst/>
                <a:latin typeface="Times"/>
              </a:rPr>
              <a:t>temperature difference </a:t>
            </a:r>
            <a:r>
              <a:rPr lang="en-GB" sz="1400" dirty="0">
                <a:effectLst/>
                <a:latin typeface="Times"/>
              </a:rPr>
              <a:t>across the medium. </a:t>
            </a:r>
            <a:endParaRPr lang="en-GB" sz="1400" dirty="0"/>
          </a:p>
        </p:txBody>
      </p:sp>
    </p:spTree>
    <p:extLst>
      <p:ext uri="{BB962C8B-B14F-4D97-AF65-F5344CB8AC3E}">
        <p14:creationId xmlns:p14="http://schemas.microsoft.com/office/powerpoint/2010/main" val="3287127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C7FB15-752E-DB06-1E96-D4E10934FA88}"/>
              </a:ext>
            </a:extLst>
          </p:cNvPr>
          <p:cNvSpPr>
            <a:spLocks noGrp="1"/>
          </p:cNvSpPr>
          <p:nvPr>
            <p:ph type="body" sz="half" idx="10"/>
          </p:nvPr>
        </p:nvSpPr>
        <p:spPr>
          <a:xfrm>
            <a:off x="287363" y="223017"/>
            <a:ext cx="7849873" cy="1157194"/>
          </a:xfrm>
        </p:spPr>
        <p:txBody>
          <a:bodyPr/>
          <a:lstStyle/>
          <a:p>
            <a:r>
              <a:rPr lang="en-GB" dirty="0"/>
              <a:t>Heat Conduction Equation in a Sphere</a:t>
            </a:r>
            <a:endParaRPr lang="en-FI" dirty="0"/>
          </a:p>
        </p:txBody>
      </p:sp>
      <p:sp>
        <p:nvSpPr>
          <p:cNvPr id="7" name="TextBox 6">
            <a:extLst>
              <a:ext uri="{FF2B5EF4-FFF2-40B4-BE49-F238E27FC236}">
                <a16:creationId xmlns:a16="http://schemas.microsoft.com/office/drawing/2014/main" id="{49FE083E-0FBC-5344-6342-EEF6A1782389}"/>
              </a:ext>
            </a:extLst>
          </p:cNvPr>
          <p:cNvSpPr txBox="1"/>
          <p:nvPr/>
        </p:nvSpPr>
        <p:spPr>
          <a:xfrm>
            <a:off x="5923573" y="3622344"/>
            <a:ext cx="2992581" cy="400110"/>
          </a:xfrm>
          <a:prstGeom prst="rect">
            <a:avLst/>
          </a:prstGeom>
          <a:noFill/>
        </p:spPr>
        <p:txBody>
          <a:bodyPr wrap="square">
            <a:spAutoFit/>
          </a:bodyPr>
          <a:lstStyle/>
          <a:p>
            <a:r>
              <a:rPr lang="en-GB" sz="1000" dirty="0">
                <a:effectLst/>
                <a:latin typeface="Times"/>
              </a:rPr>
              <a:t>One-dimensional heat conduction through a volume element in a sphere.</a:t>
            </a:r>
            <a:endParaRPr lang="en-GB" sz="1000" dirty="0"/>
          </a:p>
        </p:txBody>
      </p:sp>
      <p:pic>
        <p:nvPicPr>
          <p:cNvPr id="3" name="Picture 2">
            <a:extLst>
              <a:ext uri="{FF2B5EF4-FFF2-40B4-BE49-F238E27FC236}">
                <a16:creationId xmlns:a16="http://schemas.microsoft.com/office/drawing/2014/main" id="{B462B165-9C4C-CD34-4B1A-DCA71B6BBD36}"/>
              </a:ext>
            </a:extLst>
          </p:cNvPr>
          <p:cNvPicPr>
            <a:picLocks noChangeAspect="1"/>
          </p:cNvPicPr>
          <p:nvPr/>
        </p:nvPicPr>
        <p:blipFill>
          <a:blip r:embed="rId2"/>
          <a:stretch>
            <a:fillRect/>
          </a:stretch>
        </p:blipFill>
        <p:spPr>
          <a:xfrm>
            <a:off x="5896667" y="910162"/>
            <a:ext cx="2959970" cy="2425147"/>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F331FA0-FC2E-B5A4-2014-D7F74DFE7A0E}"/>
                  </a:ext>
                </a:extLst>
              </p:cNvPr>
              <p:cNvSpPr txBox="1"/>
              <p:nvPr/>
            </p:nvSpPr>
            <p:spPr>
              <a:xfrm>
                <a:off x="287363" y="1537959"/>
                <a:ext cx="4987002" cy="954107"/>
              </a:xfrm>
              <a:prstGeom prst="rect">
                <a:avLst/>
              </a:prstGeom>
              <a:solidFill>
                <a:srgbClr val="00FFFF"/>
              </a:solidFill>
            </p:spPr>
            <p:txBody>
              <a:bodyPr wrap="square">
                <a:spAutoFit/>
              </a:bodyPr>
              <a:lstStyle/>
              <a:p>
                <a:r>
                  <a:rPr lang="en-GB" sz="1400" dirty="0">
                    <a:effectLst/>
                    <a:latin typeface="Times"/>
                  </a:rPr>
                  <a:t>By considering a thin spherical shell element of thickness </a:t>
                </a:r>
                <a:r>
                  <a:rPr lang="en-GB" sz="1400" i="1" dirty="0">
                    <a:effectLst/>
                    <a:latin typeface="Times"/>
                  </a:rPr>
                  <a:t>r </a:t>
                </a:r>
                <a:r>
                  <a:rPr lang="en-GB" sz="1400" dirty="0">
                    <a:effectLst/>
                    <a:latin typeface="Times"/>
                  </a:rPr>
                  <a:t>and repeating the approach described above for the cylinder by using </a:t>
                </a:r>
                <a14:m>
                  <m:oMath xmlns:m="http://schemas.openxmlformats.org/officeDocument/2006/math">
                    <m:r>
                      <a:rPr lang="fi-FI" sz="1400" i="1">
                        <a:latin typeface="Cambria Math" panose="02040503050406030204" pitchFamily="18" charset="0"/>
                      </a:rPr>
                      <m:t>𝐴</m:t>
                    </m:r>
                    <m:r>
                      <a:rPr lang="fi-FI" sz="1400" i="1">
                        <a:latin typeface="Cambria Math" panose="02040503050406030204" pitchFamily="18" charset="0"/>
                      </a:rPr>
                      <m:t>=4</m:t>
                    </m:r>
                    <m:r>
                      <a:rPr lang="fi-FI" sz="1400" i="1">
                        <a:latin typeface="Cambria Math" panose="02040503050406030204" pitchFamily="18" charset="0"/>
                        <a:ea typeface="Cambria Math" panose="02040503050406030204" pitchFamily="18" charset="0"/>
                      </a:rPr>
                      <m:t>𝜋</m:t>
                    </m:r>
                    <m:sSup>
                      <m:sSupPr>
                        <m:ctrlPr>
                          <a:rPr lang="fi-FI" sz="1400" i="1" smtClean="0">
                            <a:latin typeface="Cambria Math" panose="02040503050406030204" pitchFamily="18" charset="0"/>
                            <a:ea typeface="Cambria Math" panose="02040503050406030204" pitchFamily="18" charset="0"/>
                          </a:rPr>
                        </m:ctrlPr>
                      </m:sSupPr>
                      <m:e>
                        <m:r>
                          <a:rPr lang="fi-FI" sz="1400" b="0" i="1" smtClean="0">
                            <a:latin typeface="Cambria Math" panose="02040503050406030204" pitchFamily="18" charset="0"/>
                            <a:ea typeface="Cambria Math" panose="02040503050406030204" pitchFamily="18" charset="0"/>
                          </a:rPr>
                          <m:t>𝑟</m:t>
                        </m:r>
                      </m:e>
                      <m:sup>
                        <m:r>
                          <a:rPr lang="fi-FI" sz="1400" b="0" i="1" smtClean="0">
                            <a:latin typeface="Cambria Math" panose="02040503050406030204" pitchFamily="18" charset="0"/>
                            <a:ea typeface="Cambria Math" panose="02040503050406030204" pitchFamily="18" charset="0"/>
                          </a:rPr>
                          <m:t>2</m:t>
                        </m:r>
                      </m:sup>
                    </m:sSup>
                  </m:oMath>
                </a14:m>
                <a:r>
                  <a:rPr lang="en-GB" sz="800" dirty="0">
                    <a:effectLst/>
                    <a:latin typeface="Times"/>
                  </a:rPr>
                  <a:t> </a:t>
                </a:r>
                <a:r>
                  <a:rPr lang="en-GB" sz="1400" dirty="0">
                    <a:effectLst/>
                    <a:latin typeface="Times"/>
                  </a:rPr>
                  <a:t>instead of </a:t>
                </a:r>
                <a14:m>
                  <m:oMath xmlns:m="http://schemas.openxmlformats.org/officeDocument/2006/math">
                    <m:r>
                      <a:rPr lang="fi-FI" sz="1400" b="0" i="1" smtClean="0">
                        <a:effectLst/>
                        <a:latin typeface="Cambria Math" panose="02040503050406030204" pitchFamily="18" charset="0"/>
                      </a:rPr>
                      <m:t>𝐴</m:t>
                    </m:r>
                    <m:r>
                      <a:rPr lang="fi-FI" sz="1400" b="0" i="1" smtClean="0">
                        <a:effectLst/>
                        <a:latin typeface="Cambria Math" panose="02040503050406030204" pitchFamily="18" charset="0"/>
                      </a:rPr>
                      <m:t>=2</m:t>
                    </m:r>
                    <m:r>
                      <a:rPr lang="fi-FI" sz="1400" b="0" i="1" smtClean="0">
                        <a:effectLst/>
                        <a:latin typeface="Cambria Math" panose="02040503050406030204" pitchFamily="18" charset="0"/>
                        <a:ea typeface="Cambria Math" panose="02040503050406030204" pitchFamily="18" charset="0"/>
                      </a:rPr>
                      <m:t>𝜋</m:t>
                    </m:r>
                    <m:r>
                      <a:rPr lang="fi-FI" sz="1400" b="0" i="1" smtClean="0">
                        <a:effectLst/>
                        <a:latin typeface="Cambria Math" panose="02040503050406030204" pitchFamily="18" charset="0"/>
                        <a:ea typeface="Cambria Math" panose="02040503050406030204" pitchFamily="18" charset="0"/>
                      </a:rPr>
                      <m:t>𝑟𝐿</m:t>
                    </m:r>
                  </m:oMath>
                </a14:m>
                <a:r>
                  <a:rPr lang="en-GB" sz="1400" dirty="0">
                    <a:effectLst/>
                    <a:latin typeface="Times"/>
                  </a:rPr>
                  <a:t>, the one-dimensional transient heat conduction equation for a sphere is determined to be </a:t>
                </a:r>
                <a:endParaRPr lang="en-GB" dirty="0"/>
              </a:p>
            </p:txBody>
          </p:sp>
        </mc:Choice>
        <mc:Fallback>
          <p:sp>
            <p:nvSpPr>
              <p:cNvPr id="6" name="TextBox 5">
                <a:extLst>
                  <a:ext uri="{FF2B5EF4-FFF2-40B4-BE49-F238E27FC236}">
                    <a16:creationId xmlns:a16="http://schemas.microsoft.com/office/drawing/2014/main" id="{4F331FA0-FC2E-B5A4-2014-D7F74DFE7A0E}"/>
                  </a:ext>
                </a:extLst>
              </p:cNvPr>
              <p:cNvSpPr txBox="1">
                <a:spLocks noRot="1" noChangeAspect="1" noMove="1" noResize="1" noEditPoints="1" noAdjustHandles="1" noChangeArrowheads="1" noChangeShapeType="1" noTextEdit="1"/>
              </p:cNvSpPr>
              <p:nvPr/>
            </p:nvSpPr>
            <p:spPr>
              <a:xfrm>
                <a:off x="287363" y="1537959"/>
                <a:ext cx="4987002" cy="954107"/>
              </a:xfrm>
              <a:prstGeom prst="rect">
                <a:avLst/>
              </a:prstGeom>
              <a:blipFill>
                <a:blip r:embed="rId3"/>
                <a:stretch>
                  <a:fillRect l="-254" r="-508" b="-5195"/>
                </a:stretch>
              </a:blipFill>
            </p:spPr>
            <p:txBody>
              <a:bodyPr/>
              <a:lstStyle/>
              <a:p>
                <a:r>
                  <a:rPr lang="en-FI">
                    <a:noFill/>
                  </a:rPr>
                  <a:t> </a:t>
                </a:r>
              </a:p>
            </p:txBody>
          </p:sp>
        </mc:Fallback>
      </mc:AlternateContent>
      <p:pic>
        <p:nvPicPr>
          <p:cNvPr id="8" name="Picture 7">
            <a:extLst>
              <a:ext uri="{FF2B5EF4-FFF2-40B4-BE49-F238E27FC236}">
                <a16:creationId xmlns:a16="http://schemas.microsoft.com/office/drawing/2014/main" id="{D38423A9-E720-BD7D-17A2-99784183AF29}"/>
              </a:ext>
            </a:extLst>
          </p:cNvPr>
          <p:cNvPicPr>
            <a:picLocks noChangeAspect="1"/>
          </p:cNvPicPr>
          <p:nvPr/>
        </p:nvPicPr>
        <p:blipFill>
          <a:blip r:embed="rId4"/>
          <a:stretch>
            <a:fillRect/>
          </a:stretch>
        </p:blipFill>
        <p:spPr>
          <a:xfrm>
            <a:off x="287363" y="2629457"/>
            <a:ext cx="4987002" cy="607735"/>
          </a:xfrm>
          <a:prstGeom prst="rect">
            <a:avLst/>
          </a:prstGeom>
        </p:spPr>
      </p:pic>
      <p:pic>
        <p:nvPicPr>
          <p:cNvPr id="9" name="Picture 8">
            <a:extLst>
              <a:ext uri="{FF2B5EF4-FFF2-40B4-BE49-F238E27FC236}">
                <a16:creationId xmlns:a16="http://schemas.microsoft.com/office/drawing/2014/main" id="{D22CBA76-772F-D84F-17A9-128D82400560}"/>
              </a:ext>
            </a:extLst>
          </p:cNvPr>
          <p:cNvPicPr>
            <a:picLocks noChangeAspect="1"/>
          </p:cNvPicPr>
          <p:nvPr/>
        </p:nvPicPr>
        <p:blipFill>
          <a:blip r:embed="rId5"/>
          <a:stretch>
            <a:fillRect/>
          </a:stretch>
        </p:blipFill>
        <p:spPr>
          <a:xfrm>
            <a:off x="287363" y="3303835"/>
            <a:ext cx="4987002" cy="685375"/>
          </a:xfrm>
          <a:prstGeom prst="rect">
            <a:avLst/>
          </a:prstGeom>
        </p:spPr>
      </p:pic>
      <p:pic>
        <p:nvPicPr>
          <p:cNvPr id="10" name="Picture 9">
            <a:extLst>
              <a:ext uri="{FF2B5EF4-FFF2-40B4-BE49-F238E27FC236}">
                <a16:creationId xmlns:a16="http://schemas.microsoft.com/office/drawing/2014/main" id="{3F29A4AF-6E5D-2392-8412-02CAFF0F7601}"/>
              </a:ext>
            </a:extLst>
          </p:cNvPr>
          <p:cNvPicPr>
            <a:picLocks noChangeAspect="1"/>
          </p:cNvPicPr>
          <p:nvPr/>
        </p:nvPicPr>
        <p:blipFill>
          <a:blip r:embed="rId6"/>
          <a:stretch>
            <a:fillRect/>
          </a:stretch>
        </p:blipFill>
        <p:spPr>
          <a:xfrm>
            <a:off x="2015203" y="3989210"/>
            <a:ext cx="4606228" cy="1690621"/>
          </a:xfrm>
          <a:prstGeom prst="rect">
            <a:avLst/>
          </a:prstGeom>
        </p:spPr>
      </p:pic>
    </p:spTree>
    <p:extLst>
      <p:ext uri="{BB962C8B-B14F-4D97-AF65-F5344CB8AC3E}">
        <p14:creationId xmlns:p14="http://schemas.microsoft.com/office/powerpoint/2010/main" val="250041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C7FB15-752E-DB06-1E96-D4E10934FA88}"/>
              </a:ext>
            </a:extLst>
          </p:cNvPr>
          <p:cNvSpPr>
            <a:spLocks noGrp="1"/>
          </p:cNvSpPr>
          <p:nvPr>
            <p:ph type="body" sz="half" idx="10"/>
          </p:nvPr>
        </p:nvSpPr>
        <p:spPr>
          <a:xfrm>
            <a:off x="287363" y="223017"/>
            <a:ext cx="7849873" cy="1157194"/>
          </a:xfrm>
        </p:spPr>
        <p:txBody>
          <a:bodyPr/>
          <a:lstStyle/>
          <a:p>
            <a:r>
              <a:rPr lang="en-GB" dirty="0"/>
              <a:t>Heat Conduction Equation in a Long Cylinder</a:t>
            </a:r>
            <a:endParaRPr lang="en-FI"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F50579A-DDBC-4824-A842-B3E77632897A}"/>
                  </a:ext>
                </a:extLst>
              </p:cNvPr>
              <p:cNvSpPr txBox="1"/>
              <p:nvPr/>
            </p:nvSpPr>
            <p:spPr>
              <a:xfrm>
                <a:off x="287363" y="1605639"/>
                <a:ext cx="3803870" cy="307777"/>
              </a:xfrm>
              <a:prstGeom prst="rect">
                <a:avLst/>
              </a:prstGeom>
              <a:solidFill>
                <a:srgbClr val="00FFFF"/>
              </a:solidFill>
            </p:spPr>
            <p:txBody>
              <a:bodyPr wrap="square">
                <a:spAutoFit/>
              </a:bodyPr>
              <a:lstStyle/>
              <a:p>
                <a:r>
                  <a:rPr lang="en-GB" sz="1400" dirty="0">
                    <a:effectLst/>
                    <a:latin typeface="Times"/>
                  </a:rPr>
                  <a:t>Dividing by </a:t>
                </a:r>
                <a14:m>
                  <m:oMath xmlns:m="http://schemas.openxmlformats.org/officeDocument/2006/math">
                    <m:r>
                      <a:rPr lang="en-GB" sz="1400" i="1" dirty="0" smtClean="0">
                        <a:effectLst/>
                        <a:latin typeface="Cambria Math" panose="02040503050406030204" pitchFamily="18" charset="0"/>
                      </a:rPr>
                      <m:t>𝐴</m:t>
                    </m:r>
                    <m:r>
                      <m:rPr>
                        <m:sty m:val="p"/>
                      </m:rPr>
                      <a:rPr lang="el-GR" sz="1400" i="1" dirty="0" smtClean="0">
                        <a:effectLst/>
                        <a:latin typeface="Cambria Math" panose="02040503050406030204" pitchFamily="18" charset="0"/>
                        <a:ea typeface="Cambria Math" panose="02040503050406030204" pitchFamily="18" charset="0"/>
                      </a:rPr>
                      <m:t>Δ</m:t>
                    </m:r>
                    <m:r>
                      <a:rPr lang="fi-FI" sz="1400" b="0" i="1" dirty="0" smtClean="0">
                        <a:effectLst/>
                        <a:latin typeface="Cambria Math" panose="02040503050406030204" pitchFamily="18" charset="0"/>
                        <a:ea typeface="Cambria Math" panose="02040503050406030204" pitchFamily="18" charset="0"/>
                      </a:rPr>
                      <m:t>𝑟</m:t>
                    </m:r>
                  </m:oMath>
                </a14:m>
                <a:r>
                  <a:rPr lang="en-GB" dirty="0"/>
                  <a:t> </a:t>
                </a:r>
                <a:r>
                  <a:rPr lang="en-GB" sz="1400" dirty="0">
                    <a:latin typeface="Times"/>
                  </a:rPr>
                  <a:t>gives</a:t>
                </a:r>
              </a:p>
            </p:txBody>
          </p:sp>
        </mc:Choice>
        <mc:Fallback>
          <p:sp>
            <p:nvSpPr>
              <p:cNvPr id="3" name="TextBox 2">
                <a:extLst>
                  <a:ext uri="{FF2B5EF4-FFF2-40B4-BE49-F238E27FC236}">
                    <a16:creationId xmlns:a16="http://schemas.microsoft.com/office/drawing/2014/main" id="{2F50579A-DDBC-4824-A842-B3E77632897A}"/>
                  </a:ext>
                </a:extLst>
              </p:cNvPr>
              <p:cNvSpPr txBox="1">
                <a:spLocks noRot="1" noChangeAspect="1" noMove="1" noResize="1" noEditPoints="1" noAdjustHandles="1" noChangeArrowheads="1" noChangeShapeType="1" noTextEdit="1"/>
              </p:cNvSpPr>
              <p:nvPr/>
            </p:nvSpPr>
            <p:spPr>
              <a:xfrm>
                <a:off x="287363" y="1605639"/>
                <a:ext cx="3803870" cy="307777"/>
              </a:xfrm>
              <a:prstGeom prst="rect">
                <a:avLst/>
              </a:prstGeom>
              <a:blipFill>
                <a:blip r:embed="rId2"/>
                <a:stretch>
                  <a:fillRect l="-332" t="-4000" b="-20000"/>
                </a:stretch>
              </a:blipFill>
            </p:spPr>
            <p:txBody>
              <a:bodyPr/>
              <a:lstStyle/>
              <a:p>
                <a:r>
                  <a:rPr lang="en-FI">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47DDA5C-BBA5-E01E-CCAD-486E98871481}"/>
                  </a:ext>
                </a:extLst>
              </p:cNvPr>
              <p:cNvSpPr txBox="1"/>
              <p:nvPr/>
            </p:nvSpPr>
            <p:spPr>
              <a:xfrm>
                <a:off x="287363" y="2735701"/>
                <a:ext cx="3803870" cy="307777"/>
              </a:xfrm>
              <a:prstGeom prst="rect">
                <a:avLst/>
              </a:prstGeom>
              <a:solidFill>
                <a:srgbClr val="00FFFF"/>
              </a:solidFill>
            </p:spPr>
            <p:txBody>
              <a:bodyPr wrap="square">
                <a:spAutoFit/>
              </a:bodyPr>
              <a:lstStyle/>
              <a:p>
                <a:r>
                  <a:rPr lang="en-GB" sz="1400" dirty="0">
                    <a:effectLst/>
                    <a:latin typeface="Times"/>
                  </a:rPr>
                  <a:t>Taking the limit as </a:t>
                </a:r>
                <a14:m>
                  <m:oMath xmlns:m="http://schemas.openxmlformats.org/officeDocument/2006/math">
                    <m:r>
                      <m:rPr>
                        <m:sty m:val="p"/>
                      </m:rPr>
                      <a:rPr lang="el-GR" sz="1400" i="1" dirty="0" smtClean="0">
                        <a:effectLst/>
                        <a:latin typeface="Cambria Math" panose="02040503050406030204" pitchFamily="18" charset="0"/>
                        <a:ea typeface="Cambria Math" panose="02040503050406030204" pitchFamily="18" charset="0"/>
                      </a:rPr>
                      <m:t>Δ</m:t>
                    </m:r>
                  </m:oMath>
                </a14:m>
                <a:r>
                  <a:rPr lang="en-GB" sz="1400" i="1" dirty="0">
                    <a:effectLst/>
                    <a:latin typeface="Times"/>
                  </a:rPr>
                  <a:t>r </a:t>
                </a:r>
                <a:r>
                  <a:rPr lang="en-GB" sz="1100" dirty="0">
                    <a:effectLst/>
                    <a:latin typeface="Symbol" pitchFamily="2" charset="2"/>
                  </a:rPr>
                  <a:t>→ </a:t>
                </a:r>
                <a:r>
                  <a:rPr lang="en-GB" sz="1400" dirty="0">
                    <a:effectLst/>
                    <a:latin typeface="Times"/>
                  </a:rPr>
                  <a:t>0 and </a:t>
                </a:r>
                <a14:m>
                  <m:oMath xmlns:m="http://schemas.openxmlformats.org/officeDocument/2006/math">
                    <m:r>
                      <m:rPr>
                        <m:sty m:val="p"/>
                      </m:rPr>
                      <a:rPr lang="el-GR" sz="1400" i="1" dirty="0">
                        <a:latin typeface="Cambria Math" panose="02040503050406030204" pitchFamily="18" charset="0"/>
                        <a:ea typeface="Cambria Math" panose="02040503050406030204" pitchFamily="18" charset="0"/>
                      </a:rPr>
                      <m:t>Δ</m:t>
                    </m:r>
                  </m:oMath>
                </a14:m>
                <a:r>
                  <a:rPr lang="en-GB" sz="1400" i="1" dirty="0">
                    <a:effectLst/>
                    <a:latin typeface="Times"/>
                  </a:rPr>
                  <a:t>t </a:t>
                </a:r>
                <a:r>
                  <a:rPr lang="en-GB" sz="1100" dirty="0">
                    <a:effectLst/>
                    <a:latin typeface="Symbol" pitchFamily="2" charset="2"/>
                  </a:rPr>
                  <a:t>→ </a:t>
                </a:r>
                <a:r>
                  <a:rPr lang="en-GB" sz="1400" dirty="0">
                    <a:effectLst/>
                    <a:latin typeface="Times"/>
                  </a:rPr>
                  <a:t>0 yields</a:t>
                </a:r>
                <a:endParaRPr lang="en-GB" dirty="0"/>
              </a:p>
            </p:txBody>
          </p:sp>
        </mc:Choice>
        <mc:Fallback>
          <p:sp>
            <p:nvSpPr>
              <p:cNvPr id="14" name="TextBox 13">
                <a:extLst>
                  <a:ext uri="{FF2B5EF4-FFF2-40B4-BE49-F238E27FC236}">
                    <a16:creationId xmlns:a16="http://schemas.microsoft.com/office/drawing/2014/main" id="{A47DDA5C-BBA5-E01E-CCAD-486E98871481}"/>
                  </a:ext>
                </a:extLst>
              </p:cNvPr>
              <p:cNvSpPr txBox="1">
                <a:spLocks noRot="1" noChangeAspect="1" noMove="1" noResize="1" noEditPoints="1" noAdjustHandles="1" noChangeArrowheads="1" noChangeShapeType="1" noTextEdit="1"/>
              </p:cNvSpPr>
              <p:nvPr/>
            </p:nvSpPr>
            <p:spPr>
              <a:xfrm>
                <a:off x="287363" y="2735701"/>
                <a:ext cx="3803870" cy="307777"/>
              </a:xfrm>
              <a:prstGeom prst="rect">
                <a:avLst/>
              </a:prstGeom>
              <a:blipFill>
                <a:blip r:embed="rId3"/>
                <a:stretch>
                  <a:fillRect l="-332" t="-4000" b="-20000"/>
                </a:stretch>
              </a:blipFill>
            </p:spPr>
            <p:txBody>
              <a:bodyPr/>
              <a:lstStyle/>
              <a:p>
                <a:r>
                  <a:rPr lang="en-FI">
                    <a:noFill/>
                  </a:rPr>
                  <a:t> </a:t>
                </a:r>
              </a:p>
            </p:txBody>
          </p:sp>
        </mc:Fallback>
      </mc:AlternateContent>
      <p:sp>
        <p:nvSpPr>
          <p:cNvPr id="17" name="TextBox 16">
            <a:extLst>
              <a:ext uri="{FF2B5EF4-FFF2-40B4-BE49-F238E27FC236}">
                <a16:creationId xmlns:a16="http://schemas.microsoft.com/office/drawing/2014/main" id="{B70D6C4F-58BC-4664-FB1B-30F578BDB467}"/>
              </a:ext>
            </a:extLst>
          </p:cNvPr>
          <p:cNvSpPr txBox="1"/>
          <p:nvPr/>
        </p:nvSpPr>
        <p:spPr>
          <a:xfrm>
            <a:off x="287363" y="3905617"/>
            <a:ext cx="3803870" cy="523220"/>
          </a:xfrm>
          <a:prstGeom prst="rect">
            <a:avLst/>
          </a:prstGeom>
          <a:solidFill>
            <a:srgbClr val="00FFFF"/>
          </a:solidFill>
        </p:spPr>
        <p:txBody>
          <a:bodyPr wrap="square">
            <a:spAutoFit/>
          </a:bodyPr>
          <a:lstStyle/>
          <a:p>
            <a:r>
              <a:rPr lang="en-GB" sz="1400" dirty="0">
                <a:effectLst/>
                <a:latin typeface="Times"/>
              </a:rPr>
              <a:t>since, from the definition of the derivative and Fourier’s law of heat conduction, </a:t>
            </a:r>
            <a:endParaRPr lang="en-GB" dirty="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D8D2350-09CE-4BB9-CE71-F8A6A014B706}"/>
                  </a:ext>
                </a:extLst>
              </p:cNvPr>
              <p:cNvSpPr txBox="1"/>
              <p:nvPr/>
            </p:nvSpPr>
            <p:spPr>
              <a:xfrm>
                <a:off x="4498108" y="1604458"/>
                <a:ext cx="4414406" cy="738664"/>
              </a:xfrm>
              <a:prstGeom prst="rect">
                <a:avLst/>
              </a:prstGeom>
              <a:solidFill>
                <a:srgbClr val="00FFFF"/>
              </a:solidFill>
            </p:spPr>
            <p:txBody>
              <a:bodyPr wrap="square">
                <a:spAutoFit/>
              </a:bodyPr>
              <a:lstStyle/>
              <a:p>
                <a:r>
                  <a:rPr lang="en-GB" sz="1400" dirty="0">
                    <a:effectLst/>
                    <a:latin typeface="Times"/>
                  </a:rPr>
                  <a:t>Noting that the area </a:t>
                </a:r>
                <a14:m>
                  <m:oMath xmlns:m="http://schemas.openxmlformats.org/officeDocument/2006/math">
                    <m:r>
                      <a:rPr lang="en-GB" sz="1400" i="1" dirty="0" smtClean="0">
                        <a:effectLst/>
                        <a:latin typeface="Cambria Math" panose="02040503050406030204" pitchFamily="18" charset="0"/>
                      </a:rPr>
                      <m:t>𝐴</m:t>
                    </m:r>
                    <m:r>
                      <a:rPr lang="fi-FI" sz="1400" b="0" i="1" dirty="0" smtClean="0">
                        <a:effectLst/>
                        <a:latin typeface="Cambria Math" panose="02040503050406030204" pitchFamily="18" charset="0"/>
                      </a:rPr>
                      <m:t>=2</m:t>
                    </m:r>
                    <m:r>
                      <a:rPr lang="fi-FI" sz="1400" b="0" i="1" dirty="0" smtClean="0">
                        <a:effectLst/>
                        <a:latin typeface="Cambria Math" panose="02040503050406030204" pitchFamily="18" charset="0"/>
                        <a:ea typeface="Cambria Math" panose="02040503050406030204" pitchFamily="18" charset="0"/>
                      </a:rPr>
                      <m:t>𝜋</m:t>
                    </m:r>
                    <m:r>
                      <a:rPr lang="fi-FI" sz="1400" b="0" i="1" dirty="0" smtClean="0">
                        <a:effectLst/>
                        <a:latin typeface="Cambria Math" panose="02040503050406030204" pitchFamily="18" charset="0"/>
                        <a:ea typeface="Cambria Math" panose="02040503050406030204" pitchFamily="18" charset="0"/>
                      </a:rPr>
                      <m:t>𝑟𝐿</m:t>
                    </m:r>
                  </m:oMath>
                </a14:m>
                <a:r>
                  <a:rPr lang="en-GB" sz="1400" i="1" dirty="0">
                    <a:effectLst/>
                    <a:latin typeface="Times"/>
                  </a:rPr>
                  <a:t> </a:t>
                </a:r>
                <a:r>
                  <a:rPr lang="en-GB" sz="1400" dirty="0">
                    <a:effectLst/>
                    <a:latin typeface="Times"/>
                  </a:rPr>
                  <a:t>is constant for a plane wall, the one-dimensional transient heat conduction equation in a plane wall becomes </a:t>
                </a:r>
                <a:endParaRPr lang="en-GB" dirty="0"/>
              </a:p>
            </p:txBody>
          </p:sp>
        </mc:Choice>
        <mc:Fallback>
          <p:sp>
            <p:nvSpPr>
              <p:cNvPr id="20" name="TextBox 19">
                <a:extLst>
                  <a:ext uri="{FF2B5EF4-FFF2-40B4-BE49-F238E27FC236}">
                    <a16:creationId xmlns:a16="http://schemas.microsoft.com/office/drawing/2014/main" id="{0D8D2350-09CE-4BB9-CE71-F8A6A014B706}"/>
                  </a:ext>
                </a:extLst>
              </p:cNvPr>
              <p:cNvSpPr txBox="1">
                <a:spLocks noRot="1" noChangeAspect="1" noMove="1" noResize="1" noEditPoints="1" noAdjustHandles="1" noChangeArrowheads="1" noChangeShapeType="1" noTextEdit="1"/>
              </p:cNvSpPr>
              <p:nvPr/>
            </p:nvSpPr>
            <p:spPr>
              <a:xfrm>
                <a:off x="4498108" y="1604458"/>
                <a:ext cx="4414406" cy="738664"/>
              </a:xfrm>
              <a:prstGeom prst="rect">
                <a:avLst/>
              </a:prstGeom>
              <a:blipFill>
                <a:blip r:embed="rId4"/>
                <a:stretch>
                  <a:fillRect l="-575" t="-1695" r="-575" b="-6780"/>
                </a:stretch>
              </a:blipFill>
            </p:spPr>
            <p:txBody>
              <a:bodyPr/>
              <a:lstStyle/>
              <a:p>
                <a:r>
                  <a:rPr lang="en-FI">
                    <a:noFill/>
                  </a:rPr>
                  <a:t> </a:t>
                </a:r>
              </a:p>
            </p:txBody>
          </p:sp>
        </mc:Fallback>
      </mc:AlternateContent>
      <p:pic>
        <p:nvPicPr>
          <p:cNvPr id="2" name="Picture 1">
            <a:extLst>
              <a:ext uri="{FF2B5EF4-FFF2-40B4-BE49-F238E27FC236}">
                <a16:creationId xmlns:a16="http://schemas.microsoft.com/office/drawing/2014/main" id="{26F5D6CE-0999-C455-F9BD-8B80FD34D938}"/>
              </a:ext>
            </a:extLst>
          </p:cNvPr>
          <p:cNvPicPr>
            <a:picLocks noChangeAspect="1"/>
          </p:cNvPicPr>
          <p:nvPr/>
        </p:nvPicPr>
        <p:blipFill>
          <a:blip r:embed="rId5"/>
          <a:stretch>
            <a:fillRect/>
          </a:stretch>
        </p:blipFill>
        <p:spPr>
          <a:xfrm>
            <a:off x="287363" y="1998643"/>
            <a:ext cx="3287110" cy="628839"/>
          </a:xfrm>
          <a:prstGeom prst="rect">
            <a:avLst/>
          </a:prstGeom>
        </p:spPr>
      </p:pic>
      <p:pic>
        <p:nvPicPr>
          <p:cNvPr id="5" name="Picture 4">
            <a:extLst>
              <a:ext uri="{FF2B5EF4-FFF2-40B4-BE49-F238E27FC236}">
                <a16:creationId xmlns:a16="http://schemas.microsoft.com/office/drawing/2014/main" id="{525AE09B-94C5-9F67-1DDB-5C9F04A92765}"/>
              </a:ext>
            </a:extLst>
          </p:cNvPr>
          <p:cNvPicPr>
            <a:picLocks noChangeAspect="1"/>
          </p:cNvPicPr>
          <p:nvPr/>
        </p:nvPicPr>
        <p:blipFill>
          <a:blip r:embed="rId6"/>
          <a:stretch>
            <a:fillRect/>
          </a:stretch>
        </p:blipFill>
        <p:spPr>
          <a:xfrm>
            <a:off x="607718" y="3064277"/>
            <a:ext cx="2495700" cy="623925"/>
          </a:xfrm>
          <a:prstGeom prst="rect">
            <a:avLst/>
          </a:prstGeom>
        </p:spPr>
      </p:pic>
      <p:pic>
        <p:nvPicPr>
          <p:cNvPr id="7" name="Picture 6">
            <a:extLst>
              <a:ext uri="{FF2B5EF4-FFF2-40B4-BE49-F238E27FC236}">
                <a16:creationId xmlns:a16="http://schemas.microsoft.com/office/drawing/2014/main" id="{FEEE34F5-3E03-B2E5-2032-815F6637057B}"/>
              </a:ext>
            </a:extLst>
          </p:cNvPr>
          <p:cNvPicPr>
            <a:picLocks noChangeAspect="1"/>
          </p:cNvPicPr>
          <p:nvPr/>
        </p:nvPicPr>
        <p:blipFill>
          <a:blip r:embed="rId7"/>
          <a:stretch>
            <a:fillRect/>
          </a:stretch>
        </p:blipFill>
        <p:spPr>
          <a:xfrm>
            <a:off x="681609" y="4419961"/>
            <a:ext cx="3012936" cy="670461"/>
          </a:xfrm>
          <a:prstGeom prst="rect">
            <a:avLst/>
          </a:prstGeom>
        </p:spPr>
      </p:pic>
      <p:pic>
        <p:nvPicPr>
          <p:cNvPr id="8" name="Picture 7">
            <a:extLst>
              <a:ext uri="{FF2B5EF4-FFF2-40B4-BE49-F238E27FC236}">
                <a16:creationId xmlns:a16="http://schemas.microsoft.com/office/drawing/2014/main" id="{41DC5500-CE53-D1C9-01F5-9883C87A9A6B}"/>
              </a:ext>
            </a:extLst>
          </p:cNvPr>
          <p:cNvPicPr>
            <a:picLocks noChangeAspect="1"/>
          </p:cNvPicPr>
          <p:nvPr/>
        </p:nvPicPr>
        <p:blipFill>
          <a:blip r:embed="rId8"/>
          <a:stretch>
            <a:fillRect/>
          </a:stretch>
        </p:blipFill>
        <p:spPr>
          <a:xfrm>
            <a:off x="4572000" y="2427761"/>
            <a:ext cx="4340514" cy="625804"/>
          </a:xfrm>
          <a:prstGeom prst="rect">
            <a:avLst/>
          </a:prstGeom>
        </p:spPr>
      </p:pic>
      <p:pic>
        <p:nvPicPr>
          <p:cNvPr id="9" name="Picture 8">
            <a:extLst>
              <a:ext uri="{FF2B5EF4-FFF2-40B4-BE49-F238E27FC236}">
                <a16:creationId xmlns:a16="http://schemas.microsoft.com/office/drawing/2014/main" id="{17FF810C-830A-55FA-E4B3-70405BA4FEC4}"/>
              </a:ext>
            </a:extLst>
          </p:cNvPr>
          <p:cNvPicPr>
            <a:picLocks noChangeAspect="1"/>
          </p:cNvPicPr>
          <p:nvPr/>
        </p:nvPicPr>
        <p:blipFill>
          <a:blip r:embed="rId9"/>
          <a:stretch>
            <a:fillRect/>
          </a:stretch>
        </p:blipFill>
        <p:spPr>
          <a:xfrm>
            <a:off x="4571999" y="3080847"/>
            <a:ext cx="4345859" cy="497128"/>
          </a:xfrm>
          <a:prstGeom prst="rect">
            <a:avLst/>
          </a:prstGeom>
        </p:spPr>
      </p:pic>
      <p:pic>
        <p:nvPicPr>
          <p:cNvPr id="10" name="Picture 9">
            <a:extLst>
              <a:ext uri="{FF2B5EF4-FFF2-40B4-BE49-F238E27FC236}">
                <a16:creationId xmlns:a16="http://schemas.microsoft.com/office/drawing/2014/main" id="{5215399A-2048-8731-CF24-029DE93B7946}"/>
              </a:ext>
            </a:extLst>
          </p:cNvPr>
          <p:cNvPicPr>
            <a:picLocks noChangeAspect="1"/>
          </p:cNvPicPr>
          <p:nvPr/>
        </p:nvPicPr>
        <p:blipFill>
          <a:blip r:embed="rId10"/>
          <a:stretch>
            <a:fillRect/>
          </a:stretch>
        </p:blipFill>
        <p:spPr>
          <a:xfrm>
            <a:off x="4905274" y="3880097"/>
            <a:ext cx="4007240" cy="1224055"/>
          </a:xfrm>
          <a:prstGeom prst="rect">
            <a:avLst/>
          </a:prstGeom>
        </p:spPr>
      </p:pic>
    </p:spTree>
    <p:extLst>
      <p:ext uri="{BB962C8B-B14F-4D97-AF65-F5344CB8AC3E}">
        <p14:creationId xmlns:p14="http://schemas.microsoft.com/office/powerpoint/2010/main" val="251948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FA9DD2-A555-9102-B023-128066BE4B5D}"/>
              </a:ext>
            </a:extLst>
          </p:cNvPr>
          <p:cNvSpPr>
            <a:spLocks noGrp="1"/>
          </p:cNvSpPr>
          <p:nvPr>
            <p:ph type="body" sz="half" idx="10"/>
          </p:nvPr>
        </p:nvSpPr>
        <p:spPr>
          <a:xfrm>
            <a:off x="287363" y="223017"/>
            <a:ext cx="7461946" cy="1157194"/>
          </a:xfrm>
        </p:spPr>
        <p:txBody>
          <a:bodyPr/>
          <a:lstStyle/>
          <a:p>
            <a:r>
              <a:rPr lang="en-GB" dirty="0"/>
              <a:t>Combined One-Dimensional</a:t>
            </a:r>
          </a:p>
          <a:p>
            <a:r>
              <a:rPr lang="en-GB" dirty="0"/>
              <a:t>Heat Conduction Equation</a:t>
            </a:r>
            <a:endParaRPr lang="en-FI" dirty="0"/>
          </a:p>
        </p:txBody>
      </p:sp>
      <p:sp>
        <p:nvSpPr>
          <p:cNvPr id="6" name="TextBox 5">
            <a:extLst>
              <a:ext uri="{FF2B5EF4-FFF2-40B4-BE49-F238E27FC236}">
                <a16:creationId xmlns:a16="http://schemas.microsoft.com/office/drawing/2014/main" id="{882F6D3D-DA2D-9A64-10D4-1143B428A17A}"/>
              </a:ext>
            </a:extLst>
          </p:cNvPr>
          <p:cNvSpPr txBox="1"/>
          <p:nvPr/>
        </p:nvSpPr>
        <p:spPr>
          <a:xfrm>
            <a:off x="287363" y="1614983"/>
            <a:ext cx="4581236" cy="954107"/>
          </a:xfrm>
          <a:prstGeom prst="rect">
            <a:avLst/>
          </a:prstGeom>
          <a:solidFill>
            <a:srgbClr val="00FFFF"/>
          </a:solidFill>
        </p:spPr>
        <p:txBody>
          <a:bodyPr wrap="square">
            <a:spAutoFit/>
          </a:bodyPr>
          <a:lstStyle/>
          <a:p>
            <a:r>
              <a:rPr lang="en-GB" sz="1400" dirty="0">
                <a:effectLst/>
                <a:latin typeface="Times"/>
              </a:rPr>
              <a:t>An examination of the one-dimensional transient heat conduction equations for the plane wall, cylinder, and sphere reveals that all three equations can be expressed in a compact form as </a:t>
            </a:r>
            <a:endParaRPr lang="en-GB" dirty="0"/>
          </a:p>
        </p:txBody>
      </p:sp>
      <p:pic>
        <p:nvPicPr>
          <p:cNvPr id="7" name="Picture 6">
            <a:extLst>
              <a:ext uri="{FF2B5EF4-FFF2-40B4-BE49-F238E27FC236}">
                <a16:creationId xmlns:a16="http://schemas.microsoft.com/office/drawing/2014/main" id="{FB2A7978-7B9A-3958-1494-70BE64B2B63D}"/>
              </a:ext>
            </a:extLst>
          </p:cNvPr>
          <p:cNvPicPr>
            <a:picLocks noChangeAspect="1"/>
          </p:cNvPicPr>
          <p:nvPr/>
        </p:nvPicPr>
        <p:blipFill>
          <a:blip r:embed="rId2"/>
          <a:stretch>
            <a:fillRect/>
          </a:stretch>
        </p:blipFill>
        <p:spPr>
          <a:xfrm>
            <a:off x="531091" y="2803862"/>
            <a:ext cx="3352800" cy="889000"/>
          </a:xfrm>
          <a:prstGeom prst="rect">
            <a:avLst/>
          </a:prstGeom>
        </p:spPr>
      </p:pic>
      <p:sp>
        <p:nvSpPr>
          <p:cNvPr id="9" name="TextBox 8">
            <a:extLst>
              <a:ext uri="{FF2B5EF4-FFF2-40B4-BE49-F238E27FC236}">
                <a16:creationId xmlns:a16="http://schemas.microsoft.com/office/drawing/2014/main" id="{82E0224F-3CEA-17F0-081C-8F56355FB280}"/>
              </a:ext>
            </a:extLst>
          </p:cNvPr>
          <p:cNvSpPr txBox="1"/>
          <p:nvPr/>
        </p:nvSpPr>
        <p:spPr>
          <a:xfrm>
            <a:off x="287363" y="3779406"/>
            <a:ext cx="4581236" cy="1169551"/>
          </a:xfrm>
          <a:prstGeom prst="rect">
            <a:avLst/>
          </a:prstGeom>
          <a:solidFill>
            <a:srgbClr val="00FFFF"/>
          </a:solidFill>
        </p:spPr>
        <p:txBody>
          <a:bodyPr wrap="square">
            <a:spAutoFit/>
          </a:bodyPr>
          <a:lstStyle/>
          <a:p>
            <a:r>
              <a:rPr lang="en-GB" sz="1400" dirty="0">
                <a:effectLst/>
                <a:latin typeface="Times"/>
              </a:rPr>
              <a:t>where </a:t>
            </a:r>
            <a:r>
              <a:rPr lang="en-GB" sz="1400" i="1" dirty="0">
                <a:effectLst/>
                <a:latin typeface="Times"/>
              </a:rPr>
              <a:t>n </a:t>
            </a:r>
            <a:r>
              <a:rPr lang="en-GB" sz="1400" dirty="0">
                <a:effectLst/>
                <a:latin typeface="MathematicalPi"/>
              </a:rPr>
              <a:t> </a:t>
            </a:r>
            <a:r>
              <a:rPr lang="en-GB" sz="1400" dirty="0">
                <a:effectLst/>
                <a:latin typeface="Times"/>
              </a:rPr>
              <a:t>0 for a plane wall, </a:t>
            </a:r>
            <a:r>
              <a:rPr lang="en-GB" sz="1400" i="1" dirty="0">
                <a:effectLst/>
                <a:latin typeface="Times"/>
              </a:rPr>
              <a:t>n </a:t>
            </a:r>
            <a:r>
              <a:rPr lang="en-GB" sz="1400" dirty="0">
                <a:effectLst/>
                <a:latin typeface="MathematicalPi"/>
              </a:rPr>
              <a:t> </a:t>
            </a:r>
            <a:r>
              <a:rPr lang="en-GB" sz="1400" dirty="0">
                <a:effectLst/>
                <a:latin typeface="Times"/>
              </a:rPr>
              <a:t>1 for a cylinder, and </a:t>
            </a:r>
            <a:r>
              <a:rPr lang="en-GB" sz="1400" i="1" dirty="0">
                <a:effectLst/>
                <a:latin typeface="Times"/>
              </a:rPr>
              <a:t>n </a:t>
            </a:r>
            <a:r>
              <a:rPr lang="en-GB" sz="1400" dirty="0">
                <a:effectLst/>
                <a:latin typeface="MathematicalPi"/>
              </a:rPr>
              <a:t> </a:t>
            </a:r>
            <a:r>
              <a:rPr lang="en-GB" sz="1400" dirty="0">
                <a:effectLst/>
                <a:latin typeface="Times"/>
              </a:rPr>
              <a:t>2 for a sphere. In the case of a plane wall, it is customary to replace the variable </a:t>
            </a:r>
            <a:r>
              <a:rPr lang="en-GB" sz="1400" i="1" dirty="0">
                <a:effectLst/>
                <a:latin typeface="Times"/>
              </a:rPr>
              <a:t>r </a:t>
            </a:r>
            <a:r>
              <a:rPr lang="en-GB" sz="1400" dirty="0">
                <a:effectLst/>
                <a:latin typeface="Times"/>
              </a:rPr>
              <a:t>by </a:t>
            </a:r>
            <a:r>
              <a:rPr lang="en-GB" sz="1400" i="1" dirty="0">
                <a:effectLst/>
                <a:latin typeface="Times"/>
              </a:rPr>
              <a:t>x. </a:t>
            </a:r>
            <a:r>
              <a:rPr lang="en-GB" sz="1400" dirty="0">
                <a:effectLst/>
                <a:latin typeface="Times"/>
              </a:rPr>
              <a:t>This equation can be simplified for steady-state or no heat generation cases as described before. </a:t>
            </a:r>
            <a:endParaRPr lang="en-GB" dirty="0"/>
          </a:p>
        </p:txBody>
      </p:sp>
    </p:spTree>
    <p:extLst>
      <p:ext uri="{BB962C8B-B14F-4D97-AF65-F5344CB8AC3E}">
        <p14:creationId xmlns:p14="http://schemas.microsoft.com/office/powerpoint/2010/main" val="2206194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ED28A7-4674-A515-B259-47A6662E4CFA}"/>
              </a:ext>
            </a:extLst>
          </p:cNvPr>
          <p:cNvSpPr>
            <a:spLocks noGrp="1"/>
          </p:cNvSpPr>
          <p:nvPr>
            <p:ph type="body" sz="half" idx="10"/>
          </p:nvPr>
        </p:nvSpPr>
        <p:spPr>
          <a:xfrm>
            <a:off x="287363" y="223017"/>
            <a:ext cx="8159053" cy="1157194"/>
          </a:xfrm>
        </p:spPr>
        <p:txBody>
          <a:bodyPr/>
          <a:lstStyle/>
          <a:p>
            <a:r>
              <a:rPr lang="en-GB" dirty="0"/>
              <a:t>Boundary and Initial Conditions</a:t>
            </a:r>
            <a:endParaRPr lang="en-FI" dirty="0"/>
          </a:p>
        </p:txBody>
      </p:sp>
      <p:sp>
        <p:nvSpPr>
          <p:cNvPr id="6" name="TextBox 5">
            <a:extLst>
              <a:ext uri="{FF2B5EF4-FFF2-40B4-BE49-F238E27FC236}">
                <a16:creationId xmlns:a16="http://schemas.microsoft.com/office/drawing/2014/main" id="{89906985-ECDC-7254-AC8D-FC97829CC5EE}"/>
              </a:ext>
            </a:extLst>
          </p:cNvPr>
          <p:cNvSpPr txBox="1"/>
          <p:nvPr/>
        </p:nvSpPr>
        <p:spPr>
          <a:xfrm>
            <a:off x="287363" y="948453"/>
            <a:ext cx="4586140" cy="954107"/>
          </a:xfrm>
          <a:prstGeom prst="rect">
            <a:avLst/>
          </a:prstGeom>
          <a:solidFill>
            <a:srgbClr val="00FFFF"/>
          </a:solidFill>
        </p:spPr>
        <p:txBody>
          <a:bodyPr wrap="square">
            <a:spAutoFit/>
          </a:bodyPr>
          <a:lstStyle/>
          <a:p>
            <a:r>
              <a:rPr lang="en-GB" sz="1400" dirty="0">
                <a:effectLst/>
                <a:latin typeface="Times"/>
              </a:rPr>
              <a:t>The heat conduction equations above were developed using an energy balance on a differential element inside the medium, and they remain the same regardless of the </a:t>
            </a:r>
            <a:r>
              <a:rPr lang="en-GB" sz="1400" i="1" dirty="0">
                <a:effectLst/>
                <a:latin typeface="Times"/>
              </a:rPr>
              <a:t>thermal conditions </a:t>
            </a:r>
            <a:r>
              <a:rPr lang="en-GB" sz="1400" dirty="0">
                <a:effectLst/>
                <a:latin typeface="Times"/>
              </a:rPr>
              <a:t>on the </a:t>
            </a:r>
            <a:r>
              <a:rPr lang="en-GB" sz="1400" i="1" dirty="0">
                <a:effectLst/>
                <a:latin typeface="Times"/>
              </a:rPr>
              <a:t>surfaces </a:t>
            </a:r>
            <a:r>
              <a:rPr lang="en-GB" sz="1400" dirty="0">
                <a:effectLst/>
                <a:latin typeface="Times"/>
              </a:rPr>
              <a:t>of the medium. </a:t>
            </a:r>
            <a:endParaRPr lang="en-GB" dirty="0"/>
          </a:p>
        </p:txBody>
      </p:sp>
      <p:sp>
        <p:nvSpPr>
          <p:cNvPr id="8" name="TextBox 7">
            <a:extLst>
              <a:ext uri="{FF2B5EF4-FFF2-40B4-BE49-F238E27FC236}">
                <a16:creationId xmlns:a16="http://schemas.microsoft.com/office/drawing/2014/main" id="{C95DABD0-DFA2-164A-118A-8FAE0027B8E9}"/>
              </a:ext>
            </a:extLst>
          </p:cNvPr>
          <p:cNvSpPr txBox="1"/>
          <p:nvPr/>
        </p:nvSpPr>
        <p:spPr>
          <a:xfrm>
            <a:off x="284929" y="2012737"/>
            <a:ext cx="4586140" cy="738664"/>
          </a:xfrm>
          <a:prstGeom prst="rect">
            <a:avLst/>
          </a:prstGeom>
          <a:solidFill>
            <a:srgbClr val="00FFFF"/>
          </a:solidFill>
        </p:spPr>
        <p:txBody>
          <a:bodyPr wrap="square">
            <a:spAutoFit/>
          </a:bodyPr>
          <a:lstStyle>
            <a:defPPr>
              <a:defRPr lang="en-US"/>
            </a:defPPr>
            <a:lvl1pPr>
              <a:defRPr sz="1400">
                <a:effectLst/>
                <a:latin typeface="Times"/>
              </a:defRPr>
            </a:lvl1pPr>
          </a:lstStyle>
          <a:p>
            <a:r>
              <a:rPr lang="en-GB" dirty="0"/>
              <a:t>That is, the differential equations do not incorporate any information related to the conditions on the surfaces such as the surface temperature or a specified heat flux. </a:t>
            </a:r>
            <a:endParaRPr lang="en-FI" dirty="0"/>
          </a:p>
        </p:txBody>
      </p:sp>
      <p:pic>
        <p:nvPicPr>
          <p:cNvPr id="9" name="Picture 8">
            <a:extLst>
              <a:ext uri="{FF2B5EF4-FFF2-40B4-BE49-F238E27FC236}">
                <a16:creationId xmlns:a16="http://schemas.microsoft.com/office/drawing/2014/main" id="{24AF63CC-240C-22DD-BA8D-05BB20BB5673}"/>
              </a:ext>
            </a:extLst>
          </p:cNvPr>
          <p:cNvPicPr>
            <a:picLocks noChangeAspect="1"/>
          </p:cNvPicPr>
          <p:nvPr/>
        </p:nvPicPr>
        <p:blipFill>
          <a:blip r:embed="rId2"/>
          <a:stretch>
            <a:fillRect/>
          </a:stretch>
        </p:blipFill>
        <p:spPr>
          <a:xfrm>
            <a:off x="5816338" y="948453"/>
            <a:ext cx="2799432" cy="3382999"/>
          </a:xfrm>
          <a:prstGeom prst="rect">
            <a:avLst/>
          </a:prstGeom>
        </p:spPr>
      </p:pic>
      <p:sp>
        <p:nvSpPr>
          <p:cNvPr id="11" name="TextBox 10">
            <a:extLst>
              <a:ext uri="{FF2B5EF4-FFF2-40B4-BE49-F238E27FC236}">
                <a16:creationId xmlns:a16="http://schemas.microsoft.com/office/drawing/2014/main" id="{4DDA4003-9631-2A46-6C3D-71FAF824C03B}"/>
              </a:ext>
            </a:extLst>
          </p:cNvPr>
          <p:cNvSpPr txBox="1"/>
          <p:nvPr/>
        </p:nvSpPr>
        <p:spPr>
          <a:xfrm>
            <a:off x="5816338" y="4471332"/>
            <a:ext cx="2799432" cy="553998"/>
          </a:xfrm>
          <a:prstGeom prst="rect">
            <a:avLst/>
          </a:prstGeom>
          <a:noFill/>
        </p:spPr>
        <p:txBody>
          <a:bodyPr wrap="square">
            <a:spAutoFit/>
          </a:bodyPr>
          <a:lstStyle/>
          <a:p>
            <a:r>
              <a:rPr lang="en-GB" sz="1000" dirty="0">
                <a:effectLst/>
                <a:latin typeface="Times"/>
              </a:rPr>
              <a:t>The general solution of a typical differential equation involves arbitrary constants, and thus an infinite number of solutions. </a:t>
            </a:r>
            <a:endParaRPr lang="en-GB" sz="1000" dirty="0"/>
          </a:p>
        </p:txBody>
      </p:sp>
      <p:sp>
        <p:nvSpPr>
          <p:cNvPr id="13" name="TextBox 12">
            <a:extLst>
              <a:ext uri="{FF2B5EF4-FFF2-40B4-BE49-F238E27FC236}">
                <a16:creationId xmlns:a16="http://schemas.microsoft.com/office/drawing/2014/main" id="{D84A7870-9D0B-A93A-CD4A-F5FB3A0C3F92}"/>
              </a:ext>
            </a:extLst>
          </p:cNvPr>
          <p:cNvSpPr txBox="1"/>
          <p:nvPr/>
        </p:nvSpPr>
        <p:spPr>
          <a:xfrm>
            <a:off x="284929" y="2860707"/>
            <a:ext cx="4586140" cy="523220"/>
          </a:xfrm>
          <a:prstGeom prst="rect">
            <a:avLst/>
          </a:prstGeom>
          <a:solidFill>
            <a:srgbClr val="00FFFF"/>
          </a:solidFill>
        </p:spPr>
        <p:txBody>
          <a:bodyPr wrap="square">
            <a:spAutoFit/>
          </a:bodyPr>
          <a:lstStyle/>
          <a:p>
            <a:r>
              <a:rPr lang="en-GB" sz="1400" dirty="0">
                <a:effectLst/>
                <a:latin typeface="Times"/>
              </a:rPr>
              <a:t>The </a:t>
            </a:r>
            <a:r>
              <a:rPr lang="en-GB" sz="1400" i="1" dirty="0">
                <a:effectLst/>
                <a:latin typeface="Times"/>
              </a:rPr>
              <a:t>mathematical expressions </a:t>
            </a:r>
            <a:r>
              <a:rPr lang="en-GB" sz="1400" dirty="0">
                <a:effectLst/>
                <a:latin typeface="Times"/>
              </a:rPr>
              <a:t>of the thermal conditions at the boundaries are called the </a:t>
            </a:r>
            <a:r>
              <a:rPr lang="en-GB" sz="1400" b="1" dirty="0">
                <a:effectLst/>
                <a:latin typeface="Times"/>
              </a:rPr>
              <a:t>boundary conditions. </a:t>
            </a:r>
            <a:endParaRPr lang="en-GB" dirty="0"/>
          </a:p>
        </p:txBody>
      </p:sp>
      <p:pic>
        <p:nvPicPr>
          <p:cNvPr id="14" name="Picture 13">
            <a:extLst>
              <a:ext uri="{FF2B5EF4-FFF2-40B4-BE49-F238E27FC236}">
                <a16:creationId xmlns:a16="http://schemas.microsoft.com/office/drawing/2014/main" id="{E7791968-AE55-C1E8-0D4F-891E020F3A64}"/>
              </a:ext>
            </a:extLst>
          </p:cNvPr>
          <p:cNvPicPr>
            <a:picLocks noChangeAspect="1"/>
          </p:cNvPicPr>
          <p:nvPr/>
        </p:nvPicPr>
        <p:blipFill>
          <a:blip r:embed="rId3"/>
          <a:stretch>
            <a:fillRect/>
          </a:stretch>
        </p:blipFill>
        <p:spPr>
          <a:xfrm>
            <a:off x="2546664" y="3449690"/>
            <a:ext cx="2324405" cy="2265310"/>
          </a:xfrm>
          <a:prstGeom prst="rect">
            <a:avLst/>
          </a:prstGeom>
        </p:spPr>
      </p:pic>
      <p:sp>
        <p:nvSpPr>
          <p:cNvPr id="16" name="TextBox 15">
            <a:extLst>
              <a:ext uri="{FF2B5EF4-FFF2-40B4-BE49-F238E27FC236}">
                <a16:creationId xmlns:a16="http://schemas.microsoft.com/office/drawing/2014/main" id="{E91E8430-2DAD-8255-DF41-43D9CA7D7953}"/>
              </a:ext>
            </a:extLst>
          </p:cNvPr>
          <p:cNvSpPr txBox="1"/>
          <p:nvPr/>
        </p:nvSpPr>
        <p:spPr>
          <a:xfrm>
            <a:off x="284929" y="4093177"/>
            <a:ext cx="2293070" cy="707886"/>
          </a:xfrm>
          <a:prstGeom prst="rect">
            <a:avLst/>
          </a:prstGeom>
          <a:noFill/>
        </p:spPr>
        <p:txBody>
          <a:bodyPr wrap="square">
            <a:spAutoFit/>
          </a:bodyPr>
          <a:lstStyle/>
          <a:p>
            <a:r>
              <a:rPr lang="en-GB" sz="1000" dirty="0">
                <a:effectLst/>
                <a:latin typeface="Times"/>
              </a:rPr>
              <a:t>To describe a heat transfer problem completely, two boundary conditions must be given for each direction along which heat transfer is significant. </a:t>
            </a:r>
            <a:endParaRPr lang="en-GB" sz="1000" dirty="0"/>
          </a:p>
        </p:txBody>
      </p:sp>
    </p:spTree>
    <p:extLst>
      <p:ext uri="{BB962C8B-B14F-4D97-AF65-F5344CB8AC3E}">
        <p14:creationId xmlns:p14="http://schemas.microsoft.com/office/powerpoint/2010/main" val="312141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DB87FD-2FF9-457F-5924-8BAC5EAA4677}"/>
              </a:ext>
            </a:extLst>
          </p:cNvPr>
          <p:cNvSpPr>
            <a:spLocks noGrp="1"/>
          </p:cNvSpPr>
          <p:nvPr>
            <p:ph type="body" sz="half" idx="10"/>
          </p:nvPr>
        </p:nvSpPr>
        <p:spPr>
          <a:xfrm>
            <a:off x="287363" y="223017"/>
            <a:ext cx="8460711" cy="1157194"/>
          </a:xfrm>
        </p:spPr>
        <p:txBody>
          <a:bodyPr/>
          <a:lstStyle/>
          <a:p>
            <a:r>
              <a:rPr lang="en-GB" dirty="0"/>
              <a:t>Specified Temperature Boundary Condition</a:t>
            </a:r>
          </a:p>
          <a:p>
            <a:endParaRPr lang="en-FI" dirty="0"/>
          </a:p>
        </p:txBody>
      </p:sp>
      <p:sp>
        <p:nvSpPr>
          <p:cNvPr id="6" name="TextBox 5">
            <a:extLst>
              <a:ext uri="{FF2B5EF4-FFF2-40B4-BE49-F238E27FC236}">
                <a16:creationId xmlns:a16="http://schemas.microsoft.com/office/drawing/2014/main" id="{B9D92F30-261F-34F0-1134-5E6936DF9588}"/>
              </a:ext>
            </a:extLst>
          </p:cNvPr>
          <p:cNvSpPr txBox="1"/>
          <p:nvPr/>
        </p:nvSpPr>
        <p:spPr>
          <a:xfrm>
            <a:off x="287363" y="1693171"/>
            <a:ext cx="4586140" cy="954107"/>
          </a:xfrm>
          <a:prstGeom prst="rect">
            <a:avLst/>
          </a:prstGeom>
          <a:solidFill>
            <a:srgbClr val="00FFFF"/>
          </a:solidFill>
        </p:spPr>
        <p:txBody>
          <a:bodyPr wrap="square">
            <a:spAutoFit/>
          </a:bodyPr>
          <a:lstStyle/>
          <a:p>
            <a:r>
              <a:rPr lang="en-GB" sz="1400" dirty="0">
                <a:effectLst/>
                <a:latin typeface="Times"/>
              </a:rPr>
              <a:t>The </a:t>
            </a:r>
            <a:r>
              <a:rPr lang="en-GB" sz="1400" i="1" dirty="0">
                <a:effectLst/>
                <a:latin typeface="Times"/>
              </a:rPr>
              <a:t>temperature </a:t>
            </a:r>
            <a:r>
              <a:rPr lang="en-GB" sz="1400" dirty="0">
                <a:effectLst/>
                <a:latin typeface="Times"/>
              </a:rPr>
              <a:t>of an exposed surface can usually be measured directly and easily. Therefore, one of the easiest ways to specify the thermal conditions on a surface is to specify the temperature. </a:t>
            </a:r>
            <a:endParaRPr lang="en-GB" dirty="0"/>
          </a:p>
        </p:txBody>
      </p:sp>
      <p:sp>
        <p:nvSpPr>
          <p:cNvPr id="8" name="TextBox 7">
            <a:extLst>
              <a:ext uri="{FF2B5EF4-FFF2-40B4-BE49-F238E27FC236}">
                <a16:creationId xmlns:a16="http://schemas.microsoft.com/office/drawing/2014/main" id="{16E469CD-AB9D-DC3D-129F-4C3B9CA28B0D}"/>
              </a:ext>
            </a:extLst>
          </p:cNvPr>
          <p:cNvSpPr txBox="1"/>
          <p:nvPr/>
        </p:nvSpPr>
        <p:spPr>
          <a:xfrm>
            <a:off x="287363" y="2880365"/>
            <a:ext cx="4586140" cy="738664"/>
          </a:xfrm>
          <a:prstGeom prst="rect">
            <a:avLst/>
          </a:prstGeom>
          <a:solidFill>
            <a:srgbClr val="00FFFF"/>
          </a:solidFill>
        </p:spPr>
        <p:txBody>
          <a:bodyPr wrap="square">
            <a:spAutoFit/>
          </a:bodyPr>
          <a:lstStyle>
            <a:defPPr>
              <a:defRPr lang="en-US"/>
            </a:defPPr>
            <a:lvl1pPr>
              <a:defRPr sz="1400">
                <a:effectLst/>
                <a:latin typeface="Times"/>
              </a:defRPr>
            </a:lvl1pPr>
          </a:lstStyle>
          <a:p>
            <a:r>
              <a:rPr lang="en-GB" dirty="0"/>
              <a:t>For one-dimensional heat transfer through a plane wall of thickness L, for example, the specified temperature boundary conditions can be expressed as </a:t>
            </a:r>
            <a:endParaRPr lang="en-FI" dirty="0"/>
          </a:p>
        </p:txBody>
      </p:sp>
      <p:pic>
        <p:nvPicPr>
          <p:cNvPr id="9" name="Picture 8">
            <a:extLst>
              <a:ext uri="{FF2B5EF4-FFF2-40B4-BE49-F238E27FC236}">
                <a16:creationId xmlns:a16="http://schemas.microsoft.com/office/drawing/2014/main" id="{64E1D162-CDCB-7FC7-2667-BDA2313FBA51}"/>
              </a:ext>
            </a:extLst>
          </p:cNvPr>
          <p:cNvPicPr>
            <a:picLocks noChangeAspect="1"/>
          </p:cNvPicPr>
          <p:nvPr/>
        </p:nvPicPr>
        <p:blipFill>
          <a:blip r:embed="rId2"/>
          <a:stretch>
            <a:fillRect/>
          </a:stretch>
        </p:blipFill>
        <p:spPr>
          <a:xfrm>
            <a:off x="5788058" y="1680550"/>
            <a:ext cx="2515648" cy="1743440"/>
          </a:xfrm>
          <a:prstGeom prst="rect">
            <a:avLst/>
          </a:prstGeom>
        </p:spPr>
      </p:pic>
      <p:sp>
        <p:nvSpPr>
          <p:cNvPr id="11" name="TextBox 10">
            <a:extLst>
              <a:ext uri="{FF2B5EF4-FFF2-40B4-BE49-F238E27FC236}">
                <a16:creationId xmlns:a16="http://schemas.microsoft.com/office/drawing/2014/main" id="{B6276FC3-0AD9-3AB6-D0BE-7C2BB5DC1212}"/>
              </a:ext>
            </a:extLst>
          </p:cNvPr>
          <p:cNvSpPr txBox="1"/>
          <p:nvPr/>
        </p:nvSpPr>
        <p:spPr>
          <a:xfrm>
            <a:off x="5948313" y="3724329"/>
            <a:ext cx="2515648" cy="553998"/>
          </a:xfrm>
          <a:prstGeom prst="rect">
            <a:avLst/>
          </a:prstGeom>
          <a:noFill/>
        </p:spPr>
        <p:txBody>
          <a:bodyPr wrap="square">
            <a:spAutoFit/>
          </a:bodyPr>
          <a:lstStyle/>
          <a:p>
            <a:r>
              <a:rPr lang="en-GB" sz="1000" dirty="0">
                <a:effectLst/>
                <a:latin typeface="Times"/>
              </a:rPr>
              <a:t>Specified temperature boundary conditions on both surfaces</a:t>
            </a:r>
            <a:br>
              <a:rPr lang="en-GB" sz="1000" dirty="0">
                <a:effectLst/>
                <a:latin typeface="Times"/>
              </a:rPr>
            </a:br>
            <a:r>
              <a:rPr lang="en-GB" sz="1000" dirty="0">
                <a:effectLst/>
                <a:latin typeface="Times"/>
              </a:rPr>
              <a:t>of a plane wall. </a:t>
            </a:r>
            <a:endParaRPr lang="en-GB" sz="1000" dirty="0"/>
          </a:p>
        </p:txBody>
      </p:sp>
    </p:spTree>
    <p:extLst>
      <p:ext uri="{BB962C8B-B14F-4D97-AF65-F5344CB8AC3E}">
        <p14:creationId xmlns:p14="http://schemas.microsoft.com/office/powerpoint/2010/main" val="90130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EE6E06-C363-9D48-C99F-648AED32308F}"/>
              </a:ext>
            </a:extLst>
          </p:cNvPr>
          <p:cNvSpPr>
            <a:spLocks noGrp="1"/>
          </p:cNvSpPr>
          <p:nvPr>
            <p:ph type="body" sz="half" idx="10"/>
          </p:nvPr>
        </p:nvSpPr>
        <p:spPr>
          <a:xfrm>
            <a:off x="287363" y="223017"/>
            <a:ext cx="8055359" cy="1157194"/>
          </a:xfrm>
        </p:spPr>
        <p:txBody>
          <a:bodyPr/>
          <a:lstStyle/>
          <a:p>
            <a:r>
              <a:rPr lang="en-GB" dirty="0"/>
              <a:t>Specified Heat Flux Boundary Condition</a:t>
            </a:r>
            <a:endParaRPr lang="en-FI" dirty="0"/>
          </a:p>
        </p:txBody>
      </p:sp>
      <p:sp>
        <p:nvSpPr>
          <p:cNvPr id="6" name="TextBox 5">
            <a:extLst>
              <a:ext uri="{FF2B5EF4-FFF2-40B4-BE49-F238E27FC236}">
                <a16:creationId xmlns:a16="http://schemas.microsoft.com/office/drawing/2014/main" id="{4FCE74D9-F9AD-D21A-556F-6CB5E504DC6F}"/>
              </a:ext>
            </a:extLst>
          </p:cNvPr>
          <p:cNvSpPr txBox="1"/>
          <p:nvPr/>
        </p:nvSpPr>
        <p:spPr>
          <a:xfrm>
            <a:off x="287363" y="1501889"/>
            <a:ext cx="4586140" cy="738664"/>
          </a:xfrm>
          <a:prstGeom prst="rect">
            <a:avLst/>
          </a:prstGeom>
          <a:solidFill>
            <a:srgbClr val="00FFFF"/>
          </a:solidFill>
        </p:spPr>
        <p:txBody>
          <a:bodyPr wrap="square">
            <a:spAutoFit/>
          </a:bodyPr>
          <a:lstStyle/>
          <a:p>
            <a:r>
              <a:rPr lang="en-GB" sz="1400" dirty="0">
                <a:effectLst/>
                <a:latin typeface="Times"/>
              </a:rPr>
              <a:t>The heat flux in the positive </a:t>
            </a:r>
            <a:r>
              <a:rPr lang="en-GB" sz="1400" i="1" dirty="0">
                <a:effectLst/>
                <a:latin typeface="Times"/>
              </a:rPr>
              <a:t>x</a:t>
            </a:r>
            <a:r>
              <a:rPr lang="en-GB" sz="1400" dirty="0">
                <a:effectLst/>
                <a:latin typeface="Times"/>
              </a:rPr>
              <a:t>-direction anywhere in the medium, including the boundaries, can be expressed by </a:t>
            </a:r>
            <a:r>
              <a:rPr lang="en-GB" sz="1400" i="1" dirty="0">
                <a:effectLst/>
                <a:latin typeface="Times"/>
              </a:rPr>
              <a:t>Fourier’s law </a:t>
            </a:r>
            <a:r>
              <a:rPr lang="en-GB" sz="1400" dirty="0">
                <a:effectLst/>
                <a:latin typeface="Times"/>
              </a:rPr>
              <a:t>of heat conduction as </a:t>
            </a:r>
            <a:endParaRPr lang="en-GB" dirty="0"/>
          </a:p>
        </p:txBody>
      </p:sp>
      <p:pic>
        <p:nvPicPr>
          <p:cNvPr id="7" name="Picture 6">
            <a:extLst>
              <a:ext uri="{FF2B5EF4-FFF2-40B4-BE49-F238E27FC236}">
                <a16:creationId xmlns:a16="http://schemas.microsoft.com/office/drawing/2014/main" id="{D0886ACC-C88E-C3FB-8A40-7FE61A45EBFC}"/>
              </a:ext>
            </a:extLst>
          </p:cNvPr>
          <p:cNvPicPr>
            <a:picLocks noChangeAspect="1"/>
          </p:cNvPicPr>
          <p:nvPr/>
        </p:nvPicPr>
        <p:blipFill>
          <a:blip r:embed="rId2"/>
          <a:stretch>
            <a:fillRect/>
          </a:stretch>
        </p:blipFill>
        <p:spPr>
          <a:xfrm>
            <a:off x="673784" y="2240553"/>
            <a:ext cx="3813297" cy="695729"/>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FBFE74D-943A-B9EC-A8CA-B786821C45B4}"/>
                  </a:ext>
                </a:extLst>
              </p:cNvPr>
              <p:cNvSpPr txBox="1"/>
              <p:nvPr/>
            </p:nvSpPr>
            <p:spPr>
              <a:xfrm>
                <a:off x="287362" y="2936282"/>
                <a:ext cx="4586140" cy="1384995"/>
              </a:xfrm>
              <a:prstGeom prst="rect">
                <a:avLst/>
              </a:prstGeom>
              <a:solidFill>
                <a:srgbClr val="00FFFF"/>
              </a:solidFill>
            </p:spPr>
            <p:txBody>
              <a:bodyPr wrap="square">
                <a:spAutoFit/>
              </a:bodyPr>
              <a:lstStyle/>
              <a:p>
                <a:r>
                  <a:rPr lang="en-GB" sz="1400" dirty="0">
                    <a:effectLst/>
                    <a:latin typeface="Times"/>
                  </a:rPr>
                  <a:t>Then the boundary condition at a boundary is obtained by setting the specified heat flux equal to </a:t>
                </a:r>
                <a14:m>
                  <m:oMath xmlns:m="http://schemas.openxmlformats.org/officeDocument/2006/math">
                    <m:r>
                      <a:rPr lang="en-GB" sz="1400" i="1" dirty="0" smtClean="0">
                        <a:effectLst/>
                        <a:latin typeface="Cambria Math" panose="02040503050406030204" pitchFamily="18" charset="0"/>
                      </a:rPr>
                      <m:t>𝑘</m:t>
                    </m:r>
                    <m:r>
                      <a:rPr lang="en-GB" sz="1400" i="1" dirty="0" smtClean="0">
                        <a:effectLst/>
                        <a:latin typeface="Cambria Math" panose="02040503050406030204" pitchFamily="18" charset="0"/>
                      </a:rPr>
                      <m:t>(</m:t>
                    </m:r>
                    <m:r>
                      <a:rPr lang="en-GB" sz="1400" i="1" dirty="0" smtClean="0">
                        <a:effectLst/>
                        <a:latin typeface="Cambria Math" panose="02040503050406030204" pitchFamily="18" charset="0"/>
                        <a:ea typeface="Cambria Math" panose="02040503050406030204" pitchFamily="18" charset="0"/>
                      </a:rPr>
                      <m:t>𝜕</m:t>
                    </m:r>
                    <m:r>
                      <a:rPr lang="en-GB" sz="1400" i="1" dirty="0" smtClean="0">
                        <a:effectLst/>
                        <a:latin typeface="Cambria Math" panose="02040503050406030204" pitchFamily="18" charset="0"/>
                      </a:rPr>
                      <m:t>𝑇</m:t>
                    </m:r>
                    <m:r>
                      <a:rPr lang="en-GB" sz="1400" i="1" dirty="0" smtClean="0">
                        <a:effectLst/>
                        <a:latin typeface="Cambria Math" panose="02040503050406030204" pitchFamily="18" charset="0"/>
                      </a:rPr>
                      <m:t>/</m:t>
                    </m:r>
                    <m:r>
                      <a:rPr lang="en-GB" sz="1400" i="1" dirty="0" smtClean="0">
                        <a:effectLst/>
                        <a:latin typeface="Cambria Math" panose="02040503050406030204" pitchFamily="18" charset="0"/>
                        <a:ea typeface="Cambria Math" panose="02040503050406030204" pitchFamily="18" charset="0"/>
                      </a:rPr>
                      <m:t>𝜕</m:t>
                    </m:r>
                    <m:r>
                      <a:rPr lang="en-GB" sz="1400" i="1" dirty="0" smtClean="0">
                        <a:effectLst/>
                        <a:latin typeface="Cambria Math" panose="02040503050406030204" pitchFamily="18" charset="0"/>
                      </a:rPr>
                      <m:t>𝑥</m:t>
                    </m:r>
                    <m:r>
                      <a:rPr lang="en-GB" sz="1400" i="1" dirty="0" smtClean="0">
                        <a:effectLst/>
                        <a:latin typeface="Cambria Math" panose="02040503050406030204" pitchFamily="18" charset="0"/>
                      </a:rPr>
                      <m:t>)</m:t>
                    </m:r>
                  </m:oMath>
                </a14:m>
                <a:r>
                  <a:rPr lang="en-GB" sz="1400" dirty="0">
                    <a:effectLst/>
                    <a:latin typeface="Times"/>
                  </a:rPr>
                  <a:t> at that boundary. The sign of the specified heat flux is determined by inspection: </a:t>
                </a:r>
                <a:r>
                  <a:rPr lang="en-GB" sz="1400" i="1" dirty="0">
                    <a:effectLst/>
                    <a:latin typeface="Times"/>
                  </a:rPr>
                  <a:t>positive </a:t>
                </a:r>
                <a:r>
                  <a:rPr lang="en-GB" sz="1400" dirty="0">
                    <a:effectLst/>
                    <a:latin typeface="Times"/>
                  </a:rPr>
                  <a:t>if the heat flux is in the positive di- rection of the coordinate axis, and </a:t>
                </a:r>
                <a:r>
                  <a:rPr lang="en-GB" sz="1400" i="1" dirty="0">
                    <a:effectLst/>
                    <a:latin typeface="Times"/>
                  </a:rPr>
                  <a:t>negative </a:t>
                </a:r>
                <a:r>
                  <a:rPr lang="en-GB" sz="1400" dirty="0">
                    <a:effectLst/>
                    <a:latin typeface="Times"/>
                  </a:rPr>
                  <a:t>if it is in the opposite direction. </a:t>
                </a:r>
                <a:endParaRPr lang="en-GB" dirty="0"/>
              </a:p>
            </p:txBody>
          </p:sp>
        </mc:Choice>
        <mc:Fallback>
          <p:sp>
            <p:nvSpPr>
              <p:cNvPr id="9" name="TextBox 8">
                <a:extLst>
                  <a:ext uri="{FF2B5EF4-FFF2-40B4-BE49-F238E27FC236}">
                    <a16:creationId xmlns:a16="http://schemas.microsoft.com/office/drawing/2014/main" id="{9FBFE74D-943A-B9EC-A8CA-B786821C45B4}"/>
                  </a:ext>
                </a:extLst>
              </p:cNvPr>
              <p:cNvSpPr txBox="1">
                <a:spLocks noRot="1" noChangeAspect="1" noMove="1" noResize="1" noEditPoints="1" noAdjustHandles="1" noChangeArrowheads="1" noChangeShapeType="1" noTextEdit="1"/>
              </p:cNvSpPr>
              <p:nvPr/>
            </p:nvSpPr>
            <p:spPr>
              <a:xfrm>
                <a:off x="287362" y="2936282"/>
                <a:ext cx="4586140" cy="1384995"/>
              </a:xfrm>
              <a:prstGeom prst="rect">
                <a:avLst/>
              </a:prstGeom>
              <a:blipFill>
                <a:blip r:embed="rId3"/>
                <a:stretch>
                  <a:fillRect l="-276" t="-909" b="-3636"/>
                </a:stretch>
              </a:blipFill>
            </p:spPr>
            <p:txBody>
              <a:bodyPr/>
              <a:lstStyle/>
              <a:p>
                <a:r>
                  <a:rPr lang="en-FI">
                    <a:noFill/>
                  </a:rPr>
                  <a:t> </a:t>
                </a:r>
              </a:p>
            </p:txBody>
          </p:sp>
        </mc:Fallback>
      </mc:AlternateContent>
      <p:pic>
        <p:nvPicPr>
          <p:cNvPr id="10" name="Picture 9">
            <a:extLst>
              <a:ext uri="{FF2B5EF4-FFF2-40B4-BE49-F238E27FC236}">
                <a16:creationId xmlns:a16="http://schemas.microsoft.com/office/drawing/2014/main" id="{A25BA7D1-EDA2-2330-7D35-3AC88ADAF864}"/>
              </a:ext>
            </a:extLst>
          </p:cNvPr>
          <p:cNvPicPr>
            <a:picLocks noChangeAspect="1"/>
          </p:cNvPicPr>
          <p:nvPr/>
        </p:nvPicPr>
        <p:blipFill>
          <a:blip r:embed="rId4"/>
          <a:stretch>
            <a:fillRect/>
          </a:stretch>
        </p:blipFill>
        <p:spPr>
          <a:xfrm>
            <a:off x="5518581" y="1380211"/>
            <a:ext cx="2560190" cy="2577969"/>
          </a:xfrm>
          <a:prstGeom prst="rect">
            <a:avLst/>
          </a:prstGeom>
        </p:spPr>
      </p:pic>
      <p:sp>
        <p:nvSpPr>
          <p:cNvPr id="12" name="TextBox 11">
            <a:extLst>
              <a:ext uri="{FF2B5EF4-FFF2-40B4-BE49-F238E27FC236}">
                <a16:creationId xmlns:a16="http://schemas.microsoft.com/office/drawing/2014/main" id="{324B31FB-D5A0-10A1-020F-513CDC1E4C9B}"/>
              </a:ext>
            </a:extLst>
          </p:cNvPr>
          <p:cNvSpPr txBox="1"/>
          <p:nvPr/>
        </p:nvSpPr>
        <p:spPr>
          <a:xfrm>
            <a:off x="5518581" y="4130689"/>
            <a:ext cx="2824142" cy="400110"/>
          </a:xfrm>
          <a:prstGeom prst="rect">
            <a:avLst/>
          </a:prstGeom>
          <a:noFill/>
        </p:spPr>
        <p:txBody>
          <a:bodyPr wrap="square">
            <a:spAutoFit/>
          </a:bodyPr>
          <a:lstStyle/>
          <a:p>
            <a:r>
              <a:rPr lang="en-GB" sz="1000" dirty="0">
                <a:effectLst/>
                <a:latin typeface="Times"/>
              </a:rPr>
              <a:t>Specified heat flux boundary conditions on both surfaces of a plane wall. </a:t>
            </a:r>
            <a:endParaRPr lang="en-GB" sz="1000" dirty="0"/>
          </a:p>
        </p:txBody>
      </p:sp>
    </p:spTree>
    <p:extLst>
      <p:ext uri="{BB962C8B-B14F-4D97-AF65-F5344CB8AC3E}">
        <p14:creationId xmlns:p14="http://schemas.microsoft.com/office/powerpoint/2010/main" val="408544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314541D-19DF-3F82-A25A-BAA7A313C126}"/>
              </a:ext>
            </a:extLst>
          </p:cNvPr>
          <p:cNvSpPr txBox="1">
            <a:spLocks/>
          </p:cNvSpPr>
          <p:nvPr/>
        </p:nvSpPr>
        <p:spPr>
          <a:xfrm>
            <a:off x="287363" y="223017"/>
            <a:ext cx="8698729" cy="1157194"/>
          </a:xfrm>
          <a:prstGeom prst="rect">
            <a:avLst/>
          </a:prstGeom>
        </p:spPr>
        <p:txBody>
          <a:bodyPr lIns="0" tIns="0" rIns="0" bIns="0"/>
          <a:lstStyle>
            <a:lvl1pPr marL="0" indent="0" algn="l" defTabSz="685733" rtl="0" eaLnBrk="1" latinLnBrk="0" hangingPunct="1">
              <a:lnSpc>
                <a:spcPct val="100000"/>
              </a:lnSpc>
              <a:spcBef>
                <a:spcPts val="750"/>
              </a:spcBef>
              <a:buFont typeface="Arial"/>
              <a:buNone/>
              <a:defRPr sz="4000" b="1" kern="1200" baseline="0">
                <a:solidFill>
                  <a:schemeClr val="tx1"/>
                </a:solidFill>
                <a:latin typeface="+mn-lt"/>
                <a:ea typeface="+mn-ea"/>
                <a:cs typeface="+mn-cs"/>
              </a:defRPr>
            </a:lvl1pPr>
            <a:lvl2pPr marL="342866" indent="0" algn="l" defTabSz="685733"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733" indent="0" algn="l" defTabSz="685733"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598"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465"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33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195"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06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2930" indent="0" algn="l" defTabSz="685733"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en-US" sz="3200" dirty="0"/>
              <a:t>Fourier’s law of heat conduction</a:t>
            </a:r>
          </a:p>
        </p:txBody>
      </p:sp>
      <p:sp>
        <p:nvSpPr>
          <p:cNvPr id="3" name="TextBox 2">
            <a:extLst>
              <a:ext uri="{FF2B5EF4-FFF2-40B4-BE49-F238E27FC236}">
                <a16:creationId xmlns:a16="http://schemas.microsoft.com/office/drawing/2014/main" id="{8E9370ED-E77A-24A7-B6E0-BC7025A84059}"/>
              </a:ext>
            </a:extLst>
          </p:cNvPr>
          <p:cNvSpPr txBox="1"/>
          <p:nvPr/>
        </p:nvSpPr>
        <p:spPr>
          <a:xfrm>
            <a:off x="287363" y="903157"/>
            <a:ext cx="4572000" cy="954107"/>
          </a:xfrm>
          <a:prstGeom prst="rect">
            <a:avLst/>
          </a:prstGeom>
          <a:solidFill>
            <a:srgbClr val="00FFFF"/>
          </a:solidFill>
        </p:spPr>
        <p:txBody>
          <a:bodyPr wrap="square">
            <a:spAutoFit/>
          </a:bodyPr>
          <a:lstStyle/>
          <a:p>
            <a:r>
              <a:rPr lang="en-GB" sz="1400" i="1" dirty="0">
                <a:latin typeface="Times"/>
              </a:rPr>
              <a:t>T</a:t>
            </a:r>
            <a:r>
              <a:rPr lang="en-GB" sz="1400" i="1" dirty="0">
                <a:effectLst/>
                <a:latin typeface="Times"/>
              </a:rPr>
              <a:t>he rate of heat conduction through a plane layer is proportional to the temperature difference across the layer and the heat transfer area, but is inversely proportional to the thickness of the layer. </a:t>
            </a:r>
            <a:endParaRPr lang="en-GB" dirty="0"/>
          </a:p>
        </p:txBody>
      </p:sp>
      <p:pic>
        <p:nvPicPr>
          <p:cNvPr id="4" name="Picture 3">
            <a:extLst>
              <a:ext uri="{FF2B5EF4-FFF2-40B4-BE49-F238E27FC236}">
                <a16:creationId xmlns:a16="http://schemas.microsoft.com/office/drawing/2014/main" id="{A7D7CFF9-E462-09B3-64D9-4E13CA7E5A51}"/>
              </a:ext>
            </a:extLst>
          </p:cNvPr>
          <p:cNvPicPr>
            <a:picLocks noChangeAspect="1"/>
          </p:cNvPicPr>
          <p:nvPr/>
        </p:nvPicPr>
        <p:blipFill>
          <a:blip r:embed="rId2"/>
          <a:stretch>
            <a:fillRect/>
          </a:stretch>
        </p:blipFill>
        <p:spPr>
          <a:xfrm>
            <a:off x="287363" y="1969529"/>
            <a:ext cx="1323735" cy="2087192"/>
          </a:xfrm>
          <a:prstGeom prst="rect">
            <a:avLst/>
          </a:prstGeom>
        </p:spPr>
      </p:pic>
      <p:sp>
        <p:nvSpPr>
          <p:cNvPr id="7" name="TextBox 6">
            <a:extLst>
              <a:ext uri="{FF2B5EF4-FFF2-40B4-BE49-F238E27FC236}">
                <a16:creationId xmlns:a16="http://schemas.microsoft.com/office/drawing/2014/main" id="{21649FC1-7FF5-621B-48DD-946A0F7AABE8}"/>
              </a:ext>
            </a:extLst>
          </p:cNvPr>
          <p:cNvSpPr txBox="1"/>
          <p:nvPr/>
        </p:nvSpPr>
        <p:spPr>
          <a:xfrm>
            <a:off x="287363" y="4268360"/>
            <a:ext cx="1720546" cy="553998"/>
          </a:xfrm>
          <a:prstGeom prst="rect">
            <a:avLst/>
          </a:prstGeom>
          <a:noFill/>
        </p:spPr>
        <p:txBody>
          <a:bodyPr wrap="square">
            <a:spAutoFit/>
          </a:bodyPr>
          <a:lstStyle/>
          <a:p>
            <a:r>
              <a:rPr lang="en-GB" sz="1000" dirty="0">
                <a:effectLst/>
                <a:latin typeface="Times"/>
              </a:rPr>
              <a:t>Heat conduction through a large plane wall of thickness </a:t>
            </a:r>
            <a:r>
              <a:rPr lang="en-GB" sz="1000" i="1" dirty="0">
                <a:effectLst/>
                <a:latin typeface="Times"/>
              </a:rPr>
              <a:t>x </a:t>
            </a:r>
            <a:r>
              <a:rPr lang="en-GB" sz="1000" dirty="0">
                <a:effectLst/>
                <a:latin typeface="Times"/>
              </a:rPr>
              <a:t>and area </a:t>
            </a:r>
            <a:r>
              <a:rPr lang="en-GB" sz="1000" i="1" dirty="0">
                <a:effectLst/>
                <a:latin typeface="Times"/>
              </a:rPr>
              <a:t>A. </a:t>
            </a:r>
            <a:endParaRPr lang="en-GB" sz="1000" dirty="0"/>
          </a:p>
        </p:txBody>
      </p:sp>
      <p:pic>
        <p:nvPicPr>
          <p:cNvPr id="8" name="Picture 7">
            <a:extLst>
              <a:ext uri="{FF2B5EF4-FFF2-40B4-BE49-F238E27FC236}">
                <a16:creationId xmlns:a16="http://schemas.microsoft.com/office/drawing/2014/main" id="{34BE19CA-DB5A-42B9-924D-E3BDC311CCBB}"/>
              </a:ext>
            </a:extLst>
          </p:cNvPr>
          <p:cNvPicPr>
            <a:picLocks noChangeAspect="1"/>
          </p:cNvPicPr>
          <p:nvPr/>
        </p:nvPicPr>
        <p:blipFill>
          <a:blip r:embed="rId3"/>
          <a:stretch>
            <a:fillRect/>
          </a:stretch>
        </p:blipFill>
        <p:spPr>
          <a:xfrm>
            <a:off x="1491449" y="2020692"/>
            <a:ext cx="3080551" cy="354015"/>
          </a:xfrm>
          <a:prstGeom prst="rect">
            <a:avLst/>
          </a:prstGeom>
        </p:spPr>
      </p:pic>
      <p:pic>
        <p:nvPicPr>
          <p:cNvPr id="9" name="Picture 8">
            <a:extLst>
              <a:ext uri="{FF2B5EF4-FFF2-40B4-BE49-F238E27FC236}">
                <a16:creationId xmlns:a16="http://schemas.microsoft.com/office/drawing/2014/main" id="{31C9A885-3A22-9088-BE4C-D567727040C9}"/>
              </a:ext>
            </a:extLst>
          </p:cNvPr>
          <p:cNvPicPr>
            <a:picLocks noChangeAspect="1"/>
          </p:cNvPicPr>
          <p:nvPr/>
        </p:nvPicPr>
        <p:blipFill>
          <a:blip r:embed="rId4"/>
          <a:stretch>
            <a:fillRect/>
          </a:stretch>
        </p:blipFill>
        <p:spPr>
          <a:xfrm>
            <a:off x="1491448" y="2402249"/>
            <a:ext cx="3080551" cy="627673"/>
          </a:xfrm>
          <a:prstGeom prst="rect">
            <a:avLst/>
          </a:prstGeom>
        </p:spPr>
      </p:pic>
      <p:sp>
        <p:nvSpPr>
          <p:cNvPr id="11" name="TextBox 10">
            <a:extLst>
              <a:ext uri="{FF2B5EF4-FFF2-40B4-BE49-F238E27FC236}">
                <a16:creationId xmlns:a16="http://schemas.microsoft.com/office/drawing/2014/main" id="{D0F48C96-BDF2-D343-1152-A62068BC6A83}"/>
              </a:ext>
            </a:extLst>
          </p:cNvPr>
          <p:cNvSpPr txBox="1"/>
          <p:nvPr/>
        </p:nvSpPr>
        <p:spPr>
          <a:xfrm>
            <a:off x="1611098" y="3049046"/>
            <a:ext cx="3248265" cy="523220"/>
          </a:xfrm>
          <a:prstGeom prst="rect">
            <a:avLst/>
          </a:prstGeom>
          <a:solidFill>
            <a:srgbClr val="00FFFF"/>
          </a:solidFill>
        </p:spPr>
        <p:txBody>
          <a:bodyPr wrap="square">
            <a:spAutoFit/>
          </a:bodyPr>
          <a:lstStyle/>
          <a:p>
            <a:r>
              <a:rPr lang="en-GB" sz="1400" dirty="0">
                <a:effectLst/>
                <a:latin typeface="Times"/>
              </a:rPr>
              <a:t>In the limiting case of </a:t>
            </a:r>
            <a:r>
              <a:rPr lang="en-GB" sz="1400" i="1" dirty="0">
                <a:effectLst/>
                <a:latin typeface="Times"/>
              </a:rPr>
              <a:t>x </a:t>
            </a:r>
            <a:r>
              <a:rPr lang="en-GB" sz="1400" dirty="0">
                <a:effectLst/>
                <a:latin typeface="Symbol" pitchFamily="2" charset="2"/>
              </a:rPr>
              <a:t>→ </a:t>
            </a:r>
            <a:r>
              <a:rPr lang="en-GB" sz="1400" dirty="0">
                <a:effectLst/>
                <a:latin typeface="Times"/>
              </a:rPr>
              <a:t>0, the equation above reduces to the differential form </a:t>
            </a:r>
            <a:endParaRPr lang="en-GB" dirty="0"/>
          </a:p>
        </p:txBody>
      </p:sp>
      <p:pic>
        <p:nvPicPr>
          <p:cNvPr id="12" name="Picture 11">
            <a:extLst>
              <a:ext uri="{FF2B5EF4-FFF2-40B4-BE49-F238E27FC236}">
                <a16:creationId xmlns:a16="http://schemas.microsoft.com/office/drawing/2014/main" id="{5172E1E7-7C2D-109B-C572-224284DB8B6A}"/>
              </a:ext>
            </a:extLst>
          </p:cNvPr>
          <p:cNvPicPr>
            <a:picLocks noChangeAspect="1"/>
          </p:cNvPicPr>
          <p:nvPr/>
        </p:nvPicPr>
        <p:blipFill>
          <a:blip r:embed="rId5"/>
          <a:stretch>
            <a:fillRect/>
          </a:stretch>
        </p:blipFill>
        <p:spPr>
          <a:xfrm>
            <a:off x="1611098" y="3678085"/>
            <a:ext cx="2321710" cy="608973"/>
          </a:xfrm>
          <a:prstGeom prst="rect">
            <a:avLst/>
          </a:prstGeom>
        </p:spPr>
      </p:pic>
      <p:pic>
        <p:nvPicPr>
          <p:cNvPr id="13" name="Picture 12">
            <a:extLst>
              <a:ext uri="{FF2B5EF4-FFF2-40B4-BE49-F238E27FC236}">
                <a16:creationId xmlns:a16="http://schemas.microsoft.com/office/drawing/2014/main" id="{1392B96B-3A70-824D-1D78-007EFB26CC66}"/>
              </a:ext>
            </a:extLst>
          </p:cNvPr>
          <p:cNvPicPr>
            <a:picLocks noChangeAspect="1"/>
          </p:cNvPicPr>
          <p:nvPr/>
        </p:nvPicPr>
        <p:blipFill>
          <a:blip r:embed="rId6"/>
          <a:stretch>
            <a:fillRect/>
          </a:stretch>
        </p:blipFill>
        <p:spPr>
          <a:xfrm>
            <a:off x="6095252" y="815486"/>
            <a:ext cx="2163346" cy="3907498"/>
          </a:xfrm>
          <a:prstGeom prst="rect">
            <a:avLst/>
          </a:prstGeom>
        </p:spPr>
      </p:pic>
      <p:sp>
        <p:nvSpPr>
          <p:cNvPr id="15" name="TextBox 14">
            <a:extLst>
              <a:ext uri="{FF2B5EF4-FFF2-40B4-BE49-F238E27FC236}">
                <a16:creationId xmlns:a16="http://schemas.microsoft.com/office/drawing/2014/main" id="{C08E92DF-7E69-A214-5FE5-C6691B209CD8}"/>
              </a:ext>
            </a:extLst>
          </p:cNvPr>
          <p:cNvSpPr txBox="1"/>
          <p:nvPr/>
        </p:nvSpPr>
        <p:spPr>
          <a:xfrm>
            <a:off x="5987318" y="4899514"/>
            <a:ext cx="2379214" cy="553998"/>
          </a:xfrm>
          <a:prstGeom prst="rect">
            <a:avLst/>
          </a:prstGeom>
          <a:noFill/>
        </p:spPr>
        <p:txBody>
          <a:bodyPr wrap="square">
            <a:spAutoFit/>
          </a:bodyPr>
          <a:lstStyle/>
          <a:p>
            <a:r>
              <a:rPr lang="en-GB" sz="1000" dirty="0">
                <a:effectLst/>
                <a:latin typeface="Times"/>
              </a:rPr>
              <a:t>The rate of heat conduction through a solid is directly proportional to its thermal conductivity. </a:t>
            </a:r>
            <a:endParaRPr lang="en-GB" sz="1000" dirty="0"/>
          </a:p>
        </p:txBody>
      </p:sp>
    </p:spTree>
    <p:extLst>
      <p:ext uri="{BB962C8B-B14F-4D97-AF65-F5344CB8AC3E}">
        <p14:creationId xmlns:p14="http://schemas.microsoft.com/office/powerpoint/2010/main" val="269817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314541D-19DF-3F82-A25A-BAA7A313C126}"/>
              </a:ext>
            </a:extLst>
          </p:cNvPr>
          <p:cNvSpPr txBox="1">
            <a:spLocks/>
          </p:cNvSpPr>
          <p:nvPr/>
        </p:nvSpPr>
        <p:spPr>
          <a:xfrm>
            <a:off x="287363" y="223017"/>
            <a:ext cx="8698729" cy="1157194"/>
          </a:xfrm>
          <a:prstGeom prst="rect">
            <a:avLst/>
          </a:prstGeom>
        </p:spPr>
        <p:txBody>
          <a:bodyPr lIns="0" tIns="0" rIns="0" bIns="0"/>
          <a:lstStyle>
            <a:defPPr>
              <a:defRPr lang="en-US"/>
            </a:defPPr>
            <a:lvl1pPr indent="0" defTabSz="685733">
              <a:lnSpc>
                <a:spcPct val="100000"/>
              </a:lnSpc>
              <a:spcBef>
                <a:spcPts val="750"/>
              </a:spcBef>
              <a:buFont typeface="Arial"/>
              <a:buNone/>
              <a:defRPr sz="3200" b="1" baseline="0"/>
            </a:lvl1pPr>
            <a:lvl2pPr marL="342866" indent="0" defTabSz="685733">
              <a:lnSpc>
                <a:spcPct val="90000"/>
              </a:lnSpc>
              <a:spcBef>
                <a:spcPts val="375"/>
              </a:spcBef>
              <a:buFont typeface="Arial"/>
              <a:buNone/>
              <a:defRPr sz="1050"/>
            </a:lvl2pPr>
            <a:lvl3pPr marL="685733" indent="0" defTabSz="685733">
              <a:lnSpc>
                <a:spcPct val="90000"/>
              </a:lnSpc>
              <a:spcBef>
                <a:spcPts val="375"/>
              </a:spcBef>
              <a:buFont typeface="Arial"/>
              <a:buNone/>
              <a:defRPr sz="900"/>
            </a:lvl3pPr>
            <a:lvl4pPr marL="1028598" indent="0" defTabSz="685733">
              <a:lnSpc>
                <a:spcPct val="90000"/>
              </a:lnSpc>
              <a:spcBef>
                <a:spcPts val="375"/>
              </a:spcBef>
              <a:buFont typeface="Arial"/>
              <a:buNone/>
              <a:defRPr sz="750"/>
            </a:lvl4pPr>
            <a:lvl5pPr marL="1371465" indent="0" defTabSz="685733">
              <a:lnSpc>
                <a:spcPct val="90000"/>
              </a:lnSpc>
              <a:spcBef>
                <a:spcPts val="375"/>
              </a:spcBef>
              <a:buFont typeface="Arial"/>
              <a:buNone/>
              <a:defRPr sz="750"/>
            </a:lvl5pPr>
            <a:lvl6pPr marL="1714330" indent="0" defTabSz="685733">
              <a:lnSpc>
                <a:spcPct val="90000"/>
              </a:lnSpc>
              <a:spcBef>
                <a:spcPts val="375"/>
              </a:spcBef>
              <a:buFont typeface="Arial"/>
              <a:buNone/>
              <a:defRPr sz="750"/>
            </a:lvl6pPr>
            <a:lvl7pPr marL="2057195" indent="0" defTabSz="685733">
              <a:lnSpc>
                <a:spcPct val="90000"/>
              </a:lnSpc>
              <a:spcBef>
                <a:spcPts val="375"/>
              </a:spcBef>
              <a:buFont typeface="Arial"/>
              <a:buNone/>
              <a:defRPr sz="750"/>
            </a:lvl7pPr>
            <a:lvl8pPr marL="2400060" indent="0" defTabSz="685733">
              <a:lnSpc>
                <a:spcPct val="90000"/>
              </a:lnSpc>
              <a:spcBef>
                <a:spcPts val="375"/>
              </a:spcBef>
              <a:buFont typeface="Arial"/>
              <a:buNone/>
              <a:defRPr sz="750"/>
            </a:lvl8pPr>
            <a:lvl9pPr marL="2742930" indent="0" defTabSz="685733">
              <a:lnSpc>
                <a:spcPct val="90000"/>
              </a:lnSpc>
              <a:spcBef>
                <a:spcPts val="375"/>
              </a:spcBef>
              <a:buFont typeface="Arial"/>
              <a:buNone/>
              <a:defRPr sz="750"/>
            </a:lvl9pPr>
          </a:lstStyle>
          <a:p>
            <a:r>
              <a:rPr lang="en-GB" dirty="0"/>
              <a:t>Thermal Conductivity</a:t>
            </a:r>
          </a:p>
        </p:txBody>
      </p:sp>
      <p:sp>
        <p:nvSpPr>
          <p:cNvPr id="6" name="TextBox 5">
            <a:extLst>
              <a:ext uri="{FF2B5EF4-FFF2-40B4-BE49-F238E27FC236}">
                <a16:creationId xmlns:a16="http://schemas.microsoft.com/office/drawing/2014/main" id="{84B88D6D-DF4D-781F-BF08-43D5B42640C0}"/>
              </a:ext>
            </a:extLst>
          </p:cNvPr>
          <p:cNvSpPr txBox="1"/>
          <p:nvPr/>
        </p:nvSpPr>
        <p:spPr>
          <a:xfrm>
            <a:off x="157908" y="856991"/>
            <a:ext cx="3886191" cy="954107"/>
          </a:xfrm>
          <a:prstGeom prst="rect">
            <a:avLst/>
          </a:prstGeom>
          <a:solidFill>
            <a:srgbClr val="00FFFF"/>
          </a:solidFill>
        </p:spPr>
        <p:txBody>
          <a:bodyPr wrap="square">
            <a:spAutoFit/>
          </a:bodyPr>
          <a:lstStyle/>
          <a:p>
            <a:r>
              <a:rPr lang="en-GB" sz="1400" dirty="0">
                <a:effectLst/>
                <a:latin typeface="Times"/>
              </a:rPr>
              <a:t>Thus the </a:t>
            </a:r>
            <a:r>
              <a:rPr lang="en-GB" sz="1400" b="1" dirty="0">
                <a:effectLst/>
                <a:latin typeface="Times"/>
              </a:rPr>
              <a:t>thermal conductivity </a:t>
            </a:r>
            <a:r>
              <a:rPr lang="en-GB" sz="1400" dirty="0">
                <a:effectLst/>
                <a:latin typeface="Times"/>
              </a:rPr>
              <a:t>of a material can be defined as </a:t>
            </a:r>
            <a:r>
              <a:rPr lang="en-GB" sz="1400" i="1" dirty="0">
                <a:effectLst/>
                <a:latin typeface="Times"/>
              </a:rPr>
              <a:t>the rate of  heat transfer through a unit thickness of the material per unit area per unit temperature difference. </a:t>
            </a:r>
          </a:p>
        </p:txBody>
      </p:sp>
      <p:pic>
        <p:nvPicPr>
          <p:cNvPr id="7" name="Picture 6">
            <a:extLst>
              <a:ext uri="{FF2B5EF4-FFF2-40B4-BE49-F238E27FC236}">
                <a16:creationId xmlns:a16="http://schemas.microsoft.com/office/drawing/2014/main" id="{4A8FBCEA-95A3-F34E-F057-DA17FDC90643}"/>
              </a:ext>
            </a:extLst>
          </p:cNvPr>
          <p:cNvPicPr>
            <a:picLocks noChangeAspect="1"/>
          </p:cNvPicPr>
          <p:nvPr/>
        </p:nvPicPr>
        <p:blipFill>
          <a:blip r:embed="rId2"/>
          <a:stretch>
            <a:fillRect/>
          </a:stretch>
        </p:blipFill>
        <p:spPr>
          <a:xfrm>
            <a:off x="4171771" y="801614"/>
            <a:ext cx="1758829" cy="2818364"/>
          </a:xfrm>
          <a:prstGeom prst="rect">
            <a:avLst/>
          </a:prstGeom>
        </p:spPr>
      </p:pic>
      <p:pic>
        <p:nvPicPr>
          <p:cNvPr id="8" name="Picture 7">
            <a:extLst>
              <a:ext uri="{FF2B5EF4-FFF2-40B4-BE49-F238E27FC236}">
                <a16:creationId xmlns:a16="http://schemas.microsoft.com/office/drawing/2014/main" id="{0AC08498-3B20-36E8-308C-92265159D634}"/>
              </a:ext>
            </a:extLst>
          </p:cNvPr>
          <p:cNvPicPr>
            <a:picLocks noChangeAspect="1"/>
          </p:cNvPicPr>
          <p:nvPr/>
        </p:nvPicPr>
        <p:blipFill>
          <a:blip r:embed="rId3"/>
          <a:stretch>
            <a:fillRect/>
          </a:stretch>
        </p:blipFill>
        <p:spPr>
          <a:xfrm>
            <a:off x="5998485" y="803905"/>
            <a:ext cx="3010235" cy="2818364"/>
          </a:xfrm>
          <a:prstGeom prst="rect">
            <a:avLst/>
          </a:prstGeom>
        </p:spPr>
      </p:pic>
      <p:pic>
        <p:nvPicPr>
          <p:cNvPr id="9" name="Picture 8">
            <a:extLst>
              <a:ext uri="{FF2B5EF4-FFF2-40B4-BE49-F238E27FC236}">
                <a16:creationId xmlns:a16="http://schemas.microsoft.com/office/drawing/2014/main" id="{CDF471E2-EF5E-3030-2C14-FCB34752B1F8}"/>
              </a:ext>
            </a:extLst>
          </p:cNvPr>
          <p:cNvPicPr>
            <a:picLocks noChangeAspect="1"/>
          </p:cNvPicPr>
          <p:nvPr/>
        </p:nvPicPr>
        <p:blipFill>
          <a:blip r:embed="rId4"/>
          <a:stretch>
            <a:fillRect/>
          </a:stretch>
        </p:blipFill>
        <p:spPr>
          <a:xfrm>
            <a:off x="156125" y="2514027"/>
            <a:ext cx="1670481" cy="2322655"/>
          </a:xfrm>
          <a:prstGeom prst="rect">
            <a:avLst/>
          </a:prstGeom>
        </p:spPr>
      </p:pic>
      <p:sp>
        <p:nvSpPr>
          <p:cNvPr id="11" name="TextBox 10">
            <a:extLst>
              <a:ext uri="{FF2B5EF4-FFF2-40B4-BE49-F238E27FC236}">
                <a16:creationId xmlns:a16="http://schemas.microsoft.com/office/drawing/2014/main" id="{8089AACF-472F-E708-920A-488B783A76BB}"/>
              </a:ext>
            </a:extLst>
          </p:cNvPr>
          <p:cNvSpPr txBox="1"/>
          <p:nvPr/>
        </p:nvSpPr>
        <p:spPr>
          <a:xfrm>
            <a:off x="1826606" y="3398355"/>
            <a:ext cx="1670480" cy="553998"/>
          </a:xfrm>
          <a:prstGeom prst="rect">
            <a:avLst/>
          </a:prstGeom>
          <a:noFill/>
        </p:spPr>
        <p:txBody>
          <a:bodyPr wrap="square">
            <a:spAutoFit/>
          </a:bodyPr>
          <a:lstStyle/>
          <a:p>
            <a:r>
              <a:rPr lang="en-GB" sz="1000" dirty="0">
                <a:effectLst/>
                <a:latin typeface="Times"/>
              </a:rPr>
              <a:t>A simple experimental setup to determine the thermal conductivity of a material. </a:t>
            </a:r>
            <a:endParaRPr lang="en-GB" sz="1000" dirty="0"/>
          </a:p>
        </p:txBody>
      </p:sp>
      <p:sp>
        <p:nvSpPr>
          <p:cNvPr id="3" name="TextBox 2">
            <a:extLst>
              <a:ext uri="{FF2B5EF4-FFF2-40B4-BE49-F238E27FC236}">
                <a16:creationId xmlns:a16="http://schemas.microsoft.com/office/drawing/2014/main" id="{E8CA9D93-F2CD-CA33-0A01-FB01DBE35F2A}"/>
              </a:ext>
            </a:extLst>
          </p:cNvPr>
          <p:cNvSpPr txBox="1"/>
          <p:nvPr/>
        </p:nvSpPr>
        <p:spPr>
          <a:xfrm>
            <a:off x="4171771" y="3952353"/>
            <a:ext cx="4814321" cy="738664"/>
          </a:xfrm>
          <a:prstGeom prst="rect">
            <a:avLst/>
          </a:prstGeom>
          <a:solidFill>
            <a:srgbClr val="00FFFF"/>
          </a:solidFill>
        </p:spPr>
        <p:txBody>
          <a:bodyPr wrap="square">
            <a:spAutoFit/>
          </a:bodyPr>
          <a:lstStyle/>
          <a:p>
            <a:r>
              <a:rPr lang="en-GB" sz="1400" dirty="0">
                <a:effectLst/>
                <a:latin typeface="Times"/>
              </a:rPr>
              <a:t>A high value for thermal conductivity indicates that the material is a good heat conductor, and a low value indicates that the material is a poor heat conductor or </a:t>
            </a:r>
            <a:r>
              <a:rPr lang="en-GB" sz="1400" i="1" dirty="0">
                <a:effectLst/>
                <a:latin typeface="Times"/>
              </a:rPr>
              <a:t>insulator. </a:t>
            </a:r>
            <a:endParaRPr lang="en-GB" sz="1400" dirty="0"/>
          </a:p>
        </p:txBody>
      </p:sp>
      <p:sp>
        <p:nvSpPr>
          <p:cNvPr id="10" name="TextBox 9">
            <a:extLst>
              <a:ext uri="{FF2B5EF4-FFF2-40B4-BE49-F238E27FC236}">
                <a16:creationId xmlns:a16="http://schemas.microsoft.com/office/drawing/2014/main" id="{D067A39F-232B-ABB0-BED1-4D4C21482ACE}"/>
              </a:ext>
            </a:extLst>
          </p:cNvPr>
          <p:cNvSpPr txBox="1"/>
          <p:nvPr/>
        </p:nvSpPr>
        <p:spPr>
          <a:xfrm>
            <a:off x="156125" y="1863108"/>
            <a:ext cx="3886191" cy="523220"/>
          </a:xfrm>
          <a:prstGeom prst="rect">
            <a:avLst/>
          </a:prstGeom>
          <a:solidFill>
            <a:srgbClr val="00FFFF"/>
          </a:solidFill>
        </p:spPr>
        <p:txBody>
          <a:bodyPr wrap="square">
            <a:spAutoFit/>
          </a:bodyPr>
          <a:lstStyle/>
          <a:p>
            <a:r>
              <a:rPr lang="en-GB" sz="1400" dirty="0">
                <a:effectLst/>
                <a:latin typeface="Times"/>
              </a:rPr>
              <a:t>The thermal conductivity of a material is a measure of the ability of the material to conduct heat. </a:t>
            </a:r>
          </a:p>
        </p:txBody>
      </p:sp>
    </p:spTree>
    <p:extLst>
      <p:ext uri="{BB962C8B-B14F-4D97-AF65-F5344CB8AC3E}">
        <p14:creationId xmlns:p14="http://schemas.microsoft.com/office/powerpoint/2010/main" val="280704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41765" y="155127"/>
            <a:ext cx="8819468" cy="1077218"/>
          </a:xfrm>
          <a:prstGeom prst="rect">
            <a:avLst/>
          </a:prstGeom>
        </p:spPr>
        <p:txBody>
          <a:bodyPr wrap="square">
            <a:spAutoFit/>
          </a:bodyPr>
          <a:lstStyle/>
          <a:p>
            <a:r>
              <a:rPr lang="en-US" sz="3200" b="1" dirty="0"/>
              <a:t>Thermal Conductivity</a:t>
            </a:r>
          </a:p>
          <a:p>
            <a:endParaRPr lang="en-US" sz="3200" b="1" dirty="0"/>
          </a:p>
        </p:txBody>
      </p:sp>
      <p:pic>
        <p:nvPicPr>
          <p:cNvPr id="2" name="Picture 1">
            <a:extLst>
              <a:ext uri="{FF2B5EF4-FFF2-40B4-BE49-F238E27FC236}">
                <a16:creationId xmlns:a16="http://schemas.microsoft.com/office/drawing/2014/main" id="{1A80EC77-1C04-0603-73F2-5A5957235146}"/>
              </a:ext>
            </a:extLst>
          </p:cNvPr>
          <p:cNvPicPr>
            <a:picLocks noChangeAspect="1"/>
          </p:cNvPicPr>
          <p:nvPr/>
        </p:nvPicPr>
        <p:blipFill>
          <a:blip r:embed="rId3"/>
          <a:stretch>
            <a:fillRect/>
          </a:stretch>
        </p:blipFill>
        <p:spPr>
          <a:xfrm>
            <a:off x="5930270" y="739902"/>
            <a:ext cx="2556782" cy="3881660"/>
          </a:xfrm>
          <a:prstGeom prst="rect">
            <a:avLst/>
          </a:prstGeom>
        </p:spPr>
      </p:pic>
      <p:sp>
        <p:nvSpPr>
          <p:cNvPr id="6" name="TextBox 5">
            <a:extLst>
              <a:ext uri="{FF2B5EF4-FFF2-40B4-BE49-F238E27FC236}">
                <a16:creationId xmlns:a16="http://schemas.microsoft.com/office/drawing/2014/main" id="{1B36107C-EB88-ECC9-A5AC-08B72EB01631}"/>
              </a:ext>
            </a:extLst>
          </p:cNvPr>
          <p:cNvSpPr txBox="1"/>
          <p:nvPr/>
        </p:nvSpPr>
        <p:spPr>
          <a:xfrm>
            <a:off x="6106165" y="4662010"/>
            <a:ext cx="2204991" cy="400110"/>
          </a:xfrm>
          <a:prstGeom prst="rect">
            <a:avLst/>
          </a:prstGeom>
          <a:noFill/>
        </p:spPr>
        <p:txBody>
          <a:bodyPr wrap="square">
            <a:spAutoFit/>
          </a:bodyPr>
          <a:lstStyle/>
          <a:p>
            <a:r>
              <a:rPr lang="en-GB" sz="1000" dirty="0">
                <a:effectLst/>
                <a:latin typeface="Times"/>
              </a:rPr>
              <a:t>The mechanisms of heat conduction in different phases of a substance. </a:t>
            </a:r>
            <a:endParaRPr lang="en-GB" sz="1000" dirty="0"/>
          </a:p>
        </p:txBody>
      </p:sp>
      <p:sp>
        <p:nvSpPr>
          <p:cNvPr id="10" name="TextBox 9">
            <a:extLst>
              <a:ext uri="{FF2B5EF4-FFF2-40B4-BE49-F238E27FC236}">
                <a16:creationId xmlns:a16="http://schemas.microsoft.com/office/drawing/2014/main" id="{E1565FBF-91F7-9293-F0E0-6906BDF8C264}"/>
              </a:ext>
            </a:extLst>
          </p:cNvPr>
          <p:cNvSpPr txBox="1"/>
          <p:nvPr/>
        </p:nvSpPr>
        <p:spPr>
          <a:xfrm>
            <a:off x="282767" y="749230"/>
            <a:ext cx="5273322" cy="523220"/>
          </a:xfrm>
          <a:prstGeom prst="rect">
            <a:avLst/>
          </a:prstGeom>
          <a:solidFill>
            <a:srgbClr val="00FFFF"/>
          </a:solidFill>
        </p:spPr>
        <p:txBody>
          <a:bodyPr wrap="square">
            <a:spAutoFit/>
          </a:bodyPr>
          <a:lstStyle/>
          <a:p>
            <a:pPr>
              <a:spcBef>
                <a:spcPts val="600"/>
              </a:spcBef>
              <a:spcAft>
                <a:spcPts val="600"/>
              </a:spcAft>
            </a:pPr>
            <a:r>
              <a:rPr lang="en-GB" sz="1400" dirty="0">
                <a:effectLst/>
                <a:latin typeface="Times"/>
              </a:rPr>
              <a:t>Temperature is a measure of the kinetic energies of the particles such as the molecules or atoms of a substance. </a:t>
            </a:r>
          </a:p>
        </p:txBody>
      </p:sp>
      <p:sp>
        <p:nvSpPr>
          <p:cNvPr id="4" name="TextBox 3">
            <a:extLst>
              <a:ext uri="{FF2B5EF4-FFF2-40B4-BE49-F238E27FC236}">
                <a16:creationId xmlns:a16="http://schemas.microsoft.com/office/drawing/2014/main" id="{8D59FBB2-33D4-FABE-A2BA-3BCB2F6CFA56}"/>
              </a:ext>
            </a:extLst>
          </p:cNvPr>
          <p:cNvSpPr txBox="1"/>
          <p:nvPr/>
        </p:nvSpPr>
        <p:spPr>
          <a:xfrm>
            <a:off x="282766" y="1342380"/>
            <a:ext cx="5273321" cy="738664"/>
          </a:xfrm>
          <a:prstGeom prst="rect">
            <a:avLst/>
          </a:prstGeom>
          <a:solidFill>
            <a:srgbClr val="00FFFF"/>
          </a:solidFill>
        </p:spPr>
        <p:txBody>
          <a:bodyPr wrap="square">
            <a:spAutoFit/>
          </a:bodyPr>
          <a:lstStyle/>
          <a:p>
            <a:pPr>
              <a:spcBef>
                <a:spcPts val="600"/>
              </a:spcBef>
              <a:spcAft>
                <a:spcPts val="600"/>
              </a:spcAft>
            </a:pPr>
            <a:r>
              <a:rPr lang="en-GB" sz="1400" dirty="0">
                <a:effectLst/>
                <a:latin typeface="Times"/>
              </a:rPr>
              <a:t>In a liquid or gas, the kinetic energy of the molecules is due to their random translational motion as well as their vibrational and rotational motions. </a:t>
            </a:r>
          </a:p>
        </p:txBody>
      </p:sp>
      <p:sp>
        <p:nvSpPr>
          <p:cNvPr id="7" name="TextBox 6">
            <a:extLst>
              <a:ext uri="{FF2B5EF4-FFF2-40B4-BE49-F238E27FC236}">
                <a16:creationId xmlns:a16="http://schemas.microsoft.com/office/drawing/2014/main" id="{9B36560F-2886-E9BF-1D8C-C413DD014977}"/>
              </a:ext>
            </a:extLst>
          </p:cNvPr>
          <p:cNvSpPr txBox="1"/>
          <p:nvPr/>
        </p:nvSpPr>
        <p:spPr>
          <a:xfrm>
            <a:off x="282767" y="2150974"/>
            <a:ext cx="5273320" cy="1815882"/>
          </a:xfrm>
          <a:prstGeom prst="rect">
            <a:avLst/>
          </a:prstGeom>
          <a:solidFill>
            <a:srgbClr val="00FFFF"/>
          </a:solidFill>
        </p:spPr>
        <p:txBody>
          <a:bodyPr wrap="square">
            <a:spAutoFit/>
          </a:bodyPr>
          <a:lstStyle/>
          <a:p>
            <a:pPr>
              <a:spcBef>
                <a:spcPts val="600"/>
              </a:spcBef>
              <a:spcAft>
                <a:spcPts val="600"/>
              </a:spcAft>
            </a:pPr>
            <a:r>
              <a:rPr lang="en-GB" sz="1400" dirty="0">
                <a:effectLst/>
                <a:latin typeface="Times"/>
              </a:rPr>
              <a:t>The mechanism of heat conduction in a </a:t>
            </a:r>
            <a:r>
              <a:rPr lang="en-GB" sz="1400" i="1" dirty="0">
                <a:effectLst/>
                <a:latin typeface="Times"/>
              </a:rPr>
              <a:t>liquid </a:t>
            </a:r>
            <a:r>
              <a:rPr lang="en-GB" sz="1400" dirty="0">
                <a:effectLst/>
                <a:latin typeface="Times"/>
              </a:rPr>
              <a:t>is complicated by the fact that the molecules are more closely spaced, and they exert a stronger intermolecular force field. The thermal conductivities of liquids usually lie between those of solids and gases. The thermal conductivity of a substance is normally highest in the solid phase and lowest in the gas phase. Unlike gases, the thermal conductivities of most liquids decrease with increasing temperature, with water being a notable exception. </a:t>
            </a:r>
            <a:endParaRPr lang="en-GB" sz="1400" dirty="0"/>
          </a:p>
        </p:txBody>
      </p:sp>
      <p:sp>
        <p:nvSpPr>
          <p:cNvPr id="11" name="TextBox 10">
            <a:extLst>
              <a:ext uri="{FF2B5EF4-FFF2-40B4-BE49-F238E27FC236}">
                <a16:creationId xmlns:a16="http://schemas.microsoft.com/office/drawing/2014/main" id="{CC2302F4-8DD7-2016-0C51-52AE9C943BC7}"/>
              </a:ext>
            </a:extLst>
          </p:cNvPr>
          <p:cNvSpPr txBox="1"/>
          <p:nvPr/>
        </p:nvSpPr>
        <p:spPr>
          <a:xfrm>
            <a:off x="282766" y="4036786"/>
            <a:ext cx="5273320" cy="954107"/>
          </a:xfrm>
          <a:prstGeom prst="rect">
            <a:avLst/>
          </a:prstGeom>
          <a:solidFill>
            <a:srgbClr val="00FFFF"/>
          </a:solidFill>
        </p:spPr>
        <p:txBody>
          <a:bodyPr wrap="square">
            <a:spAutoFit/>
          </a:bodyPr>
          <a:lstStyle/>
          <a:p>
            <a:pPr>
              <a:spcBef>
                <a:spcPts val="600"/>
              </a:spcBef>
              <a:spcAft>
                <a:spcPts val="600"/>
              </a:spcAft>
            </a:pPr>
            <a:r>
              <a:rPr lang="en-GB" sz="1400" dirty="0">
                <a:effectLst/>
                <a:latin typeface="Times"/>
              </a:rPr>
              <a:t>In </a:t>
            </a:r>
            <a:r>
              <a:rPr lang="en-GB" sz="1400" i="1" dirty="0">
                <a:effectLst/>
                <a:latin typeface="Times"/>
              </a:rPr>
              <a:t>solids, </a:t>
            </a:r>
            <a:r>
              <a:rPr lang="en-GB" sz="1400" dirty="0">
                <a:effectLst/>
                <a:latin typeface="Times"/>
              </a:rPr>
              <a:t>heat conduction is due to two effects: the </a:t>
            </a:r>
            <a:r>
              <a:rPr lang="en-GB" sz="1400" i="1" dirty="0">
                <a:effectLst/>
                <a:latin typeface="Times"/>
              </a:rPr>
              <a:t>lattice vibrational waves </a:t>
            </a:r>
            <a:r>
              <a:rPr lang="en-GB" sz="1400" dirty="0">
                <a:effectLst/>
                <a:latin typeface="Times"/>
              </a:rPr>
              <a:t>induced by the vibrational motions of the molecules positioned at relatively fixed positions in a periodic manner called a lattice, and the energy transported via the </a:t>
            </a:r>
            <a:r>
              <a:rPr lang="en-GB" sz="1400" i="1" dirty="0">
                <a:effectLst/>
                <a:latin typeface="Times"/>
              </a:rPr>
              <a:t>free flow of electrons </a:t>
            </a:r>
            <a:r>
              <a:rPr lang="en-GB" sz="1400" dirty="0">
                <a:effectLst/>
                <a:latin typeface="Times"/>
              </a:rPr>
              <a:t>in the solid. </a:t>
            </a:r>
            <a:endParaRPr lang="en-GB" sz="1400" dirty="0"/>
          </a:p>
        </p:txBody>
      </p:sp>
    </p:spTree>
    <p:extLst>
      <p:ext uri="{BB962C8B-B14F-4D97-AF65-F5344CB8AC3E}">
        <p14:creationId xmlns:p14="http://schemas.microsoft.com/office/powerpoint/2010/main" val="67876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16AFA5-D207-49FF-87C1-EC9C0B2B4C92}"/>
              </a:ext>
            </a:extLst>
          </p:cNvPr>
          <p:cNvSpPr/>
          <p:nvPr/>
        </p:nvSpPr>
        <p:spPr>
          <a:xfrm>
            <a:off x="41765" y="155127"/>
            <a:ext cx="8819468" cy="584775"/>
          </a:xfrm>
          <a:prstGeom prst="rect">
            <a:avLst/>
          </a:prstGeom>
        </p:spPr>
        <p:txBody>
          <a:bodyPr wrap="square">
            <a:spAutoFit/>
          </a:bodyPr>
          <a:lstStyle/>
          <a:p>
            <a:r>
              <a:rPr lang="en-US" sz="3200" b="1" dirty="0"/>
              <a:t>Thermal Conductivity</a:t>
            </a:r>
          </a:p>
        </p:txBody>
      </p:sp>
      <p:pic>
        <p:nvPicPr>
          <p:cNvPr id="3" name="Picture 2">
            <a:extLst>
              <a:ext uri="{FF2B5EF4-FFF2-40B4-BE49-F238E27FC236}">
                <a16:creationId xmlns:a16="http://schemas.microsoft.com/office/drawing/2014/main" id="{598A356E-464C-511C-4669-6204E01A3085}"/>
              </a:ext>
            </a:extLst>
          </p:cNvPr>
          <p:cNvPicPr>
            <a:picLocks noChangeAspect="1"/>
          </p:cNvPicPr>
          <p:nvPr/>
        </p:nvPicPr>
        <p:blipFill>
          <a:blip r:embed="rId2"/>
          <a:stretch>
            <a:fillRect/>
          </a:stretch>
        </p:blipFill>
        <p:spPr>
          <a:xfrm>
            <a:off x="5601556" y="1038862"/>
            <a:ext cx="2740268" cy="3299842"/>
          </a:xfrm>
          <a:prstGeom prst="rect">
            <a:avLst/>
          </a:prstGeom>
        </p:spPr>
      </p:pic>
      <p:sp>
        <p:nvSpPr>
          <p:cNvPr id="7" name="TextBox 6">
            <a:extLst>
              <a:ext uri="{FF2B5EF4-FFF2-40B4-BE49-F238E27FC236}">
                <a16:creationId xmlns:a16="http://schemas.microsoft.com/office/drawing/2014/main" id="{62001AA2-DFA2-486D-063C-CDD488B7D780}"/>
              </a:ext>
            </a:extLst>
          </p:cNvPr>
          <p:cNvSpPr txBox="1"/>
          <p:nvPr/>
        </p:nvSpPr>
        <p:spPr>
          <a:xfrm>
            <a:off x="220874" y="1038862"/>
            <a:ext cx="4629704" cy="523220"/>
          </a:xfrm>
          <a:prstGeom prst="rect">
            <a:avLst/>
          </a:prstGeom>
          <a:solidFill>
            <a:srgbClr val="00FFFF"/>
          </a:solidFill>
        </p:spPr>
        <p:txBody>
          <a:bodyPr wrap="square">
            <a:spAutoFit/>
          </a:bodyPr>
          <a:lstStyle/>
          <a:p>
            <a:r>
              <a:rPr lang="en-GB" sz="1400" dirty="0">
                <a:effectLst/>
                <a:latin typeface="Times"/>
              </a:rPr>
              <a:t>The thermal conductivity of an alloy of two metals is usually much lower than that of either metal.</a:t>
            </a:r>
          </a:p>
        </p:txBody>
      </p:sp>
      <p:sp>
        <p:nvSpPr>
          <p:cNvPr id="4" name="TextBox 3">
            <a:extLst>
              <a:ext uri="{FF2B5EF4-FFF2-40B4-BE49-F238E27FC236}">
                <a16:creationId xmlns:a16="http://schemas.microsoft.com/office/drawing/2014/main" id="{DFF999EB-67CD-51E9-AA02-76AC41BD599C}"/>
              </a:ext>
            </a:extLst>
          </p:cNvPr>
          <p:cNvSpPr txBox="1"/>
          <p:nvPr/>
        </p:nvSpPr>
        <p:spPr>
          <a:xfrm>
            <a:off x="220874" y="1719640"/>
            <a:ext cx="4628560" cy="738664"/>
          </a:xfrm>
          <a:prstGeom prst="rect">
            <a:avLst/>
          </a:prstGeom>
          <a:solidFill>
            <a:srgbClr val="00FFFF"/>
          </a:solidFill>
        </p:spPr>
        <p:txBody>
          <a:bodyPr wrap="square">
            <a:spAutoFit/>
          </a:bodyPr>
          <a:lstStyle>
            <a:defPPr>
              <a:defRPr lang="en-US"/>
            </a:defPPr>
            <a:lvl1pPr>
              <a:defRPr sz="1400">
                <a:effectLst/>
                <a:latin typeface="Times"/>
              </a:defRPr>
            </a:lvl1pPr>
          </a:lstStyle>
          <a:p>
            <a:r>
              <a:rPr lang="en-GB" dirty="0"/>
              <a:t>Even small amounts in a pure metal of “foreign” molecules that are good conductors themselves seriously disrupt the flow of heat in that metal. </a:t>
            </a:r>
          </a:p>
        </p:txBody>
      </p:sp>
    </p:spTree>
    <p:extLst>
      <p:ext uri="{BB962C8B-B14F-4D97-AF65-F5344CB8AC3E}">
        <p14:creationId xmlns:p14="http://schemas.microsoft.com/office/powerpoint/2010/main" val="179393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16AFA5-D207-49FF-87C1-EC9C0B2B4C92}"/>
              </a:ext>
            </a:extLst>
          </p:cNvPr>
          <p:cNvSpPr/>
          <p:nvPr/>
        </p:nvSpPr>
        <p:spPr>
          <a:xfrm>
            <a:off x="41765" y="155127"/>
            <a:ext cx="8819468" cy="584775"/>
          </a:xfrm>
          <a:prstGeom prst="rect">
            <a:avLst/>
          </a:prstGeom>
        </p:spPr>
        <p:txBody>
          <a:bodyPr wrap="square">
            <a:spAutoFit/>
          </a:bodyPr>
          <a:lstStyle/>
          <a:p>
            <a:r>
              <a:rPr lang="en-US" sz="3200" b="1" dirty="0"/>
              <a:t>Thermal Conductivity</a:t>
            </a:r>
          </a:p>
        </p:txBody>
      </p:sp>
      <p:sp>
        <p:nvSpPr>
          <p:cNvPr id="5" name="TextBox 4">
            <a:extLst>
              <a:ext uri="{FF2B5EF4-FFF2-40B4-BE49-F238E27FC236}">
                <a16:creationId xmlns:a16="http://schemas.microsoft.com/office/drawing/2014/main" id="{AD94F6D2-A5F5-DBCF-83AA-3025FE7388E3}"/>
              </a:ext>
            </a:extLst>
          </p:cNvPr>
          <p:cNvSpPr txBox="1"/>
          <p:nvPr/>
        </p:nvSpPr>
        <p:spPr>
          <a:xfrm>
            <a:off x="117877" y="753894"/>
            <a:ext cx="4629704" cy="523220"/>
          </a:xfrm>
          <a:prstGeom prst="rect">
            <a:avLst/>
          </a:prstGeom>
          <a:solidFill>
            <a:srgbClr val="00FFFF"/>
          </a:solidFill>
        </p:spPr>
        <p:txBody>
          <a:bodyPr wrap="square">
            <a:spAutoFit/>
          </a:bodyPr>
          <a:lstStyle/>
          <a:p>
            <a:r>
              <a:rPr lang="en-GB" sz="1400" dirty="0">
                <a:effectLst/>
                <a:latin typeface="Times"/>
              </a:rPr>
              <a:t>The thermal conductivities of materials vary with temperature. </a:t>
            </a:r>
          </a:p>
        </p:txBody>
      </p:sp>
      <p:pic>
        <p:nvPicPr>
          <p:cNvPr id="7" name="Picture 6">
            <a:extLst>
              <a:ext uri="{FF2B5EF4-FFF2-40B4-BE49-F238E27FC236}">
                <a16:creationId xmlns:a16="http://schemas.microsoft.com/office/drawing/2014/main" id="{1D755708-401C-B02E-ACA8-4FE4C4231E4A}"/>
              </a:ext>
            </a:extLst>
          </p:cNvPr>
          <p:cNvPicPr>
            <a:picLocks noChangeAspect="1"/>
          </p:cNvPicPr>
          <p:nvPr/>
        </p:nvPicPr>
        <p:blipFill>
          <a:blip r:embed="rId2"/>
          <a:stretch>
            <a:fillRect/>
          </a:stretch>
        </p:blipFill>
        <p:spPr>
          <a:xfrm>
            <a:off x="4747581" y="753894"/>
            <a:ext cx="4045929" cy="4436616"/>
          </a:xfrm>
          <a:prstGeom prst="rect">
            <a:avLst/>
          </a:prstGeom>
        </p:spPr>
      </p:pic>
      <p:sp>
        <p:nvSpPr>
          <p:cNvPr id="11" name="TextBox 10">
            <a:extLst>
              <a:ext uri="{FF2B5EF4-FFF2-40B4-BE49-F238E27FC236}">
                <a16:creationId xmlns:a16="http://schemas.microsoft.com/office/drawing/2014/main" id="{10A31A09-18E3-C0A2-7AF2-7D3EDEE598D9}"/>
              </a:ext>
            </a:extLst>
          </p:cNvPr>
          <p:cNvSpPr txBox="1"/>
          <p:nvPr/>
        </p:nvSpPr>
        <p:spPr>
          <a:xfrm>
            <a:off x="5761607" y="5204502"/>
            <a:ext cx="2887462" cy="400110"/>
          </a:xfrm>
          <a:prstGeom prst="rect">
            <a:avLst/>
          </a:prstGeom>
          <a:noFill/>
        </p:spPr>
        <p:txBody>
          <a:bodyPr wrap="square">
            <a:spAutoFit/>
          </a:bodyPr>
          <a:lstStyle/>
          <a:p>
            <a:r>
              <a:rPr lang="en-GB" sz="1000" dirty="0">
                <a:effectLst/>
                <a:latin typeface="Times"/>
              </a:rPr>
              <a:t>The variation of the thermal conductivity of various solids, liquids, and gases with temperature </a:t>
            </a:r>
            <a:endParaRPr lang="en-GB" sz="1000" dirty="0"/>
          </a:p>
        </p:txBody>
      </p:sp>
      <p:pic>
        <p:nvPicPr>
          <p:cNvPr id="12" name="Picture 11">
            <a:extLst>
              <a:ext uri="{FF2B5EF4-FFF2-40B4-BE49-F238E27FC236}">
                <a16:creationId xmlns:a16="http://schemas.microsoft.com/office/drawing/2014/main" id="{A05A8F06-34FE-3662-FF4D-0894F41B5593}"/>
              </a:ext>
            </a:extLst>
          </p:cNvPr>
          <p:cNvPicPr>
            <a:picLocks noChangeAspect="1"/>
          </p:cNvPicPr>
          <p:nvPr/>
        </p:nvPicPr>
        <p:blipFill>
          <a:blip r:embed="rId3"/>
          <a:stretch>
            <a:fillRect/>
          </a:stretch>
        </p:blipFill>
        <p:spPr>
          <a:xfrm>
            <a:off x="1232147" y="2028371"/>
            <a:ext cx="2401163" cy="1887661"/>
          </a:xfrm>
          <a:prstGeom prst="rect">
            <a:avLst/>
          </a:prstGeom>
        </p:spPr>
      </p:pic>
      <p:sp>
        <p:nvSpPr>
          <p:cNvPr id="14" name="TextBox 13">
            <a:extLst>
              <a:ext uri="{FF2B5EF4-FFF2-40B4-BE49-F238E27FC236}">
                <a16:creationId xmlns:a16="http://schemas.microsoft.com/office/drawing/2014/main" id="{1B41F930-B5EB-ED65-8173-C157A24E95AE}"/>
              </a:ext>
            </a:extLst>
          </p:cNvPr>
          <p:cNvSpPr txBox="1"/>
          <p:nvPr/>
        </p:nvSpPr>
        <p:spPr>
          <a:xfrm>
            <a:off x="117877" y="3916032"/>
            <a:ext cx="4629704" cy="1169551"/>
          </a:xfrm>
          <a:prstGeom prst="rect">
            <a:avLst/>
          </a:prstGeom>
          <a:solidFill>
            <a:srgbClr val="00FFFF"/>
          </a:solidFill>
        </p:spPr>
        <p:txBody>
          <a:bodyPr wrap="square">
            <a:spAutoFit/>
          </a:bodyPr>
          <a:lstStyle/>
          <a:p>
            <a:r>
              <a:rPr lang="en-GB" sz="1400" dirty="0">
                <a:effectLst/>
                <a:latin typeface="Times"/>
              </a:rPr>
              <a:t>The temperature dependence of thermal conductivity causes considerable complexity in conduction analysis. Therefore, it is common practice to evaluate the thermal conductivity </a:t>
            </a:r>
            <a:r>
              <a:rPr lang="en-GB" sz="1400" i="1" dirty="0">
                <a:effectLst/>
                <a:latin typeface="Times"/>
              </a:rPr>
              <a:t>k </a:t>
            </a:r>
            <a:r>
              <a:rPr lang="en-GB" sz="1400" dirty="0">
                <a:effectLst/>
                <a:latin typeface="Times"/>
              </a:rPr>
              <a:t>at the </a:t>
            </a:r>
            <a:r>
              <a:rPr lang="en-GB" sz="1400" i="1" dirty="0">
                <a:effectLst/>
                <a:latin typeface="Times"/>
              </a:rPr>
              <a:t>average temperature </a:t>
            </a:r>
            <a:r>
              <a:rPr lang="en-GB" sz="1400" dirty="0">
                <a:effectLst/>
                <a:latin typeface="Times"/>
              </a:rPr>
              <a:t>and treat it as a </a:t>
            </a:r>
            <a:r>
              <a:rPr lang="en-GB" sz="1400" i="1" dirty="0">
                <a:effectLst/>
                <a:latin typeface="Times"/>
              </a:rPr>
              <a:t>constant </a:t>
            </a:r>
            <a:r>
              <a:rPr lang="en-GB" sz="1400" dirty="0">
                <a:effectLst/>
                <a:latin typeface="Times"/>
              </a:rPr>
              <a:t>in calculations. </a:t>
            </a:r>
            <a:endParaRPr lang="en-GB" dirty="0"/>
          </a:p>
        </p:txBody>
      </p:sp>
      <p:sp>
        <p:nvSpPr>
          <p:cNvPr id="3" name="TextBox 2">
            <a:extLst>
              <a:ext uri="{FF2B5EF4-FFF2-40B4-BE49-F238E27FC236}">
                <a16:creationId xmlns:a16="http://schemas.microsoft.com/office/drawing/2014/main" id="{FFCD24B9-A70F-519D-2B7C-7D6A605F9F1E}"/>
              </a:ext>
            </a:extLst>
          </p:cNvPr>
          <p:cNvSpPr txBox="1"/>
          <p:nvPr/>
        </p:nvSpPr>
        <p:spPr>
          <a:xfrm>
            <a:off x="119021" y="1328878"/>
            <a:ext cx="4628560" cy="461665"/>
          </a:xfrm>
          <a:prstGeom prst="rect">
            <a:avLst/>
          </a:prstGeom>
          <a:solidFill>
            <a:srgbClr val="00FFFF"/>
          </a:solidFill>
        </p:spPr>
        <p:txBody>
          <a:bodyPr wrap="square">
            <a:spAutoFit/>
          </a:bodyPr>
          <a:lstStyle>
            <a:defPPr>
              <a:defRPr lang="en-US"/>
            </a:defPPr>
            <a:lvl1pPr>
              <a:defRPr sz="1400">
                <a:effectLst/>
                <a:latin typeface="Times"/>
              </a:defRPr>
            </a:lvl1pPr>
          </a:lstStyle>
          <a:p>
            <a:r>
              <a:rPr lang="en-GB" dirty="0"/>
              <a:t>The variation of thermal conductivity over certain temperature ranges is negligible for some materials, but significant for others </a:t>
            </a:r>
          </a:p>
        </p:txBody>
      </p:sp>
    </p:spTree>
    <p:extLst>
      <p:ext uri="{BB962C8B-B14F-4D97-AF65-F5344CB8AC3E}">
        <p14:creationId xmlns:p14="http://schemas.microsoft.com/office/powerpoint/2010/main" val="198538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5372C9-9445-4DA3-967E-D174D9531F51}"/>
              </a:ext>
            </a:extLst>
          </p:cNvPr>
          <p:cNvSpPr>
            <a:spLocks noGrp="1"/>
          </p:cNvSpPr>
          <p:nvPr>
            <p:ph type="body" sz="half" idx="10"/>
          </p:nvPr>
        </p:nvSpPr>
        <p:spPr>
          <a:xfrm>
            <a:off x="287363" y="223017"/>
            <a:ext cx="8254382" cy="1157194"/>
          </a:xfrm>
        </p:spPr>
        <p:txBody>
          <a:bodyPr/>
          <a:lstStyle/>
          <a:p>
            <a:r>
              <a:rPr lang="en-US" sz="3200" b="1" dirty="0"/>
              <a:t>Thermal Diffusivity</a:t>
            </a:r>
          </a:p>
        </p:txBody>
      </p:sp>
      <p:sp>
        <p:nvSpPr>
          <p:cNvPr id="3" name="TextBox 2">
            <a:extLst>
              <a:ext uri="{FF2B5EF4-FFF2-40B4-BE49-F238E27FC236}">
                <a16:creationId xmlns:a16="http://schemas.microsoft.com/office/drawing/2014/main" id="{781F8181-5FA5-3174-3EDE-DC10E054E363}"/>
              </a:ext>
            </a:extLst>
          </p:cNvPr>
          <p:cNvSpPr txBox="1"/>
          <p:nvPr/>
        </p:nvSpPr>
        <p:spPr>
          <a:xfrm>
            <a:off x="287361" y="801614"/>
            <a:ext cx="4719643" cy="954107"/>
          </a:xfrm>
          <a:prstGeom prst="rect">
            <a:avLst/>
          </a:prstGeom>
          <a:solidFill>
            <a:srgbClr val="00FFFF"/>
          </a:solidFill>
        </p:spPr>
        <p:txBody>
          <a:bodyPr wrap="square">
            <a:spAutoFit/>
          </a:bodyPr>
          <a:lstStyle/>
          <a:p>
            <a:r>
              <a:rPr lang="en-GB" sz="1400" dirty="0">
                <a:effectLst/>
                <a:latin typeface="Times"/>
              </a:rPr>
              <a:t>Another material property that appears in the transient heat conduction analysis is the </a:t>
            </a:r>
            <a:r>
              <a:rPr lang="en-GB" sz="1400" b="1" dirty="0">
                <a:effectLst/>
                <a:latin typeface="Times"/>
              </a:rPr>
              <a:t>thermal diffusivity, </a:t>
            </a:r>
            <a:r>
              <a:rPr lang="en-GB" sz="1400" dirty="0">
                <a:effectLst/>
                <a:latin typeface="Times"/>
              </a:rPr>
              <a:t>which represents how fast heat diffuses through a material and is defined as </a:t>
            </a:r>
            <a:endParaRPr lang="en-GB" sz="1400" dirty="0"/>
          </a:p>
        </p:txBody>
      </p:sp>
      <p:pic>
        <p:nvPicPr>
          <p:cNvPr id="5" name="Picture 4">
            <a:extLst>
              <a:ext uri="{FF2B5EF4-FFF2-40B4-BE49-F238E27FC236}">
                <a16:creationId xmlns:a16="http://schemas.microsoft.com/office/drawing/2014/main" id="{1F8EB629-77BF-525E-1AFB-19334FF58756}"/>
              </a:ext>
            </a:extLst>
          </p:cNvPr>
          <p:cNvPicPr>
            <a:picLocks noChangeAspect="1"/>
          </p:cNvPicPr>
          <p:nvPr/>
        </p:nvPicPr>
        <p:blipFill>
          <a:blip r:embed="rId2"/>
          <a:stretch>
            <a:fillRect/>
          </a:stretch>
        </p:blipFill>
        <p:spPr>
          <a:xfrm>
            <a:off x="1436552" y="1950724"/>
            <a:ext cx="2595229" cy="448743"/>
          </a:xfrm>
          <a:prstGeom prst="rect">
            <a:avLst/>
          </a:prstGeom>
        </p:spPr>
      </p:pic>
      <p:pic>
        <p:nvPicPr>
          <p:cNvPr id="8" name="Picture 7">
            <a:extLst>
              <a:ext uri="{FF2B5EF4-FFF2-40B4-BE49-F238E27FC236}">
                <a16:creationId xmlns:a16="http://schemas.microsoft.com/office/drawing/2014/main" id="{4452B523-A240-D919-0E9B-63E59CA2A066}"/>
              </a:ext>
            </a:extLst>
          </p:cNvPr>
          <p:cNvPicPr>
            <a:picLocks noChangeAspect="1"/>
          </p:cNvPicPr>
          <p:nvPr/>
        </p:nvPicPr>
        <p:blipFill>
          <a:blip r:embed="rId3"/>
          <a:stretch>
            <a:fillRect/>
          </a:stretch>
        </p:blipFill>
        <p:spPr>
          <a:xfrm>
            <a:off x="5929257" y="680569"/>
            <a:ext cx="2612488" cy="4162927"/>
          </a:xfrm>
          <a:prstGeom prst="rect">
            <a:avLst/>
          </a:prstGeom>
        </p:spPr>
      </p:pic>
      <p:sp>
        <p:nvSpPr>
          <p:cNvPr id="11" name="TextBox 10">
            <a:extLst>
              <a:ext uri="{FF2B5EF4-FFF2-40B4-BE49-F238E27FC236}">
                <a16:creationId xmlns:a16="http://schemas.microsoft.com/office/drawing/2014/main" id="{8F567EF0-C0E7-8F97-209F-60FFF2D3E9EE}"/>
              </a:ext>
            </a:extLst>
          </p:cNvPr>
          <p:cNvSpPr txBox="1"/>
          <p:nvPr/>
        </p:nvSpPr>
        <p:spPr>
          <a:xfrm>
            <a:off x="287361" y="2762032"/>
            <a:ext cx="4719645" cy="1384995"/>
          </a:xfrm>
          <a:prstGeom prst="rect">
            <a:avLst/>
          </a:prstGeom>
          <a:solidFill>
            <a:srgbClr val="00FFFF"/>
          </a:solidFill>
        </p:spPr>
        <p:txBody>
          <a:bodyPr wrap="square">
            <a:spAutoFit/>
          </a:bodyPr>
          <a:lstStyle/>
          <a:p>
            <a:r>
              <a:rPr lang="en-GB" sz="1400" dirty="0">
                <a:effectLst/>
                <a:latin typeface="Times"/>
              </a:rPr>
              <a:t>Note that the thermal conductivity </a:t>
            </a:r>
            <a:r>
              <a:rPr lang="en-GB" sz="1400" i="1" dirty="0">
                <a:effectLst/>
                <a:latin typeface="Times"/>
              </a:rPr>
              <a:t>k </a:t>
            </a:r>
            <a:r>
              <a:rPr lang="en-GB" sz="1400" dirty="0">
                <a:effectLst/>
                <a:latin typeface="Times"/>
              </a:rPr>
              <a:t>represents how well a material conducts heat, and the heat capacity </a:t>
            </a:r>
            <a:r>
              <a:rPr lang="en-GB" sz="1400" i="1" dirty="0">
                <a:effectLst/>
                <a:latin typeface="Times"/>
              </a:rPr>
              <a:t>C</a:t>
            </a:r>
            <a:r>
              <a:rPr lang="en-GB" sz="800" i="1" dirty="0">
                <a:effectLst/>
                <a:latin typeface="Times"/>
              </a:rPr>
              <a:t>p </a:t>
            </a:r>
            <a:r>
              <a:rPr lang="en-GB" sz="1400" dirty="0">
                <a:effectLst/>
                <a:latin typeface="Times"/>
              </a:rPr>
              <a:t>represents how much energy a material stores per unit volume. </a:t>
            </a:r>
          </a:p>
          <a:p>
            <a:r>
              <a:rPr lang="en-GB" sz="1400" dirty="0">
                <a:effectLst/>
                <a:latin typeface="Times"/>
              </a:rPr>
              <a:t>Therefore, the thermal diffusivity of a material can be viewed as the ratio of the </a:t>
            </a:r>
            <a:r>
              <a:rPr lang="en-GB" sz="1400" i="1" dirty="0">
                <a:effectLst/>
                <a:latin typeface="Times"/>
              </a:rPr>
              <a:t>heat conducted </a:t>
            </a:r>
            <a:r>
              <a:rPr lang="en-GB" sz="1400" dirty="0">
                <a:effectLst/>
                <a:latin typeface="Times"/>
              </a:rPr>
              <a:t>through the material to the </a:t>
            </a:r>
            <a:r>
              <a:rPr lang="en-GB" sz="1400" i="1" dirty="0">
                <a:effectLst/>
                <a:latin typeface="Times"/>
              </a:rPr>
              <a:t>heat stored </a:t>
            </a:r>
            <a:r>
              <a:rPr lang="en-GB" sz="1400" dirty="0">
                <a:effectLst/>
                <a:latin typeface="Times"/>
              </a:rPr>
              <a:t>per unit volume. </a:t>
            </a:r>
            <a:endParaRPr lang="en-GB" dirty="0"/>
          </a:p>
        </p:txBody>
      </p:sp>
    </p:spTree>
    <p:extLst>
      <p:ext uri="{BB962C8B-B14F-4D97-AF65-F5344CB8AC3E}">
        <p14:creationId xmlns:p14="http://schemas.microsoft.com/office/powerpoint/2010/main" val="244547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053FDC-F859-49E1-B881-63C08B7FBBC9}"/>
              </a:ext>
            </a:extLst>
          </p:cNvPr>
          <p:cNvSpPr/>
          <p:nvPr/>
        </p:nvSpPr>
        <p:spPr>
          <a:xfrm>
            <a:off x="203347" y="85119"/>
            <a:ext cx="8505647" cy="584775"/>
          </a:xfrm>
          <a:prstGeom prst="rect">
            <a:avLst/>
          </a:prstGeom>
        </p:spPr>
        <p:txBody>
          <a:bodyPr wrap="square">
            <a:spAutoFit/>
          </a:bodyPr>
          <a:lstStyle/>
          <a:p>
            <a:r>
              <a:rPr lang="en-US" sz="3200" b="1" dirty="0"/>
              <a:t>Heat Transfer Modeling</a:t>
            </a:r>
            <a:endParaRPr lang="en-US" sz="7200" dirty="0"/>
          </a:p>
        </p:txBody>
      </p:sp>
      <p:sp>
        <p:nvSpPr>
          <p:cNvPr id="4" name="TextBox 3">
            <a:extLst>
              <a:ext uri="{FF2B5EF4-FFF2-40B4-BE49-F238E27FC236}">
                <a16:creationId xmlns:a16="http://schemas.microsoft.com/office/drawing/2014/main" id="{A838A28C-5242-6670-4AFA-A7F70E8A386C}"/>
              </a:ext>
            </a:extLst>
          </p:cNvPr>
          <p:cNvSpPr txBox="1"/>
          <p:nvPr/>
        </p:nvSpPr>
        <p:spPr>
          <a:xfrm>
            <a:off x="203347" y="2380446"/>
            <a:ext cx="4572000" cy="954107"/>
          </a:xfrm>
          <a:prstGeom prst="rect">
            <a:avLst/>
          </a:prstGeom>
          <a:solidFill>
            <a:srgbClr val="00FFFF"/>
          </a:solidFill>
        </p:spPr>
        <p:txBody>
          <a:bodyPr wrap="square">
            <a:spAutoFit/>
          </a:bodyPr>
          <a:lstStyle/>
          <a:p>
            <a:r>
              <a:rPr lang="en-GB" sz="1400" dirty="0">
                <a:effectLst/>
                <a:latin typeface="Times"/>
              </a:rPr>
              <a:t>Although heat transfer and temperature are closely related, they are of a different nature. Unlike temperature, heat transfer has direction as well as magnitude, and thus it is a </a:t>
            </a:r>
            <a:r>
              <a:rPr lang="en-GB" sz="1400" i="1" dirty="0">
                <a:effectLst/>
                <a:latin typeface="Times"/>
              </a:rPr>
              <a:t>vector </a:t>
            </a:r>
            <a:r>
              <a:rPr lang="en-GB" sz="1400" dirty="0">
                <a:effectLst/>
                <a:latin typeface="Times"/>
              </a:rPr>
              <a:t>quantity </a:t>
            </a:r>
            <a:endParaRPr lang="en-GB" dirty="0"/>
          </a:p>
        </p:txBody>
      </p:sp>
      <p:pic>
        <p:nvPicPr>
          <p:cNvPr id="5" name="Picture 4">
            <a:extLst>
              <a:ext uri="{FF2B5EF4-FFF2-40B4-BE49-F238E27FC236}">
                <a16:creationId xmlns:a16="http://schemas.microsoft.com/office/drawing/2014/main" id="{2DCB3B55-AF37-81D5-2FFD-C8D0A74F8A7A}"/>
              </a:ext>
            </a:extLst>
          </p:cNvPr>
          <p:cNvPicPr>
            <a:picLocks noChangeAspect="1"/>
          </p:cNvPicPr>
          <p:nvPr/>
        </p:nvPicPr>
        <p:blipFill>
          <a:blip r:embed="rId3"/>
          <a:stretch>
            <a:fillRect/>
          </a:stretch>
        </p:blipFill>
        <p:spPr>
          <a:xfrm>
            <a:off x="5413855" y="927100"/>
            <a:ext cx="2851872" cy="2007463"/>
          </a:xfrm>
          <a:prstGeom prst="rect">
            <a:avLst/>
          </a:prstGeom>
        </p:spPr>
      </p:pic>
      <p:sp>
        <p:nvSpPr>
          <p:cNvPr id="9" name="TextBox 8">
            <a:extLst>
              <a:ext uri="{FF2B5EF4-FFF2-40B4-BE49-F238E27FC236}">
                <a16:creationId xmlns:a16="http://schemas.microsoft.com/office/drawing/2014/main" id="{EAD0709D-4648-16CC-8688-3773F749E344}"/>
              </a:ext>
            </a:extLst>
          </p:cNvPr>
          <p:cNvSpPr txBox="1"/>
          <p:nvPr/>
        </p:nvSpPr>
        <p:spPr>
          <a:xfrm>
            <a:off x="5592932" y="2857500"/>
            <a:ext cx="3116062" cy="400110"/>
          </a:xfrm>
          <a:prstGeom prst="rect">
            <a:avLst/>
          </a:prstGeom>
          <a:noFill/>
        </p:spPr>
        <p:txBody>
          <a:bodyPr wrap="square">
            <a:spAutoFit/>
          </a:bodyPr>
          <a:lstStyle/>
          <a:p>
            <a:r>
              <a:rPr lang="en-GB" sz="1000" dirty="0">
                <a:effectLst/>
                <a:latin typeface="Times"/>
              </a:rPr>
              <a:t>Heat transfer has direction as well as magnitude, and thus it is a </a:t>
            </a:r>
            <a:r>
              <a:rPr lang="en-GB" sz="1000" i="1" dirty="0">
                <a:effectLst/>
                <a:latin typeface="Times"/>
              </a:rPr>
              <a:t>vector </a:t>
            </a:r>
            <a:r>
              <a:rPr lang="en-GB" sz="1000" dirty="0">
                <a:effectLst/>
                <a:latin typeface="Times"/>
              </a:rPr>
              <a:t>quantity. </a:t>
            </a:r>
            <a:endParaRPr lang="en-GB" sz="1000" dirty="0"/>
          </a:p>
        </p:txBody>
      </p:sp>
      <p:pic>
        <p:nvPicPr>
          <p:cNvPr id="10" name="Picture 9">
            <a:extLst>
              <a:ext uri="{FF2B5EF4-FFF2-40B4-BE49-F238E27FC236}">
                <a16:creationId xmlns:a16="http://schemas.microsoft.com/office/drawing/2014/main" id="{8001F7DC-C147-33EB-DEF0-12A5C57CF210}"/>
              </a:ext>
            </a:extLst>
          </p:cNvPr>
          <p:cNvPicPr>
            <a:picLocks noChangeAspect="1"/>
          </p:cNvPicPr>
          <p:nvPr/>
        </p:nvPicPr>
        <p:blipFill>
          <a:blip r:embed="rId4"/>
          <a:stretch>
            <a:fillRect/>
          </a:stretch>
        </p:blipFill>
        <p:spPr>
          <a:xfrm>
            <a:off x="5461085" y="3298580"/>
            <a:ext cx="2178150" cy="2452436"/>
          </a:xfrm>
          <a:prstGeom prst="rect">
            <a:avLst/>
          </a:prstGeom>
        </p:spPr>
      </p:pic>
      <p:sp>
        <p:nvSpPr>
          <p:cNvPr id="14" name="TextBox 13">
            <a:extLst>
              <a:ext uri="{FF2B5EF4-FFF2-40B4-BE49-F238E27FC236}">
                <a16:creationId xmlns:a16="http://schemas.microsoft.com/office/drawing/2014/main" id="{7C71D0FB-0E2E-BC7D-552D-ACFC24137B6B}"/>
              </a:ext>
            </a:extLst>
          </p:cNvPr>
          <p:cNvSpPr txBox="1"/>
          <p:nvPr/>
        </p:nvSpPr>
        <p:spPr>
          <a:xfrm>
            <a:off x="7723571" y="4016966"/>
            <a:ext cx="1313896" cy="1015663"/>
          </a:xfrm>
          <a:prstGeom prst="rect">
            <a:avLst/>
          </a:prstGeom>
          <a:noFill/>
        </p:spPr>
        <p:txBody>
          <a:bodyPr wrap="square">
            <a:spAutoFit/>
          </a:bodyPr>
          <a:lstStyle/>
          <a:p>
            <a:r>
              <a:rPr lang="en-GB" sz="1000" dirty="0">
                <a:effectLst/>
                <a:latin typeface="Times"/>
              </a:rPr>
              <a:t>Indicating direction for heat transfer (positive in the positive direction; negative in the negative direction) </a:t>
            </a:r>
            <a:endParaRPr lang="en-GB" sz="1000" dirty="0"/>
          </a:p>
        </p:txBody>
      </p:sp>
      <p:sp>
        <p:nvSpPr>
          <p:cNvPr id="17" name="TextBox 16">
            <a:extLst>
              <a:ext uri="{FF2B5EF4-FFF2-40B4-BE49-F238E27FC236}">
                <a16:creationId xmlns:a16="http://schemas.microsoft.com/office/drawing/2014/main" id="{E5D70289-A93E-784A-4F90-5BCA47316487}"/>
              </a:ext>
            </a:extLst>
          </p:cNvPr>
          <p:cNvSpPr txBox="1"/>
          <p:nvPr/>
        </p:nvSpPr>
        <p:spPr>
          <a:xfrm>
            <a:off x="203347" y="3647634"/>
            <a:ext cx="4572000" cy="738664"/>
          </a:xfrm>
          <a:prstGeom prst="rect">
            <a:avLst/>
          </a:prstGeom>
          <a:solidFill>
            <a:srgbClr val="00FFFF"/>
          </a:solidFill>
        </p:spPr>
        <p:txBody>
          <a:bodyPr wrap="square">
            <a:spAutoFit/>
          </a:bodyPr>
          <a:lstStyle/>
          <a:p>
            <a:r>
              <a:rPr lang="en-GB" sz="1400" dirty="0">
                <a:effectLst/>
                <a:latin typeface="Times"/>
              </a:rPr>
              <a:t>The driving force for any form of heat transfer is the </a:t>
            </a:r>
            <a:r>
              <a:rPr lang="en-GB" sz="1400" i="1" dirty="0">
                <a:effectLst/>
                <a:latin typeface="Times"/>
              </a:rPr>
              <a:t>temperature difference, </a:t>
            </a:r>
            <a:r>
              <a:rPr lang="en-GB" sz="1400" dirty="0">
                <a:effectLst/>
                <a:latin typeface="Times"/>
              </a:rPr>
              <a:t>and the larger the temperature difference, the larger the rate of heat transfer. </a:t>
            </a:r>
            <a:endParaRPr lang="en-GB" dirty="0"/>
          </a:p>
        </p:txBody>
      </p:sp>
    </p:spTree>
    <p:extLst>
      <p:ext uri="{BB962C8B-B14F-4D97-AF65-F5344CB8AC3E}">
        <p14:creationId xmlns:p14="http://schemas.microsoft.com/office/powerpoint/2010/main" val="4223128099"/>
      </p:ext>
    </p:extLst>
  </p:cSld>
  <p:clrMapOvr>
    <a:masterClrMapping/>
  </p:clrMapOvr>
</p:sld>
</file>

<file path=ppt/theme/theme1.xml><?xml version="1.0" encoding="utf-8"?>
<a:theme xmlns:a="http://schemas.openxmlformats.org/drawingml/2006/main" name="Office-teema">
  <a:themeElements>
    <a:clrScheme name="Mukautettu 10">
      <a:dk1>
        <a:sysClr val="windowText" lastClr="000000"/>
      </a:dk1>
      <a:lt1>
        <a:sysClr val="window" lastClr="FFFFFF"/>
      </a:lt1>
      <a:dk2>
        <a:srgbClr val="BB16A3"/>
      </a:dk2>
      <a:lt2>
        <a:srgbClr val="D673C8"/>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ENG_1610_EN.potx" id="{9639D5B8-18F0-4BC0-94F1-01CC797AE68B}" vid="{7E8E788C-F476-47D6-B495-2030361E40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Aalto_ENG_1610_EN</Template>
  <TotalTime>19054</TotalTime>
  <Words>2436</Words>
  <Application>Microsoft Macintosh PowerPoint</Application>
  <PresentationFormat>On-screen Show (16:10)</PresentationFormat>
  <Paragraphs>123</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MathematicalPi</vt:lpstr>
      <vt:lpstr>Times</vt:lpstr>
      <vt:lpstr>Arial</vt:lpstr>
      <vt:lpstr>Arial</vt:lpstr>
      <vt:lpstr>Calibri</vt:lpstr>
      <vt:lpstr>Cambria Math</vt:lpstr>
      <vt:lpstr>Symbol</vt:lpstr>
      <vt:lpstr>Office-teema</vt:lpstr>
      <vt:lpstr>Thermodynamics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Unigrafia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 Qiang</dc:creator>
  <cp:lastModifiedBy>Cheng Qiang</cp:lastModifiedBy>
  <cp:revision>409</cp:revision>
  <dcterms:created xsi:type="dcterms:W3CDTF">2020-12-02T10:21:58Z</dcterms:created>
  <dcterms:modified xsi:type="dcterms:W3CDTF">2024-01-30T13:55:44Z</dcterms:modified>
</cp:coreProperties>
</file>