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7" r:id="rId2"/>
    <p:sldId id="258" r:id="rId3"/>
    <p:sldId id="389" r:id="rId4"/>
    <p:sldId id="356" r:id="rId5"/>
    <p:sldId id="394" r:id="rId6"/>
    <p:sldId id="390" r:id="rId7"/>
    <p:sldId id="260" r:id="rId8"/>
    <p:sldId id="357" r:id="rId9"/>
    <p:sldId id="335" r:id="rId10"/>
    <p:sldId id="307" r:id="rId11"/>
    <p:sldId id="358" r:id="rId12"/>
    <p:sldId id="349" r:id="rId13"/>
    <p:sldId id="359" r:id="rId14"/>
    <p:sldId id="391" r:id="rId15"/>
    <p:sldId id="320" r:id="rId16"/>
    <p:sldId id="360" r:id="rId17"/>
    <p:sldId id="361" r:id="rId18"/>
    <p:sldId id="362" r:id="rId19"/>
    <p:sldId id="317" r:id="rId20"/>
    <p:sldId id="329" r:id="rId21"/>
    <p:sldId id="387" r:id="rId22"/>
    <p:sldId id="330" r:id="rId23"/>
    <p:sldId id="364" r:id="rId24"/>
    <p:sldId id="331" r:id="rId25"/>
    <p:sldId id="367" r:id="rId26"/>
    <p:sldId id="368" r:id="rId27"/>
    <p:sldId id="369" r:id="rId28"/>
    <p:sldId id="370" r:id="rId29"/>
    <p:sldId id="371" r:id="rId30"/>
    <p:sldId id="372" r:id="rId31"/>
    <p:sldId id="392" r:id="rId32"/>
    <p:sldId id="374" r:id="rId33"/>
    <p:sldId id="373" r:id="rId34"/>
    <p:sldId id="375" r:id="rId35"/>
    <p:sldId id="395" r:id="rId36"/>
    <p:sldId id="380" r:id="rId37"/>
    <p:sldId id="381" r:id="rId38"/>
    <p:sldId id="382" r:id="rId39"/>
    <p:sldId id="383" r:id="rId40"/>
    <p:sldId id="384" r:id="rId41"/>
    <p:sldId id="385" r:id="rId42"/>
    <p:sldId id="323" r:id="rId43"/>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389"/>
            <p14:sldId id="356"/>
            <p14:sldId id="394"/>
            <p14:sldId id="390"/>
            <p14:sldId id="260"/>
            <p14:sldId id="357"/>
            <p14:sldId id="335"/>
            <p14:sldId id="307"/>
            <p14:sldId id="358"/>
            <p14:sldId id="349"/>
            <p14:sldId id="359"/>
            <p14:sldId id="391"/>
            <p14:sldId id="320"/>
            <p14:sldId id="360"/>
            <p14:sldId id="361"/>
            <p14:sldId id="362"/>
            <p14:sldId id="317"/>
            <p14:sldId id="329"/>
            <p14:sldId id="387"/>
            <p14:sldId id="330"/>
            <p14:sldId id="364"/>
            <p14:sldId id="331"/>
            <p14:sldId id="367"/>
            <p14:sldId id="368"/>
            <p14:sldId id="369"/>
            <p14:sldId id="370"/>
            <p14:sldId id="371"/>
            <p14:sldId id="372"/>
            <p14:sldId id="392"/>
            <p14:sldId id="374"/>
            <p14:sldId id="373"/>
            <p14:sldId id="375"/>
            <p14:sldId id="395"/>
            <p14:sldId id="380"/>
            <p14:sldId id="381"/>
            <p14:sldId id="382"/>
            <p14:sldId id="383"/>
            <p14:sldId id="384"/>
            <p14:sldId id="385"/>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21" autoAdjust="0"/>
    <p:restoredTop sz="80094" autoAdjust="0"/>
  </p:normalViewPr>
  <p:slideViewPr>
    <p:cSldViewPr snapToGrid="0" snapToObjects="1">
      <p:cViewPr varScale="1">
        <p:scale>
          <a:sx n="144" d="100"/>
          <a:sy n="144" d="100"/>
        </p:scale>
        <p:origin x="20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1/19/24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1/19/24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20</a:t>
            </a:fld>
            <a:endParaRPr lang="en-US"/>
          </a:p>
        </p:txBody>
      </p:sp>
    </p:spTree>
    <p:extLst>
      <p:ext uri="{BB962C8B-B14F-4D97-AF65-F5344CB8AC3E}">
        <p14:creationId xmlns:p14="http://schemas.microsoft.com/office/powerpoint/2010/main" val="190015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22</a:t>
            </a:fld>
            <a:endParaRPr lang="en-US"/>
          </a:p>
        </p:txBody>
      </p:sp>
    </p:spTree>
    <p:extLst>
      <p:ext uri="{BB962C8B-B14F-4D97-AF65-F5344CB8AC3E}">
        <p14:creationId xmlns:p14="http://schemas.microsoft.com/office/powerpoint/2010/main" val="282839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24</a:t>
            </a:fld>
            <a:endParaRPr lang="en-US"/>
          </a:p>
        </p:txBody>
      </p:sp>
    </p:spTree>
    <p:extLst>
      <p:ext uri="{BB962C8B-B14F-4D97-AF65-F5344CB8AC3E}">
        <p14:creationId xmlns:p14="http://schemas.microsoft.com/office/powerpoint/2010/main" val="164642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https://sciencestruck.com/difference-between-entropy-enthalpy-in-thermodynamics</a:t>
            </a:r>
          </a:p>
        </p:txBody>
      </p:sp>
      <p:sp>
        <p:nvSpPr>
          <p:cNvPr id="4" name="Dian numeron paikkamerkki 3"/>
          <p:cNvSpPr>
            <a:spLocks noGrp="1"/>
          </p:cNvSpPr>
          <p:nvPr>
            <p:ph type="sldNum" sz="quarter" idx="10"/>
          </p:nvPr>
        </p:nvSpPr>
        <p:spPr/>
        <p:txBody>
          <a:bodyPr/>
          <a:lstStyle/>
          <a:p>
            <a:fld id="{DF164E42-DED0-9246-9B1B-B67105F62D49}" type="slidenum">
              <a:rPr lang="en-US" smtClean="0"/>
              <a:t>42</a:t>
            </a:fld>
            <a:endParaRPr lang="en-US"/>
          </a:p>
        </p:txBody>
      </p:sp>
    </p:spTree>
    <p:extLst>
      <p:ext uri="{BB962C8B-B14F-4D97-AF65-F5344CB8AC3E}">
        <p14:creationId xmlns:p14="http://schemas.microsoft.com/office/powerpoint/2010/main" val="179877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https://www.thoughtco.com/list-of-phase-changes-of-matter-608361</a:t>
            </a:r>
          </a:p>
        </p:txBody>
      </p:sp>
      <p:sp>
        <p:nvSpPr>
          <p:cNvPr id="4" name="Dian numeron paikkamerkki 3"/>
          <p:cNvSpPr>
            <a:spLocks noGrp="1"/>
          </p:cNvSpPr>
          <p:nvPr>
            <p:ph type="sldNum" sz="quarter" idx="10"/>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11</a:t>
            </a:fld>
            <a:endParaRPr lang="en-US"/>
          </a:p>
        </p:txBody>
      </p:sp>
    </p:spTree>
    <p:extLst>
      <p:ext uri="{BB962C8B-B14F-4D97-AF65-F5344CB8AC3E}">
        <p14:creationId xmlns:p14="http://schemas.microsoft.com/office/powerpoint/2010/main" val="59195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15</a:t>
            </a:fld>
            <a:endParaRPr lang="en-US"/>
          </a:p>
        </p:txBody>
      </p:sp>
    </p:spTree>
    <p:extLst>
      <p:ext uri="{BB962C8B-B14F-4D97-AF65-F5344CB8AC3E}">
        <p14:creationId xmlns:p14="http://schemas.microsoft.com/office/powerpoint/2010/main" val="205560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16</a:t>
            </a:fld>
            <a:endParaRPr lang="en-US"/>
          </a:p>
        </p:txBody>
      </p:sp>
    </p:spTree>
    <p:extLst>
      <p:ext uri="{BB962C8B-B14F-4D97-AF65-F5344CB8AC3E}">
        <p14:creationId xmlns:p14="http://schemas.microsoft.com/office/powerpoint/2010/main" val="48348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18</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19</a:t>
            </a:fld>
            <a:endParaRPr lang="en-US"/>
          </a:p>
        </p:txBody>
      </p:sp>
    </p:spTree>
    <p:extLst>
      <p:ext uri="{BB962C8B-B14F-4D97-AF65-F5344CB8AC3E}">
        <p14:creationId xmlns:p14="http://schemas.microsoft.com/office/powerpoint/2010/main" val="2342735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corrosion-doctors.org/Biographies/CarnotBio.htm" TargetMode="External"/><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450361"/>
            <a:ext cx="4550111"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5: Energy Systems</a:t>
            </a:r>
            <a:endParaRPr lang="fi-FI" dirty="0"/>
          </a:p>
        </p:txBody>
      </p:sp>
      <p:pic>
        <p:nvPicPr>
          <p:cNvPr id="6" name="Picture 5" descr="Diagram&#10;&#10;Description automatically generated">
            <a:extLst>
              <a:ext uri="{FF2B5EF4-FFF2-40B4-BE49-F238E27FC236}">
                <a16:creationId xmlns:a16="http://schemas.microsoft.com/office/drawing/2014/main" id="{E6EDC970-A1A4-410C-AA57-C8FE22657F6D}"/>
              </a:ext>
            </a:extLst>
          </p:cNvPr>
          <p:cNvPicPr>
            <a:picLocks noChangeAspect="1"/>
          </p:cNvPicPr>
          <p:nvPr/>
        </p:nvPicPr>
        <p:blipFill>
          <a:blip r:embed="rId3"/>
          <a:stretch>
            <a:fillRect/>
          </a:stretch>
        </p:blipFill>
        <p:spPr>
          <a:xfrm>
            <a:off x="4243537" y="2543836"/>
            <a:ext cx="4731786" cy="2717844"/>
          </a:xfrm>
          <a:prstGeom prst="rect">
            <a:avLst/>
          </a:prstGeom>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58432" y="135189"/>
            <a:ext cx="8885568" cy="1077218"/>
          </a:xfrm>
          <a:prstGeom prst="rect">
            <a:avLst/>
          </a:prstGeom>
        </p:spPr>
        <p:txBody>
          <a:bodyPr wrap="square">
            <a:spAutoFit/>
          </a:bodyPr>
          <a:lstStyle/>
          <a:p>
            <a:r>
              <a:rPr lang="en-US" sz="3200" b="1" dirty="0"/>
              <a:t>Improving performance—Superheat,</a:t>
            </a:r>
          </a:p>
          <a:p>
            <a:r>
              <a:rPr lang="en-US" sz="3200" b="1" dirty="0"/>
              <a:t>Reheat, and Supercritical</a:t>
            </a:r>
            <a:endParaRPr lang="fi-FI" sz="3200" b="1" dirty="0"/>
          </a:p>
        </p:txBody>
      </p:sp>
      <p:pic>
        <p:nvPicPr>
          <p:cNvPr id="2" name="Picture 1">
            <a:extLst>
              <a:ext uri="{FF2B5EF4-FFF2-40B4-BE49-F238E27FC236}">
                <a16:creationId xmlns:a16="http://schemas.microsoft.com/office/drawing/2014/main" id="{C88AB319-B931-11EC-68CD-6966D2C512F8}"/>
              </a:ext>
            </a:extLst>
          </p:cNvPr>
          <p:cNvPicPr>
            <a:picLocks noChangeAspect="1"/>
          </p:cNvPicPr>
          <p:nvPr/>
        </p:nvPicPr>
        <p:blipFill>
          <a:blip r:embed="rId2"/>
          <a:stretch>
            <a:fillRect/>
          </a:stretch>
        </p:blipFill>
        <p:spPr>
          <a:xfrm>
            <a:off x="85632" y="1377793"/>
            <a:ext cx="3259656" cy="3283801"/>
          </a:xfrm>
          <a:prstGeom prst="rect">
            <a:avLst/>
          </a:prstGeom>
        </p:spPr>
      </p:pic>
      <p:pic>
        <p:nvPicPr>
          <p:cNvPr id="3" name="Picture 2">
            <a:extLst>
              <a:ext uri="{FF2B5EF4-FFF2-40B4-BE49-F238E27FC236}">
                <a16:creationId xmlns:a16="http://schemas.microsoft.com/office/drawing/2014/main" id="{1240FB26-CC4B-24F9-960B-A3DD998BF914}"/>
              </a:ext>
            </a:extLst>
          </p:cNvPr>
          <p:cNvPicPr>
            <a:picLocks noChangeAspect="1"/>
          </p:cNvPicPr>
          <p:nvPr/>
        </p:nvPicPr>
        <p:blipFill>
          <a:blip r:embed="rId3"/>
          <a:stretch>
            <a:fillRect/>
          </a:stretch>
        </p:blipFill>
        <p:spPr>
          <a:xfrm>
            <a:off x="4058793" y="1212407"/>
            <a:ext cx="2359522" cy="2051758"/>
          </a:xfrm>
          <a:prstGeom prst="rect">
            <a:avLst/>
          </a:prstGeom>
        </p:spPr>
      </p:pic>
      <p:sp>
        <p:nvSpPr>
          <p:cNvPr id="5" name="TextBox 4">
            <a:extLst>
              <a:ext uri="{FF2B5EF4-FFF2-40B4-BE49-F238E27FC236}">
                <a16:creationId xmlns:a16="http://schemas.microsoft.com/office/drawing/2014/main" id="{FC3EBDB9-0397-6B29-E359-A60B35923566}"/>
              </a:ext>
            </a:extLst>
          </p:cNvPr>
          <p:cNvSpPr txBox="1"/>
          <p:nvPr/>
        </p:nvSpPr>
        <p:spPr>
          <a:xfrm>
            <a:off x="4701216" y="3110276"/>
            <a:ext cx="4572000" cy="307777"/>
          </a:xfrm>
          <a:prstGeom prst="rect">
            <a:avLst/>
          </a:prstGeom>
          <a:noFill/>
        </p:spPr>
        <p:txBody>
          <a:bodyPr wrap="square">
            <a:spAutoFit/>
          </a:bodyPr>
          <a:lstStyle/>
          <a:p>
            <a:r>
              <a:rPr lang="en-GB" sz="1400" b="1" dirty="0">
                <a:solidFill>
                  <a:srgbClr val="023D5B"/>
                </a:solidFill>
                <a:effectLst/>
                <a:latin typeface="SourceSansPro"/>
              </a:rPr>
              <a:t>Superheat </a:t>
            </a:r>
            <a:endParaRPr lang="en-GB" dirty="0"/>
          </a:p>
        </p:txBody>
      </p:sp>
      <p:sp>
        <p:nvSpPr>
          <p:cNvPr id="10" name="TextBox 9">
            <a:extLst>
              <a:ext uri="{FF2B5EF4-FFF2-40B4-BE49-F238E27FC236}">
                <a16:creationId xmlns:a16="http://schemas.microsoft.com/office/drawing/2014/main" id="{32E6D6E4-0F81-F6C9-92AD-63D843B887B7}"/>
              </a:ext>
            </a:extLst>
          </p:cNvPr>
          <p:cNvSpPr txBox="1"/>
          <p:nvPr/>
        </p:nvSpPr>
        <p:spPr>
          <a:xfrm>
            <a:off x="6432143" y="1145679"/>
            <a:ext cx="2595907" cy="2031325"/>
          </a:xfrm>
          <a:prstGeom prst="rect">
            <a:avLst/>
          </a:prstGeom>
          <a:solidFill>
            <a:srgbClr val="00FFFF"/>
          </a:solidFill>
        </p:spPr>
        <p:txBody>
          <a:bodyPr wrap="square">
            <a:spAutoFit/>
          </a:bodyPr>
          <a:lstStyle/>
          <a:p>
            <a:r>
              <a:rPr lang="en-GB" sz="1400" dirty="0">
                <a:effectLst/>
                <a:latin typeface="STIX" panose="02020603050405020304" pitchFamily="18" charset="0"/>
              </a:rPr>
              <a:t>As we are not limited to having saturated vapor at the turbine inlet, further energy can be added by heat transfer to the steam, bringing it to a superheated vapor condition at the turbine inlet. This is accomplished in a separate heat exchanger called a superheater. </a:t>
            </a:r>
            <a:endParaRPr lang="en-GB" dirty="0"/>
          </a:p>
        </p:txBody>
      </p:sp>
      <p:sp>
        <p:nvSpPr>
          <p:cNvPr id="12" name="TextBox 11">
            <a:extLst>
              <a:ext uri="{FF2B5EF4-FFF2-40B4-BE49-F238E27FC236}">
                <a16:creationId xmlns:a16="http://schemas.microsoft.com/office/drawing/2014/main" id="{F73AE7D6-706F-C337-536F-7BA8392FE840}"/>
              </a:ext>
            </a:extLst>
          </p:cNvPr>
          <p:cNvSpPr txBox="1"/>
          <p:nvPr/>
        </p:nvSpPr>
        <p:spPr>
          <a:xfrm>
            <a:off x="4146142" y="3679663"/>
            <a:ext cx="4881907" cy="1169551"/>
          </a:xfrm>
          <a:prstGeom prst="rect">
            <a:avLst/>
          </a:prstGeom>
          <a:solidFill>
            <a:srgbClr val="00FFFF"/>
          </a:solidFill>
        </p:spPr>
        <p:txBody>
          <a:bodyPr wrap="square">
            <a:spAutoFit/>
          </a:bodyPr>
          <a:lstStyle/>
          <a:p>
            <a:r>
              <a:rPr lang="en-GB" sz="1400" b="1" dirty="0">
                <a:solidFill>
                  <a:srgbClr val="023D5B"/>
                </a:solidFill>
                <a:effectLst/>
                <a:latin typeface="SourceSansPro"/>
              </a:rPr>
              <a:t>Reheat </a:t>
            </a:r>
            <a:r>
              <a:rPr lang="en-GB" sz="1400" dirty="0">
                <a:effectLst/>
                <a:latin typeface="STIX" panose="02020603050405020304" pitchFamily="18" charset="0"/>
              </a:rPr>
              <a:t>A further modification normally employed in vapor power plants is </a:t>
            </a:r>
            <a:r>
              <a:rPr lang="en-GB" sz="1400" b="1" dirty="0">
                <a:solidFill>
                  <a:srgbClr val="05729B"/>
                </a:solidFill>
                <a:effectLst/>
                <a:latin typeface="STIX" panose="02020603050405020304" pitchFamily="18" charset="0"/>
              </a:rPr>
              <a:t>reheat</a:t>
            </a:r>
            <a:r>
              <a:rPr lang="en-GB" sz="1400" dirty="0">
                <a:effectLst/>
                <a:latin typeface="STIX" panose="02020603050405020304" pitchFamily="18" charset="0"/>
              </a:rPr>
              <a:t>. With reheat, a power plant can take advantage of the increased efficiency that results with higher boiler pressures and yet avoid low-quality steam at the turbine exhaust. </a:t>
            </a:r>
            <a:endParaRPr lang="en-GB" sz="1400" dirty="0"/>
          </a:p>
        </p:txBody>
      </p:sp>
    </p:spTree>
    <p:extLst>
      <p:ext uri="{BB962C8B-B14F-4D97-AF65-F5344CB8AC3E}">
        <p14:creationId xmlns:p14="http://schemas.microsoft.com/office/powerpoint/2010/main" val="3302464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4" y="234643"/>
            <a:ext cx="8736422" cy="1077218"/>
          </a:xfrm>
          <a:prstGeom prst="rect">
            <a:avLst/>
          </a:prstGeom>
        </p:spPr>
        <p:txBody>
          <a:bodyPr wrap="square">
            <a:spAutoFit/>
          </a:bodyPr>
          <a:lstStyle/>
          <a:p>
            <a:r>
              <a:rPr lang="pt-BR" sz="3200" b="1" dirty="0" err="1"/>
              <a:t>Improving</a:t>
            </a:r>
            <a:r>
              <a:rPr lang="pt-BR" sz="3200" b="1" dirty="0"/>
              <a:t> performance—</a:t>
            </a:r>
            <a:r>
              <a:rPr lang="pt-BR" sz="3200" b="1" dirty="0" err="1"/>
              <a:t>Regenerative</a:t>
            </a:r>
            <a:r>
              <a:rPr lang="pt-BR" sz="3200" b="1" dirty="0"/>
              <a:t> Vapor </a:t>
            </a:r>
            <a:r>
              <a:rPr lang="pt-BR" sz="3200" b="1" dirty="0" err="1"/>
              <a:t>power</a:t>
            </a:r>
            <a:r>
              <a:rPr lang="pt-BR" sz="3200" b="1" dirty="0"/>
              <a:t> </a:t>
            </a:r>
            <a:r>
              <a:rPr lang="pt-BR" sz="3200" b="1" dirty="0" err="1"/>
              <a:t>Cycle</a:t>
            </a:r>
            <a:endParaRPr lang="fi-FI" sz="3200" b="1" dirty="0"/>
          </a:p>
        </p:txBody>
      </p:sp>
      <p:pic>
        <p:nvPicPr>
          <p:cNvPr id="2" name="Picture 1">
            <a:extLst>
              <a:ext uri="{FF2B5EF4-FFF2-40B4-BE49-F238E27FC236}">
                <a16:creationId xmlns:a16="http://schemas.microsoft.com/office/drawing/2014/main" id="{98DF7F6C-C4E7-5485-6FBB-249F0A048631}"/>
              </a:ext>
            </a:extLst>
          </p:cNvPr>
          <p:cNvPicPr>
            <a:picLocks noChangeAspect="1"/>
          </p:cNvPicPr>
          <p:nvPr/>
        </p:nvPicPr>
        <p:blipFill>
          <a:blip r:embed="rId3"/>
          <a:stretch>
            <a:fillRect/>
          </a:stretch>
        </p:blipFill>
        <p:spPr>
          <a:xfrm>
            <a:off x="276794" y="1311861"/>
            <a:ext cx="3934721" cy="3673393"/>
          </a:xfrm>
          <a:prstGeom prst="rect">
            <a:avLst/>
          </a:prstGeom>
        </p:spPr>
      </p:pic>
      <p:pic>
        <p:nvPicPr>
          <p:cNvPr id="5" name="Picture 4">
            <a:extLst>
              <a:ext uri="{FF2B5EF4-FFF2-40B4-BE49-F238E27FC236}">
                <a16:creationId xmlns:a16="http://schemas.microsoft.com/office/drawing/2014/main" id="{BBE9DF05-48C1-0C2F-9660-F978FD8F843C}"/>
              </a:ext>
            </a:extLst>
          </p:cNvPr>
          <p:cNvPicPr>
            <a:picLocks noChangeAspect="1"/>
          </p:cNvPicPr>
          <p:nvPr/>
        </p:nvPicPr>
        <p:blipFill>
          <a:blip r:embed="rId4"/>
          <a:stretch>
            <a:fillRect/>
          </a:stretch>
        </p:blipFill>
        <p:spPr>
          <a:xfrm>
            <a:off x="6017704" y="1125414"/>
            <a:ext cx="2629953" cy="2532185"/>
          </a:xfrm>
          <a:prstGeom prst="rect">
            <a:avLst/>
          </a:prstGeom>
        </p:spPr>
      </p:pic>
      <p:sp>
        <p:nvSpPr>
          <p:cNvPr id="11" name="TextBox 10">
            <a:extLst>
              <a:ext uri="{FF2B5EF4-FFF2-40B4-BE49-F238E27FC236}">
                <a16:creationId xmlns:a16="http://schemas.microsoft.com/office/drawing/2014/main" id="{AFF5600D-0D84-8548-D9B1-575B407EC90A}"/>
              </a:ext>
            </a:extLst>
          </p:cNvPr>
          <p:cNvSpPr txBox="1"/>
          <p:nvPr/>
        </p:nvSpPr>
        <p:spPr>
          <a:xfrm>
            <a:off x="5078494" y="3815703"/>
            <a:ext cx="3934722" cy="1169551"/>
          </a:xfrm>
          <a:prstGeom prst="rect">
            <a:avLst/>
          </a:prstGeom>
          <a:solidFill>
            <a:srgbClr val="00FFFF"/>
          </a:solidFill>
        </p:spPr>
        <p:txBody>
          <a:bodyPr wrap="square">
            <a:spAutoFit/>
          </a:bodyPr>
          <a:lstStyle/>
          <a:p>
            <a:r>
              <a:rPr lang="en-GB" sz="1400" dirty="0">
                <a:effectLst/>
                <a:latin typeface="STIX" panose="02020603050405020304" pitchFamily="18" charset="0"/>
              </a:rPr>
              <a:t>Let us consider how regeneration can be accomplished using an </a:t>
            </a:r>
            <a:r>
              <a:rPr lang="en-GB" sz="1400" b="1" dirty="0">
                <a:solidFill>
                  <a:srgbClr val="05729B"/>
                </a:solidFill>
                <a:effectLst/>
                <a:latin typeface="STIX" panose="02020603050405020304" pitchFamily="18" charset="0"/>
              </a:rPr>
              <a:t>open feedwater heater</a:t>
            </a:r>
            <a:r>
              <a:rPr lang="en-GB" sz="1400" dirty="0">
                <a:effectLst/>
                <a:latin typeface="STIX" panose="02020603050405020304" pitchFamily="18" charset="0"/>
              </a:rPr>
              <a:t>, a type of direct-contact heat exchanger in which streams at different temperatures mix to form a stream at an intermediate temperature. </a:t>
            </a:r>
            <a:endParaRPr lang="en-GB" dirty="0"/>
          </a:p>
        </p:txBody>
      </p:sp>
    </p:spTree>
    <p:extLst>
      <p:ext uri="{BB962C8B-B14F-4D97-AF65-F5344CB8AC3E}">
        <p14:creationId xmlns:p14="http://schemas.microsoft.com/office/powerpoint/2010/main" val="1879004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83064"/>
            <a:ext cx="5261377" cy="584775"/>
          </a:xfrm>
          <a:prstGeom prst="rect">
            <a:avLst/>
          </a:prstGeom>
        </p:spPr>
        <p:txBody>
          <a:bodyPr wrap="none">
            <a:spAutoFit/>
          </a:bodyPr>
          <a:lstStyle/>
          <a:p>
            <a:r>
              <a:rPr lang="en-US" sz="3200" b="1" dirty="0"/>
              <a:t>Closed Feedwater heaters</a:t>
            </a:r>
            <a:endParaRPr lang="fi-FI" sz="3200" b="1" dirty="0"/>
          </a:p>
        </p:txBody>
      </p:sp>
      <p:sp>
        <p:nvSpPr>
          <p:cNvPr id="3" name="TextBox 2">
            <a:extLst>
              <a:ext uri="{FF2B5EF4-FFF2-40B4-BE49-F238E27FC236}">
                <a16:creationId xmlns:a16="http://schemas.microsoft.com/office/drawing/2014/main" id="{E2CF4351-9008-29DB-B0CC-F8E780BE13C9}"/>
              </a:ext>
            </a:extLst>
          </p:cNvPr>
          <p:cNvSpPr txBox="1"/>
          <p:nvPr/>
        </p:nvSpPr>
        <p:spPr>
          <a:xfrm>
            <a:off x="4668069" y="3485773"/>
            <a:ext cx="4199138" cy="1600438"/>
          </a:xfrm>
          <a:prstGeom prst="rect">
            <a:avLst/>
          </a:prstGeom>
          <a:solidFill>
            <a:srgbClr val="00FFFF"/>
          </a:solidFill>
        </p:spPr>
        <p:txBody>
          <a:bodyPr wrap="square">
            <a:spAutoFit/>
          </a:bodyPr>
          <a:lstStyle/>
          <a:p>
            <a:r>
              <a:rPr lang="en-GB" sz="1400" dirty="0">
                <a:effectLst/>
                <a:latin typeface="STIX" panose="02020603050405020304" pitchFamily="18" charset="0"/>
              </a:rPr>
              <a:t>Regenerative feedwater heating also can be accomplished with </a:t>
            </a:r>
            <a:r>
              <a:rPr lang="en-GB" sz="1400" b="1" dirty="0">
                <a:solidFill>
                  <a:srgbClr val="05729B"/>
                </a:solidFill>
                <a:effectLst/>
                <a:latin typeface="STIX" panose="02020603050405020304" pitchFamily="18" charset="0"/>
              </a:rPr>
              <a:t>closed feedwater heaters</a:t>
            </a:r>
            <a:r>
              <a:rPr lang="en-GB" sz="1400" dirty="0">
                <a:effectLst/>
                <a:latin typeface="STIX" panose="02020603050405020304" pitchFamily="18" charset="0"/>
              </a:rPr>
              <a:t>. Closed heaters are shell-and-tube-type recuperators in which the feedwater temperature in- creases as the extracted steam condenses on the outside of the tubes carrying the feedwater. Since the two streams do not mix, they can be at different pressures. </a:t>
            </a:r>
            <a:endParaRPr lang="en-GB" dirty="0"/>
          </a:p>
        </p:txBody>
      </p:sp>
      <p:pic>
        <p:nvPicPr>
          <p:cNvPr id="4" name="Picture 3">
            <a:extLst>
              <a:ext uri="{FF2B5EF4-FFF2-40B4-BE49-F238E27FC236}">
                <a16:creationId xmlns:a16="http://schemas.microsoft.com/office/drawing/2014/main" id="{2EA6E423-674F-5D60-3E0D-BC4CD0853EF5}"/>
              </a:ext>
            </a:extLst>
          </p:cNvPr>
          <p:cNvPicPr>
            <a:picLocks noChangeAspect="1"/>
          </p:cNvPicPr>
          <p:nvPr/>
        </p:nvPicPr>
        <p:blipFill>
          <a:blip r:embed="rId2"/>
          <a:stretch>
            <a:fillRect/>
          </a:stretch>
        </p:blipFill>
        <p:spPr>
          <a:xfrm>
            <a:off x="276793" y="915552"/>
            <a:ext cx="4013531" cy="3883895"/>
          </a:xfrm>
          <a:prstGeom prst="rect">
            <a:avLst/>
          </a:prstGeom>
        </p:spPr>
      </p:pic>
      <p:pic>
        <p:nvPicPr>
          <p:cNvPr id="5" name="Picture 4">
            <a:extLst>
              <a:ext uri="{FF2B5EF4-FFF2-40B4-BE49-F238E27FC236}">
                <a16:creationId xmlns:a16="http://schemas.microsoft.com/office/drawing/2014/main" id="{91D2A859-0000-EFB1-2214-64A33EC77825}"/>
              </a:ext>
            </a:extLst>
          </p:cNvPr>
          <p:cNvPicPr>
            <a:picLocks noChangeAspect="1"/>
          </p:cNvPicPr>
          <p:nvPr/>
        </p:nvPicPr>
        <p:blipFill>
          <a:blip r:embed="rId3"/>
          <a:stretch>
            <a:fillRect/>
          </a:stretch>
        </p:blipFill>
        <p:spPr>
          <a:xfrm>
            <a:off x="5087926" y="667839"/>
            <a:ext cx="2977440" cy="2817934"/>
          </a:xfrm>
          <a:prstGeom prst="rect">
            <a:avLst/>
          </a:prstGeom>
        </p:spPr>
      </p:pic>
    </p:spTree>
    <p:extLst>
      <p:ext uri="{BB962C8B-B14F-4D97-AF65-F5344CB8AC3E}">
        <p14:creationId xmlns:p14="http://schemas.microsoft.com/office/powerpoint/2010/main" val="2221334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83064"/>
            <a:ext cx="5442516" cy="584775"/>
          </a:xfrm>
          <a:prstGeom prst="rect">
            <a:avLst/>
          </a:prstGeom>
        </p:spPr>
        <p:txBody>
          <a:bodyPr wrap="none">
            <a:spAutoFit/>
          </a:bodyPr>
          <a:lstStyle/>
          <a:p>
            <a:r>
              <a:rPr lang="en-US" sz="3200" b="1" dirty="0"/>
              <a:t>Multiple Feedwater heaters</a:t>
            </a:r>
            <a:endParaRPr lang="fi-FI" sz="3200" b="1" dirty="0"/>
          </a:p>
        </p:txBody>
      </p:sp>
      <p:pic>
        <p:nvPicPr>
          <p:cNvPr id="3" name="Picture 2">
            <a:extLst>
              <a:ext uri="{FF2B5EF4-FFF2-40B4-BE49-F238E27FC236}">
                <a16:creationId xmlns:a16="http://schemas.microsoft.com/office/drawing/2014/main" id="{3AA9BBF8-5441-6F8F-9BC6-E38CAEFA2C06}"/>
              </a:ext>
            </a:extLst>
          </p:cNvPr>
          <p:cNvPicPr>
            <a:picLocks noChangeAspect="1"/>
          </p:cNvPicPr>
          <p:nvPr/>
        </p:nvPicPr>
        <p:blipFill>
          <a:blip r:embed="rId2"/>
          <a:stretch>
            <a:fillRect/>
          </a:stretch>
        </p:blipFill>
        <p:spPr>
          <a:xfrm>
            <a:off x="562707" y="852853"/>
            <a:ext cx="6840415" cy="4093477"/>
          </a:xfrm>
          <a:prstGeom prst="rect">
            <a:avLst/>
          </a:prstGeom>
        </p:spPr>
      </p:pic>
    </p:spTree>
    <p:extLst>
      <p:ext uri="{BB962C8B-B14F-4D97-AF65-F5344CB8AC3E}">
        <p14:creationId xmlns:p14="http://schemas.microsoft.com/office/powerpoint/2010/main" val="311210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A2FEDE-FC72-EE94-D1D0-522EB7098446}"/>
              </a:ext>
            </a:extLst>
          </p:cNvPr>
          <p:cNvSpPr txBox="1"/>
          <p:nvPr/>
        </p:nvSpPr>
        <p:spPr>
          <a:xfrm>
            <a:off x="2286000" y="2503557"/>
            <a:ext cx="4572000" cy="707886"/>
          </a:xfrm>
          <a:prstGeom prst="rect">
            <a:avLst/>
          </a:prstGeom>
          <a:noFill/>
        </p:spPr>
        <p:txBody>
          <a:bodyPr wrap="square">
            <a:spAutoFit/>
          </a:bodyPr>
          <a:lstStyle/>
          <a:p>
            <a:r>
              <a:rPr lang="en-GB" sz="4000" b="1" dirty="0">
                <a:effectLst/>
                <a:latin typeface="SourceSansPro"/>
              </a:rPr>
              <a:t>Gas power Systems </a:t>
            </a:r>
            <a:endParaRPr lang="en-GB" sz="4000" b="1" dirty="0"/>
          </a:p>
        </p:txBody>
      </p:sp>
    </p:spTree>
    <p:extLst>
      <p:ext uri="{BB962C8B-B14F-4D97-AF65-F5344CB8AC3E}">
        <p14:creationId xmlns:p14="http://schemas.microsoft.com/office/powerpoint/2010/main" val="3144160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8379217" cy="584775"/>
          </a:xfrm>
          <a:prstGeom prst="rect">
            <a:avLst/>
          </a:prstGeom>
        </p:spPr>
        <p:txBody>
          <a:bodyPr wrap="none">
            <a:spAutoFit/>
          </a:bodyPr>
          <a:lstStyle/>
          <a:p>
            <a:r>
              <a:rPr lang="en-US" sz="3200" b="1" dirty="0"/>
              <a:t>Considering Internal Combustion Engines</a:t>
            </a:r>
          </a:p>
        </p:txBody>
      </p:sp>
      <p:pic>
        <p:nvPicPr>
          <p:cNvPr id="2" name="2019 Mazda SKYACTIV X Engine How Does It Work - HOW IT'S MADE Technology Performance">
            <a:hlinkClick r:id="" action="ppaction://media"/>
            <a:extLst>
              <a:ext uri="{FF2B5EF4-FFF2-40B4-BE49-F238E27FC236}">
                <a16:creationId xmlns:a16="http://schemas.microsoft.com/office/drawing/2014/main" id="{C5084CA2-0BB5-8AEE-F5F0-5C32D6590C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3868" y="952894"/>
            <a:ext cx="7381125" cy="4151883"/>
          </a:xfrm>
          <a:prstGeom prst="rect">
            <a:avLst/>
          </a:prstGeom>
        </p:spPr>
      </p:pic>
    </p:spTree>
    <p:extLst>
      <p:ext uri="{BB962C8B-B14F-4D97-AF65-F5344CB8AC3E}">
        <p14:creationId xmlns:p14="http://schemas.microsoft.com/office/powerpoint/2010/main" val="146905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45D504-BDFB-67F8-CAED-6BE785245CFD}"/>
              </a:ext>
            </a:extLst>
          </p:cNvPr>
          <p:cNvPicPr>
            <a:picLocks noChangeAspect="1"/>
          </p:cNvPicPr>
          <p:nvPr/>
        </p:nvPicPr>
        <p:blipFill>
          <a:blip r:embed="rId3"/>
          <a:stretch>
            <a:fillRect/>
          </a:stretch>
        </p:blipFill>
        <p:spPr>
          <a:xfrm>
            <a:off x="276793" y="952894"/>
            <a:ext cx="3403869" cy="4009767"/>
          </a:xfrm>
          <a:prstGeom prst="rect">
            <a:avLst/>
          </a:prstGeom>
        </p:spPr>
      </p:pic>
      <p:pic>
        <p:nvPicPr>
          <p:cNvPr id="5" name="Picture 4">
            <a:extLst>
              <a:ext uri="{FF2B5EF4-FFF2-40B4-BE49-F238E27FC236}">
                <a16:creationId xmlns:a16="http://schemas.microsoft.com/office/drawing/2014/main" id="{618150CA-323D-60A5-71EB-E7A583D10CF1}"/>
              </a:ext>
            </a:extLst>
          </p:cNvPr>
          <p:cNvPicPr>
            <a:picLocks noChangeAspect="1"/>
          </p:cNvPicPr>
          <p:nvPr/>
        </p:nvPicPr>
        <p:blipFill>
          <a:blip r:embed="rId4"/>
          <a:stretch>
            <a:fillRect/>
          </a:stretch>
        </p:blipFill>
        <p:spPr>
          <a:xfrm>
            <a:off x="4991094" y="952894"/>
            <a:ext cx="3443621" cy="4009767"/>
          </a:xfrm>
          <a:prstGeom prst="rect">
            <a:avLst/>
          </a:prstGeom>
        </p:spPr>
      </p:pic>
      <p:sp>
        <p:nvSpPr>
          <p:cNvPr id="10" name="Rectangle 9">
            <a:extLst>
              <a:ext uri="{FF2B5EF4-FFF2-40B4-BE49-F238E27FC236}">
                <a16:creationId xmlns:a16="http://schemas.microsoft.com/office/drawing/2014/main" id="{77A69C5A-D325-E7A5-7829-1AF798B51F5F}"/>
              </a:ext>
            </a:extLst>
          </p:cNvPr>
          <p:cNvSpPr/>
          <p:nvPr/>
        </p:nvSpPr>
        <p:spPr>
          <a:xfrm>
            <a:off x="276793" y="368119"/>
            <a:ext cx="8379217" cy="584775"/>
          </a:xfrm>
          <a:prstGeom prst="rect">
            <a:avLst/>
          </a:prstGeom>
        </p:spPr>
        <p:txBody>
          <a:bodyPr wrap="none">
            <a:spAutoFit/>
          </a:bodyPr>
          <a:lstStyle/>
          <a:p>
            <a:r>
              <a:rPr lang="en-US" sz="3200" b="1" dirty="0"/>
              <a:t>Considering Internal Combustion Engines</a:t>
            </a:r>
          </a:p>
        </p:txBody>
      </p:sp>
    </p:spTree>
    <p:extLst>
      <p:ext uri="{BB962C8B-B14F-4D97-AF65-F5344CB8AC3E}">
        <p14:creationId xmlns:p14="http://schemas.microsoft.com/office/powerpoint/2010/main" val="3729000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EB5219-F29D-C972-D500-FA58AA5184F5}"/>
              </a:ext>
            </a:extLst>
          </p:cNvPr>
          <p:cNvSpPr/>
          <p:nvPr/>
        </p:nvSpPr>
        <p:spPr>
          <a:xfrm>
            <a:off x="276793" y="368119"/>
            <a:ext cx="4830168" cy="584775"/>
          </a:xfrm>
          <a:prstGeom prst="rect">
            <a:avLst/>
          </a:prstGeom>
        </p:spPr>
        <p:txBody>
          <a:bodyPr wrap="none">
            <a:spAutoFit/>
          </a:bodyPr>
          <a:lstStyle/>
          <a:p>
            <a:r>
              <a:rPr lang="en-US" sz="3200" b="1" dirty="0"/>
              <a:t>Air-Standard Otto Cycle</a:t>
            </a:r>
          </a:p>
        </p:txBody>
      </p:sp>
      <p:pic>
        <p:nvPicPr>
          <p:cNvPr id="8" name="Picture 7">
            <a:extLst>
              <a:ext uri="{FF2B5EF4-FFF2-40B4-BE49-F238E27FC236}">
                <a16:creationId xmlns:a16="http://schemas.microsoft.com/office/drawing/2014/main" id="{688ED760-ACB5-4CF2-B248-F34ACE028307}"/>
              </a:ext>
            </a:extLst>
          </p:cNvPr>
          <p:cNvPicPr>
            <a:picLocks noChangeAspect="1"/>
          </p:cNvPicPr>
          <p:nvPr/>
        </p:nvPicPr>
        <p:blipFill>
          <a:blip r:embed="rId2"/>
          <a:stretch>
            <a:fillRect/>
          </a:stretch>
        </p:blipFill>
        <p:spPr>
          <a:xfrm>
            <a:off x="276793" y="1342106"/>
            <a:ext cx="3332466" cy="2181517"/>
          </a:xfrm>
          <a:prstGeom prst="rect">
            <a:avLst/>
          </a:prstGeom>
        </p:spPr>
      </p:pic>
      <p:sp>
        <p:nvSpPr>
          <p:cNvPr id="10" name="TextBox 9">
            <a:extLst>
              <a:ext uri="{FF2B5EF4-FFF2-40B4-BE49-F238E27FC236}">
                <a16:creationId xmlns:a16="http://schemas.microsoft.com/office/drawing/2014/main" id="{B15C5EF0-F63C-C9B6-D446-A35175790CEB}"/>
              </a:ext>
            </a:extLst>
          </p:cNvPr>
          <p:cNvSpPr txBox="1"/>
          <p:nvPr/>
        </p:nvSpPr>
        <p:spPr>
          <a:xfrm>
            <a:off x="343764" y="3596075"/>
            <a:ext cx="3198524" cy="246221"/>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and </a:t>
            </a:r>
            <a:r>
              <a:rPr lang="en-GB" sz="1000" i="1" dirty="0">
                <a:effectLst/>
                <a:latin typeface="STIX" panose="02020603050405020304" pitchFamily="18" charset="0"/>
              </a:rPr>
              <a:t>T</a:t>
            </a:r>
            <a:r>
              <a:rPr lang="en-GB" sz="1000" dirty="0">
                <a:effectLst/>
                <a:latin typeface="STIX" panose="02020603050405020304" pitchFamily="18" charset="0"/>
              </a:rPr>
              <a:t>–</a:t>
            </a:r>
            <a:r>
              <a:rPr lang="en-GB" sz="1000" i="1" dirty="0">
                <a:effectLst/>
                <a:latin typeface="STIX" panose="02020603050405020304" pitchFamily="18" charset="0"/>
              </a:rPr>
              <a:t>s </a:t>
            </a:r>
            <a:r>
              <a:rPr lang="en-GB" sz="1000" dirty="0">
                <a:effectLst/>
                <a:latin typeface="STIX" panose="02020603050405020304" pitchFamily="18" charset="0"/>
              </a:rPr>
              <a:t>diagrams of the air-standard Otto cycle.</a:t>
            </a:r>
            <a:endParaRPr lang="en-GB" sz="1000" dirty="0"/>
          </a:p>
        </p:txBody>
      </p:sp>
      <p:sp>
        <p:nvSpPr>
          <p:cNvPr id="12" name="TextBox 11">
            <a:extLst>
              <a:ext uri="{FF2B5EF4-FFF2-40B4-BE49-F238E27FC236}">
                <a16:creationId xmlns:a16="http://schemas.microsoft.com/office/drawing/2014/main" id="{41A2093C-536D-9CFB-7A74-3B10D19F3FE3}"/>
              </a:ext>
            </a:extLst>
          </p:cNvPr>
          <p:cNvSpPr txBox="1"/>
          <p:nvPr/>
        </p:nvSpPr>
        <p:spPr>
          <a:xfrm>
            <a:off x="4061630" y="1472416"/>
            <a:ext cx="4805577" cy="2246769"/>
          </a:xfrm>
          <a:prstGeom prst="rect">
            <a:avLst/>
          </a:prstGeom>
          <a:solidFill>
            <a:srgbClr val="00FFFF"/>
          </a:solidFill>
        </p:spPr>
        <p:txBody>
          <a:bodyPr wrap="square">
            <a:spAutoFit/>
          </a:bodyPr>
          <a:lstStyle/>
          <a:p>
            <a:r>
              <a:rPr lang="en-GB" sz="1400" b="1" i="1" dirty="0">
                <a:effectLst/>
                <a:latin typeface="STIX" panose="02020603050405020304" pitchFamily="18" charset="0"/>
              </a:rPr>
              <a:t>Process 1–2: </a:t>
            </a:r>
            <a:r>
              <a:rPr lang="en-GB" sz="1400" dirty="0">
                <a:effectLst/>
                <a:latin typeface="STIX" panose="02020603050405020304" pitchFamily="18" charset="0"/>
              </a:rPr>
              <a:t>An isentropic compression of the air as the piston moves from bottom dead </a:t>
            </a:r>
            <a:r>
              <a:rPr lang="en-GB" sz="1400" dirty="0" err="1">
                <a:effectLst/>
                <a:latin typeface="STIX" panose="02020603050405020304" pitchFamily="18" charset="0"/>
              </a:rPr>
              <a:t>center</a:t>
            </a:r>
            <a:r>
              <a:rPr lang="en-GB" sz="1400" dirty="0">
                <a:effectLst/>
                <a:latin typeface="STIX" panose="02020603050405020304" pitchFamily="18" charset="0"/>
              </a:rPr>
              <a:t> to top dead </a:t>
            </a:r>
            <a:r>
              <a:rPr lang="en-GB" sz="1400" dirty="0" err="1">
                <a:effectLst/>
                <a:latin typeface="STIX" panose="02020603050405020304" pitchFamily="18" charset="0"/>
              </a:rPr>
              <a:t>center</a:t>
            </a:r>
            <a:r>
              <a:rPr lang="en-GB" sz="1400" dirty="0">
                <a:effectLst/>
                <a:latin typeface="STIX" panose="02020603050405020304" pitchFamily="18" charset="0"/>
              </a:rPr>
              <a:t>. </a:t>
            </a:r>
            <a:endParaRPr lang="en-GB" dirty="0"/>
          </a:p>
          <a:p>
            <a:r>
              <a:rPr lang="en-GB" sz="1400" b="1" i="1" dirty="0">
                <a:effectLst/>
                <a:latin typeface="STIX" panose="02020603050405020304" pitchFamily="18" charset="0"/>
              </a:rPr>
              <a:t>Process 2–3: </a:t>
            </a:r>
            <a:r>
              <a:rPr lang="en-GB" sz="1400" dirty="0">
                <a:effectLst/>
                <a:latin typeface="STIX" panose="02020603050405020304" pitchFamily="18" charset="0"/>
              </a:rPr>
              <a:t>A constant-volume heat transfer to the air from an external source while the piston is at top dead </a:t>
            </a:r>
            <a:r>
              <a:rPr lang="en-GB" sz="1400" dirty="0" err="1">
                <a:effectLst/>
                <a:latin typeface="STIX" panose="02020603050405020304" pitchFamily="18" charset="0"/>
              </a:rPr>
              <a:t>center</a:t>
            </a:r>
            <a:r>
              <a:rPr lang="en-GB" sz="1400" dirty="0">
                <a:effectLst/>
                <a:latin typeface="STIX" panose="02020603050405020304" pitchFamily="18" charset="0"/>
              </a:rPr>
              <a:t>. This process is intended to represent the ignition of the fuel–air mixture and the subsequent rapid burning. </a:t>
            </a:r>
            <a:endParaRPr lang="en-GB" dirty="0"/>
          </a:p>
          <a:p>
            <a:r>
              <a:rPr lang="en-GB" sz="1400" b="1" i="1" dirty="0">
                <a:effectLst/>
                <a:latin typeface="STIX" panose="02020603050405020304" pitchFamily="18" charset="0"/>
              </a:rPr>
              <a:t>Process 3–4: </a:t>
            </a:r>
            <a:r>
              <a:rPr lang="en-GB" sz="1400" dirty="0">
                <a:effectLst/>
                <a:latin typeface="STIX" panose="02020603050405020304" pitchFamily="18" charset="0"/>
              </a:rPr>
              <a:t>An isentropic expansion (power stroke).</a:t>
            </a:r>
            <a:br>
              <a:rPr lang="en-GB" sz="1400" dirty="0">
                <a:effectLst/>
                <a:latin typeface="STIX" panose="02020603050405020304" pitchFamily="18" charset="0"/>
              </a:rPr>
            </a:br>
            <a:r>
              <a:rPr lang="en-GB" sz="1400" b="1" i="1" dirty="0">
                <a:effectLst/>
                <a:latin typeface="STIX" panose="02020603050405020304" pitchFamily="18" charset="0"/>
              </a:rPr>
              <a:t>Process 4–1: </a:t>
            </a:r>
            <a:r>
              <a:rPr lang="en-GB" sz="1400" dirty="0">
                <a:effectLst/>
                <a:latin typeface="STIX" panose="02020603050405020304" pitchFamily="18" charset="0"/>
              </a:rPr>
              <a:t>Completes the cycle by a constant-volume process in which heat is rejected </a:t>
            </a:r>
            <a:endParaRPr lang="en-GB" dirty="0"/>
          </a:p>
          <a:p>
            <a:r>
              <a:rPr lang="en-GB" sz="1400" dirty="0">
                <a:effectLst/>
                <a:latin typeface="STIX" panose="02020603050405020304" pitchFamily="18" charset="0"/>
              </a:rPr>
              <a:t>from the air while the piston is at bottom dead </a:t>
            </a:r>
            <a:r>
              <a:rPr lang="en-GB" sz="1400" dirty="0" err="1">
                <a:effectLst/>
                <a:latin typeface="STIX" panose="02020603050405020304" pitchFamily="18" charset="0"/>
              </a:rPr>
              <a:t>center</a:t>
            </a:r>
            <a:r>
              <a:rPr lang="en-GB" sz="1400" dirty="0">
                <a:effectLst/>
                <a:latin typeface="STIX" panose="02020603050405020304" pitchFamily="18" charset="0"/>
              </a:rPr>
              <a:t>. </a:t>
            </a:r>
            <a:endParaRPr lang="en-GB" dirty="0"/>
          </a:p>
        </p:txBody>
      </p:sp>
    </p:spTree>
    <p:extLst>
      <p:ext uri="{BB962C8B-B14F-4D97-AF65-F5344CB8AC3E}">
        <p14:creationId xmlns:p14="http://schemas.microsoft.com/office/powerpoint/2010/main" val="1969744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Cycle Analysis</a:t>
            </a:r>
            <a:endParaRPr lang="fi-FI" sz="3200" b="1" dirty="0"/>
          </a:p>
        </p:txBody>
      </p:sp>
      <p:pic>
        <p:nvPicPr>
          <p:cNvPr id="2" name="Picture 1">
            <a:extLst>
              <a:ext uri="{FF2B5EF4-FFF2-40B4-BE49-F238E27FC236}">
                <a16:creationId xmlns:a16="http://schemas.microsoft.com/office/drawing/2014/main" id="{D04156E5-5720-C9C2-56AA-C265863D84C2}"/>
              </a:ext>
            </a:extLst>
          </p:cNvPr>
          <p:cNvPicPr>
            <a:picLocks noChangeAspect="1"/>
          </p:cNvPicPr>
          <p:nvPr/>
        </p:nvPicPr>
        <p:blipFill>
          <a:blip r:embed="rId3"/>
          <a:stretch>
            <a:fillRect/>
          </a:stretch>
        </p:blipFill>
        <p:spPr>
          <a:xfrm>
            <a:off x="162659" y="856315"/>
            <a:ext cx="2675165" cy="1047568"/>
          </a:xfrm>
          <a:prstGeom prst="rect">
            <a:avLst/>
          </a:prstGeom>
        </p:spPr>
      </p:pic>
      <p:sp>
        <p:nvSpPr>
          <p:cNvPr id="4" name="TextBox 3">
            <a:extLst>
              <a:ext uri="{FF2B5EF4-FFF2-40B4-BE49-F238E27FC236}">
                <a16:creationId xmlns:a16="http://schemas.microsoft.com/office/drawing/2014/main" id="{1B3F3481-8E14-7751-EE76-1091EA2F5567}"/>
              </a:ext>
            </a:extLst>
          </p:cNvPr>
          <p:cNvSpPr txBox="1"/>
          <p:nvPr/>
        </p:nvSpPr>
        <p:spPr>
          <a:xfrm>
            <a:off x="162660" y="1934343"/>
            <a:ext cx="4009845" cy="954107"/>
          </a:xfrm>
          <a:prstGeom prst="rect">
            <a:avLst/>
          </a:prstGeom>
          <a:solidFill>
            <a:srgbClr val="00FFFF"/>
          </a:solidFill>
        </p:spPr>
        <p:txBody>
          <a:bodyPr wrap="square">
            <a:spAutoFit/>
          </a:bodyPr>
          <a:lstStyle/>
          <a:p>
            <a:r>
              <a:rPr lang="en-GB" sz="1400" b="1" dirty="0">
                <a:solidFill>
                  <a:srgbClr val="4C4C4F"/>
                </a:solidFill>
                <a:effectLst/>
                <a:latin typeface="STIX" panose="02020603050405020304" pitchFamily="18" charset="0"/>
              </a:rPr>
              <a:t>When </a:t>
            </a:r>
            <a:r>
              <a:rPr lang="en-GB" sz="1400" b="1" dirty="0" err="1">
                <a:solidFill>
                  <a:srgbClr val="4C4C4F"/>
                </a:solidFill>
                <a:effectLst/>
                <a:latin typeface="STIX" panose="02020603050405020304" pitchFamily="18" charset="0"/>
              </a:rPr>
              <a:t>analyzing</a:t>
            </a:r>
            <a:r>
              <a:rPr lang="en-GB" sz="1400" b="1" dirty="0">
                <a:solidFill>
                  <a:srgbClr val="4C4C4F"/>
                </a:solidFill>
                <a:effectLst/>
                <a:latin typeface="STIX" panose="02020603050405020304" pitchFamily="18" charset="0"/>
              </a:rPr>
              <a:t> air-standard cycles, it is frequently convenient to regard all work and heat transfers as positive quantities and write the energy balance accordingly. </a:t>
            </a:r>
            <a:endParaRPr lang="en-GB" dirty="0"/>
          </a:p>
        </p:txBody>
      </p:sp>
      <p:sp>
        <p:nvSpPr>
          <p:cNvPr id="6" name="TextBox 5">
            <a:extLst>
              <a:ext uri="{FF2B5EF4-FFF2-40B4-BE49-F238E27FC236}">
                <a16:creationId xmlns:a16="http://schemas.microsoft.com/office/drawing/2014/main" id="{0326E57B-1CC6-1EDA-007C-12A25BB60DCB}"/>
              </a:ext>
            </a:extLst>
          </p:cNvPr>
          <p:cNvSpPr txBox="1"/>
          <p:nvPr/>
        </p:nvSpPr>
        <p:spPr>
          <a:xfrm>
            <a:off x="151667" y="2942733"/>
            <a:ext cx="4020838"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i="1" dirty="0">
                <a:effectLst/>
                <a:latin typeface="STIX" panose="02020603050405020304" pitchFamily="18" charset="0"/>
              </a:rPr>
              <a:t>net work </a:t>
            </a:r>
            <a:r>
              <a:rPr lang="en-GB" sz="1400" dirty="0">
                <a:effectLst/>
                <a:latin typeface="STIX" panose="02020603050405020304" pitchFamily="18" charset="0"/>
              </a:rPr>
              <a:t>of the cycle is expressed as </a:t>
            </a:r>
            <a:endParaRPr lang="en-GB" dirty="0"/>
          </a:p>
        </p:txBody>
      </p:sp>
      <p:pic>
        <p:nvPicPr>
          <p:cNvPr id="7" name="Picture 6">
            <a:extLst>
              <a:ext uri="{FF2B5EF4-FFF2-40B4-BE49-F238E27FC236}">
                <a16:creationId xmlns:a16="http://schemas.microsoft.com/office/drawing/2014/main" id="{0407DFB2-70F4-82FE-DECA-D3A9F5D47D72}"/>
              </a:ext>
            </a:extLst>
          </p:cNvPr>
          <p:cNvPicPr>
            <a:picLocks noChangeAspect="1"/>
          </p:cNvPicPr>
          <p:nvPr/>
        </p:nvPicPr>
        <p:blipFill>
          <a:blip r:embed="rId4"/>
          <a:stretch>
            <a:fillRect/>
          </a:stretch>
        </p:blipFill>
        <p:spPr>
          <a:xfrm>
            <a:off x="151667" y="3304793"/>
            <a:ext cx="3221847" cy="561792"/>
          </a:xfrm>
          <a:prstGeom prst="rect">
            <a:avLst/>
          </a:prstGeom>
        </p:spPr>
      </p:pic>
      <p:sp>
        <p:nvSpPr>
          <p:cNvPr id="10" name="TextBox 9">
            <a:extLst>
              <a:ext uri="{FF2B5EF4-FFF2-40B4-BE49-F238E27FC236}">
                <a16:creationId xmlns:a16="http://schemas.microsoft.com/office/drawing/2014/main" id="{A7D92CF9-08F9-D204-C665-A69EFFE3629F}"/>
              </a:ext>
            </a:extLst>
          </p:cNvPr>
          <p:cNvSpPr txBox="1"/>
          <p:nvPr/>
        </p:nvSpPr>
        <p:spPr>
          <a:xfrm>
            <a:off x="151667" y="3897776"/>
            <a:ext cx="4629150" cy="307777"/>
          </a:xfrm>
          <a:prstGeom prst="rect">
            <a:avLst/>
          </a:prstGeom>
          <a:noFill/>
        </p:spPr>
        <p:txBody>
          <a:bodyPr wrap="square">
            <a:spAutoFit/>
          </a:bodyPr>
          <a:lstStyle/>
          <a:p>
            <a:r>
              <a:rPr lang="en-GB" sz="1400" dirty="0">
                <a:effectLst/>
                <a:latin typeface="STIX" panose="02020603050405020304" pitchFamily="18" charset="0"/>
              </a:rPr>
              <a:t>the </a:t>
            </a:r>
            <a:r>
              <a:rPr lang="en-GB" sz="1400" i="1" dirty="0">
                <a:effectLst/>
                <a:latin typeface="STIX" panose="02020603050405020304" pitchFamily="18" charset="0"/>
              </a:rPr>
              <a:t>net heat added </a:t>
            </a:r>
            <a:endParaRPr lang="en-GB" dirty="0"/>
          </a:p>
        </p:txBody>
      </p:sp>
      <p:pic>
        <p:nvPicPr>
          <p:cNvPr id="12" name="Picture 11">
            <a:extLst>
              <a:ext uri="{FF2B5EF4-FFF2-40B4-BE49-F238E27FC236}">
                <a16:creationId xmlns:a16="http://schemas.microsoft.com/office/drawing/2014/main" id="{526CB041-E51E-FB48-7CA0-F73C609D2FAC}"/>
              </a:ext>
            </a:extLst>
          </p:cNvPr>
          <p:cNvPicPr>
            <a:picLocks noChangeAspect="1"/>
          </p:cNvPicPr>
          <p:nvPr/>
        </p:nvPicPr>
        <p:blipFill>
          <a:blip r:embed="rId5"/>
          <a:stretch>
            <a:fillRect/>
          </a:stretch>
        </p:blipFill>
        <p:spPr>
          <a:xfrm>
            <a:off x="162659" y="4267936"/>
            <a:ext cx="3210855" cy="539697"/>
          </a:xfrm>
          <a:prstGeom prst="rect">
            <a:avLst/>
          </a:prstGeom>
        </p:spPr>
      </p:pic>
      <p:pic>
        <p:nvPicPr>
          <p:cNvPr id="13" name="Picture 12">
            <a:extLst>
              <a:ext uri="{FF2B5EF4-FFF2-40B4-BE49-F238E27FC236}">
                <a16:creationId xmlns:a16="http://schemas.microsoft.com/office/drawing/2014/main" id="{462839AC-10B4-685F-78CC-ADB80FEEE6FE}"/>
              </a:ext>
            </a:extLst>
          </p:cNvPr>
          <p:cNvPicPr>
            <a:picLocks noChangeAspect="1"/>
          </p:cNvPicPr>
          <p:nvPr/>
        </p:nvPicPr>
        <p:blipFill>
          <a:blip r:embed="rId6"/>
          <a:stretch>
            <a:fillRect/>
          </a:stretch>
        </p:blipFill>
        <p:spPr>
          <a:xfrm>
            <a:off x="5374692" y="1256314"/>
            <a:ext cx="3048444" cy="584775"/>
          </a:xfrm>
          <a:prstGeom prst="rect">
            <a:avLst/>
          </a:prstGeom>
        </p:spPr>
      </p:pic>
      <p:sp>
        <p:nvSpPr>
          <p:cNvPr id="15" name="TextBox 14">
            <a:extLst>
              <a:ext uri="{FF2B5EF4-FFF2-40B4-BE49-F238E27FC236}">
                <a16:creationId xmlns:a16="http://schemas.microsoft.com/office/drawing/2014/main" id="{B512F8E0-AD42-FB66-47EA-2FBEB2292467}"/>
              </a:ext>
            </a:extLst>
          </p:cNvPr>
          <p:cNvSpPr txBox="1"/>
          <p:nvPr/>
        </p:nvSpPr>
        <p:spPr>
          <a:xfrm>
            <a:off x="4936882" y="679230"/>
            <a:ext cx="3924351"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thermal efficiency is the ratio of the net work of the cycle to the heat added.</a:t>
            </a:r>
            <a:endParaRPr lang="en-GB" dirty="0"/>
          </a:p>
        </p:txBody>
      </p:sp>
      <p:sp>
        <p:nvSpPr>
          <p:cNvPr id="17" name="TextBox 16">
            <a:extLst>
              <a:ext uri="{FF2B5EF4-FFF2-40B4-BE49-F238E27FC236}">
                <a16:creationId xmlns:a16="http://schemas.microsoft.com/office/drawing/2014/main" id="{BC6A4623-54C8-D987-D3E3-796EDE60F450}"/>
              </a:ext>
            </a:extLst>
          </p:cNvPr>
          <p:cNvSpPr txBox="1"/>
          <p:nvPr/>
        </p:nvSpPr>
        <p:spPr>
          <a:xfrm>
            <a:off x="4936882" y="1903883"/>
            <a:ext cx="3924351" cy="307777"/>
          </a:xfrm>
          <a:prstGeom prst="rect">
            <a:avLst/>
          </a:prstGeom>
          <a:solidFill>
            <a:srgbClr val="00FFFF"/>
          </a:solidFill>
        </p:spPr>
        <p:txBody>
          <a:bodyPr wrap="square">
            <a:spAutoFit/>
          </a:bodyPr>
          <a:lstStyle/>
          <a:p>
            <a:r>
              <a:rPr lang="en-GB" sz="1400" b="1" dirty="0">
                <a:solidFill>
                  <a:srgbClr val="05729B"/>
                </a:solidFill>
                <a:effectLst/>
                <a:latin typeface="STIX" panose="02020603050405020304" pitchFamily="18" charset="0"/>
              </a:rPr>
              <a:t>compression ratio </a:t>
            </a:r>
            <a:endParaRPr lang="en-GB" dirty="0"/>
          </a:p>
        </p:txBody>
      </p:sp>
      <p:pic>
        <p:nvPicPr>
          <p:cNvPr id="18" name="Picture 17">
            <a:extLst>
              <a:ext uri="{FF2B5EF4-FFF2-40B4-BE49-F238E27FC236}">
                <a16:creationId xmlns:a16="http://schemas.microsoft.com/office/drawing/2014/main" id="{ED8FD258-B7B1-DEE4-7119-5FB610E96F5E}"/>
              </a:ext>
            </a:extLst>
          </p:cNvPr>
          <p:cNvPicPr>
            <a:picLocks noChangeAspect="1"/>
          </p:cNvPicPr>
          <p:nvPr/>
        </p:nvPicPr>
        <p:blipFill>
          <a:blip r:embed="rId7"/>
          <a:stretch>
            <a:fillRect/>
          </a:stretch>
        </p:blipFill>
        <p:spPr>
          <a:xfrm>
            <a:off x="5590209" y="2301924"/>
            <a:ext cx="2498713" cy="1245112"/>
          </a:xfrm>
          <a:prstGeom prst="rect">
            <a:avLst/>
          </a:prstGeom>
        </p:spPr>
      </p:pic>
      <p:sp>
        <p:nvSpPr>
          <p:cNvPr id="20" name="TextBox 19">
            <a:extLst>
              <a:ext uri="{FF2B5EF4-FFF2-40B4-BE49-F238E27FC236}">
                <a16:creationId xmlns:a16="http://schemas.microsoft.com/office/drawing/2014/main" id="{02B4F6EC-E974-9720-32D2-3A116D7743CC}"/>
              </a:ext>
            </a:extLst>
          </p:cNvPr>
          <p:cNvSpPr txBox="1"/>
          <p:nvPr/>
        </p:nvSpPr>
        <p:spPr>
          <a:xfrm>
            <a:off x="4936882" y="3596164"/>
            <a:ext cx="4165353" cy="307777"/>
          </a:xfrm>
          <a:prstGeom prst="rect">
            <a:avLst/>
          </a:prstGeom>
          <a:solidFill>
            <a:srgbClr val="00FFFF"/>
          </a:solidFill>
        </p:spPr>
        <p:txBody>
          <a:bodyPr wrap="square">
            <a:spAutoFit/>
          </a:bodyPr>
          <a:lstStyle/>
          <a:p>
            <a:r>
              <a:rPr lang="en-GB" sz="1400" dirty="0">
                <a:effectLst/>
                <a:latin typeface="STIX" panose="02020603050405020304" pitchFamily="18" charset="0"/>
              </a:rPr>
              <a:t>where </a:t>
            </a:r>
            <a:r>
              <a:rPr lang="en-GB" sz="1400" i="1" dirty="0">
                <a:effectLst/>
                <a:latin typeface="STIX" panose="02020603050405020304" pitchFamily="18" charset="0"/>
              </a:rPr>
              <a:t>k </a:t>
            </a:r>
            <a:r>
              <a:rPr lang="en-GB" sz="1400" dirty="0">
                <a:effectLst/>
                <a:latin typeface="STIX" panose="02020603050405020304" pitchFamily="18" charset="0"/>
              </a:rPr>
              <a:t>is the specific heat ratio, </a:t>
            </a:r>
            <a:r>
              <a:rPr lang="en-GB" sz="1400" i="1" dirty="0">
                <a:effectLst/>
                <a:latin typeface="STIX" panose="02020603050405020304" pitchFamily="18" charset="0"/>
              </a:rPr>
              <a:t>k </a:t>
            </a:r>
            <a:r>
              <a:rPr lang="en-GB" sz="1400" dirty="0">
                <a:effectLst/>
                <a:latin typeface="Symbol" pitchFamily="2" charset="2"/>
              </a:rPr>
              <a:t>= </a:t>
            </a:r>
            <a:r>
              <a:rPr lang="en-GB" sz="1400" i="1" dirty="0">
                <a:effectLst/>
                <a:latin typeface="STIX" panose="02020603050405020304" pitchFamily="18" charset="0"/>
              </a:rPr>
              <a:t>c</a:t>
            </a:r>
            <a:r>
              <a:rPr lang="en-GB" sz="800" i="1" dirty="0">
                <a:effectLst/>
                <a:latin typeface="STIX" panose="02020603050405020304" pitchFamily="18" charset="0"/>
              </a:rPr>
              <a:t>p</a:t>
            </a:r>
            <a:r>
              <a:rPr lang="en-GB" sz="1400" dirty="0">
                <a:effectLst/>
                <a:latin typeface="STIX" panose="02020603050405020304" pitchFamily="18" charset="0"/>
              </a:rPr>
              <a:t>/</a:t>
            </a:r>
            <a:r>
              <a:rPr lang="en-GB" sz="1400" i="1" dirty="0">
                <a:solidFill>
                  <a:srgbClr val="211E1E"/>
                </a:solidFill>
                <a:effectLst/>
                <a:latin typeface="STIX" panose="02020603050405020304" pitchFamily="18" charset="0"/>
              </a:rPr>
              <a:t>c</a:t>
            </a:r>
            <a:r>
              <a:rPr lang="el-GR" sz="800" dirty="0">
                <a:solidFill>
                  <a:srgbClr val="211E1E"/>
                </a:solidFill>
                <a:effectLst/>
                <a:latin typeface="Symbol" pitchFamily="2" charset="2"/>
              </a:rPr>
              <a:t>υ</a:t>
            </a:r>
            <a:r>
              <a:rPr lang="el-GR" sz="1400" dirty="0">
                <a:effectLst/>
                <a:latin typeface="STIX" panose="02020603050405020304" pitchFamily="18" charset="0"/>
              </a:rPr>
              <a:t>. </a:t>
            </a:r>
            <a:endParaRPr lang="el-GR" dirty="0"/>
          </a:p>
        </p:txBody>
      </p:sp>
      <p:pic>
        <p:nvPicPr>
          <p:cNvPr id="21" name="Picture 20">
            <a:extLst>
              <a:ext uri="{FF2B5EF4-FFF2-40B4-BE49-F238E27FC236}">
                <a16:creationId xmlns:a16="http://schemas.microsoft.com/office/drawing/2014/main" id="{944E40D1-42B0-B950-1852-DA3B003A718F}"/>
              </a:ext>
            </a:extLst>
          </p:cNvPr>
          <p:cNvPicPr>
            <a:picLocks noChangeAspect="1"/>
          </p:cNvPicPr>
          <p:nvPr/>
        </p:nvPicPr>
        <p:blipFill>
          <a:blip r:embed="rId8"/>
          <a:stretch>
            <a:fillRect/>
          </a:stretch>
        </p:blipFill>
        <p:spPr>
          <a:xfrm>
            <a:off x="6242538" y="3893597"/>
            <a:ext cx="1587194" cy="647408"/>
          </a:xfrm>
          <a:prstGeom prst="rect">
            <a:avLst/>
          </a:prstGeom>
        </p:spPr>
      </p:pic>
      <p:pic>
        <p:nvPicPr>
          <p:cNvPr id="22" name="Picture 21">
            <a:extLst>
              <a:ext uri="{FF2B5EF4-FFF2-40B4-BE49-F238E27FC236}">
                <a16:creationId xmlns:a16="http://schemas.microsoft.com/office/drawing/2014/main" id="{09A6664E-236A-6991-0C1D-1D8CBAE8DC37}"/>
              </a:ext>
            </a:extLst>
          </p:cNvPr>
          <p:cNvPicPr>
            <a:picLocks noChangeAspect="1"/>
          </p:cNvPicPr>
          <p:nvPr/>
        </p:nvPicPr>
        <p:blipFill>
          <a:blip r:embed="rId9"/>
          <a:stretch>
            <a:fillRect/>
          </a:stretch>
        </p:blipFill>
        <p:spPr>
          <a:xfrm>
            <a:off x="5506045" y="4600430"/>
            <a:ext cx="3060180" cy="580321"/>
          </a:xfrm>
          <a:prstGeom prst="rect">
            <a:avLst/>
          </a:prstGeom>
        </p:spPr>
      </p:pic>
    </p:spTree>
    <p:extLst>
      <p:ext uri="{BB962C8B-B14F-4D97-AF65-F5344CB8AC3E}">
        <p14:creationId xmlns:p14="http://schemas.microsoft.com/office/powerpoint/2010/main" val="936382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6229" y="131487"/>
            <a:ext cx="5294206" cy="584775"/>
          </a:xfrm>
          <a:prstGeom prst="rect">
            <a:avLst/>
          </a:prstGeom>
        </p:spPr>
        <p:txBody>
          <a:bodyPr wrap="none">
            <a:spAutoFit/>
          </a:bodyPr>
          <a:lstStyle/>
          <a:p>
            <a:r>
              <a:rPr lang="en-US" sz="3200" b="1" dirty="0"/>
              <a:t> Air-Standard Diesel Cycle</a:t>
            </a:r>
            <a:endParaRPr lang="fi-FI" sz="3200" b="1" dirty="0"/>
          </a:p>
        </p:txBody>
      </p:sp>
      <p:sp>
        <p:nvSpPr>
          <p:cNvPr id="3" name="TextBox 2">
            <a:extLst>
              <a:ext uri="{FF2B5EF4-FFF2-40B4-BE49-F238E27FC236}">
                <a16:creationId xmlns:a16="http://schemas.microsoft.com/office/drawing/2014/main" id="{B7E1263C-C2A6-A9DB-4600-94E538BF5F49}"/>
              </a:ext>
            </a:extLst>
          </p:cNvPr>
          <p:cNvSpPr txBox="1"/>
          <p:nvPr/>
        </p:nvSpPr>
        <p:spPr>
          <a:xfrm>
            <a:off x="156229" y="797859"/>
            <a:ext cx="3980765" cy="584775"/>
          </a:xfrm>
          <a:prstGeom prst="rect">
            <a:avLst/>
          </a:prstGeom>
          <a:solidFill>
            <a:srgbClr val="00FFFF"/>
          </a:solidFill>
        </p:spPr>
        <p:txBody>
          <a:bodyPr wrap="square">
            <a:spAutoFit/>
          </a:bodyPr>
          <a:lstStyle/>
          <a:p>
            <a:r>
              <a:rPr lang="en-GB" sz="1800" b="1" dirty="0">
                <a:solidFill>
                  <a:srgbClr val="7F6D3A"/>
                </a:solidFill>
                <a:latin typeface="SourceSansPro"/>
              </a:rPr>
              <a:t>C</a:t>
            </a:r>
            <a:r>
              <a:rPr lang="en-GB" sz="1800" b="1" dirty="0">
                <a:solidFill>
                  <a:srgbClr val="7F6D3A"/>
                </a:solidFill>
                <a:effectLst/>
                <a:latin typeface="SourceSansPro"/>
              </a:rPr>
              <a:t>ycle Analysis </a:t>
            </a:r>
            <a:r>
              <a:rPr lang="en-GB" sz="1400" dirty="0">
                <a:effectLst/>
                <a:latin typeface="STIX" panose="02020603050405020304" pitchFamily="18" charset="0"/>
              </a:rPr>
              <a:t>In the Diesel cycle the heat addition takes place at constant pressure. </a:t>
            </a:r>
            <a:endParaRPr lang="en-GB" dirty="0"/>
          </a:p>
        </p:txBody>
      </p:sp>
      <p:pic>
        <p:nvPicPr>
          <p:cNvPr id="5" name="Picture 4">
            <a:extLst>
              <a:ext uri="{FF2B5EF4-FFF2-40B4-BE49-F238E27FC236}">
                <a16:creationId xmlns:a16="http://schemas.microsoft.com/office/drawing/2014/main" id="{B85582C6-0A37-0065-315D-8BC5DDDEF06F}"/>
              </a:ext>
            </a:extLst>
          </p:cNvPr>
          <p:cNvPicPr>
            <a:picLocks noChangeAspect="1"/>
          </p:cNvPicPr>
          <p:nvPr/>
        </p:nvPicPr>
        <p:blipFill>
          <a:blip r:embed="rId3"/>
          <a:stretch>
            <a:fillRect/>
          </a:stretch>
        </p:blipFill>
        <p:spPr>
          <a:xfrm>
            <a:off x="900196" y="1449495"/>
            <a:ext cx="2525424" cy="552437"/>
          </a:xfrm>
          <a:prstGeom prst="rect">
            <a:avLst/>
          </a:prstGeom>
        </p:spPr>
      </p:pic>
      <p:pic>
        <p:nvPicPr>
          <p:cNvPr id="6" name="Picture 5">
            <a:extLst>
              <a:ext uri="{FF2B5EF4-FFF2-40B4-BE49-F238E27FC236}">
                <a16:creationId xmlns:a16="http://schemas.microsoft.com/office/drawing/2014/main" id="{764AC641-B980-E81B-9810-95EF2368D7B6}"/>
              </a:ext>
            </a:extLst>
          </p:cNvPr>
          <p:cNvPicPr>
            <a:picLocks noChangeAspect="1"/>
          </p:cNvPicPr>
          <p:nvPr/>
        </p:nvPicPr>
        <p:blipFill>
          <a:blip r:embed="rId4"/>
          <a:stretch>
            <a:fillRect/>
          </a:stretch>
        </p:blipFill>
        <p:spPr>
          <a:xfrm>
            <a:off x="105508" y="1967409"/>
            <a:ext cx="4114800" cy="2410913"/>
          </a:xfrm>
          <a:prstGeom prst="rect">
            <a:avLst/>
          </a:prstGeom>
        </p:spPr>
      </p:pic>
      <p:sp>
        <p:nvSpPr>
          <p:cNvPr id="9" name="TextBox 8">
            <a:extLst>
              <a:ext uri="{FF2B5EF4-FFF2-40B4-BE49-F238E27FC236}">
                <a16:creationId xmlns:a16="http://schemas.microsoft.com/office/drawing/2014/main" id="{DCC905A4-598A-3D11-ADDA-0604D861BEC5}"/>
              </a:ext>
            </a:extLst>
          </p:cNvPr>
          <p:cNvSpPr txBox="1"/>
          <p:nvPr/>
        </p:nvSpPr>
        <p:spPr>
          <a:xfrm>
            <a:off x="622120" y="4590460"/>
            <a:ext cx="3081575" cy="246221"/>
          </a:xfrm>
          <a:prstGeom prst="rect">
            <a:avLst/>
          </a:prstGeom>
          <a:noFill/>
        </p:spPr>
        <p:txBody>
          <a:bodyPr wrap="square">
            <a:spAutoFit/>
          </a:bodyPr>
          <a:lstStyle/>
          <a:p>
            <a:r>
              <a:rPr lang="en-GB" sz="1000" i="1" dirty="0">
                <a:effectLst/>
                <a:latin typeface="STIX" panose="02020603050405020304" pitchFamily="18" charset="0"/>
              </a:rPr>
              <a:t>p</a:t>
            </a:r>
            <a:r>
              <a:rPr lang="en-GB" sz="1000" dirty="0">
                <a:effectLst/>
                <a:latin typeface="STIX" panose="02020603050405020304" pitchFamily="18" charset="0"/>
              </a:rPr>
              <a:t>–</a:t>
            </a:r>
            <a:r>
              <a:rPr lang="el-GR" sz="1000" dirty="0">
                <a:solidFill>
                  <a:srgbClr val="211E1E"/>
                </a:solidFill>
                <a:effectLst/>
                <a:latin typeface="Symbol" pitchFamily="2" charset="2"/>
              </a:rPr>
              <a:t>υ </a:t>
            </a:r>
            <a:r>
              <a:rPr lang="en-GB" sz="1000" dirty="0">
                <a:effectLst/>
                <a:latin typeface="STIX" panose="02020603050405020304" pitchFamily="18" charset="0"/>
              </a:rPr>
              <a:t>and </a:t>
            </a:r>
            <a:r>
              <a:rPr lang="en-GB" sz="1000" i="1" dirty="0">
                <a:effectLst/>
                <a:latin typeface="STIX" panose="02020603050405020304" pitchFamily="18" charset="0"/>
              </a:rPr>
              <a:t>T</a:t>
            </a:r>
            <a:r>
              <a:rPr lang="en-GB" sz="1000" dirty="0">
                <a:effectLst/>
                <a:latin typeface="STIX" panose="02020603050405020304" pitchFamily="18" charset="0"/>
              </a:rPr>
              <a:t>–</a:t>
            </a:r>
            <a:r>
              <a:rPr lang="en-GB" sz="1000" i="1" dirty="0">
                <a:effectLst/>
                <a:latin typeface="STIX" panose="02020603050405020304" pitchFamily="18" charset="0"/>
              </a:rPr>
              <a:t>s </a:t>
            </a:r>
            <a:r>
              <a:rPr lang="en-GB" sz="1000" dirty="0">
                <a:effectLst/>
                <a:latin typeface="STIX" panose="02020603050405020304" pitchFamily="18" charset="0"/>
              </a:rPr>
              <a:t>diagrams of the air-standard Diesel cycle. </a:t>
            </a:r>
            <a:endParaRPr lang="en-GB" sz="1000" dirty="0"/>
          </a:p>
        </p:txBody>
      </p:sp>
      <p:sp>
        <p:nvSpPr>
          <p:cNvPr id="11" name="TextBox 10">
            <a:extLst>
              <a:ext uri="{FF2B5EF4-FFF2-40B4-BE49-F238E27FC236}">
                <a16:creationId xmlns:a16="http://schemas.microsoft.com/office/drawing/2014/main" id="{305B51A6-6288-BCD9-EF37-B2C8FDA2CD8B}"/>
              </a:ext>
            </a:extLst>
          </p:cNvPr>
          <p:cNvSpPr txBox="1"/>
          <p:nvPr/>
        </p:nvSpPr>
        <p:spPr>
          <a:xfrm>
            <a:off x="4728229" y="828636"/>
            <a:ext cx="4415771"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heat added in Process 2–3 can be found by applying the closed system energy balance </a:t>
            </a:r>
            <a:endParaRPr lang="en-GB" dirty="0"/>
          </a:p>
        </p:txBody>
      </p:sp>
      <p:pic>
        <p:nvPicPr>
          <p:cNvPr id="14" name="Picture 13">
            <a:extLst>
              <a:ext uri="{FF2B5EF4-FFF2-40B4-BE49-F238E27FC236}">
                <a16:creationId xmlns:a16="http://schemas.microsoft.com/office/drawing/2014/main" id="{53FAA4BE-D07F-6DD6-2A2D-00780CCD7BEB}"/>
              </a:ext>
            </a:extLst>
          </p:cNvPr>
          <p:cNvPicPr>
            <a:picLocks noChangeAspect="1"/>
          </p:cNvPicPr>
          <p:nvPr/>
        </p:nvPicPr>
        <p:blipFill>
          <a:blip r:embed="rId5"/>
          <a:stretch>
            <a:fillRect/>
          </a:stretch>
        </p:blipFill>
        <p:spPr>
          <a:xfrm>
            <a:off x="5730958" y="1463144"/>
            <a:ext cx="2071603" cy="337761"/>
          </a:xfrm>
          <a:prstGeom prst="rect">
            <a:avLst/>
          </a:prstGeom>
        </p:spPr>
      </p:pic>
      <p:pic>
        <p:nvPicPr>
          <p:cNvPr id="15" name="Picture 14">
            <a:extLst>
              <a:ext uri="{FF2B5EF4-FFF2-40B4-BE49-F238E27FC236}">
                <a16:creationId xmlns:a16="http://schemas.microsoft.com/office/drawing/2014/main" id="{B0225776-7DF7-5028-1C46-7B17A78C2546}"/>
              </a:ext>
            </a:extLst>
          </p:cNvPr>
          <p:cNvPicPr>
            <a:picLocks noChangeAspect="1"/>
          </p:cNvPicPr>
          <p:nvPr/>
        </p:nvPicPr>
        <p:blipFill>
          <a:blip r:embed="rId6"/>
          <a:stretch>
            <a:fillRect/>
          </a:stretch>
        </p:blipFill>
        <p:spPr>
          <a:xfrm>
            <a:off x="4728229" y="1843444"/>
            <a:ext cx="4310263" cy="719246"/>
          </a:xfrm>
          <a:prstGeom prst="rect">
            <a:avLst/>
          </a:prstGeom>
        </p:spPr>
      </p:pic>
      <p:pic>
        <p:nvPicPr>
          <p:cNvPr id="17" name="Picture 16">
            <a:extLst>
              <a:ext uri="{FF2B5EF4-FFF2-40B4-BE49-F238E27FC236}">
                <a16:creationId xmlns:a16="http://schemas.microsoft.com/office/drawing/2014/main" id="{23083ABA-F2C2-CFB3-97AC-02D93EEC6BD9}"/>
              </a:ext>
            </a:extLst>
          </p:cNvPr>
          <p:cNvPicPr>
            <a:picLocks noChangeAspect="1"/>
          </p:cNvPicPr>
          <p:nvPr/>
        </p:nvPicPr>
        <p:blipFill>
          <a:blip r:embed="rId7"/>
          <a:stretch>
            <a:fillRect/>
          </a:stretch>
        </p:blipFill>
        <p:spPr>
          <a:xfrm>
            <a:off x="6167963" y="2566759"/>
            <a:ext cx="1197593" cy="575467"/>
          </a:xfrm>
          <a:prstGeom prst="rect">
            <a:avLst/>
          </a:prstGeom>
        </p:spPr>
      </p:pic>
      <p:pic>
        <p:nvPicPr>
          <p:cNvPr id="18" name="Picture 17">
            <a:extLst>
              <a:ext uri="{FF2B5EF4-FFF2-40B4-BE49-F238E27FC236}">
                <a16:creationId xmlns:a16="http://schemas.microsoft.com/office/drawing/2014/main" id="{DEE70018-A3A5-DBF6-C824-6E96ED023274}"/>
              </a:ext>
            </a:extLst>
          </p:cNvPr>
          <p:cNvPicPr>
            <a:picLocks noChangeAspect="1"/>
          </p:cNvPicPr>
          <p:nvPr/>
        </p:nvPicPr>
        <p:blipFill>
          <a:blip r:embed="rId8"/>
          <a:stretch>
            <a:fillRect/>
          </a:stretch>
        </p:blipFill>
        <p:spPr>
          <a:xfrm>
            <a:off x="5450435" y="3227127"/>
            <a:ext cx="3125894" cy="603514"/>
          </a:xfrm>
          <a:prstGeom prst="rect">
            <a:avLst/>
          </a:prstGeom>
        </p:spPr>
      </p:pic>
      <p:pic>
        <p:nvPicPr>
          <p:cNvPr id="19" name="Picture 18">
            <a:extLst>
              <a:ext uri="{FF2B5EF4-FFF2-40B4-BE49-F238E27FC236}">
                <a16:creationId xmlns:a16="http://schemas.microsoft.com/office/drawing/2014/main" id="{E2527B4C-5900-6F2D-BAA5-91D383381AC8}"/>
              </a:ext>
            </a:extLst>
          </p:cNvPr>
          <p:cNvPicPr>
            <a:picLocks noChangeAspect="1"/>
          </p:cNvPicPr>
          <p:nvPr/>
        </p:nvPicPr>
        <p:blipFill>
          <a:blip r:embed="rId9"/>
          <a:stretch>
            <a:fillRect/>
          </a:stretch>
        </p:blipFill>
        <p:spPr>
          <a:xfrm>
            <a:off x="4399573" y="3990080"/>
            <a:ext cx="2328005" cy="600380"/>
          </a:xfrm>
          <a:prstGeom prst="rect">
            <a:avLst/>
          </a:prstGeom>
        </p:spPr>
      </p:pic>
      <p:pic>
        <p:nvPicPr>
          <p:cNvPr id="21" name="Picture 20">
            <a:extLst>
              <a:ext uri="{FF2B5EF4-FFF2-40B4-BE49-F238E27FC236}">
                <a16:creationId xmlns:a16="http://schemas.microsoft.com/office/drawing/2014/main" id="{55671667-BA6D-4C1D-D458-D197557818D2}"/>
              </a:ext>
            </a:extLst>
          </p:cNvPr>
          <p:cNvPicPr>
            <a:picLocks noChangeAspect="1"/>
          </p:cNvPicPr>
          <p:nvPr/>
        </p:nvPicPr>
        <p:blipFill>
          <a:blip r:embed="rId10"/>
          <a:stretch>
            <a:fillRect/>
          </a:stretch>
        </p:blipFill>
        <p:spPr>
          <a:xfrm>
            <a:off x="6766760" y="4028660"/>
            <a:ext cx="2377240" cy="523220"/>
          </a:xfrm>
          <a:prstGeom prst="rect">
            <a:avLst/>
          </a:prstGeom>
        </p:spPr>
      </p:pic>
      <p:pic>
        <p:nvPicPr>
          <p:cNvPr id="23" name="Picture 22">
            <a:extLst>
              <a:ext uri="{FF2B5EF4-FFF2-40B4-BE49-F238E27FC236}">
                <a16:creationId xmlns:a16="http://schemas.microsoft.com/office/drawing/2014/main" id="{DC0DD6B4-586E-CA7A-8AF5-DA4795ED790F}"/>
              </a:ext>
            </a:extLst>
          </p:cNvPr>
          <p:cNvPicPr>
            <a:picLocks noChangeAspect="1"/>
          </p:cNvPicPr>
          <p:nvPr/>
        </p:nvPicPr>
        <p:blipFill>
          <a:blip r:embed="rId11"/>
          <a:stretch>
            <a:fillRect/>
          </a:stretch>
        </p:blipFill>
        <p:spPr>
          <a:xfrm>
            <a:off x="4802632" y="4690387"/>
            <a:ext cx="3974123" cy="747357"/>
          </a:xfrm>
          <a:prstGeom prst="rect">
            <a:avLst/>
          </a:prstGeom>
        </p:spPr>
      </p:pic>
    </p:spTree>
    <p:extLst>
      <p:ext uri="{BB962C8B-B14F-4D97-AF65-F5344CB8AC3E}">
        <p14:creationId xmlns:p14="http://schemas.microsoft.com/office/powerpoint/2010/main" val="172640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9" name="TextBox 8">
            <a:extLst>
              <a:ext uri="{FF2B5EF4-FFF2-40B4-BE49-F238E27FC236}">
                <a16:creationId xmlns:a16="http://schemas.microsoft.com/office/drawing/2014/main" id="{DCC04030-56B9-4133-AE71-BAD973C4C028}"/>
              </a:ext>
            </a:extLst>
          </p:cNvPr>
          <p:cNvSpPr txBox="1"/>
          <p:nvPr/>
        </p:nvSpPr>
        <p:spPr>
          <a:xfrm>
            <a:off x="441897" y="1234391"/>
            <a:ext cx="8391180"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
        <p:nvSpPr>
          <p:cNvPr id="4" name="TextBox 3">
            <a:extLst>
              <a:ext uri="{FF2B5EF4-FFF2-40B4-BE49-F238E27FC236}">
                <a16:creationId xmlns:a16="http://schemas.microsoft.com/office/drawing/2014/main" id="{9D4EB5EC-0CCB-1307-8927-DC5A5C047168}"/>
              </a:ext>
            </a:extLst>
          </p:cNvPr>
          <p:cNvSpPr txBox="1"/>
          <p:nvPr/>
        </p:nvSpPr>
        <p:spPr>
          <a:xfrm>
            <a:off x="441895" y="1641259"/>
            <a:ext cx="8391177" cy="307777"/>
          </a:xfrm>
          <a:prstGeom prst="rect">
            <a:avLst/>
          </a:prstGeom>
          <a:solidFill>
            <a:srgbClr val="00FFFF"/>
          </a:solidFill>
        </p:spPr>
        <p:txBody>
          <a:bodyPr wrap="square">
            <a:spAutoFit/>
          </a:bodyPr>
          <a:lstStyle/>
          <a:p>
            <a:r>
              <a:rPr lang="en-GB" sz="1400" b="1" dirty="0">
                <a:effectLst/>
              </a:rPr>
              <a:t>Explain the basic principles of vapor power plants.</a:t>
            </a:r>
          </a:p>
        </p:txBody>
      </p:sp>
      <p:sp>
        <p:nvSpPr>
          <p:cNvPr id="6" name="TextBox 5">
            <a:extLst>
              <a:ext uri="{FF2B5EF4-FFF2-40B4-BE49-F238E27FC236}">
                <a16:creationId xmlns:a16="http://schemas.microsoft.com/office/drawing/2014/main" id="{5708EBB4-B4FE-B4E5-616D-108C8E64A95A}"/>
              </a:ext>
            </a:extLst>
          </p:cNvPr>
          <p:cNvSpPr txBox="1"/>
          <p:nvPr/>
        </p:nvSpPr>
        <p:spPr>
          <a:xfrm>
            <a:off x="441895" y="2022698"/>
            <a:ext cx="8391178" cy="523220"/>
          </a:xfrm>
          <a:prstGeom prst="rect">
            <a:avLst/>
          </a:prstGeom>
          <a:solidFill>
            <a:srgbClr val="00FFFF"/>
          </a:solidFill>
        </p:spPr>
        <p:txBody>
          <a:bodyPr wrap="square">
            <a:spAutoFit/>
          </a:bodyPr>
          <a:lstStyle/>
          <a:p>
            <a:r>
              <a:rPr lang="en-GB" sz="1400" b="1" dirty="0">
                <a:effectLst/>
              </a:rPr>
              <a:t>Develop and </a:t>
            </a:r>
            <a:r>
              <a:rPr lang="en-GB" sz="1400" b="1" dirty="0" err="1">
                <a:effectLst/>
              </a:rPr>
              <a:t>analyze</a:t>
            </a:r>
            <a:r>
              <a:rPr lang="en-GB" sz="1400" b="1" dirty="0">
                <a:effectLst/>
              </a:rPr>
              <a:t> thermodynamic models of vapor power plants based on the Rankine cycle and its modifications, including</a:t>
            </a:r>
          </a:p>
        </p:txBody>
      </p:sp>
      <p:sp>
        <p:nvSpPr>
          <p:cNvPr id="12" name="TextBox 11">
            <a:extLst>
              <a:ext uri="{FF2B5EF4-FFF2-40B4-BE49-F238E27FC236}">
                <a16:creationId xmlns:a16="http://schemas.microsoft.com/office/drawing/2014/main" id="{67CB8412-7143-3894-48C7-C968EA3A5D28}"/>
              </a:ext>
            </a:extLst>
          </p:cNvPr>
          <p:cNvSpPr txBox="1"/>
          <p:nvPr/>
        </p:nvSpPr>
        <p:spPr>
          <a:xfrm>
            <a:off x="441895" y="2619580"/>
            <a:ext cx="8391179" cy="307777"/>
          </a:xfrm>
          <a:prstGeom prst="rect">
            <a:avLst/>
          </a:prstGeom>
          <a:solidFill>
            <a:srgbClr val="00FFFF"/>
          </a:solidFill>
        </p:spPr>
        <p:txBody>
          <a:bodyPr wrap="square">
            <a:spAutoFit/>
          </a:bodyPr>
          <a:lstStyle/>
          <a:p>
            <a:r>
              <a:rPr lang="en-GB" sz="1400" b="1" dirty="0">
                <a:effectLst/>
              </a:rPr>
              <a:t>Sketching schematic and accompanying T-s diagrams.</a:t>
            </a:r>
          </a:p>
        </p:txBody>
      </p:sp>
      <p:sp>
        <p:nvSpPr>
          <p:cNvPr id="15" name="TextBox 14">
            <a:extLst>
              <a:ext uri="{FF2B5EF4-FFF2-40B4-BE49-F238E27FC236}">
                <a16:creationId xmlns:a16="http://schemas.microsoft.com/office/drawing/2014/main" id="{CF137C55-C409-865F-A3E9-921FDA2CAE16}"/>
              </a:ext>
            </a:extLst>
          </p:cNvPr>
          <p:cNvSpPr txBox="1"/>
          <p:nvPr/>
        </p:nvSpPr>
        <p:spPr>
          <a:xfrm>
            <a:off x="441895" y="3382458"/>
            <a:ext cx="8391180" cy="307777"/>
          </a:xfrm>
          <a:prstGeom prst="rect">
            <a:avLst/>
          </a:prstGeom>
          <a:solidFill>
            <a:srgbClr val="00FFFF"/>
          </a:solidFill>
        </p:spPr>
        <p:txBody>
          <a:bodyPr wrap="square">
            <a:spAutoFit/>
          </a:bodyPr>
          <a:lstStyle/>
          <a:p>
            <a:r>
              <a:rPr lang="en-GB" sz="1400" b="1" dirty="0">
                <a:effectLst/>
              </a:rPr>
              <a:t>Evaluating property data at principal states in the cycle.</a:t>
            </a:r>
          </a:p>
        </p:txBody>
      </p:sp>
      <p:sp>
        <p:nvSpPr>
          <p:cNvPr id="17" name="TextBox 16">
            <a:extLst>
              <a:ext uri="{FF2B5EF4-FFF2-40B4-BE49-F238E27FC236}">
                <a16:creationId xmlns:a16="http://schemas.microsoft.com/office/drawing/2014/main" id="{2903B53C-324F-470B-4FE0-FC34BF33118B}"/>
              </a:ext>
            </a:extLst>
          </p:cNvPr>
          <p:cNvSpPr txBox="1"/>
          <p:nvPr/>
        </p:nvSpPr>
        <p:spPr>
          <a:xfrm>
            <a:off x="441895" y="3001019"/>
            <a:ext cx="8391180" cy="307777"/>
          </a:xfrm>
          <a:prstGeom prst="rect">
            <a:avLst/>
          </a:prstGeom>
          <a:solidFill>
            <a:srgbClr val="00FFFF"/>
          </a:solidFill>
        </p:spPr>
        <p:txBody>
          <a:bodyPr wrap="square">
            <a:spAutoFit/>
          </a:bodyPr>
          <a:lstStyle/>
          <a:p>
            <a:r>
              <a:rPr lang="en-GB" sz="1400" b="1" dirty="0">
                <a:effectLst/>
              </a:rPr>
              <a:t>Applying mass, energy, and entropy balances for the basic processes.</a:t>
            </a:r>
          </a:p>
        </p:txBody>
      </p:sp>
      <p:sp>
        <p:nvSpPr>
          <p:cNvPr id="19" name="TextBox 18">
            <a:extLst>
              <a:ext uri="{FF2B5EF4-FFF2-40B4-BE49-F238E27FC236}">
                <a16:creationId xmlns:a16="http://schemas.microsoft.com/office/drawing/2014/main" id="{7644DE0F-8DF9-BE5F-0EF7-24BC52B34FE6}"/>
              </a:ext>
            </a:extLst>
          </p:cNvPr>
          <p:cNvSpPr txBox="1"/>
          <p:nvPr/>
        </p:nvSpPr>
        <p:spPr>
          <a:xfrm>
            <a:off x="441895" y="3763897"/>
            <a:ext cx="8391181" cy="307777"/>
          </a:xfrm>
          <a:prstGeom prst="rect">
            <a:avLst/>
          </a:prstGeom>
          <a:solidFill>
            <a:srgbClr val="00FFFF"/>
          </a:solidFill>
        </p:spPr>
        <p:txBody>
          <a:bodyPr wrap="square">
            <a:spAutoFit/>
          </a:bodyPr>
          <a:lstStyle/>
          <a:p>
            <a:r>
              <a:rPr lang="en-GB" sz="1400" b="1" dirty="0">
                <a:effectLst/>
              </a:rPr>
              <a:t>Determining power cycle performance, thermal efficiency, net power output, and mass flow rates. </a:t>
            </a:r>
          </a:p>
        </p:txBody>
      </p:sp>
      <p:sp>
        <p:nvSpPr>
          <p:cNvPr id="21" name="TextBox 20">
            <a:extLst>
              <a:ext uri="{FF2B5EF4-FFF2-40B4-BE49-F238E27FC236}">
                <a16:creationId xmlns:a16="http://schemas.microsoft.com/office/drawing/2014/main" id="{5272814D-5493-0F70-CAB4-E4BBBC80CA94}"/>
              </a:ext>
            </a:extLst>
          </p:cNvPr>
          <p:cNvSpPr txBox="1"/>
          <p:nvPr/>
        </p:nvSpPr>
        <p:spPr>
          <a:xfrm>
            <a:off x="441895" y="4145336"/>
            <a:ext cx="8391177" cy="307777"/>
          </a:xfrm>
          <a:prstGeom prst="rect">
            <a:avLst/>
          </a:prstGeom>
          <a:solidFill>
            <a:srgbClr val="00FFFF"/>
          </a:solidFill>
        </p:spPr>
        <p:txBody>
          <a:bodyPr wrap="square">
            <a:spAutoFit/>
          </a:bodyPr>
          <a:lstStyle/>
          <a:p>
            <a:r>
              <a:rPr lang="en-GB" sz="1400" b="1" dirty="0">
                <a:effectLst/>
              </a:rPr>
              <a:t>Describe the effects of varying key parameters on Rankine cycle performance. </a:t>
            </a:r>
            <a:endParaRPr lang="en-GB" sz="1400" b="1" dirty="0"/>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7B5F13-3F68-D17D-FD9D-3939B0F8B5D9}"/>
              </a:ext>
            </a:extLst>
          </p:cNvPr>
          <p:cNvSpPr txBox="1"/>
          <p:nvPr/>
        </p:nvSpPr>
        <p:spPr>
          <a:xfrm>
            <a:off x="1710104" y="2503557"/>
            <a:ext cx="5723792" cy="707886"/>
          </a:xfrm>
          <a:prstGeom prst="rect">
            <a:avLst/>
          </a:prstGeom>
          <a:noFill/>
        </p:spPr>
        <p:txBody>
          <a:bodyPr wrap="square">
            <a:spAutoFit/>
          </a:bodyPr>
          <a:lstStyle>
            <a:defPPr>
              <a:defRPr lang="en-US"/>
            </a:defPPr>
            <a:lvl1pPr>
              <a:defRPr sz="4000" b="1">
                <a:effectLst/>
                <a:latin typeface="SourceSansPro"/>
              </a:defRPr>
            </a:lvl1pPr>
          </a:lstStyle>
          <a:p>
            <a:r>
              <a:rPr lang="en-GB" dirty="0"/>
              <a:t>Gas turbine power plants </a:t>
            </a:r>
          </a:p>
        </p:txBody>
      </p:sp>
    </p:spTree>
    <p:extLst>
      <p:ext uri="{BB962C8B-B14F-4D97-AF65-F5344CB8AC3E}">
        <p14:creationId xmlns:p14="http://schemas.microsoft.com/office/powerpoint/2010/main" val="870927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0EBB19-B2CB-08AD-7A09-1FA6A8506D44}"/>
              </a:ext>
            </a:extLst>
          </p:cNvPr>
          <p:cNvSpPr/>
          <p:nvPr/>
        </p:nvSpPr>
        <p:spPr>
          <a:xfrm>
            <a:off x="276793" y="140437"/>
            <a:ext cx="7011856" cy="584775"/>
          </a:xfrm>
          <a:prstGeom prst="rect">
            <a:avLst/>
          </a:prstGeom>
        </p:spPr>
        <p:txBody>
          <a:bodyPr wrap="none">
            <a:spAutoFit/>
          </a:bodyPr>
          <a:lstStyle/>
          <a:p>
            <a:r>
              <a:rPr lang="en-US" sz="3200" b="1" dirty="0"/>
              <a:t>Modeling Gas turbine power plants</a:t>
            </a:r>
            <a:endParaRPr lang="fi-FI" sz="3200" b="1" dirty="0"/>
          </a:p>
        </p:txBody>
      </p:sp>
      <p:pic>
        <p:nvPicPr>
          <p:cNvPr id="2" name="Picture 1">
            <a:extLst>
              <a:ext uri="{FF2B5EF4-FFF2-40B4-BE49-F238E27FC236}">
                <a16:creationId xmlns:a16="http://schemas.microsoft.com/office/drawing/2014/main" id="{86C68C14-498A-1E92-0DFC-8CB08429EEC8}"/>
              </a:ext>
            </a:extLst>
          </p:cNvPr>
          <p:cNvPicPr>
            <a:picLocks noChangeAspect="1"/>
          </p:cNvPicPr>
          <p:nvPr/>
        </p:nvPicPr>
        <p:blipFill>
          <a:blip r:embed="rId4"/>
          <a:stretch>
            <a:fillRect/>
          </a:stretch>
        </p:blipFill>
        <p:spPr>
          <a:xfrm>
            <a:off x="4255477" y="1229636"/>
            <a:ext cx="4792464" cy="2750007"/>
          </a:xfrm>
          <a:prstGeom prst="rect">
            <a:avLst/>
          </a:prstGeom>
        </p:spPr>
      </p:pic>
      <p:sp>
        <p:nvSpPr>
          <p:cNvPr id="4" name="TextBox 3">
            <a:extLst>
              <a:ext uri="{FF2B5EF4-FFF2-40B4-BE49-F238E27FC236}">
                <a16:creationId xmlns:a16="http://schemas.microsoft.com/office/drawing/2014/main" id="{93A311CC-68B0-ECC9-7C33-EA1142D2292F}"/>
              </a:ext>
            </a:extLst>
          </p:cNvPr>
          <p:cNvSpPr txBox="1"/>
          <p:nvPr/>
        </p:nvSpPr>
        <p:spPr>
          <a:xfrm>
            <a:off x="4893323" y="3979643"/>
            <a:ext cx="3516772" cy="246221"/>
          </a:xfrm>
          <a:prstGeom prst="rect">
            <a:avLst/>
          </a:prstGeom>
          <a:noFill/>
        </p:spPr>
        <p:txBody>
          <a:bodyPr wrap="square">
            <a:spAutoFit/>
          </a:bodyPr>
          <a:lstStyle/>
          <a:p>
            <a:r>
              <a:rPr lang="en-GB" sz="1000" dirty="0">
                <a:effectLst/>
                <a:latin typeface="STIX" panose="02020603050405020304" pitchFamily="18" charset="0"/>
              </a:rPr>
              <a:t>Simple gas turbine. (</a:t>
            </a:r>
            <a:r>
              <a:rPr lang="en-GB" sz="1000" i="1" dirty="0">
                <a:effectLst/>
                <a:latin typeface="STIX" panose="02020603050405020304" pitchFamily="18" charset="0"/>
              </a:rPr>
              <a:t>a</a:t>
            </a:r>
            <a:r>
              <a:rPr lang="en-GB" sz="1000" dirty="0">
                <a:effectLst/>
                <a:latin typeface="STIX" panose="02020603050405020304" pitchFamily="18" charset="0"/>
              </a:rPr>
              <a:t>) Open to the atmosphere. (</a:t>
            </a:r>
            <a:r>
              <a:rPr lang="en-GB" sz="1000" i="1" dirty="0">
                <a:effectLst/>
                <a:latin typeface="STIX" panose="02020603050405020304" pitchFamily="18" charset="0"/>
              </a:rPr>
              <a:t>b</a:t>
            </a:r>
            <a:r>
              <a:rPr lang="en-GB" sz="1000" dirty="0">
                <a:effectLst/>
                <a:latin typeface="STIX" panose="02020603050405020304" pitchFamily="18" charset="0"/>
              </a:rPr>
              <a:t>) Closed. </a:t>
            </a:r>
            <a:endParaRPr lang="en-GB" sz="1000" dirty="0"/>
          </a:p>
        </p:txBody>
      </p:sp>
      <p:pic>
        <p:nvPicPr>
          <p:cNvPr id="8" name="How Gas Turbines Work (Detailed Video)">
            <a:hlinkClick r:id="" action="ppaction://media"/>
            <a:extLst>
              <a:ext uri="{FF2B5EF4-FFF2-40B4-BE49-F238E27FC236}">
                <a16:creationId xmlns:a16="http://schemas.microsoft.com/office/drawing/2014/main" id="{31EDFEA4-1C2F-3EEC-4C13-0D5CB4F3EF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059" y="1484240"/>
            <a:ext cx="4004426" cy="2252490"/>
          </a:xfrm>
          <a:prstGeom prst="rect">
            <a:avLst/>
          </a:prstGeom>
        </p:spPr>
      </p:pic>
    </p:spTree>
    <p:extLst>
      <p:ext uri="{BB962C8B-B14F-4D97-AF65-F5344CB8AC3E}">
        <p14:creationId xmlns:p14="http://schemas.microsoft.com/office/powerpoint/2010/main" val="259260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8036" y="218636"/>
            <a:ext cx="5537093" cy="584775"/>
          </a:xfrm>
          <a:prstGeom prst="rect">
            <a:avLst/>
          </a:prstGeom>
        </p:spPr>
        <p:txBody>
          <a:bodyPr wrap="none">
            <a:spAutoFit/>
          </a:bodyPr>
          <a:lstStyle/>
          <a:p>
            <a:r>
              <a:rPr lang="en-US" sz="3200" b="1" dirty="0"/>
              <a:t>Air-Standard Brayton Cycle</a:t>
            </a:r>
            <a:endParaRPr lang="fi-FI" sz="3200" b="1" dirty="0"/>
          </a:p>
        </p:txBody>
      </p:sp>
      <p:pic>
        <p:nvPicPr>
          <p:cNvPr id="11" name="Picture 10">
            <a:extLst>
              <a:ext uri="{FF2B5EF4-FFF2-40B4-BE49-F238E27FC236}">
                <a16:creationId xmlns:a16="http://schemas.microsoft.com/office/drawing/2014/main" id="{FBC001C9-3B73-1DBB-3946-6C16F50191CA}"/>
              </a:ext>
            </a:extLst>
          </p:cNvPr>
          <p:cNvPicPr>
            <a:picLocks noChangeAspect="1"/>
          </p:cNvPicPr>
          <p:nvPr/>
        </p:nvPicPr>
        <p:blipFill>
          <a:blip r:embed="rId3"/>
          <a:stretch>
            <a:fillRect/>
          </a:stretch>
        </p:blipFill>
        <p:spPr>
          <a:xfrm>
            <a:off x="172555" y="930986"/>
            <a:ext cx="4016613" cy="3420035"/>
          </a:xfrm>
          <a:prstGeom prst="rect">
            <a:avLst/>
          </a:prstGeom>
        </p:spPr>
      </p:pic>
      <p:sp>
        <p:nvSpPr>
          <p:cNvPr id="13" name="TextBox 12">
            <a:extLst>
              <a:ext uri="{FF2B5EF4-FFF2-40B4-BE49-F238E27FC236}">
                <a16:creationId xmlns:a16="http://schemas.microsoft.com/office/drawing/2014/main" id="{F9790E9B-161F-D660-3B13-CC245F934A99}"/>
              </a:ext>
            </a:extLst>
          </p:cNvPr>
          <p:cNvSpPr txBox="1"/>
          <p:nvPr/>
        </p:nvSpPr>
        <p:spPr>
          <a:xfrm>
            <a:off x="937875" y="4478596"/>
            <a:ext cx="2485975" cy="246221"/>
          </a:xfrm>
          <a:prstGeom prst="rect">
            <a:avLst/>
          </a:prstGeom>
          <a:noFill/>
        </p:spPr>
        <p:txBody>
          <a:bodyPr wrap="square">
            <a:spAutoFit/>
          </a:bodyPr>
          <a:lstStyle/>
          <a:p>
            <a:pPr algn="ctr"/>
            <a:r>
              <a:rPr lang="en-GB" sz="1000" dirty="0">
                <a:effectLst/>
                <a:latin typeface="STIX" panose="02020603050405020304" pitchFamily="18" charset="0"/>
              </a:rPr>
              <a:t>Air-standard gas turbine cycle. </a:t>
            </a:r>
            <a:endParaRPr lang="en-GB" sz="1000" dirty="0"/>
          </a:p>
        </p:txBody>
      </p:sp>
      <p:sp>
        <p:nvSpPr>
          <p:cNvPr id="18" name="TextBox 17">
            <a:extLst>
              <a:ext uri="{FF2B5EF4-FFF2-40B4-BE49-F238E27FC236}">
                <a16:creationId xmlns:a16="http://schemas.microsoft.com/office/drawing/2014/main" id="{27100F3A-8BCA-54FA-FB57-68A67184ABBB}"/>
              </a:ext>
            </a:extLst>
          </p:cNvPr>
          <p:cNvSpPr txBox="1"/>
          <p:nvPr/>
        </p:nvSpPr>
        <p:spPr>
          <a:xfrm>
            <a:off x="4465468" y="809649"/>
            <a:ext cx="4505977" cy="954107"/>
          </a:xfrm>
          <a:prstGeom prst="rect">
            <a:avLst/>
          </a:prstGeom>
          <a:solidFill>
            <a:srgbClr val="00FFFF"/>
          </a:solidFill>
        </p:spPr>
        <p:txBody>
          <a:bodyPr wrap="square">
            <a:spAutoFit/>
          </a:bodyPr>
          <a:lstStyle/>
          <a:p>
            <a:r>
              <a:rPr lang="en-GB" sz="1400" dirty="0">
                <a:effectLst/>
                <a:latin typeface="STIX" panose="02020603050405020304" pitchFamily="18" charset="0"/>
              </a:rPr>
              <a:t>Assuming the turbine and compressor operates adiabatically and with negligible effects of kinetic and potential energy, the work developed per unit of mass flowing is </a:t>
            </a:r>
            <a:endParaRPr lang="en-GB" dirty="0"/>
          </a:p>
        </p:txBody>
      </p:sp>
      <p:pic>
        <p:nvPicPr>
          <p:cNvPr id="20" name="Picture 19">
            <a:extLst>
              <a:ext uri="{FF2B5EF4-FFF2-40B4-BE49-F238E27FC236}">
                <a16:creationId xmlns:a16="http://schemas.microsoft.com/office/drawing/2014/main" id="{81FDD745-57DA-FD01-5A62-2200E4A2E104}"/>
              </a:ext>
            </a:extLst>
          </p:cNvPr>
          <p:cNvPicPr>
            <a:picLocks noChangeAspect="1"/>
          </p:cNvPicPr>
          <p:nvPr/>
        </p:nvPicPr>
        <p:blipFill>
          <a:blip r:embed="rId4"/>
          <a:stretch>
            <a:fillRect/>
          </a:stretch>
        </p:blipFill>
        <p:spPr>
          <a:xfrm>
            <a:off x="5231134" y="1763756"/>
            <a:ext cx="1115360" cy="566421"/>
          </a:xfrm>
          <a:prstGeom prst="rect">
            <a:avLst/>
          </a:prstGeom>
        </p:spPr>
      </p:pic>
      <p:pic>
        <p:nvPicPr>
          <p:cNvPr id="24" name="Picture 23">
            <a:extLst>
              <a:ext uri="{FF2B5EF4-FFF2-40B4-BE49-F238E27FC236}">
                <a16:creationId xmlns:a16="http://schemas.microsoft.com/office/drawing/2014/main" id="{10FB5260-2640-4323-B67E-812B3B01B7F1}"/>
              </a:ext>
            </a:extLst>
          </p:cNvPr>
          <p:cNvPicPr>
            <a:picLocks noChangeAspect="1"/>
          </p:cNvPicPr>
          <p:nvPr/>
        </p:nvPicPr>
        <p:blipFill>
          <a:blip r:embed="rId5"/>
          <a:stretch>
            <a:fillRect/>
          </a:stretch>
        </p:blipFill>
        <p:spPr>
          <a:xfrm>
            <a:off x="7722225" y="1763756"/>
            <a:ext cx="1115360" cy="604297"/>
          </a:xfrm>
          <a:prstGeom prst="rect">
            <a:avLst/>
          </a:prstGeom>
        </p:spPr>
      </p:pic>
      <p:pic>
        <p:nvPicPr>
          <p:cNvPr id="25" name="Picture 24">
            <a:extLst>
              <a:ext uri="{FF2B5EF4-FFF2-40B4-BE49-F238E27FC236}">
                <a16:creationId xmlns:a16="http://schemas.microsoft.com/office/drawing/2014/main" id="{60956865-DEFC-D3DD-036B-7038AB079EBE}"/>
              </a:ext>
            </a:extLst>
          </p:cNvPr>
          <p:cNvPicPr>
            <a:picLocks noChangeAspect="1"/>
          </p:cNvPicPr>
          <p:nvPr/>
        </p:nvPicPr>
        <p:blipFill>
          <a:blip r:embed="rId6"/>
          <a:stretch>
            <a:fillRect/>
          </a:stretch>
        </p:blipFill>
        <p:spPr>
          <a:xfrm>
            <a:off x="5239022" y="2998787"/>
            <a:ext cx="1212279" cy="604297"/>
          </a:xfrm>
          <a:prstGeom prst="rect">
            <a:avLst/>
          </a:prstGeom>
        </p:spPr>
      </p:pic>
      <p:sp>
        <p:nvSpPr>
          <p:cNvPr id="27" name="TextBox 26">
            <a:extLst>
              <a:ext uri="{FF2B5EF4-FFF2-40B4-BE49-F238E27FC236}">
                <a16:creationId xmlns:a16="http://schemas.microsoft.com/office/drawing/2014/main" id="{A7F9D675-64D3-BCF3-EE22-BF45EB619A4F}"/>
              </a:ext>
            </a:extLst>
          </p:cNvPr>
          <p:cNvSpPr txBox="1"/>
          <p:nvPr/>
        </p:nvSpPr>
        <p:spPr>
          <a:xfrm>
            <a:off x="4465468" y="2445244"/>
            <a:ext cx="4505977"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heat added and rejected to the cycle per unit of mass is </a:t>
            </a:r>
            <a:endParaRPr lang="en-GB" dirty="0"/>
          </a:p>
        </p:txBody>
      </p:sp>
      <p:pic>
        <p:nvPicPr>
          <p:cNvPr id="30" name="Picture 29">
            <a:extLst>
              <a:ext uri="{FF2B5EF4-FFF2-40B4-BE49-F238E27FC236}">
                <a16:creationId xmlns:a16="http://schemas.microsoft.com/office/drawing/2014/main" id="{98102411-A284-B6BC-8A99-433B111C9351}"/>
              </a:ext>
            </a:extLst>
          </p:cNvPr>
          <p:cNvPicPr>
            <a:picLocks noChangeAspect="1"/>
          </p:cNvPicPr>
          <p:nvPr/>
        </p:nvPicPr>
        <p:blipFill>
          <a:blip r:embed="rId7"/>
          <a:stretch>
            <a:fillRect/>
          </a:stretch>
        </p:blipFill>
        <p:spPr>
          <a:xfrm>
            <a:off x="7722225" y="3022859"/>
            <a:ext cx="1115360" cy="510928"/>
          </a:xfrm>
          <a:prstGeom prst="rect">
            <a:avLst/>
          </a:prstGeom>
        </p:spPr>
      </p:pic>
      <p:pic>
        <p:nvPicPr>
          <p:cNvPr id="31" name="Picture 30">
            <a:extLst>
              <a:ext uri="{FF2B5EF4-FFF2-40B4-BE49-F238E27FC236}">
                <a16:creationId xmlns:a16="http://schemas.microsoft.com/office/drawing/2014/main" id="{C2E44A8F-DE0C-6F9E-E714-BD52DB50CB4D}"/>
              </a:ext>
            </a:extLst>
          </p:cNvPr>
          <p:cNvPicPr>
            <a:picLocks noChangeAspect="1"/>
          </p:cNvPicPr>
          <p:nvPr/>
        </p:nvPicPr>
        <p:blipFill>
          <a:blip r:embed="rId8"/>
          <a:stretch>
            <a:fillRect/>
          </a:stretch>
        </p:blipFill>
        <p:spPr>
          <a:xfrm>
            <a:off x="4465468" y="3684138"/>
            <a:ext cx="2900557" cy="559218"/>
          </a:xfrm>
          <a:prstGeom prst="rect">
            <a:avLst/>
          </a:prstGeom>
        </p:spPr>
      </p:pic>
      <p:sp>
        <p:nvSpPr>
          <p:cNvPr id="33" name="TextBox 32">
            <a:extLst>
              <a:ext uri="{FF2B5EF4-FFF2-40B4-BE49-F238E27FC236}">
                <a16:creationId xmlns:a16="http://schemas.microsoft.com/office/drawing/2014/main" id="{6719CA4F-B5E6-3D1F-27E7-9D05D88E5123}"/>
              </a:ext>
            </a:extLst>
          </p:cNvPr>
          <p:cNvSpPr txBox="1"/>
          <p:nvPr/>
        </p:nvSpPr>
        <p:spPr>
          <a:xfrm>
            <a:off x="4465468" y="4417040"/>
            <a:ext cx="4505977" cy="307777"/>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b="1" dirty="0">
                <a:solidFill>
                  <a:srgbClr val="05729B"/>
                </a:solidFill>
                <a:effectLst/>
                <a:latin typeface="STIX" panose="02020603050405020304" pitchFamily="18" charset="0"/>
              </a:rPr>
              <a:t>back work ratio </a:t>
            </a:r>
            <a:r>
              <a:rPr lang="en-GB" sz="1400" dirty="0">
                <a:effectLst/>
                <a:latin typeface="STIX" panose="02020603050405020304" pitchFamily="18" charset="0"/>
              </a:rPr>
              <a:t>for the cycle is </a:t>
            </a:r>
            <a:endParaRPr lang="en-GB" dirty="0"/>
          </a:p>
        </p:txBody>
      </p:sp>
      <p:pic>
        <p:nvPicPr>
          <p:cNvPr id="34" name="Picture 33">
            <a:extLst>
              <a:ext uri="{FF2B5EF4-FFF2-40B4-BE49-F238E27FC236}">
                <a16:creationId xmlns:a16="http://schemas.microsoft.com/office/drawing/2014/main" id="{252F1F00-6197-5161-9F11-AF43485A837C}"/>
              </a:ext>
            </a:extLst>
          </p:cNvPr>
          <p:cNvPicPr>
            <a:picLocks noChangeAspect="1"/>
          </p:cNvPicPr>
          <p:nvPr/>
        </p:nvPicPr>
        <p:blipFill>
          <a:blip r:embed="rId9"/>
          <a:stretch>
            <a:fillRect/>
          </a:stretch>
        </p:blipFill>
        <p:spPr>
          <a:xfrm>
            <a:off x="5755129" y="4820088"/>
            <a:ext cx="1778330" cy="613042"/>
          </a:xfrm>
          <a:prstGeom prst="rect">
            <a:avLst/>
          </a:prstGeom>
        </p:spPr>
      </p:pic>
      <p:sp>
        <p:nvSpPr>
          <p:cNvPr id="3" name="TextBox 2">
            <a:extLst>
              <a:ext uri="{FF2B5EF4-FFF2-40B4-BE49-F238E27FC236}">
                <a16:creationId xmlns:a16="http://schemas.microsoft.com/office/drawing/2014/main" id="{FB22D907-185E-AE39-0CE9-077AED5A52A1}"/>
              </a:ext>
            </a:extLst>
          </p:cNvPr>
          <p:cNvSpPr txBox="1"/>
          <p:nvPr/>
        </p:nvSpPr>
        <p:spPr>
          <a:xfrm>
            <a:off x="4404314" y="1908466"/>
            <a:ext cx="834708" cy="276999"/>
          </a:xfrm>
          <a:prstGeom prst="rect">
            <a:avLst/>
          </a:prstGeom>
          <a:noFill/>
        </p:spPr>
        <p:txBody>
          <a:bodyPr wrap="square">
            <a:spAutoFit/>
          </a:bodyPr>
          <a:lstStyle/>
          <a:p>
            <a:r>
              <a:rPr lang="en-GB" sz="1200" dirty="0">
                <a:effectLst/>
                <a:latin typeface="STIX" panose="02020603050405020304" pitchFamily="18" charset="0"/>
              </a:rPr>
              <a:t>turbine</a:t>
            </a:r>
            <a:endParaRPr lang="en-FI" dirty="0"/>
          </a:p>
        </p:txBody>
      </p:sp>
      <p:sp>
        <p:nvSpPr>
          <p:cNvPr id="4" name="TextBox 3">
            <a:extLst>
              <a:ext uri="{FF2B5EF4-FFF2-40B4-BE49-F238E27FC236}">
                <a16:creationId xmlns:a16="http://schemas.microsoft.com/office/drawing/2014/main" id="{BF9ECE3A-52DE-76B9-003B-6AB04E8107EC}"/>
              </a:ext>
            </a:extLst>
          </p:cNvPr>
          <p:cNvSpPr txBox="1"/>
          <p:nvPr/>
        </p:nvSpPr>
        <p:spPr>
          <a:xfrm>
            <a:off x="6534853" y="1955689"/>
            <a:ext cx="1115360" cy="276999"/>
          </a:xfrm>
          <a:prstGeom prst="rect">
            <a:avLst/>
          </a:prstGeom>
          <a:noFill/>
        </p:spPr>
        <p:txBody>
          <a:bodyPr wrap="square">
            <a:spAutoFit/>
          </a:bodyPr>
          <a:lstStyle/>
          <a:p>
            <a:r>
              <a:rPr lang="en-GB" sz="1200" dirty="0">
                <a:effectLst/>
                <a:latin typeface="STIX" panose="02020603050405020304" pitchFamily="18" charset="0"/>
              </a:rPr>
              <a:t>Compressor</a:t>
            </a:r>
            <a:endParaRPr lang="en-FI" dirty="0"/>
          </a:p>
        </p:txBody>
      </p:sp>
      <p:sp>
        <p:nvSpPr>
          <p:cNvPr id="6" name="TextBox 5">
            <a:extLst>
              <a:ext uri="{FF2B5EF4-FFF2-40B4-BE49-F238E27FC236}">
                <a16:creationId xmlns:a16="http://schemas.microsoft.com/office/drawing/2014/main" id="{1A7F3D9C-972C-8E55-BEAF-900E47E18ED6}"/>
              </a:ext>
            </a:extLst>
          </p:cNvPr>
          <p:cNvSpPr txBox="1"/>
          <p:nvPr/>
        </p:nvSpPr>
        <p:spPr>
          <a:xfrm>
            <a:off x="4534306" y="3199097"/>
            <a:ext cx="581487" cy="276999"/>
          </a:xfrm>
          <a:prstGeom prst="rect">
            <a:avLst/>
          </a:prstGeom>
          <a:noFill/>
        </p:spPr>
        <p:txBody>
          <a:bodyPr wrap="square">
            <a:spAutoFit/>
          </a:bodyPr>
          <a:lstStyle/>
          <a:p>
            <a:r>
              <a:rPr lang="en-GB" sz="1200" dirty="0">
                <a:effectLst/>
                <a:latin typeface="STIX" panose="02020603050405020304" pitchFamily="18" charset="0"/>
              </a:rPr>
              <a:t>added</a:t>
            </a:r>
            <a:endParaRPr lang="en-FI" dirty="0"/>
          </a:p>
        </p:txBody>
      </p:sp>
      <p:sp>
        <p:nvSpPr>
          <p:cNvPr id="7" name="TextBox 6">
            <a:extLst>
              <a:ext uri="{FF2B5EF4-FFF2-40B4-BE49-F238E27FC236}">
                <a16:creationId xmlns:a16="http://schemas.microsoft.com/office/drawing/2014/main" id="{513982D8-1C3C-4DEE-7E64-1B830911A592}"/>
              </a:ext>
            </a:extLst>
          </p:cNvPr>
          <p:cNvSpPr txBox="1"/>
          <p:nvPr/>
        </p:nvSpPr>
        <p:spPr>
          <a:xfrm>
            <a:off x="6578666" y="3139824"/>
            <a:ext cx="836652" cy="276999"/>
          </a:xfrm>
          <a:prstGeom prst="rect">
            <a:avLst/>
          </a:prstGeom>
          <a:noFill/>
        </p:spPr>
        <p:txBody>
          <a:bodyPr wrap="square">
            <a:spAutoFit/>
          </a:bodyPr>
          <a:lstStyle/>
          <a:p>
            <a:r>
              <a:rPr lang="en-GB" sz="1200" dirty="0">
                <a:effectLst/>
                <a:latin typeface="STIX" panose="02020603050405020304" pitchFamily="18" charset="0"/>
              </a:rPr>
              <a:t>Rejected</a:t>
            </a:r>
            <a:endParaRPr lang="en-FI" dirty="0"/>
          </a:p>
        </p:txBody>
      </p:sp>
    </p:spTree>
    <p:extLst>
      <p:ext uri="{BB962C8B-B14F-4D97-AF65-F5344CB8AC3E}">
        <p14:creationId xmlns:p14="http://schemas.microsoft.com/office/powerpoint/2010/main" val="3884403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B3627-EB47-46E3-96B6-D8EAEE0F5601}"/>
              </a:ext>
            </a:extLst>
          </p:cNvPr>
          <p:cNvSpPr/>
          <p:nvPr/>
        </p:nvSpPr>
        <p:spPr>
          <a:xfrm>
            <a:off x="218036" y="218636"/>
            <a:ext cx="6568593" cy="584775"/>
          </a:xfrm>
          <a:prstGeom prst="rect">
            <a:avLst/>
          </a:prstGeom>
        </p:spPr>
        <p:txBody>
          <a:bodyPr wrap="none">
            <a:spAutoFit/>
          </a:bodyPr>
          <a:lstStyle/>
          <a:p>
            <a:r>
              <a:rPr lang="en-US" sz="3200" b="1" dirty="0"/>
              <a:t>Ideal Air-Standard Brayton Cycle</a:t>
            </a:r>
            <a:endParaRPr lang="fi-FI" sz="3200" b="1" dirty="0"/>
          </a:p>
        </p:txBody>
      </p:sp>
      <p:pic>
        <p:nvPicPr>
          <p:cNvPr id="2" name="Picture 1">
            <a:extLst>
              <a:ext uri="{FF2B5EF4-FFF2-40B4-BE49-F238E27FC236}">
                <a16:creationId xmlns:a16="http://schemas.microsoft.com/office/drawing/2014/main" id="{B0242162-9A7A-11A8-C801-EA0DA08752C5}"/>
              </a:ext>
            </a:extLst>
          </p:cNvPr>
          <p:cNvPicPr>
            <a:picLocks noChangeAspect="1"/>
          </p:cNvPicPr>
          <p:nvPr/>
        </p:nvPicPr>
        <p:blipFill>
          <a:blip r:embed="rId2"/>
          <a:stretch>
            <a:fillRect/>
          </a:stretch>
        </p:blipFill>
        <p:spPr>
          <a:xfrm>
            <a:off x="218035" y="1191107"/>
            <a:ext cx="4046236" cy="2032910"/>
          </a:xfrm>
          <a:prstGeom prst="rect">
            <a:avLst/>
          </a:prstGeom>
        </p:spPr>
      </p:pic>
      <p:sp>
        <p:nvSpPr>
          <p:cNvPr id="4" name="TextBox 3">
            <a:extLst>
              <a:ext uri="{FF2B5EF4-FFF2-40B4-BE49-F238E27FC236}">
                <a16:creationId xmlns:a16="http://schemas.microsoft.com/office/drawing/2014/main" id="{D7D58246-BA84-2D5B-53E1-2F7C4D1BAAA4}"/>
              </a:ext>
            </a:extLst>
          </p:cNvPr>
          <p:cNvSpPr txBox="1"/>
          <p:nvPr/>
        </p:nvSpPr>
        <p:spPr>
          <a:xfrm>
            <a:off x="1120176" y="3224017"/>
            <a:ext cx="2241953" cy="246221"/>
          </a:xfrm>
          <a:prstGeom prst="rect">
            <a:avLst/>
          </a:prstGeom>
          <a:solidFill>
            <a:srgbClr val="00FFFF"/>
          </a:solidFill>
        </p:spPr>
        <p:txBody>
          <a:bodyPr wrap="square">
            <a:spAutoFit/>
          </a:bodyPr>
          <a:lstStyle/>
          <a:p>
            <a:r>
              <a:rPr lang="en-GB" sz="1000" dirty="0">
                <a:effectLst/>
                <a:latin typeface="STIX" panose="02020603050405020304" pitchFamily="18" charset="0"/>
              </a:rPr>
              <a:t>Air-standard ideal Brayton cycle. </a:t>
            </a:r>
            <a:endParaRPr lang="en-GB" sz="1000" dirty="0"/>
          </a:p>
        </p:txBody>
      </p:sp>
      <p:sp>
        <p:nvSpPr>
          <p:cNvPr id="7" name="TextBox 6">
            <a:extLst>
              <a:ext uri="{FF2B5EF4-FFF2-40B4-BE49-F238E27FC236}">
                <a16:creationId xmlns:a16="http://schemas.microsoft.com/office/drawing/2014/main" id="{C3A320E2-4D9E-BFAD-1A78-8B4D94A8E39D}"/>
              </a:ext>
            </a:extLst>
          </p:cNvPr>
          <p:cNvSpPr txBox="1"/>
          <p:nvPr/>
        </p:nvSpPr>
        <p:spPr>
          <a:xfrm>
            <a:off x="218035" y="3562972"/>
            <a:ext cx="4264269" cy="954107"/>
          </a:xfrm>
          <a:prstGeom prst="rect">
            <a:avLst/>
          </a:prstGeom>
          <a:solidFill>
            <a:srgbClr val="00FFFF"/>
          </a:solidFill>
        </p:spPr>
        <p:txBody>
          <a:bodyPr wrap="square">
            <a:spAutoFit/>
          </a:bodyPr>
          <a:lstStyle/>
          <a:p>
            <a:r>
              <a:rPr lang="en-GB" sz="1400" dirty="0">
                <a:effectLst/>
                <a:latin typeface="STIX" panose="02020603050405020304" pitchFamily="18" charset="0"/>
              </a:rPr>
              <a:t>When air table data are used to conduct an analysis involving the ideal Brayton cycle, the following relationships, apply for the isentropic processes 1–2 and 3–4: </a:t>
            </a:r>
            <a:endParaRPr lang="en-GB" dirty="0"/>
          </a:p>
        </p:txBody>
      </p:sp>
      <p:pic>
        <p:nvPicPr>
          <p:cNvPr id="8" name="Picture 7">
            <a:extLst>
              <a:ext uri="{FF2B5EF4-FFF2-40B4-BE49-F238E27FC236}">
                <a16:creationId xmlns:a16="http://schemas.microsoft.com/office/drawing/2014/main" id="{92C07732-390B-7E30-14BF-9777D6F6DFF3}"/>
              </a:ext>
            </a:extLst>
          </p:cNvPr>
          <p:cNvPicPr>
            <a:picLocks noChangeAspect="1"/>
          </p:cNvPicPr>
          <p:nvPr/>
        </p:nvPicPr>
        <p:blipFill>
          <a:blip r:embed="rId3"/>
          <a:stretch>
            <a:fillRect/>
          </a:stretch>
        </p:blipFill>
        <p:spPr>
          <a:xfrm>
            <a:off x="2241152" y="4517079"/>
            <a:ext cx="1740878" cy="1137230"/>
          </a:xfrm>
          <a:prstGeom prst="rect">
            <a:avLst/>
          </a:prstGeom>
        </p:spPr>
      </p:pic>
      <p:sp>
        <p:nvSpPr>
          <p:cNvPr id="10" name="TextBox 9">
            <a:extLst>
              <a:ext uri="{FF2B5EF4-FFF2-40B4-BE49-F238E27FC236}">
                <a16:creationId xmlns:a16="http://schemas.microsoft.com/office/drawing/2014/main" id="{7EFAD829-9D7C-2321-887E-A49680BB99AB}"/>
              </a:ext>
            </a:extLst>
          </p:cNvPr>
          <p:cNvSpPr txBox="1"/>
          <p:nvPr/>
        </p:nvSpPr>
        <p:spPr>
          <a:xfrm>
            <a:off x="4818238" y="1191107"/>
            <a:ext cx="4107727" cy="738664"/>
          </a:xfrm>
          <a:prstGeom prst="rect">
            <a:avLst/>
          </a:prstGeom>
          <a:solidFill>
            <a:srgbClr val="00FFFF"/>
          </a:solidFill>
        </p:spPr>
        <p:txBody>
          <a:bodyPr wrap="square">
            <a:spAutoFit/>
          </a:bodyPr>
          <a:lstStyle/>
          <a:p>
            <a:r>
              <a:rPr lang="en-GB" sz="1400" dirty="0">
                <a:effectLst/>
                <a:latin typeface="STIX" panose="02020603050405020304" pitchFamily="18" charset="0"/>
              </a:rPr>
              <a:t>When an ideal Brayton cycle is </a:t>
            </a:r>
            <a:r>
              <a:rPr lang="en-GB" sz="1400" dirty="0" err="1">
                <a:effectLst/>
                <a:latin typeface="STIX" panose="02020603050405020304" pitchFamily="18" charset="0"/>
              </a:rPr>
              <a:t>analyzed</a:t>
            </a:r>
            <a:r>
              <a:rPr lang="en-GB" sz="1400" dirty="0">
                <a:effectLst/>
                <a:latin typeface="STIX" panose="02020603050405020304" pitchFamily="18" charset="0"/>
              </a:rPr>
              <a:t> on a cold air-standard basis, the specific heats are taken as constant. </a:t>
            </a:r>
            <a:endParaRPr lang="en-GB" dirty="0"/>
          </a:p>
        </p:txBody>
      </p:sp>
      <p:pic>
        <p:nvPicPr>
          <p:cNvPr id="11" name="Picture 10">
            <a:extLst>
              <a:ext uri="{FF2B5EF4-FFF2-40B4-BE49-F238E27FC236}">
                <a16:creationId xmlns:a16="http://schemas.microsoft.com/office/drawing/2014/main" id="{42052F34-8FFF-AE7E-6A53-B0529803F137}"/>
              </a:ext>
            </a:extLst>
          </p:cNvPr>
          <p:cNvPicPr>
            <a:picLocks noChangeAspect="1"/>
          </p:cNvPicPr>
          <p:nvPr/>
        </p:nvPicPr>
        <p:blipFill>
          <a:blip r:embed="rId4"/>
          <a:stretch>
            <a:fillRect/>
          </a:stretch>
        </p:blipFill>
        <p:spPr>
          <a:xfrm>
            <a:off x="5852894" y="2155719"/>
            <a:ext cx="2759358" cy="1476980"/>
          </a:xfrm>
          <a:prstGeom prst="rect">
            <a:avLst/>
          </a:prstGeom>
        </p:spPr>
      </p:pic>
    </p:spTree>
    <p:extLst>
      <p:ext uri="{BB962C8B-B14F-4D97-AF65-F5344CB8AC3E}">
        <p14:creationId xmlns:p14="http://schemas.microsoft.com/office/powerpoint/2010/main" val="557450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69958-BFAE-6FFB-1785-2F18CA60ADE0}"/>
              </a:ext>
            </a:extLst>
          </p:cNvPr>
          <p:cNvSpPr txBox="1"/>
          <p:nvPr/>
        </p:nvSpPr>
        <p:spPr>
          <a:xfrm>
            <a:off x="218036" y="892397"/>
            <a:ext cx="4572000" cy="307777"/>
          </a:xfrm>
          <a:prstGeom prst="rect">
            <a:avLst/>
          </a:prstGeom>
          <a:solidFill>
            <a:srgbClr val="00FF00"/>
          </a:solidFill>
        </p:spPr>
        <p:txBody>
          <a:bodyPr wrap="square">
            <a:spAutoFit/>
          </a:bodyPr>
          <a:lstStyle/>
          <a:p>
            <a:r>
              <a:rPr lang="en-GB" sz="1400" b="1" dirty="0">
                <a:solidFill>
                  <a:srgbClr val="7F6D3A"/>
                </a:solidFill>
                <a:effectLst/>
                <a:latin typeface="SourceSansPro"/>
              </a:rPr>
              <a:t>Effect of compressor Pressure Ratio on Performance </a:t>
            </a:r>
            <a:endParaRPr lang="en-GB" dirty="0"/>
          </a:p>
        </p:txBody>
      </p:sp>
      <p:sp>
        <p:nvSpPr>
          <p:cNvPr id="4" name="Rectangle 3">
            <a:extLst>
              <a:ext uri="{FF2B5EF4-FFF2-40B4-BE49-F238E27FC236}">
                <a16:creationId xmlns:a16="http://schemas.microsoft.com/office/drawing/2014/main" id="{5C14E560-8BFB-42C9-7D77-ACF0AA7F6595}"/>
              </a:ext>
            </a:extLst>
          </p:cNvPr>
          <p:cNvSpPr/>
          <p:nvPr/>
        </p:nvSpPr>
        <p:spPr>
          <a:xfrm>
            <a:off x="218036" y="218636"/>
            <a:ext cx="6568593" cy="584775"/>
          </a:xfrm>
          <a:prstGeom prst="rect">
            <a:avLst/>
          </a:prstGeom>
        </p:spPr>
        <p:txBody>
          <a:bodyPr wrap="none">
            <a:spAutoFit/>
          </a:bodyPr>
          <a:lstStyle/>
          <a:p>
            <a:r>
              <a:rPr lang="en-US" sz="3200" b="1" dirty="0"/>
              <a:t>Ideal Air-Standard Brayton Cycle</a:t>
            </a:r>
            <a:endParaRPr lang="fi-FI" sz="3200" b="1" dirty="0"/>
          </a:p>
        </p:txBody>
      </p:sp>
      <p:sp>
        <p:nvSpPr>
          <p:cNvPr id="6" name="TextBox 5">
            <a:extLst>
              <a:ext uri="{FF2B5EF4-FFF2-40B4-BE49-F238E27FC236}">
                <a16:creationId xmlns:a16="http://schemas.microsoft.com/office/drawing/2014/main" id="{551413FA-B446-7D0A-7B09-ED068A4B4E60}"/>
              </a:ext>
            </a:extLst>
          </p:cNvPr>
          <p:cNvSpPr txBox="1"/>
          <p:nvPr/>
        </p:nvSpPr>
        <p:spPr>
          <a:xfrm>
            <a:off x="218036" y="1266146"/>
            <a:ext cx="4572000"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increase in thermal efficiency with the pressure ratio across the compressor is also brought out simply by the following development, in which the specific heat </a:t>
            </a:r>
            <a:r>
              <a:rPr lang="en-GB" sz="1400" i="1" dirty="0">
                <a:effectLst/>
                <a:latin typeface="STIX" panose="02020603050405020304" pitchFamily="18" charset="0"/>
              </a:rPr>
              <a:t>c</a:t>
            </a:r>
            <a:r>
              <a:rPr lang="en-GB" sz="800" i="1" dirty="0">
                <a:effectLst/>
                <a:latin typeface="STIX" panose="02020603050405020304" pitchFamily="18" charset="0"/>
              </a:rPr>
              <a:t>p </a:t>
            </a:r>
            <a:r>
              <a:rPr lang="en-GB" sz="1400" dirty="0">
                <a:effectLst/>
                <a:latin typeface="STIX" panose="02020603050405020304" pitchFamily="18" charset="0"/>
              </a:rPr>
              <a:t>and, thus, the specific heat ratio </a:t>
            </a:r>
            <a:r>
              <a:rPr lang="en-GB" sz="1400" i="1" dirty="0">
                <a:effectLst/>
                <a:latin typeface="STIX" panose="02020603050405020304" pitchFamily="18" charset="0"/>
              </a:rPr>
              <a:t>k </a:t>
            </a:r>
            <a:r>
              <a:rPr lang="en-GB" sz="1400" dirty="0">
                <a:effectLst/>
                <a:latin typeface="STIX" panose="02020603050405020304" pitchFamily="18" charset="0"/>
              </a:rPr>
              <a:t>are assumed constant. For constant </a:t>
            </a:r>
            <a:r>
              <a:rPr lang="en-GB" sz="1400" i="1" dirty="0">
                <a:effectLst/>
                <a:latin typeface="STIX" panose="02020603050405020304" pitchFamily="18" charset="0"/>
              </a:rPr>
              <a:t>c</a:t>
            </a:r>
            <a:r>
              <a:rPr lang="en-GB" sz="800" i="1" dirty="0">
                <a:effectLst/>
                <a:latin typeface="STIX" panose="02020603050405020304" pitchFamily="18" charset="0"/>
              </a:rPr>
              <a:t>p </a:t>
            </a:r>
            <a:endParaRPr lang="en-GB" dirty="0"/>
          </a:p>
        </p:txBody>
      </p:sp>
      <p:pic>
        <p:nvPicPr>
          <p:cNvPr id="7" name="Picture 6">
            <a:extLst>
              <a:ext uri="{FF2B5EF4-FFF2-40B4-BE49-F238E27FC236}">
                <a16:creationId xmlns:a16="http://schemas.microsoft.com/office/drawing/2014/main" id="{F20E7E99-B016-8421-616D-DB604E2FFD69}"/>
              </a:ext>
            </a:extLst>
          </p:cNvPr>
          <p:cNvPicPr>
            <a:picLocks noChangeAspect="1"/>
          </p:cNvPicPr>
          <p:nvPr/>
        </p:nvPicPr>
        <p:blipFill>
          <a:blip r:embed="rId3"/>
          <a:stretch>
            <a:fillRect/>
          </a:stretch>
        </p:blipFill>
        <p:spPr>
          <a:xfrm>
            <a:off x="306813" y="2435697"/>
            <a:ext cx="2925019" cy="581016"/>
          </a:xfrm>
          <a:prstGeom prst="rect">
            <a:avLst/>
          </a:prstGeom>
        </p:spPr>
      </p:pic>
      <p:pic>
        <p:nvPicPr>
          <p:cNvPr id="11" name="Picture 10">
            <a:extLst>
              <a:ext uri="{FF2B5EF4-FFF2-40B4-BE49-F238E27FC236}">
                <a16:creationId xmlns:a16="http://schemas.microsoft.com/office/drawing/2014/main" id="{DBC9FEAD-97BF-6E70-FD21-F6EDF6FDBBC3}"/>
              </a:ext>
            </a:extLst>
          </p:cNvPr>
          <p:cNvPicPr>
            <a:picLocks noChangeAspect="1"/>
          </p:cNvPicPr>
          <p:nvPr/>
        </p:nvPicPr>
        <p:blipFill>
          <a:blip r:embed="rId4"/>
          <a:stretch>
            <a:fillRect/>
          </a:stretch>
        </p:blipFill>
        <p:spPr>
          <a:xfrm>
            <a:off x="1563532" y="3127973"/>
            <a:ext cx="1485558" cy="591338"/>
          </a:xfrm>
          <a:prstGeom prst="rect">
            <a:avLst/>
          </a:prstGeom>
        </p:spPr>
      </p:pic>
      <p:sp>
        <p:nvSpPr>
          <p:cNvPr id="15" name="TextBox 14">
            <a:extLst>
              <a:ext uri="{FF2B5EF4-FFF2-40B4-BE49-F238E27FC236}">
                <a16:creationId xmlns:a16="http://schemas.microsoft.com/office/drawing/2014/main" id="{38C4A4C1-06E9-F457-7F0D-3742411BF581}"/>
              </a:ext>
            </a:extLst>
          </p:cNvPr>
          <p:cNvSpPr txBox="1"/>
          <p:nvPr/>
        </p:nvSpPr>
        <p:spPr>
          <a:xfrm>
            <a:off x="165712" y="3801208"/>
            <a:ext cx="1671966" cy="307777"/>
          </a:xfrm>
          <a:prstGeom prst="rect">
            <a:avLst/>
          </a:prstGeom>
          <a:noFill/>
        </p:spPr>
        <p:txBody>
          <a:bodyPr wrap="square">
            <a:spAutoFit/>
          </a:bodyPr>
          <a:lstStyle/>
          <a:p>
            <a:r>
              <a:rPr lang="en-GB" sz="1400" i="1" dirty="0">
                <a:effectLst/>
                <a:latin typeface="STIX" panose="02020603050405020304" pitchFamily="18" charset="0"/>
              </a:rPr>
              <a:t>Since T</a:t>
            </a:r>
            <a:r>
              <a:rPr lang="en-GB" sz="800" dirty="0">
                <a:effectLst/>
                <a:latin typeface="STIX" panose="02020603050405020304" pitchFamily="18" charset="0"/>
              </a:rPr>
              <a:t>4</a:t>
            </a:r>
            <a:r>
              <a:rPr lang="en-GB" sz="1400" dirty="0">
                <a:effectLst/>
                <a:latin typeface="STIX" panose="02020603050405020304" pitchFamily="18" charset="0"/>
              </a:rPr>
              <a:t>/</a:t>
            </a:r>
            <a:r>
              <a:rPr lang="en-GB" sz="1400" i="1" dirty="0">
                <a:effectLst/>
                <a:latin typeface="STIX" panose="02020603050405020304" pitchFamily="18" charset="0"/>
              </a:rPr>
              <a:t>T</a:t>
            </a:r>
            <a:r>
              <a:rPr lang="en-GB" sz="800" dirty="0">
                <a:effectLst/>
                <a:latin typeface="STIX" panose="02020603050405020304" pitchFamily="18" charset="0"/>
              </a:rPr>
              <a:t>1 </a:t>
            </a:r>
            <a:r>
              <a:rPr lang="en-GB" sz="1400" dirty="0">
                <a:effectLst/>
                <a:latin typeface="Symbol" pitchFamily="2" charset="2"/>
              </a:rPr>
              <a:t>= </a:t>
            </a:r>
            <a:r>
              <a:rPr lang="en-GB" sz="1400" i="1" dirty="0">
                <a:effectLst/>
                <a:latin typeface="STIX" panose="02020603050405020304" pitchFamily="18" charset="0"/>
              </a:rPr>
              <a:t>T</a:t>
            </a:r>
            <a:r>
              <a:rPr lang="en-GB" sz="800" dirty="0">
                <a:effectLst/>
                <a:latin typeface="STIX" panose="02020603050405020304" pitchFamily="18" charset="0"/>
              </a:rPr>
              <a:t>3</a:t>
            </a:r>
            <a:r>
              <a:rPr lang="en-GB" sz="1400" dirty="0">
                <a:effectLst/>
                <a:latin typeface="STIX" panose="02020603050405020304" pitchFamily="18" charset="0"/>
              </a:rPr>
              <a:t>/</a:t>
            </a:r>
            <a:r>
              <a:rPr lang="en-GB" sz="1400" i="1" dirty="0">
                <a:effectLst/>
                <a:latin typeface="STIX" panose="02020603050405020304" pitchFamily="18" charset="0"/>
              </a:rPr>
              <a:t>T</a:t>
            </a:r>
            <a:r>
              <a:rPr lang="en-GB" sz="800" dirty="0">
                <a:effectLst/>
                <a:latin typeface="STIX" panose="02020603050405020304" pitchFamily="18" charset="0"/>
              </a:rPr>
              <a:t>2 </a:t>
            </a:r>
            <a:endParaRPr lang="en-GB" dirty="0"/>
          </a:p>
        </p:txBody>
      </p:sp>
      <p:pic>
        <p:nvPicPr>
          <p:cNvPr id="17" name="Picture 16">
            <a:extLst>
              <a:ext uri="{FF2B5EF4-FFF2-40B4-BE49-F238E27FC236}">
                <a16:creationId xmlns:a16="http://schemas.microsoft.com/office/drawing/2014/main" id="{7BB6B6E1-4669-CB55-F529-2A68C48DF696}"/>
              </a:ext>
            </a:extLst>
          </p:cNvPr>
          <p:cNvPicPr>
            <a:picLocks noChangeAspect="1"/>
          </p:cNvPicPr>
          <p:nvPr/>
        </p:nvPicPr>
        <p:blipFill>
          <a:blip r:embed="rId5"/>
          <a:stretch>
            <a:fillRect/>
          </a:stretch>
        </p:blipFill>
        <p:spPr>
          <a:xfrm>
            <a:off x="2175901" y="3706836"/>
            <a:ext cx="967154" cy="549205"/>
          </a:xfrm>
          <a:prstGeom prst="rect">
            <a:avLst/>
          </a:prstGeom>
        </p:spPr>
      </p:pic>
      <p:pic>
        <p:nvPicPr>
          <p:cNvPr id="19" name="Picture 18">
            <a:extLst>
              <a:ext uri="{FF2B5EF4-FFF2-40B4-BE49-F238E27FC236}">
                <a16:creationId xmlns:a16="http://schemas.microsoft.com/office/drawing/2014/main" id="{EC567BE0-D2BB-8585-6D2D-D85027CE09B7}"/>
              </a:ext>
            </a:extLst>
          </p:cNvPr>
          <p:cNvPicPr>
            <a:picLocks noChangeAspect="1"/>
          </p:cNvPicPr>
          <p:nvPr/>
        </p:nvPicPr>
        <p:blipFill>
          <a:blip r:embed="rId6"/>
          <a:stretch>
            <a:fillRect/>
          </a:stretch>
        </p:blipFill>
        <p:spPr>
          <a:xfrm>
            <a:off x="218036" y="4429027"/>
            <a:ext cx="3538550" cy="552001"/>
          </a:xfrm>
          <a:prstGeom prst="rect">
            <a:avLst/>
          </a:prstGeom>
        </p:spPr>
      </p:pic>
      <p:pic>
        <p:nvPicPr>
          <p:cNvPr id="21" name="Picture 20">
            <a:extLst>
              <a:ext uri="{FF2B5EF4-FFF2-40B4-BE49-F238E27FC236}">
                <a16:creationId xmlns:a16="http://schemas.microsoft.com/office/drawing/2014/main" id="{B258CFC2-F76A-649F-677E-D2FC42EB4BC1}"/>
              </a:ext>
            </a:extLst>
          </p:cNvPr>
          <p:cNvPicPr>
            <a:picLocks noChangeAspect="1"/>
          </p:cNvPicPr>
          <p:nvPr/>
        </p:nvPicPr>
        <p:blipFill>
          <a:blip r:embed="rId7"/>
          <a:stretch>
            <a:fillRect/>
          </a:stretch>
        </p:blipFill>
        <p:spPr>
          <a:xfrm>
            <a:off x="4906561" y="739779"/>
            <a:ext cx="2925019" cy="2655277"/>
          </a:xfrm>
          <a:prstGeom prst="rect">
            <a:avLst/>
          </a:prstGeom>
        </p:spPr>
      </p:pic>
      <p:pic>
        <p:nvPicPr>
          <p:cNvPr id="29" name="Picture 28">
            <a:extLst>
              <a:ext uri="{FF2B5EF4-FFF2-40B4-BE49-F238E27FC236}">
                <a16:creationId xmlns:a16="http://schemas.microsoft.com/office/drawing/2014/main" id="{2F8C8938-97FA-C113-65D9-CC5C9EDB0B22}"/>
              </a:ext>
            </a:extLst>
          </p:cNvPr>
          <p:cNvPicPr>
            <a:picLocks noChangeAspect="1"/>
          </p:cNvPicPr>
          <p:nvPr/>
        </p:nvPicPr>
        <p:blipFill>
          <a:blip r:embed="rId8"/>
          <a:stretch>
            <a:fillRect/>
          </a:stretch>
        </p:blipFill>
        <p:spPr>
          <a:xfrm>
            <a:off x="4869329" y="3463560"/>
            <a:ext cx="3061472" cy="2228390"/>
          </a:xfrm>
          <a:prstGeom prst="rect">
            <a:avLst/>
          </a:prstGeom>
        </p:spPr>
      </p:pic>
      <p:sp>
        <p:nvSpPr>
          <p:cNvPr id="32" name="TextBox 31">
            <a:extLst>
              <a:ext uri="{FF2B5EF4-FFF2-40B4-BE49-F238E27FC236}">
                <a16:creationId xmlns:a16="http://schemas.microsoft.com/office/drawing/2014/main" id="{566C576F-18BD-B893-6573-A148B1E71BD9}"/>
              </a:ext>
            </a:extLst>
          </p:cNvPr>
          <p:cNvSpPr txBox="1"/>
          <p:nvPr/>
        </p:nvSpPr>
        <p:spPr>
          <a:xfrm>
            <a:off x="7409295" y="1503351"/>
            <a:ext cx="1719913" cy="1323439"/>
          </a:xfrm>
          <a:prstGeom prst="rect">
            <a:avLst/>
          </a:prstGeom>
          <a:noFill/>
        </p:spPr>
        <p:txBody>
          <a:bodyPr wrap="square">
            <a:spAutoFit/>
          </a:bodyPr>
          <a:lstStyle/>
          <a:p>
            <a:r>
              <a:rPr lang="en-GB" sz="1000" dirty="0">
                <a:effectLst/>
                <a:latin typeface="STIX" panose="02020603050405020304" pitchFamily="18" charset="0"/>
              </a:rPr>
              <a:t>Ideal Brayton cycle thermal efficiency and net work per unit of mass flow versus compressor pressure ratio for </a:t>
            </a:r>
            <a:r>
              <a:rPr lang="en-GB" sz="1000" i="1" dirty="0">
                <a:effectLst/>
                <a:latin typeface="STIX" panose="02020603050405020304" pitchFamily="18" charset="0"/>
              </a:rPr>
              <a:t>k </a:t>
            </a:r>
            <a:r>
              <a:rPr lang="en-GB" sz="1000" dirty="0">
                <a:effectLst/>
                <a:latin typeface="Symbol" pitchFamily="2" charset="2"/>
              </a:rPr>
              <a:t>= </a:t>
            </a:r>
            <a:r>
              <a:rPr lang="en-GB" sz="1000" dirty="0">
                <a:effectLst/>
                <a:latin typeface="STIX" panose="02020603050405020304" pitchFamily="18" charset="0"/>
              </a:rPr>
              <a:t>1.4, a turbine inlet temperature of 1700 K, and a compressor inlet temperature of 300 K. </a:t>
            </a:r>
            <a:endParaRPr lang="en-GB" sz="1000" dirty="0"/>
          </a:p>
        </p:txBody>
      </p:sp>
      <p:sp>
        <p:nvSpPr>
          <p:cNvPr id="25" name="TextBox 24">
            <a:extLst>
              <a:ext uri="{FF2B5EF4-FFF2-40B4-BE49-F238E27FC236}">
                <a16:creationId xmlns:a16="http://schemas.microsoft.com/office/drawing/2014/main" id="{26FB2B6B-F4B1-B779-E356-13CF9878B433}"/>
              </a:ext>
            </a:extLst>
          </p:cNvPr>
          <p:cNvSpPr txBox="1"/>
          <p:nvPr/>
        </p:nvSpPr>
        <p:spPr>
          <a:xfrm>
            <a:off x="8024150" y="3719311"/>
            <a:ext cx="1048110" cy="1323439"/>
          </a:xfrm>
          <a:prstGeom prst="rect">
            <a:avLst/>
          </a:prstGeom>
          <a:noFill/>
        </p:spPr>
        <p:txBody>
          <a:bodyPr wrap="square">
            <a:spAutoFit/>
          </a:bodyPr>
          <a:lstStyle/>
          <a:p>
            <a:r>
              <a:rPr lang="en-GB" sz="1000" dirty="0">
                <a:effectLst/>
                <a:latin typeface="STIX" panose="02020603050405020304" pitchFamily="18" charset="0"/>
              </a:rPr>
              <a:t>Ideal Brayton cycles with different compressor pressure ratios and the same turbine inlet temperature. </a:t>
            </a:r>
            <a:endParaRPr lang="en-GB" sz="1000" dirty="0"/>
          </a:p>
        </p:txBody>
      </p:sp>
    </p:spTree>
    <p:extLst>
      <p:ext uri="{BB962C8B-B14F-4D97-AF65-F5344CB8AC3E}">
        <p14:creationId xmlns:p14="http://schemas.microsoft.com/office/powerpoint/2010/main" val="1806643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88F832-D478-AA2F-9BB9-342863B102B7}"/>
              </a:ext>
            </a:extLst>
          </p:cNvPr>
          <p:cNvSpPr txBox="1"/>
          <p:nvPr/>
        </p:nvSpPr>
        <p:spPr>
          <a:xfrm>
            <a:off x="430823" y="2503557"/>
            <a:ext cx="8282354" cy="707886"/>
          </a:xfrm>
          <a:prstGeom prst="rect">
            <a:avLst/>
          </a:prstGeom>
          <a:noFill/>
        </p:spPr>
        <p:txBody>
          <a:bodyPr wrap="square">
            <a:spAutoFit/>
          </a:bodyPr>
          <a:lstStyle>
            <a:defPPr>
              <a:defRPr lang="en-US"/>
            </a:defPPr>
            <a:lvl1pPr>
              <a:defRPr sz="4000" b="1">
                <a:effectLst/>
                <a:latin typeface="SourceSansPro"/>
              </a:defRPr>
            </a:lvl1pPr>
          </a:lstStyle>
          <a:p>
            <a:r>
              <a:rPr lang="en-GB" dirty="0"/>
              <a:t>Gas turbine–Based Combined Cycles </a:t>
            </a:r>
          </a:p>
        </p:txBody>
      </p:sp>
    </p:spTree>
    <p:extLst>
      <p:ext uri="{BB962C8B-B14F-4D97-AF65-F5344CB8AC3E}">
        <p14:creationId xmlns:p14="http://schemas.microsoft.com/office/powerpoint/2010/main" val="2267692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6B4E93-FE0B-476A-8C47-7689F2919402}"/>
              </a:ext>
            </a:extLst>
          </p:cNvPr>
          <p:cNvSpPr>
            <a:spLocks noGrp="1"/>
          </p:cNvSpPr>
          <p:nvPr>
            <p:ph type="body" sz="half" idx="10"/>
          </p:nvPr>
        </p:nvSpPr>
        <p:spPr>
          <a:xfrm>
            <a:off x="287363" y="223017"/>
            <a:ext cx="6458632" cy="1157194"/>
          </a:xfrm>
        </p:spPr>
        <p:txBody>
          <a:bodyPr/>
          <a:lstStyle/>
          <a:p>
            <a:r>
              <a:rPr lang="en-US" sz="3200" dirty="0"/>
              <a:t>Combined Gas turbine–Vapor power Cycle</a:t>
            </a:r>
          </a:p>
        </p:txBody>
      </p:sp>
      <p:pic>
        <p:nvPicPr>
          <p:cNvPr id="2" name="Picture 1">
            <a:extLst>
              <a:ext uri="{FF2B5EF4-FFF2-40B4-BE49-F238E27FC236}">
                <a16:creationId xmlns:a16="http://schemas.microsoft.com/office/drawing/2014/main" id="{AC778BF3-0246-4954-2D17-4A737D2BD631}"/>
              </a:ext>
            </a:extLst>
          </p:cNvPr>
          <p:cNvPicPr>
            <a:picLocks noChangeAspect="1"/>
          </p:cNvPicPr>
          <p:nvPr/>
        </p:nvPicPr>
        <p:blipFill>
          <a:blip r:embed="rId2"/>
          <a:stretch>
            <a:fillRect/>
          </a:stretch>
        </p:blipFill>
        <p:spPr>
          <a:xfrm>
            <a:off x="3336646" y="801614"/>
            <a:ext cx="4289467" cy="4788242"/>
          </a:xfrm>
          <a:prstGeom prst="rect">
            <a:avLst/>
          </a:prstGeom>
        </p:spPr>
      </p:pic>
    </p:spTree>
    <p:extLst>
      <p:ext uri="{BB962C8B-B14F-4D97-AF65-F5344CB8AC3E}">
        <p14:creationId xmlns:p14="http://schemas.microsoft.com/office/powerpoint/2010/main" val="4170430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036860-AC68-4914-B22D-2BB06806F76F}"/>
              </a:ext>
            </a:extLst>
          </p:cNvPr>
          <p:cNvSpPr>
            <a:spLocks noGrp="1"/>
          </p:cNvSpPr>
          <p:nvPr>
            <p:ph type="body" sz="half" idx="10"/>
          </p:nvPr>
        </p:nvSpPr>
        <p:spPr>
          <a:xfrm>
            <a:off x="287363" y="223017"/>
            <a:ext cx="7589697" cy="1157194"/>
          </a:xfrm>
        </p:spPr>
        <p:txBody>
          <a:bodyPr/>
          <a:lstStyle/>
          <a:p>
            <a:r>
              <a:rPr lang="en-US" sz="3200" dirty="0"/>
              <a:t>Combined-cycle district heating plant</a:t>
            </a:r>
          </a:p>
        </p:txBody>
      </p:sp>
      <p:pic>
        <p:nvPicPr>
          <p:cNvPr id="2" name="Picture 1">
            <a:extLst>
              <a:ext uri="{FF2B5EF4-FFF2-40B4-BE49-F238E27FC236}">
                <a16:creationId xmlns:a16="http://schemas.microsoft.com/office/drawing/2014/main" id="{A1CEB3A3-0DF6-8EB9-F6B2-C4C0DDE26AEA}"/>
              </a:ext>
            </a:extLst>
          </p:cNvPr>
          <p:cNvPicPr>
            <a:picLocks noChangeAspect="1"/>
          </p:cNvPicPr>
          <p:nvPr/>
        </p:nvPicPr>
        <p:blipFill>
          <a:blip r:embed="rId2"/>
          <a:stretch>
            <a:fillRect/>
          </a:stretch>
        </p:blipFill>
        <p:spPr>
          <a:xfrm>
            <a:off x="2154199" y="801613"/>
            <a:ext cx="6885346" cy="4772709"/>
          </a:xfrm>
          <a:prstGeom prst="rect">
            <a:avLst/>
          </a:prstGeom>
        </p:spPr>
      </p:pic>
    </p:spTree>
    <p:extLst>
      <p:ext uri="{BB962C8B-B14F-4D97-AF65-F5344CB8AC3E}">
        <p14:creationId xmlns:p14="http://schemas.microsoft.com/office/powerpoint/2010/main" val="316691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Integrated Gasification Combined-Cycle power plants</a:t>
            </a:r>
          </a:p>
        </p:txBody>
      </p:sp>
      <p:pic>
        <p:nvPicPr>
          <p:cNvPr id="2" name="Picture 1">
            <a:extLst>
              <a:ext uri="{FF2B5EF4-FFF2-40B4-BE49-F238E27FC236}">
                <a16:creationId xmlns:a16="http://schemas.microsoft.com/office/drawing/2014/main" id="{233EF7AA-884E-5948-BDBF-F6956E6C5419}"/>
              </a:ext>
            </a:extLst>
          </p:cNvPr>
          <p:cNvPicPr>
            <a:picLocks noChangeAspect="1"/>
          </p:cNvPicPr>
          <p:nvPr/>
        </p:nvPicPr>
        <p:blipFill>
          <a:blip r:embed="rId2"/>
          <a:stretch>
            <a:fillRect/>
          </a:stretch>
        </p:blipFill>
        <p:spPr>
          <a:xfrm>
            <a:off x="1973218" y="1213338"/>
            <a:ext cx="7074065" cy="4170723"/>
          </a:xfrm>
          <a:prstGeom prst="rect">
            <a:avLst/>
          </a:prstGeom>
        </p:spPr>
      </p:pic>
    </p:spTree>
    <p:extLst>
      <p:ext uri="{BB962C8B-B14F-4D97-AF65-F5344CB8AC3E}">
        <p14:creationId xmlns:p14="http://schemas.microsoft.com/office/powerpoint/2010/main" val="1009345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E9270C-A877-4418-850B-A80410B68064}"/>
              </a:ext>
            </a:extLst>
          </p:cNvPr>
          <p:cNvSpPr>
            <a:spLocks noGrp="1"/>
          </p:cNvSpPr>
          <p:nvPr>
            <p:ph type="body" sz="half" idx="10"/>
          </p:nvPr>
        </p:nvSpPr>
        <p:spPr>
          <a:xfrm>
            <a:off x="287363" y="223017"/>
            <a:ext cx="8625283" cy="1157194"/>
          </a:xfrm>
        </p:spPr>
        <p:txBody>
          <a:bodyPr/>
          <a:lstStyle/>
          <a:p>
            <a:r>
              <a:rPr lang="en-US" sz="3200" dirty="0"/>
              <a:t>Gas turbines for Aircraft propulsion</a:t>
            </a:r>
          </a:p>
        </p:txBody>
      </p:sp>
      <p:pic>
        <p:nvPicPr>
          <p:cNvPr id="2" name="Picture 1">
            <a:extLst>
              <a:ext uri="{FF2B5EF4-FFF2-40B4-BE49-F238E27FC236}">
                <a16:creationId xmlns:a16="http://schemas.microsoft.com/office/drawing/2014/main" id="{56F64147-3296-D916-A277-7CF7397BB05E}"/>
              </a:ext>
            </a:extLst>
          </p:cNvPr>
          <p:cNvPicPr>
            <a:picLocks noChangeAspect="1"/>
          </p:cNvPicPr>
          <p:nvPr/>
        </p:nvPicPr>
        <p:blipFill>
          <a:blip r:embed="rId2"/>
          <a:stretch>
            <a:fillRect/>
          </a:stretch>
        </p:blipFill>
        <p:spPr>
          <a:xfrm>
            <a:off x="545123" y="993085"/>
            <a:ext cx="7772400" cy="3324860"/>
          </a:xfrm>
          <a:prstGeom prst="rect">
            <a:avLst/>
          </a:prstGeom>
        </p:spPr>
      </p:pic>
      <p:sp>
        <p:nvSpPr>
          <p:cNvPr id="5" name="TextBox 4">
            <a:extLst>
              <a:ext uri="{FF2B5EF4-FFF2-40B4-BE49-F238E27FC236}">
                <a16:creationId xmlns:a16="http://schemas.microsoft.com/office/drawing/2014/main" id="{D089CFA0-0EF9-A790-B4EB-75F282FCB068}"/>
              </a:ext>
            </a:extLst>
          </p:cNvPr>
          <p:cNvSpPr txBox="1"/>
          <p:nvPr/>
        </p:nvSpPr>
        <p:spPr>
          <a:xfrm>
            <a:off x="3141161" y="4317945"/>
            <a:ext cx="2861678" cy="246221"/>
          </a:xfrm>
          <a:prstGeom prst="rect">
            <a:avLst/>
          </a:prstGeom>
          <a:noFill/>
        </p:spPr>
        <p:txBody>
          <a:bodyPr wrap="square">
            <a:spAutoFit/>
          </a:bodyPr>
          <a:lstStyle/>
          <a:p>
            <a:r>
              <a:rPr lang="en-GB" sz="1000" dirty="0">
                <a:effectLst/>
                <a:latin typeface="STIX" panose="02020603050405020304" pitchFamily="18" charset="0"/>
              </a:rPr>
              <a:t>Schematic of a turbojet engine with afterburner. </a:t>
            </a:r>
            <a:endParaRPr lang="en-GB" sz="1000" dirty="0"/>
          </a:p>
        </p:txBody>
      </p:sp>
    </p:spTree>
    <p:extLst>
      <p:ext uri="{BB962C8B-B14F-4D97-AF65-F5344CB8AC3E}">
        <p14:creationId xmlns:p14="http://schemas.microsoft.com/office/powerpoint/2010/main" val="75032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46B8ED-8330-688C-D740-59E9DAA21DA6}"/>
              </a:ext>
            </a:extLst>
          </p:cNvPr>
          <p:cNvSpPr txBox="1"/>
          <p:nvPr/>
        </p:nvSpPr>
        <p:spPr>
          <a:xfrm>
            <a:off x="1929911" y="2503557"/>
            <a:ext cx="5284177" cy="707886"/>
          </a:xfrm>
          <a:prstGeom prst="rect">
            <a:avLst/>
          </a:prstGeom>
          <a:noFill/>
        </p:spPr>
        <p:txBody>
          <a:bodyPr wrap="square">
            <a:spAutoFit/>
          </a:bodyPr>
          <a:lstStyle/>
          <a:p>
            <a:r>
              <a:rPr lang="en-GB" sz="4000" b="1" dirty="0">
                <a:effectLst/>
                <a:latin typeface="SourceSansPro"/>
              </a:rPr>
              <a:t>Vapor power Systems </a:t>
            </a:r>
            <a:endParaRPr lang="en-GB" sz="4000" b="1" dirty="0"/>
          </a:p>
        </p:txBody>
      </p:sp>
    </p:spTree>
    <p:extLst>
      <p:ext uri="{BB962C8B-B14F-4D97-AF65-F5344CB8AC3E}">
        <p14:creationId xmlns:p14="http://schemas.microsoft.com/office/powerpoint/2010/main" val="135883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B6F9CB-8CE5-414A-8ABA-2F996BF36F2A}"/>
              </a:ext>
            </a:extLst>
          </p:cNvPr>
          <p:cNvSpPr>
            <a:spLocks noGrp="1"/>
          </p:cNvSpPr>
          <p:nvPr>
            <p:ph type="body" sz="half" idx="10"/>
          </p:nvPr>
        </p:nvSpPr>
        <p:spPr>
          <a:xfrm>
            <a:off x="287363" y="223017"/>
            <a:ext cx="8401273" cy="1157194"/>
          </a:xfrm>
        </p:spPr>
        <p:txBody>
          <a:bodyPr/>
          <a:lstStyle/>
          <a:p>
            <a:r>
              <a:rPr lang="en-US" sz="3200" dirty="0"/>
              <a:t>Applications of the Rate Balances to Control Volumes at Steady State</a:t>
            </a:r>
          </a:p>
        </p:txBody>
      </p:sp>
      <p:pic>
        <p:nvPicPr>
          <p:cNvPr id="2" name="Picture 1">
            <a:extLst>
              <a:ext uri="{FF2B5EF4-FFF2-40B4-BE49-F238E27FC236}">
                <a16:creationId xmlns:a16="http://schemas.microsoft.com/office/drawing/2014/main" id="{38EDF929-BE17-64C8-4355-21353CF6BD37}"/>
              </a:ext>
            </a:extLst>
          </p:cNvPr>
          <p:cNvPicPr>
            <a:picLocks noChangeAspect="1"/>
          </p:cNvPicPr>
          <p:nvPr/>
        </p:nvPicPr>
        <p:blipFill>
          <a:blip r:embed="rId2"/>
          <a:stretch>
            <a:fillRect/>
          </a:stretch>
        </p:blipFill>
        <p:spPr>
          <a:xfrm>
            <a:off x="1278806" y="1271071"/>
            <a:ext cx="6418385" cy="3820584"/>
          </a:xfrm>
          <a:prstGeom prst="rect">
            <a:avLst/>
          </a:prstGeom>
        </p:spPr>
      </p:pic>
      <p:sp>
        <p:nvSpPr>
          <p:cNvPr id="5" name="TextBox 4">
            <a:extLst>
              <a:ext uri="{FF2B5EF4-FFF2-40B4-BE49-F238E27FC236}">
                <a16:creationId xmlns:a16="http://schemas.microsoft.com/office/drawing/2014/main" id="{B6285D4D-188F-7DF8-F352-834303543522}"/>
              </a:ext>
            </a:extLst>
          </p:cNvPr>
          <p:cNvSpPr txBox="1"/>
          <p:nvPr/>
        </p:nvSpPr>
        <p:spPr>
          <a:xfrm>
            <a:off x="2022229" y="5184206"/>
            <a:ext cx="6101861" cy="307777"/>
          </a:xfrm>
          <a:prstGeom prst="rect">
            <a:avLst/>
          </a:prstGeom>
          <a:noFill/>
        </p:spPr>
        <p:txBody>
          <a:bodyPr wrap="square">
            <a:spAutoFit/>
          </a:bodyPr>
          <a:lstStyle/>
          <a:p>
            <a:r>
              <a:rPr lang="en-GB" sz="1400" dirty="0">
                <a:effectLst/>
                <a:latin typeface="STIX" panose="02020603050405020304" pitchFamily="18" charset="0"/>
              </a:rPr>
              <a:t>Other examples of aircraft engines. (</a:t>
            </a:r>
            <a:r>
              <a:rPr lang="en-GB" sz="1400" i="1" dirty="0">
                <a:effectLst/>
                <a:latin typeface="STIX" panose="02020603050405020304" pitchFamily="18" charset="0"/>
              </a:rPr>
              <a:t>a</a:t>
            </a:r>
            <a:r>
              <a:rPr lang="en-GB" sz="1400" dirty="0">
                <a:effectLst/>
                <a:latin typeface="STIX" panose="02020603050405020304" pitchFamily="18" charset="0"/>
              </a:rPr>
              <a:t>) Turboprop. (</a:t>
            </a:r>
            <a:r>
              <a:rPr lang="en-GB" sz="1400" i="1" dirty="0">
                <a:effectLst/>
                <a:latin typeface="STIX" panose="02020603050405020304" pitchFamily="18" charset="0"/>
              </a:rPr>
              <a:t>b</a:t>
            </a:r>
            <a:r>
              <a:rPr lang="en-GB" sz="1400" dirty="0">
                <a:effectLst/>
                <a:latin typeface="STIX" panose="02020603050405020304" pitchFamily="18" charset="0"/>
              </a:rPr>
              <a:t>) Turbofan. (</a:t>
            </a:r>
            <a:r>
              <a:rPr lang="en-GB" sz="1400" i="1" dirty="0">
                <a:effectLst/>
                <a:latin typeface="STIX" panose="02020603050405020304" pitchFamily="18" charset="0"/>
              </a:rPr>
              <a:t>c</a:t>
            </a:r>
            <a:r>
              <a:rPr lang="en-GB" sz="1400" dirty="0">
                <a:effectLst/>
                <a:latin typeface="STIX" panose="02020603050405020304" pitchFamily="18" charset="0"/>
              </a:rPr>
              <a:t>) Ramjet. </a:t>
            </a:r>
            <a:endParaRPr lang="en-GB" dirty="0"/>
          </a:p>
        </p:txBody>
      </p:sp>
    </p:spTree>
    <p:extLst>
      <p:ext uri="{BB962C8B-B14F-4D97-AF65-F5344CB8AC3E}">
        <p14:creationId xmlns:p14="http://schemas.microsoft.com/office/powerpoint/2010/main" val="1111545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410EE5-70D8-4873-C820-5AD887CB5B13}"/>
              </a:ext>
            </a:extLst>
          </p:cNvPr>
          <p:cNvSpPr txBox="1"/>
          <p:nvPr/>
        </p:nvSpPr>
        <p:spPr>
          <a:xfrm>
            <a:off x="290146" y="2503557"/>
            <a:ext cx="8563707" cy="707886"/>
          </a:xfrm>
          <a:prstGeom prst="rect">
            <a:avLst/>
          </a:prstGeom>
          <a:noFill/>
        </p:spPr>
        <p:txBody>
          <a:bodyPr wrap="square">
            <a:spAutoFit/>
          </a:bodyPr>
          <a:lstStyle>
            <a:defPPr>
              <a:defRPr lang="en-US"/>
            </a:defPPr>
            <a:lvl1pPr>
              <a:defRPr sz="4000" b="1">
                <a:effectLst/>
                <a:latin typeface="SourceSansPro"/>
              </a:defRPr>
            </a:lvl1pPr>
          </a:lstStyle>
          <a:p>
            <a:pPr algn="ctr"/>
            <a:r>
              <a:rPr lang="en-GB" dirty="0"/>
              <a:t>Refrigeration</a:t>
            </a:r>
          </a:p>
        </p:txBody>
      </p:sp>
    </p:spTree>
    <p:extLst>
      <p:ext uri="{BB962C8B-B14F-4D97-AF65-F5344CB8AC3E}">
        <p14:creationId xmlns:p14="http://schemas.microsoft.com/office/powerpoint/2010/main" val="1570168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Vapor refrigeration Systems</a:t>
            </a:r>
          </a:p>
        </p:txBody>
      </p:sp>
      <p:sp>
        <p:nvSpPr>
          <p:cNvPr id="3" name="TextBox 2">
            <a:extLst>
              <a:ext uri="{FF2B5EF4-FFF2-40B4-BE49-F238E27FC236}">
                <a16:creationId xmlns:a16="http://schemas.microsoft.com/office/drawing/2014/main" id="{6693D690-EFD6-68E5-AF37-78F9FE203E44}"/>
              </a:ext>
            </a:extLst>
          </p:cNvPr>
          <p:cNvSpPr txBox="1"/>
          <p:nvPr/>
        </p:nvSpPr>
        <p:spPr>
          <a:xfrm>
            <a:off x="1942641" y="4207096"/>
            <a:ext cx="4572000" cy="307777"/>
          </a:xfrm>
          <a:prstGeom prst="rect">
            <a:avLst/>
          </a:prstGeom>
          <a:noFill/>
        </p:spPr>
        <p:txBody>
          <a:bodyPr wrap="square">
            <a:spAutoFit/>
          </a:bodyPr>
          <a:lstStyle/>
          <a:p>
            <a:r>
              <a:rPr lang="en-GB" sz="1400" dirty="0">
                <a:effectLst/>
                <a:latin typeface="STIX" panose="02020603050405020304" pitchFamily="18" charset="0"/>
              </a:rPr>
              <a:t>Carnot vapor refrigeration cycle </a:t>
            </a:r>
            <a:endParaRPr lang="en-GB" dirty="0"/>
          </a:p>
        </p:txBody>
      </p:sp>
      <p:pic>
        <p:nvPicPr>
          <p:cNvPr id="7" name="Picture 6">
            <a:extLst>
              <a:ext uri="{FF2B5EF4-FFF2-40B4-BE49-F238E27FC236}">
                <a16:creationId xmlns:a16="http://schemas.microsoft.com/office/drawing/2014/main" id="{04D8D614-71E6-A7AF-2EA2-9052D08CB5AC}"/>
              </a:ext>
            </a:extLst>
          </p:cNvPr>
          <p:cNvPicPr>
            <a:picLocks noChangeAspect="1"/>
          </p:cNvPicPr>
          <p:nvPr/>
        </p:nvPicPr>
        <p:blipFill>
          <a:blip r:embed="rId2"/>
          <a:stretch>
            <a:fillRect/>
          </a:stretch>
        </p:blipFill>
        <p:spPr>
          <a:xfrm>
            <a:off x="93933" y="889345"/>
            <a:ext cx="5556373" cy="3317751"/>
          </a:xfrm>
          <a:prstGeom prst="rect">
            <a:avLst/>
          </a:prstGeom>
        </p:spPr>
      </p:pic>
      <p:sp>
        <p:nvSpPr>
          <p:cNvPr id="15" name="TextBox 14">
            <a:extLst>
              <a:ext uri="{FF2B5EF4-FFF2-40B4-BE49-F238E27FC236}">
                <a16:creationId xmlns:a16="http://schemas.microsoft.com/office/drawing/2014/main" id="{3B4B3946-1EAF-E2D2-3020-5F0A827CA27C}"/>
              </a:ext>
            </a:extLst>
          </p:cNvPr>
          <p:cNvSpPr txBox="1"/>
          <p:nvPr/>
        </p:nvSpPr>
        <p:spPr>
          <a:xfrm>
            <a:off x="5750169" y="889345"/>
            <a:ext cx="3299898" cy="1600438"/>
          </a:xfrm>
          <a:prstGeom prst="rect">
            <a:avLst/>
          </a:prstGeom>
          <a:noFill/>
        </p:spPr>
        <p:txBody>
          <a:bodyPr wrap="square">
            <a:spAutoFit/>
          </a:bodyPr>
          <a:lstStyle/>
          <a:p>
            <a:r>
              <a:rPr lang="en-GB" sz="1400" dirty="0">
                <a:effectLst/>
                <a:latin typeface="STIX" panose="02020603050405020304" pitchFamily="18" charset="0"/>
              </a:rPr>
              <a:t>The </a:t>
            </a:r>
            <a:r>
              <a:rPr lang="en-GB" sz="1400" i="1" dirty="0">
                <a:effectLst/>
                <a:latin typeface="STIX" panose="02020603050405020304" pitchFamily="18" charset="0"/>
              </a:rPr>
              <a:t>coefficient of performance </a:t>
            </a:r>
            <a:r>
              <a:rPr lang="el-GR" sz="1400" dirty="0">
                <a:solidFill>
                  <a:srgbClr val="211E1E"/>
                </a:solidFill>
                <a:effectLst/>
                <a:latin typeface="Symbol" pitchFamily="2" charset="2"/>
              </a:rPr>
              <a:t>β </a:t>
            </a:r>
            <a:r>
              <a:rPr lang="en-GB" sz="1400" dirty="0">
                <a:effectLst/>
                <a:latin typeface="STIX" panose="02020603050405020304" pitchFamily="18" charset="0"/>
              </a:rPr>
              <a:t>of </a:t>
            </a:r>
            <a:r>
              <a:rPr lang="en-GB" sz="1400" i="1" dirty="0">
                <a:effectLst/>
                <a:latin typeface="STIX" panose="02020603050405020304" pitchFamily="18" charset="0"/>
              </a:rPr>
              <a:t>any </a:t>
            </a:r>
            <a:r>
              <a:rPr lang="en-GB" sz="1400" dirty="0">
                <a:effectLst/>
                <a:latin typeface="STIX" panose="02020603050405020304" pitchFamily="18" charset="0"/>
              </a:rPr>
              <a:t>refrigeration cycle is the ratio of the refrigeration effect to the net work input required to achieve that effect. For the Carnot vapor refrigeration cycle shown in Fig. 10.1, the coefficient of performance is </a:t>
            </a:r>
            <a:endParaRPr lang="en-GB" dirty="0"/>
          </a:p>
        </p:txBody>
      </p:sp>
      <p:pic>
        <p:nvPicPr>
          <p:cNvPr id="17" name="Picture 16">
            <a:extLst>
              <a:ext uri="{FF2B5EF4-FFF2-40B4-BE49-F238E27FC236}">
                <a16:creationId xmlns:a16="http://schemas.microsoft.com/office/drawing/2014/main" id="{E0C7FF8C-8CB6-9307-2D7C-784509008316}"/>
              </a:ext>
            </a:extLst>
          </p:cNvPr>
          <p:cNvPicPr>
            <a:picLocks noChangeAspect="1"/>
          </p:cNvPicPr>
          <p:nvPr/>
        </p:nvPicPr>
        <p:blipFill>
          <a:blip r:embed="rId3"/>
          <a:stretch>
            <a:fillRect/>
          </a:stretch>
        </p:blipFill>
        <p:spPr>
          <a:xfrm>
            <a:off x="4360985" y="3755496"/>
            <a:ext cx="4783015" cy="648189"/>
          </a:xfrm>
          <a:prstGeom prst="rect">
            <a:avLst/>
          </a:prstGeom>
        </p:spPr>
      </p:pic>
      <p:pic>
        <p:nvPicPr>
          <p:cNvPr id="19" name="Picture 18">
            <a:extLst>
              <a:ext uri="{FF2B5EF4-FFF2-40B4-BE49-F238E27FC236}">
                <a16:creationId xmlns:a16="http://schemas.microsoft.com/office/drawing/2014/main" id="{3E85E82C-25A5-D1C6-953B-A969EBB34FB7}"/>
              </a:ext>
            </a:extLst>
          </p:cNvPr>
          <p:cNvPicPr>
            <a:picLocks noChangeAspect="1"/>
          </p:cNvPicPr>
          <p:nvPr/>
        </p:nvPicPr>
        <p:blipFill>
          <a:blip r:embed="rId4"/>
          <a:stretch>
            <a:fillRect/>
          </a:stretch>
        </p:blipFill>
        <p:spPr>
          <a:xfrm>
            <a:off x="6514641" y="4564040"/>
            <a:ext cx="1185987" cy="523230"/>
          </a:xfrm>
          <a:prstGeom prst="rect">
            <a:avLst/>
          </a:prstGeom>
        </p:spPr>
      </p:pic>
    </p:spTree>
    <p:extLst>
      <p:ext uri="{BB962C8B-B14F-4D97-AF65-F5344CB8AC3E}">
        <p14:creationId xmlns:p14="http://schemas.microsoft.com/office/powerpoint/2010/main" val="564243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8F809C-310A-48BA-D6AD-4E39D12CE69B}"/>
              </a:ext>
            </a:extLst>
          </p:cNvPr>
          <p:cNvSpPr txBox="1"/>
          <p:nvPr/>
        </p:nvSpPr>
        <p:spPr>
          <a:xfrm>
            <a:off x="167053" y="268143"/>
            <a:ext cx="7869116"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GB" dirty="0" err="1"/>
              <a:t>Analyzing</a:t>
            </a:r>
            <a:r>
              <a:rPr lang="en-GB" dirty="0"/>
              <a:t> Vapor-Compression refrigeration Systems</a:t>
            </a:r>
          </a:p>
        </p:txBody>
      </p:sp>
      <p:sp>
        <p:nvSpPr>
          <p:cNvPr id="11" name="TextBox 10">
            <a:extLst>
              <a:ext uri="{FF2B5EF4-FFF2-40B4-BE49-F238E27FC236}">
                <a16:creationId xmlns:a16="http://schemas.microsoft.com/office/drawing/2014/main" id="{622723AA-02D7-12B4-E149-243439B7FE01}"/>
              </a:ext>
            </a:extLst>
          </p:cNvPr>
          <p:cNvSpPr txBox="1"/>
          <p:nvPr/>
        </p:nvSpPr>
        <p:spPr>
          <a:xfrm>
            <a:off x="167053" y="1253028"/>
            <a:ext cx="4611564" cy="1169551"/>
          </a:xfrm>
          <a:prstGeom prst="rect">
            <a:avLst/>
          </a:prstGeom>
          <a:noFill/>
        </p:spPr>
        <p:txBody>
          <a:bodyPr wrap="square">
            <a:spAutoFit/>
          </a:bodyPr>
          <a:lstStyle/>
          <a:p>
            <a:r>
              <a:rPr lang="en-GB" sz="1400" b="1" dirty="0">
                <a:solidFill>
                  <a:srgbClr val="05729B"/>
                </a:solidFill>
                <a:effectLst/>
                <a:latin typeface="STIX" panose="02020603050405020304" pitchFamily="18" charset="0"/>
              </a:rPr>
              <a:t>Vapor-compression refrigeration </a:t>
            </a:r>
            <a:r>
              <a:rPr lang="en-GB" sz="1400" dirty="0">
                <a:effectLst/>
                <a:latin typeface="STIX" panose="02020603050405020304" pitchFamily="18" charset="0"/>
              </a:rPr>
              <a:t>systems are the most common refrigeration systems in use today. The objective of this section is to introduce some important features of systems of this type and to illustrate how they are </a:t>
            </a:r>
            <a:r>
              <a:rPr lang="en-GB" sz="1400" dirty="0" err="1">
                <a:effectLst/>
                <a:latin typeface="STIX" panose="02020603050405020304" pitchFamily="18" charset="0"/>
              </a:rPr>
              <a:t>modeled</a:t>
            </a:r>
            <a:r>
              <a:rPr lang="en-GB" sz="1400" dirty="0">
                <a:effectLst/>
                <a:latin typeface="STIX" panose="02020603050405020304" pitchFamily="18" charset="0"/>
              </a:rPr>
              <a:t> thermodynamically. </a:t>
            </a:r>
            <a:endParaRPr lang="en-GB" dirty="0"/>
          </a:p>
        </p:txBody>
      </p:sp>
      <p:pic>
        <p:nvPicPr>
          <p:cNvPr id="13" name="Picture 12">
            <a:extLst>
              <a:ext uri="{FF2B5EF4-FFF2-40B4-BE49-F238E27FC236}">
                <a16:creationId xmlns:a16="http://schemas.microsoft.com/office/drawing/2014/main" id="{E6A2C21D-9D40-B1E4-43E1-E489502D7823}"/>
              </a:ext>
            </a:extLst>
          </p:cNvPr>
          <p:cNvPicPr>
            <a:picLocks noChangeAspect="1"/>
          </p:cNvPicPr>
          <p:nvPr/>
        </p:nvPicPr>
        <p:blipFill>
          <a:blip r:embed="rId2"/>
          <a:stretch>
            <a:fillRect/>
          </a:stretch>
        </p:blipFill>
        <p:spPr>
          <a:xfrm>
            <a:off x="239239" y="2327889"/>
            <a:ext cx="2707993" cy="2771617"/>
          </a:xfrm>
          <a:prstGeom prst="rect">
            <a:avLst/>
          </a:prstGeom>
        </p:spPr>
      </p:pic>
      <p:sp>
        <p:nvSpPr>
          <p:cNvPr id="17" name="TextBox 16">
            <a:extLst>
              <a:ext uri="{FF2B5EF4-FFF2-40B4-BE49-F238E27FC236}">
                <a16:creationId xmlns:a16="http://schemas.microsoft.com/office/drawing/2014/main" id="{950BDF5A-4A5D-B528-F293-A4990C961B91}"/>
              </a:ext>
            </a:extLst>
          </p:cNvPr>
          <p:cNvSpPr txBox="1"/>
          <p:nvPr/>
        </p:nvSpPr>
        <p:spPr>
          <a:xfrm>
            <a:off x="4941276" y="976029"/>
            <a:ext cx="4035671" cy="954107"/>
          </a:xfrm>
          <a:prstGeom prst="rect">
            <a:avLst/>
          </a:prstGeom>
          <a:noFill/>
        </p:spPr>
        <p:txBody>
          <a:bodyPr wrap="square">
            <a:spAutoFit/>
          </a:bodyPr>
          <a:lstStyle/>
          <a:p>
            <a:r>
              <a:rPr lang="en-GB" sz="1400" dirty="0">
                <a:effectLst/>
                <a:latin typeface="STIX" panose="02020603050405020304" pitchFamily="18" charset="0"/>
              </a:rPr>
              <a:t>For a control volume enclosing the </a:t>
            </a:r>
            <a:r>
              <a:rPr lang="en-GB" sz="1400" dirty="0" err="1">
                <a:effectLst/>
                <a:latin typeface="STIX" panose="02020603050405020304" pitchFamily="18" charset="0"/>
              </a:rPr>
              <a:t>refrig</a:t>
            </a:r>
            <a:r>
              <a:rPr lang="en-GB" sz="1400" dirty="0">
                <a:effectLst/>
                <a:latin typeface="STIX" panose="02020603050405020304" pitchFamily="18" charset="0"/>
              </a:rPr>
              <a:t>- </a:t>
            </a:r>
            <a:r>
              <a:rPr lang="en-GB" sz="1400" dirty="0" err="1">
                <a:effectLst/>
                <a:latin typeface="STIX" panose="02020603050405020304" pitchFamily="18" charset="0"/>
              </a:rPr>
              <a:t>erant</a:t>
            </a:r>
            <a:r>
              <a:rPr lang="en-GB" sz="1400" dirty="0">
                <a:effectLst/>
                <a:latin typeface="STIX" panose="02020603050405020304" pitchFamily="18" charset="0"/>
              </a:rPr>
              <a:t> side of the evaporator, the mass and energy rate balances reduce to give the rate of heat transfer per unit mass of refrigerant flowing as </a:t>
            </a:r>
            <a:endParaRPr lang="en-GB" dirty="0"/>
          </a:p>
        </p:txBody>
      </p:sp>
      <p:pic>
        <p:nvPicPr>
          <p:cNvPr id="18" name="Picture 17">
            <a:extLst>
              <a:ext uri="{FF2B5EF4-FFF2-40B4-BE49-F238E27FC236}">
                <a16:creationId xmlns:a16="http://schemas.microsoft.com/office/drawing/2014/main" id="{6AFD21C5-0B76-8BF5-0C39-C09BA04D9607}"/>
              </a:ext>
            </a:extLst>
          </p:cNvPr>
          <p:cNvPicPr>
            <a:picLocks noChangeAspect="1"/>
          </p:cNvPicPr>
          <p:nvPr/>
        </p:nvPicPr>
        <p:blipFill>
          <a:blip r:embed="rId3"/>
          <a:stretch>
            <a:fillRect/>
          </a:stretch>
        </p:blipFill>
        <p:spPr>
          <a:xfrm>
            <a:off x="6449890" y="1930136"/>
            <a:ext cx="1018442" cy="501289"/>
          </a:xfrm>
          <a:prstGeom prst="rect">
            <a:avLst/>
          </a:prstGeom>
        </p:spPr>
      </p:pic>
      <p:pic>
        <p:nvPicPr>
          <p:cNvPr id="19" name="Picture 18">
            <a:extLst>
              <a:ext uri="{FF2B5EF4-FFF2-40B4-BE49-F238E27FC236}">
                <a16:creationId xmlns:a16="http://schemas.microsoft.com/office/drawing/2014/main" id="{8C83D137-7F3C-1E4A-43E1-E9D6C26C1A00}"/>
              </a:ext>
            </a:extLst>
          </p:cNvPr>
          <p:cNvPicPr>
            <a:picLocks noChangeAspect="1"/>
          </p:cNvPicPr>
          <p:nvPr/>
        </p:nvPicPr>
        <p:blipFill>
          <a:blip r:embed="rId4"/>
          <a:stretch>
            <a:fillRect/>
          </a:stretch>
        </p:blipFill>
        <p:spPr>
          <a:xfrm>
            <a:off x="6367455" y="3120201"/>
            <a:ext cx="1183309" cy="593497"/>
          </a:xfrm>
          <a:prstGeom prst="rect">
            <a:avLst/>
          </a:prstGeom>
        </p:spPr>
      </p:pic>
      <p:sp>
        <p:nvSpPr>
          <p:cNvPr id="21" name="TextBox 20">
            <a:extLst>
              <a:ext uri="{FF2B5EF4-FFF2-40B4-BE49-F238E27FC236}">
                <a16:creationId xmlns:a16="http://schemas.microsoft.com/office/drawing/2014/main" id="{068B6782-8AF2-204D-A372-B6F3E6AA62C1}"/>
              </a:ext>
            </a:extLst>
          </p:cNvPr>
          <p:cNvSpPr txBox="1"/>
          <p:nvPr/>
        </p:nvSpPr>
        <p:spPr>
          <a:xfrm>
            <a:off x="4941275" y="2431425"/>
            <a:ext cx="4035671" cy="738664"/>
          </a:xfrm>
          <a:prstGeom prst="rect">
            <a:avLst/>
          </a:prstGeom>
          <a:noFill/>
        </p:spPr>
        <p:txBody>
          <a:bodyPr wrap="square">
            <a:spAutoFit/>
          </a:bodyPr>
          <a:lstStyle/>
          <a:p>
            <a:r>
              <a:rPr lang="en-GB" sz="1400" dirty="0">
                <a:effectLst/>
                <a:latin typeface="STIX" panose="02020603050405020304" pitchFamily="18" charset="0"/>
              </a:rPr>
              <a:t>Assuming no heat transfer to or from the compressor, the mass and energy rate balances for a control volume enclosing the compressor give </a:t>
            </a:r>
            <a:endParaRPr lang="en-GB" dirty="0"/>
          </a:p>
        </p:txBody>
      </p:sp>
      <p:sp>
        <p:nvSpPr>
          <p:cNvPr id="23" name="TextBox 22">
            <a:extLst>
              <a:ext uri="{FF2B5EF4-FFF2-40B4-BE49-F238E27FC236}">
                <a16:creationId xmlns:a16="http://schemas.microsoft.com/office/drawing/2014/main" id="{FB675512-592E-A2A7-367A-313EDA350E1C}"/>
              </a:ext>
            </a:extLst>
          </p:cNvPr>
          <p:cNvSpPr txBox="1"/>
          <p:nvPr/>
        </p:nvSpPr>
        <p:spPr>
          <a:xfrm>
            <a:off x="4941275" y="3713698"/>
            <a:ext cx="4035671" cy="738664"/>
          </a:xfrm>
          <a:prstGeom prst="rect">
            <a:avLst/>
          </a:prstGeom>
          <a:noFill/>
        </p:spPr>
        <p:txBody>
          <a:bodyPr wrap="square">
            <a:spAutoFit/>
          </a:bodyPr>
          <a:lstStyle/>
          <a:p>
            <a:r>
              <a:rPr lang="en-GB" sz="1400" dirty="0">
                <a:effectLst/>
                <a:latin typeface="STIX" panose="02020603050405020304" pitchFamily="18" charset="0"/>
              </a:rPr>
              <a:t>For a control volume enclosing the refrigerant side of the condenser, the rate of heat transfer </a:t>
            </a:r>
            <a:r>
              <a:rPr lang="en-GB" sz="1400" i="1" dirty="0">
                <a:effectLst/>
                <a:latin typeface="STIX" panose="02020603050405020304" pitchFamily="18" charset="0"/>
              </a:rPr>
              <a:t>from </a:t>
            </a:r>
            <a:r>
              <a:rPr lang="en-GB" sz="1400" dirty="0">
                <a:effectLst/>
                <a:latin typeface="STIX" panose="02020603050405020304" pitchFamily="18" charset="0"/>
              </a:rPr>
              <a:t>the refrigerant per unit mass of refrigerant flowing is </a:t>
            </a:r>
            <a:endParaRPr lang="en-GB" dirty="0"/>
          </a:p>
        </p:txBody>
      </p:sp>
      <p:pic>
        <p:nvPicPr>
          <p:cNvPr id="24" name="Picture 23">
            <a:extLst>
              <a:ext uri="{FF2B5EF4-FFF2-40B4-BE49-F238E27FC236}">
                <a16:creationId xmlns:a16="http://schemas.microsoft.com/office/drawing/2014/main" id="{1EA2CD9A-2EE0-4F19-16A9-C56EB4CF641B}"/>
              </a:ext>
            </a:extLst>
          </p:cNvPr>
          <p:cNvPicPr>
            <a:picLocks noChangeAspect="1"/>
          </p:cNvPicPr>
          <p:nvPr/>
        </p:nvPicPr>
        <p:blipFill>
          <a:blip r:embed="rId5"/>
          <a:stretch>
            <a:fillRect/>
          </a:stretch>
        </p:blipFill>
        <p:spPr>
          <a:xfrm>
            <a:off x="6449890" y="4402474"/>
            <a:ext cx="1261208" cy="582942"/>
          </a:xfrm>
          <a:prstGeom prst="rect">
            <a:avLst/>
          </a:prstGeom>
        </p:spPr>
      </p:pic>
      <p:pic>
        <p:nvPicPr>
          <p:cNvPr id="25" name="Picture 24">
            <a:extLst>
              <a:ext uri="{FF2B5EF4-FFF2-40B4-BE49-F238E27FC236}">
                <a16:creationId xmlns:a16="http://schemas.microsoft.com/office/drawing/2014/main" id="{58280AB9-98F5-C33D-FD52-672217ADF40E}"/>
              </a:ext>
            </a:extLst>
          </p:cNvPr>
          <p:cNvPicPr>
            <a:picLocks noChangeAspect="1"/>
          </p:cNvPicPr>
          <p:nvPr/>
        </p:nvPicPr>
        <p:blipFill>
          <a:blip r:embed="rId6"/>
          <a:stretch>
            <a:fillRect/>
          </a:stretch>
        </p:blipFill>
        <p:spPr>
          <a:xfrm>
            <a:off x="6268915" y="5032334"/>
            <a:ext cx="1894498" cy="682666"/>
          </a:xfrm>
          <a:prstGeom prst="rect">
            <a:avLst/>
          </a:prstGeom>
        </p:spPr>
      </p:pic>
    </p:spTree>
    <p:extLst>
      <p:ext uri="{BB962C8B-B14F-4D97-AF65-F5344CB8AC3E}">
        <p14:creationId xmlns:p14="http://schemas.microsoft.com/office/powerpoint/2010/main" val="2753619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Selecting refrigerants</a:t>
            </a:r>
          </a:p>
        </p:txBody>
      </p:sp>
      <p:pic>
        <p:nvPicPr>
          <p:cNvPr id="2" name="Picture 1">
            <a:extLst>
              <a:ext uri="{FF2B5EF4-FFF2-40B4-BE49-F238E27FC236}">
                <a16:creationId xmlns:a16="http://schemas.microsoft.com/office/drawing/2014/main" id="{581AED3F-6419-7F92-FCFA-E7A26F4B5DCE}"/>
              </a:ext>
            </a:extLst>
          </p:cNvPr>
          <p:cNvPicPr>
            <a:picLocks noChangeAspect="1"/>
          </p:cNvPicPr>
          <p:nvPr/>
        </p:nvPicPr>
        <p:blipFill>
          <a:blip r:embed="rId2"/>
          <a:stretch>
            <a:fillRect/>
          </a:stretch>
        </p:blipFill>
        <p:spPr>
          <a:xfrm>
            <a:off x="3977196" y="852764"/>
            <a:ext cx="5020117" cy="4533892"/>
          </a:xfrm>
          <a:prstGeom prst="rect">
            <a:avLst/>
          </a:prstGeom>
        </p:spPr>
      </p:pic>
      <p:sp>
        <p:nvSpPr>
          <p:cNvPr id="6" name="TextBox 5">
            <a:extLst>
              <a:ext uri="{FF2B5EF4-FFF2-40B4-BE49-F238E27FC236}">
                <a16:creationId xmlns:a16="http://schemas.microsoft.com/office/drawing/2014/main" id="{B7E9574B-E3AF-2186-D777-1EC2B9D65145}"/>
              </a:ext>
            </a:extLst>
          </p:cNvPr>
          <p:cNvSpPr txBox="1"/>
          <p:nvPr/>
        </p:nvSpPr>
        <p:spPr>
          <a:xfrm>
            <a:off x="146687" y="852763"/>
            <a:ext cx="3644078"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Environmental Considerations </a:t>
            </a:r>
            <a:endParaRPr lang="en-GB" dirty="0"/>
          </a:p>
        </p:txBody>
      </p:sp>
      <p:sp>
        <p:nvSpPr>
          <p:cNvPr id="8" name="TextBox 7">
            <a:extLst>
              <a:ext uri="{FF2B5EF4-FFF2-40B4-BE49-F238E27FC236}">
                <a16:creationId xmlns:a16="http://schemas.microsoft.com/office/drawing/2014/main" id="{F6AA9CDA-8CEE-A330-C984-3B3A40E8918E}"/>
              </a:ext>
            </a:extLst>
          </p:cNvPr>
          <p:cNvSpPr txBox="1"/>
          <p:nvPr/>
        </p:nvSpPr>
        <p:spPr>
          <a:xfrm>
            <a:off x="146687" y="1187988"/>
            <a:ext cx="3644078" cy="738664"/>
          </a:xfrm>
          <a:prstGeom prst="rect">
            <a:avLst/>
          </a:prstGeom>
          <a:solidFill>
            <a:srgbClr val="00FFFF"/>
          </a:solidFill>
        </p:spPr>
        <p:txBody>
          <a:bodyPr wrap="square">
            <a:spAutoFit/>
          </a:bodyPr>
          <a:lstStyle/>
          <a:p>
            <a:r>
              <a:rPr lang="en-GB" sz="1400" dirty="0">
                <a:effectLst/>
                <a:latin typeface="STIX" panose="02020603050405020304" pitchFamily="18" charset="0"/>
              </a:rPr>
              <a:t>Because of the molecular stability of the CFC and HCFC molecules, their adverse effects are long-lasting. </a:t>
            </a:r>
            <a:endParaRPr lang="en-GB" dirty="0"/>
          </a:p>
        </p:txBody>
      </p:sp>
      <p:sp>
        <p:nvSpPr>
          <p:cNvPr id="12" name="TextBox 11">
            <a:extLst>
              <a:ext uri="{FF2B5EF4-FFF2-40B4-BE49-F238E27FC236}">
                <a16:creationId xmlns:a16="http://schemas.microsoft.com/office/drawing/2014/main" id="{5961AFCE-F73D-A15F-767A-FFF00670353F}"/>
              </a:ext>
            </a:extLst>
          </p:cNvPr>
          <p:cNvSpPr txBox="1"/>
          <p:nvPr/>
        </p:nvSpPr>
        <p:spPr>
          <a:xfrm>
            <a:off x="146687" y="1972698"/>
            <a:ext cx="3644078"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Natural Refrigerants </a:t>
            </a:r>
            <a:endParaRPr lang="en-GB" dirty="0"/>
          </a:p>
        </p:txBody>
      </p:sp>
      <p:sp>
        <p:nvSpPr>
          <p:cNvPr id="15" name="TextBox 14">
            <a:extLst>
              <a:ext uri="{FF2B5EF4-FFF2-40B4-BE49-F238E27FC236}">
                <a16:creationId xmlns:a16="http://schemas.microsoft.com/office/drawing/2014/main" id="{364F0E33-FB38-C7A6-4E35-FABB59FA6664}"/>
              </a:ext>
            </a:extLst>
          </p:cNvPr>
          <p:cNvSpPr txBox="1"/>
          <p:nvPr/>
        </p:nvSpPr>
        <p:spPr>
          <a:xfrm>
            <a:off x="146686" y="2349741"/>
            <a:ext cx="3644079" cy="954107"/>
          </a:xfrm>
          <a:prstGeom prst="rect">
            <a:avLst/>
          </a:prstGeom>
          <a:solidFill>
            <a:srgbClr val="00FFFF"/>
          </a:solidFill>
        </p:spPr>
        <p:txBody>
          <a:bodyPr wrap="square">
            <a:spAutoFit/>
          </a:bodyPr>
          <a:lstStyle/>
          <a:p>
            <a:r>
              <a:rPr lang="en-GB" sz="1400" dirty="0" err="1">
                <a:effectLst/>
                <a:latin typeface="STIX" panose="02020603050405020304" pitchFamily="18" charset="0"/>
              </a:rPr>
              <a:t>Nonsynthetic</a:t>
            </a:r>
            <a:r>
              <a:rPr lang="en-GB" sz="1400" dirty="0">
                <a:effectLst/>
                <a:latin typeface="STIX" panose="02020603050405020304" pitchFamily="18" charset="0"/>
              </a:rPr>
              <a:t>, naturally occurring substances also can be used as refrigerants. Called </a:t>
            </a:r>
            <a:r>
              <a:rPr lang="en-GB" sz="1400" i="1" dirty="0">
                <a:effectLst/>
                <a:latin typeface="STIX" panose="02020603050405020304" pitchFamily="18" charset="0"/>
              </a:rPr>
              <a:t>natural </a:t>
            </a:r>
            <a:r>
              <a:rPr lang="en-GB" sz="1400" dirty="0">
                <a:effectLst/>
                <a:latin typeface="STIX" panose="02020603050405020304" pitchFamily="18" charset="0"/>
              </a:rPr>
              <a:t>refrigerants, they include carbon dioxide, ammonia, and hydrocarbons. </a:t>
            </a:r>
            <a:endParaRPr lang="en-GB" dirty="0"/>
          </a:p>
        </p:txBody>
      </p:sp>
      <p:sp>
        <p:nvSpPr>
          <p:cNvPr id="18" name="TextBox 17">
            <a:extLst>
              <a:ext uri="{FF2B5EF4-FFF2-40B4-BE49-F238E27FC236}">
                <a16:creationId xmlns:a16="http://schemas.microsoft.com/office/drawing/2014/main" id="{4A9D35E8-6BE0-40A1-2FDC-46CBFF4CCFE0}"/>
              </a:ext>
            </a:extLst>
          </p:cNvPr>
          <p:cNvSpPr txBox="1"/>
          <p:nvPr/>
        </p:nvSpPr>
        <p:spPr>
          <a:xfrm>
            <a:off x="146686" y="3373114"/>
            <a:ext cx="3644076"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Refrigeration with No Refrigerant Needed </a:t>
            </a:r>
            <a:endParaRPr lang="en-GB" dirty="0"/>
          </a:p>
        </p:txBody>
      </p:sp>
      <p:sp>
        <p:nvSpPr>
          <p:cNvPr id="21" name="TextBox 20">
            <a:extLst>
              <a:ext uri="{FF2B5EF4-FFF2-40B4-BE49-F238E27FC236}">
                <a16:creationId xmlns:a16="http://schemas.microsoft.com/office/drawing/2014/main" id="{A298DCCA-FFC1-9F5E-13E7-80689DD14F15}"/>
              </a:ext>
            </a:extLst>
          </p:cNvPr>
          <p:cNvSpPr txBox="1"/>
          <p:nvPr/>
        </p:nvSpPr>
        <p:spPr>
          <a:xfrm>
            <a:off x="146685" y="3750950"/>
            <a:ext cx="3644077" cy="1384995"/>
          </a:xfrm>
          <a:prstGeom prst="rect">
            <a:avLst/>
          </a:prstGeom>
          <a:solidFill>
            <a:srgbClr val="00FFFF"/>
          </a:solidFill>
        </p:spPr>
        <p:txBody>
          <a:bodyPr wrap="square">
            <a:spAutoFit/>
          </a:bodyPr>
          <a:lstStyle/>
          <a:p>
            <a:r>
              <a:rPr lang="en-GB" sz="1400" dirty="0">
                <a:effectLst/>
                <a:latin typeface="STIX" panose="02020603050405020304" pitchFamily="18" charset="0"/>
              </a:rPr>
              <a:t>Alternative cooling technologies aim to achieve a refrigerating effect without use of refrigerants, thereby avoiding adverse effects associated with release of refrigerants to the atmosphere. One such technology is thermoelectric cooling. </a:t>
            </a:r>
            <a:endParaRPr lang="en-GB" dirty="0"/>
          </a:p>
        </p:txBody>
      </p:sp>
    </p:spTree>
    <p:extLst>
      <p:ext uri="{BB962C8B-B14F-4D97-AF65-F5344CB8AC3E}">
        <p14:creationId xmlns:p14="http://schemas.microsoft.com/office/powerpoint/2010/main" val="342023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410EE5-70D8-4873-C820-5AD887CB5B13}"/>
              </a:ext>
            </a:extLst>
          </p:cNvPr>
          <p:cNvSpPr txBox="1"/>
          <p:nvPr/>
        </p:nvSpPr>
        <p:spPr>
          <a:xfrm>
            <a:off x="290146" y="2503557"/>
            <a:ext cx="8563707" cy="707886"/>
          </a:xfrm>
          <a:prstGeom prst="rect">
            <a:avLst/>
          </a:prstGeom>
          <a:noFill/>
        </p:spPr>
        <p:txBody>
          <a:bodyPr wrap="square">
            <a:spAutoFit/>
          </a:bodyPr>
          <a:lstStyle>
            <a:defPPr>
              <a:defRPr lang="en-US"/>
            </a:defPPr>
            <a:lvl1pPr>
              <a:defRPr sz="4000" b="1">
                <a:effectLst/>
                <a:latin typeface="SourceSansPro"/>
              </a:defRPr>
            </a:lvl1pPr>
          </a:lstStyle>
          <a:p>
            <a:pPr algn="ctr"/>
            <a:r>
              <a:rPr lang="en-GB" dirty="0"/>
              <a:t>Heat Pump</a:t>
            </a:r>
          </a:p>
        </p:txBody>
      </p:sp>
    </p:spTree>
    <p:extLst>
      <p:ext uri="{BB962C8B-B14F-4D97-AF65-F5344CB8AC3E}">
        <p14:creationId xmlns:p14="http://schemas.microsoft.com/office/powerpoint/2010/main" val="1633570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D8E1AD-5F92-47AB-B9FA-E777D375B61F}"/>
              </a:ext>
            </a:extLst>
          </p:cNvPr>
          <p:cNvSpPr>
            <a:spLocks noGrp="1"/>
          </p:cNvSpPr>
          <p:nvPr>
            <p:ph type="body" sz="half" idx="10"/>
          </p:nvPr>
        </p:nvSpPr>
        <p:spPr>
          <a:xfrm>
            <a:off x="287363" y="223017"/>
            <a:ext cx="7320145" cy="1157194"/>
          </a:xfrm>
        </p:spPr>
        <p:txBody>
          <a:bodyPr/>
          <a:lstStyle/>
          <a:p>
            <a:r>
              <a:rPr lang="en-US" sz="3200" dirty="0"/>
              <a:t> Heat pump Systems</a:t>
            </a:r>
          </a:p>
        </p:txBody>
      </p:sp>
      <p:sp>
        <p:nvSpPr>
          <p:cNvPr id="3" name="TextBox 2">
            <a:extLst>
              <a:ext uri="{FF2B5EF4-FFF2-40B4-BE49-F238E27FC236}">
                <a16:creationId xmlns:a16="http://schemas.microsoft.com/office/drawing/2014/main" id="{AEDAEF19-778B-679B-03E9-367BD35884A2}"/>
              </a:ext>
            </a:extLst>
          </p:cNvPr>
          <p:cNvSpPr txBox="1"/>
          <p:nvPr/>
        </p:nvSpPr>
        <p:spPr>
          <a:xfrm>
            <a:off x="287363" y="801614"/>
            <a:ext cx="4572000" cy="1169551"/>
          </a:xfrm>
          <a:prstGeom prst="rect">
            <a:avLst/>
          </a:prstGeom>
          <a:solidFill>
            <a:srgbClr val="00FFFF"/>
          </a:solidFill>
        </p:spPr>
        <p:txBody>
          <a:bodyPr wrap="square">
            <a:spAutoFit/>
          </a:bodyPr>
          <a:lstStyle/>
          <a:p>
            <a:r>
              <a:rPr lang="en-GB" sz="1400" dirty="0">
                <a:effectLst/>
                <a:latin typeface="STIX" panose="02020603050405020304" pitchFamily="18" charset="0"/>
              </a:rPr>
              <a:t>The objective of a heat pump is to maintain the temperature within a dwelling or other building above the temperature of the surroundings or to provide a heat transfer for certain industrial processes that occur at elevated temperatures. </a:t>
            </a:r>
            <a:endParaRPr lang="en-GB" dirty="0"/>
          </a:p>
        </p:txBody>
      </p:sp>
      <p:sp>
        <p:nvSpPr>
          <p:cNvPr id="6" name="TextBox 5">
            <a:extLst>
              <a:ext uri="{FF2B5EF4-FFF2-40B4-BE49-F238E27FC236}">
                <a16:creationId xmlns:a16="http://schemas.microsoft.com/office/drawing/2014/main" id="{260B1DB9-B244-44C6-3024-508A13849FDD}"/>
              </a:ext>
            </a:extLst>
          </p:cNvPr>
          <p:cNvSpPr txBox="1"/>
          <p:nvPr/>
        </p:nvSpPr>
        <p:spPr>
          <a:xfrm>
            <a:off x="287363" y="1971165"/>
            <a:ext cx="4572000" cy="307777"/>
          </a:xfrm>
          <a:prstGeom prst="rect">
            <a:avLst/>
          </a:prstGeom>
          <a:solidFill>
            <a:srgbClr val="00FF00"/>
          </a:solidFill>
        </p:spPr>
        <p:txBody>
          <a:bodyPr wrap="square">
            <a:spAutoFit/>
          </a:bodyPr>
          <a:lstStyle/>
          <a:p>
            <a:r>
              <a:rPr lang="en-GB" sz="1400" b="1" dirty="0">
                <a:solidFill>
                  <a:srgbClr val="A50C11"/>
                </a:solidFill>
                <a:effectLst/>
                <a:latin typeface="SourceSansPro"/>
              </a:rPr>
              <a:t>Carnot heat pump Cycle </a:t>
            </a:r>
            <a:endParaRPr lang="en-GB" b="1" dirty="0"/>
          </a:p>
        </p:txBody>
      </p:sp>
      <p:pic>
        <p:nvPicPr>
          <p:cNvPr id="1026" name="Picture 2" descr="Nicolas Léonard Sadi Carnot ">
            <a:extLst>
              <a:ext uri="{FF2B5EF4-FFF2-40B4-BE49-F238E27FC236}">
                <a16:creationId xmlns:a16="http://schemas.microsoft.com/office/drawing/2014/main" id="{D98F23E0-4A68-98D1-F161-8CA4733BD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63" y="2306236"/>
            <a:ext cx="1611775" cy="2259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3900E6-7CDA-CB84-7AA4-3EE1CF4C0A10}"/>
              </a:ext>
            </a:extLst>
          </p:cNvPr>
          <p:cNvSpPr txBox="1"/>
          <p:nvPr/>
        </p:nvSpPr>
        <p:spPr>
          <a:xfrm>
            <a:off x="143681" y="4593175"/>
            <a:ext cx="1899138" cy="400110"/>
          </a:xfrm>
          <a:prstGeom prst="rect">
            <a:avLst/>
          </a:prstGeom>
          <a:noFill/>
        </p:spPr>
        <p:txBody>
          <a:bodyPr wrap="square">
            <a:spAutoFit/>
          </a:bodyPr>
          <a:lstStyle/>
          <a:p>
            <a:r>
              <a:rPr lang="en-GB" sz="1000" b="1" dirty="0"/>
              <a:t>Nicolas Léonard </a:t>
            </a:r>
            <a:r>
              <a:rPr lang="en-GB" sz="1000" b="1" dirty="0" err="1"/>
              <a:t>Sadi</a:t>
            </a:r>
            <a:r>
              <a:rPr lang="en-GB" sz="1000" b="1" dirty="0"/>
              <a:t> Carnot (1796–1832)</a:t>
            </a:r>
          </a:p>
        </p:txBody>
      </p:sp>
      <p:sp>
        <p:nvSpPr>
          <p:cNvPr id="10" name="TextBox 9">
            <a:extLst>
              <a:ext uri="{FF2B5EF4-FFF2-40B4-BE49-F238E27FC236}">
                <a16:creationId xmlns:a16="http://schemas.microsoft.com/office/drawing/2014/main" id="{5A83A25D-759C-16A0-FFDD-88A44EF487D1}"/>
              </a:ext>
            </a:extLst>
          </p:cNvPr>
          <p:cNvSpPr txBox="1"/>
          <p:nvPr/>
        </p:nvSpPr>
        <p:spPr>
          <a:xfrm>
            <a:off x="2350660" y="2774339"/>
            <a:ext cx="2344543" cy="1323439"/>
          </a:xfrm>
          <a:prstGeom prst="rect">
            <a:avLst/>
          </a:prstGeom>
          <a:noFill/>
        </p:spPr>
        <p:txBody>
          <a:bodyPr wrap="square">
            <a:spAutoFit/>
          </a:bodyPr>
          <a:lstStyle/>
          <a:p>
            <a:r>
              <a:rPr lang="en-GB" sz="1000" b="1" dirty="0">
                <a:effectLst/>
                <a:hlinkClick r:id="rId3"/>
              </a:rPr>
              <a:t>CARNOT</a:t>
            </a:r>
            <a:r>
              <a:rPr lang="en-GB" sz="1000" b="1" dirty="0">
                <a:effectLst/>
              </a:rPr>
              <a:t>'S THEOREM</a:t>
            </a:r>
            <a:endParaRPr lang="en-GB" sz="1000" dirty="0"/>
          </a:p>
          <a:p>
            <a:r>
              <a:rPr lang="en-GB" sz="1000" b="1" i="1" dirty="0">
                <a:effectLst/>
              </a:rPr>
              <a:t>"The efficiency of all reversible engines operating between the same two temperatures is the same, and no irreversible engine operating between these  temperatures can have a greater efficiency than this"</a:t>
            </a:r>
            <a:endParaRPr lang="en-GB" sz="1000" dirty="0">
              <a:effectLst/>
            </a:endParaRPr>
          </a:p>
        </p:txBody>
      </p:sp>
      <p:sp>
        <p:nvSpPr>
          <p:cNvPr id="12" name="TextBox 11">
            <a:extLst>
              <a:ext uri="{FF2B5EF4-FFF2-40B4-BE49-F238E27FC236}">
                <a16:creationId xmlns:a16="http://schemas.microsoft.com/office/drawing/2014/main" id="{2CB282A6-17BB-B447-28F1-70BE84049705}"/>
              </a:ext>
            </a:extLst>
          </p:cNvPr>
          <p:cNvSpPr txBox="1"/>
          <p:nvPr/>
        </p:nvSpPr>
        <p:spPr>
          <a:xfrm>
            <a:off x="5003044" y="853105"/>
            <a:ext cx="3853593" cy="4008790"/>
          </a:xfrm>
          <a:prstGeom prst="rect">
            <a:avLst/>
          </a:prstGeom>
          <a:solidFill>
            <a:srgbClr val="00FFFF"/>
          </a:solidFill>
        </p:spPr>
        <p:txBody>
          <a:bodyPr wrap="square">
            <a:spAutoFit/>
          </a:bodyPr>
          <a:lstStyle/>
          <a:p>
            <a:pPr marL="285750" indent="-285750">
              <a:spcBef>
                <a:spcPts val="600"/>
              </a:spcBef>
              <a:buFont typeface="Arial" panose="020B0604020202020204" pitchFamily="34" charset="0"/>
              <a:buChar char="•"/>
            </a:pPr>
            <a:r>
              <a:rPr lang="en-GB" dirty="0"/>
              <a:t>A reversible process is one which can be made to "retrace" its path exactly. </a:t>
            </a:r>
          </a:p>
          <a:p>
            <a:pPr marL="285750" indent="-285750">
              <a:spcBef>
                <a:spcPts val="600"/>
              </a:spcBef>
              <a:buFont typeface="Arial" panose="020B0604020202020204" pitchFamily="34" charset="0"/>
              <a:buChar char="•"/>
            </a:pPr>
            <a:r>
              <a:rPr lang="en-GB" dirty="0"/>
              <a:t>A process is reversible when the successive states of the process are Infinitesimally close to Equilibrium States. i.e. the process is quasi-equilibrium. </a:t>
            </a:r>
          </a:p>
          <a:p>
            <a:pPr marL="285750" indent="-285750">
              <a:spcBef>
                <a:spcPts val="600"/>
              </a:spcBef>
              <a:buFont typeface="Arial" panose="020B0604020202020204" pitchFamily="34" charset="0"/>
              <a:buChar char="•"/>
            </a:pPr>
            <a:r>
              <a:rPr lang="en-GB" dirty="0"/>
              <a:t>With a reversible process it is possible to restore the system to its original state without needing an external agent or changing its surroundings. </a:t>
            </a:r>
          </a:p>
          <a:p>
            <a:pPr marL="285750" indent="-285750">
              <a:spcBef>
                <a:spcPts val="600"/>
              </a:spcBef>
              <a:buFont typeface="Arial" panose="020B0604020202020204" pitchFamily="34" charset="0"/>
              <a:buChar char="•"/>
            </a:pPr>
            <a:r>
              <a:rPr lang="en-GB" dirty="0"/>
              <a:t>Reversible processes are an abstraction that aids the analysis of real processes. </a:t>
            </a:r>
          </a:p>
          <a:p>
            <a:pPr marL="285750" indent="-285750">
              <a:spcBef>
                <a:spcPts val="600"/>
              </a:spcBef>
              <a:buFont typeface="Arial" panose="020B0604020202020204" pitchFamily="34" charset="0"/>
              <a:buChar char="•"/>
            </a:pPr>
            <a:r>
              <a:rPr lang="en-GB" dirty="0"/>
              <a:t>A reversible process is a standard of comparison for an actual system. </a:t>
            </a:r>
          </a:p>
          <a:p>
            <a:pPr marL="285750" indent="-285750">
              <a:spcBef>
                <a:spcPts val="600"/>
              </a:spcBef>
              <a:buFont typeface="Arial" panose="020B0604020202020204" pitchFamily="34" charset="0"/>
              <a:buChar char="•"/>
            </a:pPr>
            <a:r>
              <a:rPr lang="en-GB" i="1" dirty="0">
                <a:effectLst/>
              </a:rPr>
              <a:t>Truly reversible thermal processes would require an infinite amount of time for completion. </a:t>
            </a:r>
            <a:endParaRPr lang="en-FI" dirty="0"/>
          </a:p>
        </p:txBody>
      </p:sp>
    </p:spTree>
    <p:extLst>
      <p:ext uri="{BB962C8B-B14F-4D97-AF65-F5344CB8AC3E}">
        <p14:creationId xmlns:p14="http://schemas.microsoft.com/office/powerpoint/2010/main" val="3697860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C9C6E1-25F2-4DBF-85BA-F7B6056FC1AA}"/>
              </a:ext>
            </a:extLst>
          </p:cNvPr>
          <p:cNvSpPr>
            <a:spLocks noGrp="1"/>
          </p:cNvSpPr>
          <p:nvPr>
            <p:ph type="body" sz="half" idx="10"/>
          </p:nvPr>
        </p:nvSpPr>
        <p:spPr>
          <a:xfrm>
            <a:off x="287363" y="223017"/>
            <a:ext cx="8397601" cy="1157194"/>
          </a:xfrm>
        </p:spPr>
        <p:txBody>
          <a:bodyPr/>
          <a:lstStyle/>
          <a:p>
            <a:r>
              <a:rPr lang="en-US" sz="3200" dirty="0"/>
              <a:t>Carnot Cycle</a:t>
            </a:r>
          </a:p>
        </p:txBody>
      </p:sp>
      <p:sp>
        <p:nvSpPr>
          <p:cNvPr id="6" name="TextBox 5">
            <a:extLst>
              <a:ext uri="{FF2B5EF4-FFF2-40B4-BE49-F238E27FC236}">
                <a16:creationId xmlns:a16="http://schemas.microsoft.com/office/drawing/2014/main" id="{7A530C4D-6123-4C0B-ACB4-A742EB449237}"/>
              </a:ext>
            </a:extLst>
          </p:cNvPr>
          <p:cNvSpPr txBox="1"/>
          <p:nvPr/>
        </p:nvSpPr>
        <p:spPr>
          <a:xfrm>
            <a:off x="287361" y="801614"/>
            <a:ext cx="4572000" cy="923330"/>
          </a:xfrm>
          <a:prstGeom prst="rect">
            <a:avLst/>
          </a:prstGeom>
          <a:solidFill>
            <a:srgbClr val="00FFFF"/>
          </a:solidFill>
        </p:spPr>
        <p:txBody>
          <a:bodyPr wrap="square">
            <a:spAutoFit/>
          </a:bodyPr>
          <a:lstStyle/>
          <a:p>
            <a:r>
              <a:rPr lang="en-US" dirty="0"/>
              <a:t>The Carnot cycle is an ideal reversible cyclic process involving the expansion and compression of an ideal gas, which enables us to evaluate the efficiency of an engine utilizing this cycle.</a:t>
            </a:r>
          </a:p>
        </p:txBody>
      </p:sp>
      <p:pic>
        <p:nvPicPr>
          <p:cNvPr id="2050" name="Picture 2" descr="Carnot cycle">
            <a:extLst>
              <a:ext uri="{FF2B5EF4-FFF2-40B4-BE49-F238E27FC236}">
                <a16:creationId xmlns:a16="http://schemas.microsoft.com/office/drawing/2014/main" id="{6D1D95D0-FD2F-BCBB-6F4A-C9EF8FEFB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61" y="1832909"/>
            <a:ext cx="4452523" cy="2989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9E5739-D48D-C5C4-C012-762DB796DBB3}"/>
              </a:ext>
            </a:extLst>
          </p:cNvPr>
          <p:cNvSpPr txBox="1"/>
          <p:nvPr/>
        </p:nvSpPr>
        <p:spPr>
          <a:xfrm>
            <a:off x="4967654" y="801614"/>
            <a:ext cx="3968363" cy="1169551"/>
          </a:xfrm>
          <a:prstGeom prst="rect">
            <a:avLst/>
          </a:prstGeom>
          <a:solidFill>
            <a:srgbClr val="00FFFF"/>
          </a:solidFill>
        </p:spPr>
        <p:txBody>
          <a:bodyPr wrap="square">
            <a:spAutoFit/>
          </a:bodyPr>
          <a:lstStyle/>
          <a:p>
            <a:r>
              <a:rPr lang="en-GB" sz="1400" dirty="0">
                <a:effectLst/>
                <a:latin typeface="STIX" panose="02020603050405020304" pitchFamily="18" charset="0"/>
              </a:rPr>
              <a:t>At steady state, the rate at which energy is supplied to the warm region by heat transfer is the sum of the energy supplied to the working fluid from the cold region, </a:t>
            </a:r>
            <a:r>
              <a:rPr lang="en-GB" sz="1400" i="1" dirty="0">
                <a:solidFill>
                  <a:srgbClr val="211E1E"/>
                </a:solidFill>
                <a:effectLst/>
                <a:latin typeface="STIX" panose="02020603050405020304" pitchFamily="18" charset="0"/>
              </a:rPr>
              <a:t>Q</a:t>
            </a:r>
            <a:r>
              <a:rPr lang="en-GB" sz="800" dirty="0">
                <a:solidFill>
                  <a:srgbClr val="211E1E"/>
                </a:solidFill>
                <a:effectLst/>
                <a:latin typeface="STIX" panose="02020603050405020304" pitchFamily="18" charset="0"/>
              </a:rPr>
              <a:t>in</a:t>
            </a:r>
            <a:r>
              <a:rPr lang="en-GB" sz="1400" dirty="0">
                <a:effectLst/>
                <a:latin typeface="STIX" panose="02020603050405020304" pitchFamily="18" charset="0"/>
              </a:rPr>
              <a:t>, and the net rate of work input to the cycle, </a:t>
            </a:r>
            <a:r>
              <a:rPr lang="en-GB" sz="1400" i="1" dirty="0" err="1">
                <a:solidFill>
                  <a:srgbClr val="211E1E"/>
                </a:solidFill>
                <a:effectLst/>
                <a:latin typeface="STIX" panose="02020603050405020304" pitchFamily="18" charset="0"/>
              </a:rPr>
              <a:t>W</a:t>
            </a:r>
            <a:r>
              <a:rPr lang="en-GB" sz="800" dirty="0" err="1">
                <a:solidFill>
                  <a:srgbClr val="211E1E"/>
                </a:solidFill>
                <a:effectLst/>
                <a:latin typeface="STIX" panose="02020603050405020304" pitchFamily="18" charset="0"/>
              </a:rPr>
              <a:t>net</a:t>
            </a:r>
            <a:r>
              <a:rPr lang="en-GB" sz="1400" dirty="0">
                <a:effectLst/>
                <a:latin typeface="STIX" panose="02020603050405020304" pitchFamily="18" charset="0"/>
              </a:rPr>
              <a:t>. That is, </a:t>
            </a:r>
            <a:endParaRPr lang="en-GB" dirty="0"/>
          </a:p>
        </p:txBody>
      </p:sp>
      <p:pic>
        <p:nvPicPr>
          <p:cNvPr id="5" name="Picture 4">
            <a:extLst>
              <a:ext uri="{FF2B5EF4-FFF2-40B4-BE49-F238E27FC236}">
                <a16:creationId xmlns:a16="http://schemas.microsoft.com/office/drawing/2014/main" id="{C4C9F8ED-429F-AB7E-DFA7-8B99B73A20F0}"/>
              </a:ext>
            </a:extLst>
          </p:cNvPr>
          <p:cNvPicPr>
            <a:picLocks noChangeAspect="1"/>
          </p:cNvPicPr>
          <p:nvPr/>
        </p:nvPicPr>
        <p:blipFill>
          <a:blip r:embed="rId3"/>
          <a:stretch>
            <a:fillRect/>
          </a:stretch>
        </p:blipFill>
        <p:spPr>
          <a:xfrm>
            <a:off x="6290693" y="2100846"/>
            <a:ext cx="1322284" cy="326449"/>
          </a:xfrm>
          <a:prstGeom prst="rect">
            <a:avLst/>
          </a:prstGeom>
        </p:spPr>
      </p:pic>
      <p:sp>
        <p:nvSpPr>
          <p:cNvPr id="9" name="TextBox 8">
            <a:extLst>
              <a:ext uri="{FF2B5EF4-FFF2-40B4-BE49-F238E27FC236}">
                <a16:creationId xmlns:a16="http://schemas.microsoft.com/office/drawing/2014/main" id="{2A2BC2FF-3283-600B-9273-043988563F82}"/>
              </a:ext>
            </a:extLst>
          </p:cNvPr>
          <p:cNvSpPr txBox="1"/>
          <p:nvPr/>
        </p:nvSpPr>
        <p:spPr>
          <a:xfrm>
            <a:off x="4967654" y="2556976"/>
            <a:ext cx="3968363" cy="738664"/>
          </a:xfrm>
          <a:prstGeom prst="rect">
            <a:avLst/>
          </a:prstGeom>
          <a:solidFill>
            <a:srgbClr val="00FFFF"/>
          </a:solidFill>
        </p:spPr>
        <p:txBody>
          <a:bodyPr wrap="square">
            <a:spAutoFit/>
          </a:bodyPr>
          <a:lstStyle/>
          <a:p>
            <a:r>
              <a:rPr lang="en-GB" sz="1400" dirty="0">
                <a:effectLst/>
                <a:latin typeface="STIX" panose="02020603050405020304" pitchFamily="18" charset="0"/>
              </a:rPr>
              <a:t>The </a:t>
            </a:r>
            <a:r>
              <a:rPr lang="en-GB" sz="1400" i="1" dirty="0">
                <a:effectLst/>
                <a:latin typeface="STIX" panose="02020603050405020304" pitchFamily="18" charset="0"/>
              </a:rPr>
              <a:t>coefficient of performance </a:t>
            </a:r>
            <a:r>
              <a:rPr lang="en-GB" sz="1400" dirty="0">
                <a:effectLst/>
                <a:latin typeface="STIX" panose="02020603050405020304" pitchFamily="18" charset="0"/>
              </a:rPr>
              <a:t>of </a:t>
            </a:r>
            <a:r>
              <a:rPr lang="en-GB" sz="1400" i="1" dirty="0">
                <a:effectLst/>
                <a:latin typeface="STIX" panose="02020603050405020304" pitchFamily="18" charset="0"/>
              </a:rPr>
              <a:t>any </a:t>
            </a:r>
            <a:r>
              <a:rPr lang="en-GB" sz="1400" dirty="0">
                <a:effectLst/>
                <a:latin typeface="STIX" panose="02020603050405020304" pitchFamily="18" charset="0"/>
              </a:rPr>
              <a:t>heat pump cycle is defined as the ratio of the heat- </a:t>
            </a:r>
            <a:r>
              <a:rPr lang="en-GB" sz="1400" dirty="0" err="1">
                <a:effectLst/>
                <a:latin typeface="STIX" panose="02020603050405020304" pitchFamily="18" charset="0"/>
              </a:rPr>
              <a:t>ing</a:t>
            </a:r>
            <a:r>
              <a:rPr lang="en-GB" sz="1400" dirty="0">
                <a:effectLst/>
                <a:latin typeface="STIX" panose="02020603050405020304" pitchFamily="18" charset="0"/>
              </a:rPr>
              <a:t> effect to the net work required to achieve that effect. </a:t>
            </a:r>
            <a:endParaRPr lang="en-GB" dirty="0"/>
          </a:p>
        </p:txBody>
      </p:sp>
      <p:pic>
        <p:nvPicPr>
          <p:cNvPr id="11" name="Picture 10">
            <a:extLst>
              <a:ext uri="{FF2B5EF4-FFF2-40B4-BE49-F238E27FC236}">
                <a16:creationId xmlns:a16="http://schemas.microsoft.com/office/drawing/2014/main" id="{F1BD7CD9-E83E-B8C2-EC9D-927293B322A9}"/>
              </a:ext>
            </a:extLst>
          </p:cNvPr>
          <p:cNvPicPr>
            <a:picLocks noChangeAspect="1"/>
          </p:cNvPicPr>
          <p:nvPr/>
        </p:nvPicPr>
        <p:blipFill>
          <a:blip r:embed="rId4"/>
          <a:stretch>
            <a:fillRect/>
          </a:stretch>
        </p:blipFill>
        <p:spPr>
          <a:xfrm>
            <a:off x="5333393" y="3425321"/>
            <a:ext cx="3236883" cy="738664"/>
          </a:xfrm>
          <a:prstGeom prst="rect">
            <a:avLst/>
          </a:prstGeom>
        </p:spPr>
      </p:pic>
      <p:pic>
        <p:nvPicPr>
          <p:cNvPr id="13" name="Picture 12">
            <a:extLst>
              <a:ext uri="{FF2B5EF4-FFF2-40B4-BE49-F238E27FC236}">
                <a16:creationId xmlns:a16="http://schemas.microsoft.com/office/drawing/2014/main" id="{6C26E2A9-E005-E436-F920-05FEBDB8991C}"/>
              </a:ext>
            </a:extLst>
          </p:cNvPr>
          <p:cNvPicPr>
            <a:picLocks noChangeAspect="1"/>
          </p:cNvPicPr>
          <p:nvPr/>
        </p:nvPicPr>
        <p:blipFill>
          <a:blip r:embed="rId5"/>
          <a:stretch>
            <a:fillRect/>
          </a:stretch>
        </p:blipFill>
        <p:spPr>
          <a:xfrm>
            <a:off x="5333393" y="4293664"/>
            <a:ext cx="3157632" cy="619722"/>
          </a:xfrm>
          <a:prstGeom prst="rect">
            <a:avLst/>
          </a:prstGeom>
        </p:spPr>
      </p:pic>
    </p:spTree>
    <p:extLst>
      <p:ext uri="{BB962C8B-B14F-4D97-AF65-F5344CB8AC3E}">
        <p14:creationId xmlns:p14="http://schemas.microsoft.com/office/powerpoint/2010/main" val="2030893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D04727C7-5BA7-094A-E386-77C08013319F}"/>
              </a:ext>
            </a:extLst>
          </p:cNvPr>
          <p:cNvSpPr txBox="1">
            <a:spLocks/>
          </p:cNvSpPr>
          <p:nvPr/>
        </p:nvSpPr>
        <p:spPr>
          <a:xfrm>
            <a:off x="287363" y="223017"/>
            <a:ext cx="8397601"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dirty="0"/>
              <a:t>Vapor-Compression heat pumps</a:t>
            </a:r>
          </a:p>
        </p:txBody>
      </p:sp>
      <p:pic>
        <p:nvPicPr>
          <p:cNvPr id="3" name="Picture 2">
            <a:extLst>
              <a:ext uri="{FF2B5EF4-FFF2-40B4-BE49-F238E27FC236}">
                <a16:creationId xmlns:a16="http://schemas.microsoft.com/office/drawing/2014/main" id="{F34E1CA5-8230-9246-27C0-E74FDB9C6569}"/>
              </a:ext>
            </a:extLst>
          </p:cNvPr>
          <p:cNvPicPr>
            <a:picLocks noChangeAspect="1"/>
          </p:cNvPicPr>
          <p:nvPr/>
        </p:nvPicPr>
        <p:blipFill>
          <a:blip r:embed="rId2"/>
          <a:stretch>
            <a:fillRect/>
          </a:stretch>
        </p:blipFill>
        <p:spPr>
          <a:xfrm>
            <a:off x="287363" y="1380211"/>
            <a:ext cx="4923692" cy="2631128"/>
          </a:xfrm>
          <a:prstGeom prst="rect">
            <a:avLst/>
          </a:prstGeom>
        </p:spPr>
      </p:pic>
      <p:sp>
        <p:nvSpPr>
          <p:cNvPr id="5" name="TextBox 4">
            <a:extLst>
              <a:ext uri="{FF2B5EF4-FFF2-40B4-BE49-F238E27FC236}">
                <a16:creationId xmlns:a16="http://schemas.microsoft.com/office/drawing/2014/main" id="{4B6398A1-91D7-299D-53F6-FA61D482CCB1}"/>
              </a:ext>
            </a:extLst>
          </p:cNvPr>
          <p:cNvSpPr txBox="1"/>
          <p:nvPr/>
        </p:nvSpPr>
        <p:spPr>
          <a:xfrm>
            <a:off x="782736" y="4011339"/>
            <a:ext cx="3932945" cy="307777"/>
          </a:xfrm>
          <a:prstGeom prst="rect">
            <a:avLst/>
          </a:prstGeom>
          <a:noFill/>
        </p:spPr>
        <p:txBody>
          <a:bodyPr wrap="square">
            <a:spAutoFit/>
          </a:bodyPr>
          <a:lstStyle/>
          <a:p>
            <a:r>
              <a:rPr lang="en-GB" sz="1400" dirty="0">
                <a:effectLst/>
                <a:latin typeface="STIX" panose="02020603050405020304" pitchFamily="18" charset="0"/>
              </a:rPr>
              <a:t>Air-source vapor-compression heat pump system </a:t>
            </a:r>
            <a:endParaRPr lang="en-GB" dirty="0"/>
          </a:p>
        </p:txBody>
      </p:sp>
      <p:pic>
        <p:nvPicPr>
          <p:cNvPr id="7" name="Picture 6">
            <a:extLst>
              <a:ext uri="{FF2B5EF4-FFF2-40B4-BE49-F238E27FC236}">
                <a16:creationId xmlns:a16="http://schemas.microsoft.com/office/drawing/2014/main" id="{95FAB197-E637-6175-2A07-5FE2D10853B3}"/>
              </a:ext>
            </a:extLst>
          </p:cNvPr>
          <p:cNvPicPr>
            <a:picLocks noChangeAspect="1"/>
          </p:cNvPicPr>
          <p:nvPr/>
        </p:nvPicPr>
        <p:blipFill>
          <a:blip r:embed="rId3"/>
          <a:stretch>
            <a:fillRect/>
          </a:stretch>
        </p:blipFill>
        <p:spPr>
          <a:xfrm>
            <a:off x="6080599" y="1153840"/>
            <a:ext cx="2604365" cy="2857499"/>
          </a:xfrm>
          <a:prstGeom prst="rect">
            <a:avLst/>
          </a:prstGeom>
        </p:spPr>
      </p:pic>
      <p:sp>
        <p:nvSpPr>
          <p:cNvPr id="10" name="TextBox 9">
            <a:extLst>
              <a:ext uri="{FF2B5EF4-FFF2-40B4-BE49-F238E27FC236}">
                <a16:creationId xmlns:a16="http://schemas.microsoft.com/office/drawing/2014/main" id="{581E5BAE-571F-08BC-F679-5200C7A5A3CB}"/>
              </a:ext>
            </a:extLst>
          </p:cNvPr>
          <p:cNvSpPr txBox="1"/>
          <p:nvPr/>
        </p:nvSpPr>
        <p:spPr>
          <a:xfrm>
            <a:off x="5416309" y="4011339"/>
            <a:ext cx="3727692" cy="307777"/>
          </a:xfrm>
          <a:prstGeom prst="rect">
            <a:avLst/>
          </a:prstGeom>
          <a:noFill/>
        </p:spPr>
        <p:txBody>
          <a:bodyPr wrap="square">
            <a:spAutoFit/>
          </a:bodyPr>
          <a:lstStyle/>
          <a:p>
            <a:r>
              <a:rPr lang="en-GB" sz="1400" dirty="0">
                <a:effectLst/>
                <a:latin typeface="STIX" panose="02020603050405020304" pitchFamily="18" charset="0"/>
              </a:rPr>
              <a:t>Example of an air-to-air reversing heat pump. </a:t>
            </a:r>
            <a:endParaRPr lang="en-GB" dirty="0"/>
          </a:p>
        </p:txBody>
      </p:sp>
    </p:spTree>
    <p:extLst>
      <p:ext uri="{BB962C8B-B14F-4D97-AF65-F5344CB8AC3E}">
        <p14:creationId xmlns:p14="http://schemas.microsoft.com/office/powerpoint/2010/main" val="3544114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784AB2-384D-9B25-F17B-ECD1B36BFCAE}"/>
              </a:ext>
            </a:extLst>
          </p:cNvPr>
          <p:cNvSpPr txBox="1"/>
          <p:nvPr/>
        </p:nvSpPr>
        <p:spPr>
          <a:xfrm>
            <a:off x="1547446" y="2503557"/>
            <a:ext cx="6049108" cy="707886"/>
          </a:xfrm>
          <a:prstGeom prst="rect">
            <a:avLst/>
          </a:prstGeom>
          <a:noFill/>
        </p:spPr>
        <p:txBody>
          <a:bodyPr wrap="square">
            <a:spAutoFit/>
          </a:bodyPr>
          <a:lstStyle>
            <a:defPPr>
              <a:defRPr lang="en-US"/>
            </a:defPPr>
            <a:lvl1pPr>
              <a:defRPr sz="4000" b="1">
                <a:effectLst/>
                <a:latin typeface="SourceSansPro"/>
              </a:defRPr>
            </a:lvl1pPr>
          </a:lstStyle>
          <a:p>
            <a:r>
              <a:rPr lang="en-GB" dirty="0"/>
              <a:t>Gas refrigeration Systems </a:t>
            </a:r>
          </a:p>
        </p:txBody>
      </p:sp>
    </p:spTree>
    <p:extLst>
      <p:ext uri="{BB962C8B-B14F-4D97-AF65-F5344CB8AC3E}">
        <p14:creationId xmlns:p14="http://schemas.microsoft.com/office/powerpoint/2010/main" val="201847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70E381-BA78-4FD0-94C8-A11434B3C1E9}"/>
              </a:ext>
            </a:extLst>
          </p:cNvPr>
          <p:cNvSpPr>
            <a:spLocks noGrp="1"/>
          </p:cNvSpPr>
          <p:nvPr>
            <p:ph type="body" sz="half" idx="10"/>
          </p:nvPr>
        </p:nvSpPr>
        <p:spPr>
          <a:xfrm>
            <a:off x="287363" y="223017"/>
            <a:ext cx="8698729" cy="1157194"/>
          </a:xfrm>
        </p:spPr>
        <p:txBody>
          <a:bodyPr/>
          <a:lstStyle/>
          <a:p>
            <a:r>
              <a:rPr lang="en-US" sz="3200" dirty="0"/>
              <a:t>Vapor power plants</a:t>
            </a:r>
          </a:p>
        </p:txBody>
      </p:sp>
      <p:pic>
        <p:nvPicPr>
          <p:cNvPr id="2" name="Picture 1">
            <a:extLst>
              <a:ext uri="{FF2B5EF4-FFF2-40B4-BE49-F238E27FC236}">
                <a16:creationId xmlns:a16="http://schemas.microsoft.com/office/drawing/2014/main" id="{A85CB95E-6F41-F053-5279-49798EACD095}"/>
              </a:ext>
            </a:extLst>
          </p:cNvPr>
          <p:cNvPicPr>
            <a:picLocks noChangeAspect="1"/>
          </p:cNvPicPr>
          <p:nvPr/>
        </p:nvPicPr>
        <p:blipFill>
          <a:blip r:embed="rId2"/>
          <a:stretch>
            <a:fillRect/>
          </a:stretch>
        </p:blipFill>
        <p:spPr>
          <a:xfrm>
            <a:off x="64845" y="801614"/>
            <a:ext cx="3759810" cy="4290161"/>
          </a:xfrm>
          <a:prstGeom prst="rect">
            <a:avLst/>
          </a:prstGeom>
        </p:spPr>
      </p:pic>
      <p:sp>
        <p:nvSpPr>
          <p:cNvPr id="5" name="TextBox 4">
            <a:extLst>
              <a:ext uri="{FF2B5EF4-FFF2-40B4-BE49-F238E27FC236}">
                <a16:creationId xmlns:a16="http://schemas.microsoft.com/office/drawing/2014/main" id="{91D87D82-D5BF-52FA-AA20-3BE1D2DC0282}"/>
              </a:ext>
            </a:extLst>
          </p:cNvPr>
          <p:cNvSpPr txBox="1"/>
          <p:nvPr/>
        </p:nvSpPr>
        <p:spPr>
          <a:xfrm>
            <a:off x="4211293" y="1152951"/>
            <a:ext cx="4572000" cy="1169551"/>
          </a:xfrm>
          <a:prstGeom prst="rect">
            <a:avLst/>
          </a:prstGeom>
          <a:solidFill>
            <a:srgbClr val="00FFFF"/>
          </a:solidFill>
        </p:spPr>
        <p:txBody>
          <a:bodyPr wrap="square">
            <a:spAutoFit/>
          </a:bodyPr>
          <a:lstStyle/>
          <a:p>
            <a:r>
              <a:rPr lang="en-GB" sz="1400" dirty="0">
                <a:effectLst/>
                <a:latin typeface="STIX" panose="02020603050405020304" pitchFamily="18" charset="0"/>
              </a:rPr>
              <a:t>Vaporization is accomplished in fossil-</a:t>
            </a:r>
            <a:r>
              <a:rPr lang="en-GB" sz="1400" dirty="0" err="1">
                <a:effectLst/>
                <a:latin typeface="STIX" panose="02020603050405020304" pitchFamily="18" charset="0"/>
              </a:rPr>
              <a:t>fueled</a:t>
            </a:r>
            <a:r>
              <a:rPr lang="en-GB" sz="1400" dirty="0">
                <a:effectLst/>
                <a:latin typeface="STIX" panose="02020603050405020304" pitchFamily="18" charset="0"/>
              </a:rPr>
              <a:t> plants by heat transfer </a:t>
            </a:r>
            <a:r>
              <a:rPr lang="en-GB" sz="1400" i="1" dirty="0">
                <a:effectLst/>
                <a:latin typeface="STIX" panose="02020603050405020304" pitchFamily="18" charset="0"/>
              </a:rPr>
              <a:t>to </a:t>
            </a:r>
            <a:r>
              <a:rPr lang="en-GB" sz="1400" dirty="0">
                <a:effectLst/>
                <a:latin typeface="STIX" panose="02020603050405020304" pitchFamily="18" charset="0"/>
              </a:rPr>
              <a:t>water passing through the boiler tubes </a:t>
            </a:r>
            <a:r>
              <a:rPr lang="en-GB" sz="1400" i="1" dirty="0">
                <a:effectLst/>
                <a:latin typeface="STIX" panose="02020603050405020304" pitchFamily="18" charset="0"/>
              </a:rPr>
              <a:t>from </a:t>
            </a:r>
            <a:r>
              <a:rPr lang="en-GB" sz="1400" dirty="0">
                <a:effectLst/>
                <a:latin typeface="STIX" panose="02020603050405020304" pitchFamily="18" charset="0"/>
              </a:rPr>
              <a:t>hot gases produced in the combustion of the fuel,. This is also seen in plants </a:t>
            </a:r>
            <a:r>
              <a:rPr lang="en-GB" sz="1400" dirty="0" err="1">
                <a:effectLst/>
                <a:latin typeface="STIX" panose="02020603050405020304" pitchFamily="18" charset="0"/>
              </a:rPr>
              <a:t>fueled</a:t>
            </a:r>
            <a:r>
              <a:rPr lang="en-GB" sz="1400" dirty="0">
                <a:effectLst/>
                <a:latin typeface="STIX" panose="02020603050405020304" pitchFamily="18" charset="0"/>
              </a:rPr>
              <a:t> by biomass, municipal waste (trash), and mixtures of coal and biomass. </a:t>
            </a:r>
            <a:endParaRPr lang="en-GB" dirty="0"/>
          </a:p>
        </p:txBody>
      </p:sp>
      <p:sp>
        <p:nvSpPr>
          <p:cNvPr id="6" name="TextBox 5">
            <a:extLst>
              <a:ext uri="{FF2B5EF4-FFF2-40B4-BE49-F238E27FC236}">
                <a16:creationId xmlns:a16="http://schemas.microsoft.com/office/drawing/2014/main" id="{29FBE223-3273-A709-0338-2CDEC90CB5C8}"/>
              </a:ext>
            </a:extLst>
          </p:cNvPr>
          <p:cNvSpPr txBox="1"/>
          <p:nvPr/>
        </p:nvSpPr>
        <p:spPr>
          <a:xfrm>
            <a:off x="4211293" y="2537946"/>
            <a:ext cx="4572000" cy="2462213"/>
          </a:xfrm>
          <a:prstGeom prst="rect">
            <a:avLst/>
          </a:prstGeom>
          <a:solidFill>
            <a:srgbClr val="00FFFF"/>
          </a:solidFill>
        </p:spPr>
        <p:txBody>
          <a:bodyPr wrap="square">
            <a:spAutoFit/>
          </a:bodyPr>
          <a:lstStyle/>
          <a:p>
            <a:r>
              <a:rPr lang="en-GB" sz="1400" dirty="0">
                <a:effectLst/>
                <a:latin typeface="STIX" panose="02020603050405020304" pitchFamily="18" charset="0"/>
              </a:rPr>
              <a:t>In nuclear plants, energy required for vaporizing the cycle working fluid originates in a controlled nuclear reaction occurring in a reactor-containment structure. </a:t>
            </a:r>
          </a:p>
          <a:p>
            <a:r>
              <a:rPr lang="en-GB" sz="1400" dirty="0">
                <a:effectLst/>
                <a:latin typeface="STIX" panose="02020603050405020304" pitchFamily="18" charset="0"/>
              </a:rPr>
              <a:t>The </a:t>
            </a:r>
            <a:r>
              <a:rPr lang="en-GB" sz="1400" i="1" dirty="0">
                <a:effectLst/>
                <a:latin typeface="STIX" panose="02020603050405020304" pitchFamily="18" charset="0"/>
              </a:rPr>
              <a:t>pressurized- water </a:t>
            </a:r>
            <a:r>
              <a:rPr lang="en-GB" sz="1400" dirty="0">
                <a:effectLst/>
                <a:latin typeface="STIX" panose="02020603050405020304" pitchFamily="18" charset="0"/>
              </a:rPr>
              <a:t>reactor has two water loops: One loop circulates water through the reactor core and a boiler within the containment structure; this water is kept under pressure so it heats but does not boil. </a:t>
            </a:r>
          </a:p>
          <a:p>
            <a:r>
              <a:rPr lang="en-GB" sz="1400" dirty="0">
                <a:effectLst/>
                <a:latin typeface="STIX" panose="02020603050405020304" pitchFamily="18" charset="0"/>
              </a:rPr>
              <a:t>A separate loop carries steam from the boiler to the turbine. </a:t>
            </a:r>
            <a:r>
              <a:rPr lang="en-GB" sz="1400" i="1" dirty="0">
                <a:effectLst/>
                <a:latin typeface="STIX" panose="02020603050405020304" pitchFamily="18" charset="0"/>
              </a:rPr>
              <a:t>Boiling-water </a:t>
            </a:r>
            <a:r>
              <a:rPr lang="en-GB" sz="1400" dirty="0">
                <a:effectLst/>
                <a:latin typeface="STIX" panose="02020603050405020304" pitchFamily="18" charset="0"/>
              </a:rPr>
              <a:t>reactors (not shown in Fig) have a single loop that boils water flowing through the core and carries steam directly to the turbine. </a:t>
            </a:r>
            <a:endParaRPr lang="en-GB" dirty="0">
              <a:effectLst/>
            </a:endParaRPr>
          </a:p>
        </p:txBody>
      </p:sp>
    </p:spTree>
    <p:extLst>
      <p:ext uri="{BB962C8B-B14F-4D97-AF65-F5344CB8AC3E}">
        <p14:creationId xmlns:p14="http://schemas.microsoft.com/office/powerpoint/2010/main" val="3287127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526A27-79CD-417A-BE23-5A5880174D56}"/>
              </a:ext>
            </a:extLst>
          </p:cNvPr>
          <p:cNvSpPr txBox="1"/>
          <p:nvPr/>
        </p:nvSpPr>
        <p:spPr>
          <a:xfrm>
            <a:off x="163416" y="286961"/>
            <a:ext cx="6751503"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Brayton refrigeration Cycle</a:t>
            </a:r>
          </a:p>
        </p:txBody>
      </p:sp>
      <p:sp>
        <p:nvSpPr>
          <p:cNvPr id="3" name="TextBox 2">
            <a:extLst>
              <a:ext uri="{FF2B5EF4-FFF2-40B4-BE49-F238E27FC236}">
                <a16:creationId xmlns:a16="http://schemas.microsoft.com/office/drawing/2014/main" id="{634316A5-9AB3-90DE-A68A-42F6628FD8A8}"/>
              </a:ext>
            </a:extLst>
          </p:cNvPr>
          <p:cNvSpPr txBox="1"/>
          <p:nvPr/>
        </p:nvSpPr>
        <p:spPr>
          <a:xfrm>
            <a:off x="163416" y="1017639"/>
            <a:ext cx="4611564" cy="954107"/>
          </a:xfrm>
          <a:prstGeom prst="rect">
            <a:avLst/>
          </a:prstGeom>
          <a:solidFill>
            <a:srgbClr val="00FFFF"/>
          </a:solidFill>
        </p:spPr>
        <p:txBody>
          <a:bodyPr wrap="square">
            <a:spAutoFit/>
          </a:bodyPr>
          <a:lstStyle/>
          <a:p>
            <a:r>
              <a:rPr lang="en-GB" sz="1400" dirty="0">
                <a:effectLst/>
                <a:latin typeface="STIX" panose="02020603050405020304" pitchFamily="18" charset="0"/>
              </a:rPr>
              <a:t>The method of analysis of the Brayton refrigeration cycle is similar to that of the Brayton power cycle. Thus, at steady state the work of the compressor and the turbine per unit of mass flow are, respectively, </a:t>
            </a:r>
            <a:endParaRPr lang="en-GB" dirty="0"/>
          </a:p>
        </p:txBody>
      </p:sp>
      <p:pic>
        <p:nvPicPr>
          <p:cNvPr id="4" name="Picture 3">
            <a:extLst>
              <a:ext uri="{FF2B5EF4-FFF2-40B4-BE49-F238E27FC236}">
                <a16:creationId xmlns:a16="http://schemas.microsoft.com/office/drawing/2014/main" id="{B663D9F5-DE98-C0D6-C1D8-B9292E6E67A4}"/>
              </a:ext>
            </a:extLst>
          </p:cNvPr>
          <p:cNvPicPr>
            <a:picLocks noChangeAspect="1"/>
          </p:cNvPicPr>
          <p:nvPr/>
        </p:nvPicPr>
        <p:blipFill>
          <a:blip r:embed="rId2"/>
          <a:stretch>
            <a:fillRect/>
          </a:stretch>
        </p:blipFill>
        <p:spPr>
          <a:xfrm>
            <a:off x="1097598" y="1971746"/>
            <a:ext cx="2743200" cy="653143"/>
          </a:xfrm>
          <a:prstGeom prst="rect">
            <a:avLst/>
          </a:prstGeom>
        </p:spPr>
      </p:pic>
      <p:pic>
        <p:nvPicPr>
          <p:cNvPr id="5" name="Picture 4">
            <a:extLst>
              <a:ext uri="{FF2B5EF4-FFF2-40B4-BE49-F238E27FC236}">
                <a16:creationId xmlns:a16="http://schemas.microsoft.com/office/drawing/2014/main" id="{FB0B2F25-3B88-6CB5-9411-BE9E1DE1131B}"/>
              </a:ext>
            </a:extLst>
          </p:cNvPr>
          <p:cNvPicPr>
            <a:picLocks noChangeAspect="1"/>
          </p:cNvPicPr>
          <p:nvPr/>
        </p:nvPicPr>
        <p:blipFill>
          <a:blip r:embed="rId3"/>
          <a:stretch>
            <a:fillRect/>
          </a:stretch>
        </p:blipFill>
        <p:spPr>
          <a:xfrm>
            <a:off x="5008859" y="1017639"/>
            <a:ext cx="3971725" cy="3057127"/>
          </a:xfrm>
          <a:prstGeom prst="rect">
            <a:avLst/>
          </a:prstGeom>
        </p:spPr>
      </p:pic>
      <p:sp>
        <p:nvSpPr>
          <p:cNvPr id="7" name="TextBox 6">
            <a:extLst>
              <a:ext uri="{FF2B5EF4-FFF2-40B4-BE49-F238E27FC236}">
                <a16:creationId xmlns:a16="http://schemas.microsoft.com/office/drawing/2014/main" id="{528152BE-F174-ECFC-8D64-008C9E083473}"/>
              </a:ext>
            </a:extLst>
          </p:cNvPr>
          <p:cNvSpPr txBox="1"/>
          <p:nvPr/>
        </p:nvSpPr>
        <p:spPr>
          <a:xfrm>
            <a:off x="6132468" y="4155434"/>
            <a:ext cx="1724506" cy="246221"/>
          </a:xfrm>
          <a:prstGeom prst="rect">
            <a:avLst/>
          </a:prstGeom>
          <a:noFill/>
        </p:spPr>
        <p:txBody>
          <a:bodyPr wrap="square">
            <a:spAutoFit/>
          </a:bodyPr>
          <a:lstStyle/>
          <a:p>
            <a:r>
              <a:rPr lang="en-GB" sz="1000" dirty="0">
                <a:effectLst/>
                <a:latin typeface="STIX" panose="02020603050405020304" pitchFamily="18" charset="0"/>
              </a:rPr>
              <a:t>Brayton refrigeration cycle. </a:t>
            </a:r>
            <a:endParaRPr lang="en-GB" sz="1000" dirty="0"/>
          </a:p>
        </p:txBody>
      </p:sp>
      <p:sp>
        <p:nvSpPr>
          <p:cNvPr id="11" name="TextBox 10">
            <a:extLst>
              <a:ext uri="{FF2B5EF4-FFF2-40B4-BE49-F238E27FC236}">
                <a16:creationId xmlns:a16="http://schemas.microsoft.com/office/drawing/2014/main" id="{A6E6272C-80A4-A7A1-ABEB-E5F2D71132C4}"/>
              </a:ext>
            </a:extLst>
          </p:cNvPr>
          <p:cNvSpPr txBox="1"/>
          <p:nvPr/>
        </p:nvSpPr>
        <p:spPr>
          <a:xfrm>
            <a:off x="163416" y="2624889"/>
            <a:ext cx="4611564" cy="738664"/>
          </a:xfrm>
          <a:prstGeom prst="rect">
            <a:avLst/>
          </a:prstGeom>
          <a:solidFill>
            <a:srgbClr val="00FFFF"/>
          </a:solidFill>
        </p:spPr>
        <p:txBody>
          <a:bodyPr wrap="square">
            <a:spAutoFit/>
          </a:bodyPr>
          <a:lstStyle/>
          <a:p>
            <a:r>
              <a:rPr lang="en-GB" sz="1400" dirty="0">
                <a:effectLst/>
                <a:latin typeface="STIX" panose="02020603050405020304" pitchFamily="18" charset="0"/>
              </a:rPr>
              <a:t>Heat transfer from the cold region to the refrigerant gas circulating through the low-pressure heat exchanger, the refrigeration effect, is </a:t>
            </a:r>
            <a:endParaRPr lang="en-GB" dirty="0"/>
          </a:p>
        </p:txBody>
      </p:sp>
      <p:pic>
        <p:nvPicPr>
          <p:cNvPr id="13" name="Picture 12">
            <a:extLst>
              <a:ext uri="{FF2B5EF4-FFF2-40B4-BE49-F238E27FC236}">
                <a16:creationId xmlns:a16="http://schemas.microsoft.com/office/drawing/2014/main" id="{DF7E335B-C72D-6B26-339E-94E21A955F18}"/>
              </a:ext>
            </a:extLst>
          </p:cNvPr>
          <p:cNvPicPr>
            <a:picLocks noChangeAspect="1"/>
          </p:cNvPicPr>
          <p:nvPr/>
        </p:nvPicPr>
        <p:blipFill>
          <a:blip r:embed="rId4"/>
          <a:stretch>
            <a:fillRect/>
          </a:stretch>
        </p:blipFill>
        <p:spPr>
          <a:xfrm>
            <a:off x="1928959" y="3363553"/>
            <a:ext cx="1080477" cy="526297"/>
          </a:xfrm>
          <a:prstGeom prst="rect">
            <a:avLst/>
          </a:prstGeom>
        </p:spPr>
      </p:pic>
      <p:sp>
        <p:nvSpPr>
          <p:cNvPr id="17" name="TextBox 16">
            <a:extLst>
              <a:ext uri="{FF2B5EF4-FFF2-40B4-BE49-F238E27FC236}">
                <a16:creationId xmlns:a16="http://schemas.microsoft.com/office/drawing/2014/main" id="{D539F103-4ADE-E30E-D811-A006FCD7C4F2}"/>
              </a:ext>
            </a:extLst>
          </p:cNvPr>
          <p:cNvSpPr txBox="1"/>
          <p:nvPr/>
        </p:nvSpPr>
        <p:spPr>
          <a:xfrm>
            <a:off x="163415" y="3893824"/>
            <a:ext cx="4611564" cy="523220"/>
          </a:xfrm>
          <a:prstGeom prst="rect">
            <a:avLst/>
          </a:prstGeom>
          <a:solidFill>
            <a:srgbClr val="00FFFF"/>
          </a:solidFill>
        </p:spPr>
        <p:txBody>
          <a:bodyPr wrap="square">
            <a:spAutoFit/>
          </a:bodyPr>
          <a:lstStyle/>
          <a:p>
            <a:r>
              <a:rPr lang="en-GB" sz="1400" dirty="0">
                <a:effectLst/>
                <a:latin typeface="STIX" panose="02020603050405020304" pitchFamily="18" charset="0"/>
              </a:rPr>
              <a:t>The coefficient of performance is the ratio of the refrigeration effect to the net work input: </a:t>
            </a:r>
            <a:endParaRPr lang="en-GB" dirty="0"/>
          </a:p>
        </p:txBody>
      </p:sp>
      <p:pic>
        <p:nvPicPr>
          <p:cNvPr id="19" name="Picture 18">
            <a:extLst>
              <a:ext uri="{FF2B5EF4-FFF2-40B4-BE49-F238E27FC236}">
                <a16:creationId xmlns:a16="http://schemas.microsoft.com/office/drawing/2014/main" id="{942BF2D5-BB21-4E1A-D151-84A9A1E9A254}"/>
              </a:ext>
            </a:extLst>
          </p:cNvPr>
          <p:cNvPicPr>
            <a:picLocks noChangeAspect="1"/>
          </p:cNvPicPr>
          <p:nvPr/>
        </p:nvPicPr>
        <p:blipFill>
          <a:blip r:embed="rId5"/>
          <a:stretch>
            <a:fillRect/>
          </a:stretch>
        </p:blipFill>
        <p:spPr>
          <a:xfrm>
            <a:off x="956921" y="4501391"/>
            <a:ext cx="2883877" cy="536590"/>
          </a:xfrm>
          <a:prstGeom prst="rect">
            <a:avLst/>
          </a:prstGeom>
        </p:spPr>
      </p:pic>
    </p:spTree>
    <p:extLst>
      <p:ext uri="{BB962C8B-B14F-4D97-AF65-F5344CB8AC3E}">
        <p14:creationId xmlns:p14="http://schemas.microsoft.com/office/powerpoint/2010/main" val="2972646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164DA0-1AB2-BB4A-8C64-7384D1E56370}"/>
              </a:ext>
            </a:extLst>
          </p:cNvPr>
          <p:cNvSpPr txBox="1"/>
          <p:nvPr/>
        </p:nvSpPr>
        <p:spPr>
          <a:xfrm>
            <a:off x="163416" y="286961"/>
            <a:ext cx="6751503"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Additional Gas refrigeration Applications </a:t>
            </a:r>
          </a:p>
        </p:txBody>
      </p:sp>
      <p:pic>
        <p:nvPicPr>
          <p:cNvPr id="5" name="Picture 4">
            <a:extLst>
              <a:ext uri="{FF2B5EF4-FFF2-40B4-BE49-F238E27FC236}">
                <a16:creationId xmlns:a16="http://schemas.microsoft.com/office/drawing/2014/main" id="{FD0BBAF6-0278-0BEE-65D2-A266B610A29D}"/>
              </a:ext>
            </a:extLst>
          </p:cNvPr>
          <p:cNvPicPr>
            <a:picLocks noChangeAspect="1"/>
          </p:cNvPicPr>
          <p:nvPr/>
        </p:nvPicPr>
        <p:blipFill>
          <a:blip r:embed="rId2"/>
          <a:stretch>
            <a:fillRect/>
          </a:stretch>
        </p:blipFill>
        <p:spPr>
          <a:xfrm>
            <a:off x="5330020" y="928937"/>
            <a:ext cx="3169797" cy="4350821"/>
          </a:xfrm>
          <a:prstGeom prst="rect">
            <a:avLst/>
          </a:prstGeom>
        </p:spPr>
      </p:pic>
      <p:sp>
        <p:nvSpPr>
          <p:cNvPr id="9" name="TextBox 8">
            <a:extLst>
              <a:ext uri="{FF2B5EF4-FFF2-40B4-BE49-F238E27FC236}">
                <a16:creationId xmlns:a16="http://schemas.microsoft.com/office/drawing/2014/main" id="{275BEA74-A742-6DF9-0CA2-BF6871E74EAF}"/>
              </a:ext>
            </a:extLst>
          </p:cNvPr>
          <p:cNvSpPr txBox="1"/>
          <p:nvPr/>
        </p:nvSpPr>
        <p:spPr>
          <a:xfrm>
            <a:off x="5330020" y="5304928"/>
            <a:ext cx="3558687" cy="246221"/>
          </a:xfrm>
          <a:prstGeom prst="rect">
            <a:avLst/>
          </a:prstGeom>
          <a:noFill/>
        </p:spPr>
        <p:txBody>
          <a:bodyPr wrap="square">
            <a:spAutoFit/>
          </a:bodyPr>
          <a:lstStyle/>
          <a:p>
            <a:r>
              <a:rPr lang="en-GB" sz="1000" dirty="0">
                <a:effectLst/>
                <a:latin typeface="STIX" panose="02020603050405020304" pitchFamily="18" charset="0"/>
              </a:rPr>
              <a:t>An application of gas refrigeration to aircraft cabin cooling. </a:t>
            </a:r>
            <a:endParaRPr lang="en-GB" sz="1000" dirty="0"/>
          </a:p>
        </p:txBody>
      </p:sp>
      <p:sp>
        <p:nvSpPr>
          <p:cNvPr id="11" name="TextBox 10">
            <a:extLst>
              <a:ext uri="{FF2B5EF4-FFF2-40B4-BE49-F238E27FC236}">
                <a16:creationId xmlns:a16="http://schemas.microsoft.com/office/drawing/2014/main" id="{409881C8-B006-1080-8A38-BECF87E426E2}"/>
              </a:ext>
            </a:extLst>
          </p:cNvPr>
          <p:cNvSpPr txBox="1"/>
          <p:nvPr/>
        </p:nvSpPr>
        <p:spPr>
          <a:xfrm>
            <a:off x="163416" y="1449422"/>
            <a:ext cx="4021722" cy="2816156"/>
          </a:xfrm>
          <a:prstGeom prst="rect">
            <a:avLst/>
          </a:prstGeom>
          <a:solidFill>
            <a:srgbClr val="00FFFF"/>
          </a:solidFill>
        </p:spPr>
        <p:txBody>
          <a:bodyPr wrap="square">
            <a:spAutoFit/>
          </a:bodyPr>
          <a:lstStyle/>
          <a:p>
            <a:pPr marL="285750" indent="-285750">
              <a:spcBef>
                <a:spcPts val="600"/>
              </a:spcBef>
              <a:buFont typeface="Arial" panose="020B0604020202020204" pitchFamily="34" charset="0"/>
              <a:buChar char="•"/>
            </a:pPr>
            <a:r>
              <a:rPr lang="en-GB" dirty="0">
                <a:latin typeface="STIX" panose="02020603050405020304" pitchFamily="18" charset="0"/>
              </a:rPr>
              <a:t>A</a:t>
            </a:r>
            <a:r>
              <a:rPr lang="en-GB" dirty="0">
                <a:effectLst/>
                <a:latin typeface="STIX" panose="02020603050405020304" pitchFamily="18" charset="0"/>
              </a:rPr>
              <a:t> small amount of high-pressure air is extracted from the main jet engine compressor and cooled by heat transfer to the ambient. </a:t>
            </a:r>
          </a:p>
          <a:p>
            <a:pPr marL="285750" indent="-285750">
              <a:spcBef>
                <a:spcPts val="600"/>
              </a:spcBef>
              <a:buFont typeface="Arial" panose="020B0604020202020204" pitchFamily="34" charset="0"/>
              <a:buChar char="•"/>
            </a:pPr>
            <a:r>
              <a:rPr lang="en-GB" dirty="0">
                <a:effectLst/>
                <a:latin typeface="STIX" panose="02020603050405020304" pitchFamily="18" charset="0"/>
              </a:rPr>
              <a:t>The high-pressure air is then expanded through an auxiliary turbine to the pressure maintained in the cabin. </a:t>
            </a:r>
          </a:p>
          <a:p>
            <a:pPr marL="285750" indent="-285750">
              <a:spcBef>
                <a:spcPts val="600"/>
              </a:spcBef>
              <a:buFont typeface="Arial" panose="020B0604020202020204" pitchFamily="34" charset="0"/>
              <a:buChar char="•"/>
            </a:pPr>
            <a:r>
              <a:rPr lang="en-GB" dirty="0">
                <a:effectLst/>
                <a:latin typeface="STIX" panose="02020603050405020304" pitchFamily="18" charset="0"/>
              </a:rPr>
              <a:t>The air temperature is reduced in the expansion and thus is able to </a:t>
            </a:r>
            <a:r>
              <a:rPr lang="en-GB" dirty="0" err="1">
                <a:effectLst/>
                <a:latin typeface="STIX" panose="02020603050405020304" pitchFamily="18" charset="0"/>
              </a:rPr>
              <a:t>fulfill</a:t>
            </a:r>
            <a:r>
              <a:rPr lang="en-GB" dirty="0">
                <a:effectLst/>
                <a:latin typeface="STIX" panose="02020603050405020304" pitchFamily="18" charset="0"/>
              </a:rPr>
              <a:t> its cabin cooling function. </a:t>
            </a:r>
          </a:p>
          <a:p>
            <a:pPr marL="285750" indent="-285750">
              <a:spcBef>
                <a:spcPts val="600"/>
              </a:spcBef>
              <a:buFont typeface="Arial" panose="020B0604020202020204" pitchFamily="34" charset="0"/>
              <a:buChar char="•"/>
            </a:pPr>
            <a:r>
              <a:rPr lang="en-GB" dirty="0">
                <a:effectLst/>
                <a:latin typeface="STIX" panose="02020603050405020304" pitchFamily="18" charset="0"/>
              </a:rPr>
              <a:t>As an additional benefit, the turbine expansion can provide some of the auxiliary power needs of the aircraft. </a:t>
            </a:r>
            <a:endParaRPr lang="en-GB" dirty="0"/>
          </a:p>
        </p:txBody>
      </p:sp>
    </p:spTree>
    <p:extLst>
      <p:ext uri="{BB962C8B-B14F-4D97-AF65-F5344CB8AC3E}">
        <p14:creationId xmlns:p14="http://schemas.microsoft.com/office/powerpoint/2010/main" val="1689403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D18882-F5E0-4905-9DFD-911F90B450AE}"/>
              </a:ext>
            </a:extLst>
          </p:cNvPr>
          <p:cNvSpPr/>
          <p:nvPr/>
        </p:nvSpPr>
        <p:spPr>
          <a:xfrm>
            <a:off x="73835" y="267769"/>
            <a:ext cx="7637019" cy="1077218"/>
          </a:xfrm>
          <a:prstGeom prst="rect">
            <a:avLst/>
          </a:prstGeom>
        </p:spPr>
        <p:txBody>
          <a:bodyPr wrap="square">
            <a:spAutoFit/>
          </a:bodyPr>
          <a:lstStyle/>
          <a:p>
            <a:r>
              <a:rPr lang="fi-FI" sz="3200" b="1" dirty="0"/>
              <a:t>Automotive Air </a:t>
            </a:r>
            <a:r>
              <a:rPr lang="fi-FI" sz="3200" b="1" dirty="0" err="1"/>
              <a:t>Conditioning</a:t>
            </a:r>
            <a:r>
              <a:rPr lang="fi-FI" sz="3200" b="1" dirty="0"/>
              <a:t> Using </a:t>
            </a:r>
            <a:r>
              <a:rPr lang="fi-FI" sz="3200" b="1" dirty="0" err="1"/>
              <a:t>Carbon</a:t>
            </a:r>
            <a:r>
              <a:rPr lang="fi-FI" sz="3200" b="1" dirty="0"/>
              <a:t> </a:t>
            </a:r>
            <a:r>
              <a:rPr lang="fi-FI" sz="3200" b="1" dirty="0" err="1"/>
              <a:t>Dioxide</a:t>
            </a:r>
            <a:endParaRPr lang="fi-FI" sz="3200" b="1" dirty="0"/>
          </a:p>
        </p:txBody>
      </p:sp>
      <p:pic>
        <p:nvPicPr>
          <p:cNvPr id="2" name="Picture 1">
            <a:extLst>
              <a:ext uri="{FF2B5EF4-FFF2-40B4-BE49-F238E27FC236}">
                <a16:creationId xmlns:a16="http://schemas.microsoft.com/office/drawing/2014/main" id="{4F79DFB3-2060-8C2F-8770-7D0C3BF9AEF2}"/>
              </a:ext>
            </a:extLst>
          </p:cNvPr>
          <p:cNvPicPr>
            <a:picLocks noChangeAspect="1"/>
          </p:cNvPicPr>
          <p:nvPr/>
        </p:nvPicPr>
        <p:blipFill>
          <a:blip r:embed="rId3"/>
          <a:stretch>
            <a:fillRect/>
          </a:stretch>
        </p:blipFill>
        <p:spPr>
          <a:xfrm>
            <a:off x="73835" y="1230687"/>
            <a:ext cx="5530362" cy="3792084"/>
          </a:xfrm>
          <a:prstGeom prst="rect">
            <a:avLst/>
          </a:prstGeom>
        </p:spPr>
      </p:pic>
      <p:sp>
        <p:nvSpPr>
          <p:cNvPr id="4" name="TextBox 3">
            <a:extLst>
              <a:ext uri="{FF2B5EF4-FFF2-40B4-BE49-F238E27FC236}">
                <a16:creationId xmlns:a16="http://schemas.microsoft.com/office/drawing/2014/main" id="{FC770484-7F7C-B8B9-773F-55021E97AB18}"/>
              </a:ext>
            </a:extLst>
          </p:cNvPr>
          <p:cNvSpPr txBox="1"/>
          <p:nvPr/>
        </p:nvSpPr>
        <p:spPr>
          <a:xfrm>
            <a:off x="5782091" y="857279"/>
            <a:ext cx="3157723" cy="4739759"/>
          </a:xfrm>
          <a:prstGeom prst="rect">
            <a:avLst/>
          </a:prstGeom>
          <a:solidFill>
            <a:srgbClr val="00FFFF"/>
          </a:solidFill>
        </p:spPr>
        <p:txBody>
          <a:bodyPr wrap="square">
            <a:spAutoFit/>
          </a:bodyPr>
          <a:lstStyle/>
          <a:p>
            <a:pPr marL="285750" indent="-285750">
              <a:spcBef>
                <a:spcPts val="600"/>
              </a:spcBef>
              <a:spcAft>
                <a:spcPts val="600"/>
              </a:spcAft>
              <a:buFont typeface="Arial" panose="020B0604020202020204" pitchFamily="34" charset="0"/>
              <a:buChar char="•"/>
            </a:pPr>
            <a:r>
              <a:rPr lang="en-GB" sz="1200" dirty="0">
                <a:effectLst/>
                <a:latin typeface="STIX" panose="02020603050405020304" pitchFamily="18" charset="0"/>
              </a:rPr>
              <a:t>Carbon dioxide enters the compressor as superheated vapor at state 1 and is compressed to a much higher temperature and pressure at state 2. </a:t>
            </a:r>
          </a:p>
          <a:p>
            <a:pPr marL="285750" indent="-285750">
              <a:spcBef>
                <a:spcPts val="600"/>
              </a:spcBef>
              <a:spcAft>
                <a:spcPts val="600"/>
              </a:spcAft>
              <a:buFont typeface="Arial" panose="020B0604020202020204" pitchFamily="34" charset="0"/>
              <a:buChar char="•"/>
            </a:pPr>
            <a:r>
              <a:rPr lang="en-GB" sz="1200" dirty="0">
                <a:effectLst/>
                <a:latin typeface="STIX" panose="02020603050405020304" pitchFamily="18" charset="0"/>
              </a:rPr>
              <a:t>The CO2 passes from the compressor into the gas cooler, where it cools at constant pressure to state 3 as a result of heat transfer to the ambient. </a:t>
            </a:r>
          </a:p>
          <a:p>
            <a:pPr marL="285750" indent="-285750">
              <a:spcBef>
                <a:spcPts val="600"/>
              </a:spcBef>
              <a:spcAft>
                <a:spcPts val="600"/>
              </a:spcAft>
              <a:buFont typeface="Arial" panose="020B0604020202020204" pitchFamily="34" charset="0"/>
              <a:buChar char="•"/>
            </a:pPr>
            <a:r>
              <a:rPr lang="en-GB" sz="1200" dirty="0">
                <a:effectLst/>
                <a:latin typeface="STIX" panose="02020603050405020304" pitchFamily="18" charset="0"/>
              </a:rPr>
              <a:t>The temperature at state 3 approaches that of the ambient, denoted on the figure by </a:t>
            </a:r>
            <a:r>
              <a:rPr lang="en-GB" sz="1200" i="1" dirty="0">
                <a:effectLst/>
                <a:latin typeface="STIX" panose="02020603050405020304" pitchFamily="18" charset="0"/>
              </a:rPr>
              <a:t>T</a:t>
            </a:r>
            <a:r>
              <a:rPr lang="en-GB" sz="1200" i="1" baseline="-25000" dirty="0">
                <a:effectLst/>
                <a:latin typeface="STIX" panose="02020603050405020304" pitchFamily="18" charset="0"/>
              </a:rPr>
              <a:t>H</a:t>
            </a:r>
            <a:r>
              <a:rPr lang="en-GB" sz="1200" dirty="0">
                <a:effectLst/>
                <a:latin typeface="STIX" panose="02020603050405020304" pitchFamily="18" charset="0"/>
              </a:rPr>
              <a:t>. </a:t>
            </a:r>
          </a:p>
          <a:p>
            <a:pPr marL="285750" indent="-285750">
              <a:spcBef>
                <a:spcPts val="600"/>
              </a:spcBef>
              <a:spcAft>
                <a:spcPts val="600"/>
              </a:spcAft>
              <a:buFont typeface="Arial" panose="020B0604020202020204" pitchFamily="34" charset="0"/>
              <a:buChar char="•"/>
            </a:pPr>
            <a:r>
              <a:rPr lang="en-GB" sz="1200" dirty="0">
                <a:effectLst/>
                <a:latin typeface="STIX" panose="02020603050405020304" pitchFamily="18" charset="0"/>
              </a:rPr>
              <a:t>CO2 is further cooled in the interconnecting heat exchanger at constant pressure to state 4, where the temperature is below that of ambient. </a:t>
            </a:r>
          </a:p>
          <a:p>
            <a:pPr marL="285750" indent="-285750">
              <a:spcBef>
                <a:spcPts val="600"/>
              </a:spcBef>
              <a:spcAft>
                <a:spcPts val="600"/>
              </a:spcAft>
              <a:buFont typeface="Arial" panose="020B0604020202020204" pitchFamily="34" charset="0"/>
              <a:buChar char="•"/>
            </a:pPr>
            <a:r>
              <a:rPr lang="en-GB" sz="1200" dirty="0">
                <a:effectLst/>
                <a:latin typeface="STIX" panose="02020603050405020304" pitchFamily="18" charset="0"/>
              </a:rPr>
              <a:t>Cooling is provided by low-temperature CO2 in the other stream of the heat exchanger. </a:t>
            </a:r>
          </a:p>
          <a:p>
            <a:pPr marL="285750" indent="-285750">
              <a:spcBef>
                <a:spcPts val="600"/>
              </a:spcBef>
              <a:spcAft>
                <a:spcPts val="600"/>
              </a:spcAft>
              <a:buFont typeface="Arial" panose="020B0604020202020204" pitchFamily="34" charset="0"/>
              <a:buChar char="•"/>
            </a:pPr>
            <a:r>
              <a:rPr lang="en-GB" sz="1200" dirty="0">
                <a:effectLst/>
                <a:latin typeface="STIX" panose="02020603050405020304" pitchFamily="18" charset="0"/>
              </a:rPr>
              <a:t>During this portion of the refrigeration cycle, the processes are like those seen in gas refrigeration. </a:t>
            </a:r>
            <a:endParaRPr lang="en-GB" sz="1200" dirty="0"/>
          </a:p>
        </p:txBody>
      </p:sp>
    </p:spTree>
    <p:extLst>
      <p:ext uri="{BB962C8B-B14F-4D97-AF65-F5344CB8AC3E}">
        <p14:creationId xmlns:p14="http://schemas.microsoft.com/office/powerpoint/2010/main" val="266857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70E381-BA78-4FD0-94C8-A11434B3C1E9}"/>
              </a:ext>
            </a:extLst>
          </p:cNvPr>
          <p:cNvSpPr>
            <a:spLocks noGrp="1"/>
          </p:cNvSpPr>
          <p:nvPr>
            <p:ph type="body" sz="half" idx="10"/>
          </p:nvPr>
        </p:nvSpPr>
        <p:spPr>
          <a:xfrm>
            <a:off x="287363" y="223017"/>
            <a:ext cx="8698729" cy="1157194"/>
          </a:xfrm>
        </p:spPr>
        <p:txBody>
          <a:bodyPr/>
          <a:lstStyle/>
          <a:p>
            <a:r>
              <a:rPr lang="en-US" sz="3200" dirty="0"/>
              <a:t>Vapor power plants</a:t>
            </a:r>
          </a:p>
        </p:txBody>
      </p:sp>
      <p:pic>
        <p:nvPicPr>
          <p:cNvPr id="3" name="Picture 2">
            <a:extLst>
              <a:ext uri="{FF2B5EF4-FFF2-40B4-BE49-F238E27FC236}">
                <a16:creationId xmlns:a16="http://schemas.microsoft.com/office/drawing/2014/main" id="{08CFECB3-B04A-3D12-D540-2B00AC1D092B}"/>
              </a:ext>
            </a:extLst>
          </p:cNvPr>
          <p:cNvPicPr>
            <a:picLocks noChangeAspect="1"/>
          </p:cNvPicPr>
          <p:nvPr/>
        </p:nvPicPr>
        <p:blipFill>
          <a:blip r:embed="rId2"/>
          <a:stretch>
            <a:fillRect/>
          </a:stretch>
        </p:blipFill>
        <p:spPr>
          <a:xfrm>
            <a:off x="287364" y="801614"/>
            <a:ext cx="4160350" cy="4316823"/>
          </a:xfrm>
          <a:prstGeom prst="rect">
            <a:avLst/>
          </a:prstGeom>
        </p:spPr>
      </p:pic>
      <p:sp>
        <p:nvSpPr>
          <p:cNvPr id="5" name="TextBox 4">
            <a:extLst>
              <a:ext uri="{FF2B5EF4-FFF2-40B4-BE49-F238E27FC236}">
                <a16:creationId xmlns:a16="http://schemas.microsoft.com/office/drawing/2014/main" id="{09F8ED51-86E3-DE2E-A50B-260B1D20D2B1}"/>
              </a:ext>
            </a:extLst>
          </p:cNvPr>
          <p:cNvSpPr txBox="1"/>
          <p:nvPr/>
        </p:nvSpPr>
        <p:spPr>
          <a:xfrm>
            <a:off x="4718483" y="901318"/>
            <a:ext cx="4267609" cy="2246769"/>
          </a:xfrm>
          <a:prstGeom prst="rect">
            <a:avLst/>
          </a:prstGeom>
          <a:solidFill>
            <a:srgbClr val="00FFFF"/>
          </a:solidFill>
        </p:spPr>
        <p:txBody>
          <a:bodyPr wrap="square">
            <a:spAutoFit/>
          </a:bodyPr>
          <a:lstStyle/>
          <a:p>
            <a:r>
              <a:rPr lang="en-GB" sz="1400" dirty="0">
                <a:effectLst/>
                <a:latin typeface="STIX" panose="02020603050405020304" pitchFamily="18" charset="0"/>
              </a:rPr>
              <a:t>Solar power plants have receivers for collecting and concentrating solar radiation. A suitable substance, molten salt or oil, flows through the receiver, where it is heated, directed to an interconnecting heat exchanger that replaces the boiler of the fossil- and nuclear-</a:t>
            </a:r>
            <a:r>
              <a:rPr lang="en-GB" sz="1400" dirty="0" err="1">
                <a:effectLst/>
                <a:latin typeface="STIX" panose="02020603050405020304" pitchFamily="18" charset="0"/>
              </a:rPr>
              <a:t>fueled</a:t>
            </a:r>
            <a:r>
              <a:rPr lang="en-GB" sz="1400" dirty="0">
                <a:effectLst/>
                <a:latin typeface="STIX" panose="02020603050405020304" pitchFamily="18" charset="0"/>
              </a:rPr>
              <a:t> plants, and finally returned to the receiver. The heated molten salt or oil provides energy required to vaporize water flowing in the other stream of the heat exchanger. This steam is provided to the turbine. </a:t>
            </a:r>
            <a:endParaRPr lang="en-GB" dirty="0">
              <a:effectLst/>
            </a:endParaRPr>
          </a:p>
        </p:txBody>
      </p:sp>
      <p:sp>
        <p:nvSpPr>
          <p:cNvPr id="7" name="TextBox 6">
            <a:extLst>
              <a:ext uri="{FF2B5EF4-FFF2-40B4-BE49-F238E27FC236}">
                <a16:creationId xmlns:a16="http://schemas.microsoft.com/office/drawing/2014/main" id="{6BD8C855-A353-858D-A22C-725A4A168AAC}"/>
              </a:ext>
            </a:extLst>
          </p:cNvPr>
          <p:cNvSpPr txBox="1"/>
          <p:nvPr/>
        </p:nvSpPr>
        <p:spPr>
          <a:xfrm>
            <a:off x="4718483" y="3279817"/>
            <a:ext cx="4267609" cy="2031325"/>
          </a:xfrm>
          <a:prstGeom prst="rect">
            <a:avLst/>
          </a:prstGeom>
          <a:solidFill>
            <a:srgbClr val="00FFFF"/>
          </a:solidFill>
        </p:spPr>
        <p:txBody>
          <a:bodyPr wrap="square">
            <a:spAutoFit/>
          </a:bodyPr>
          <a:lstStyle>
            <a:defPPr>
              <a:defRPr lang="en-US"/>
            </a:defPPr>
            <a:lvl1pPr>
              <a:defRPr sz="1400">
                <a:effectLst/>
                <a:latin typeface="STIX" panose="02020603050405020304" pitchFamily="18" charset="0"/>
              </a:defRPr>
            </a:lvl1pPr>
          </a:lstStyle>
          <a:p>
            <a:r>
              <a:rPr lang="en-GB" dirty="0"/>
              <a:t>The geothermal power plant also uses an interconnecting heat exchanger. In this case hot water and steam from deep below Earth’s surface flows on one side of the heat exchanger. A secondary working fluid having a lower boiling point than the water, such as isobutane or another organic substance, vaporizes on the other side of the heat exchanger. The secondary working fluid vapor is provided to the turbine. </a:t>
            </a:r>
            <a:endParaRPr lang="en-FI" dirty="0"/>
          </a:p>
        </p:txBody>
      </p:sp>
    </p:spTree>
    <p:extLst>
      <p:ext uri="{BB962C8B-B14F-4D97-AF65-F5344CB8AC3E}">
        <p14:creationId xmlns:p14="http://schemas.microsoft.com/office/powerpoint/2010/main" val="64988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314541D-19DF-3F82-A25A-BAA7A313C126}"/>
              </a:ext>
            </a:extLst>
          </p:cNvPr>
          <p:cNvSpPr txBox="1">
            <a:spLocks/>
          </p:cNvSpPr>
          <p:nvPr/>
        </p:nvSpPr>
        <p:spPr>
          <a:xfrm>
            <a:off x="287363" y="223017"/>
            <a:ext cx="8698729" cy="1157194"/>
          </a:xfrm>
          <a:prstGeom prst="rect">
            <a:avLst/>
          </a:prstGeom>
        </p:spPr>
        <p:txBody>
          <a:bodyPr lIns="0" tIns="0" rIns="0" bIns="0"/>
          <a:lstStyle>
            <a:lvl1pPr marL="0" indent="0" algn="l" defTabSz="685733" rtl="0" eaLnBrk="1" latinLnBrk="0" hangingPunct="1">
              <a:lnSpc>
                <a:spcPct val="100000"/>
              </a:lnSpc>
              <a:spcBef>
                <a:spcPts val="750"/>
              </a:spcBef>
              <a:buFont typeface="Arial"/>
              <a:buNone/>
              <a:defRPr sz="4000" b="1" kern="1200" baseline="0">
                <a:solidFill>
                  <a:schemeClr val="tx1"/>
                </a:solidFill>
                <a:latin typeface="+mn-lt"/>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sz="3200"/>
              <a:t>Vapor power plants</a:t>
            </a:r>
            <a:endParaRPr lang="en-US" sz="3200" dirty="0"/>
          </a:p>
        </p:txBody>
      </p:sp>
      <p:sp>
        <p:nvSpPr>
          <p:cNvPr id="7" name="TextBox 6">
            <a:extLst>
              <a:ext uri="{FF2B5EF4-FFF2-40B4-BE49-F238E27FC236}">
                <a16:creationId xmlns:a16="http://schemas.microsoft.com/office/drawing/2014/main" id="{A88D6F58-66EE-F86E-D00C-CCF0FC8566DD}"/>
              </a:ext>
            </a:extLst>
          </p:cNvPr>
          <p:cNvSpPr txBox="1"/>
          <p:nvPr/>
        </p:nvSpPr>
        <p:spPr>
          <a:xfrm>
            <a:off x="287364" y="1015510"/>
            <a:ext cx="4621988" cy="1169551"/>
          </a:xfrm>
          <a:prstGeom prst="rect">
            <a:avLst/>
          </a:prstGeom>
          <a:solidFill>
            <a:srgbClr val="00FFFF"/>
          </a:solidFill>
        </p:spPr>
        <p:txBody>
          <a:bodyPr wrap="square">
            <a:spAutoFit/>
          </a:bodyPr>
          <a:lstStyle/>
          <a:p>
            <a:r>
              <a:rPr lang="en-GB" sz="1400" dirty="0">
                <a:effectLst/>
                <a:latin typeface="STIX" panose="02020603050405020304" pitchFamily="18" charset="0"/>
              </a:rPr>
              <a:t>Referring to subsystem </a:t>
            </a:r>
            <a:r>
              <a:rPr lang="en-GB" sz="1400" b="1" dirty="0">
                <a:effectLst/>
                <a:latin typeface="STIX" panose="02020603050405020304" pitchFamily="18" charset="0"/>
              </a:rPr>
              <a:t>B </a:t>
            </a:r>
            <a:r>
              <a:rPr lang="en-GB" sz="1400" dirty="0">
                <a:effectLst/>
                <a:latin typeface="STIX" panose="02020603050405020304" pitchFamily="18" charset="0"/>
              </a:rPr>
              <a:t>of Fig. </a:t>
            </a:r>
            <a:r>
              <a:rPr lang="en-GB" sz="1400" i="1" dirty="0">
                <a:effectLst/>
                <a:latin typeface="STIX" panose="02020603050405020304" pitchFamily="18" charset="0"/>
              </a:rPr>
              <a:t>a </a:t>
            </a:r>
            <a:r>
              <a:rPr lang="en-GB" sz="1400" dirty="0">
                <a:effectLst/>
                <a:latin typeface="STIX" panose="02020603050405020304" pitchFamily="18" charset="0"/>
              </a:rPr>
              <a:t>again, observe that each unit of mass of working fluid periodically undergoes a thermodynamic cycle as it circulates through the series of interconnected components. This cycle is the </a:t>
            </a:r>
            <a:r>
              <a:rPr lang="en-GB" sz="1400" b="1" dirty="0">
                <a:solidFill>
                  <a:srgbClr val="05729B"/>
                </a:solidFill>
                <a:effectLst/>
                <a:latin typeface="STIX" panose="02020603050405020304" pitchFamily="18" charset="0"/>
              </a:rPr>
              <a:t>Rankine cycle</a:t>
            </a:r>
            <a:r>
              <a:rPr lang="en-GB" sz="1400" dirty="0">
                <a:effectLst/>
                <a:latin typeface="STIX" panose="02020603050405020304" pitchFamily="18" charset="0"/>
              </a:rPr>
              <a:t>. </a:t>
            </a:r>
            <a:endParaRPr lang="en-GB" dirty="0">
              <a:effectLst/>
            </a:endParaRPr>
          </a:p>
        </p:txBody>
      </p:sp>
      <p:sp>
        <p:nvSpPr>
          <p:cNvPr id="9" name="TextBox 8">
            <a:extLst>
              <a:ext uri="{FF2B5EF4-FFF2-40B4-BE49-F238E27FC236}">
                <a16:creationId xmlns:a16="http://schemas.microsoft.com/office/drawing/2014/main" id="{4496DE0D-E056-670A-8B44-C16D71ACA7ED}"/>
              </a:ext>
            </a:extLst>
          </p:cNvPr>
          <p:cNvSpPr txBox="1"/>
          <p:nvPr/>
        </p:nvSpPr>
        <p:spPr>
          <a:xfrm>
            <a:off x="287364" y="2281346"/>
            <a:ext cx="4621988" cy="1754326"/>
          </a:xfrm>
          <a:prstGeom prst="rect">
            <a:avLst/>
          </a:prstGeom>
          <a:solidFill>
            <a:srgbClr val="00FFFF"/>
          </a:solidFill>
        </p:spPr>
        <p:txBody>
          <a:bodyPr wrap="square">
            <a:spAutoFit/>
          </a:bodyPr>
          <a:lstStyle/>
          <a:p>
            <a:r>
              <a:rPr lang="en-GB" sz="1200" dirty="0">
                <a:effectLst/>
                <a:latin typeface="STIX" panose="02020603050405020304" pitchFamily="18" charset="0"/>
              </a:rPr>
              <a:t>Important concepts introduced in previous chapters for thermodynamic </a:t>
            </a:r>
            <a:r>
              <a:rPr lang="en-GB" sz="1200" i="1" dirty="0">
                <a:effectLst/>
                <a:latin typeface="STIX" panose="02020603050405020304" pitchFamily="18" charset="0"/>
              </a:rPr>
              <a:t>power </a:t>
            </a:r>
            <a:r>
              <a:rPr lang="en-GB" sz="1200" dirty="0">
                <a:effectLst/>
                <a:latin typeface="STIX" panose="02020603050405020304" pitchFamily="18" charset="0"/>
              </a:rPr>
              <a:t>cycles generally also apply to the Rankine cycle: </a:t>
            </a:r>
            <a:endParaRPr lang="en-GB" sz="1200" dirty="0">
              <a:effectLst/>
            </a:endParaRPr>
          </a:p>
          <a:p>
            <a:pPr marL="742950" lvl="1" indent="-285750">
              <a:buFont typeface="+mj-lt"/>
              <a:buAutoNum type="arabicPeriod"/>
            </a:pPr>
            <a:r>
              <a:rPr lang="en-GB" sz="1200" dirty="0">
                <a:effectLst/>
                <a:latin typeface="STIX" panose="02020603050405020304" pitchFamily="18" charset="0"/>
              </a:rPr>
              <a:t>The first law of thermodynamics requires that the </a:t>
            </a:r>
            <a:r>
              <a:rPr lang="en-GB" sz="1200" i="1" dirty="0">
                <a:effectLst/>
                <a:latin typeface="STIX" panose="02020603050405020304" pitchFamily="18" charset="0"/>
              </a:rPr>
              <a:t>net </a:t>
            </a:r>
            <a:r>
              <a:rPr lang="en-GB" sz="1200" dirty="0">
                <a:effectLst/>
                <a:latin typeface="STIX" panose="02020603050405020304" pitchFamily="18" charset="0"/>
              </a:rPr>
              <a:t>work developed by a system undergoing a power cycle must equal the </a:t>
            </a:r>
            <a:r>
              <a:rPr lang="en-GB" sz="1200" i="1" dirty="0">
                <a:effectLst/>
                <a:latin typeface="STIX" panose="02020603050405020304" pitchFamily="18" charset="0"/>
              </a:rPr>
              <a:t>net </a:t>
            </a:r>
            <a:r>
              <a:rPr lang="en-GB" sz="1200" dirty="0">
                <a:effectLst/>
                <a:latin typeface="STIX" panose="02020603050405020304" pitchFamily="18" charset="0"/>
              </a:rPr>
              <a:t>energy added by heat transfer to the system . </a:t>
            </a:r>
            <a:endParaRPr lang="en-GB" sz="1200" dirty="0">
              <a:effectLst/>
            </a:endParaRPr>
          </a:p>
          <a:p>
            <a:pPr marL="742950" lvl="1" indent="-285750">
              <a:buFont typeface="+mj-lt"/>
              <a:buAutoNum type="arabicPeriod"/>
            </a:pPr>
            <a:r>
              <a:rPr lang="en-GB" sz="1200" dirty="0">
                <a:effectLst/>
                <a:latin typeface="STIX" panose="02020603050405020304" pitchFamily="18" charset="0"/>
              </a:rPr>
              <a:t>The second law of thermodynamics requires that the </a:t>
            </a:r>
            <a:r>
              <a:rPr lang="en-GB" sz="1200" i="1" dirty="0">
                <a:effectLst/>
                <a:latin typeface="STIX" panose="02020603050405020304" pitchFamily="18" charset="0"/>
              </a:rPr>
              <a:t>thermal efficiency </a:t>
            </a:r>
            <a:r>
              <a:rPr lang="en-GB" sz="1200" dirty="0">
                <a:effectLst/>
                <a:latin typeface="STIX" panose="02020603050405020304" pitchFamily="18" charset="0"/>
              </a:rPr>
              <a:t>of a power cycle must be less than 100% </a:t>
            </a:r>
            <a:endParaRPr lang="en-GB" sz="1200" dirty="0">
              <a:effectLst/>
            </a:endParaRPr>
          </a:p>
        </p:txBody>
      </p:sp>
      <p:sp>
        <p:nvSpPr>
          <p:cNvPr id="3" name="TextBox 2">
            <a:extLst>
              <a:ext uri="{FF2B5EF4-FFF2-40B4-BE49-F238E27FC236}">
                <a16:creationId xmlns:a16="http://schemas.microsoft.com/office/drawing/2014/main" id="{80E647C3-D00B-CF1B-A940-CEDBAFA2ECA7}"/>
              </a:ext>
            </a:extLst>
          </p:cNvPr>
          <p:cNvSpPr txBox="1"/>
          <p:nvPr/>
        </p:nvSpPr>
        <p:spPr>
          <a:xfrm>
            <a:off x="7327199" y="1804640"/>
            <a:ext cx="1857186" cy="523220"/>
          </a:xfrm>
          <a:prstGeom prst="rect">
            <a:avLst/>
          </a:prstGeom>
          <a:noFill/>
        </p:spPr>
        <p:txBody>
          <a:bodyPr wrap="square">
            <a:spAutoFit/>
          </a:bodyPr>
          <a:lstStyle/>
          <a:p>
            <a:r>
              <a:rPr lang="en-GB" sz="1400" b="1" dirty="0">
                <a:solidFill>
                  <a:srgbClr val="023D5B"/>
                </a:solidFill>
                <a:effectLst/>
                <a:latin typeface="SourceSansPro"/>
              </a:rPr>
              <a:t>current </a:t>
            </a:r>
            <a:r>
              <a:rPr lang="en-GB" sz="1400" b="1" dirty="0" err="1">
                <a:solidFill>
                  <a:srgbClr val="023D5B"/>
                </a:solidFill>
                <a:effectLst/>
                <a:latin typeface="SourceSansPro"/>
              </a:rPr>
              <a:t>u.s.</a:t>
            </a:r>
            <a:r>
              <a:rPr lang="en-GB" sz="1400" b="1" dirty="0">
                <a:solidFill>
                  <a:srgbClr val="023D5B"/>
                </a:solidFill>
                <a:effectLst/>
                <a:latin typeface="SourceSansPro"/>
              </a:rPr>
              <a:t> Electricity generation by source </a:t>
            </a:r>
            <a:endParaRPr lang="en-GB" dirty="0"/>
          </a:p>
        </p:txBody>
      </p:sp>
      <p:pic>
        <p:nvPicPr>
          <p:cNvPr id="4" name="Picture 3">
            <a:extLst>
              <a:ext uri="{FF2B5EF4-FFF2-40B4-BE49-F238E27FC236}">
                <a16:creationId xmlns:a16="http://schemas.microsoft.com/office/drawing/2014/main" id="{33D6838B-3697-7F33-0C18-CB6A2FDADAF1}"/>
              </a:ext>
            </a:extLst>
          </p:cNvPr>
          <p:cNvPicPr>
            <a:picLocks noChangeAspect="1"/>
          </p:cNvPicPr>
          <p:nvPr/>
        </p:nvPicPr>
        <p:blipFill>
          <a:blip r:embed="rId2"/>
          <a:stretch>
            <a:fillRect/>
          </a:stretch>
        </p:blipFill>
        <p:spPr>
          <a:xfrm>
            <a:off x="5163683" y="1015510"/>
            <a:ext cx="2163516" cy="2101480"/>
          </a:xfrm>
          <a:prstGeom prst="rect">
            <a:avLst/>
          </a:prstGeom>
        </p:spPr>
      </p:pic>
      <p:sp>
        <p:nvSpPr>
          <p:cNvPr id="8" name="TextBox 7">
            <a:extLst>
              <a:ext uri="{FF2B5EF4-FFF2-40B4-BE49-F238E27FC236}">
                <a16:creationId xmlns:a16="http://schemas.microsoft.com/office/drawing/2014/main" id="{6E620E8A-BDB8-1E63-0C9A-B40ECE515DEB}"/>
              </a:ext>
            </a:extLst>
          </p:cNvPr>
          <p:cNvSpPr txBox="1"/>
          <p:nvPr/>
        </p:nvSpPr>
        <p:spPr>
          <a:xfrm>
            <a:off x="5163684" y="3227343"/>
            <a:ext cx="2163516" cy="584775"/>
          </a:xfrm>
          <a:prstGeom prst="rect">
            <a:avLst/>
          </a:prstGeom>
          <a:noFill/>
        </p:spPr>
        <p:txBody>
          <a:bodyPr wrap="square">
            <a:spAutoFit/>
          </a:bodyPr>
          <a:lstStyle/>
          <a:p>
            <a:r>
              <a:rPr lang="en-GB" sz="800" dirty="0">
                <a:effectLst/>
                <a:latin typeface="SourceSansPro"/>
              </a:rPr>
              <a:t>a Renewable sources including solar, excluding hydroelectric Source: United States Energy Information Administration, 2016, Net Generation by Energy Source: total (All Sectors) </a:t>
            </a:r>
            <a:endParaRPr lang="en-GB" sz="800" dirty="0"/>
          </a:p>
        </p:txBody>
      </p:sp>
    </p:spTree>
    <p:extLst>
      <p:ext uri="{BB962C8B-B14F-4D97-AF65-F5344CB8AC3E}">
        <p14:creationId xmlns:p14="http://schemas.microsoft.com/office/powerpoint/2010/main" val="2698174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Modeling the Rankine Cycle</a:t>
            </a:r>
            <a:endParaRPr lang="fi-FI" sz="3200" b="1" dirty="0"/>
          </a:p>
        </p:txBody>
      </p:sp>
      <p:pic>
        <p:nvPicPr>
          <p:cNvPr id="2" name="Picture 1">
            <a:extLst>
              <a:ext uri="{FF2B5EF4-FFF2-40B4-BE49-F238E27FC236}">
                <a16:creationId xmlns:a16="http://schemas.microsoft.com/office/drawing/2014/main" id="{E8E3A2D3-D893-FF0D-A70B-19823E7E6C59}"/>
              </a:ext>
            </a:extLst>
          </p:cNvPr>
          <p:cNvPicPr>
            <a:picLocks noChangeAspect="1"/>
          </p:cNvPicPr>
          <p:nvPr/>
        </p:nvPicPr>
        <p:blipFill>
          <a:blip r:embed="rId3"/>
          <a:stretch>
            <a:fillRect/>
          </a:stretch>
        </p:blipFill>
        <p:spPr>
          <a:xfrm>
            <a:off x="109387" y="1153447"/>
            <a:ext cx="4462613" cy="3408105"/>
          </a:xfrm>
          <a:prstGeom prst="rect">
            <a:avLst/>
          </a:prstGeom>
        </p:spPr>
      </p:pic>
      <p:sp>
        <p:nvSpPr>
          <p:cNvPr id="5" name="TextBox 4">
            <a:extLst>
              <a:ext uri="{FF2B5EF4-FFF2-40B4-BE49-F238E27FC236}">
                <a16:creationId xmlns:a16="http://schemas.microsoft.com/office/drawing/2014/main" id="{939D226A-1328-EAFB-9035-94343A642E92}"/>
              </a:ext>
            </a:extLst>
          </p:cNvPr>
          <p:cNvSpPr txBox="1"/>
          <p:nvPr/>
        </p:nvSpPr>
        <p:spPr>
          <a:xfrm>
            <a:off x="4514850" y="845670"/>
            <a:ext cx="4462613" cy="307777"/>
          </a:xfrm>
          <a:prstGeom prst="rect">
            <a:avLst/>
          </a:prstGeom>
          <a:solidFill>
            <a:srgbClr val="00FF00"/>
          </a:solidFill>
        </p:spPr>
        <p:txBody>
          <a:bodyPr wrap="square">
            <a:spAutoFit/>
          </a:bodyPr>
          <a:lstStyle/>
          <a:p>
            <a:r>
              <a:rPr lang="en-GB" sz="1400" b="1" dirty="0">
                <a:solidFill>
                  <a:srgbClr val="023D5B"/>
                </a:solidFill>
                <a:effectLst/>
                <a:latin typeface="SourceSansPro"/>
              </a:rPr>
              <a:t>Turbine </a:t>
            </a:r>
            <a:endParaRPr lang="en-GB" dirty="0"/>
          </a:p>
        </p:txBody>
      </p:sp>
      <p:pic>
        <p:nvPicPr>
          <p:cNvPr id="6" name="Picture 5">
            <a:extLst>
              <a:ext uri="{FF2B5EF4-FFF2-40B4-BE49-F238E27FC236}">
                <a16:creationId xmlns:a16="http://schemas.microsoft.com/office/drawing/2014/main" id="{547DCF64-7238-A3B5-7A02-B8658C1FBF0E}"/>
              </a:ext>
            </a:extLst>
          </p:cNvPr>
          <p:cNvPicPr>
            <a:picLocks noChangeAspect="1"/>
          </p:cNvPicPr>
          <p:nvPr/>
        </p:nvPicPr>
        <p:blipFill>
          <a:blip r:embed="rId4"/>
          <a:stretch>
            <a:fillRect/>
          </a:stretch>
        </p:blipFill>
        <p:spPr>
          <a:xfrm>
            <a:off x="4514850" y="1153447"/>
            <a:ext cx="3580423" cy="806188"/>
          </a:xfrm>
          <a:prstGeom prst="rect">
            <a:avLst/>
          </a:prstGeom>
        </p:spPr>
      </p:pic>
      <p:sp>
        <p:nvSpPr>
          <p:cNvPr id="9" name="TextBox 8">
            <a:extLst>
              <a:ext uri="{FF2B5EF4-FFF2-40B4-BE49-F238E27FC236}">
                <a16:creationId xmlns:a16="http://schemas.microsoft.com/office/drawing/2014/main" id="{667E4117-45C5-DA21-AB96-B38A4897E49C}"/>
              </a:ext>
            </a:extLst>
          </p:cNvPr>
          <p:cNvSpPr txBox="1"/>
          <p:nvPr/>
        </p:nvSpPr>
        <p:spPr>
          <a:xfrm>
            <a:off x="4514850" y="1959635"/>
            <a:ext cx="446261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Condenser </a:t>
            </a:r>
          </a:p>
        </p:txBody>
      </p:sp>
      <p:pic>
        <p:nvPicPr>
          <p:cNvPr id="10" name="Picture 9">
            <a:extLst>
              <a:ext uri="{FF2B5EF4-FFF2-40B4-BE49-F238E27FC236}">
                <a16:creationId xmlns:a16="http://schemas.microsoft.com/office/drawing/2014/main" id="{18E5ED56-EFEC-A260-5CE8-BEF4D6F09FE9}"/>
              </a:ext>
            </a:extLst>
          </p:cNvPr>
          <p:cNvPicPr>
            <a:picLocks noChangeAspect="1"/>
          </p:cNvPicPr>
          <p:nvPr/>
        </p:nvPicPr>
        <p:blipFill>
          <a:blip r:embed="rId5"/>
          <a:stretch>
            <a:fillRect/>
          </a:stretch>
        </p:blipFill>
        <p:spPr>
          <a:xfrm>
            <a:off x="5587022" y="2267412"/>
            <a:ext cx="1270977" cy="635489"/>
          </a:xfrm>
          <a:prstGeom prst="rect">
            <a:avLst/>
          </a:prstGeom>
        </p:spPr>
      </p:pic>
      <p:sp>
        <p:nvSpPr>
          <p:cNvPr id="13" name="TextBox 12">
            <a:extLst>
              <a:ext uri="{FF2B5EF4-FFF2-40B4-BE49-F238E27FC236}">
                <a16:creationId xmlns:a16="http://schemas.microsoft.com/office/drawing/2014/main" id="{71BFE840-2396-0B82-95F4-A506E9382820}"/>
              </a:ext>
            </a:extLst>
          </p:cNvPr>
          <p:cNvSpPr txBox="1"/>
          <p:nvPr/>
        </p:nvSpPr>
        <p:spPr>
          <a:xfrm>
            <a:off x="4572000" y="2857499"/>
            <a:ext cx="440546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Pump </a:t>
            </a:r>
          </a:p>
        </p:txBody>
      </p:sp>
      <p:pic>
        <p:nvPicPr>
          <p:cNvPr id="14" name="Picture 13">
            <a:extLst>
              <a:ext uri="{FF2B5EF4-FFF2-40B4-BE49-F238E27FC236}">
                <a16:creationId xmlns:a16="http://schemas.microsoft.com/office/drawing/2014/main" id="{B9110204-9A3F-C5AF-7BC7-CA27C71A1A18}"/>
              </a:ext>
            </a:extLst>
          </p:cNvPr>
          <p:cNvPicPr>
            <a:picLocks noChangeAspect="1"/>
          </p:cNvPicPr>
          <p:nvPr/>
        </p:nvPicPr>
        <p:blipFill>
          <a:blip r:embed="rId6"/>
          <a:stretch>
            <a:fillRect/>
          </a:stretch>
        </p:blipFill>
        <p:spPr>
          <a:xfrm>
            <a:off x="5651010" y="3176556"/>
            <a:ext cx="1143000" cy="577850"/>
          </a:xfrm>
          <a:prstGeom prst="rect">
            <a:avLst/>
          </a:prstGeom>
        </p:spPr>
      </p:pic>
      <p:sp>
        <p:nvSpPr>
          <p:cNvPr id="16" name="TextBox 15">
            <a:extLst>
              <a:ext uri="{FF2B5EF4-FFF2-40B4-BE49-F238E27FC236}">
                <a16:creationId xmlns:a16="http://schemas.microsoft.com/office/drawing/2014/main" id="{88920D5D-304B-9178-C36B-223E4F619ECC}"/>
              </a:ext>
            </a:extLst>
          </p:cNvPr>
          <p:cNvSpPr txBox="1"/>
          <p:nvPr/>
        </p:nvSpPr>
        <p:spPr>
          <a:xfrm>
            <a:off x="4572000" y="3758824"/>
            <a:ext cx="440546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Boiler </a:t>
            </a:r>
          </a:p>
        </p:txBody>
      </p:sp>
      <p:pic>
        <p:nvPicPr>
          <p:cNvPr id="17" name="Picture 16">
            <a:extLst>
              <a:ext uri="{FF2B5EF4-FFF2-40B4-BE49-F238E27FC236}">
                <a16:creationId xmlns:a16="http://schemas.microsoft.com/office/drawing/2014/main" id="{F770F71A-803D-45C7-48D3-28328EB624BD}"/>
              </a:ext>
            </a:extLst>
          </p:cNvPr>
          <p:cNvPicPr>
            <a:picLocks noChangeAspect="1"/>
          </p:cNvPicPr>
          <p:nvPr/>
        </p:nvPicPr>
        <p:blipFill>
          <a:blip r:embed="rId7"/>
          <a:stretch>
            <a:fillRect/>
          </a:stretch>
        </p:blipFill>
        <p:spPr>
          <a:xfrm>
            <a:off x="5651010" y="4072205"/>
            <a:ext cx="1143000" cy="604345"/>
          </a:xfrm>
          <a:prstGeom prst="rect">
            <a:avLst/>
          </a:prstGeom>
        </p:spPr>
      </p:pic>
      <p:sp>
        <p:nvSpPr>
          <p:cNvPr id="19" name="TextBox 18">
            <a:extLst>
              <a:ext uri="{FF2B5EF4-FFF2-40B4-BE49-F238E27FC236}">
                <a16:creationId xmlns:a16="http://schemas.microsoft.com/office/drawing/2014/main" id="{A47DCE95-D231-4E7F-9CF8-8DF434AB1049}"/>
              </a:ext>
            </a:extLst>
          </p:cNvPr>
          <p:cNvSpPr txBox="1"/>
          <p:nvPr/>
        </p:nvSpPr>
        <p:spPr>
          <a:xfrm>
            <a:off x="4572000" y="4671035"/>
            <a:ext cx="4405463" cy="307777"/>
          </a:xfrm>
          <a:prstGeom prst="rect">
            <a:avLst/>
          </a:prstGeom>
          <a:solidFill>
            <a:srgbClr val="00FF00"/>
          </a:solidFill>
        </p:spPr>
        <p:txBody>
          <a:bodyPr wrap="square">
            <a:spAutoFit/>
          </a:bodyPr>
          <a:lstStyle>
            <a:defPPr>
              <a:defRPr lang="en-US"/>
            </a:defPPr>
            <a:lvl1pPr>
              <a:defRPr sz="1400" b="1">
                <a:solidFill>
                  <a:srgbClr val="023D5B"/>
                </a:solidFill>
                <a:effectLst/>
                <a:latin typeface="SourceSansPro"/>
              </a:defRPr>
            </a:lvl1pPr>
          </a:lstStyle>
          <a:p>
            <a:r>
              <a:rPr lang="en-GB" dirty="0"/>
              <a:t>Performance Parameters </a:t>
            </a:r>
          </a:p>
        </p:txBody>
      </p:sp>
      <p:pic>
        <p:nvPicPr>
          <p:cNvPr id="20" name="Picture 19">
            <a:extLst>
              <a:ext uri="{FF2B5EF4-FFF2-40B4-BE49-F238E27FC236}">
                <a16:creationId xmlns:a16="http://schemas.microsoft.com/office/drawing/2014/main" id="{30D6581E-3E02-9446-BEDA-5DA1C783FBFB}"/>
              </a:ext>
            </a:extLst>
          </p:cNvPr>
          <p:cNvPicPr>
            <a:picLocks noChangeAspect="1"/>
          </p:cNvPicPr>
          <p:nvPr/>
        </p:nvPicPr>
        <p:blipFill>
          <a:blip r:embed="rId8"/>
          <a:stretch>
            <a:fillRect/>
          </a:stretch>
        </p:blipFill>
        <p:spPr>
          <a:xfrm>
            <a:off x="4722507" y="4969676"/>
            <a:ext cx="3000006" cy="585484"/>
          </a:xfrm>
          <a:prstGeom prst="rect">
            <a:avLst/>
          </a:prstGeom>
        </p:spPr>
      </p:pic>
    </p:spTree>
    <p:extLst>
      <p:ext uri="{BB962C8B-B14F-4D97-AF65-F5344CB8AC3E}">
        <p14:creationId xmlns:p14="http://schemas.microsoft.com/office/powerpoint/2010/main" val="67876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16AFA5-D207-49FF-87C1-EC9C0B2B4C92}"/>
              </a:ext>
            </a:extLst>
          </p:cNvPr>
          <p:cNvSpPr/>
          <p:nvPr/>
        </p:nvSpPr>
        <p:spPr>
          <a:xfrm>
            <a:off x="41765" y="155127"/>
            <a:ext cx="8819468" cy="584775"/>
          </a:xfrm>
          <a:prstGeom prst="rect">
            <a:avLst/>
          </a:prstGeom>
        </p:spPr>
        <p:txBody>
          <a:bodyPr wrap="square">
            <a:spAutoFit/>
          </a:bodyPr>
          <a:lstStyle/>
          <a:p>
            <a:r>
              <a:rPr lang="en-US" sz="3200" b="1" dirty="0"/>
              <a:t>Ideal Rankine Cycle</a:t>
            </a:r>
            <a:endParaRPr lang="fi-FI" sz="3200" b="1" dirty="0"/>
          </a:p>
        </p:txBody>
      </p:sp>
      <p:sp>
        <p:nvSpPr>
          <p:cNvPr id="3" name="TextBox 2">
            <a:extLst>
              <a:ext uri="{FF2B5EF4-FFF2-40B4-BE49-F238E27FC236}">
                <a16:creationId xmlns:a16="http://schemas.microsoft.com/office/drawing/2014/main" id="{A06E122F-CCB9-7FA9-7919-F2B812BA1D44}"/>
              </a:ext>
            </a:extLst>
          </p:cNvPr>
          <p:cNvSpPr txBox="1"/>
          <p:nvPr/>
        </p:nvSpPr>
        <p:spPr>
          <a:xfrm>
            <a:off x="118698" y="936996"/>
            <a:ext cx="5016864" cy="1815882"/>
          </a:xfrm>
          <a:prstGeom prst="rect">
            <a:avLst/>
          </a:prstGeom>
          <a:solidFill>
            <a:srgbClr val="00FFFF"/>
          </a:solidFill>
        </p:spPr>
        <p:txBody>
          <a:bodyPr wrap="square">
            <a:spAutoFit/>
          </a:bodyPr>
          <a:lstStyle/>
          <a:p>
            <a:r>
              <a:rPr lang="en-GB" sz="1400" dirty="0">
                <a:effectLst/>
                <a:latin typeface="STIX" panose="02020603050405020304" pitchFamily="18" charset="0"/>
              </a:rPr>
              <a:t>If the working fluid passes through the various components of the simple vapor power cycle without </a:t>
            </a:r>
            <a:r>
              <a:rPr lang="en-GB" sz="1400" dirty="0" err="1">
                <a:effectLst/>
                <a:latin typeface="STIX" panose="02020603050405020304" pitchFamily="18" charset="0"/>
              </a:rPr>
              <a:t>irreversibilities</a:t>
            </a:r>
            <a:r>
              <a:rPr lang="en-GB" sz="1400" dirty="0">
                <a:effectLst/>
                <a:latin typeface="STIX" panose="02020603050405020304" pitchFamily="18" charset="0"/>
              </a:rPr>
              <a:t>, frictional pressure drops would be absent from the boiler and condenser, and the working fluid would flow through these components at constant pressure. Also, in the absence of </a:t>
            </a:r>
            <a:r>
              <a:rPr lang="en-GB" sz="1400" dirty="0" err="1">
                <a:effectLst/>
                <a:latin typeface="STIX" panose="02020603050405020304" pitchFamily="18" charset="0"/>
              </a:rPr>
              <a:t>irreversibilities</a:t>
            </a:r>
            <a:r>
              <a:rPr lang="en-GB" sz="1400" dirty="0">
                <a:effectLst/>
                <a:latin typeface="STIX" panose="02020603050405020304" pitchFamily="18" charset="0"/>
              </a:rPr>
              <a:t> and heat transfer with the surroundings, the processes through the turbine and pump would be isentropic. A cycle adhering to these idealizations is the </a:t>
            </a:r>
            <a:r>
              <a:rPr lang="en-GB" sz="1400" b="1" dirty="0">
                <a:solidFill>
                  <a:srgbClr val="05729B"/>
                </a:solidFill>
                <a:effectLst/>
                <a:latin typeface="STIX" panose="02020603050405020304" pitchFamily="18" charset="0"/>
              </a:rPr>
              <a:t>ideal Rankine cycle </a:t>
            </a:r>
            <a:endParaRPr lang="en-GB" dirty="0"/>
          </a:p>
        </p:txBody>
      </p:sp>
      <p:pic>
        <p:nvPicPr>
          <p:cNvPr id="4" name="Picture 3">
            <a:extLst>
              <a:ext uri="{FF2B5EF4-FFF2-40B4-BE49-F238E27FC236}">
                <a16:creationId xmlns:a16="http://schemas.microsoft.com/office/drawing/2014/main" id="{462E6528-A4A3-17F6-6782-D2CB51346DA7}"/>
              </a:ext>
            </a:extLst>
          </p:cNvPr>
          <p:cNvPicPr>
            <a:picLocks noChangeAspect="1"/>
          </p:cNvPicPr>
          <p:nvPr/>
        </p:nvPicPr>
        <p:blipFill>
          <a:blip r:embed="rId2"/>
          <a:stretch>
            <a:fillRect/>
          </a:stretch>
        </p:blipFill>
        <p:spPr>
          <a:xfrm>
            <a:off x="5474921" y="887653"/>
            <a:ext cx="3277819" cy="2468915"/>
          </a:xfrm>
          <a:prstGeom prst="rect">
            <a:avLst/>
          </a:prstGeom>
        </p:spPr>
      </p:pic>
      <p:sp>
        <p:nvSpPr>
          <p:cNvPr id="8" name="TextBox 7">
            <a:extLst>
              <a:ext uri="{FF2B5EF4-FFF2-40B4-BE49-F238E27FC236}">
                <a16:creationId xmlns:a16="http://schemas.microsoft.com/office/drawing/2014/main" id="{6082B70D-CFE7-7DDF-38D2-094FCD6BBE62}"/>
              </a:ext>
            </a:extLst>
          </p:cNvPr>
          <p:cNvSpPr txBox="1"/>
          <p:nvPr/>
        </p:nvSpPr>
        <p:spPr>
          <a:xfrm>
            <a:off x="5616871" y="3277589"/>
            <a:ext cx="3244362" cy="246221"/>
          </a:xfrm>
          <a:prstGeom prst="rect">
            <a:avLst/>
          </a:prstGeom>
          <a:noFill/>
        </p:spPr>
        <p:txBody>
          <a:bodyPr wrap="square">
            <a:spAutoFit/>
          </a:bodyPr>
          <a:lstStyle/>
          <a:p>
            <a:r>
              <a:rPr lang="en-GB" sz="1000" dirty="0">
                <a:effectLst/>
                <a:latin typeface="STIX" panose="02020603050405020304" pitchFamily="18" charset="0"/>
              </a:rPr>
              <a:t>Temperature–entropy diagram of the ideal Rankine cycle </a:t>
            </a:r>
            <a:endParaRPr lang="en-GB" sz="1000" dirty="0"/>
          </a:p>
        </p:txBody>
      </p:sp>
      <p:sp>
        <p:nvSpPr>
          <p:cNvPr id="10" name="TextBox 9">
            <a:extLst>
              <a:ext uri="{FF2B5EF4-FFF2-40B4-BE49-F238E27FC236}">
                <a16:creationId xmlns:a16="http://schemas.microsoft.com/office/drawing/2014/main" id="{7D7ED9CB-5271-2DD4-49CA-5F7E65AF5866}"/>
              </a:ext>
            </a:extLst>
          </p:cNvPr>
          <p:cNvSpPr txBox="1"/>
          <p:nvPr/>
        </p:nvSpPr>
        <p:spPr>
          <a:xfrm>
            <a:off x="118698" y="2962123"/>
            <a:ext cx="5016863" cy="1962076"/>
          </a:xfrm>
          <a:prstGeom prst="rect">
            <a:avLst/>
          </a:prstGeom>
          <a:solidFill>
            <a:srgbClr val="00FFFF"/>
          </a:solidFill>
        </p:spPr>
        <p:txBody>
          <a:bodyPr wrap="square">
            <a:spAutoFit/>
          </a:bodyPr>
          <a:lstStyle/>
          <a:p>
            <a:r>
              <a:rPr lang="en-GB" b="1" dirty="0">
                <a:effectLst/>
                <a:latin typeface="SourceSansPro"/>
              </a:rPr>
              <a:t>Process 1–2 </a:t>
            </a:r>
            <a:r>
              <a:rPr lang="en-GB" dirty="0">
                <a:effectLst/>
                <a:latin typeface="STIX" panose="02020603050405020304" pitchFamily="18" charset="0"/>
              </a:rPr>
              <a:t>Isentropic expansion of the working fluid through the turbine from saturated vapor at state 1 to the condenser pressure. </a:t>
            </a:r>
            <a:endParaRPr lang="en-GB" dirty="0"/>
          </a:p>
          <a:p>
            <a:r>
              <a:rPr lang="en-GB" b="1" dirty="0">
                <a:effectLst/>
                <a:latin typeface="SourceSansPro"/>
              </a:rPr>
              <a:t>Process 2–3 </a:t>
            </a:r>
            <a:r>
              <a:rPr lang="en-GB" dirty="0">
                <a:effectLst/>
                <a:latin typeface="STIX" panose="02020603050405020304" pitchFamily="18" charset="0"/>
              </a:rPr>
              <a:t>Heat transfer </a:t>
            </a:r>
            <a:r>
              <a:rPr lang="en-GB" i="1" dirty="0">
                <a:effectLst/>
                <a:latin typeface="STIX" panose="02020603050405020304" pitchFamily="18" charset="0"/>
              </a:rPr>
              <a:t>from </a:t>
            </a:r>
            <a:r>
              <a:rPr lang="en-GB" dirty="0">
                <a:effectLst/>
                <a:latin typeface="STIX" panose="02020603050405020304" pitchFamily="18" charset="0"/>
              </a:rPr>
              <a:t>the working fluid as it flows at constant pressure through the condenser exiting as saturated liquid at state 3. </a:t>
            </a:r>
            <a:endParaRPr lang="en-GB" dirty="0"/>
          </a:p>
          <a:p>
            <a:r>
              <a:rPr lang="en-GB" b="1" dirty="0">
                <a:effectLst/>
                <a:latin typeface="SourceSansPro"/>
              </a:rPr>
              <a:t>Process 3–4 </a:t>
            </a:r>
            <a:r>
              <a:rPr lang="en-GB" dirty="0">
                <a:effectLst/>
                <a:latin typeface="STIX" panose="02020603050405020304" pitchFamily="18" charset="0"/>
              </a:rPr>
              <a:t>Isentropic compression in the pump to state 4 in the compressed liquid region. </a:t>
            </a:r>
          </a:p>
          <a:p>
            <a:r>
              <a:rPr lang="en-GB" b="1" dirty="0">
                <a:effectLst/>
                <a:latin typeface="SourceSansPro"/>
              </a:rPr>
              <a:t>Process 4–1 </a:t>
            </a:r>
            <a:r>
              <a:rPr lang="en-GB" dirty="0">
                <a:effectLst/>
                <a:latin typeface="STIX" panose="02020603050405020304" pitchFamily="18" charset="0"/>
              </a:rPr>
              <a:t>Heat transfer </a:t>
            </a:r>
            <a:r>
              <a:rPr lang="en-GB" i="1" dirty="0">
                <a:effectLst/>
                <a:latin typeface="STIX" panose="02020603050405020304" pitchFamily="18" charset="0"/>
              </a:rPr>
              <a:t>to </a:t>
            </a:r>
            <a:r>
              <a:rPr lang="en-GB" dirty="0">
                <a:effectLst/>
                <a:latin typeface="STIX" panose="02020603050405020304" pitchFamily="18" charset="0"/>
              </a:rPr>
              <a:t>the working fluid as it flows at constant pressure through the boiler to complete the cycle. </a:t>
            </a:r>
            <a:endParaRPr lang="en-GB" dirty="0"/>
          </a:p>
        </p:txBody>
      </p:sp>
      <p:sp>
        <p:nvSpPr>
          <p:cNvPr id="12" name="TextBox 11">
            <a:extLst>
              <a:ext uri="{FF2B5EF4-FFF2-40B4-BE49-F238E27FC236}">
                <a16:creationId xmlns:a16="http://schemas.microsoft.com/office/drawing/2014/main" id="{19A7BCED-DD1E-8C27-46D8-22AB8E40582E}"/>
              </a:ext>
            </a:extLst>
          </p:cNvPr>
          <p:cNvSpPr txBox="1"/>
          <p:nvPr/>
        </p:nvSpPr>
        <p:spPr>
          <a:xfrm>
            <a:off x="5295360" y="3557651"/>
            <a:ext cx="3819104" cy="523220"/>
          </a:xfrm>
          <a:prstGeom prst="rect">
            <a:avLst/>
          </a:prstGeom>
          <a:solidFill>
            <a:srgbClr val="00FFFF"/>
          </a:solidFill>
        </p:spPr>
        <p:txBody>
          <a:bodyPr wrap="square">
            <a:spAutoFit/>
          </a:bodyPr>
          <a:lstStyle/>
          <a:p>
            <a:r>
              <a:rPr lang="en-GB" sz="1400" dirty="0">
                <a:effectLst/>
                <a:latin typeface="STIX" panose="02020603050405020304" pitchFamily="18" charset="0"/>
              </a:rPr>
              <a:t>Because the pump is idealized as operating without </a:t>
            </a:r>
            <a:r>
              <a:rPr lang="en-GB" sz="1400" dirty="0" err="1">
                <a:effectLst/>
                <a:latin typeface="STIX" panose="02020603050405020304" pitchFamily="18" charset="0"/>
              </a:rPr>
              <a:t>irreversibilities</a:t>
            </a:r>
            <a:r>
              <a:rPr lang="en-GB" sz="1400" dirty="0">
                <a:effectLst/>
                <a:latin typeface="STIX" panose="02020603050405020304" pitchFamily="18" charset="0"/>
              </a:rPr>
              <a:t> </a:t>
            </a:r>
            <a:endParaRPr lang="en-GB" dirty="0"/>
          </a:p>
        </p:txBody>
      </p:sp>
      <p:pic>
        <p:nvPicPr>
          <p:cNvPr id="13" name="Picture 12">
            <a:extLst>
              <a:ext uri="{FF2B5EF4-FFF2-40B4-BE49-F238E27FC236}">
                <a16:creationId xmlns:a16="http://schemas.microsoft.com/office/drawing/2014/main" id="{40166C8E-9460-7B20-3F3B-3DFF5F621B47}"/>
              </a:ext>
            </a:extLst>
          </p:cNvPr>
          <p:cNvPicPr>
            <a:picLocks noChangeAspect="1"/>
          </p:cNvPicPr>
          <p:nvPr/>
        </p:nvPicPr>
        <p:blipFill>
          <a:blip r:embed="rId3"/>
          <a:stretch>
            <a:fillRect/>
          </a:stretch>
        </p:blipFill>
        <p:spPr>
          <a:xfrm>
            <a:off x="5295360" y="4107952"/>
            <a:ext cx="1526077" cy="824808"/>
          </a:xfrm>
          <a:prstGeom prst="rect">
            <a:avLst/>
          </a:prstGeom>
        </p:spPr>
      </p:pic>
      <p:pic>
        <p:nvPicPr>
          <p:cNvPr id="14" name="Picture 13">
            <a:extLst>
              <a:ext uri="{FF2B5EF4-FFF2-40B4-BE49-F238E27FC236}">
                <a16:creationId xmlns:a16="http://schemas.microsoft.com/office/drawing/2014/main" id="{5274FD2D-C223-7EA4-BC65-751C637CC09E}"/>
              </a:ext>
            </a:extLst>
          </p:cNvPr>
          <p:cNvPicPr>
            <a:picLocks noChangeAspect="1"/>
          </p:cNvPicPr>
          <p:nvPr/>
        </p:nvPicPr>
        <p:blipFill>
          <a:blip r:embed="rId4"/>
          <a:stretch>
            <a:fillRect/>
          </a:stretch>
        </p:blipFill>
        <p:spPr>
          <a:xfrm>
            <a:off x="7181848" y="4145464"/>
            <a:ext cx="1843454" cy="749784"/>
          </a:xfrm>
          <a:prstGeom prst="rect">
            <a:avLst/>
          </a:prstGeom>
        </p:spPr>
      </p:pic>
    </p:spTree>
    <p:extLst>
      <p:ext uri="{BB962C8B-B14F-4D97-AF65-F5344CB8AC3E}">
        <p14:creationId xmlns:p14="http://schemas.microsoft.com/office/powerpoint/2010/main" val="1793936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03347" y="85119"/>
            <a:ext cx="7287572" cy="584775"/>
          </a:xfrm>
          <a:prstGeom prst="rect">
            <a:avLst/>
          </a:prstGeom>
        </p:spPr>
        <p:txBody>
          <a:bodyPr wrap="none">
            <a:spAutoFit/>
          </a:bodyPr>
          <a:lstStyle/>
          <a:p>
            <a:r>
              <a:rPr lang="en-US" sz="3200" b="1" dirty="0"/>
              <a:t>principal </a:t>
            </a:r>
            <a:r>
              <a:rPr lang="en-US" sz="3200" b="1" dirty="0" err="1"/>
              <a:t>Irreversibilities</a:t>
            </a:r>
            <a:r>
              <a:rPr lang="en-US" sz="3200" b="1" dirty="0"/>
              <a:t> and Losses</a:t>
            </a:r>
            <a:endParaRPr lang="en-US" sz="7200" dirty="0"/>
          </a:p>
        </p:txBody>
      </p:sp>
      <p:sp>
        <p:nvSpPr>
          <p:cNvPr id="4" name="TextBox 3">
            <a:extLst>
              <a:ext uri="{FF2B5EF4-FFF2-40B4-BE49-F238E27FC236}">
                <a16:creationId xmlns:a16="http://schemas.microsoft.com/office/drawing/2014/main" id="{5DBD114E-A0DB-D267-4EFE-2DD34451853F}"/>
              </a:ext>
            </a:extLst>
          </p:cNvPr>
          <p:cNvSpPr txBox="1"/>
          <p:nvPr/>
        </p:nvSpPr>
        <p:spPr>
          <a:xfrm>
            <a:off x="203347" y="866020"/>
            <a:ext cx="3792581" cy="307777"/>
          </a:xfrm>
          <a:prstGeom prst="rect">
            <a:avLst/>
          </a:prstGeom>
          <a:solidFill>
            <a:srgbClr val="00FF00"/>
          </a:solidFill>
        </p:spPr>
        <p:txBody>
          <a:bodyPr wrap="square">
            <a:spAutoFit/>
          </a:bodyPr>
          <a:lstStyle/>
          <a:p>
            <a:r>
              <a:rPr lang="en-GB" sz="1400" b="1" dirty="0">
                <a:latin typeface="SourceSansPro"/>
              </a:rPr>
              <a:t>T</a:t>
            </a:r>
            <a:r>
              <a:rPr lang="en-GB" sz="1400" b="1" dirty="0">
                <a:effectLst/>
                <a:latin typeface="SourceSansPro"/>
              </a:rPr>
              <a:t>urbine </a:t>
            </a:r>
            <a:endParaRPr lang="en-GB" dirty="0"/>
          </a:p>
        </p:txBody>
      </p:sp>
      <p:pic>
        <p:nvPicPr>
          <p:cNvPr id="6" name="Picture 5">
            <a:extLst>
              <a:ext uri="{FF2B5EF4-FFF2-40B4-BE49-F238E27FC236}">
                <a16:creationId xmlns:a16="http://schemas.microsoft.com/office/drawing/2014/main" id="{67DF710A-B2A6-E53D-3FB6-BB02022AAB33}"/>
              </a:ext>
            </a:extLst>
          </p:cNvPr>
          <p:cNvPicPr>
            <a:picLocks noChangeAspect="1"/>
          </p:cNvPicPr>
          <p:nvPr/>
        </p:nvPicPr>
        <p:blipFill>
          <a:blip r:embed="rId3"/>
          <a:stretch>
            <a:fillRect/>
          </a:stretch>
        </p:blipFill>
        <p:spPr>
          <a:xfrm>
            <a:off x="623277" y="1173797"/>
            <a:ext cx="2128715" cy="700085"/>
          </a:xfrm>
          <a:prstGeom prst="rect">
            <a:avLst/>
          </a:prstGeom>
        </p:spPr>
      </p:pic>
      <p:sp>
        <p:nvSpPr>
          <p:cNvPr id="10" name="TextBox 9">
            <a:extLst>
              <a:ext uri="{FF2B5EF4-FFF2-40B4-BE49-F238E27FC236}">
                <a16:creationId xmlns:a16="http://schemas.microsoft.com/office/drawing/2014/main" id="{BDF1191D-A641-C7C4-5128-425DE4C03DCD}"/>
              </a:ext>
            </a:extLst>
          </p:cNvPr>
          <p:cNvSpPr txBox="1"/>
          <p:nvPr/>
        </p:nvSpPr>
        <p:spPr>
          <a:xfrm>
            <a:off x="203347" y="1873882"/>
            <a:ext cx="3792581" cy="307777"/>
          </a:xfrm>
          <a:prstGeom prst="rect">
            <a:avLst/>
          </a:prstGeom>
          <a:solidFill>
            <a:srgbClr val="00FF00"/>
          </a:solidFill>
        </p:spPr>
        <p:txBody>
          <a:bodyPr wrap="square">
            <a:spAutoFit/>
          </a:bodyPr>
          <a:lstStyle>
            <a:defPPr>
              <a:defRPr lang="en-US"/>
            </a:defPPr>
            <a:lvl1pPr>
              <a:defRPr sz="1400" b="1">
                <a:latin typeface="SourceSansPro"/>
              </a:defRPr>
            </a:lvl1pPr>
          </a:lstStyle>
          <a:p>
            <a:r>
              <a:rPr lang="en-GB" dirty="0"/>
              <a:t>Pump </a:t>
            </a:r>
          </a:p>
        </p:txBody>
      </p:sp>
      <p:pic>
        <p:nvPicPr>
          <p:cNvPr id="14" name="Picture 13">
            <a:extLst>
              <a:ext uri="{FF2B5EF4-FFF2-40B4-BE49-F238E27FC236}">
                <a16:creationId xmlns:a16="http://schemas.microsoft.com/office/drawing/2014/main" id="{349BCAF5-2A45-2E10-36C2-7B8704646BDC}"/>
              </a:ext>
            </a:extLst>
          </p:cNvPr>
          <p:cNvPicPr>
            <a:picLocks noChangeAspect="1"/>
          </p:cNvPicPr>
          <p:nvPr/>
        </p:nvPicPr>
        <p:blipFill>
          <a:blip r:embed="rId4"/>
          <a:stretch>
            <a:fillRect/>
          </a:stretch>
        </p:blipFill>
        <p:spPr>
          <a:xfrm>
            <a:off x="623277" y="2220125"/>
            <a:ext cx="2128715" cy="707684"/>
          </a:xfrm>
          <a:prstGeom prst="rect">
            <a:avLst/>
          </a:prstGeom>
        </p:spPr>
      </p:pic>
      <p:pic>
        <p:nvPicPr>
          <p:cNvPr id="17" name="Picture 16">
            <a:extLst>
              <a:ext uri="{FF2B5EF4-FFF2-40B4-BE49-F238E27FC236}">
                <a16:creationId xmlns:a16="http://schemas.microsoft.com/office/drawing/2014/main" id="{8052D05E-A457-AD25-7C88-B1848B7F6E7D}"/>
              </a:ext>
            </a:extLst>
          </p:cNvPr>
          <p:cNvPicPr>
            <a:picLocks noChangeAspect="1"/>
          </p:cNvPicPr>
          <p:nvPr/>
        </p:nvPicPr>
        <p:blipFill>
          <a:blip r:embed="rId5"/>
          <a:stretch>
            <a:fillRect/>
          </a:stretch>
        </p:blipFill>
        <p:spPr>
          <a:xfrm>
            <a:off x="623277" y="3076456"/>
            <a:ext cx="2260600" cy="648144"/>
          </a:xfrm>
          <a:prstGeom prst="rect">
            <a:avLst/>
          </a:prstGeom>
        </p:spPr>
      </p:pic>
      <p:sp>
        <p:nvSpPr>
          <p:cNvPr id="20" name="TextBox 19">
            <a:extLst>
              <a:ext uri="{FF2B5EF4-FFF2-40B4-BE49-F238E27FC236}">
                <a16:creationId xmlns:a16="http://schemas.microsoft.com/office/drawing/2014/main" id="{FD1301D8-B1EA-2223-8205-BF8639AD04DC}"/>
              </a:ext>
            </a:extLst>
          </p:cNvPr>
          <p:cNvSpPr txBox="1"/>
          <p:nvPr/>
        </p:nvSpPr>
        <p:spPr>
          <a:xfrm>
            <a:off x="4487664" y="1019908"/>
            <a:ext cx="4572000" cy="923330"/>
          </a:xfrm>
          <a:prstGeom prst="rect">
            <a:avLst/>
          </a:prstGeom>
          <a:solidFill>
            <a:srgbClr val="00FFFF"/>
          </a:solidFill>
        </p:spPr>
        <p:txBody>
          <a:bodyPr wrap="square">
            <a:spAutoFit/>
          </a:bodyPr>
          <a:lstStyle/>
          <a:p>
            <a:pPr>
              <a:spcBef>
                <a:spcPts val="600"/>
              </a:spcBef>
              <a:spcAft>
                <a:spcPts val="600"/>
              </a:spcAft>
            </a:pPr>
            <a:r>
              <a:rPr lang="en-GB" dirty="0">
                <a:effectLst/>
              </a:rPr>
              <a:t>Frictional effects resulting in pressure reductions are additional sources of internal irreversibility as the working fluid flows through the boiler, condenser, and piping connecting the several components. </a:t>
            </a:r>
          </a:p>
        </p:txBody>
      </p:sp>
      <p:sp>
        <p:nvSpPr>
          <p:cNvPr id="3" name="TextBox 2">
            <a:extLst>
              <a:ext uri="{FF2B5EF4-FFF2-40B4-BE49-F238E27FC236}">
                <a16:creationId xmlns:a16="http://schemas.microsoft.com/office/drawing/2014/main" id="{41BD7A33-EAD7-2DEF-8341-185B40D5977E}"/>
              </a:ext>
            </a:extLst>
          </p:cNvPr>
          <p:cNvSpPr txBox="1"/>
          <p:nvPr/>
        </p:nvSpPr>
        <p:spPr>
          <a:xfrm>
            <a:off x="4487664" y="2071451"/>
            <a:ext cx="4572000" cy="715581"/>
          </a:xfrm>
          <a:prstGeom prst="rect">
            <a:avLst/>
          </a:prstGeom>
          <a:solidFill>
            <a:srgbClr val="00FFFF"/>
          </a:solidFill>
        </p:spPr>
        <p:txBody>
          <a:bodyPr wrap="square">
            <a:spAutoFit/>
          </a:bodyPr>
          <a:lstStyle/>
          <a:p>
            <a:pPr>
              <a:spcBef>
                <a:spcPts val="600"/>
              </a:spcBef>
              <a:spcAft>
                <a:spcPts val="600"/>
              </a:spcAft>
            </a:pPr>
            <a:r>
              <a:rPr lang="en-GB" dirty="0">
                <a:effectLst/>
              </a:rPr>
              <a:t>pump inlet state 3 falls in the liquid region and is not saturated liquid as in Fig. 8.3, giving lower average temperatures of heat addition and rejection. </a:t>
            </a:r>
          </a:p>
        </p:txBody>
      </p:sp>
      <p:sp>
        <p:nvSpPr>
          <p:cNvPr id="7" name="TextBox 6">
            <a:extLst>
              <a:ext uri="{FF2B5EF4-FFF2-40B4-BE49-F238E27FC236}">
                <a16:creationId xmlns:a16="http://schemas.microsoft.com/office/drawing/2014/main" id="{9154C6F4-72EA-88E0-0559-7A848273A903}"/>
              </a:ext>
            </a:extLst>
          </p:cNvPr>
          <p:cNvSpPr txBox="1"/>
          <p:nvPr/>
        </p:nvSpPr>
        <p:spPr>
          <a:xfrm>
            <a:off x="4487664" y="2915245"/>
            <a:ext cx="4572000" cy="923330"/>
          </a:xfrm>
          <a:prstGeom prst="rect">
            <a:avLst/>
          </a:prstGeom>
          <a:solidFill>
            <a:srgbClr val="00FFFF"/>
          </a:solidFill>
        </p:spPr>
        <p:txBody>
          <a:bodyPr wrap="square">
            <a:spAutoFit/>
          </a:bodyPr>
          <a:lstStyle/>
          <a:p>
            <a:pPr>
              <a:spcBef>
                <a:spcPts val="600"/>
              </a:spcBef>
              <a:spcAft>
                <a:spcPts val="600"/>
              </a:spcAft>
            </a:pPr>
            <a:r>
              <a:rPr lang="en-GB" dirty="0"/>
              <a:t>Yet the most significant source of irreversibility by far for a fossil-</a:t>
            </a:r>
            <a:r>
              <a:rPr lang="en-GB" dirty="0" err="1"/>
              <a:t>fueled</a:t>
            </a:r>
            <a:r>
              <a:rPr lang="en-GB" dirty="0"/>
              <a:t> vapor power plant is associated with combustion of the fuel and subsequent heat transfer from hot combustion gases to the cycle working fluid.</a:t>
            </a:r>
          </a:p>
        </p:txBody>
      </p:sp>
      <p:sp>
        <p:nvSpPr>
          <p:cNvPr id="11" name="TextBox 10">
            <a:extLst>
              <a:ext uri="{FF2B5EF4-FFF2-40B4-BE49-F238E27FC236}">
                <a16:creationId xmlns:a16="http://schemas.microsoft.com/office/drawing/2014/main" id="{2EA7F9D3-2CD0-0DD2-9C64-4FF82A2917CC}"/>
              </a:ext>
            </a:extLst>
          </p:cNvPr>
          <p:cNvSpPr txBox="1"/>
          <p:nvPr/>
        </p:nvSpPr>
        <p:spPr>
          <a:xfrm>
            <a:off x="4487664" y="3966789"/>
            <a:ext cx="4572000" cy="715581"/>
          </a:xfrm>
          <a:prstGeom prst="rect">
            <a:avLst/>
          </a:prstGeom>
          <a:solidFill>
            <a:srgbClr val="00FFFF"/>
          </a:solidFill>
        </p:spPr>
        <p:txBody>
          <a:bodyPr wrap="square">
            <a:spAutoFit/>
          </a:bodyPr>
          <a:lstStyle/>
          <a:p>
            <a:pPr>
              <a:spcBef>
                <a:spcPts val="600"/>
              </a:spcBef>
              <a:spcAft>
                <a:spcPts val="600"/>
              </a:spcAft>
            </a:pPr>
            <a:r>
              <a:rPr lang="en-GB" dirty="0"/>
              <a:t>Another effect occurring in the surroundings of subsystem B is energy discharged by heat transfer to cooling water as the working fluid condenses. </a:t>
            </a:r>
          </a:p>
        </p:txBody>
      </p:sp>
    </p:spTree>
    <p:extLst>
      <p:ext uri="{BB962C8B-B14F-4D97-AF65-F5344CB8AC3E}">
        <p14:creationId xmlns:p14="http://schemas.microsoft.com/office/powerpoint/2010/main" val="4223128099"/>
      </p:ext>
    </p:extLst>
  </p:cSld>
  <p:clrMapOvr>
    <a:masterClrMapping/>
  </p:clrMapOvr>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18167</TotalTime>
  <Words>2739</Words>
  <Application>Microsoft Macintosh PowerPoint</Application>
  <PresentationFormat>On-screen Show (16:10)</PresentationFormat>
  <Paragraphs>181</Paragraphs>
  <Slides>42</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SourceSansPro</vt:lpstr>
      <vt:lpstr>Arial</vt:lpstr>
      <vt:lpstr>Arial</vt:lpstr>
      <vt:lpstr>Calibri</vt:lpstr>
      <vt:lpstr>STIX</vt:lpstr>
      <vt:lpstr>Symbol</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362</cp:revision>
  <dcterms:created xsi:type="dcterms:W3CDTF">2020-12-02T10:21:58Z</dcterms:created>
  <dcterms:modified xsi:type="dcterms:W3CDTF">2024-01-19T12:51:38Z</dcterms:modified>
</cp:coreProperties>
</file>