
<file path=[Content_Types].xml><?xml version="1.0" encoding="utf-8"?>
<Types xmlns="http://schemas.openxmlformats.org/package/2006/content-types">
  <Default Extension="jfif"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57" r:id="rId2"/>
    <p:sldId id="258" r:id="rId3"/>
    <p:sldId id="356" r:id="rId4"/>
    <p:sldId id="260" r:id="rId5"/>
    <p:sldId id="357" r:id="rId6"/>
    <p:sldId id="334" r:id="rId7"/>
    <p:sldId id="335" r:id="rId8"/>
    <p:sldId id="307" r:id="rId9"/>
    <p:sldId id="358" r:id="rId10"/>
    <p:sldId id="349" r:id="rId11"/>
    <p:sldId id="359" r:id="rId12"/>
    <p:sldId id="320" r:id="rId13"/>
    <p:sldId id="386" r:id="rId14"/>
    <p:sldId id="360" r:id="rId15"/>
    <p:sldId id="361" r:id="rId16"/>
    <p:sldId id="362" r:id="rId17"/>
    <p:sldId id="317" r:id="rId18"/>
    <p:sldId id="329" r:id="rId19"/>
    <p:sldId id="330" r:id="rId20"/>
    <p:sldId id="331" r:id="rId21"/>
    <p:sldId id="365" r:id="rId22"/>
    <p:sldId id="366" r:id="rId23"/>
    <p:sldId id="368" r:id="rId24"/>
    <p:sldId id="369" r:id="rId25"/>
    <p:sldId id="370" r:id="rId26"/>
    <p:sldId id="371" r:id="rId27"/>
    <p:sldId id="374" r:id="rId28"/>
    <p:sldId id="375" r:id="rId29"/>
    <p:sldId id="377" r:id="rId30"/>
    <p:sldId id="380" r:id="rId31"/>
    <p:sldId id="381" r:id="rId32"/>
    <p:sldId id="383" r:id="rId33"/>
    <p:sldId id="384" r:id="rId34"/>
    <p:sldId id="323" r:id="rId35"/>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EA1BC0-9DC8-4603-9055-5A4CCB63AF21}">
          <p14:sldIdLst>
            <p14:sldId id="257"/>
            <p14:sldId id="258"/>
            <p14:sldId id="356"/>
            <p14:sldId id="260"/>
            <p14:sldId id="357"/>
            <p14:sldId id="334"/>
            <p14:sldId id="335"/>
            <p14:sldId id="307"/>
            <p14:sldId id="358"/>
            <p14:sldId id="349"/>
            <p14:sldId id="359"/>
            <p14:sldId id="320"/>
            <p14:sldId id="386"/>
            <p14:sldId id="360"/>
            <p14:sldId id="361"/>
            <p14:sldId id="362"/>
            <p14:sldId id="317"/>
            <p14:sldId id="329"/>
            <p14:sldId id="330"/>
            <p14:sldId id="331"/>
            <p14:sldId id="365"/>
            <p14:sldId id="366"/>
            <p14:sldId id="368"/>
            <p14:sldId id="369"/>
            <p14:sldId id="370"/>
            <p14:sldId id="371"/>
            <p14:sldId id="374"/>
            <p14:sldId id="375"/>
            <p14:sldId id="377"/>
            <p14:sldId id="380"/>
            <p14:sldId id="381"/>
            <p14:sldId id="383"/>
            <p14:sldId id="384"/>
            <p14:sldId id="3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FF00"/>
    <a:srgbClr val="CCECFF"/>
    <a:srgbClr val="FF0000"/>
    <a:srgbClr val="EF363B"/>
    <a:srgbClr val="FFFFFF"/>
    <a:srgbClr val="00965E"/>
    <a:srgbClr val="EE353B"/>
    <a:srgbClr val="005EB8"/>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0" autoAdjust="0"/>
    <p:restoredTop sz="92402" autoAdjust="0"/>
  </p:normalViewPr>
  <p:slideViewPr>
    <p:cSldViewPr snapToGrid="0" snapToObjects="1">
      <p:cViewPr varScale="1">
        <p:scale>
          <a:sx n="132" d="100"/>
          <a:sy n="132" d="100"/>
        </p:scale>
        <p:origin x="1272"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1/17/24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1/17/24</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DF164E42-DED0-9246-9B1B-B67105F62D49}" type="slidenum">
              <a:rPr lang="en-US" smtClean="0"/>
              <a:t>1</a:t>
            </a:fld>
            <a:endParaRPr lang="en-US"/>
          </a:p>
        </p:txBody>
      </p:sp>
    </p:spTree>
    <p:extLst>
      <p:ext uri="{BB962C8B-B14F-4D97-AF65-F5344CB8AC3E}">
        <p14:creationId xmlns:p14="http://schemas.microsoft.com/office/powerpoint/2010/main" val="586335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18</a:t>
            </a:fld>
            <a:endParaRPr lang="en-US"/>
          </a:p>
        </p:txBody>
      </p:sp>
    </p:spTree>
    <p:extLst>
      <p:ext uri="{BB962C8B-B14F-4D97-AF65-F5344CB8AC3E}">
        <p14:creationId xmlns:p14="http://schemas.microsoft.com/office/powerpoint/2010/main" val="1900154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19</a:t>
            </a:fld>
            <a:endParaRPr lang="en-US"/>
          </a:p>
        </p:txBody>
      </p:sp>
    </p:spTree>
    <p:extLst>
      <p:ext uri="{BB962C8B-B14F-4D97-AF65-F5344CB8AC3E}">
        <p14:creationId xmlns:p14="http://schemas.microsoft.com/office/powerpoint/2010/main" val="2828396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20</a:t>
            </a:fld>
            <a:endParaRPr lang="en-US"/>
          </a:p>
        </p:txBody>
      </p:sp>
    </p:spTree>
    <p:extLst>
      <p:ext uri="{BB962C8B-B14F-4D97-AF65-F5344CB8AC3E}">
        <p14:creationId xmlns:p14="http://schemas.microsoft.com/office/powerpoint/2010/main" val="1646421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dirty="0">
                <a:effectLst/>
                <a:latin typeface="STIX" panose="02020603050405020304" pitchFamily="18" charset="0"/>
              </a:rPr>
              <a:t>In the present discussion, we use the closed system energy and entropy balances to introduce the increase of entropy principle. Discussion </a:t>
            </a:r>
            <a:r>
              <a:rPr lang="en-GB" sz="1800" dirty="0" err="1">
                <a:effectLst/>
                <a:latin typeface="STIX" panose="02020603050405020304" pitchFamily="18" charset="0"/>
              </a:rPr>
              <a:t>centers</a:t>
            </a:r>
            <a:r>
              <a:rPr lang="en-GB" sz="1800" dirty="0">
                <a:effectLst/>
                <a:latin typeface="STIX" panose="02020603050405020304" pitchFamily="18" charset="0"/>
              </a:rPr>
              <a:t> on an enlarged system consisting of a system and that portion of the surroundings affected by the system as it undergoes a process. Since all energy and mass transfers taking place are included within the boundary of the </a:t>
            </a:r>
            <a:r>
              <a:rPr lang="en-GB" sz="1800" dirty="0" err="1">
                <a:effectLst/>
                <a:latin typeface="STIX" panose="02020603050405020304" pitchFamily="18" charset="0"/>
              </a:rPr>
              <a:t>en</a:t>
            </a:r>
            <a:r>
              <a:rPr lang="en-GB" sz="1800" dirty="0">
                <a:effectLst/>
                <a:latin typeface="STIX" panose="02020603050405020304" pitchFamily="18" charset="0"/>
              </a:rPr>
              <a:t>- </a:t>
            </a:r>
            <a:r>
              <a:rPr lang="en-GB" sz="1800" dirty="0" err="1">
                <a:effectLst/>
                <a:latin typeface="STIX" panose="02020603050405020304" pitchFamily="18" charset="0"/>
              </a:rPr>
              <a:t>larged</a:t>
            </a:r>
            <a:r>
              <a:rPr lang="en-GB" sz="1800" dirty="0">
                <a:effectLst/>
                <a:latin typeface="STIX" panose="02020603050405020304" pitchFamily="18" charset="0"/>
              </a:rPr>
              <a:t> system, the enlarged system is an </a:t>
            </a:r>
            <a:r>
              <a:rPr lang="en-GB" sz="1800" i="1" dirty="0">
                <a:effectLst/>
                <a:latin typeface="STIX" panose="02020603050405020304" pitchFamily="18" charset="0"/>
              </a:rPr>
              <a:t>isolated </a:t>
            </a:r>
            <a:r>
              <a:rPr lang="en-GB" sz="1800" dirty="0">
                <a:effectLst/>
                <a:latin typeface="STIX" panose="02020603050405020304" pitchFamily="18" charset="0"/>
              </a:rPr>
              <a:t>system. </a:t>
            </a:r>
            <a:endParaRPr lang="en-GB" dirty="0"/>
          </a:p>
        </p:txBody>
      </p:sp>
      <p:sp>
        <p:nvSpPr>
          <p:cNvPr id="4" name="Slide Number Placeholder 3"/>
          <p:cNvSpPr>
            <a:spLocks noGrp="1"/>
          </p:cNvSpPr>
          <p:nvPr>
            <p:ph type="sldNum" sz="quarter" idx="5"/>
          </p:nvPr>
        </p:nvSpPr>
        <p:spPr/>
        <p:txBody>
          <a:bodyPr/>
          <a:lstStyle/>
          <a:p>
            <a:fld id="{DF164E42-DED0-9246-9B1B-B67105F62D49}" type="slidenum">
              <a:rPr lang="en-US" smtClean="0"/>
              <a:t>23</a:t>
            </a:fld>
            <a:endParaRPr lang="en-US"/>
          </a:p>
        </p:txBody>
      </p:sp>
    </p:spTree>
    <p:extLst>
      <p:ext uri="{BB962C8B-B14F-4D97-AF65-F5344CB8AC3E}">
        <p14:creationId xmlns:p14="http://schemas.microsoft.com/office/powerpoint/2010/main" val="1925901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STIX" panose="02020603050405020304" pitchFamily="18" charset="0"/>
              </a:rPr>
              <a:t>Consider N molecules initially contained in one half of the box shown in </a:t>
            </a:r>
            <a:r>
              <a:rPr lang="en-GB" sz="1800" b="1" dirty="0">
                <a:solidFill>
                  <a:srgbClr val="05729B"/>
                </a:solidFill>
                <a:effectLst/>
                <a:latin typeface="STIX" panose="02020603050405020304" pitchFamily="18" charset="0"/>
              </a:rPr>
              <a:t>Fig. 6.7</a:t>
            </a:r>
            <a:r>
              <a:rPr lang="en-GB" sz="1800" b="1" i="1" dirty="0">
                <a:solidFill>
                  <a:srgbClr val="05729B"/>
                </a:solidFill>
                <a:effectLst/>
                <a:latin typeface="STIX" panose="02020603050405020304" pitchFamily="18" charset="0"/>
              </a:rPr>
              <a:t>a</a:t>
            </a:r>
            <a:r>
              <a:rPr lang="en-GB" sz="1800" dirty="0">
                <a:effectLst/>
                <a:latin typeface="STIX" panose="02020603050405020304" pitchFamily="18" charset="0"/>
              </a:rPr>
              <a:t>. The entire box is considered an isolated system. We assume that the ideal gas model applies. In the initial condition, the gas appears to be at equilibrium in terms of temperature, </a:t>
            </a:r>
            <a:r>
              <a:rPr lang="en-GB" sz="1800" dirty="0" err="1">
                <a:effectLst/>
                <a:latin typeface="STIX" panose="02020603050405020304" pitchFamily="18" charset="0"/>
              </a:rPr>
              <a:t>pres</a:t>
            </a:r>
            <a:r>
              <a:rPr lang="en-GB" sz="1800" dirty="0">
                <a:effectLst/>
                <a:latin typeface="STIX" panose="02020603050405020304" pitchFamily="18" charset="0"/>
              </a:rPr>
              <a:t>- sure, and other properties. But, on the microscopic level the molecules are moving about randomly. We do know </a:t>
            </a:r>
            <a:r>
              <a:rPr lang="en-GB" sz="1800" i="1" dirty="0">
                <a:effectLst/>
                <a:latin typeface="STIX" panose="02020603050405020304" pitchFamily="18" charset="0"/>
              </a:rPr>
              <a:t>for sure</a:t>
            </a:r>
            <a:r>
              <a:rPr lang="en-GB" sz="1800" dirty="0">
                <a:effectLst/>
                <a:latin typeface="STIX" panose="02020603050405020304" pitchFamily="18" charset="0"/>
              </a:rPr>
              <a:t>, though, that initially all molecules are on the right side of the vessel. </a:t>
            </a:r>
            <a:endParaRPr lang="en-GB" dirty="0"/>
          </a:p>
          <a:p>
            <a:r>
              <a:rPr lang="en-GB" sz="1800" dirty="0">
                <a:effectLst/>
                <a:latin typeface="STIX" panose="02020603050405020304" pitchFamily="18" charset="0"/>
              </a:rPr>
              <a:t>Suppose we remove the partition and wait until equilibrium is reached again, as in Fig. 6.7</a:t>
            </a:r>
            <a:r>
              <a:rPr lang="en-GB" sz="1800" i="1" dirty="0">
                <a:effectLst/>
                <a:latin typeface="STIX" panose="02020603050405020304" pitchFamily="18" charset="0"/>
              </a:rPr>
              <a:t>b</a:t>
            </a:r>
            <a:r>
              <a:rPr lang="en-GB" sz="1800" dirty="0">
                <a:effectLst/>
                <a:latin typeface="STIX" panose="02020603050405020304" pitchFamily="18" charset="0"/>
              </a:rPr>
              <a:t>. Because the system is isolated, the internal energy </a:t>
            </a:r>
            <a:r>
              <a:rPr lang="en-GB" sz="1800" i="1" dirty="0">
                <a:effectLst/>
                <a:latin typeface="STIX" panose="02020603050405020304" pitchFamily="18" charset="0"/>
              </a:rPr>
              <a:t>U </a:t>
            </a:r>
            <a:r>
              <a:rPr lang="en-GB" sz="1800" dirty="0">
                <a:effectLst/>
                <a:latin typeface="STIX" panose="02020603050405020304" pitchFamily="18" charset="0"/>
              </a:rPr>
              <a:t>does not change: </a:t>
            </a:r>
            <a:r>
              <a:rPr lang="en-GB" sz="1800" i="1" dirty="0">
                <a:effectLst/>
                <a:latin typeface="STIX" panose="02020603050405020304" pitchFamily="18" charset="0"/>
              </a:rPr>
              <a:t>U</a:t>
            </a:r>
            <a:r>
              <a:rPr lang="en-GB" sz="1800" dirty="0">
                <a:effectLst/>
                <a:latin typeface="STIX" panose="02020603050405020304" pitchFamily="18" charset="0"/>
              </a:rPr>
              <a:t>2 </a:t>
            </a:r>
            <a:r>
              <a:rPr lang="en-GB" sz="1800" dirty="0">
                <a:effectLst/>
                <a:latin typeface="Symbol" pitchFamily="2" charset="2"/>
              </a:rPr>
              <a:t>= </a:t>
            </a:r>
            <a:r>
              <a:rPr lang="en-GB" sz="1800" i="1" dirty="0">
                <a:effectLst/>
                <a:latin typeface="STIX" panose="02020603050405020304" pitchFamily="18" charset="0"/>
              </a:rPr>
              <a:t>U</a:t>
            </a:r>
            <a:r>
              <a:rPr lang="en-GB" sz="1800" dirty="0">
                <a:effectLst/>
                <a:latin typeface="STIX" panose="02020603050405020304" pitchFamily="18" charset="0"/>
              </a:rPr>
              <a:t>1. Further, because the internal energy of an ideal gas depends on temperature alone, the temperature is unchanged: </a:t>
            </a:r>
            <a:r>
              <a:rPr lang="en-GB" sz="1800" i="1" dirty="0">
                <a:effectLst/>
                <a:latin typeface="STIX" panose="02020603050405020304" pitchFamily="18" charset="0"/>
              </a:rPr>
              <a:t>T</a:t>
            </a:r>
            <a:r>
              <a:rPr lang="en-GB" sz="1800" dirty="0">
                <a:effectLst/>
                <a:latin typeface="STIX" panose="02020603050405020304" pitchFamily="18" charset="0"/>
              </a:rPr>
              <a:t>2 </a:t>
            </a:r>
            <a:r>
              <a:rPr lang="en-GB" sz="1800" dirty="0">
                <a:effectLst/>
                <a:latin typeface="Symbol" pitchFamily="2" charset="2"/>
              </a:rPr>
              <a:t>= </a:t>
            </a:r>
            <a:r>
              <a:rPr lang="en-GB" sz="1800" i="1" dirty="0">
                <a:effectLst/>
                <a:latin typeface="STIX" panose="02020603050405020304" pitchFamily="18" charset="0"/>
              </a:rPr>
              <a:t>T</a:t>
            </a:r>
            <a:r>
              <a:rPr lang="en-GB" sz="1800" dirty="0">
                <a:effectLst/>
                <a:latin typeface="STIX" panose="02020603050405020304" pitchFamily="18" charset="0"/>
              </a:rPr>
              <a:t>1. Still, at the final state a given molecule has twice the volume in which to move: </a:t>
            </a:r>
            <a:r>
              <a:rPr lang="en-GB" sz="1800" i="1" dirty="0">
                <a:effectLst/>
                <a:latin typeface="STIX" panose="02020603050405020304" pitchFamily="18" charset="0"/>
              </a:rPr>
              <a:t>V</a:t>
            </a:r>
            <a:r>
              <a:rPr lang="en-GB" sz="1800" dirty="0">
                <a:effectLst/>
                <a:latin typeface="STIX" panose="02020603050405020304" pitchFamily="18" charset="0"/>
              </a:rPr>
              <a:t>2 </a:t>
            </a:r>
            <a:r>
              <a:rPr lang="en-GB" sz="1800" dirty="0">
                <a:effectLst/>
                <a:latin typeface="Symbol" pitchFamily="2" charset="2"/>
              </a:rPr>
              <a:t>= </a:t>
            </a:r>
            <a:r>
              <a:rPr lang="en-GB" sz="1800" dirty="0">
                <a:effectLst/>
                <a:latin typeface="STIX" panose="02020603050405020304" pitchFamily="18" charset="0"/>
              </a:rPr>
              <a:t>2</a:t>
            </a:r>
            <a:r>
              <a:rPr lang="en-GB" sz="1800" i="1" dirty="0">
                <a:effectLst/>
                <a:latin typeface="STIX" panose="02020603050405020304" pitchFamily="18" charset="0"/>
              </a:rPr>
              <a:t>V</a:t>
            </a:r>
            <a:r>
              <a:rPr lang="en-GB" sz="1800" dirty="0">
                <a:effectLst/>
                <a:latin typeface="STIX" panose="02020603050405020304" pitchFamily="18" charset="0"/>
              </a:rPr>
              <a:t>1. Just like a coin toss, the probability that the molecule is on one side or the other is now 1⁄2, which is the same as the volume ratio </a:t>
            </a:r>
            <a:r>
              <a:rPr lang="en-GB" sz="1800" i="1" dirty="0">
                <a:effectLst/>
                <a:latin typeface="STIX" panose="02020603050405020304" pitchFamily="18" charset="0"/>
              </a:rPr>
              <a:t>V</a:t>
            </a:r>
            <a:r>
              <a:rPr lang="en-GB" sz="1800" dirty="0">
                <a:effectLst/>
                <a:latin typeface="STIX" panose="02020603050405020304" pitchFamily="18" charset="0"/>
              </a:rPr>
              <a:t>1/</a:t>
            </a:r>
            <a:r>
              <a:rPr lang="en-GB" sz="1800" i="1" dirty="0">
                <a:effectLst/>
                <a:latin typeface="STIX" panose="02020603050405020304" pitchFamily="18" charset="0"/>
              </a:rPr>
              <a:t>V</a:t>
            </a:r>
            <a:r>
              <a:rPr lang="en-GB" sz="1800" dirty="0">
                <a:effectLst/>
                <a:latin typeface="STIX" panose="02020603050405020304" pitchFamily="18" charset="0"/>
              </a:rPr>
              <a:t>2. In the final condition, we have </a:t>
            </a:r>
            <a:r>
              <a:rPr lang="en-GB" sz="1800" i="1" dirty="0">
                <a:effectLst/>
                <a:latin typeface="STIX" panose="02020603050405020304" pitchFamily="18" charset="0"/>
              </a:rPr>
              <a:t>less knowledge </a:t>
            </a:r>
            <a:r>
              <a:rPr lang="en-GB" sz="1800" dirty="0">
                <a:effectLst/>
                <a:latin typeface="STIX" panose="02020603050405020304" pitchFamily="18" charset="0"/>
              </a:rPr>
              <a:t>about where each molecule is than we did originally. </a:t>
            </a:r>
            <a:endParaRPr lang="en-GB" dirty="0"/>
          </a:p>
        </p:txBody>
      </p:sp>
      <p:sp>
        <p:nvSpPr>
          <p:cNvPr id="4" name="Slide Number Placeholder 3"/>
          <p:cNvSpPr>
            <a:spLocks noGrp="1"/>
          </p:cNvSpPr>
          <p:nvPr>
            <p:ph type="sldNum" sz="quarter" idx="5"/>
          </p:nvPr>
        </p:nvSpPr>
        <p:spPr/>
        <p:txBody>
          <a:bodyPr/>
          <a:lstStyle/>
          <a:p>
            <a:fld id="{DF164E42-DED0-9246-9B1B-B67105F62D49}" type="slidenum">
              <a:rPr lang="en-US" smtClean="0"/>
              <a:t>24</a:t>
            </a:fld>
            <a:endParaRPr lang="en-US"/>
          </a:p>
        </p:txBody>
      </p:sp>
    </p:spTree>
    <p:extLst>
      <p:ext uri="{BB962C8B-B14F-4D97-AF65-F5344CB8AC3E}">
        <p14:creationId xmlns:p14="http://schemas.microsoft.com/office/powerpoint/2010/main" val="533281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dirty="0">
                <a:effectLst/>
                <a:latin typeface="STIX" panose="02020603050405020304" pitchFamily="18" charset="0"/>
              </a:rPr>
              <a:t>where </a:t>
            </a:r>
            <a:r>
              <a:rPr lang="en-GB" sz="1800" i="1" dirty="0">
                <a:effectLst/>
                <a:latin typeface="STIX" panose="02020603050405020304" pitchFamily="18" charset="0"/>
              </a:rPr>
              <a:t>p</a:t>
            </a:r>
            <a:r>
              <a:rPr lang="en-GB" sz="1800" dirty="0">
                <a:effectLst/>
                <a:latin typeface="STIX" panose="02020603050405020304" pitchFamily="18" charset="0"/>
              </a:rPr>
              <a:t>r1 </a:t>
            </a:r>
            <a:r>
              <a:rPr lang="en-GB" sz="1800" dirty="0">
                <a:effectLst/>
                <a:latin typeface="Symbol" pitchFamily="2" charset="2"/>
              </a:rPr>
              <a:t>= </a:t>
            </a:r>
            <a:r>
              <a:rPr lang="en-GB" sz="1800" i="1" dirty="0">
                <a:effectLst/>
                <a:latin typeface="STIX" panose="02020603050405020304" pitchFamily="18" charset="0"/>
              </a:rPr>
              <a:t>p</a:t>
            </a:r>
            <a:r>
              <a:rPr lang="en-GB" sz="1800" dirty="0">
                <a:effectLst/>
                <a:latin typeface="STIX" panose="02020603050405020304" pitchFamily="18" charset="0"/>
              </a:rPr>
              <a:t>r(</a:t>
            </a:r>
            <a:r>
              <a:rPr lang="en-GB" sz="1800" i="1" dirty="0">
                <a:effectLst/>
                <a:latin typeface="STIX" panose="02020603050405020304" pitchFamily="18" charset="0"/>
              </a:rPr>
              <a:t>T</a:t>
            </a:r>
            <a:r>
              <a:rPr lang="en-GB" sz="1800" dirty="0">
                <a:effectLst/>
                <a:latin typeface="STIX" panose="02020603050405020304" pitchFamily="18" charset="0"/>
              </a:rPr>
              <a:t>1) and </a:t>
            </a:r>
            <a:r>
              <a:rPr lang="en-GB" sz="1800" i="1" dirty="0">
                <a:effectLst/>
                <a:latin typeface="STIX" panose="02020603050405020304" pitchFamily="18" charset="0"/>
              </a:rPr>
              <a:t>p</a:t>
            </a:r>
            <a:r>
              <a:rPr lang="en-GB" sz="1800" dirty="0">
                <a:effectLst/>
                <a:latin typeface="STIX" panose="02020603050405020304" pitchFamily="18" charset="0"/>
              </a:rPr>
              <a:t>r2 </a:t>
            </a:r>
            <a:r>
              <a:rPr lang="en-GB" sz="1800" dirty="0">
                <a:effectLst/>
                <a:latin typeface="Symbol" pitchFamily="2" charset="2"/>
              </a:rPr>
              <a:t>= </a:t>
            </a:r>
            <a:r>
              <a:rPr lang="en-GB" sz="1800" i="1" dirty="0">
                <a:effectLst/>
                <a:latin typeface="STIX" panose="02020603050405020304" pitchFamily="18" charset="0"/>
              </a:rPr>
              <a:t>p</a:t>
            </a:r>
            <a:r>
              <a:rPr lang="en-GB" sz="1800" dirty="0">
                <a:effectLst/>
                <a:latin typeface="STIX" panose="02020603050405020304" pitchFamily="18" charset="0"/>
              </a:rPr>
              <a:t>r(</a:t>
            </a:r>
            <a:r>
              <a:rPr lang="en-GB" sz="1800" i="1" dirty="0">
                <a:effectLst/>
                <a:latin typeface="STIX" panose="02020603050405020304" pitchFamily="18" charset="0"/>
              </a:rPr>
              <a:t>T</a:t>
            </a:r>
            <a:r>
              <a:rPr lang="en-GB" sz="1800" dirty="0">
                <a:effectLst/>
                <a:latin typeface="STIX" panose="02020603050405020304" pitchFamily="18" charset="0"/>
              </a:rPr>
              <a:t>2). The function </a:t>
            </a:r>
            <a:r>
              <a:rPr lang="en-GB" sz="1800" i="1" dirty="0">
                <a:effectLst/>
                <a:latin typeface="STIX" panose="02020603050405020304" pitchFamily="18" charset="0"/>
              </a:rPr>
              <a:t>p</a:t>
            </a:r>
            <a:r>
              <a:rPr lang="en-GB" sz="1800" dirty="0">
                <a:effectLst/>
                <a:latin typeface="STIX" panose="02020603050405020304" pitchFamily="18" charset="0"/>
              </a:rPr>
              <a:t>r is sometimes called the </a:t>
            </a:r>
            <a:r>
              <a:rPr lang="en-GB" sz="1800" i="1" dirty="0">
                <a:effectLst/>
                <a:latin typeface="STIX" panose="02020603050405020304" pitchFamily="18" charset="0"/>
              </a:rPr>
              <a:t>relative pressure</a:t>
            </a:r>
            <a:r>
              <a:rPr lang="en-GB" sz="1800" dirty="0">
                <a:effectLst/>
                <a:latin typeface="STIX" panose="02020603050405020304" pitchFamily="18" charset="0"/>
              </a:rPr>
              <a:t>. Observe that </a:t>
            </a:r>
            <a:r>
              <a:rPr lang="en-GB" sz="1800" i="1" dirty="0">
                <a:effectLst/>
                <a:latin typeface="STIX" panose="02020603050405020304" pitchFamily="18" charset="0"/>
              </a:rPr>
              <a:t>p</a:t>
            </a:r>
            <a:r>
              <a:rPr lang="en-GB" sz="1800" dirty="0">
                <a:effectLst/>
                <a:latin typeface="STIX" panose="02020603050405020304" pitchFamily="18" charset="0"/>
              </a:rPr>
              <a:t>r is not truly a pressure, so the name </a:t>
            </a:r>
            <a:r>
              <a:rPr lang="en-GB" sz="1800" i="1" dirty="0">
                <a:effectLst/>
                <a:latin typeface="STIX" panose="02020603050405020304" pitchFamily="18" charset="0"/>
              </a:rPr>
              <a:t>relative pressure </a:t>
            </a:r>
            <a:r>
              <a:rPr lang="en-GB" sz="1800" dirty="0">
                <a:effectLst/>
                <a:latin typeface="STIX" panose="02020603050405020304" pitchFamily="18" charset="0"/>
              </a:rPr>
              <a:t>has no physical </a:t>
            </a:r>
            <a:r>
              <a:rPr lang="en-GB" sz="1800" dirty="0" err="1">
                <a:effectLst/>
                <a:latin typeface="STIX" panose="02020603050405020304" pitchFamily="18" charset="0"/>
              </a:rPr>
              <a:t>signif</a:t>
            </a:r>
            <a:r>
              <a:rPr lang="en-GB" sz="1800" dirty="0">
                <a:effectLst/>
                <a:latin typeface="STIX" panose="02020603050405020304" pitchFamily="18" charset="0"/>
              </a:rPr>
              <a:t>- </a:t>
            </a:r>
            <a:r>
              <a:rPr lang="en-GB" sz="1800" dirty="0" err="1">
                <a:effectLst/>
                <a:latin typeface="STIX" panose="02020603050405020304" pitchFamily="18" charset="0"/>
              </a:rPr>
              <a:t>icance</a:t>
            </a:r>
            <a:r>
              <a:rPr lang="en-GB" sz="1800" dirty="0">
                <a:effectLst/>
                <a:latin typeface="STIX" panose="02020603050405020304" pitchFamily="18" charset="0"/>
              </a:rPr>
              <a:t>. Also, be careful not to confuse </a:t>
            </a:r>
            <a:r>
              <a:rPr lang="en-GB" sz="1800" i="1" dirty="0">
                <a:effectLst/>
                <a:latin typeface="STIX" panose="02020603050405020304" pitchFamily="18" charset="0"/>
              </a:rPr>
              <a:t>p</a:t>
            </a:r>
            <a:r>
              <a:rPr lang="en-GB" sz="1800" dirty="0">
                <a:effectLst/>
                <a:latin typeface="STIX" panose="02020603050405020304" pitchFamily="18" charset="0"/>
              </a:rPr>
              <a:t>r with the reduced pressure of the compressibility diagram. </a:t>
            </a:r>
            <a:endParaRPr lang="en-GB" dirty="0"/>
          </a:p>
          <a:p>
            <a:endParaRPr lang="en-FI" dirty="0"/>
          </a:p>
        </p:txBody>
      </p:sp>
      <p:sp>
        <p:nvSpPr>
          <p:cNvPr id="4" name="Slide Number Placeholder 3"/>
          <p:cNvSpPr>
            <a:spLocks noGrp="1"/>
          </p:cNvSpPr>
          <p:nvPr>
            <p:ph type="sldNum" sz="quarter" idx="5"/>
          </p:nvPr>
        </p:nvSpPr>
        <p:spPr/>
        <p:txBody>
          <a:bodyPr/>
          <a:lstStyle/>
          <a:p>
            <a:fld id="{DF164E42-DED0-9246-9B1B-B67105F62D49}" type="slidenum">
              <a:rPr lang="en-US" smtClean="0"/>
              <a:t>27</a:t>
            </a:fld>
            <a:endParaRPr lang="en-US"/>
          </a:p>
        </p:txBody>
      </p:sp>
    </p:spTree>
    <p:extLst>
      <p:ext uri="{BB962C8B-B14F-4D97-AF65-F5344CB8AC3E}">
        <p14:creationId xmlns:p14="http://schemas.microsoft.com/office/powerpoint/2010/main" val="362801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r>
              <a:rPr lang="fi-FI" dirty="0"/>
              <a:t>https://sciencestruck.com/difference-between-entropy-enthalpy-in-thermodynamics</a:t>
            </a:r>
          </a:p>
        </p:txBody>
      </p:sp>
      <p:sp>
        <p:nvSpPr>
          <p:cNvPr id="4" name="Dian numeron paikkamerkki 3"/>
          <p:cNvSpPr>
            <a:spLocks noGrp="1"/>
          </p:cNvSpPr>
          <p:nvPr>
            <p:ph type="sldNum" sz="quarter" idx="10"/>
          </p:nvPr>
        </p:nvSpPr>
        <p:spPr/>
        <p:txBody>
          <a:bodyPr/>
          <a:lstStyle/>
          <a:p>
            <a:fld id="{DF164E42-DED0-9246-9B1B-B67105F62D49}" type="slidenum">
              <a:rPr lang="en-US" smtClean="0"/>
              <a:t>34</a:t>
            </a:fld>
            <a:endParaRPr lang="en-US"/>
          </a:p>
        </p:txBody>
      </p:sp>
    </p:spTree>
    <p:extLst>
      <p:ext uri="{BB962C8B-B14F-4D97-AF65-F5344CB8AC3E}">
        <p14:creationId xmlns:p14="http://schemas.microsoft.com/office/powerpoint/2010/main" val="1798779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r>
              <a:rPr lang="en-US" dirty="0"/>
              <a:t>Heat is energy can be converted from one form to another, or transferred from one object to another. For example, a stove burner converts electrical energy to heat and conducts that energy through the pot to the water. This increases the kinetic energy of the water molecules, causing them to move faster and faster. At a certain temperature (the boiling point), the atoms have gained enough energy to break free of the molecular bonds of the liquid and escape as vapor. </a:t>
            </a:r>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a:t>
            </a:fld>
            <a:endParaRPr lang="en-US"/>
          </a:p>
        </p:txBody>
      </p:sp>
    </p:spTree>
    <p:extLst>
      <p:ext uri="{BB962C8B-B14F-4D97-AF65-F5344CB8AC3E}">
        <p14:creationId xmlns:p14="http://schemas.microsoft.com/office/powerpoint/2010/main" val="2426687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4</a:t>
            </a:fld>
            <a:endParaRPr lang="en-US"/>
          </a:p>
        </p:txBody>
      </p:sp>
    </p:spTree>
    <p:extLst>
      <p:ext uri="{BB962C8B-B14F-4D97-AF65-F5344CB8AC3E}">
        <p14:creationId xmlns:p14="http://schemas.microsoft.com/office/powerpoint/2010/main" val="1627533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r>
              <a:rPr lang="fi-FI" dirty="0"/>
              <a:t>https://www.thoughtco.com/list-of-phase-changes-of-matter-608361</a:t>
            </a:r>
          </a:p>
        </p:txBody>
      </p:sp>
      <p:sp>
        <p:nvSpPr>
          <p:cNvPr id="4" name="Dian numeron paikkamerkki 3"/>
          <p:cNvSpPr>
            <a:spLocks noGrp="1"/>
          </p:cNvSpPr>
          <p:nvPr>
            <p:ph type="sldNum" sz="quarter" idx="10"/>
          </p:nvPr>
        </p:nvSpPr>
        <p:spPr/>
        <p:txBody>
          <a:bodyPr/>
          <a:lstStyle/>
          <a:p>
            <a:fld id="{DF164E42-DED0-9246-9B1B-B67105F62D49}" type="slidenum">
              <a:rPr lang="en-US" smtClean="0"/>
              <a:t>7</a:t>
            </a:fld>
            <a:endParaRPr lang="en-US"/>
          </a:p>
        </p:txBody>
      </p:sp>
    </p:spTree>
    <p:extLst>
      <p:ext uri="{BB962C8B-B14F-4D97-AF65-F5344CB8AC3E}">
        <p14:creationId xmlns:p14="http://schemas.microsoft.com/office/powerpoint/2010/main" val="3774787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9</a:t>
            </a:fld>
            <a:endParaRPr lang="en-US"/>
          </a:p>
        </p:txBody>
      </p:sp>
    </p:spTree>
    <p:extLst>
      <p:ext uri="{BB962C8B-B14F-4D97-AF65-F5344CB8AC3E}">
        <p14:creationId xmlns:p14="http://schemas.microsoft.com/office/powerpoint/2010/main" val="591955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12</a:t>
            </a:fld>
            <a:endParaRPr lang="en-US"/>
          </a:p>
        </p:txBody>
      </p:sp>
    </p:spTree>
    <p:extLst>
      <p:ext uri="{BB962C8B-B14F-4D97-AF65-F5344CB8AC3E}">
        <p14:creationId xmlns:p14="http://schemas.microsoft.com/office/powerpoint/2010/main" val="2055604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14</a:t>
            </a:fld>
            <a:endParaRPr lang="en-US"/>
          </a:p>
        </p:txBody>
      </p:sp>
    </p:spTree>
    <p:extLst>
      <p:ext uri="{BB962C8B-B14F-4D97-AF65-F5344CB8AC3E}">
        <p14:creationId xmlns:p14="http://schemas.microsoft.com/office/powerpoint/2010/main" val="483487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dirty="0">
                <a:effectLst/>
                <a:latin typeface="STIX" panose="02020603050405020304" pitchFamily="18" charset="0"/>
              </a:rPr>
              <a:t>This shows that the integral of </a:t>
            </a:r>
            <a:r>
              <a:rPr lang="el-GR" sz="1800" dirty="0">
                <a:solidFill>
                  <a:srgbClr val="211E1E"/>
                </a:solidFill>
                <a:effectLst/>
                <a:latin typeface="Symbol" pitchFamily="2" charset="2"/>
              </a:rPr>
              <a:t>δ </a:t>
            </a:r>
            <a:r>
              <a:rPr lang="en-GB" sz="1800" i="1" dirty="0">
                <a:effectLst/>
                <a:latin typeface="STIX" panose="02020603050405020304" pitchFamily="18" charset="0"/>
              </a:rPr>
              <a:t>Q</a:t>
            </a:r>
            <a:r>
              <a:rPr lang="en-GB" sz="1800" dirty="0">
                <a:effectLst/>
                <a:latin typeface="STIX" panose="02020603050405020304" pitchFamily="18" charset="0"/>
              </a:rPr>
              <a:t>/</a:t>
            </a:r>
            <a:r>
              <a:rPr lang="en-GB" sz="1800" i="1" dirty="0">
                <a:effectLst/>
                <a:latin typeface="STIX" panose="02020603050405020304" pitchFamily="18" charset="0"/>
              </a:rPr>
              <a:t>T </a:t>
            </a:r>
            <a:r>
              <a:rPr lang="en-GB" sz="1800" dirty="0">
                <a:effectLst/>
                <a:latin typeface="STIX" panose="02020603050405020304" pitchFamily="18" charset="0"/>
              </a:rPr>
              <a:t>is the same for both processes. Since A and B are arbitrary, it follows that the integral of </a:t>
            </a:r>
            <a:r>
              <a:rPr lang="el-GR" sz="1800" dirty="0">
                <a:solidFill>
                  <a:srgbClr val="211E1E"/>
                </a:solidFill>
                <a:effectLst/>
                <a:latin typeface="Symbol" pitchFamily="2" charset="2"/>
              </a:rPr>
              <a:t>δ </a:t>
            </a:r>
            <a:r>
              <a:rPr lang="en-GB" sz="1800" i="1" dirty="0">
                <a:effectLst/>
                <a:latin typeface="STIX" panose="02020603050405020304" pitchFamily="18" charset="0"/>
              </a:rPr>
              <a:t>Q</a:t>
            </a:r>
            <a:r>
              <a:rPr lang="en-GB" sz="1800" dirty="0">
                <a:effectLst/>
                <a:latin typeface="STIX" panose="02020603050405020304" pitchFamily="18" charset="0"/>
              </a:rPr>
              <a:t>/</a:t>
            </a:r>
            <a:r>
              <a:rPr lang="en-GB" sz="1800" i="1" dirty="0">
                <a:effectLst/>
                <a:latin typeface="STIX" panose="02020603050405020304" pitchFamily="18" charset="0"/>
              </a:rPr>
              <a:t>T </a:t>
            </a:r>
            <a:r>
              <a:rPr lang="en-GB" sz="1800" dirty="0">
                <a:effectLst/>
                <a:latin typeface="STIX" panose="02020603050405020304" pitchFamily="18" charset="0"/>
              </a:rPr>
              <a:t>has the same value for </a:t>
            </a:r>
            <a:r>
              <a:rPr lang="en-GB" sz="1800" i="1" dirty="0">
                <a:effectLst/>
                <a:latin typeface="STIX" panose="02020603050405020304" pitchFamily="18" charset="0"/>
              </a:rPr>
              <a:t>any </a:t>
            </a:r>
            <a:r>
              <a:rPr lang="en-GB" sz="1800" dirty="0">
                <a:effectLst/>
                <a:latin typeface="STIX" panose="02020603050405020304" pitchFamily="18" charset="0"/>
              </a:rPr>
              <a:t>internally reversible process between the two states. In other words, the value of the integral depends on the end states only. It can be concluded, therefore, that the integral represents the change in some property of the system. </a:t>
            </a:r>
            <a:endParaRPr lang="en-GB" dirty="0"/>
          </a:p>
        </p:txBody>
      </p:sp>
      <p:sp>
        <p:nvSpPr>
          <p:cNvPr id="4" name="Dian numeron paikkamerkki 3"/>
          <p:cNvSpPr>
            <a:spLocks noGrp="1"/>
          </p:cNvSpPr>
          <p:nvPr>
            <p:ph type="sldNum" sz="quarter" idx="10"/>
          </p:nvPr>
        </p:nvSpPr>
        <p:spPr/>
        <p:txBody>
          <a:bodyPr/>
          <a:lstStyle/>
          <a:p>
            <a:fld id="{DF164E42-DED0-9246-9B1B-B67105F62D49}" type="slidenum">
              <a:rPr lang="en-US" smtClean="0"/>
              <a:t>16</a:t>
            </a:fld>
            <a:endParaRPr lang="en-US"/>
          </a:p>
        </p:txBody>
      </p:sp>
    </p:spTree>
    <p:extLst>
      <p:ext uri="{BB962C8B-B14F-4D97-AF65-F5344CB8AC3E}">
        <p14:creationId xmlns:p14="http://schemas.microsoft.com/office/powerpoint/2010/main" val="1627533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17</a:t>
            </a:fld>
            <a:endParaRPr lang="en-US"/>
          </a:p>
        </p:txBody>
      </p:sp>
    </p:spTree>
    <p:extLst>
      <p:ext uri="{BB962C8B-B14F-4D97-AF65-F5344CB8AC3E}">
        <p14:creationId xmlns:p14="http://schemas.microsoft.com/office/powerpoint/2010/main" val="2342735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5"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4683765"/>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5010897"/>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cSld>
  <p:clrMapOvr>
    <a:masterClrMapping/>
  </p:clrMapOvr>
  <p:extLst>
    <p:ext uri="{DCECCB84-F9BA-43D5-87BE-67443E8EF086}">
      <p15:sldGuideLst xmlns:p15="http://schemas.microsoft.com/office/powerpoint/2012/main">
        <p15:guide id="1" orient="horz" pos="3287" userDrawn="1">
          <p15:clr>
            <a:srgbClr val="FBAE40"/>
          </p15:clr>
        </p15:guide>
        <p15:guide id="2" pos="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621807"/>
            <a:ext cx="4150122" cy="326545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148164"/>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3" y="1621799"/>
            <a:ext cx="4077891" cy="326734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9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63" y="215946"/>
            <a:ext cx="8497093" cy="1118950"/>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63" y="1526921"/>
            <a:ext cx="8497093" cy="3417429"/>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444" userDrawn="1">
          <p15:clr>
            <a:srgbClr val="FBAE40"/>
          </p15:clr>
        </p15:guide>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516070"/>
            <a:ext cx="5486014" cy="1604191"/>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3299738"/>
            <a:ext cx="5486014" cy="1644612"/>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516081"/>
            <a:ext cx="2167128" cy="345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63" y="214851"/>
            <a:ext cx="8167909" cy="11217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796473"/>
            <a:ext cx="1624668" cy="2915054"/>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22" name="Kuva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42" y="576791"/>
            <a:ext cx="5130403" cy="4615142"/>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42" y="2906566"/>
            <a:ext cx="3015455" cy="185343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438728"/>
            <a:ext cx="3015456" cy="2080252"/>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15137"/>
            <a:ext cx="8489928" cy="1106552"/>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816115"/>
            <a:ext cx="1539000" cy="1948781"/>
          </a:xfrm>
          <a:prstGeom prst="rect">
            <a:avLst/>
          </a:prstGeom>
        </p:spPr>
        <p:txBody>
          <a:bodyPr lIns="0" tIns="0" rIns="0" bIns="0"/>
          <a:lstStyle>
            <a:lvl1pPr marL="80996" indent="-80996" algn="l" defTabSz="51438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0996" lvl="0" indent="-80996" algn="l" defTabSz="51438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45"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88"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74"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41"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40"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32" name="Kuva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63" y="215768"/>
            <a:ext cx="8497093" cy="1262979"/>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744703"/>
            <a:ext cx="1539000" cy="219966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760240"/>
            <a:ext cx="1539000" cy="218411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760238"/>
            <a:ext cx="1539000" cy="218411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pic>
        <p:nvPicPr>
          <p:cNvPr id="25" name="Kuva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0" y="0"/>
            <a:ext cx="9143999" cy="5715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8"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94351" y="3238454"/>
            <a:ext cx="353308" cy="353308"/>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04034" y="3238454"/>
            <a:ext cx="353308" cy="353308"/>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113716" y="3238454"/>
            <a:ext cx="353308" cy="353308"/>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623399" y="3238454"/>
            <a:ext cx="353308" cy="353308"/>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33082" y="3238454"/>
            <a:ext cx="353308" cy="353308"/>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42766" y="3238347"/>
            <a:ext cx="406943" cy="342930"/>
          </a:xfrm>
          <a:prstGeom prst="rect">
            <a:avLst/>
          </a:prstGeom>
        </p:spPr>
      </p:pic>
      <p:sp>
        <p:nvSpPr>
          <p:cNvPr id="16" name="Tekstin paikkamerkki 2">
            <a:extLst>
              <a:ext uri="{FF2B5EF4-FFF2-40B4-BE49-F238E27FC236}">
                <a16:creationId xmlns:a16="http://schemas.microsoft.com/office/drawing/2014/main" id="{B67CF44B-9D5D-46DC-B676-986416FB8384}"/>
              </a:ext>
            </a:extLst>
          </p:cNvPr>
          <p:cNvSpPr>
            <a:spLocks noGrp="1"/>
          </p:cNvSpPr>
          <p:nvPr userDrawn="1">
            <p:ph type="body" sz="quarter" idx="10" hasCustomPrompt="1"/>
          </p:nvPr>
        </p:nvSpPr>
        <p:spPr>
          <a:xfrm>
            <a:off x="1576400" y="1516282"/>
            <a:ext cx="5995987" cy="1451219"/>
          </a:xfrm>
          <a:prstGeom prst="rect">
            <a:avLst/>
          </a:prstGeom>
        </p:spPr>
        <p:txBody>
          <a:bodyPr anchor="b" anchorCtr="0"/>
          <a:lstStyle>
            <a:lvl1pPr marL="0" indent="0" algn="ctr">
              <a:lnSpc>
                <a:spcPct val="100000"/>
              </a:lnSpc>
              <a:buNone/>
              <a:defRPr sz="4000" b="1">
                <a:solidFill>
                  <a:srgbClr val="FFFFFF"/>
                </a:solidFill>
                <a:latin typeface="+mj-lt"/>
              </a:defRPr>
            </a:lvl1pPr>
            <a:lvl2pPr marL="342866" indent="0">
              <a:buNone/>
              <a:defRPr/>
            </a:lvl2pPr>
          </a:lstStyle>
          <a:p>
            <a:pPr lvl="0"/>
            <a:r>
              <a:rPr lang="fi-FI" dirty="0"/>
              <a:t>Add text</a:t>
            </a:r>
          </a:p>
        </p:txBody>
      </p:sp>
      <p:pic>
        <p:nvPicPr>
          <p:cNvPr id="20" name="Kuva 1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40973" r="14072"/>
          <a:stretch/>
        </p:blipFill>
        <p:spPr>
          <a:xfrm>
            <a:off x="4572000" y="0"/>
            <a:ext cx="4572000" cy="5715000"/>
          </a:xfrm>
          <a:prstGeom prst="rect">
            <a:avLst/>
          </a:prstGeom>
        </p:spPr>
      </p:pic>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5853" r="20815"/>
          <a:stretch/>
        </p:blipFill>
        <p:spPr>
          <a:xfrm>
            <a:off x="4572014" y="0"/>
            <a:ext cx="4572000" cy="5715014"/>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15:guide id="1" orient="horz" pos="18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11982" t="22626" r="53157"/>
          <a:stretch/>
        </p:blipFill>
        <p:spPr>
          <a:xfrm>
            <a:off x="4576717" y="1"/>
            <a:ext cx="4572000" cy="5714999"/>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0" name="Kuva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3"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15:guide id="1" orient="horz" pos="329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3859" r="22506"/>
          <a:stretch/>
        </p:blipFill>
        <p:spPr>
          <a:xfrm>
            <a:off x="4715180"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08" r="14927"/>
          <a:stretch/>
        </p:blipFill>
        <p:spPr>
          <a:xfrm>
            <a:off x="4722854"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0020" r="21909"/>
          <a:stretch/>
        </p:blipFill>
        <p:spPr>
          <a:xfrm>
            <a:off x="4713402" y="1"/>
            <a:ext cx="4428000" cy="5714999"/>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1563761"/>
            <a:ext cx="8492897" cy="3388289"/>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7"/>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2433703"/>
            <a:ext cx="8492897" cy="25106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53" y="1517578"/>
            <a:ext cx="8492897" cy="72094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905" y="21430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681893"/>
            <a:ext cx="4150122"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681893"/>
            <a:ext cx="4078684"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410"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9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816" y="0"/>
            <a:ext cx="4433207" cy="5715000"/>
          </a:xfrm>
          <a:prstGeom prst="rect">
            <a:avLst/>
          </a:prstGeom>
        </p:spPr>
        <p:txBody>
          <a:bodyPr/>
          <a:lstStyle>
            <a:lvl1pPr marL="0" indent="0">
              <a:buNone/>
              <a:defRPr sz="2400" b="1" baseline="0">
                <a:solidFill>
                  <a:schemeClr val="bg1">
                    <a:lumMod val="85000"/>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63" y="1693836"/>
            <a:ext cx="4052221" cy="3250514"/>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223017"/>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15:guide id="1" orient="horz" pos="34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816" y="0"/>
            <a:ext cx="4433207"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62" y="1954930"/>
            <a:ext cx="7669159" cy="1502517"/>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906565"/>
            <a:ext cx="3015456" cy="1827938"/>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45949"/>
            <a:ext cx="3015456" cy="1942188"/>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515218"/>
            <a:ext cx="5130402" cy="4219286"/>
          </a:xfrm>
          <a:prstGeom prst="rect">
            <a:avLst/>
          </a:prstGeom>
        </p:spPr>
        <p:txBody>
          <a:bodyPr wrap="square"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Lst>
  <p:hf sldNum="0" hdr="0" ftr="0" dt="0"/>
  <p:txStyles>
    <p:title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35" indent="-171435" algn="l" defTabSz="68573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00" indent="-171435" algn="l" defTabSz="68573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60" indent="-171435" algn="l" defTabSz="68573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3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95"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6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2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94"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36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33" rtl="0" eaLnBrk="1" latinLnBrk="0" hangingPunct="1">
        <a:defRPr sz="1350" kern="1200">
          <a:solidFill>
            <a:schemeClr val="tx1"/>
          </a:solidFill>
          <a:latin typeface="+mn-lt"/>
          <a:ea typeface="+mn-ea"/>
          <a:cs typeface="+mn-cs"/>
        </a:defRPr>
      </a:lvl1pPr>
      <a:lvl2pPr marL="342866"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598" algn="l" defTabSz="685733" rtl="0" eaLnBrk="1" latinLnBrk="0" hangingPunct="1">
        <a:defRPr sz="1350" kern="1200">
          <a:solidFill>
            <a:schemeClr val="tx1"/>
          </a:solidFill>
          <a:latin typeface="+mn-lt"/>
          <a:ea typeface="+mn-ea"/>
          <a:cs typeface="+mn-cs"/>
        </a:defRPr>
      </a:lvl4pPr>
      <a:lvl5pPr marL="1371465" algn="l" defTabSz="685733" rtl="0" eaLnBrk="1" latinLnBrk="0" hangingPunct="1">
        <a:defRPr sz="1350" kern="1200">
          <a:solidFill>
            <a:schemeClr val="tx1"/>
          </a:solidFill>
          <a:latin typeface="+mn-lt"/>
          <a:ea typeface="+mn-ea"/>
          <a:cs typeface="+mn-cs"/>
        </a:defRPr>
      </a:lvl5pPr>
      <a:lvl6pPr marL="1714330" algn="l" defTabSz="685733" rtl="0" eaLnBrk="1" latinLnBrk="0" hangingPunct="1">
        <a:defRPr sz="1350" kern="1200">
          <a:solidFill>
            <a:schemeClr val="tx1"/>
          </a:solidFill>
          <a:latin typeface="+mn-lt"/>
          <a:ea typeface="+mn-ea"/>
          <a:cs typeface="+mn-cs"/>
        </a:defRPr>
      </a:lvl6pPr>
      <a:lvl7pPr marL="2057195" algn="l" defTabSz="685733" rtl="0" eaLnBrk="1" latinLnBrk="0" hangingPunct="1">
        <a:defRPr sz="1350" kern="1200">
          <a:solidFill>
            <a:schemeClr val="tx1"/>
          </a:solidFill>
          <a:latin typeface="+mn-lt"/>
          <a:ea typeface="+mn-ea"/>
          <a:cs typeface="+mn-cs"/>
        </a:defRPr>
      </a:lvl7pPr>
      <a:lvl8pPr marL="2400060" algn="l" defTabSz="685733" rtl="0" eaLnBrk="1" latinLnBrk="0" hangingPunct="1">
        <a:defRPr sz="1350" kern="1200">
          <a:solidFill>
            <a:schemeClr val="tx1"/>
          </a:solidFill>
          <a:latin typeface="+mn-lt"/>
          <a:ea typeface="+mn-ea"/>
          <a:cs typeface="+mn-cs"/>
        </a:defRPr>
      </a:lvl8pPr>
      <a:lvl9pPr marL="2742930" algn="l" defTabSz="68573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hyperlink" Target="https://www.toppr.com/guides/physics/thermodynamics/introduction-to-thermodynamic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en.wikipedia.org/wiki/Classical_thermodynamics" TargetMode="External"/><Relationship Id="rId7" Type="http://schemas.openxmlformats.org/officeDocument/2006/relationships/hyperlink" Target="https://en.wikipedia.org/wiki/Rudolf_Clausiu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8.jpg"/><Relationship Id="rId5" Type="http://schemas.openxmlformats.org/officeDocument/2006/relationships/hyperlink" Target="https://en.wikipedia.org/wiki/Information_system" TargetMode="External"/><Relationship Id="rId4" Type="http://schemas.openxmlformats.org/officeDocument/2006/relationships/hyperlink" Target="https://en.wikipedia.org/wiki/Statistical_physics"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0.png"/><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7.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xml"/><Relationship Id="rId5" Type="http://schemas.openxmlformats.org/officeDocument/2006/relationships/image" Target="../media/image113.png"/><Relationship Id="rId4" Type="http://schemas.openxmlformats.org/officeDocument/2006/relationships/image" Target="../media/image112.png"/></Relationships>
</file>

<file path=ppt/slides/_rels/slide29.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6.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6.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xml"/><Relationship Id="rId5" Type="http://schemas.openxmlformats.org/officeDocument/2006/relationships/image" Target="../media/image128.png"/><Relationship Id="rId4" Type="http://schemas.openxmlformats.org/officeDocument/2006/relationships/image" Target="../media/image127.png"/></Relationships>
</file>

<file path=ppt/slides/_rels/slide32.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40.png"/><Relationship Id="rId2" Type="http://schemas.openxmlformats.org/officeDocument/2006/relationships/image" Target="../media/image129.png"/><Relationship Id="rId1" Type="http://schemas.openxmlformats.org/officeDocument/2006/relationships/slideLayout" Target="../slideLayouts/slideLayout6.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s>
</file>

<file path=ppt/slides/_rels/slide33.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39.png"/><Relationship Id="rId1" Type="http://schemas.openxmlformats.org/officeDocument/2006/relationships/slideLayout" Target="../slideLayouts/slideLayout6.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34.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f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69014" y="660630"/>
            <a:ext cx="4215913" cy="634192"/>
          </a:xfrm>
        </p:spPr>
        <p:txBody>
          <a:bodyPr/>
          <a:lstStyle/>
          <a:p>
            <a:r>
              <a:rPr lang="en-US" dirty="0"/>
              <a:t>Thermodynamics</a:t>
            </a:r>
            <a:endParaRPr lang="fi-FI" dirty="0"/>
          </a:p>
        </p:txBody>
      </p:sp>
      <p:sp>
        <p:nvSpPr>
          <p:cNvPr id="3" name="Tekstin paikkamerkki 2"/>
          <p:cNvSpPr>
            <a:spLocks noGrp="1"/>
          </p:cNvSpPr>
          <p:nvPr>
            <p:ph type="body" sz="half" idx="2"/>
          </p:nvPr>
        </p:nvSpPr>
        <p:spPr>
          <a:xfrm>
            <a:off x="310519" y="1820357"/>
            <a:ext cx="4476893" cy="426074"/>
          </a:xfrm>
        </p:spPr>
        <p:txBody>
          <a:bodyPr/>
          <a:lstStyle/>
          <a:p>
            <a:r>
              <a:rPr lang="en-US" dirty="0"/>
              <a:t>An Engineering Approach</a:t>
            </a:r>
            <a:endParaRPr lang="fi-FI" dirty="0"/>
          </a:p>
        </p:txBody>
      </p:sp>
      <p:sp>
        <p:nvSpPr>
          <p:cNvPr id="5" name="Tekstin paikkamerkki 4"/>
          <p:cNvSpPr>
            <a:spLocks noGrp="1"/>
          </p:cNvSpPr>
          <p:nvPr>
            <p:ph type="body" sz="half" idx="12"/>
          </p:nvPr>
        </p:nvSpPr>
        <p:spPr>
          <a:xfrm>
            <a:off x="1739026" y="4694310"/>
            <a:ext cx="2774217" cy="360060"/>
          </a:xfrm>
        </p:spPr>
        <p:txBody>
          <a:bodyPr/>
          <a:lstStyle/>
          <a:p>
            <a:r>
              <a:rPr lang="en-US" dirty="0"/>
              <a:t>Qiang Cheng (Jonny)</a:t>
            </a:r>
            <a:endParaRPr lang="fi-FI" dirty="0"/>
          </a:p>
          <a:p>
            <a:endParaRPr lang="fi-FI" dirty="0"/>
          </a:p>
        </p:txBody>
      </p:sp>
      <p:cxnSp>
        <p:nvCxnSpPr>
          <p:cNvPr id="7" name="Suora yhdysviiva 6">
            <a:extLst>
              <a:ext uri="{FF2B5EF4-FFF2-40B4-BE49-F238E27FC236}">
                <a16:creationId xmlns:a16="http://schemas.microsoft.com/office/drawing/2014/main" id="{44D42085-CC57-854B-9151-3C66E83D17EE}"/>
              </a:ext>
            </a:extLst>
          </p:cNvPr>
          <p:cNvCxnSpPr>
            <a:cxnSpLocks/>
          </p:cNvCxnSpPr>
          <p:nvPr/>
        </p:nvCxnSpPr>
        <p:spPr>
          <a:xfrm>
            <a:off x="5243" y="1557589"/>
            <a:ext cx="4922844"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3" name="Tekstin paikkamerkki 3">
            <a:extLst>
              <a:ext uri="{FF2B5EF4-FFF2-40B4-BE49-F238E27FC236}">
                <a16:creationId xmlns:a16="http://schemas.microsoft.com/office/drawing/2014/main" id="{931BA333-9483-4DBB-AA7C-64F76F9B7D8D}"/>
              </a:ext>
            </a:extLst>
          </p:cNvPr>
          <p:cNvSpPr txBox="1">
            <a:spLocks/>
          </p:cNvSpPr>
          <p:nvPr/>
        </p:nvSpPr>
        <p:spPr>
          <a:xfrm>
            <a:off x="301799" y="2450361"/>
            <a:ext cx="4550111" cy="559626"/>
          </a:xfrm>
          <a:prstGeom prst="rect">
            <a:avLst/>
          </a:prstGeom>
        </p:spPr>
        <p:txBody>
          <a:bodyPr lIns="0" tIns="0" rIns="0" bIns="0"/>
          <a:lstStyle>
            <a:lvl1pPr marL="0" indent="0" algn="l" defTabSz="685733" rtl="0" eaLnBrk="1" latinLnBrk="0" hangingPunct="1">
              <a:lnSpc>
                <a:spcPct val="90000"/>
              </a:lnSpc>
              <a:spcBef>
                <a:spcPts val="750"/>
              </a:spcBef>
              <a:buFont typeface="Arial"/>
              <a:buNone/>
              <a:defRPr sz="1800" b="1" i="0" kern="1200" baseline="0">
                <a:solidFill>
                  <a:schemeClr val="bg1"/>
                </a:solidFill>
                <a:latin typeface="arial" charset="0"/>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Lecture 4: The Second Law of Thermodynamics</a:t>
            </a:r>
            <a:endParaRPr lang="fi-FI" dirty="0"/>
          </a:p>
        </p:txBody>
      </p:sp>
      <p:pic>
        <p:nvPicPr>
          <p:cNvPr id="6" name="Picture 5" descr="Diagram&#10;&#10;Description automatically generated">
            <a:extLst>
              <a:ext uri="{FF2B5EF4-FFF2-40B4-BE49-F238E27FC236}">
                <a16:creationId xmlns:a16="http://schemas.microsoft.com/office/drawing/2014/main" id="{E6EDC970-A1A4-410C-AA57-C8FE22657F6D}"/>
              </a:ext>
            </a:extLst>
          </p:cNvPr>
          <p:cNvPicPr>
            <a:picLocks noChangeAspect="1"/>
          </p:cNvPicPr>
          <p:nvPr/>
        </p:nvPicPr>
        <p:blipFill>
          <a:blip r:embed="rId3"/>
          <a:stretch>
            <a:fillRect/>
          </a:stretch>
        </p:blipFill>
        <p:spPr>
          <a:xfrm>
            <a:off x="4221155" y="2402967"/>
            <a:ext cx="4922844" cy="2827584"/>
          </a:xfrm>
          <a:prstGeom prst="rect">
            <a:avLst/>
          </a:prstGeom>
        </p:spPr>
      </p:pic>
    </p:spTree>
    <p:extLst>
      <p:ext uri="{BB962C8B-B14F-4D97-AF65-F5344CB8AC3E}">
        <p14:creationId xmlns:p14="http://schemas.microsoft.com/office/powerpoint/2010/main" val="1440309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7032AC-1E09-48D5-887D-9C6D4ED50867}"/>
              </a:ext>
            </a:extLst>
          </p:cNvPr>
          <p:cNvSpPr/>
          <p:nvPr/>
        </p:nvSpPr>
        <p:spPr>
          <a:xfrm>
            <a:off x="276793" y="83064"/>
            <a:ext cx="7694735" cy="584775"/>
          </a:xfrm>
          <a:prstGeom prst="rect">
            <a:avLst/>
          </a:prstGeom>
        </p:spPr>
        <p:txBody>
          <a:bodyPr wrap="none">
            <a:spAutoFit/>
          </a:bodyPr>
          <a:lstStyle/>
          <a:p>
            <a:r>
              <a:rPr lang="en-US" sz="3200" b="1" dirty="0"/>
              <a:t>Irreversible and Reversible Processes</a:t>
            </a:r>
            <a:endParaRPr lang="fi-FI" sz="3200" b="1" dirty="0"/>
          </a:p>
        </p:txBody>
      </p:sp>
      <p:sp>
        <p:nvSpPr>
          <p:cNvPr id="10" name="TextBox 9">
            <a:extLst>
              <a:ext uri="{FF2B5EF4-FFF2-40B4-BE49-F238E27FC236}">
                <a16:creationId xmlns:a16="http://schemas.microsoft.com/office/drawing/2014/main" id="{0987AACA-A1B2-4773-A8ED-8509EA065139}"/>
              </a:ext>
            </a:extLst>
          </p:cNvPr>
          <p:cNvSpPr txBox="1"/>
          <p:nvPr/>
        </p:nvSpPr>
        <p:spPr>
          <a:xfrm>
            <a:off x="276792" y="888694"/>
            <a:ext cx="4576561" cy="300082"/>
          </a:xfrm>
          <a:prstGeom prst="rect">
            <a:avLst/>
          </a:prstGeom>
          <a:solidFill>
            <a:srgbClr val="00FF00"/>
          </a:solidFill>
        </p:spPr>
        <p:txBody>
          <a:bodyPr wrap="square">
            <a:spAutoFit/>
          </a:bodyPr>
          <a:lstStyle/>
          <a:p>
            <a:r>
              <a:rPr lang="en-US" dirty="0"/>
              <a:t>irreversible process</a:t>
            </a:r>
          </a:p>
        </p:txBody>
      </p:sp>
      <p:sp>
        <p:nvSpPr>
          <p:cNvPr id="12" name="TextBox 11">
            <a:extLst>
              <a:ext uri="{FF2B5EF4-FFF2-40B4-BE49-F238E27FC236}">
                <a16:creationId xmlns:a16="http://schemas.microsoft.com/office/drawing/2014/main" id="{C6103979-062C-4E89-86F8-1C9EE4044E51}"/>
              </a:ext>
            </a:extLst>
          </p:cNvPr>
          <p:cNvSpPr txBox="1"/>
          <p:nvPr/>
        </p:nvSpPr>
        <p:spPr>
          <a:xfrm>
            <a:off x="276792" y="1270286"/>
            <a:ext cx="4576561" cy="715581"/>
          </a:xfrm>
          <a:prstGeom prst="rect">
            <a:avLst/>
          </a:prstGeom>
          <a:solidFill>
            <a:srgbClr val="00FFFF"/>
          </a:solidFill>
        </p:spPr>
        <p:txBody>
          <a:bodyPr wrap="square">
            <a:spAutoFit/>
          </a:bodyPr>
          <a:lstStyle/>
          <a:p>
            <a:pPr algn="just"/>
            <a:r>
              <a:rPr lang="en-US" dirty="0"/>
              <a:t>A process is called irreversible if the system and all parts of its surroundings cannot be exactly restored to their respective initial states after the process has occurred. </a:t>
            </a:r>
          </a:p>
        </p:txBody>
      </p:sp>
      <p:sp>
        <p:nvSpPr>
          <p:cNvPr id="13" name="TextBox 12">
            <a:extLst>
              <a:ext uri="{FF2B5EF4-FFF2-40B4-BE49-F238E27FC236}">
                <a16:creationId xmlns:a16="http://schemas.microsoft.com/office/drawing/2014/main" id="{3D8D7A04-1EB3-495D-8462-C94482C55746}"/>
              </a:ext>
            </a:extLst>
          </p:cNvPr>
          <p:cNvSpPr txBox="1"/>
          <p:nvPr/>
        </p:nvSpPr>
        <p:spPr>
          <a:xfrm>
            <a:off x="276792" y="2448969"/>
            <a:ext cx="4576561" cy="507831"/>
          </a:xfrm>
          <a:prstGeom prst="rect">
            <a:avLst/>
          </a:prstGeom>
          <a:solidFill>
            <a:srgbClr val="00FFFF"/>
          </a:solidFill>
        </p:spPr>
        <p:txBody>
          <a:bodyPr wrap="square">
            <a:spAutoFit/>
          </a:bodyPr>
          <a:lstStyle/>
          <a:p>
            <a:pPr algn="just"/>
            <a:r>
              <a:rPr lang="en-US" dirty="0"/>
              <a:t>A process is reversible if both the system and surroundings can be returned to their initial states. </a:t>
            </a:r>
          </a:p>
        </p:txBody>
      </p:sp>
      <p:sp>
        <p:nvSpPr>
          <p:cNvPr id="15" name="TextBox 14">
            <a:extLst>
              <a:ext uri="{FF2B5EF4-FFF2-40B4-BE49-F238E27FC236}">
                <a16:creationId xmlns:a16="http://schemas.microsoft.com/office/drawing/2014/main" id="{5B8A0044-37EC-4F1F-9346-6E05908931FF}"/>
              </a:ext>
            </a:extLst>
          </p:cNvPr>
          <p:cNvSpPr txBox="1"/>
          <p:nvPr/>
        </p:nvSpPr>
        <p:spPr>
          <a:xfrm>
            <a:off x="276792" y="2067377"/>
            <a:ext cx="4576561" cy="300082"/>
          </a:xfrm>
          <a:prstGeom prst="rect">
            <a:avLst/>
          </a:prstGeom>
          <a:solidFill>
            <a:srgbClr val="00FF00"/>
          </a:solidFill>
        </p:spPr>
        <p:txBody>
          <a:bodyPr wrap="square">
            <a:spAutoFit/>
          </a:bodyPr>
          <a:lstStyle/>
          <a:p>
            <a:r>
              <a:rPr lang="en-US" dirty="0"/>
              <a:t>reversible process</a:t>
            </a:r>
          </a:p>
        </p:txBody>
      </p:sp>
      <p:sp>
        <p:nvSpPr>
          <p:cNvPr id="16" name="TextBox 15">
            <a:extLst>
              <a:ext uri="{FF2B5EF4-FFF2-40B4-BE49-F238E27FC236}">
                <a16:creationId xmlns:a16="http://schemas.microsoft.com/office/drawing/2014/main" id="{253C90E9-D027-4676-8605-FE75C532AE3D}"/>
              </a:ext>
            </a:extLst>
          </p:cNvPr>
          <p:cNvSpPr txBox="1"/>
          <p:nvPr/>
        </p:nvSpPr>
        <p:spPr>
          <a:xfrm>
            <a:off x="276792" y="3038310"/>
            <a:ext cx="4576561" cy="507831"/>
          </a:xfrm>
          <a:prstGeom prst="rect">
            <a:avLst/>
          </a:prstGeom>
          <a:solidFill>
            <a:schemeClr val="bg2"/>
          </a:solidFill>
        </p:spPr>
        <p:txBody>
          <a:bodyPr wrap="square">
            <a:spAutoFit/>
          </a:bodyPr>
          <a:lstStyle/>
          <a:p>
            <a:r>
              <a:rPr lang="en-US" dirty="0"/>
              <a:t>irreversible processes normally include one or more of the following </a:t>
            </a:r>
            <a:r>
              <a:rPr lang="en-US" dirty="0" err="1"/>
              <a:t>irreversibilities</a:t>
            </a:r>
            <a:r>
              <a:rPr lang="en-US" dirty="0"/>
              <a:t>:</a:t>
            </a:r>
          </a:p>
        </p:txBody>
      </p:sp>
      <p:sp>
        <p:nvSpPr>
          <p:cNvPr id="18" name="TextBox 17">
            <a:extLst>
              <a:ext uri="{FF2B5EF4-FFF2-40B4-BE49-F238E27FC236}">
                <a16:creationId xmlns:a16="http://schemas.microsoft.com/office/drawing/2014/main" id="{EC6E5B08-CF4D-4FFF-912C-70E965EE05E1}"/>
              </a:ext>
            </a:extLst>
          </p:cNvPr>
          <p:cNvSpPr txBox="1"/>
          <p:nvPr/>
        </p:nvSpPr>
        <p:spPr>
          <a:xfrm>
            <a:off x="5279945" y="1191659"/>
            <a:ext cx="3587262" cy="3331681"/>
          </a:xfrm>
          <a:prstGeom prst="rect">
            <a:avLst/>
          </a:prstGeom>
          <a:solidFill>
            <a:srgbClr val="FFC000"/>
          </a:solidFill>
        </p:spPr>
        <p:txBody>
          <a:bodyPr wrap="square">
            <a:spAutoFit/>
          </a:bodyPr>
          <a:lstStyle/>
          <a:p>
            <a:pPr>
              <a:spcBef>
                <a:spcPts val="600"/>
              </a:spcBef>
            </a:pPr>
            <a:r>
              <a:rPr lang="en-US" dirty="0"/>
              <a:t>1. Heat transfer through a finite temperature difference</a:t>
            </a:r>
          </a:p>
          <a:p>
            <a:pPr>
              <a:spcBef>
                <a:spcPts val="600"/>
              </a:spcBef>
            </a:pPr>
            <a:r>
              <a:rPr lang="en-US" dirty="0"/>
              <a:t>2. Unrestrained expansion of a gas or liquid to a lower pressure</a:t>
            </a:r>
          </a:p>
          <a:p>
            <a:pPr>
              <a:spcBef>
                <a:spcPts val="600"/>
              </a:spcBef>
            </a:pPr>
            <a:r>
              <a:rPr lang="en-US" dirty="0"/>
              <a:t>3. Spontaneous chemical reaction</a:t>
            </a:r>
          </a:p>
          <a:p>
            <a:pPr>
              <a:spcBef>
                <a:spcPts val="600"/>
              </a:spcBef>
            </a:pPr>
            <a:r>
              <a:rPr lang="en-US" dirty="0"/>
              <a:t>4. Spontaneous mixing of matter at different compositions or states</a:t>
            </a:r>
          </a:p>
          <a:p>
            <a:pPr>
              <a:spcBef>
                <a:spcPts val="600"/>
              </a:spcBef>
            </a:pPr>
            <a:r>
              <a:rPr lang="en-US" dirty="0"/>
              <a:t>5. Friction—sliding friction as well as friction in the flow of fluids</a:t>
            </a:r>
          </a:p>
          <a:p>
            <a:pPr>
              <a:spcBef>
                <a:spcPts val="600"/>
              </a:spcBef>
            </a:pPr>
            <a:r>
              <a:rPr lang="en-US" dirty="0"/>
              <a:t>6. Electric current flow through a resistance</a:t>
            </a:r>
          </a:p>
          <a:p>
            <a:pPr>
              <a:spcBef>
                <a:spcPts val="600"/>
              </a:spcBef>
            </a:pPr>
            <a:r>
              <a:rPr lang="en-US" dirty="0"/>
              <a:t>7. Magnetization or polarization with hysteresis</a:t>
            </a:r>
          </a:p>
          <a:p>
            <a:pPr>
              <a:spcBef>
                <a:spcPts val="600"/>
              </a:spcBef>
            </a:pPr>
            <a:r>
              <a:rPr lang="en-US" dirty="0"/>
              <a:t>8. Inelastic deformation</a:t>
            </a:r>
          </a:p>
        </p:txBody>
      </p:sp>
      <p:sp>
        <p:nvSpPr>
          <p:cNvPr id="20" name="TextBox 19">
            <a:extLst>
              <a:ext uri="{FF2B5EF4-FFF2-40B4-BE49-F238E27FC236}">
                <a16:creationId xmlns:a16="http://schemas.microsoft.com/office/drawing/2014/main" id="{79C5CB6C-39B7-4905-9924-B243992DA18A}"/>
              </a:ext>
            </a:extLst>
          </p:cNvPr>
          <p:cNvSpPr txBox="1"/>
          <p:nvPr/>
        </p:nvSpPr>
        <p:spPr>
          <a:xfrm>
            <a:off x="276792" y="3627652"/>
            <a:ext cx="4576561" cy="1338828"/>
          </a:xfrm>
          <a:prstGeom prst="rect">
            <a:avLst/>
          </a:prstGeom>
          <a:solidFill>
            <a:srgbClr val="92D050"/>
          </a:solidFill>
        </p:spPr>
        <p:txBody>
          <a:bodyPr wrap="square">
            <a:spAutoFit/>
          </a:bodyPr>
          <a:lstStyle/>
          <a:p>
            <a:pPr algn="just"/>
            <a:r>
              <a:rPr lang="en-US" dirty="0"/>
              <a:t>Although the foregoing list is not exhaustive, it does suggest that all actual processes are irreversible. That is, every process involves effects such as those listed, whether it is a naturally occurring process or one involving a device of our construction, from the simplest mechanism to the largest industrial plant. </a:t>
            </a:r>
          </a:p>
        </p:txBody>
      </p:sp>
    </p:spTree>
    <p:extLst>
      <p:ext uri="{BB962C8B-B14F-4D97-AF65-F5344CB8AC3E}">
        <p14:creationId xmlns:p14="http://schemas.microsoft.com/office/powerpoint/2010/main" val="222133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5" grpId="0" animBg="1"/>
      <p:bldP spid="16" grpId="0" animBg="1"/>
      <p:bldP spid="18"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7032AC-1E09-48D5-887D-9C6D4ED50867}"/>
              </a:ext>
            </a:extLst>
          </p:cNvPr>
          <p:cNvSpPr/>
          <p:nvPr/>
        </p:nvSpPr>
        <p:spPr>
          <a:xfrm>
            <a:off x="276793" y="83064"/>
            <a:ext cx="7694735" cy="584775"/>
          </a:xfrm>
          <a:prstGeom prst="rect">
            <a:avLst/>
          </a:prstGeom>
        </p:spPr>
        <p:txBody>
          <a:bodyPr wrap="none">
            <a:spAutoFit/>
          </a:bodyPr>
          <a:lstStyle/>
          <a:p>
            <a:r>
              <a:rPr lang="en-US" sz="3200" b="1" dirty="0"/>
              <a:t>Irreversible and Reversible Processes</a:t>
            </a:r>
            <a:endParaRPr lang="fi-FI" sz="3200" b="1" dirty="0"/>
          </a:p>
        </p:txBody>
      </p:sp>
      <p:pic>
        <p:nvPicPr>
          <p:cNvPr id="2" name="What are Quasi-static, Irreversible and Reversible processes - Skill-Lync">
            <a:hlinkClick r:id="" action="ppaction://media"/>
            <a:extLst>
              <a:ext uri="{FF2B5EF4-FFF2-40B4-BE49-F238E27FC236}">
                <a16:creationId xmlns:a16="http://schemas.microsoft.com/office/drawing/2014/main" id="{AD60C5C8-FC15-4F05-A1EC-DC2FCF5944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8109" y="587806"/>
            <a:ext cx="7926999" cy="4458938"/>
          </a:xfrm>
          <a:prstGeom prst="rect">
            <a:avLst/>
          </a:prstGeom>
        </p:spPr>
      </p:pic>
    </p:spTree>
    <p:extLst>
      <p:ext uri="{BB962C8B-B14F-4D97-AF65-F5344CB8AC3E}">
        <p14:creationId xmlns:p14="http://schemas.microsoft.com/office/powerpoint/2010/main" val="311210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md type="call" cmd="stop">
                                      <p:cBhvr>
                                        <p:cTn id="11" dur="1">
                                          <p:stCondLst>
                                            <p:cond delay="0"/>
                                          </p:stCondLst>
                                        </p:cTn>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368119"/>
            <a:ext cx="7861447" cy="584775"/>
          </a:xfrm>
          <a:prstGeom prst="rect">
            <a:avLst/>
          </a:prstGeom>
        </p:spPr>
        <p:txBody>
          <a:bodyPr wrap="none">
            <a:spAutoFit/>
          </a:bodyPr>
          <a:lstStyle/>
          <a:p>
            <a:r>
              <a:rPr lang="en-US" sz="3200" b="1" dirty="0"/>
              <a:t>Reversible and Irreversible Processes</a:t>
            </a:r>
          </a:p>
        </p:txBody>
      </p:sp>
      <p:pic>
        <p:nvPicPr>
          <p:cNvPr id="3" name="Picture 2">
            <a:extLst>
              <a:ext uri="{FF2B5EF4-FFF2-40B4-BE49-F238E27FC236}">
                <a16:creationId xmlns:a16="http://schemas.microsoft.com/office/drawing/2014/main" id="{EA320E74-CD07-4AE6-844B-9D9A281994F7}"/>
              </a:ext>
            </a:extLst>
          </p:cNvPr>
          <p:cNvPicPr>
            <a:picLocks noChangeAspect="1"/>
          </p:cNvPicPr>
          <p:nvPr/>
        </p:nvPicPr>
        <p:blipFill>
          <a:blip r:embed="rId3"/>
          <a:stretch>
            <a:fillRect/>
          </a:stretch>
        </p:blipFill>
        <p:spPr>
          <a:xfrm>
            <a:off x="5287170" y="1134959"/>
            <a:ext cx="3701569" cy="3803490"/>
          </a:xfrm>
          <a:prstGeom prst="rect">
            <a:avLst/>
          </a:prstGeom>
        </p:spPr>
      </p:pic>
      <p:sp>
        <p:nvSpPr>
          <p:cNvPr id="5" name="Rectangle 4">
            <a:extLst>
              <a:ext uri="{FF2B5EF4-FFF2-40B4-BE49-F238E27FC236}">
                <a16:creationId xmlns:a16="http://schemas.microsoft.com/office/drawing/2014/main" id="{8F3685D7-C3DD-483E-B3CB-6A95EFD40809}"/>
              </a:ext>
            </a:extLst>
          </p:cNvPr>
          <p:cNvSpPr/>
          <p:nvPr/>
        </p:nvSpPr>
        <p:spPr>
          <a:xfrm>
            <a:off x="232046" y="1369360"/>
            <a:ext cx="4572000" cy="923330"/>
          </a:xfrm>
          <a:prstGeom prst="rect">
            <a:avLst/>
          </a:prstGeom>
          <a:solidFill>
            <a:schemeClr val="bg2">
              <a:lumMod val="20000"/>
              <a:lumOff val="80000"/>
            </a:schemeClr>
          </a:solidFill>
        </p:spPr>
        <p:txBody>
          <a:bodyPr>
            <a:spAutoFit/>
          </a:bodyPr>
          <a:lstStyle/>
          <a:p>
            <a:pPr algn="just"/>
            <a:r>
              <a:rPr lang="en-US" dirty="0"/>
              <a:t>A </a:t>
            </a:r>
            <a:r>
              <a:rPr lang="en-US" dirty="0">
                <a:hlinkClick r:id="rId4"/>
              </a:rPr>
              <a:t>thermodynamic process</a:t>
            </a:r>
            <a:r>
              <a:rPr lang="en-US" dirty="0"/>
              <a:t> is reversible if the process can return back in such a that both the system and the surroundings return to their original states, with no other change anywhere else in the universe. </a:t>
            </a:r>
            <a:endParaRPr lang="fi-FI" dirty="0"/>
          </a:p>
        </p:txBody>
      </p:sp>
      <p:sp>
        <p:nvSpPr>
          <p:cNvPr id="9" name="Rectangle 8">
            <a:extLst>
              <a:ext uri="{FF2B5EF4-FFF2-40B4-BE49-F238E27FC236}">
                <a16:creationId xmlns:a16="http://schemas.microsoft.com/office/drawing/2014/main" id="{B8105581-CC4E-4BCC-99E1-5544DE32D315}"/>
              </a:ext>
            </a:extLst>
          </p:cNvPr>
          <p:cNvSpPr/>
          <p:nvPr/>
        </p:nvSpPr>
        <p:spPr>
          <a:xfrm>
            <a:off x="232046" y="2746535"/>
            <a:ext cx="4572000" cy="507831"/>
          </a:xfrm>
          <a:prstGeom prst="rect">
            <a:avLst/>
          </a:prstGeom>
          <a:solidFill>
            <a:schemeClr val="bg2">
              <a:lumMod val="20000"/>
              <a:lumOff val="80000"/>
            </a:schemeClr>
          </a:solidFill>
        </p:spPr>
        <p:txBody>
          <a:bodyPr>
            <a:spAutoFit/>
          </a:bodyPr>
          <a:lstStyle/>
          <a:p>
            <a:pPr algn="just"/>
            <a:r>
              <a:rPr lang="en-US" dirty="0"/>
              <a:t>An irreversible process is a thermodynamic process that departs from equilibrium. </a:t>
            </a:r>
            <a:endParaRPr lang="fi-FI" dirty="0"/>
          </a:p>
        </p:txBody>
      </p:sp>
      <p:sp>
        <p:nvSpPr>
          <p:cNvPr id="10" name="Rectangle 9">
            <a:extLst>
              <a:ext uri="{FF2B5EF4-FFF2-40B4-BE49-F238E27FC236}">
                <a16:creationId xmlns:a16="http://schemas.microsoft.com/office/drawing/2014/main" id="{DE860F18-361F-455F-93C1-88895FB1AB8B}"/>
              </a:ext>
            </a:extLst>
          </p:cNvPr>
          <p:cNvSpPr/>
          <p:nvPr/>
        </p:nvSpPr>
        <p:spPr>
          <a:xfrm>
            <a:off x="232046" y="981639"/>
            <a:ext cx="4572000" cy="307777"/>
          </a:xfrm>
          <a:prstGeom prst="rect">
            <a:avLst/>
          </a:prstGeom>
          <a:solidFill>
            <a:srgbClr val="00FF00"/>
          </a:solidFill>
        </p:spPr>
        <p:txBody>
          <a:bodyPr wrap="square">
            <a:spAutoFit/>
          </a:bodyPr>
          <a:lstStyle/>
          <a:p>
            <a:r>
              <a:rPr lang="en-US" sz="1400" b="1" dirty="0"/>
              <a:t>Reversible Process</a:t>
            </a:r>
            <a:endParaRPr lang="fi-FI" dirty="0"/>
          </a:p>
        </p:txBody>
      </p:sp>
      <p:sp>
        <p:nvSpPr>
          <p:cNvPr id="11" name="Rectangle 10">
            <a:extLst>
              <a:ext uri="{FF2B5EF4-FFF2-40B4-BE49-F238E27FC236}">
                <a16:creationId xmlns:a16="http://schemas.microsoft.com/office/drawing/2014/main" id="{37464381-9918-45A7-8771-5C3D83E72D5D}"/>
              </a:ext>
            </a:extLst>
          </p:cNvPr>
          <p:cNvSpPr/>
          <p:nvPr/>
        </p:nvSpPr>
        <p:spPr>
          <a:xfrm>
            <a:off x="232046" y="2362064"/>
            <a:ext cx="4572000" cy="307777"/>
          </a:xfrm>
          <a:prstGeom prst="rect">
            <a:avLst/>
          </a:prstGeom>
          <a:solidFill>
            <a:srgbClr val="00FF00"/>
          </a:solidFill>
        </p:spPr>
        <p:txBody>
          <a:bodyPr wrap="square">
            <a:spAutoFit/>
          </a:bodyPr>
          <a:lstStyle/>
          <a:p>
            <a:r>
              <a:rPr lang="en-US" sz="1400" b="1" dirty="0"/>
              <a:t>Irreversible Process</a:t>
            </a:r>
            <a:endParaRPr lang="fi-FI" dirty="0"/>
          </a:p>
        </p:txBody>
      </p:sp>
      <p:pic>
        <p:nvPicPr>
          <p:cNvPr id="4" name="Picture 3" descr="Graphical user interface&#10;&#10;Description automatically generated with medium confidence">
            <a:extLst>
              <a:ext uri="{FF2B5EF4-FFF2-40B4-BE49-F238E27FC236}">
                <a16:creationId xmlns:a16="http://schemas.microsoft.com/office/drawing/2014/main" id="{F676FCAD-EB0B-4FBE-89C8-E665CD0A40AF}"/>
              </a:ext>
            </a:extLst>
          </p:cNvPr>
          <p:cNvPicPr>
            <a:picLocks noChangeAspect="1"/>
          </p:cNvPicPr>
          <p:nvPr/>
        </p:nvPicPr>
        <p:blipFill>
          <a:blip r:embed="rId5"/>
          <a:stretch>
            <a:fillRect/>
          </a:stretch>
        </p:blipFill>
        <p:spPr>
          <a:xfrm>
            <a:off x="328005" y="3254366"/>
            <a:ext cx="4380081" cy="1754326"/>
          </a:xfrm>
          <a:prstGeom prst="rect">
            <a:avLst/>
          </a:prstGeom>
        </p:spPr>
      </p:pic>
    </p:spTree>
    <p:extLst>
      <p:ext uri="{BB962C8B-B14F-4D97-AF65-F5344CB8AC3E}">
        <p14:creationId xmlns:p14="http://schemas.microsoft.com/office/powerpoint/2010/main" val="146905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33FBEF-5BAF-0812-78E8-8C4C9A213102}"/>
              </a:ext>
            </a:extLst>
          </p:cNvPr>
          <p:cNvSpPr txBox="1"/>
          <p:nvPr/>
        </p:nvSpPr>
        <p:spPr>
          <a:xfrm>
            <a:off x="2378319" y="2503557"/>
            <a:ext cx="4387361" cy="707886"/>
          </a:xfrm>
          <a:prstGeom prst="rect">
            <a:avLst/>
          </a:prstGeom>
          <a:noFill/>
        </p:spPr>
        <p:txBody>
          <a:bodyPr wrap="square" rtlCol="0">
            <a:spAutoFit/>
          </a:bodyPr>
          <a:lstStyle/>
          <a:p>
            <a:r>
              <a:rPr lang="en-FI" sz="4000" b="1" dirty="0"/>
              <a:t>Using Entropy</a:t>
            </a:r>
          </a:p>
        </p:txBody>
      </p:sp>
    </p:spTree>
    <p:extLst>
      <p:ext uri="{BB962C8B-B14F-4D97-AF65-F5344CB8AC3E}">
        <p14:creationId xmlns:p14="http://schemas.microsoft.com/office/powerpoint/2010/main" val="4131695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368119"/>
            <a:ext cx="2574744" cy="584775"/>
          </a:xfrm>
          <a:prstGeom prst="rect">
            <a:avLst/>
          </a:prstGeom>
        </p:spPr>
        <p:txBody>
          <a:bodyPr wrap="none">
            <a:spAutoFit/>
          </a:bodyPr>
          <a:lstStyle/>
          <a:p>
            <a:r>
              <a:rPr lang="fi-FI" sz="3200" b="1" dirty="0" err="1"/>
              <a:t>Background</a:t>
            </a:r>
            <a:endParaRPr lang="fi-FI" sz="3200" b="1" dirty="0"/>
          </a:p>
        </p:txBody>
      </p:sp>
      <p:sp>
        <p:nvSpPr>
          <p:cNvPr id="9" name="Rectangle 8">
            <a:extLst>
              <a:ext uri="{FF2B5EF4-FFF2-40B4-BE49-F238E27FC236}">
                <a16:creationId xmlns:a16="http://schemas.microsoft.com/office/drawing/2014/main" id="{EF5AE39C-1812-44C7-96D3-B9B4A52418FF}"/>
              </a:ext>
            </a:extLst>
          </p:cNvPr>
          <p:cNvSpPr/>
          <p:nvPr/>
        </p:nvSpPr>
        <p:spPr>
          <a:xfrm>
            <a:off x="157322" y="1054350"/>
            <a:ext cx="5685289" cy="2169825"/>
          </a:xfrm>
          <a:prstGeom prst="rect">
            <a:avLst/>
          </a:prstGeom>
          <a:solidFill>
            <a:srgbClr val="00FFFF"/>
          </a:solidFill>
        </p:spPr>
        <p:txBody>
          <a:bodyPr wrap="square">
            <a:spAutoFit/>
          </a:bodyPr>
          <a:lstStyle/>
          <a:p>
            <a:pPr algn="just"/>
            <a:r>
              <a:rPr lang="en-US" b="1" dirty="0"/>
              <a:t>Entropy</a:t>
            </a:r>
            <a:r>
              <a:rPr lang="en-US" dirty="0"/>
              <a:t> is a scientific concept, as well as a measurable physical property that is most commonly associated with a state of disorder, randomness, or uncertainty. The term and the concept are used in diverse fields, from </a:t>
            </a:r>
            <a:r>
              <a:rPr lang="en-US" dirty="0">
                <a:hlinkClick r:id="rId3" tooltip="Classical thermodynamics"/>
              </a:rPr>
              <a:t>classical thermodynamics</a:t>
            </a:r>
            <a:r>
              <a:rPr lang="en-US" dirty="0"/>
              <a:t>, where it was first recognized, to the microscopic description of nature in </a:t>
            </a:r>
            <a:r>
              <a:rPr lang="en-US" dirty="0">
                <a:hlinkClick r:id="rId4" tooltip="Statistical physics"/>
              </a:rPr>
              <a:t>statistical physics</a:t>
            </a:r>
            <a:r>
              <a:rPr lang="en-US" dirty="0"/>
              <a:t>, and to the principles of information theory. It has found far-ranging applications in chemistry and physics, biological systems and their relation to life, cosmology, economics, sociology, weather science and climate change, and </a:t>
            </a:r>
            <a:r>
              <a:rPr lang="en-US" dirty="0">
                <a:hlinkClick r:id="rId5" tooltip="Information system"/>
              </a:rPr>
              <a:t>information systems</a:t>
            </a:r>
            <a:r>
              <a:rPr lang="en-US" dirty="0"/>
              <a:t> and the transmission of information in telecommunication. </a:t>
            </a:r>
            <a:endParaRPr lang="fi-FI" dirty="0"/>
          </a:p>
        </p:txBody>
      </p:sp>
      <p:pic>
        <p:nvPicPr>
          <p:cNvPr id="3" name="Picture 2" descr="A picture containing text, wall, person, person&#10;&#10;Description automatically generated">
            <a:extLst>
              <a:ext uri="{FF2B5EF4-FFF2-40B4-BE49-F238E27FC236}">
                <a16:creationId xmlns:a16="http://schemas.microsoft.com/office/drawing/2014/main" id="{B20164C5-9830-4C5D-8558-F4015C054EF1}"/>
              </a:ext>
            </a:extLst>
          </p:cNvPr>
          <p:cNvPicPr>
            <a:picLocks noChangeAspect="1"/>
          </p:cNvPicPr>
          <p:nvPr/>
        </p:nvPicPr>
        <p:blipFill>
          <a:blip r:embed="rId6"/>
          <a:stretch>
            <a:fillRect/>
          </a:stretch>
        </p:blipFill>
        <p:spPr>
          <a:xfrm>
            <a:off x="6005474" y="1054350"/>
            <a:ext cx="2237912" cy="2652943"/>
          </a:xfrm>
          <a:prstGeom prst="rect">
            <a:avLst/>
          </a:prstGeom>
        </p:spPr>
      </p:pic>
      <p:sp>
        <p:nvSpPr>
          <p:cNvPr id="4" name="Rectangle 3">
            <a:extLst>
              <a:ext uri="{FF2B5EF4-FFF2-40B4-BE49-F238E27FC236}">
                <a16:creationId xmlns:a16="http://schemas.microsoft.com/office/drawing/2014/main" id="{E11141C5-86A6-4142-BBA3-075939CAB227}"/>
              </a:ext>
            </a:extLst>
          </p:cNvPr>
          <p:cNvSpPr/>
          <p:nvPr/>
        </p:nvSpPr>
        <p:spPr>
          <a:xfrm>
            <a:off x="6187134" y="3775303"/>
            <a:ext cx="2304380" cy="715581"/>
          </a:xfrm>
          <a:prstGeom prst="rect">
            <a:avLst/>
          </a:prstGeom>
        </p:spPr>
        <p:txBody>
          <a:bodyPr wrap="square">
            <a:spAutoFit/>
          </a:bodyPr>
          <a:lstStyle/>
          <a:p>
            <a:r>
              <a:rPr lang="en-US" dirty="0">
                <a:hlinkClick r:id="rId7" tooltip="Rudolf Clausius"/>
              </a:rPr>
              <a:t>Rudolf Clausius</a:t>
            </a:r>
            <a:r>
              <a:rPr lang="en-US" dirty="0"/>
              <a:t> (1822–1888), originator of the concept of entropy</a:t>
            </a:r>
            <a:endParaRPr lang="fi-FI" dirty="0"/>
          </a:p>
        </p:txBody>
      </p:sp>
      <p:sp>
        <p:nvSpPr>
          <p:cNvPr id="6" name="Rectangle 5">
            <a:extLst>
              <a:ext uri="{FF2B5EF4-FFF2-40B4-BE49-F238E27FC236}">
                <a16:creationId xmlns:a16="http://schemas.microsoft.com/office/drawing/2014/main" id="{E6D9AD2A-9581-4A3E-BF62-DCFDB5F2739D}"/>
              </a:ext>
            </a:extLst>
          </p:cNvPr>
          <p:cNvSpPr/>
          <p:nvPr/>
        </p:nvSpPr>
        <p:spPr>
          <a:xfrm>
            <a:off x="158255" y="3349502"/>
            <a:ext cx="5684356" cy="715581"/>
          </a:xfrm>
          <a:prstGeom prst="rect">
            <a:avLst/>
          </a:prstGeom>
          <a:solidFill>
            <a:srgbClr val="00FFFF"/>
          </a:solidFill>
        </p:spPr>
        <p:txBody>
          <a:bodyPr wrap="square">
            <a:spAutoFit/>
          </a:bodyPr>
          <a:lstStyle/>
          <a:p>
            <a:r>
              <a:rPr lang="en-US" dirty="0"/>
              <a:t>Clausius realized in 1865 that he had discovered a new thermodynamic property, and he chose to name this property entropy. It is designated S and is defined as</a:t>
            </a:r>
            <a:endParaRPr lang="fi-FI" dirty="0"/>
          </a:p>
        </p:txBody>
      </p:sp>
      <p:pic>
        <p:nvPicPr>
          <p:cNvPr id="7" name="Picture 6">
            <a:extLst>
              <a:ext uri="{FF2B5EF4-FFF2-40B4-BE49-F238E27FC236}">
                <a16:creationId xmlns:a16="http://schemas.microsoft.com/office/drawing/2014/main" id="{3386BD73-EC60-4FA2-915C-0189048B0FAC}"/>
              </a:ext>
            </a:extLst>
          </p:cNvPr>
          <p:cNvPicPr>
            <a:picLocks noChangeAspect="1"/>
          </p:cNvPicPr>
          <p:nvPr/>
        </p:nvPicPr>
        <p:blipFill>
          <a:blip r:embed="rId8"/>
          <a:stretch>
            <a:fillRect/>
          </a:stretch>
        </p:blipFill>
        <p:spPr>
          <a:xfrm>
            <a:off x="1639871" y="4065083"/>
            <a:ext cx="2720189" cy="715581"/>
          </a:xfrm>
          <a:prstGeom prst="rect">
            <a:avLst/>
          </a:prstGeom>
        </p:spPr>
      </p:pic>
    </p:spTree>
    <p:extLst>
      <p:ext uri="{BB962C8B-B14F-4D97-AF65-F5344CB8AC3E}">
        <p14:creationId xmlns:p14="http://schemas.microsoft.com/office/powerpoint/2010/main" val="3729000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70E381-BA78-4FD0-94C8-A11434B3C1E9}"/>
              </a:ext>
            </a:extLst>
          </p:cNvPr>
          <p:cNvSpPr>
            <a:spLocks noGrp="1"/>
          </p:cNvSpPr>
          <p:nvPr>
            <p:ph type="body" sz="half" idx="10"/>
          </p:nvPr>
        </p:nvSpPr>
        <p:spPr>
          <a:xfrm>
            <a:off x="287363" y="223017"/>
            <a:ext cx="8698729" cy="1157194"/>
          </a:xfrm>
        </p:spPr>
        <p:txBody>
          <a:bodyPr/>
          <a:lstStyle/>
          <a:p>
            <a:r>
              <a:rPr lang="en-US" sz="3200" dirty="0"/>
              <a:t>What is Entropy</a:t>
            </a:r>
          </a:p>
        </p:txBody>
      </p:sp>
      <p:pic>
        <p:nvPicPr>
          <p:cNvPr id="2" name="yt5s.com-What is entropy - Jeff Phillips-(1080p)">
            <a:hlinkClick r:id="" action="ppaction://media"/>
            <a:extLst>
              <a:ext uri="{FF2B5EF4-FFF2-40B4-BE49-F238E27FC236}">
                <a16:creationId xmlns:a16="http://schemas.microsoft.com/office/drawing/2014/main" id="{B481713E-27CA-4CBD-8C1B-E4060CB6AD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7363" y="756760"/>
            <a:ext cx="7631356" cy="4292638"/>
          </a:xfrm>
          <a:prstGeom prst="rect">
            <a:avLst/>
          </a:prstGeom>
        </p:spPr>
      </p:pic>
    </p:spTree>
    <p:extLst>
      <p:ext uri="{BB962C8B-B14F-4D97-AF65-F5344CB8AC3E}">
        <p14:creationId xmlns:p14="http://schemas.microsoft.com/office/powerpoint/2010/main" val="196974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2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41765" y="155127"/>
            <a:ext cx="8819468" cy="584775"/>
          </a:xfrm>
          <a:prstGeom prst="rect">
            <a:avLst/>
          </a:prstGeom>
        </p:spPr>
        <p:txBody>
          <a:bodyPr wrap="square">
            <a:spAutoFit/>
          </a:bodyPr>
          <a:lstStyle/>
          <a:p>
            <a:r>
              <a:rPr lang="en-US" sz="3200" b="1" dirty="0"/>
              <a:t>Entropy–A System Property</a:t>
            </a:r>
            <a:endParaRPr lang="fi-FI" sz="3200" b="1" dirty="0"/>
          </a:p>
        </p:txBody>
      </p:sp>
      <p:pic>
        <p:nvPicPr>
          <p:cNvPr id="3" name="Picture 2">
            <a:extLst>
              <a:ext uri="{FF2B5EF4-FFF2-40B4-BE49-F238E27FC236}">
                <a16:creationId xmlns:a16="http://schemas.microsoft.com/office/drawing/2014/main" id="{6430E54D-0AA5-4166-ABE7-A52A4055C341}"/>
              </a:ext>
            </a:extLst>
          </p:cNvPr>
          <p:cNvPicPr>
            <a:picLocks noChangeAspect="1"/>
          </p:cNvPicPr>
          <p:nvPr/>
        </p:nvPicPr>
        <p:blipFill rotWithShape="1">
          <a:blip r:embed="rId3"/>
          <a:srcRect b="21556"/>
          <a:stretch/>
        </p:blipFill>
        <p:spPr>
          <a:xfrm>
            <a:off x="4021887" y="1210135"/>
            <a:ext cx="2268004" cy="1864726"/>
          </a:xfrm>
          <a:prstGeom prst="rect">
            <a:avLst/>
          </a:prstGeom>
        </p:spPr>
      </p:pic>
      <p:sp>
        <p:nvSpPr>
          <p:cNvPr id="6" name="TextBox 5">
            <a:extLst>
              <a:ext uri="{FF2B5EF4-FFF2-40B4-BE49-F238E27FC236}">
                <a16:creationId xmlns:a16="http://schemas.microsoft.com/office/drawing/2014/main" id="{BF142F57-608F-43A4-94F1-67B9C55D2405}"/>
              </a:ext>
            </a:extLst>
          </p:cNvPr>
          <p:cNvSpPr txBox="1"/>
          <p:nvPr/>
        </p:nvSpPr>
        <p:spPr>
          <a:xfrm>
            <a:off x="174537" y="876973"/>
            <a:ext cx="3861131" cy="300082"/>
          </a:xfrm>
          <a:prstGeom prst="rect">
            <a:avLst/>
          </a:prstGeom>
          <a:solidFill>
            <a:srgbClr val="00FF00"/>
          </a:solidFill>
        </p:spPr>
        <p:txBody>
          <a:bodyPr wrap="square">
            <a:spAutoFit/>
          </a:bodyPr>
          <a:lstStyle/>
          <a:p>
            <a:r>
              <a:rPr lang="en-US" dirty="0"/>
              <a:t>For the first cycle</a:t>
            </a:r>
          </a:p>
        </p:txBody>
      </p:sp>
      <p:pic>
        <p:nvPicPr>
          <p:cNvPr id="7" name="Picture 6">
            <a:extLst>
              <a:ext uri="{FF2B5EF4-FFF2-40B4-BE49-F238E27FC236}">
                <a16:creationId xmlns:a16="http://schemas.microsoft.com/office/drawing/2014/main" id="{9A9355EF-FFF9-4A06-9C72-0E0A751E8661}"/>
              </a:ext>
            </a:extLst>
          </p:cNvPr>
          <p:cNvPicPr>
            <a:picLocks noChangeAspect="1"/>
          </p:cNvPicPr>
          <p:nvPr/>
        </p:nvPicPr>
        <p:blipFill>
          <a:blip r:embed="rId4"/>
          <a:stretch>
            <a:fillRect/>
          </a:stretch>
        </p:blipFill>
        <p:spPr>
          <a:xfrm>
            <a:off x="399009" y="1247732"/>
            <a:ext cx="2555970" cy="565850"/>
          </a:xfrm>
          <a:prstGeom prst="rect">
            <a:avLst/>
          </a:prstGeom>
        </p:spPr>
      </p:pic>
      <p:sp>
        <p:nvSpPr>
          <p:cNvPr id="9" name="TextBox 8">
            <a:extLst>
              <a:ext uri="{FF2B5EF4-FFF2-40B4-BE49-F238E27FC236}">
                <a16:creationId xmlns:a16="http://schemas.microsoft.com/office/drawing/2014/main" id="{32D765A2-8C37-4BF9-A42D-117180226E48}"/>
              </a:ext>
            </a:extLst>
          </p:cNvPr>
          <p:cNvSpPr txBox="1"/>
          <p:nvPr/>
        </p:nvSpPr>
        <p:spPr>
          <a:xfrm>
            <a:off x="174537" y="1817213"/>
            <a:ext cx="3861131" cy="300082"/>
          </a:xfrm>
          <a:prstGeom prst="rect">
            <a:avLst/>
          </a:prstGeom>
          <a:solidFill>
            <a:srgbClr val="00FF00"/>
          </a:solidFill>
        </p:spPr>
        <p:txBody>
          <a:bodyPr wrap="square">
            <a:spAutoFit/>
          </a:bodyPr>
          <a:lstStyle/>
          <a:p>
            <a:r>
              <a:rPr lang="en-US" dirty="0"/>
              <a:t>For the second cycle</a:t>
            </a:r>
          </a:p>
        </p:txBody>
      </p:sp>
      <p:pic>
        <p:nvPicPr>
          <p:cNvPr id="11" name="Picture 10">
            <a:extLst>
              <a:ext uri="{FF2B5EF4-FFF2-40B4-BE49-F238E27FC236}">
                <a16:creationId xmlns:a16="http://schemas.microsoft.com/office/drawing/2014/main" id="{7C531B73-2626-4237-A034-D3161956C08F}"/>
              </a:ext>
            </a:extLst>
          </p:cNvPr>
          <p:cNvPicPr>
            <a:picLocks noChangeAspect="1"/>
          </p:cNvPicPr>
          <p:nvPr/>
        </p:nvPicPr>
        <p:blipFill>
          <a:blip r:embed="rId5"/>
          <a:stretch>
            <a:fillRect/>
          </a:stretch>
        </p:blipFill>
        <p:spPr>
          <a:xfrm>
            <a:off x="454163" y="2142498"/>
            <a:ext cx="2556000" cy="560755"/>
          </a:xfrm>
          <a:prstGeom prst="rect">
            <a:avLst/>
          </a:prstGeom>
        </p:spPr>
      </p:pic>
      <p:pic>
        <p:nvPicPr>
          <p:cNvPr id="13" name="Picture 12">
            <a:extLst>
              <a:ext uri="{FF2B5EF4-FFF2-40B4-BE49-F238E27FC236}">
                <a16:creationId xmlns:a16="http://schemas.microsoft.com/office/drawing/2014/main" id="{37B65470-94CB-49F1-A229-2BEDE1CC6511}"/>
              </a:ext>
            </a:extLst>
          </p:cNvPr>
          <p:cNvPicPr>
            <a:picLocks noChangeAspect="1"/>
          </p:cNvPicPr>
          <p:nvPr/>
        </p:nvPicPr>
        <p:blipFill>
          <a:blip r:embed="rId6"/>
          <a:stretch>
            <a:fillRect/>
          </a:stretch>
        </p:blipFill>
        <p:spPr>
          <a:xfrm>
            <a:off x="555290" y="2723737"/>
            <a:ext cx="1767576" cy="529961"/>
          </a:xfrm>
          <a:prstGeom prst="rect">
            <a:avLst/>
          </a:prstGeom>
        </p:spPr>
      </p:pic>
      <p:sp>
        <p:nvSpPr>
          <p:cNvPr id="15" name="TextBox 14">
            <a:extLst>
              <a:ext uri="{FF2B5EF4-FFF2-40B4-BE49-F238E27FC236}">
                <a16:creationId xmlns:a16="http://schemas.microsoft.com/office/drawing/2014/main" id="{46618AD4-BB82-4408-B431-0805F7F9501B}"/>
              </a:ext>
            </a:extLst>
          </p:cNvPr>
          <p:cNvSpPr txBox="1"/>
          <p:nvPr/>
        </p:nvSpPr>
        <p:spPr>
          <a:xfrm>
            <a:off x="174537" y="3239557"/>
            <a:ext cx="3861131" cy="300082"/>
          </a:xfrm>
          <a:prstGeom prst="rect">
            <a:avLst/>
          </a:prstGeom>
          <a:solidFill>
            <a:srgbClr val="00FF00"/>
          </a:solidFill>
        </p:spPr>
        <p:txBody>
          <a:bodyPr wrap="square">
            <a:spAutoFit/>
          </a:bodyPr>
          <a:lstStyle/>
          <a:p>
            <a:r>
              <a:rPr lang="en-US" dirty="0"/>
              <a:t>definition of entropy change</a:t>
            </a:r>
          </a:p>
        </p:txBody>
      </p:sp>
      <p:pic>
        <p:nvPicPr>
          <p:cNvPr id="17" name="Picture 16">
            <a:extLst>
              <a:ext uri="{FF2B5EF4-FFF2-40B4-BE49-F238E27FC236}">
                <a16:creationId xmlns:a16="http://schemas.microsoft.com/office/drawing/2014/main" id="{E5C4DE9E-21C7-40B7-B00E-25E0D7BB945A}"/>
              </a:ext>
            </a:extLst>
          </p:cNvPr>
          <p:cNvPicPr>
            <a:picLocks noChangeAspect="1"/>
          </p:cNvPicPr>
          <p:nvPr/>
        </p:nvPicPr>
        <p:blipFill>
          <a:blip r:embed="rId7"/>
          <a:stretch>
            <a:fillRect/>
          </a:stretch>
        </p:blipFill>
        <p:spPr>
          <a:xfrm>
            <a:off x="889200" y="3615168"/>
            <a:ext cx="1685925" cy="697837"/>
          </a:xfrm>
          <a:prstGeom prst="rect">
            <a:avLst/>
          </a:prstGeom>
        </p:spPr>
      </p:pic>
      <p:sp>
        <p:nvSpPr>
          <p:cNvPr id="19" name="TextBox 18">
            <a:extLst>
              <a:ext uri="{FF2B5EF4-FFF2-40B4-BE49-F238E27FC236}">
                <a16:creationId xmlns:a16="http://schemas.microsoft.com/office/drawing/2014/main" id="{F6C66883-7184-487B-9D16-B67716181DF1}"/>
              </a:ext>
            </a:extLst>
          </p:cNvPr>
          <p:cNvSpPr txBox="1"/>
          <p:nvPr/>
        </p:nvSpPr>
        <p:spPr>
          <a:xfrm>
            <a:off x="174536" y="4317227"/>
            <a:ext cx="3861131" cy="300082"/>
          </a:xfrm>
          <a:prstGeom prst="rect">
            <a:avLst/>
          </a:prstGeom>
          <a:solidFill>
            <a:srgbClr val="00FF00"/>
          </a:solidFill>
        </p:spPr>
        <p:txBody>
          <a:bodyPr wrap="square">
            <a:spAutoFit/>
          </a:bodyPr>
          <a:lstStyle/>
          <a:p>
            <a:r>
              <a:rPr lang="en-US" dirty="0"/>
              <a:t>On a differential basis</a:t>
            </a:r>
          </a:p>
        </p:txBody>
      </p:sp>
      <p:pic>
        <p:nvPicPr>
          <p:cNvPr id="21" name="Picture 20">
            <a:extLst>
              <a:ext uri="{FF2B5EF4-FFF2-40B4-BE49-F238E27FC236}">
                <a16:creationId xmlns:a16="http://schemas.microsoft.com/office/drawing/2014/main" id="{A037757E-881C-4A1D-9619-09E518A8D13A}"/>
              </a:ext>
            </a:extLst>
          </p:cNvPr>
          <p:cNvPicPr>
            <a:picLocks noChangeAspect="1"/>
          </p:cNvPicPr>
          <p:nvPr/>
        </p:nvPicPr>
        <p:blipFill>
          <a:blip r:embed="rId8"/>
          <a:stretch>
            <a:fillRect/>
          </a:stretch>
        </p:blipFill>
        <p:spPr>
          <a:xfrm>
            <a:off x="1773730" y="4693847"/>
            <a:ext cx="1238255" cy="478653"/>
          </a:xfrm>
          <a:prstGeom prst="rect">
            <a:avLst/>
          </a:prstGeom>
        </p:spPr>
      </p:pic>
      <p:sp>
        <p:nvSpPr>
          <p:cNvPr id="23" name="TextBox 22">
            <a:extLst>
              <a:ext uri="{FF2B5EF4-FFF2-40B4-BE49-F238E27FC236}">
                <a16:creationId xmlns:a16="http://schemas.microsoft.com/office/drawing/2014/main" id="{53E85C6B-0E0D-44AD-A072-D1C938952EA9}"/>
              </a:ext>
            </a:extLst>
          </p:cNvPr>
          <p:cNvSpPr txBox="1"/>
          <p:nvPr/>
        </p:nvSpPr>
        <p:spPr>
          <a:xfrm>
            <a:off x="4757133" y="4783132"/>
            <a:ext cx="3861130" cy="300082"/>
          </a:xfrm>
          <a:prstGeom prst="rect">
            <a:avLst/>
          </a:prstGeom>
          <a:solidFill>
            <a:schemeClr val="bg2"/>
          </a:solidFill>
        </p:spPr>
        <p:txBody>
          <a:bodyPr wrap="square">
            <a:spAutoFit/>
          </a:bodyPr>
          <a:lstStyle/>
          <a:p>
            <a:r>
              <a:rPr lang="en-US" dirty="0"/>
              <a:t>Entropy is an extensive property.</a:t>
            </a:r>
          </a:p>
        </p:txBody>
      </p:sp>
      <p:sp>
        <p:nvSpPr>
          <p:cNvPr id="24" name="TextBox 23">
            <a:extLst>
              <a:ext uri="{FF2B5EF4-FFF2-40B4-BE49-F238E27FC236}">
                <a16:creationId xmlns:a16="http://schemas.microsoft.com/office/drawing/2014/main" id="{028DA58B-EB8D-43F5-94D2-670C2343769E}"/>
              </a:ext>
            </a:extLst>
          </p:cNvPr>
          <p:cNvSpPr txBox="1"/>
          <p:nvPr/>
        </p:nvSpPr>
        <p:spPr>
          <a:xfrm>
            <a:off x="4757133" y="3520972"/>
            <a:ext cx="3861130" cy="300082"/>
          </a:xfrm>
          <a:prstGeom prst="rect">
            <a:avLst/>
          </a:prstGeom>
          <a:solidFill>
            <a:srgbClr val="00FF00"/>
          </a:solidFill>
        </p:spPr>
        <p:txBody>
          <a:bodyPr wrap="square">
            <a:spAutoFit/>
          </a:bodyPr>
          <a:lstStyle/>
          <a:p>
            <a:r>
              <a:rPr lang="en-US" dirty="0"/>
              <a:t>Evaluating Entropy</a:t>
            </a:r>
          </a:p>
        </p:txBody>
      </p:sp>
      <p:pic>
        <p:nvPicPr>
          <p:cNvPr id="25" name="Picture 24">
            <a:extLst>
              <a:ext uri="{FF2B5EF4-FFF2-40B4-BE49-F238E27FC236}">
                <a16:creationId xmlns:a16="http://schemas.microsoft.com/office/drawing/2014/main" id="{0960BF16-B7A6-405F-B3E8-D1C5F944186A}"/>
              </a:ext>
            </a:extLst>
          </p:cNvPr>
          <p:cNvPicPr>
            <a:picLocks noChangeAspect="1"/>
          </p:cNvPicPr>
          <p:nvPr/>
        </p:nvPicPr>
        <p:blipFill>
          <a:blip r:embed="rId9"/>
          <a:stretch>
            <a:fillRect/>
          </a:stretch>
        </p:blipFill>
        <p:spPr>
          <a:xfrm>
            <a:off x="5630394" y="3915314"/>
            <a:ext cx="2114608" cy="624501"/>
          </a:xfrm>
          <a:prstGeom prst="rect">
            <a:avLst/>
          </a:prstGeom>
        </p:spPr>
      </p:pic>
      <p:sp>
        <p:nvSpPr>
          <p:cNvPr id="4" name="TextBox 3">
            <a:extLst>
              <a:ext uri="{FF2B5EF4-FFF2-40B4-BE49-F238E27FC236}">
                <a16:creationId xmlns:a16="http://schemas.microsoft.com/office/drawing/2014/main" id="{5661A5C8-1FDB-21DD-D9EE-3412F60ED53B}"/>
              </a:ext>
            </a:extLst>
          </p:cNvPr>
          <p:cNvSpPr txBox="1"/>
          <p:nvPr/>
        </p:nvSpPr>
        <p:spPr>
          <a:xfrm>
            <a:off x="6276109" y="1082073"/>
            <a:ext cx="2867891" cy="2246769"/>
          </a:xfrm>
          <a:prstGeom prst="rect">
            <a:avLst/>
          </a:prstGeom>
          <a:solidFill>
            <a:srgbClr val="00FFFF"/>
          </a:solidFill>
        </p:spPr>
        <p:txBody>
          <a:bodyPr wrap="square">
            <a:spAutoFit/>
          </a:bodyPr>
          <a:lstStyle/>
          <a:p>
            <a:r>
              <a:rPr lang="en-GB" sz="1400" dirty="0">
                <a:effectLst/>
                <a:latin typeface="STIX" panose="02020603050405020304" pitchFamily="18" charset="0"/>
              </a:rPr>
              <a:t>One cycle consists of an internally reversible process A from state 1 to state 2, followed by internally reversible process C from state 2 to state 1. </a:t>
            </a:r>
          </a:p>
          <a:p>
            <a:r>
              <a:rPr lang="en-GB" sz="1400" dirty="0">
                <a:effectLst/>
                <a:latin typeface="STIX" panose="02020603050405020304" pitchFamily="18" charset="0"/>
              </a:rPr>
              <a:t>The other cycle consists of an internally reversible process B from state 1 to state 2, followed by the same process C from state 2 to state 1 as in the first cycle. </a:t>
            </a:r>
            <a:endParaRPr lang="en-GB" dirty="0"/>
          </a:p>
        </p:txBody>
      </p:sp>
    </p:spTree>
    <p:extLst>
      <p:ext uri="{BB962C8B-B14F-4D97-AF65-F5344CB8AC3E}">
        <p14:creationId xmlns:p14="http://schemas.microsoft.com/office/powerpoint/2010/main" val="936382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156229" y="131487"/>
            <a:ext cx="6373861" cy="584775"/>
          </a:xfrm>
          <a:prstGeom prst="rect">
            <a:avLst/>
          </a:prstGeom>
        </p:spPr>
        <p:txBody>
          <a:bodyPr wrap="none">
            <a:spAutoFit/>
          </a:bodyPr>
          <a:lstStyle/>
          <a:p>
            <a:r>
              <a:rPr lang="en-US" sz="3200" b="1" dirty="0"/>
              <a:t> Introducing the T </a:t>
            </a:r>
            <a:r>
              <a:rPr lang="en-US" sz="3200" b="1" dirty="0" err="1"/>
              <a:t>dS</a:t>
            </a:r>
            <a:r>
              <a:rPr lang="en-US" sz="3200" b="1" dirty="0"/>
              <a:t> Equations</a:t>
            </a:r>
            <a:endParaRPr lang="fi-FI" sz="3200" b="1" dirty="0"/>
          </a:p>
        </p:txBody>
      </p:sp>
      <p:sp>
        <p:nvSpPr>
          <p:cNvPr id="16" name="TextBox 15">
            <a:extLst>
              <a:ext uri="{FF2B5EF4-FFF2-40B4-BE49-F238E27FC236}">
                <a16:creationId xmlns:a16="http://schemas.microsoft.com/office/drawing/2014/main" id="{1A4844CB-D14E-494B-A88F-8DCC248DB550}"/>
              </a:ext>
            </a:extLst>
          </p:cNvPr>
          <p:cNvSpPr txBox="1"/>
          <p:nvPr/>
        </p:nvSpPr>
        <p:spPr>
          <a:xfrm>
            <a:off x="156229" y="716262"/>
            <a:ext cx="4443829" cy="507831"/>
          </a:xfrm>
          <a:prstGeom prst="rect">
            <a:avLst/>
          </a:prstGeom>
          <a:solidFill>
            <a:srgbClr val="00FFFF"/>
          </a:solidFill>
        </p:spPr>
        <p:txBody>
          <a:bodyPr wrap="square">
            <a:spAutoFit/>
          </a:bodyPr>
          <a:lstStyle/>
          <a:p>
            <a:r>
              <a:rPr lang="en-US" dirty="0"/>
              <a:t>In the absence of overall system motion and the effects of gravity, an energy balance in differential form is</a:t>
            </a:r>
          </a:p>
        </p:txBody>
      </p:sp>
      <p:pic>
        <p:nvPicPr>
          <p:cNvPr id="4" name="Picture 3">
            <a:extLst>
              <a:ext uri="{FF2B5EF4-FFF2-40B4-BE49-F238E27FC236}">
                <a16:creationId xmlns:a16="http://schemas.microsoft.com/office/drawing/2014/main" id="{4A7F9B7C-B261-4DDF-B78D-BDE2F9129364}"/>
              </a:ext>
            </a:extLst>
          </p:cNvPr>
          <p:cNvPicPr>
            <a:picLocks noChangeAspect="1"/>
          </p:cNvPicPr>
          <p:nvPr/>
        </p:nvPicPr>
        <p:blipFill>
          <a:blip r:embed="rId3"/>
          <a:stretch>
            <a:fillRect/>
          </a:stretch>
        </p:blipFill>
        <p:spPr>
          <a:xfrm>
            <a:off x="1430692" y="1281491"/>
            <a:ext cx="1894901" cy="393922"/>
          </a:xfrm>
          <a:prstGeom prst="rect">
            <a:avLst/>
          </a:prstGeom>
        </p:spPr>
      </p:pic>
      <p:sp>
        <p:nvSpPr>
          <p:cNvPr id="20" name="TextBox 19">
            <a:extLst>
              <a:ext uri="{FF2B5EF4-FFF2-40B4-BE49-F238E27FC236}">
                <a16:creationId xmlns:a16="http://schemas.microsoft.com/office/drawing/2014/main" id="{98939754-DA04-46C2-BA15-AA8C656C18CF}"/>
              </a:ext>
            </a:extLst>
          </p:cNvPr>
          <p:cNvSpPr txBox="1"/>
          <p:nvPr/>
        </p:nvSpPr>
        <p:spPr>
          <a:xfrm>
            <a:off x="153932" y="1732811"/>
            <a:ext cx="4418067" cy="300082"/>
          </a:xfrm>
          <a:prstGeom prst="rect">
            <a:avLst/>
          </a:prstGeom>
          <a:solidFill>
            <a:srgbClr val="00FFFF"/>
          </a:solidFill>
        </p:spPr>
        <p:txBody>
          <a:bodyPr wrap="square">
            <a:spAutoFit/>
          </a:bodyPr>
          <a:lstStyle/>
          <a:p>
            <a:r>
              <a:rPr lang="en-US" dirty="0"/>
              <a:t>By definition of simple compressible system, the work is</a:t>
            </a:r>
          </a:p>
        </p:txBody>
      </p:sp>
      <p:pic>
        <p:nvPicPr>
          <p:cNvPr id="22" name="Picture 21">
            <a:extLst>
              <a:ext uri="{FF2B5EF4-FFF2-40B4-BE49-F238E27FC236}">
                <a16:creationId xmlns:a16="http://schemas.microsoft.com/office/drawing/2014/main" id="{30E0A91E-FD90-4A1F-99AA-7EA43213D35E}"/>
              </a:ext>
            </a:extLst>
          </p:cNvPr>
          <p:cNvPicPr>
            <a:picLocks noChangeAspect="1"/>
          </p:cNvPicPr>
          <p:nvPr/>
        </p:nvPicPr>
        <p:blipFill>
          <a:blip r:embed="rId4"/>
          <a:stretch>
            <a:fillRect/>
          </a:stretch>
        </p:blipFill>
        <p:spPr>
          <a:xfrm>
            <a:off x="1650541" y="2090291"/>
            <a:ext cx="1424848" cy="396973"/>
          </a:xfrm>
          <a:prstGeom prst="rect">
            <a:avLst/>
          </a:prstGeom>
        </p:spPr>
      </p:pic>
      <p:sp>
        <p:nvSpPr>
          <p:cNvPr id="24" name="TextBox 23">
            <a:extLst>
              <a:ext uri="{FF2B5EF4-FFF2-40B4-BE49-F238E27FC236}">
                <a16:creationId xmlns:a16="http://schemas.microsoft.com/office/drawing/2014/main" id="{AF21494A-137F-40B3-8653-968A178AE489}"/>
              </a:ext>
            </a:extLst>
          </p:cNvPr>
          <p:cNvSpPr txBox="1"/>
          <p:nvPr/>
        </p:nvSpPr>
        <p:spPr>
          <a:xfrm>
            <a:off x="153932" y="2544662"/>
            <a:ext cx="4418066" cy="300082"/>
          </a:xfrm>
          <a:prstGeom prst="rect">
            <a:avLst/>
          </a:prstGeom>
          <a:solidFill>
            <a:srgbClr val="00FFFF"/>
          </a:solidFill>
        </p:spPr>
        <p:txBody>
          <a:bodyPr wrap="square">
            <a:spAutoFit/>
          </a:bodyPr>
          <a:lstStyle/>
          <a:p>
            <a:r>
              <a:rPr lang="en-US" dirty="0"/>
              <a:t>On rearrangement, the heat transfer is</a:t>
            </a:r>
          </a:p>
        </p:txBody>
      </p:sp>
      <p:pic>
        <p:nvPicPr>
          <p:cNvPr id="26" name="Picture 25">
            <a:extLst>
              <a:ext uri="{FF2B5EF4-FFF2-40B4-BE49-F238E27FC236}">
                <a16:creationId xmlns:a16="http://schemas.microsoft.com/office/drawing/2014/main" id="{F369AA9D-D94F-4117-9207-3CDA7826EFDE}"/>
              </a:ext>
            </a:extLst>
          </p:cNvPr>
          <p:cNvPicPr>
            <a:picLocks noChangeAspect="1"/>
          </p:cNvPicPr>
          <p:nvPr/>
        </p:nvPicPr>
        <p:blipFill>
          <a:blip r:embed="rId5"/>
          <a:stretch>
            <a:fillRect/>
          </a:stretch>
        </p:blipFill>
        <p:spPr>
          <a:xfrm>
            <a:off x="1430692" y="2902142"/>
            <a:ext cx="1430529" cy="399308"/>
          </a:xfrm>
          <a:prstGeom prst="rect">
            <a:avLst/>
          </a:prstGeom>
        </p:spPr>
      </p:pic>
      <p:sp>
        <p:nvSpPr>
          <p:cNvPr id="28" name="TextBox 27">
            <a:extLst>
              <a:ext uri="{FF2B5EF4-FFF2-40B4-BE49-F238E27FC236}">
                <a16:creationId xmlns:a16="http://schemas.microsoft.com/office/drawing/2014/main" id="{46745C12-A814-4FE8-8A0D-AF54AAEE9A30}"/>
              </a:ext>
            </a:extLst>
          </p:cNvPr>
          <p:cNvSpPr txBox="1"/>
          <p:nvPr/>
        </p:nvSpPr>
        <p:spPr>
          <a:xfrm>
            <a:off x="153933" y="3358848"/>
            <a:ext cx="4443830" cy="300082"/>
          </a:xfrm>
          <a:prstGeom prst="rect">
            <a:avLst/>
          </a:prstGeom>
          <a:solidFill>
            <a:srgbClr val="00FFFF"/>
          </a:solidFill>
        </p:spPr>
        <p:txBody>
          <a:bodyPr wrap="square">
            <a:spAutoFit/>
          </a:bodyPr>
          <a:lstStyle/>
          <a:p>
            <a:r>
              <a:rPr lang="en-US" dirty="0"/>
              <a:t>The first T </a:t>
            </a:r>
            <a:r>
              <a:rPr lang="en-US" dirty="0" err="1"/>
              <a:t>dS</a:t>
            </a:r>
            <a:r>
              <a:rPr lang="en-US" dirty="0"/>
              <a:t> equation results</a:t>
            </a:r>
          </a:p>
        </p:txBody>
      </p:sp>
      <p:pic>
        <p:nvPicPr>
          <p:cNvPr id="30" name="Picture 29">
            <a:extLst>
              <a:ext uri="{FF2B5EF4-FFF2-40B4-BE49-F238E27FC236}">
                <a16:creationId xmlns:a16="http://schemas.microsoft.com/office/drawing/2014/main" id="{EB8DA366-2F65-43C2-8657-2B449420E8C7}"/>
              </a:ext>
            </a:extLst>
          </p:cNvPr>
          <p:cNvPicPr>
            <a:picLocks noChangeAspect="1"/>
          </p:cNvPicPr>
          <p:nvPr/>
        </p:nvPicPr>
        <p:blipFill>
          <a:blip r:embed="rId6"/>
          <a:stretch>
            <a:fillRect/>
          </a:stretch>
        </p:blipFill>
        <p:spPr>
          <a:xfrm>
            <a:off x="962992" y="3716328"/>
            <a:ext cx="1898229" cy="492428"/>
          </a:xfrm>
          <a:prstGeom prst="rect">
            <a:avLst/>
          </a:prstGeom>
        </p:spPr>
      </p:pic>
      <p:pic>
        <p:nvPicPr>
          <p:cNvPr id="34" name="Picture 33">
            <a:extLst>
              <a:ext uri="{FF2B5EF4-FFF2-40B4-BE49-F238E27FC236}">
                <a16:creationId xmlns:a16="http://schemas.microsoft.com/office/drawing/2014/main" id="{D611512E-7873-4882-BE1A-55372CB4AEBD}"/>
              </a:ext>
            </a:extLst>
          </p:cNvPr>
          <p:cNvPicPr>
            <a:picLocks noChangeAspect="1"/>
          </p:cNvPicPr>
          <p:nvPr/>
        </p:nvPicPr>
        <p:blipFill>
          <a:blip r:embed="rId7"/>
          <a:stretch>
            <a:fillRect/>
          </a:stretch>
        </p:blipFill>
        <p:spPr>
          <a:xfrm>
            <a:off x="546014" y="4623630"/>
            <a:ext cx="3199884" cy="285643"/>
          </a:xfrm>
          <a:prstGeom prst="rect">
            <a:avLst/>
          </a:prstGeom>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26851A89-AD7E-426B-B661-67A29F62B55E}"/>
                  </a:ext>
                </a:extLst>
              </p:cNvPr>
              <p:cNvSpPr txBox="1"/>
              <p:nvPr/>
            </p:nvSpPr>
            <p:spPr>
              <a:xfrm>
                <a:off x="153932" y="4266154"/>
                <a:ext cx="4443830" cy="300082"/>
              </a:xfrm>
              <a:prstGeom prst="rect">
                <a:avLst/>
              </a:prstGeom>
              <a:solidFill>
                <a:srgbClr val="00FFFF"/>
              </a:solidFill>
            </p:spPr>
            <p:txBody>
              <a:bodyPr wrap="square">
                <a:spAutoFit/>
              </a:bodyPr>
              <a:lstStyle/>
              <a:p>
                <a:r>
                  <a:rPr lang="en-US" dirty="0"/>
                  <a:t>The second </a:t>
                </a:r>
                <a14:m>
                  <m:oMath xmlns:m="http://schemas.openxmlformats.org/officeDocument/2006/math">
                    <m:r>
                      <a:rPr lang="en-US" i="1" dirty="0" smtClean="0">
                        <a:latin typeface="Cambria Math" panose="02040503050406030204" pitchFamily="18" charset="0"/>
                      </a:rPr>
                      <m:t>𝑇</m:t>
                    </m:r>
                    <m:r>
                      <a:rPr lang="en-US" i="1" dirty="0" smtClean="0">
                        <a:latin typeface="Cambria Math" panose="02040503050406030204" pitchFamily="18" charset="0"/>
                      </a:rPr>
                      <m:t> </m:t>
                    </m:r>
                    <m:r>
                      <a:rPr lang="en-US" i="1" dirty="0" err="1">
                        <a:latin typeface="Cambria Math" panose="02040503050406030204" pitchFamily="18" charset="0"/>
                      </a:rPr>
                      <m:t>𝑑𝑆</m:t>
                    </m:r>
                    <m:r>
                      <a:rPr lang="en-US" i="1" dirty="0">
                        <a:latin typeface="Cambria Math" panose="02040503050406030204" pitchFamily="18" charset="0"/>
                      </a:rPr>
                      <m:t> </m:t>
                    </m:r>
                  </m:oMath>
                </a14:m>
                <a:r>
                  <a:rPr lang="en-US" dirty="0"/>
                  <a:t>equation</a:t>
                </a:r>
              </a:p>
            </p:txBody>
          </p:sp>
        </mc:Choice>
        <mc:Fallback xmlns="">
          <p:sp>
            <p:nvSpPr>
              <p:cNvPr id="36" name="TextBox 35">
                <a:extLst>
                  <a:ext uri="{FF2B5EF4-FFF2-40B4-BE49-F238E27FC236}">
                    <a16:creationId xmlns:a16="http://schemas.microsoft.com/office/drawing/2014/main" id="{26851A89-AD7E-426B-B661-67A29F62B55E}"/>
                  </a:ext>
                </a:extLst>
              </p:cNvPr>
              <p:cNvSpPr txBox="1">
                <a:spLocks noRot="1" noChangeAspect="1" noMove="1" noResize="1" noEditPoints="1" noAdjustHandles="1" noChangeArrowheads="1" noChangeShapeType="1" noTextEdit="1"/>
              </p:cNvSpPr>
              <p:nvPr/>
            </p:nvSpPr>
            <p:spPr>
              <a:xfrm>
                <a:off x="153932" y="4266154"/>
                <a:ext cx="4443830" cy="300082"/>
              </a:xfrm>
              <a:prstGeom prst="rect">
                <a:avLst/>
              </a:prstGeom>
              <a:blipFill>
                <a:blip r:embed="rId8"/>
                <a:stretch>
                  <a:fillRect l="-286" t="-4167" b="-16667"/>
                </a:stretch>
              </a:blipFill>
            </p:spPr>
            <p:txBody>
              <a:bodyPr/>
              <a:lstStyle/>
              <a:p>
                <a:r>
                  <a:rPr lang="en-FI">
                    <a:noFill/>
                  </a:rPr>
                  <a:t> </a:t>
                </a:r>
              </a:p>
            </p:txBody>
          </p:sp>
        </mc:Fallback>
      </mc:AlternateContent>
      <p:pic>
        <p:nvPicPr>
          <p:cNvPr id="38" name="Picture 37">
            <a:extLst>
              <a:ext uri="{FF2B5EF4-FFF2-40B4-BE49-F238E27FC236}">
                <a16:creationId xmlns:a16="http://schemas.microsoft.com/office/drawing/2014/main" id="{0EC0D244-2FCA-4FB6-9563-308951023F23}"/>
              </a:ext>
            </a:extLst>
          </p:cNvPr>
          <p:cNvPicPr>
            <a:picLocks noChangeAspect="1"/>
          </p:cNvPicPr>
          <p:nvPr/>
        </p:nvPicPr>
        <p:blipFill>
          <a:blip r:embed="rId9"/>
          <a:stretch>
            <a:fillRect/>
          </a:stretch>
        </p:blipFill>
        <p:spPr>
          <a:xfrm>
            <a:off x="5513033" y="1079902"/>
            <a:ext cx="2858904" cy="720632"/>
          </a:xfrm>
          <a:prstGeom prst="rect">
            <a:avLst/>
          </a:prstGeom>
        </p:spPr>
      </p:pic>
      <p:pic>
        <p:nvPicPr>
          <p:cNvPr id="40" name="Picture 39">
            <a:extLst>
              <a:ext uri="{FF2B5EF4-FFF2-40B4-BE49-F238E27FC236}">
                <a16:creationId xmlns:a16="http://schemas.microsoft.com/office/drawing/2014/main" id="{4A496C16-26EB-437E-B765-A2E798F78062}"/>
              </a:ext>
            </a:extLst>
          </p:cNvPr>
          <p:cNvPicPr>
            <a:picLocks noChangeAspect="1"/>
          </p:cNvPicPr>
          <p:nvPr/>
        </p:nvPicPr>
        <p:blipFill>
          <a:blip r:embed="rId10"/>
          <a:stretch>
            <a:fillRect/>
          </a:stretch>
        </p:blipFill>
        <p:spPr>
          <a:xfrm>
            <a:off x="5513035" y="2001002"/>
            <a:ext cx="2858902" cy="1155598"/>
          </a:xfrm>
          <a:prstGeom prst="rect">
            <a:avLst/>
          </a:prstGeom>
        </p:spPr>
      </p:pic>
      <p:pic>
        <p:nvPicPr>
          <p:cNvPr id="42" name="Picture 41">
            <a:extLst>
              <a:ext uri="{FF2B5EF4-FFF2-40B4-BE49-F238E27FC236}">
                <a16:creationId xmlns:a16="http://schemas.microsoft.com/office/drawing/2014/main" id="{F7805C63-776D-433D-8FEF-93B3643FE41B}"/>
              </a:ext>
            </a:extLst>
          </p:cNvPr>
          <p:cNvPicPr>
            <a:picLocks noChangeAspect="1"/>
          </p:cNvPicPr>
          <p:nvPr/>
        </p:nvPicPr>
        <p:blipFill>
          <a:blip r:embed="rId11"/>
          <a:stretch>
            <a:fillRect/>
          </a:stretch>
        </p:blipFill>
        <p:spPr>
          <a:xfrm>
            <a:off x="5513034" y="3462012"/>
            <a:ext cx="2858903" cy="1161618"/>
          </a:xfrm>
          <a:prstGeom prst="rect">
            <a:avLst/>
          </a:prstGeom>
        </p:spPr>
      </p:pic>
    </p:spTree>
    <p:extLst>
      <p:ext uri="{BB962C8B-B14F-4D97-AF65-F5344CB8AC3E}">
        <p14:creationId xmlns:p14="http://schemas.microsoft.com/office/powerpoint/2010/main" val="1726404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40437"/>
            <a:ext cx="7673896" cy="1077218"/>
          </a:xfrm>
          <a:prstGeom prst="rect">
            <a:avLst/>
          </a:prstGeom>
        </p:spPr>
        <p:txBody>
          <a:bodyPr wrap="none">
            <a:spAutoFit/>
          </a:bodyPr>
          <a:lstStyle/>
          <a:p>
            <a:r>
              <a:rPr lang="en-US" sz="3200" b="1" dirty="0"/>
              <a:t>Entropy Change of an Incompressible </a:t>
            </a:r>
          </a:p>
          <a:p>
            <a:r>
              <a:rPr lang="en-US" sz="3200" b="1" dirty="0"/>
              <a:t>Substance</a:t>
            </a:r>
            <a:endParaRPr lang="fi-FI" sz="3200" b="1"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F3998B4-DEEB-4EB2-844B-938277B7B8FC}"/>
                  </a:ext>
                </a:extLst>
              </p:cNvPr>
              <p:cNvSpPr txBox="1"/>
              <p:nvPr/>
            </p:nvSpPr>
            <p:spPr>
              <a:xfrm>
                <a:off x="276792" y="1310464"/>
                <a:ext cx="4602939" cy="1131079"/>
              </a:xfrm>
              <a:prstGeom prst="rect">
                <a:avLst/>
              </a:prstGeom>
              <a:solidFill>
                <a:schemeClr val="bg2">
                  <a:lumMod val="20000"/>
                  <a:lumOff val="80000"/>
                </a:schemeClr>
              </a:solidFill>
            </p:spPr>
            <p:txBody>
              <a:bodyPr wrap="square">
                <a:spAutoFit/>
              </a:bodyPr>
              <a:lstStyle/>
              <a:p>
                <a:r>
                  <a:rPr lang="en-US" dirty="0"/>
                  <a:t>For the incompressible substance model, we assume that the specific volume (density) is constant, and the specific internal energy depends solely on temperature. Thus, </a:t>
                </a:r>
                <a14:m>
                  <m:oMath xmlns:m="http://schemas.openxmlformats.org/officeDocument/2006/math">
                    <m:r>
                      <a:rPr lang="en-US" i="1" dirty="0" smtClean="0">
                        <a:latin typeface="Cambria Math" panose="02040503050406030204" pitchFamily="18" charset="0"/>
                      </a:rPr>
                      <m:t>𝑑𝑢</m:t>
                    </m:r>
                    <m:r>
                      <a:rPr lang="en-US" b="0" i="1" dirty="0" smtClean="0">
                        <a:latin typeface="Cambria Math" panose="02040503050406030204" pitchFamily="18" charset="0"/>
                      </a:rPr>
                      <m:t>=</m:t>
                    </m:r>
                    <m:r>
                      <a:rPr lang="en-US" b="0" i="1" dirty="0" smtClean="0">
                        <a:latin typeface="Cambria Math" panose="02040503050406030204" pitchFamily="18" charset="0"/>
                      </a:rPr>
                      <m:t>𝑐</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𝑇</m:t>
                        </m:r>
                      </m:e>
                    </m:d>
                    <m:r>
                      <a:rPr lang="en-US" i="1" dirty="0" smtClean="0">
                        <a:latin typeface="Cambria Math" panose="02040503050406030204" pitchFamily="18" charset="0"/>
                      </a:rPr>
                      <m:t> </m:t>
                    </m:r>
                    <m:r>
                      <a:rPr lang="en-US" b="0" i="1" dirty="0" smtClean="0">
                        <a:latin typeface="Cambria Math" panose="02040503050406030204" pitchFamily="18" charset="0"/>
                      </a:rPr>
                      <m:t>𝑑𝑇</m:t>
                    </m:r>
                  </m:oMath>
                </a14:m>
                <a:r>
                  <a:rPr lang="en-US" dirty="0"/>
                  <a:t>, where </a:t>
                </a:r>
                <a14:m>
                  <m:oMath xmlns:m="http://schemas.openxmlformats.org/officeDocument/2006/math">
                    <m:r>
                      <a:rPr lang="en-US" i="1" dirty="0">
                        <a:latin typeface="Cambria Math" panose="02040503050406030204" pitchFamily="18" charset="0"/>
                      </a:rPr>
                      <m:t>𝑐</m:t>
                    </m:r>
                  </m:oMath>
                </a14:m>
                <a:r>
                  <a:rPr lang="en-US" dirty="0"/>
                  <a:t> denotes the specific heat of the substance, </a:t>
                </a:r>
              </a:p>
            </p:txBody>
          </p:sp>
        </mc:Choice>
        <mc:Fallback xmlns="">
          <p:sp>
            <p:nvSpPr>
              <p:cNvPr id="11" name="TextBox 10">
                <a:extLst>
                  <a:ext uri="{FF2B5EF4-FFF2-40B4-BE49-F238E27FC236}">
                    <a16:creationId xmlns:a16="http://schemas.microsoft.com/office/drawing/2014/main" id="{AF3998B4-DEEB-4EB2-844B-938277B7B8FC}"/>
                  </a:ext>
                </a:extLst>
              </p:cNvPr>
              <p:cNvSpPr txBox="1">
                <a:spLocks noRot="1" noChangeAspect="1" noMove="1" noResize="1" noEditPoints="1" noAdjustHandles="1" noChangeArrowheads="1" noChangeShapeType="1" noTextEdit="1"/>
              </p:cNvSpPr>
              <p:nvPr/>
            </p:nvSpPr>
            <p:spPr>
              <a:xfrm>
                <a:off x="276792" y="1310464"/>
                <a:ext cx="4602939" cy="1131079"/>
              </a:xfrm>
              <a:prstGeom prst="rect">
                <a:avLst/>
              </a:prstGeom>
              <a:blipFill>
                <a:blip r:embed="rId3"/>
                <a:stretch>
                  <a:fillRect l="-275" t="-1111" r="-551" b="-3333"/>
                </a:stretch>
              </a:blipFill>
            </p:spPr>
            <p:txBody>
              <a:bodyPr/>
              <a:lstStyle/>
              <a:p>
                <a:r>
                  <a:rPr lang="en-FI">
                    <a:noFill/>
                  </a:rPr>
                  <a:t> </a:t>
                </a:r>
              </a:p>
            </p:txBody>
          </p:sp>
        </mc:Fallback>
      </mc:AlternateContent>
      <p:pic>
        <p:nvPicPr>
          <p:cNvPr id="13" name="Picture 12">
            <a:extLst>
              <a:ext uri="{FF2B5EF4-FFF2-40B4-BE49-F238E27FC236}">
                <a16:creationId xmlns:a16="http://schemas.microsoft.com/office/drawing/2014/main" id="{2BB1938C-5306-4968-B413-3BADE50CB599}"/>
              </a:ext>
            </a:extLst>
          </p:cNvPr>
          <p:cNvPicPr>
            <a:picLocks noChangeAspect="1"/>
          </p:cNvPicPr>
          <p:nvPr/>
        </p:nvPicPr>
        <p:blipFill>
          <a:blip r:embed="rId4"/>
          <a:stretch>
            <a:fillRect/>
          </a:stretch>
        </p:blipFill>
        <p:spPr>
          <a:xfrm>
            <a:off x="935185" y="2604994"/>
            <a:ext cx="2909314" cy="658107"/>
          </a:xfrm>
          <a:prstGeom prst="rect">
            <a:avLst/>
          </a:prstGeom>
        </p:spPr>
      </p:pic>
      <p:sp>
        <p:nvSpPr>
          <p:cNvPr id="15" name="TextBox 14">
            <a:extLst>
              <a:ext uri="{FF2B5EF4-FFF2-40B4-BE49-F238E27FC236}">
                <a16:creationId xmlns:a16="http://schemas.microsoft.com/office/drawing/2014/main" id="{18ED5A35-029D-4F03-BA48-67032D259671}"/>
              </a:ext>
            </a:extLst>
          </p:cNvPr>
          <p:cNvSpPr txBox="1"/>
          <p:nvPr/>
        </p:nvSpPr>
        <p:spPr>
          <a:xfrm>
            <a:off x="5363307" y="1310464"/>
            <a:ext cx="3683977" cy="507831"/>
          </a:xfrm>
          <a:prstGeom prst="rect">
            <a:avLst/>
          </a:prstGeom>
          <a:solidFill>
            <a:srgbClr val="00FF00"/>
          </a:solidFill>
        </p:spPr>
        <p:txBody>
          <a:bodyPr wrap="square">
            <a:spAutoFit/>
          </a:bodyPr>
          <a:lstStyle/>
          <a:p>
            <a:r>
              <a:rPr lang="en-US" dirty="0"/>
              <a:t>On integration, the change in specific entropy is</a:t>
            </a:r>
          </a:p>
        </p:txBody>
      </p:sp>
      <p:pic>
        <p:nvPicPr>
          <p:cNvPr id="17" name="Picture 16">
            <a:extLst>
              <a:ext uri="{FF2B5EF4-FFF2-40B4-BE49-F238E27FC236}">
                <a16:creationId xmlns:a16="http://schemas.microsoft.com/office/drawing/2014/main" id="{77343944-CF12-424E-A57C-35D20F5E23E6}"/>
              </a:ext>
            </a:extLst>
          </p:cNvPr>
          <p:cNvPicPr>
            <a:picLocks noChangeAspect="1"/>
          </p:cNvPicPr>
          <p:nvPr/>
        </p:nvPicPr>
        <p:blipFill>
          <a:blip r:embed="rId5"/>
          <a:stretch>
            <a:fillRect/>
          </a:stretch>
        </p:blipFill>
        <p:spPr>
          <a:xfrm>
            <a:off x="6325121" y="1937796"/>
            <a:ext cx="2171356" cy="667198"/>
          </a:xfrm>
          <a:prstGeom prst="rect">
            <a:avLst/>
          </a:prstGeom>
        </p:spPr>
      </p:pic>
      <p:pic>
        <p:nvPicPr>
          <p:cNvPr id="19" name="Picture 18">
            <a:extLst>
              <a:ext uri="{FF2B5EF4-FFF2-40B4-BE49-F238E27FC236}">
                <a16:creationId xmlns:a16="http://schemas.microsoft.com/office/drawing/2014/main" id="{EC882BFE-3256-4CB7-A054-F169EACC1BA2}"/>
              </a:ext>
            </a:extLst>
          </p:cNvPr>
          <p:cNvPicPr>
            <a:picLocks noChangeAspect="1"/>
          </p:cNvPicPr>
          <p:nvPr/>
        </p:nvPicPr>
        <p:blipFill>
          <a:blip r:embed="rId6"/>
          <a:stretch>
            <a:fillRect/>
          </a:stretch>
        </p:blipFill>
        <p:spPr>
          <a:xfrm>
            <a:off x="5500166" y="3511194"/>
            <a:ext cx="3410257" cy="551122"/>
          </a:xfrm>
          <a:prstGeom prst="rect">
            <a:avLst/>
          </a:prstGeom>
        </p:spPr>
      </p:pic>
      <p:sp>
        <p:nvSpPr>
          <p:cNvPr id="21" name="TextBox 20">
            <a:extLst>
              <a:ext uri="{FF2B5EF4-FFF2-40B4-BE49-F238E27FC236}">
                <a16:creationId xmlns:a16="http://schemas.microsoft.com/office/drawing/2014/main" id="{4F5CAAC7-DE49-4E1A-8945-A7A6F6681190}"/>
              </a:ext>
            </a:extLst>
          </p:cNvPr>
          <p:cNvSpPr txBox="1"/>
          <p:nvPr/>
        </p:nvSpPr>
        <p:spPr>
          <a:xfrm>
            <a:off x="5363307" y="2724495"/>
            <a:ext cx="3683977" cy="507831"/>
          </a:xfrm>
          <a:prstGeom prst="rect">
            <a:avLst/>
          </a:prstGeom>
          <a:solidFill>
            <a:srgbClr val="00FF00"/>
          </a:solidFill>
        </p:spPr>
        <p:txBody>
          <a:bodyPr wrap="square">
            <a:spAutoFit/>
          </a:bodyPr>
          <a:lstStyle/>
          <a:p>
            <a:r>
              <a:rPr lang="en-US" dirty="0"/>
              <a:t>When the specific heat is constant, this becomes</a:t>
            </a:r>
          </a:p>
        </p:txBody>
      </p:sp>
    </p:spTree>
    <p:extLst>
      <p:ext uri="{BB962C8B-B14F-4D97-AF65-F5344CB8AC3E}">
        <p14:creationId xmlns:p14="http://schemas.microsoft.com/office/powerpoint/2010/main" val="870927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18036" y="218636"/>
            <a:ext cx="6375463" cy="584775"/>
          </a:xfrm>
          <a:prstGeom prst="rect">
            <a:avLst/>
          </a:prstGeom>
        </p:spPr>
        <p:txBody>
          <a:bodyPr wrap="none">
            <a:spAutoFit/>
          </a:bodyPr>
          <a:lstStyle/>
          <a:p>
            <a:r>
              <a:rPr lang="en-US" sz="3200" b="1" dirty="0"/>
              <a:t>Entropy Change of an Ideal Gas</a:t>
            </a:r>
            <a:endParaRPr lang="fi-FI" sz="3200" b="1" dirty="0"/>
          </a:p>
        </p:txBody>
      </p:sp>
      <p:sp>
        <p:nvSpPr>
          <p:cNvPr id="15" name="TextBox 14">
            <a:extLst>
              <a:ext uri="{FF2B5EF4-FFF2-40B4-BE49-F238E27FC236}">
                <a16:creationId xmlns:a16="http://schemas.microsoft.com/office/drawing/2014/main" id="{34F583D0-C383-4094-A434-D22A6A73CF14}"/>
              </a:ext>
            </a:extLst>
          </p:cNvPr>
          <p:cNvSpPr txBox="1"/>
          <p:nvPr/>
        </p:nvSpPr>
        <p:spPr>
          <a:xfrm>
            <a:off x="218036" y="928077"/>
            <a:ext cx="3612162" cy="300082"/>
          </a:xfrm>
          <a:prstGeom prst="rect">
            <a:avLst/>
          </a:prstGeom>
          <a:solidFill>
            <a:srgbClr val="00FF00"/>
          </a:solidFill>
        </p:spPr>
        <p:txBody>
          <a:bodyPr wrap="square">
            <a:spAutoFit/>
          </a:bodyPr>
          <a:lstStyle/>
          <a:p>
            <a:r>
              <a:rPr lang="en-US" dirty="0"/>
              <a:t>It is convenient to begin with</a:t>
            </a:r>
          </a:p>
        </p:txBody>
      </p:sp>
      <p:pic>
        <p:nvPicPr>
          <p:cNvPr id="7" name="Picture 6">
            <a:extLst>
              <a:ext uri="{FF2B5EF4-FFF2-40B4-BE49-F238E27FC236}">
                <a16:creationId xmlns:a16="http://schemas.microsoft.com/office/drawing/2014/main" id="{E6FD3342-07EC-4D59-ACB3-DB9F75551DCB}"/>
              </a:ext>
            </a:extLst>
          </p:cNvPr>
          <p:cNvPicPr>
            <a:picLocks noChangeAspect="1"/>
          </p:cNvPicPr>
          <p:nvPr/>
        </p:nvPicPr>
        <p:blipFill rotWithShape="1">
          <a:blip r:embed="rId3"/>
          <a:srcRect b="45365"/>
          <a:stretch/>
        </p:blipFill>
        <p:spPr>
          <a:xfrm>
            <a:off x="283133" y="1446656"/>
            <a:ext cx="1494450" cy="517175"/>
          </a:xfrm>
          <a:prstGeom prst="rect">
            <a:avLst/>
          </a:prstGeom>
          <a:solidFill>
            <a:srgbClr val="00FFFF"/>
          </a:solidFill>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F65612A-8BDE-4852-8FA4-E5F41B329ACA}"/>
                  </a:ext>
                </a:extLst>
              </p:cNvPr>
              <p:cNvSpPr txBox="1"/>
              <p:nvPr/>
            </p:nvSpPr>
            <p:spPr>
              <a:xfrm>
                <a:off x="218036" y="2170853"/>
                <a:ext cx="3612162" cy="523798"/>
              </a:xfrm>
              <a:prstGeom prst="rect">
                <a:avLst/>
              </a:prstGeom>
              <a:solidFill>
                <a:srgbClr val="00FF00"/>
              </a:solidFill>
            </p:spPr>
            <p:txBody>
              <a:bodyPr wrap="square">
                <a:spAutoFit/>
              </a:bodyPr>
              <a:lstStyle/>
              <a:p>
                <a:r>
                  <a:rPr lang="en-US" dirty="0"/>
                  <a:t>For an ideal gas, </a:t>
                </a:r>
                <a14:m>
                  <m:oMath xmlns:m="http://schemas.openxmlformats.org/officeDocument/2006/math">
                    <m:r>
                      <a:rPr lang="en-US" i="1" dirty="0" smtClean="0">
                        <a:latin typeface="Cambria Math" panose="02040503050406030204" pitchFamily="18" charset="0"/>
                      </a:rPr>
                      <m:t>𝑑𝑢</m:t>
                    </m:r>
                    <m:r>
                      <a:rPr lang="en-US" b="0" i="1" dirty="0" smtClean="0">
                        <a:latin typeface="Cambria Math" panose="02040503050406030204" pitchFamily="18" charset="0"/>
                      </a:rPr>
                      <m:t>=</m:t>
                    </m:r>
                    <m:r>
                      <a:rPr lang="en-US" i="1" dirty="0" smtClean="0">
                        <a:latin typeface="Cambria Math" panose="02040503050406030204" pitchFamily="18" charset="0"/>
                      </a:rPr>
                      <m:t> </m:t>
                    </m:r>
                    <m:sSub>
                      <m:sSubPr>
                        <m:ctrlPr>
                          <a:rPr lang="en-US" i="1" dirty="0" smtClean="0">
                            <a:latin typeface="Cambria Math" panose="02040503050406030204" pitchFamily="18" charset="0"/>
                          </a:rPr>
                        </m:ctrlPr>
                      </m:sSubPr>
                      <m:e>
                        <m:r>
                          <a:rPr lang="en-US" i="1" dirty="0">
                            <a:latin typeface="Cambria Math" panose="02040503050406030204" pitchFamily="18" charset="0"/>
                          </a:rPr>
                          <m:t>𝑐</m:t>
                        </m:r>
                      </m:e>
                      <m:sub>
                        <m:r>
                          <a:rPr lang="en-US" b="0" i="1" dirty="0" smtClean="0">
                            <a:latin typeface="Cambria Math" panose="02040503050406030204" pitchFamily="18" charset="0"/>
                          </a:rPr>
                          <m:t>𝑣</m:t>
                        </m:r>
                      </m:sub>
                    </m:sSub>
                    <m:r>
                      <a:rPr lang="en-US" i="1" dirty="0" smtClean="0">
                        <a:latin typeface="Cambria Math" panose="02040503050406030204" pitchFamily="18" charset="0"/>
                      </a:rPr>
                      <m:t> (</m:t>
                    </m:r>
                    <m:r>
                      <a:rPr lang="en-US" i="1" dirty="0" smtClean="0">
                        <a:latin typeface="Cambria Math" panose="02040503050406030204" pitchFamily="18" charset="0"/>
                      </a:rPr>
                      <m:t>𝑇</m:t>
                    </m:r>
                    <m:r>
                      <a:rPr lang="en-US" i="1" dirty="0" smtClean="0">
                        <a:latin typeface="Cambria Math" panose="02040503050406030204" pitchFamily="18" charset="0"/>
                      </a:rPr>
                      <m:t>) </m:t>
                    </m:r>
                    <m:r>
                      <a:rPr lang="en-US" i="1" dirty="0" smtClean="0">
                        <a:latin typeface="Cambria Math" panose="02040503050406030204" pitchFamily="18" charset="0"/>
                      </a:rPr>
                      <m:t>𝑑𝑇</m:t>
                    </m:r>
                  </m:oMath>
                </a14:m>
                <a:r>
                  <a:rPr lang="en-US" dirty="0"/>
                  <a:t>, </a:t>
                </a:r>
                <a14:m>
                  <m:oMath xmlns:m="http://schemas.openxmlformats.org/officeDocument/2006/math">
                    <m:r>
                      <a:rPr lang="en-US" i="1" dirty="0" smtClean="0">
                        <a:latin typeface="Cambria Math" panose="02040503050406030204" pitchFamily="18" charset="0"/>
                      </a:rPr>
                      <m:t>𝑑h</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i="1" dirty="0">
                            <a:latin typeface="Cambria Math" panose="02040503050406030204" pitchFamily="18" charset="0"/>
                          </a:rPr>
                          <m:t>𝑐</m:t>
                        </m:r>
                      </m:e>
                      <m:sub>
                        <m:r>
                          <a:rPr lang="en-US" i="1" dirty="0">
                            <a:latin typeface="Cambria Math" panose="02040503050406030204" pitchFamily="18" charset="0"/>
                          </a:rPr>
                          <m:t>𝑝</m:t>
                        </m:r>
                      </m:sub>
                    </m:sSub>
                    <m:r>
                      <a:rPr lang="en-US" i="1" dirty="0" smtClean="0">
                        <a:latin typeface="Cambria Math" panose="02040503050406030204" pitchFamily="18" charset="0"/>
                      </a:rPr>
                      <m:t> (</m:t>
                    </m:r>
                    <m:r>
                      <a:rPr lang="en-US" i="1" dirty="0" smtClean="0">
                        <a:latin typeface="Cambria Math" panose="02040503050406030204" pitchFamily="18" charset="0"/>
                      </a:rPr>
                      <m:t>𝑇</m:t>
                    </m:r>
                    <m:r>
                      <a:rPr lang="en-US" i="1" dirty="0" smtClean="0">
                        <a:latin typeface="Cambria Math" panose="02040503050406030204" pitchFamily="18" charset="0"/>
                      </a:rPr>
                      <m:t>) </m:t>
                    </m:r>
                    <m:r>
                      <a:rPr lang="en-US" i="1" dirty="0" smtClean="0">
                        <a:latin typeface="Cambria Math" panose="02040503050406030204" pitchFamily="18" charset="0"/>
                      </a:rPr>
                      <m:t>𝑑𝑇</m:t>
                    </m:r>
                  </m:oMath>
                </a14:m>
                <a:r>
                  <a:rPr lang="en-US" dirty="0"/>
                  <a:t>, and </a:t>
                </a:r>
                <a14:m>
                  <m:oMath xmlns:m="http://schemas.openxmlformats.org/officeDocument/2006/math">
                    <m:r>
                      <a:rPr lang="en-US" i="1" dirty="0" smtClean="0">
                        <a:latin typeface="Cambria Math" panose="02040503050406030204" pitchFamily="18" charset="0"/>
                      </a:rPr>
                      <m:t>𝑝</m:t>
                    </m:r>
                    <m:r>
                      <a:rPr lang="en-US" b="0" i="1" dirty="0" smtClean="0">
                        <a:latin typeface="Cambria Math" panose="02040503050406030204" pitchFamily="18" charset="0"/>
                      </a:rPr>
                      <m:t>𝑣</m:t>
                    </m:r>
                    <m:r>
                      <a:rPr lang="en-US" b="0" i="1" dirty="0" smtClean="0">
                        <a:latin typeface="Cambria Math" panose="02040503050406030204" pitchFamily="18" charset="0"/>
                      </a:rPr>
                      <m:t>=</m:t>
                    </m:r>
                    <m:r>
                      <a:rPr lang="en-US" i="1" dirty="0" smtClean="0">
                        <a:latin typeface="Cambria Math" panose="02040503050406030204" pitchFamily="18" charset="0"/>
                      </a:rPr>
                      <m:t>𝑅𝑇</m:t>
                    </m:r>
                  </m:oMath>
                </a14:m>
                <a:r>
                  <a:rPr lang="en-US" dirty="0"/>
                  <a:t>. With these relations, </a:t>
                </a:r>
              </a:p>
            </p:txBody>
          </p:sp>
        </mc:Choice>
        <mc:Fallback xmlns="">
          <p:sp>
            <p:nvSpPr>
              <p:cNvPr id="16" name="TextBox 15">
                <a:extLst>
                  <a:ext uri="{FF2B5EF4-FFF2-40B4-BE49-F238E27FC236}">
                    <a16:creationId xmlns:a16="http://schemas.microsoft.com/office/drawing/2014/main" id="{8F65612A-8BDE-4852-8FA4-E5F41B329ACA}"/>
                  </a:ext>
                </a:extLst>
              </p:cNvPr>
              <p:cNvSpPr txBox="1">
                <a:spLocks noRot="1" noChangeAspect="1" noMove="1" noResize="1" noEditPoints="1" noAdjustHandles="1" noChangeArrowheads="1" noChangeShapeType="1" noTextEdit="1"/>
              </p:cNvSpPr>
              <p:nvPr/>
            </p:nvSpPr>
            <p:spPr>
              <a:xfrm>
                <a:off x="218036" y="2170853"/>
                <a:ext cx="3612162" cy="523798"/>
              </a:xfrm>
              <a:prstGeom prst="rect">
                <a:avLst/>
              </a:prstGeom>
              <a:blipFill>
                <a:blip r:embed="rId4"/>
                <a:stretch>
                  <a:fillRect l="-351" r="-1053" b="-4651"/>
                </a:stretch>
              </a:blipFill>
            </p:spPr>
            <p:txBody>
              <a:bodyPr/>
              <a:lstStyle/>
              <a:p>
                <a:r>
                  <a:rPr lang="en-FI">
                    <a:noFill/>
                  </a:rPr>
                  <a:t> </a:t>
                </a:r>
              </a:p>
            </p:txBody>
          </p:sp>
        </mc:Fallback>
      </mc:AlternateContent>
      <p:pic>
        <p:nvPicPr>
          <p:cNvPr id="17" name="Picture 16">
            <a:extLst>
              <a:ext uri="{FF2B5EF4-FFF2-40B4-BE49-F238E27FC236}">
                <a16:creationId xmlns:a16="http://schemas.microsoft.com/office/drawing/2014/main" id="{7F65324B-C066-499B-A873-F2A5E79C3D64}"/>
              </a:ext>
            </a:extLst>
          </p:cNvPr>
          <p:cNvPicPr>
            <a:picLocks noChangeAspect="1"/>
          </p:cNvPicPr>
          <p:nvPr/>
        </p:nvPicPr>
        <p:blipFill>
          <a:blip r:embed="rId5"/>
          <a:stretch>
            <a:fillRect/>
          </a:stretch>
        </p:blipFill>
        <p:spPr>
          <a:xfrm>
            <a:off x="218036" y="2857500"/>
            <a:ext cx="4232852" cy="464056"/>
          </a:xfrm>
          <a:prstGeom prst="rect">
            <a:avLst/>
          </a:prstGeom>
        </p:spPr>
      </p:pic>
      <p:pic>
        <p:nvPicPr>
          <p:cNvPr id="21" name="Picture 20">
            <a:extLst>
              <a:ext uri="{FF2B5EF4-FFF2-40B4-BE49-F238E27FC236}">
                <a16:creationId xmlns:a16="http://schemas.microsoft.com/office/drawing/2014/main" id="{A2FD8778-C9D0-4A67-A1F4-D6BE3C48B343}"/>
              </a:ext>
            </a:extLst>
          </p:cNvPr>
          <p:cNvPicPr>
            <a:picLocks noChangeAspect="1"/>
          </p:cNvPicPr>
          <p:nvPr/>
        </p:nvPicPr>
        <p:blipFill>
          <a:blip r:embed="rId6"/>
          <a:stretch>
            <a:fillRect/>
          </a:stretch>
        </p:blipFill>
        <p:spPr>
          <a:xfrm>
            <a:off x="218036" y="3523282"/>
            <a:ext cx="4124715" cy="1395638"/>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949A387-3AA1-4F84-0D2F-5F744456F5D4}"/>
                  </a:ext>
                </a:extLst>
              </p:cNvPr>
              <p:cNvSpPr txBox="1"/>
              <p:nvPr/>
            </p:nvSpPr>
            <p:spPr>
              <a:xfrm>
                <a:off x="4571998" y="875427"/>
                <a:ext cx="4572001" cy="923330"/>
              </a:xfrm>
              <a:prstGeom prst="rect">
                <a:avLst/>
              </a:prstGeom>
              <a:solidFill>
                <a:srgbClr val="00FFFF"/>
              </a:solidFill>
            </p:spPr>
            <p:txBody>
              <a:bodyPr wrap="square">
                <a:spAutoFit/>
              </a:bodyPr>
              <a:lstStyle/>
              <a:p>
                <a:r>
                  <a:rPr lang="en-US" dirty="0"/>
                  <a:t>As for internal energy and enthalpy changes of ideal gases, the evaluation of entropy changes for ideal gases can be reduced to a convenient tabular approach. We begin by introducing a new variable </a:t>
                </a:r>
                <a14:m>
                  <m:oMath xmlns:m="http://schemas.openxmlformats.org/officeDocument/2006/math">
                    <m:sSup>
                      <m:sSupPr>
                        <m:ctrlPr>
                          <a:rPr lang="en-US" i="1" dirty="0" smtClean="0">
                            <a:latin typeface="Cambria Math" panose="02040503050406030204" pitchFamily="18" charset="0"/>
                          </a:rPr>
                        </m:ctrlPr>
                      </m:sSupPr>
                      <m:e>
                        <m:r>
                          <a:rPr lang="en-US" i="1" dirty="0">
                            <a:latin typeface="Cambria Math" panose="02040503050406030204" pitchFamily="18" charset="0"/>
                          </a:rPr>
                          <m:t>𝑠</m:t>
                        </m:r>
                      </m:e>
                      <m:sup>
                        <m:r>
                          <a:rPr lang="en-US" b="0" i="1" dirty="0" smtClean="0">
                            <a:latin typeface="Cambria Math" panose="02040503050406030204" pitchFamily="18" charset="0"/>
                          </a:rPr>
                          <m:t>𝑜</m:t>
                        </m:r>
                      </m:sup>
                    </m:sSup>
                    <m:r>
                      <a:rPr lang="en-US" i="1" dirty="0" smtClean="0">
                        <a:latin typeface="Cambria Math" panose="02040503050406030204" pitchFamily="18" charset="0"/>
                      </a:rPr>
                      <m:t>(</m:t>
                    </m:r>
                    <m:r>
                      <a:rPr lang="en-US" i="1" dirty="0" smtClean="0">
                        <a:latin typeface="Cambria Math" panose="02040503050406030204" pitchFamily="18" charset="0"/>
                      </a:rPr>
                      <m:t>𝑇</m:t>
                    </m:r>
                    <m:r>
                      <a:rPr lang="en-US" i="1" dirty="0" smtClean="0">
                        <a:latin typeface="Cambria Math" panose="02040503050406030204" pitchFamily="18" charset="0"/>
                      </a:rPr>
                      <m:t>)</m:t>
                    </m:r>
                  </m:oMath>
                </a14:m>
                <a:r>
                  <a:rPr lang="en-US" dirty="0"/>
                  <a:t> as</a:t>
                </a:r>
              </a:p>
            </p:txBody>
          </p:sp>
        </mc:Choice>
        <mc:Fallback xmlns="">
          <p:sp>
            <p:nvSpPr>
              <p:cNvPr id="2" name="TextBox 1">
                <a:extLst>
                  <a:ext uri="{FF2B5EF4-FFF2-40B4-BE49-F238E27FC236}">
                    <a16:creationId xmlns:a16="http://schemas.microsoft.com/office/drawing/2014/main" id="{1949A387-3AA1-4F84-0D2F-5F744456F5D4}"/>
                  </a:ext>
                </a:extLst>
              </p:cNvPr>
              <p:cNvSpPr txBox="1">
                <a:spLocks noRot="1" noChangeAspect="1" noMove="1" noResize="1" noEditPoints="1" noAdjustHandles="1" noChangeArrowheads="1" noChangeShapeType="1" noTextEdit="1"/>
              </p:cNvSpPr>
              <p:nvPr/>
            </p:nvSpPr>
            <p:spPr>
              <a:xfrm>
                <a:off x="4571998" y="875427"/>
                <a:ext cx="4572001" cy="923330"/>
              </a:xfrm>
              <a:prstGeom prst="rect">
                <a:avLst/>
              </a:prstGeom>
              <a:blipFill>
                <a:blip r:embed="rId7"/>
                <a:stretch>
                  <a:fillRect l="-278" t="-1370" b="-5479"/>
                </a:stretch>
              </a:blipFill>
            </p:spPr>
            <p:txBody>
              <a:bodyPr/>
              <a:lstStyle/>
              <a:p>
                <a:r>
                  <a:rPr lang="en-FI">
                    <a:noFill/>
                  </a:rPr>
                  <a:t> </a:t>
                </a:r>
              </a:p>
            </p:txBody>
          </p:sp>
        </mc:Fallback>
      </mc:AlternateContent>
      <p:grpSp>
        <p:nvGrpSpPr>
          <p:cNvPr id="12" name="Group 11">
            <a:extLst>
              <a:ext uri="{FF2B5EF4-FFF2-40B4-BE49-F238E27FC236}">
                <a16:creationId xmlns:a16="http://schemas.microsoft.com/office/drawing/2014/main" id="{B171A5AF-D40F-9554-D083-7BC90138F987}"/>
              </a:ext>
            </a:extLst>
          </p:cNvPr>
          <p:cNvGrpSpPr/>
          <p:nvPr/>
        </p:nvGrpSpPr>
        <p:grpSpPr>
          <a:xfrm>
            <a:off x="4579839" y="1868826"/>
            <a:ext cx="4435162" cy="844914"/>
            <a:chOff x="4579839" y="1835193"/>
            <a:chExt cx="4435162" cy="844914"/>
          </a:xfrm>
        </p:grpSpPr>
        <p:pic>
          <p:nvPicPr>
            <p:cNvPr id="3" name="Picture 2">
              <a:extLst>
                <a:ext uri="{FF2B5EF4-FFF2-40B4-BE49-F238E27FC236}">
                  <a16:creationId xmlns:a16="http://schemas.microsoft.com/office/drawing/2014/main" id="{4F05D642-0A55-5D9E-3C77-4C77211B691E}"/>
                </a:ext>
              </a:extLst>
            </p:cNvPr>
            <p:cNvPicPr>
              <a:picLocks noChangeAspect="1"/>
            </p:cNvPicPr>
            <p:nvPr/>
          </p:nvPicPr>
          <p:blipFill>
            <a:blip r:embed="rId8"/>
            <a:stretch>
              <a:fillRect/>
            </a:stretch>
          </p:blipFill>
          <p:spPr>
            <a:xfrm>
              <a:off x="4579839" y="1936743"/>
              <a:ext cx="1713042" cy="583452"/>
            </a:xfrm>
            <a:prstGeom prst="rect">
              <a:avLst/>
            </a:prstGeom>
          </p:spPr>
        </p:pic>
        <p:pic>
          <p:nvPicPr>
            <p:cNvPr id="5" name="Picture 4">
              <a:extLst>
                <a:ext uri="{FF2B5EF4-FFF2-40B4-BE49-F238E27FC236}">
                  <a16:creationId xmlns:a16="http://schemas.microsoft.com/office/drawing/2014/main" id="{E57EE368-462A-C169-36AF-13AB83C1CDD9}"/>
                </a:ext>
              </a:extLst>
            </p:cNvPr>
            <p:cNvPicPr>
              <a:picLocks noChangeAspect="1"/>
            </p:cNvPicPr>
            <p:nvPr/>
          </p:nvPicPr>
          <p:blipFill>
            <a:blip r:embed="rId9"/>
            <a:stretch>
              <a:fillRect/>
            </a:stretch>
          </p:blipFill>
          <p:spPr>
            <a:xfrm>
              <a:off x="6702950" y="1835193"/>
              <a:ext cx="2312051" cy="844914"/>
            </a:xfrm>
            <a:prstGeom prst="rect">
              <a:avLst/>
            </a:prstGeom>
          </p:spPr>
        </p:pic>
      </p:grpSp>
      <p:pic>
        <p:nvPicPr>
          <p:cNvPr id="6" name="Picture 5">
            <a:extLst>
              <a:ext uri="{FF2B5EF4-FFF2-40B4-BE49-F238E27FC236}">
                <a16:creationId xmlns:a16="http://schemas.microsoft.com/office/drawing/2014/main" id="{9B2B5EDB-0C27-62E6-7357-9BBF8D31CE4D}"/>
              </a:ext>
            </a:extLst>
          </p:cNvPr>
          <p:cNvPicPr>
            <a:picLocks noChangeAspect="1"/>
          </p:cNvPicPr>
          <p:nvPr/>
        </p:nvPicPr>
        <p:blipFill>
          <a:blip r:embed="rId10"/>
          <a:stretch>
            <a:fillRect/>
          </a:stretch>
        </p:blipFill>
        <p:spPr>
          <a:xfrm>
            <a:off x="4709527" y="2783809"/>
            <a:ext cx="4062223" cy="669404"/>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CD7478B-F3C4-849E-C69B-361CA123899C}"/>
                  </a:ext>
                </a:extLst>
              </p:cNvPr>
              <p:cNvSpPr txBox="1"/>
              <p:nvPr/>
            </p:nvSpPr>
            <p:spPr>
              <a:xfrm>
                <a:off x="4571998" y="3523282"/>
                <a:ext cx="4468795" cy="523798"/>
              </a:xfrm>
              <a:prstGeom prst="rect">
                <a:avLst/>
              </a:prstGeom>
              <a:solidFill>
                <a:srgbClr val="00FFFF"/>
              </a:solidFill>
            </p:spPr>
            <p:txBody>
              <a:bodyPr wrap="square">
                <a:spAutoFit/>
              </a:bodyPr>
              <a:lstStyle/>
              <a:p>
                <a:r>
                  <a:rPr lang="en-US" dirty="0"/>
                  <a:t>When the specific heats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𝑐</m:t>
                        </m:r>
                      </m:e>
                      <m:sub>
                        <m:r>
                          <a:rPr lang="en-US" b="0" i="1" dirty="0" smtClean="0">
                            <a:latin typeface="Cambria Math" panose="02040503050406030204" pitchFamily="18" charset="0"/>
                          </a:rPr>
                          <m:t>𝑣</m:t>
                        </m:r>
                      </m:sub>
                    </m:sSub>
                  </m:oMath>
                </a14:m>
                <a:r>
                  <a:rPr lang="en-US" dirty="0"/>
                  <a:t> and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𝑐</m:t>
                        </m:r>
                      </m:e>
                      <m:sub>
                        <m:r>
                          <a:rPr lang="en-US" b="0" i="1" dirty="0" smtClean="0">
                            <a:latin typeface="Cambria Math" panose="02040503050406030204" pitchFamily="18" charset="0"/>
                          </a:rPr>
                          <m:t>𝑝</m:t>
                        </m:r>
                      </m:sub>
                    </m:sSub>
                  </m:oMath>
                </a14:m>
                <a:r>
                  <a:rPr lang="en-US" dirty="0"/>
                  <a:t> are taken as constants, </a:t>
                </a:r>
              </a:p>
            </p:txBody>
          </p:sp>
        </mc:Choice>
        <mc:Fallback xmlns="">
          <p:sp>
            <p:nvSpPr>
              <p:cNvPr id="9" name="TextBox 8">
                <a:extLst>
                  <a:ext uri="{FF2B5EF4-FFF2-40B4-BE49-F238E27FC236}">
                    <a16:creationId xmlns:a16="http://schemas.microsoft.com/office/drawing/2014/main" id="{1CD7478B-F3C4-849E-C69B-361CA123899C}"/>
                  </a:ext>
                </a:extLst>
              </p:cNvPr>
              <p:cNvSpPr txBox="1">
                <a:spLocks noRot="1" noChangeAspect="1" noMove="1" noResize="1" noEditPoints="1" noAdjustHandles="1" noChangeArrowheads="1" noChangeShapeType="1" noTextEdit="1"/>
              </p:cNvSpPr>
              <p:nvPr/>
            </p:nvSpPr>
            <p:spPr>
              <a:xfrm>
                <a:off x="4571998" y="3523282"/>
                <a:ext cx="4468795" cy="523798"/>
              </a:xfrm>
              <a:prstGeom prst="rect">
                <a:avLst/>
              </a:prstGeom>
              <a:blipFill>
                <a:blip r:embed="rId11"/>
                <a:stretch>
                  <a:fillRect l="-284" t="-2381" b="-11905"/>
                </a:stretch>
              </a:blipFill>
            </p:spPr>
            <p:txBody>
              <a:bodyPr/>
              <a:lstStyle/>
              <a:p>
                <a:r>
                  <a:rPr lang="en-FI">
                    <a:noFill/>
                  </a:rPr>
                  <a:t> </a:t>
                </a:r>
              </a:p>
            </p:txBody>
          </p:sp>
        </mc:Fallback>
      </mc:AlternateContent>
      <p:pic>
        <p:nvPicPr>
          <p:cNvPr id="10" name="Picture 9">
            <a:extLst>
              <a:ext uri="{FF2B5EF4-FFF2-40B4-BE49-F238E27FC236}">
                <a16:creationId xmlns:a16="http://schemas.microsoft.com/office/drawing/2014/main" id="{75CCD0D2-1A54-72CA-1DFB-37C286FD2D8B}"/>
              </a:ext>
            </a:extLst>
          </p:cNvPr>
          <p:cNvPicPr>
            <a:picLocks noChangeAspect="1"/>
          </p:cNvPicPr>
          <p:nvPr/>
        </p:nvPicPr>
        <p:blipFill>
          <a:blip r:embed="rId12"/>
          <a:stretch>
            <a:fillRect/>
          </a:stretch>
        </p:blipFill>
        <p:spPr>
          <a:xfrm>
            <a:off x="5288422" y="4117149"/>
            <a:ext cx="2904432" cy="1070688"/>
          </a:xfrm>
          <a:prstGeom prst="rect">
            <a:avLst/>
          </a:prstGeom>
        </p:spPr>
      </p:pic>
      <p:pic>
        <p:nvPicPr>
          <p:cNvPr id="11" name="Picture 10">
            <a:extLst>
              <a:ext uri="{FF2B5EF4-FFF2-40B4-BE49-F238E27FC236}">
                <a16:creationId xmlns:a16="http://schemas.microsoft.com/office/drawing/2014/main" id="{E69EE47C-B043-F917-6429-81FBA07C1925}"/>
              </a:ext>
            </a:extLst>
          </p:cNvPr>
          <p:cNvPicPr>
            <a:picLocks noChangeAspect="1"/>
          </p:cNvPicPr>
          <p:nvPr/>
        </p:nvPicPr>
        <p:blipFill rotWithShape="1">
          <a:blip r:embed="rId3"/>
          <a:srcRect t="45365"/>
          <a:stretch/>
        </p:blipFill>
        <p:spPr>
          <a:xfrm>
            <a:off x="2124158" y="1417000"/>
            <a:ext cx="1494450" cy="517175"/>
          </a:xfrm>
          <a:prstGeom prst="rect">
            <a:avLst/>
          </a:prstGeom>
        </p:spPr>
      </p:pic>
    </p:spTree>
    <p:extLst>
      <p:ext uri="{BB962C8B-B14F-4D97-AF65-F5344CB8AC3E}">
        <p14:creationId xmlns:p14="http://schemas.microsoft.com/office/powerpoint/2010/main" val="3884403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14364" y="224900"/>
            <a:ext cx="4145687" cy="584775"/>
          </a:xfrm>
          <a:prstGeom prst="rect">
            <a:avLst/>
          </a:prstGeom>
        </p:spPr>
        <p:txBody>
          <a:bodyPr wrap="none">
            <a:spAutoFit/>
          </a:bodyPr>
          <a:lstStyle/>
          <a:p>
            <a:r>
              <a:rPr lang="fi-FI" sz="3200" b="1" dirty="0"/>
              <a:t> Learning </a:t>
            </a:r>
            <a:r>
              <a:rPr lang="fi-FI" sz="3200" b="1" dirty="0" err="1"/>
              <a:t>Outcomes</a:t>
            </a:r>
            <a:endParaRPr lang="fi-FI" sz="3200" b="1" dirty="0"/>
          </a:p>
        </p:txBody>
      </p:sp>
      <p:sp>
        <p:nvSpPr>
          <p:cNvPr id="3" name="TextBox 2">
            <a:extLst>
              <a:ext uri="{FF2B5EF4-FFF2-40B4-BE49-F238E27FC236}">
                <a16:creationId xmlns:a16="http://schemas.microsoft.com/office/drawing/2014/main" id="{673E8239-D506-43DA-AE2F-A0EC0F5776DE}"/>
              </a:ext>
            </a:extLst>
          </p:cNvPr>
          <p:cNvSpPr txBox="1"/>
          <p:nvPr/>
        </p:nvSpPr>
        <p:spPr>
          <a:xfrm>
            <a:off x="441892" y="1995010"/>
            <a:ext cx="4337926" cy="830997"/>
          </a:xfrm>
          <a:prstGeom prst="rect">
            <a:avLst/>
          </a:prstGeom>
          <a:solidFill>
            <a:srgbClr val="00FFFF"/>
          </a:solidFill>
        </p:spPr>
        <p:txBody>
          <a:bodyPr wrap="square" rtlCol="0">
            <a:spAutoFit/>
          </a:bodyPr>
          <a:lstStyle/>
          <a:p>
            <a:r>
              <a:rPr lang="en-US" sz="1200" b="1" dirty="0"/>
              <a:t>Explain key concepts related to the second law of thermodynamics, including alternative statements of the second law, the internally reversible process, and the Kelvin temperature scale.</a:t>
            </a:r>
          </a:p>
        </p:txBody>
      </p:sp>
      <p:sp>
        <p:nvSpPr>
          <p:cNvPr id="7" name="TextBox 6">
            <a:extLst>
              <a:ext uri="{FF2B5EF4-FFF2-40B4-BE49-F238E27FC236}">
                <a16:creationId xmlns:a16="http://schemas.microsoft.com/office/drawing/2014/main" id="{83F75124-BE4B-4C9C-9C31-5A0DAA62EB4B}"/>
              </a:ext>
            </a:extLst>
          </p:cNvPr>
          <p:cNvSpPr txBox="1"/>
          <p:nvPr/>
        </p:nvSpPr>
        <p:spPr>
          <a:xfrm>
            <a:off x="441891" y="3064206"/>
            <a:ext cx="4337926" cy="276999"/>
          </a:xfrm>
          <a:prstGeom prst="rect">
            <a:avLst/>
          </a:prstGeom>
          <a:solidFill>
            <a:srgbClr val="00FFFF"/>
          </a:solidFill>
        </p:spPr>
        <p:txBody>
          <a:bodyPr wrap="square" rtlCol="0">
            <a:spAutoFit/>
          </a:bodyPr>
          <a:lstStyle/>
          <a:p>
            <a:r>
              <a:rPr lang="en-US" sz="1200" b="1" dirty="0"/>
              <a:t> List several important </a:t>
            </a:r>
            <a:r>
              <a:rPr lang="en-US" sz="1200" b="1" dirty="0" err="1"/>
              <a:t>irreversibilities</a:t>
            </a:r>
            <a:r>
              <a:rPr lang="en-US" sz="1200" b="1" dirty="0"/>
              <a:t>.</a:t>
            </a:r>
          </a:p>
        </p:txBody>
      </p:sp>
      <p:sp>
        <p:nvSpPr>
          <p:cNvPr id="9" name="TextBox 8">
            <a:extLst>
              <a:ext uri="{FF2B5EF4-FFF2-40B4-BE49-F238E27FC236}">
                <a16:creationId xmlns:a16="http://schemas.microsoft.com/office/drawing/2014/main" id="{DCC04030-56B9-4133-AE71-BAD973C4C028}"/>
              </a:ext>
            </a:extLst>
          </p:cNvPr>
          <p:cNvSpPr txBox="1"/>
          <p:nvPr/>
        </p:nvSpPr>
        <p:spPr>
          <a:xfrm>
            <a:off x="441897" y="1234391"/>
            <a:ext cx="8391180" cy="300082"/>
          </a:xfrm>
          <a:prstGeom prst="rect">
            <a:avLst/>
          </a:prstGeom>
          <a:solidFill>
            <a:schemeClr val="tx2">
              <a:lumMod val="60000"/>
              <a:lumOff val="40000"/>
            </a:schemeClr>
          </a:solidFill>
        </p:spPr>
        <p:txBody>
          <a:bodyPr wrap="square">
            <a:spAutoFit/>
          </a:bodyPr>
          <a:lstStyle/>
          <a:p>
            <a:r>
              <a:rPr lang="en-US" b="1" i="1" dirty="0"/>
              <a:t>When you complete your study of this chapter, you will be able to…</a:t>
            </a:r>
          </a:p>
        </p:txBody>
      </p:sp>
      <p:sp>
        <p:nvSpPr>
          <p:cNvPr id="4" name="TextBox 3">
            <a:extLst>
              <a:ext uri="{FF2B5EF4-FFF2-40B4-BE49-F238E27FC236}">
                <a16:creationId xmlns:a16="http://schemas.microsoft.com/office/drawing/2014/main" id="{C7185B99-4D3C-9AFE-AFFB-0B092A9152CC}"/>
              </a:ext>
            </a:extLst>
          </p:cNvPr>
          <p:cNvSpPr txBox="1"/>
          <p:nvPr/>
        </p:nvSpPr>
        <p:spPr>
          <a:xfrm>
            <a:off x="441892" y="3579403"/>
            <a:ext cx="4337925" cy="307777"/>
          </a:xfrm>
          <a:prstGeom prst="rect">
            <a:avLst/>
          </a:prstGeom>
          <a:solidFill>
            <a:srgbClr val="00FFFF"/>
          </a:solidFill>
        </p:spPr>
        <p:txBody>
          <a:bodyPr wrap="square">
            <a:spAutoFit/>
          </a:bodyPr>
          <a:lstStyle/>
          <a:p>
            <a:r>
              <a:rPr lang="en-GB" sz="1400" dirty="0">
                <a:effectLst/>
                <a:latin typeface="SourceSansPro"/>
              </a:rPr>
              <a:t>Apply the Clausius inequality </a:t>
            </a:r>
            <a:endParaRPr lang="en-GB" dirty="0"/>
          </a:p>
        </p:txBody>
      </p:sp>
    </p:spTree>
    <p:extLst>
      <p:ext uri="{BB962C8B-B14F-4D97-AF65-F5344CB8AC3E}">
        <p14:creationId xmlns:p14="http://schemas.microsoft.com/office/powerpoint/2010/main" val="137808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8629" y="167224"/>
            <a:ext cx="8061822" cy="1077218"/>
          </a:xfrm>
          <a:prstGeom prst="rect">
            <a:avLst/>
          </a:prstGeom>
        </p:spPr>
        <p:txBody>
          <a:bodyPr wrap="none">
            <a:spAutoFit/>
          </a:bodyPr>
          <a:lstStyle/>
          <a:p>
            <a:r>
              <a:rPr lang="en-US" sz="3200" b="1" dirty="0"/>
              <a:t>Entropy Change in Internally Reversible </a:t>
            </a:r>
          </a:p>
          <a:p>
            <a:r>
              <a:rPr lang="en-US" sz="3200" b="1" dirty="0"/>
              <a:t>Processes of Closed Systems</a:t>
            </a:r>
            <a:endParaRPr lang="fi-FI" sz="3200" b="1" dirty="0"/>
          </a:p>
        </p:txBody>
      </p:sp>
      <p:sp>
        <p:nvSpPr>
          <p:cNvPr id="9" name="TextBox 8">
            <a:extLst>
              <a:ext uri="{FF2B5EF4-FFF2-40B4-BE49-F238E27FC236}">
                <a16:creationId xmlns:a16="http://schemas.microsoft.com/office/drawing/2014/main" id="{74A89AA3-F3CD-4171-A816-F1AAFFB6AE45}"/>
              </a:ext>
            </a:extLst>
          </p:cNvPr>
          <p:cNvSpPr txBox="1"/>
          <p:nvPr/>
        </p:nvSpPr>
        <p:spPr>
          <a:xfrm>
            <a:off x="276792" y="1385499"/>
            <a:ext cx="4295208" cy="715581"/>
          </a:xfrm>
          <a:prstGeom prst="rect">
            <a:avLst/>
          </a:prstGeom>
          <a:solidFill>
            <a:srgbClr val="00FFFF"/>
          </a:solidFill>
        </p:spPr>
        <p:txBody>
          <a:bodyPr wrap="square">
            <a:spAutoFit/>
          </a:bodyPr>
          <a:lstStyle/>
          <a:p>
            <a:r>
              <a:rPr lang="en-US" dirty="0"/>
              <a:t>As a closed system undergoes an internally reversible process, its entropy can increase, decrease, or remain constant. This can be brought out using</a:t>
            </a:r>
          </a:p>
        </p:txBody>
      </p:sp>
      <p:pic>
        <p:nvPicPr>
          <p:cNvPr id="10" name="Picture 9">
            <a:extLst>
              <a:ext uri="{FF2B5EF4-FFF2-40B4-BE49-F238E27FC236}">
                <a16:creationId xmlns:a16="http://schemas.microsoft.com/office/drawing/2014/main" id="{FC399B63-7FC5-42B5-8FB4-CD2CCD792E88}"/>
              </a:ext>
            </a:extLst>
          </p:cNvPr>
          <p:cNvPicPr>
            <a:picLocks noChangeAspect="1"/>
          </p:cNvPicPr>
          <p:nvPr/>
        </p:nvPicPr>
        <p:blipFill>
          <a:blip r:embed="rId3"/>
          <a:stretch>
            <a:fillRect/>
          </a:stretch>
        </p:blipFill>
        <p:spPr>
          <a:xfrm>
            <a:off x="1846326" y="2194229"/>
            <a:ext cx="1156140" cy="552790"/>
          </a:xfrm>
          <a:prstGeom prst="rect">
            <a:avLst/>
          </a:prstGeom>
        </p:spPr>
      </p:pic>
      <p:sp>
        <p:nvSpPr>
          <p:cNvPr id="12" name="TextBox 11">
            <a:extLst>
              <a:ext uri="{FF2B5EF4-FFF2-40B4-BE49-F238E27FC236}">
                <a16:creationId xmlns:a16="http://schemas.microsoft.com/office/drawing/2014/main" id="{34DF11A5-9AB8-4195-90F8-C2E444B158C1}"/>
              </a:ext>
            </a:extLst>
          </p:cNvPr>
          <p:cNvSpPr txBox="1"/>
          <p:nvPr/>
        </p:nvSpPr>
        <p:spPr>
          <a:xfrm>
            <a:off x="276792" y="2840168"/>
            <a:ext cx="4295208" cy="923330"/>
          </a:xfrm>
          <a:prstGeom prst="rect">
            <a:avLst/>
          </a:prstGeom>
          <a:solidFill>
            <a:srgbClr val="00FFFF"/>
          </a:solidFill>
        </p:spPr>
        <p:txBody>
          <a:bodyPr wrap="square">
            <a:spAutoFit/>
          </a:bodyPr>
          <a:lstStyle/>
          <a:p>
            <a:r>
              <a:rPr lang="en-US" dirty="0"/>
              <a:t>which indicates that when a closed system undergoing an internally reversible process receives energy by heat transfer, the system experiences an increase in entropy. </a:t>
            </a:r>
          </a:p>
        </p:txBody>
      </p:sp>
      <p:sp>
        <p:nvSpPr>
          <p:cNvPr id="14" name="TextBox 13">
            <a:extLst>
              <a:ext uri="{FF2B5EF4-FFF2-40B4-BE49-F238E27FC236}">
                <a16:creationId xmlns:a16="http://schemas.microsoft.com/office/drawing/2014/main" id="{CED3C81E-E6A5-4E08-AC3F-51F47F144955}"/>
              </a:ext>
            </a:extLst>
          </p:cNvPr>
          <p:cNvSpPr txBox="1"/>
          <p:nvPr/>
        </p:nvSpPr>
        <p:spPr>
          <a:xfrm>
            <a:off x="247578" y="3856647"/>
            <a:ext cx="4324421" cy="507831"/>
          </a:xfrm>
          <a:prstGeom prst="rect">
            <a:avLst/>
          </a:prstGeom>
          <a:solidFill>
            <a:srgbClr val="00FFFF"/>
          </a:solidFill>
        </p:spPr>
        <p:txBody>
          <a:bodyPr wrap="square">
            <a:spAutoFit/>
          </a:bodyPr>
          <a:lstStyle/>
          <a:p>
            <a:r>
              <a:rPr lang="en-US" dirty="0"/>
              <a:t>Conversely, when energy is removed from the system by heat transfer, the entropy of the system decreases. </a:t>
            </a:r>
          </a:p>
        </p:txBody>
      </p:sp>
      <p:sp>
        <p:nvSpPr>
          <p:cNvPr id="16" name="TextBox 15">
            <a:extLst>
              <a:ext uri="{FF2B5EF4-FFF2-40B4-BE49-F238E27FC236}">
                <a16:creationId xmlns:a16="http://schemas.microsoft.com/office/drawing/2014/main" id="{7EF01A3B-91EA-4B8E-AADD-1564CA04141C}"/>
              </a:ext>
            </a:extLst>
          </p:cNvPr>
          <p:cNvSpPr txBox="1"/>
          <p:nvPr/>
        </p:nvSpPr>
        <p:spPr>
          <a:xfrm>
            <a:off x="247578" y="4457626"/>
            <a:ext cx="4324420" cy="507831"/>
          </a:xfrm>
          <a:prstGeom prst="rect">
            <a:avLst/>
          </a:prstGeom>
          <a:solidFill>
            <a:srgbClr val="00FFFF"/>
          </a:solidFill>
        </p:spPr>
        <p:txBody>
          <a:bodyPr wrap="square">
            <a:spAutoFit/>
          </a:bodyPr>
          <a:lstStyle/>
          <a:p>
            <a:r>
              <a:rPr lang="en-US" dirty="0"/>
              <a:t>This can be interpreted to mean that an entropy transfer accompanies heat transfer. </a:t>
            </a:r>
          </a:p>
        </p:txBody>
      </p:sp>
      <p:sp>
        <p:nvSpPr>
          <p:cNvPr id="18" name="TextBox 17">
            <a:extLst>
              <a:ext uri="{FF2B5EF4-FFF2-40B4-BE49-F238E27FC236}">
                <a16:creationId xmlns:a16="http://schemas.microsoft.com/office/drawing/2014/main" id="{B83FE8B0-4B0D-4825-9756-B3EFE4EB4A78}"/>
              </a:ext>
            </a:extLst>
          </p:cNvPr>
          <p:cNvSpPr txBox="1"/>
          <p:nvPr/>
        </p:nvSpPr>
        <p:spPr>
          <a:xfrm>
            <a:off x="4847364" y="1380690"/>
            <a:ext cx="4103204" cy="715581"/>
          </a:xfrm>
          <a:prstGeom prst="rect">
            <a:avLst/>
          </a:prstGeom>
          <a:solidFill>
            <a:srgbClr val="00FFFF"/>
          </a:solidFill>
        </p:spPr>
        <p:txBody>
          <a:bodyPr wrap="square">
            <a:spAutoFit/>
          </a:bodyPr>
          <a:lstStyle/>
          <a:p>
            <a:r>
              <a:rPr lang="en-US" dirty="0"/>
              <a:t>The direction of the entropy transfer is the same as that of the heat transfer. In an adiabatic internally reversible process, entropy remains constant. </a:t>
            </a:r>
          </a:p>
        </p:txBody>
      </p:sp>
      <p:sp>
        <p:nvSpPr>
          <p:cNvPr id="20" name="TextBox 19">
            <a:extLst>
              <a:ext uri="{FF2B5EF4-FFF2-40B4-BE49-F238E27FC236}">
                <a16:creationId xmlns:a16="http://schemas.microsoft.com/office/drawing/2014/main" id="{CEA3B017-68A6-47F6-99B5-99409714A498}"/>
              </a:ext>
            </a:extLst>
          </p:cNvPr>
          <p:cNvSpPr txBox="1"/>
          <p:nvPr/>
        </p:nvSpPr>
        <p:spPr>
          <a:xfrm>
            <a:off x="4843142" y="2482034"/>
            <a:ext cx="4103204" cy="507831"/>
          </a:xfrm>
          <a:prstGeom prst="rect">
            <a:avLst/>
          </a:prstGeom>
          <a:solidFill>
            <a:srgbClr val="00FFFF"/>
          </a:solidFill>
        </p:spPr>
        <p:txBody>
          <a:bodyPr wrap="square">
            <a:spAutoFit/>
          </a:bodyPr>
          <a:lstStyle/>
          <a:p>
            <a:r>
              <a:rPr lang="en-US" dirty="0"/>
              <a:t>A constant-entropy process is called an isentropic process.</a:t>
            </a:r>
          </a:p>
        </p:txBody>
      </p:sp>
      <p:sp>
        <p:nvSpPr>
          <p:cNvPr id="22" name="TextBox 21">
            <a:extLst>
              <a:ext uri="{FF2B5EF4-FFF2-40B4-BE49-F238E27FC236}">
                <a16:creationId xmlns:a16="http://schemas.microsoft.com/office/drawing/2014/main" id="{C5558DEB-E3C2-4772-80EF-A4E72CD78B34}"/>
              </a:ext>
            </a:extLst>
          </p:cNvPr>
          <p:cNvSpPr txBox="1"/>
          <p:nvPr/>
        </p:nvSpPr>
        <p:spPr>
          <a:xfrm>
            <a:off x="4847364" y="2133518"/>
            <a:ext cx="4103204" cy="300082"/>
          </a:xfrm>
          <a:prstGeom prst="rect">
            <a:avLst/>
          </a:prstGeom>
          <a:solidFill>
            <a:srgbClr val="00FF00"/>
          </a:solidFill>
        </p:spPr>
        <p:txBody>
          <a:bodyPr wrap="square">
            <a:spAutoFit/>
          </a:bodyPr>
          <a:lstStyle/>
          <a:p>
            <a:r>
              <a:rPr lang="en-US" dirty="0"/>
              <a:t>isentropic process</a:t>
            </a:r>
          </a:p>
        </p:txBody>
      </p:sp>
      <p:sp>
        <p:nvSpPr>
          <p:cNvPr id="24" name="TextBox 23">
            <a:extLst>
              <a:ext uri="{FF2B5EF4-FFF2-40B4-BE49-F238E27FC236}">
                <a16:creationId xmlns:a16="http://schemas.microsoft.com/office/drawing/2014/main" id="{1AE7C192-664B-4200-83D5-D82512427AAB}"/>
              </a:ext>
            </a:extLst>
          </p:cNvPr>
          <p:cNvSpPr txBox="1"/>
          <p:nvPr/>
        </p:nvSpPr>
        <p:spPr>
          <a:xfrm>
            <a:off x="4843142" y="3679484"/>
            <a:ext cx="2681637" cy="300082"/>
          </a:xfrm>
          <a:prstGeom prst="rect">
            <a:avLst/>
          </a:prstGeom>
          <a:solidFill>
            <a:srgbClr val="00FF00"/>
          </a:solidFill>
        </p:spPr>
        <p:txBody>
          <a:bodyPr wrap="square">
            <a:spAutoFit/>
          </a:bodyPr>
          <a:lstStyle/>
          <a:p>
            <a:r>
              <a:rPr lang="en-US" dirty="0"/>
              <a:t>On rearrangement</a:t>
            </a:r>
          </a:p>
        </p:txBody>
      </p:sp>
      <p:pic>
        <p:nvPicPr>
          <p:cNvPr id="26" name="Picture 25">
            <a:extLst>
              <a:ext uri="{FF2B5EF4-FFF2-40B4-BE49-F238E27FC236}">
                <a16:creationId xmlns:a16="http://schemas.microsoft.com/office/drawing/2014/main" id="{ADB7688E-249B-40AD-B7FE-E33139569C18}"/>
              </a:ext>
            </a:extLst>
          </p:cNvPr>
          <p:cNvPicPr>
            <a:picLocks noChangeAspect="1"/>
          </p:cNvPicPr>
          <p:nvPr/>
        </p:nvPicPr>
        <p:blipFill>
          <a:blip r:embed="rId4"/>
          <a:stretch>
            <a:fillRect/>
          </a:stretch>
        </p:blipFill>
        <p:spPr>
          <a:xfrm>
            <a:off x="6084777" y="3140828"/>
            <a:ext cx="1440002" cy="387693"/>
          </a:xfrm>
          <a:prstGeom prst="rect">
            <a:avLst/>
          </a:prstGeom>
        </p:spPr>
      </p:pic>
      <p:pic>
        <p:nvPicPr>
          <p:cNvPr id="28" name="Picture 27">
            <a:extLst>
              <a:ext uri="{FF2B5EF4-FFF2-40B4-BE49-F238E27FC236}">
                <a16:creationId xmlns:a16="http://schemas.microsoft.com/office/drawing/2014/main" id="{1FBCB7B5-8C73-4512-9DA0-7C3D909A18BF}"/>
              </a:ext>
            </a:extLst>
          </p:cNvPr>
          <p:cNvPicPr>
            <a:picLocks noChangeAspect="1"/>
          </p:cNvPicPr>
          <p:nvPr/>
        </p:nvPicPr>
        <p:blipFill>
          <a:blip r:embed="rId5"/>
          <a:stretch>
            <a:fillRect/>
          </a:stretch>
        </p:blipFill>
        <p:spPr>
          <a:xfrm>
            <a:off x="4843142" y="4110562"/>
            <a:ext cx="1220578" cy="685018"/>
          </a:xfrm>
          <a:prstGeom prst="rect">
            <a:avLst/>
          </a:prstGeom>
        </p:spPr>
      </p:pic>
      <p:pic>
        <p:nvPicPr>
          <p:cNvPr id="30" name="Picture 29">
            <a:extLst>
              <a:ext uri="{FF2B5EF4-FFF2-40B4-BE49-F238E27FC236}">
                <a16:creationId xmlns:a16="http://schemas.microsoft.com/office/drawing/2014/main" id="{D85D0625-BE0D-4D4D-93AE-C2D15CAB5346}"/>
              </a:ext>
            </a:extLst>
          </p:cNvPr>
          <p:cNvPicPr>
            <a:picLocks noChangeAspect="1"/>
          </p:cNvPicPr>
          <p:nvPr/>
        </p:nvPicPr>
        <p:blipFill rotWithShape="1">
          <a:blip r:embed="rId6"/>
          <a:srcRect l="20995" b="34904"/>
          <a:stretch/>
        </p:blipFill>
        <p:spPr>
          <a:xfrm>
            <a:off x="7217546" y="3618730"/>
            <a:ext cx="1926454" cy="2107830"/>
          </a:xfrm>
          <a:prstGeom prst="rect">
            <a:avLst/>
          </a:prstGeom>
        </p:spPr>
      </p:pic>
    </p:spTree>
    <p:extLst>
      <p:ext uri="{BB962C8B-B14F-4D97-AF65-F5344CB8AC3E}">
        <p14:creationId xmlns:p14="http://schemas.microsoft.com/office/powerpoint/2010/main" val="1806643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3F64D98-C9DF-4E06-BD92-5384AF64FD03}"/>
              </a:ext>
            </a:extLst>
          </p:cNvPr>
          <p:cNvSpPr>
            <a:spLocks noGrp="1"/>
          </p:cNvSpPr>
          <p:nvPr>
            <p:ph type="body" sz="half" idx="10"/>
          </p:nvPr>
        </p:nvSpPr>
        <p:spPr>
          <a:xfrm>
            <a:off x="287363" y="223017"/>
            <a:ext cx="7674160" cy="1157194"/>
          </a:xfrm>
        </p:spPr>
        <p:txBody>
          <a:bodyPr/>
          <a:lstStyle/>
          <a:p>
            <a:r>
              <a:rPr lang="en-US" sz="3200" dirty="0"/>
              <a:t>Entropy Balance for Closed Systems</a:t>
            </a:r>
          </a:p>
        </p:txBody>
      </p:sp>
      <p:sp>
        <p:nvSpPr>
          <p:cNvPr id="6" name="TextBox 5">
            <a:extLst>
              <a:ext uri="{FF2B5EF4-FFF2-40B4-BE49-F238E27FC236}">
                <a16:creationId xmlns:a16="http://schemas.microsoft.com/office/drawing/2014/main" id="{FFD742B6-21D9-452D-9E69-5C509474F991}"/>
              </a:ext>
            </a:extLst>
          </p:cNvPr>
          <p:cNvSpPr txBox="1"/>
          <p:nvPr/>
        </p:nvSpPr>
        <p:spPr>
          <a:xfrm>
            <a:off x="255225" y="1260847"/>
            <a:ext cx="4316776" cy="715581"/>
          </a:xfrm>
          <a:prstGeom prst="rect">
            <a:avLst/>
          </a:prstGeom>
          <a:solidFill>
            <a:srgbClr val="00FFFF"/>
          </a:solidFill>
        </p:spPr>
        <p:txBody>
          <a:bodyPr wrap="square">
            <a:spAutoFit/>
          </a:bodyPr>
          <a:lstStyle/>
          <a:p>
            <a:r>
              <a:rPr lang="en-US" dirty="0"/>
              <a:t>The entropy balance is an expression of the second law that is particularly effective for thermodynamic analysis. </a:t>
            </a:r>
          </a:p>
        </p:txBody>
      </p:sp>
      <p:sp>
        <p:nvSpPr>
          <p:cNvPr id="8" name="TextBox 7">
            <a:extLst>
              <a:ext uri="{FF2B5EF4-FFF2-40B4-BE49-F238E27FC236}">
                <a16:creationId xmlns:a16="http://schemas.microsoft.com/office/drawing/2014/main" id="{AF91191B-9252-4EE0-A803-8A26F7767DD3}"/>
              </a:ext>
            </a:extLst>
          </p:cNvPr>
          <p:cNvSpPr txBox="1"/>
          <p:nvPr/>
        </p:nvSpPr>
        <p:spPr>
          <a:xfrm>
            <a:off x="255225" y="905488"/>
            <a:ext cx="4316776" cy="300082"/>
          </a:xfrm>
          <a:prstGeom prst="rect">
            <a:avLst/>
          </a:prstGeom>
          <a:solidFill>
            <a:srgbClr val="00FF00"/>
          </a:solidFill>
        </p:spPr>
        <p:txBody>
          <a:bodyPr wrap="square">
            <a:spAutoFit/>
          </a:bodyPr>
          <a:lstStyle/>
          <a:p>
            <a:r>
              <a:rPr lang="en-US" dirty="0"/>
              <a:t>Entropy balance</a:t>
            </a:r>
          </a:p>
        </p:txBody>
      </p:sp>
      <p:pic>
        <p:nvPicPr>
          <p:cNvPr id="10" name="Picture 9">
            <a:extLst>
              <a:ext uri="{FF2B5EF4-FFF2-40B4-BE49-F238E27FC236}">
                <a16:creationId xmlns:a16="http://schemas.microsoft.com/office/drawing/2014/main" id="{83A4033C-91BA-419D-A886-B59550C8A817}"/>
              </a:ext>
            </a:extLst>
          </p:cNvPr>
          <p:cNvPicPr>
            <a:picLocks noChangeAspect="1"/>
          </p:cNvPicPr>
          <p:nvPr/>
        </p:nvPicPr>
        <p:blipFill>
          <a:blip r:embed="rId2"/>
          <a:stretch>
            <a:fillRect/>
          </a:stretch>
        </p:blipFill>
        <p:spPr>
          <a:xfrm>
            <a:off x="255224" y="2178786"/>
            <a:ext cx="5023692" cy="754620"/>
          </a:xfrm>
          <a:prstGeom prst="rect">
            <a:avLst/>
          </a:prstGeom>
        </p:spPr>
      </p:pic>
      <p:sp>
        <p:nvSpPr>
          <p:cNvPr id="12" name="TextBox 11">
            <a:extLst>
              <a:ext uri="{FF2B5EF4-FFF2-40B4-BE49-F238E27FC236}">
                <a16:creationId xmlns:a16="http://schemas.microsoft.com/office/drawing/2014/main" id="{FEDCA4AF-7298-4910-91EA-BC59BC0DF948}"/>
              </a:ext>
            </a:extLst>
          </p:cNvPr>
          <p:cNvSpPr txBox="1"/>
          <p:nvPr/>
        </p:nvSpPr>
        <p:spPr>
          <a:xfrm>
            <a:off x="5650029" y="905488"/>
            <a:ext cx="3339736" cy="300082"/>
          </a:xfrm>
          <a:prstGeom prst="rect">
            <a:avLst/>
          </a:prstGeom>
          <a:solidFill>
            <a:srgbClr val="00FF00"/>
          </a:solidFill>
        </p:spPr>
        <p:txBody>
          <a:bodyPr wrap="square">
            <a:spAutoFit/>
          </a:bodyPr>
          <a:lstStyle/>
          <a:p>
            <a:r>
              <a:rPr lang="en-US" dirty="0"/>
              <a:t>Closed system entropy balance</a:t>
            </a:r>
          </a:p>
        </p:txBody>
      </p:sp>
      <p:pic>
        <p:nvPicPr>
          <p:cNvPr id="14" name="Picture 13">
            <a:extLst>
              <a:ext uri="{FF2B5EF4-FFF2-40B4-BE49-F238E27FC236}">
                <a16:creationId xmlns:a16="http://schemas.microsoft.com/office/drawing/2014/main" id="{3A7D6A72-F5FA-4C36-A737-C0BF44A7524E}"/>
              </a:ext>
            </a:extLst>
          </p:cNvPr>
          <p:cNvPicPr>
            <a:picLocks noChangeAspect="1"/>
          </p:cNvPicPr>
          <p:nvPr/>
        </p:nvPicPr>
        <p:blipFill>
          <a:blip r:embed="rId3"/>
          <a:stretch>
            <a:fillRect/>
          </a:stretch>
        </p:blipFill>
        <p:spPr>
          <a:xfrm>
            <a:off x="287363" y="3135764"/>
            <a:ext cx="2335289" cy="982236"/>
          </a:xfrm>
          <a:prstGeom prst="rect">
            <a:avLst/>
          </a:prstGeom>
        </p:spPr>
      </p:pic>
      <p:sp>
        <p:nvSpPr>
          <p:cNvPr id="16" name="TextBox 15">
            <a:extLst>
              <a:ext uri="{FF2B5EF4-FFF2-40B4-BE49-F238E27FC236}">
                <a16:creationId xmlns:a16="http://schemas.microsoft.com/office/drawing/2014/main" id="{C2D2BAC0-1FAE-44E9-997E-7B2A914F247B}"/>
              </a:ext>
            </a:extLst>
          </p:cNvPr>
          <p:cNvSpPr txBox="1"/>
          <p:nvPr/>
        </p:nvSpPr>
        <p:spPr>
          <a:xfrm>
            <a:off x="5650029" y="1380211"/>
            <a:ext cx="3339736" cy="715581"/>
          </a:xfrm>
          <a:prstGeom prst="rect">
            <a:avLst/>
          </a:prstGeom>
          <a:solidFill>
            <a:srgbClr val="00FFFF"/>
          </a:solidFill>
        </p:spPr>
        <p:txBody>
          <a:bodyPr wrap="square">
            <a:spAutoFit/>
          </a:bodyPr>
          <a:lstStyle/>
          <a:p>
            <a:r>
              <a:rPr lang="en-US" dirty="0"/>
              <a:t>It is sometimes convenient to use the entropy balance expressed in differential form</a:t>
            </a:r>
          </a:p>
        </p:txBody>
      </p:sp>
      <p:pic>
        <p:nvPicPr>
          <p:cNvPr id="18" name="Picture 17">
            <a:extLst>
              <a:ext uri="{FF2B5EF4-FFF2-40B4-BE49-F238E27FC236}">
                <a16:creationId xmlns:a16="http://schemas.microsoft.com/office/drawing/2014/main" id="{DBE16E56-139C-4E39-B3DA-A83D36CCB331}"/>
              </a:ext>
            </a:extLst>
          </p:cNvPr>
          <p:cNvPicPr>
            <a:picLocks noChangeAspect="1"/>
          </p:cNvPicPr>
          <p:nvPr/>
        </p:nvPicPr>
        <p:blipFill>
          <a:blip r:embed="rId4"/>
          <a:stretch>
            <a:fillRect/>
          </a:stretch>
        </p:blipFill>
        <p:spPr>
          <a:xfrm>
            <a:off x="6484119" y="2134868"/>
            <a:ext cx="1671555" cy="569272"/>
          </a:xfrm>
          <a:prstGeom prst="rect">
            <a:avLst/>
          </a:prstGeom>
        </p:spPr>
      </p:pic>
      <p:pic>
        <p:nvPicPr>
          <p:cNvPr id="22" name="Picture 21">
            <a:extLst>
              <a:ext uri="{FF2B5EF4-FFF2-40B4-BE49-F238E27FC236}">
                <a16:creationId xmlns:a16="http://schemas.microsoft.com/office/drawing/2014/main" id="{C38006E3-F0C6-4937-B271-252173445700}"/>
              </a:ext>
            </a:extLst>
          </p:cNvPr>
          <p:cNvPicPr>
            <a:picLocks noChangeAspect="1"/>
          </p:cNvPicPr>
          <p:nvPr/>
        </p:nvPicPr>
        <p:blipFill rotWithShape="1">
          <a:blip r:embed="rId5"/>
          <a:srcRect b="23491"/>
          <a:stretch/>
        </p:blipFill>
        <p:spPr>
          <a:xfrm>
            <a:off x="2767070" y="3135764"/>
            <a:ext cx="2335289" cy="1861963"/>
          </a:xfrm>
          <a:prstGeom prst="rect">
            <a:avLst/>
          </a:prstGeom>
        </p:spPr>
      </p:pic>
      <p:sp>
        <p:nvSpPr>
          <p:cNvPr id="3" name="TextBox 2">
            <a:extLst>
              <a:ext uri="{FF2B5EF4-FFF2-40B4-BE49-F238E27FC236}">
                <a16:creationId xmlns:a16="http://schemas.microsoft.com/office/drawing/2014/main" id="{3DB262B5-C0E5-7172-0A21-BC1F68253EE0}"/>
              </a:ext>
            </a:extLst>
          </p:cNvPr>
          <p:cNvSpPr txBox="1"/>
          <p:nvPr/>
        </p:nvSpPr>
        <p:spPr>
          <a:xfrm>
            <a:off x="3079690" y="5138319"/>
            <a:ext cx="1710047" cy="400110"/>
          </a:xfrm>
          <a:prstGeom prst="rect">
            <a:avLst/>
          </a:prstGeom>
          <a:noFill/>
        </p:spPr>
        <p:txBody>
          <a:bodyPr wrap="square">
            <a:spAutoFit/>
          </a:bodyPr>
          <a:lstStyle/>
          <a:p>
            <a:r>
              <a:rPr lang="en-GB" sz="1000" dirty="0">
                <a:effectLst/>
                <a:latin typeface="STIX" panose="02020603050405020304" pitchFamily="18" charset="0"/>
              </a:rPr>
              <a:t>Cycle used to develop the entropy balance. </a:t>
            </a:r>
            <a:endParaRPr lang="en-GB" sz="1000" dirty="0"/>
          </a:p>
        </p:txBody>
      </p:sp>
      <p:sp>
        <p:nvSpPr>
          <p:cNvPr id="9" name="TextBox 8">
            <a:extLst>
              <a:ext uri="{FF2B5EF4-FFF2-40B4-BE49-F238E27FC236}">
                <a16:creationId xmlns:a16="http://schemas.microsoft.com/office/drawing/2014/main" id="{3BC9CB4D-D0A7-A770-6259-0698287C2123}"/>
              </a:ext>
            </a:extLst>
          </p:cNvPr>
          <p:cNvSpPr txBox="1"/>
          <p:nvPr/>
        </p:nvSpPr>
        <p:spPr>
          <a:xfrm>
            <a:off x="5650029" y="2876161"/>
            <a:ext cx="3339736" cy="2462213"/>
          </a:xfrm>
          <a:prstGeom prst="rect">
            <a:avLst/>
          </a:prstGeom>
          <a:solidFill>
            <a:srgbClr val="00FFFF"/>
          </a:solidFill>
        </p:spPr>
        <p:txBody>
          <a:bodyPr wrap="square">
            <a:spAutoFit/>
          </a:bodyPr>
          <a:lstStyle/>
          <a:p>
            <a:pPr marL="285750" indent="-285750">
              <a:buFont typeface="Arial" panose="020B0604020202020204" pitchFamily="34" charset="0"/>
              <a:buChar char="•"/>
            </a:pPr>
            <a:r>
              <a:rPr lang="en-GB" sz="1400" dirty="0">
                <a:effectLst/>
                <a:latin typeface="STIX" panose="02020603050405020304" pitchFamily="18" charset="0"/>
              </a:rPr>
              <a:t>The second law of thermodynamics can be interpreted as requiring that entropy is produced by </a:t>
            </a:r>
            <a:r>
              <a:rPr lang="en-GB" sz="1400" dirty="0" err="1">
                <a:effectLst/>
                <a:latin typeface="STIX" panose="02020603050405020304" pitchFamily="18" charset="0"/>
              </a:rPr>
              <a:t>irreversibilities</a:t>
            </a:r>
            <a:r>
              <a:rPr lang="en-GB" sz="1400" dirty="0">
                <a:effectLst/>
                <a:latin typeface="STIX" panose="02020603050405020304" pitchFamily="18" charset="0"/>
              </a:rPr>
              <a:t> and conserved only in the limit as </a:t>
            </a:r>
            <a:r>
              <a:rPr lang="en-GB" sz="1400" dirty="0" err="1">
                <a:effectLst/>
                <a:latin typeface="STIX" panose="02020603050405020304" pitchFamily="18" charset="0"/>
              </a:rPr>
              <a:t>irreversibilities</a:t>
            </a:r>
            <a:r>
              <a:rPr lang="en-GB" sz="1400" dirty="0">
                <a:effectLst/>
                <a:latin typeface="STIX" panose="02020603050405020304" pitchFamily="18" charset="0"/>
              </a:rPr>
              <a:t> are reduced to zero. </a:t>
            </a:r>
          </a:p>
          <a:p>
            <a:pPr marL="285750" indent="-285750">
              <a:buFont typeface="Arial" panose="020B0604020202020204" pitchFamily="34" charset="0"/>
              <a:buChar char="•"/>
            </a:pPr>
            <a:r>
              <a:rPr lang="en-GB" sz="1400" dirty="0">
                <a:effectLst/>
                <a:latin typeface="STIX" panose="02020603050405020304" pitchFamily="18" charset="0"/>
              </a:rPr>
              <a:t>Since </a:t>
            </a:r>
            <a:r>
              <a:rPr lang="el-GR" sz="1400" dirty="0">
                <a:solidFill>
                  <a:srgbClr val="211E1E"/>
                </a:solidFill>
                <a:effectLst/>
                <a:latin typeface="Symbol" pitchFamily="2" charset="2"/>
              </a:rPr>
              <a:t>σ </a:t>
            </a:r>
            <a:r>
              <a:rPr lang="en-GB" sz="1400" dirty="0">
                <a:effectLst/>
                <a:latin typeface="STIX" panose="02020603050405020304" pitchFamily="18" charset="0"/>
              </a:rPr>
              <a:t>measures the effect of </a:t>
            </a:r>
            <a:r>
              <a:rPr lang="en-GB" sz="1400" dirty="0" err="1">
                <a:effectLst/>
                <a:latin typeface="STIX" panose="02020603050405020304" pitchFamily="18" charset="0"/>
              </a:rPr>
              <a:t>irreversibilities</a:t>
            </a:r>
            <a:r>
              <a:rPr lang="en-GB" sz="1400" dirty="0">
                <a:effectLst/>
                <a:latin typeface="STIX" panose="02020603050405020304" pitchFamily="18" charset="0"/>
              </a:rPr>
              <a:t> present within the system during a pro- cess, its value depends on the nature of the process and not solely on the end states. </a:t>
            </a:r>
            <a:endParaRPr lang="en-GB" dirty="0"/>
          </a:p>
        </p:txBody>
      </p:sp>
    </p:spTree>
    <p:extLst>
      <p:ext uri="{BB962C8B-B14F-4D97-AF65-F5344CB8AC3E}">
        <p14:creationId xmlns:p14="http://schemas.microsoft.com/office/powerpoint/2010/main" val="654143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DB84CB-2E5D-4966-BBCB-D95F32810D3D}"/>
              </a:ext>
            </a:extLst>
          </p:cNvPr>
          <p:cNvSpPr>
            <a:spLocks noGrp="1"/>
          </p:cNvSpPr>
          <p:nvPr>
            <p:ph type="body" sz="half" idx="10"/>
          </p:nvPr>
        </p:nvSpPr>
        <p:spPr>
          <a:xfrm>
            <a:off x="287363" y="223017"/>
            <a:ext cx="8232348" cy="1157194"/>
          </a:xfrm>
        </p:spPr>
        <p:txBody>
          <a:bodyPr/>
          <a:lstStyle/>
          <a:p>
            <a:r>
              <a:rPr lang="en-US" sz="3200" dirty="0"/>
              <a:t>Interpreting the Closed System Entropy Balance</a:t>
            </a:r>
          </a:p>
        </p:txBody>
      </p:sp>
      <p:sp>
        <p:nvSpPr>
          <p:cNvPr id="6" name="TextBox 5">
            <a:extLst>
              <a:ext uri="{FF2B5EF4-FFF2-40B4-BE49-F238E27FC236}">
                <a16:creationId xmlns:a16="http://schemas.microsoft.com/office/drawing/2014/main" id="{5F0E2EB8-3E4B-475F-939C-4783C3271621}"/>
              </a:ext>
            </a:extLst>
          </p:cNvPr>
          <p:cNvSpPr txBox="1"/>
          <p:nvPr/>
        </p:nvSpPr>
        <p:spPr>
          <a:xfrm>
            <a:off x="287363" y="1320677"/>
            <a:ext cx="3959322" cy="300082"/>
          </a:xfrm>
          <a:prstGeom prst="rect">
            <a:avLst/>
          </a:prstGeom>
          <a:solidFill>
            <a:srgbClr val="00FF00"/>
          </a:solidFill>
        </p:spPr>
        <p:txBody>
          <a:bodyPr wrap="square">
            <a:spAutoFit/>
          </a:bodyPr>
          <a:lstStyle/>
          <a:p>
            <a:r>
              <a:rPr lang="en-US" dirty="0"/>
              <a:t>entropy transfer accompanying heat transfer</a:t>
            </a:r>
          </a:p>
        </p:txBody>
      </p:sp>
      <p:sp>
        <p:nvSpPr>
          <p:cNvPr id="8" name="TextBox 7">
            <a:extLst>
              <a:ext uri="{FF2B5EF4-FFF2-40B4-BE49-F238E27FC236}">
                <a16:creationId xmlns:a16="http://schemas.microsoft.com/office/drawing/2014/main" id="{7B82C537-1FC3-4E5B-A7E4-E786CCAB4D7F}"/>
              </a:ext>
            </a:extLst>
          </p:cNvPr>
          <p:cNvSpPr txBox="1"/>
          <p:nvPr/>
        </p:nvSpPr>
        <p:spPr>
          <a:xfrm>
            <a:off x="287363" y="1704582"/>
            <a:ext cx="3959322" cy="2169825"/>
          </a:xfrm>
          <a:prstGeom prst="rect">
            <a:avLst/>
          </a:prstGeom>
          <a:solidFill>
            <a:srgbClr val="00FFFF"/>
          </a:solidFill>
        </p:spPr>
        <p:txBody>
          <a:bodyPr wrap="square">
            <a:spAutoFit/>
          </a:bodyPr>
          <a:lstStyle/>
          <a:p>
            <a:pPr algn="just"/>
            <a:r>
              <a:rPr lang="en-US" dirty="0"/>
              <a:t>If the end states are fixed, the entropy change on the left side can be evaluated independently of the details of the process. However, the two terms on the right side depend explicitly on the nature of the process and cannot be determined solely from knowledge of the end states. </a:t>
            </a:r>
          </a:p>
          <a:p>
            <a:pPr algn="just"/>
            <a:r>
              <a:rPr lang="en-US" dirty="0"/>
              <a:t>The first term on the right side is associated with heat transfer to or from the system during the process. This term can be interpreted as the entropy transfer accompanying heat transfer. </a:t>
            </a:r>
          </a:p>
        </p:txBody>
      </p:sp>
      <p:sp>
        <p:nvSpPr>
          <p:cNvPr id="10" name="TextBox 9">
            <a:extLst>
              <a:ext uri="{FF2B5EF4-FFF2-40B4-BE49-F238E27FC236}">
                <a16:creationId xmlns:a16="http://schemas.microsoft.com/office/drawing/2014/main" id="{4D8F664D-B6D2-40CE-8CDC-49008890AF92}"/>
              </a:ext>
            </a:extLst>
          </p:cNvPr>
          <p:cNvSpPr txBox="1"/>
          <p:nvPr/>
        </p:nvSpPr>
        <p:spPr>
          <a:xfrm>
            <a:off x="4897316" y="1320677"/>
            <a:ext cx="4035669" cy="300082"/>
          </a:xfrm>
          <a:prstGeom prst="rect">
            <a:avLst/>
          </a:prstGeom>
          <a:solidFill>
            <a:srgbClr val="00FF00"/>
          </a:solidFill>
        </p:spPr>
        <p:txBody>
          <a:bodyPr wrap="square">
            <a:spAutoFit/>
          </a:bodyPr>
          <a:lstStyle/>
          <a:p>
            <a:r>
              <a:rPr lang="en-US" dirty="0"/>
              <a:t>entropy production</a:t>
            </a:r>
          </a:p>
        </p:txBody>
      </p:sp>
      <p:sp>
        <p:nvSpPr>
          <p:cNvPr id="12" name="TextBox 11">
            <a:extLst>
              <a:ext uri="{FF2B5EF4-FFF2-40B4-BE49-F238E27FC236}">
                <a16:creationId xmlns:a16="http://schemas.microsoft.com/office/drawing/2014/main" id="{7D6FD792-8A9F-47D3-8C2F-C996BD8C97A2}"/>
              </a:ext>
            </a:extLst>
          </p:cNvPr>
          <p:cNvSpPr txBox="1"/>
          <p:nvPr/>
        </p:nvSpPr>
        <p:spPr>
          <a:xfrm>
            <a:off x="4897316" y="1737381"/>
            <a:ext cx="4035669" cy="2377574"/>
          </a:xfrm>
          <a:prstGeom prst="rect">
            <a:avLst/>
          </a:prstGeom>
          <a:solidFill>
            <a:srgbClr val="00FFFF"/>
          </a:solidFill>
        </p:spPr>
        <p:txBody>
          <a:bodyPr wrap="square">
            <a:spAutoFit/>
          </a:bodyPr>
          <a:lstStyle/>
          <a:p>
            <a:pPr marL="285750" indent="-285750" algn="just">
              <a:buFont typeface="Arial" panose="020B0604020202020204" pitchFamily="34" charset="0"/>
              <a:buChar char="•"/>
            </a:pPr>
            <a:r>
              <a:rPr lang="en-US" dirty="0"/>
              <a:t>The entropy change of a system is not accounted for solely by the entropy transfer but also is due in part to the second term on the right side of denoted by. </a:t>
            </a:r>
          </a:p>
          <a:p>
            <a:pPr marL="285750" indent="-285750" algn="just">
              <a:buFont typeface="Arial" panose="020B0604020202020204" pitchFamily="34" charset="0"/>
              <a:buChar char="•"/>
            </a:pPr>
            <a:r>
              <a:rPr lang="en-US" dirty="0"/>
              <a:t>The term  is positive when internal </a:t>
            </a:r>
            <a:r>
              <a:rPr lang="en-US" dirty="0" err="1"/>
              <a:t>irreversibilities</a:t>
            </a:r>
            <a:r>
              <a:rPr lang="en-US" dirty="0"/>
              <a:t> are present during the process and vanishes when no internal </a:t>
            </a:r>
            <a:r>
              <a:rPr lang="en-US" dirty="0" err="1"/>
              <a:t>irreversibilities</a:t>
            </a:r>
            <a:r>
              <a:rPr lang="en-US" dirty="0"/>
              <a:t> are present. </a:t>
            </a:r>
          </a:p>
          <a:p>
            <a:pPr marL="285750" indent="-285750" algn="just">
              <a:buFont typeface="Arial" panose="020B0604020202020204" pitchFamily="34" charset="0"/>
              <a:buChar char="•"/>
            </a:pPr>
            <a:r>
              <a:rPr lang="en-US" dirty="0"/>
              <a:t>This can be described by saying that entropy is produced (or generated) within the system by the action of </a:t>
            </a:r>
            <a:r>
              <a:rPr lang="en-US" dirty="0" err="1"/>
              <a:t>irreversibilities</a:t>
            </a:r>
            <a:r>
              <a:rPr lang="en-US" dirty="0"/>
              <a:t>.</a:t>
            </a:r>
          </a:p>
        </p:txBody>
      </p:sp>
      <p:pic>
        <p:nvPicPr>
          <p:cNvPr id="14" name="Picture 13">
            <a:extLst>
              <a:ext uri="{FF2B5EF4-FFF2-40B4-BE49-F238E27FC236}">
                <a16:creationId xmlns:a16="http://schemas.microsoft.com/office/drawing/2014/main" id="{FF24CE47-D9DF-4085-9601-DE991135821B}"/>
              </a:ext>
            </a:extLst>
          </p:cNvPr>
          <p:cNvPicPr>
            <a:picLocks noChangeAspect="1"/>
          </p:cNvPicPr>
          <p:nvPr/>
        </p:nvPicPr>
        <p:blipFill>
          <a:blip r:embed="rId2"/>
          <a:stretch>
            <a:fillRect/>
          </a:stretch>
        </p:blipFill>
        <p:spPr>
          <a:xfrm>
            <a:off x="287363" y="4054906"/>
            <a:ext cx="1251447" cy="794631"/>
          </a:xfrm>
          <a:prstGeom prst="rect">
            <a:avLst/>
          </a:prstGeom>
        </p:spPr>
      </p:pic>
      <p:pic>
        <p:nvPicPr>
          <p:cNvPr id="16" name="Picture 15">
            <a:extLst>
              <a:ext uri="{FF2B5EF4-FFF2-40B4-BE49-F238E27FC236}">
                <a16:creationId xmlns:a16="http://schemas.microsoft.com/office/drawing/2014/main" id="{4C13D9E9-13C9-4DB7-9813-5A10CB03ECA4}"/>
              </a:ext>
            </a:extLst>
          </p:cNvPr>
          <p:cNvPicPr>
            <a:picLocks noChangeAspect="1"/>
          </p:cNvPicPr>
          <p:nvPr/>
        </p:nvPicPr>
        <p:blipFill>
          <a:blip r:embed="rId3"/>
          <a:stretch>
            <a:fillRect/>
          </a:stretch>
        </p:blipFill>
        <p:spPr>
          <a:xfrm>
            <a:off x="5014646" y="4231577"/>
            <a:ext cx="3841991" cy="550955"/>
          </a:xfrm>
          <a:prstGeom prst="rect">
            <a:avLst/>
          </a:prstGeom>
        </p:spPr>
      </p:pic>
      <p:sp>
        <p:nvSpPr>
          <p:cNvPr id="3" name="TextBox 2">
            <a:extLst>
              <a:ext uri="{FF2B5EF4-FFF2-40B4-BE49-F238E27FC236}">
                <a16:creationId xmlns:a16="http://schemas.microsoft.com/office/drawing/2014/main" id="{36D7F86D-AD15-7361-DD59-F3BA1E40A110}"/>
              </a:ext>
            </a:extLst>
          </p:cNvPr>
          <p:cNvSpPr txBox="1"/>
          <p:nvPr/>
        </p:nvSpPr>
        <p:spPr>
          <a:xfrm>
            <a:off x="1767007" y="3944391"/>
            <a:ext cx="2479678" cy="1015663"/>
          </a:xfrm>
          <a:prstGeom prst="rect">
            <a:avLst/>
          </a:prstGeom>
          <a:noFill/>
        </p:spPr>
        <p:txBody>
          <a:bodyPr wrap="square">
            <a:spAutoFit/>
          </a:bodyPr>
          <a:lstStyle/>
          <a:p>
            <a:pPr marL="171450" indent="-171450">
              <a:buFont typeface="Arial" panose="020B0604020202020204" pitchFamily="34" charset="0"/>
              <a:buChar char="•"/>
            </a:pPr>
            <a:r>
              <a:rPr lang="en-GB" sz="1000" dirty="0">
                <a:effectLst/>
                <a:latin typeface="STIX" panose="02020603050405020304" pitchFamily="18" charset="0"/>
              </a:rPr>
              <a:t>A positive value means that entropy is transferred into the system, and </a:t>
            </a:r>
          </a:p>
          <a:p>
            <a:pPr marL="171450" indent="-171450">
              <a:buFont typeface="Arial" panose="020B0604020202020204" pitchFamily="34" charset="0"/>
              <a:buChar char="•"/>
            </a:pPr>
            <a:r>
              <a:rPr lang="en-GB" sz="1000" dirty="0">
                <a:effectLst/>
                <a:latin typeface="STIX" panose="02020603050405020304" pitchFamily="18" charset="0"/>
              </a:rPr>
              <a:t>a negative value means that entropy is transferred out. </a:t>
            </a:r>
          </a:p>
          <a:p>
            <a:pPr marL="171450" indent="-171450">
              <a:buFont typeface="Arial" panose="020B0604020202020204" pitchFamily="34" charset="0"/>
              <a:buChar char="•"/>
            </a:pPr>
            <a:r>
              <a:rPr lang="en-GB" sz="1000" dirty="0">
                <a:effectLst/>
                <a:latin typeface="STIX" panose="02020603050405020304" pitchFamily="18" charset="0"/>
              </a:rPr>
              <a:t>When there is no heat transfer, there is no entropy transfer. </a:t>
            </a:r>
            <a:endParaRPr lang="en-GB" sz="1000" dirty="0"/>
          </a:p>
        </p:txBody>
      </p:sp>
    </p:spTree>
    <p:extLst>
      <p:ext uri="{BB962C8B-B14F-4D97-AF65-F5344CB8AC3E}">
        <p14:creationId xmlns:p14="http://schemas.microsoft.com/office/powerpoint/2010/main" val="1141509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86B4E93-FE0B-476A-8C47-7689F2919402}"/>
              </a:ext>
            </a:extLst>
          </p:cNvPr>
          <p:cNvSpPr>
            <a:spLocks noGrp="1"/>
          </p:cNvSpPr>
          <p:nvPr>
            <p:ph type="body" sz="half" idx="10"/>
          </p:nvPr>
        </p:nvSpPr>
        <p:spPr>
          <a:xfrm>
            <a:off x="287363" y="223017"/>
            <a:ext cx="6458632" cy="1157194"/>
          </a:xfrm>
        </p:spPr>
        <p:txBody>
          <a:bodyPr/>
          <a:lstStyle/>
          <a:p>
            <a:r>
              <a:rPr lang="en-US" sz="3200" dirty="0"/>
              <a:t>Directionality of Processes</a:t>
            </a:r>
          </a:p>
        </p:txBody>
      </p:sp>
      <p:sp>
        <p:nvSpPr>
          <p:cNvPr id="6" name="TextBox 5">
            <a:extLst>
              <a:ext uri="{FF2B5EF4-FFF2-40B4-BE49-F238E27FC236}">
                <a16:creationId xmlns:a16="http://schemas.microsoft.com/office/drawing/2014/main" id="{EA3F4CD2-7B7D-48A2-AE63-8D193612E5CF}"/>
              </a:ext>
            </a:extLst>
          </p:cNvPr>
          <p:cNvSpPr txBox="1"/>
          <p:nvPr/>
        </p:nvSpPr>
        <p:spPr>
          <a:xfrm>
            <a:off x="205648" y="935261"/>
            <a:ext cx="4575003" cy="300082"/>
          </a:xfrm>
          <a:prstGeom prst="rect">
            <a:avLst/>
          </a:prstGeom>
          <a:solidFill>
            <a:srgbClr val="00FF00"/>
          </a:solidFill>
        </p:spPr>
        <p:txBody>
          <a:bodyPr wrap="square">
            <a:spAutoFit/>
          </a:bodyPr>
          <a:lstStyle/>
          <a:p>
            <a:r>
              <a:rPr lang="en-US" dirty="0"/>
              <a:t>An energy balance for the isolated system reduces to</a:t>
            </a:r>
          </a:p>
        </p:txBody>
      </p:sp>
      <p:pic>
        <p:nvPicPr>
          <p:cNvPr id="8" name="Picture 7">
            <a:extLst>
              <a:ext uri="{FF2B5EF4-FFF2-40B4-BE49-F238E27FC236}">
                <a16:creationId xmlns:a16="http://schemas.microsoft.com/office/drawing/2014/main" id="{9A865305-8AD8-49D6-86D9-7C6D0892BE47}"/>
              </a:ext>
            </a:extLst>
          </p:cNvPr>
          <p:cNvPicPr>
            <a:picLocks noChangeAspect="1"/>
          </p:cNvPicPr>
          <p:nvPr/>
        </p:nvPicPr>
        <p:blipFill>
          <a:blip r:embed="rId3"/>
          <a:stretch>
            <a:fillRect/>
          </a:stretch>
        </p:blipFill>
        <p:spPr>
          <a:xfrm>
            <a:off x="1805133" y="1265505"/>
            <a:ext cx="1249095" cy="395804"/>
          </a:xfrm>
          <a:prstGeom prst="rect">
            <a:avLst/>
          </a:prstGeom>
        </p:spPr>
      </p:pic>
      <p:pic>
        <p:nvPicPr>
          <p:cNvPr id="10" name="Picture 9">
            <a:extLst>
              <a:ext uri="{FF2B5EF4-FFF2-40B4-BE49-F238E27FC236}">
                <a16:creationId xmlns:a16="http://schemas.microsoft.com/office/drawing/2014/main" id="{A5DC39D6-9701-4531-9B5D-D8360C29A6F5}"/>
              </a:ext>
            </a:extLst>
          </p:cNvPr>
          <p:cNvPicPr>
            <a:picLocks noChangeAspect="1"/>
          </p:cNvPicPr>
          <p:nvPr/>
        </p:nvPicPr>
        <p:blipFill>
          <a:blip r:embed="rId4"/>
          <a:stretch>
            <a:fillRect/>
          </a:stretch>
        </p:blipFill>
        <p:spPr>
          <a:xfrm>
            <a:off x="1435178" y="2413215"/>
            <a:ext cx="1989004" cy="316432"/>
          </a:xfrm>
          <a:prstGeom prst="rect">
            <a:avLst/>
          </a:prstGeom>
        </p:spPr>
      </p:pic>
      <p:sp>
        <p:nvSpPr>
          <p:cNvPr id="12" name="TextBox 11">
            <a:extLst>
              <a:ext uri="{FF2B5EF4-FFF2-40B4-BE49-F238E27FC236}">
                <a16:creationId xmlns:a16="http://schemas.microsoft.com/office/drawing/2014/main" id="{5919E290-B653-414C-96B2-D9EA6846F1F0}"/>
              </a:ext>
            </a:extLst>
          </p:cNvPr>
          <p:cNvSpPr txBox="1"/>
          <p:nvPr/>
        </p:nvSpPr>
        <p:spPr>
          <a:xfrm>
            <a:off x="205648" y="2795568"/>
            <a:ext cx="4572000" cy="300082"/>
          </a:xfrm>
          <a:prstGeom prst="rect">
            <a:avLst/>
          </a:prstGeom>
          <a:solidFill>
            <a:srgbClr val="00FF00"/>
          </a:solidFill>
        </p:spPr>
        <p:txBody>
          <a:bodyPr wrap="square">
            <a:spAutoFit/>
          </a:bodyPr>
          <a:lstStyle/>
          <a:p>
            <a:r>
              <a:rPr lang="en-US" dirty="0"/>
              <a:t>An entropy balance for the isolated system reduces to</a:t>
            </a:r>
          </a:p>
        </p:txBody>
      </p:sp>
      <p:pic>
        <p:nvPicPr>
          <p:cNvPr id="14" name="Picture 13">
            <a:extLst>
              <a:ext uri="{FF2B5EF4-FFF2-40B4-BE49-F238E27FC236}">
                <a16:creationId xmlns:a16="http://schemas.microsoft.com/office/drawing/2014/main" id="{48BB1E35-3CA6-40D0-9146-9F2744DFAF1F}"/>
              </a:ext>
            </a:extLst>
          </p:cNvPr>
          <p:cNvPicPr>
            <a:picLocks noChangeAspect="1"/>
          </p:cNvPicPr>
          <p:nvPr/>
        </p:nvPicPr>
        <p:blipFill>
          <a:blip r:embed="rId5"/>
          <a:stretch>
            <a:fillRect/>
          </a:stretch>
        </p:blipFill>
        <p:spPr>
          <a:xfrm>
            <a:off x="411296" y="3202531"/>
            <a:ext cx="4160704" cy="1153109"/>
          </a:xfrm>
          <a:prstGeom prst="rect">
            <a:avLst/>
          </a:prstGeom>
        </p:spPr>
      </p:pic>
      <p:sp>
        <p:nvSpPr>
          <p:cNvPr id="16" name="TextBox 15">
            <a:extLst>
              <a:ext uri="{FF2B5EF4-FFF2-40B4-BE49-F238E27FC236}">
                <a16:creationId xmlns:a16="http://schemas.microsoft.com/office/drawing/2014/main" id="{B1788634-B0A0-412D-972D-B369FFF54CCB}"/>
              </a:ext>
            </a:extLst>
          </p:cNvPr>
          <p:cNvSpPr txBox="1"/>
          <p:nvPr/>
        </p:nvSpPr>
        <p:spPr>
          <a:xfrm>
            <a:off x="5072515" y="1345911"/>
            <a:ext cx="3781120" cy="1754326"/>
          </a:xfrm>
          <a:prstGeom prst="rect">
            <a:avLst/>
          </a:prstGeom>
          <a:solidFill>
            <a:srgbClr val="00FFFF"/>
          </a:solidFill>
        </p:spPr>
        <p:txBody>
          <a:bodyPr wrap="square">
            <a:spAutoFit/>
          </a:bodyPr>
          <a:lstStyle/>
          <a:p>
            <a:pPr marL="285750" indent="-285750">
              <a:buFont typeface="Arial" panose="020B0604020202020204" pitchFamily="34" charset="0"/>
              <a:buChar char="•"/>
            </a:pPr>
            <a:r>
              <a:rPr lang="en-US" dirty="0"/>
              <a:t>Since entropy is produced in all actual processes, the only processes that can occur are those for which the entropy of the isolated system increases. This is known as the increase of entropy principle. </a:t>
            </a:r>
          </a:p>
          <a:p>
            <a:pPr marL="285750" indent="-285750">
              <a:buFont typeface="Arial" panose="020B0604020202020204" pitchFamily="34" charset="0"/>
              <a:buChar char="•"/>
            </a:pPr>
            <a:r>
              <a:rPr lang="en-US" dirty="0"/>
              <a:t>The increase of entropy principle is some-times considered an alternative statement of the second law.</a:t>
            </a:r>
          </a:p>
        </p:txBody>
      </p:sp>
      <p:sp>
        <p:nvSpPr>
          <p:cNvPr id="18" name="TextBox 17">
            <a:extLst>
              <a:ext uri="{FF2B5EF4-FFF2-40B4-BE49-F238E27FC236}">
                <a16:creationId xmlns:a16="http://schemas.microsoft.com/office/drawing/2014/main" id="{9104630D-BB08-4784-8D87-38AE303B6A63}"/>
              </a:ext>
            </a:extLst>
          </p:cNvPr>
          <p:cNvSpPr txBox="1"/>
          <p:nvPr/>
        </p:nvSpPr>
        <p:spPr>
          <a:xfrm>
            <a:off x="5072515" y="929612"/>
            <a:ext cx="3781120" cy="300082"/>
          </a:xfrm>
          <a:prstGeom prst="rect">
            <a:avLst/>
          </a:prstGeom>
          <a:solidFill>
            <a:srgbClr val="00FF00"/>
          </a:solidFill>
        </p:spPr>
        <p:txBody>
          <a:bodyPr wrap="square">
            <a:spAutoFit/>
          </a:bodyPr>
          <a:lstStyle/>
          <a:p>
            <a:r>
              <a:rPr lang="en-US" dirty="0"/>
              <a:t>Increase of entropy principle</a:t>
            </a:r>
          </a:p>
        </p:txBody>
      </p:sp>
      <p:pic>
        <p:nvPicPr>
          <p:cNvPr id="20" name="Picture 19">
            <a:extLst>
              <a:ext uri="{FF2B5EF4-FFF2-40B4-BE49-F238E27FC236}">
                <a16:creationId xmlns:a16="http://schemas.microsoft.com/office/drawing/2014/main" id="{51C1A684-CA60-476F-BC35-A77BC0EF64A5}"/>
              </a:ext>
            </a:extLst>
          </p:cNvPr>
          <p:cNvPicPr>
            <a:picLocks noChangeAspect="1"/>
          </p:cNvPicPr>
          <p:nvPr/>
        </p:nvPicPr>
        <p:blipFill>
          <a:blip r:embed="rId6"/>
          <a:stretch>
            <a:fillRect/>
          </a:stretch>
        </p:blipFill>
        <p:spPr>
          <a:xfrm>
            <a:off x="1734420" y="4648979"/>
            <a:ext cx="2218292" cy="437346"/>
          </a:xfrm>
          <a:prstGeom prst="rect">
            <a:avLst/>
          </a:prstGeom>
        </p:spPr>
      </p:pic>
      <p:sp>
        <p:nvSpPr>
          <p:cNvPr id="3" name="TextBox 2">
            <a:extLst>
              <a:ext uri="{FF2B5EF4-FFF2-40B4-BE49-F238E27FC236}">
                <a16:creationId xmlns:a16="http://schemas.microsoft.com/office/drawing/2014/main" id="{9E5043FF-4F5D-332C-ABDA-2113461B423B}"/>
              </a:ext>
            </a:extLst>
          </p:cNvPr>
          <p:cNvSpPr txBox="1"/>
          <p:nvPr/>
        </p:nvSpPr>
        <p:spPr>
          <a:xfrm>
            <a:off x="205648" y="1608081"/>
            <a:ext cx="4572000" cy="738664"/>
          </a:xfrm>
          <a:prstGeom prst="rect">
            <a:avLst/>
          </a:prstGeom>
          <a:solidFill>
            <a:srgbClr val="00FFFF"/>
          </a:solidFill>
        </p:spPr>
        <p:txBody>
          <a:bodyPr wrap="square">
            <a:spAutoFit/>
          </a:bodyPr>
          <a:lstStyle/>
          <a:p>
            <a:r>
              <a:rPr lang="en-GB" sz="1400" dirty="0">
                <a:effectLst/>
                <a:latin typeface="STIX" panose="02020603050405020304" pitchFamily="18" charset="0"/>
              </a:rPr>
              <a:t>Since energy is an extensive property, its value for the isolated sys- </a:t>
            </a:r>
            <a:r>
              <a:rPr lang="en-GB" sz="1400" dirty="0" err="1">
                <a:effectLst/>
                <a:latin typeface="STIX" panose="02020603050405020304" pitchFamily="18" charset="0"/>
              </a:rPr>
              <a:t>tem</a:t>
            </a:r>
            <a:r>
              <a:rPr lang="en-GB" sz="1400" dirty="0">
                <a:effectLst/>
                <a:latin typeface="STIX" panose="02020603050405020304" pitchFamily="18" charset="0"/>
              </a:rPr>
              <a:t> is the sum of its values for the system and surroundings, respectively </a:t>
            </a:r>
            <a:endParaRPr lang="en-GB" dirty="0"/>
          </a:p>
        </p:txBody>
      </p:sp>
      <p:sp>
        <p:nvSpPr>
          <p:cNvPr id="7" name="TextBox 6">
            <a:extLst>
              <a:ext uri="{FF2B5EF4-FFF2-40B4-BE49-F238E27FC236}">
                <a16:creationId xmlns:a16="http://schemas.microsoft.com/office/drawing/2014/main" id="{D41DE7C3-46F9-F27B-714E-43493F5C92C2}"/>
              </a:ext>
            </a:extLst>
          </p:cNvPr>
          <p:cNvSpPr txBox="1"/>
          <p:nvPr/>
        </p:nvSpPr>
        <p:spPr>
          <a:xfrm>
            <a:off x="5072515" y="3424204"/>
            <a:ext cx="3781120" cy="2246769"/>
          </a:xfrm>
          <a:prstGeom prst="rect">
            <a:avLst/>
          </a:prstGeom>
          <a:solidFill>
            <a:srgbClr val="00FFFF"/>
          </a:solidFill>
        </p:spPr>
        <p:txBody>
          <a:bodyPr wrap="square">
            <a:spAutoFit/>
          </a:bodyPr>
          <a:lstStyle/>
          <a:p>
            <a:pPr marL="285750" indent="-285750">
              <a:buFont typeface="Arial" panose="020B0604020202020204" pitchFamily="34" charset="0"/>
              <a:buChar char="•"/>
            </a:pPr>
            <a:r>
              <a:rPr lang="en-GB" sz="1400" dirty="0">
                <a:effectLst/>
                <a:latin typeface="STIX" panose="02020603050405020304" pitchFamily="18" charset="0"/>
              </a:rPr>
              <a:t>Notice that this equation does not require the entropy change to be positive for both the system and surroundings but only that the </a:t>
            </a:r>
            <a:r>
              <a:rPr lang="en-GB" sz="1400" i="1" dirty="0">
                <a:effectLst/>
                <a:latin typeface="STIX" panose="02020603050405020304" pitchFamily="18" charset="0"/>
              </a:rPr>
              <a:t>sum </a:t>
            </a:r>
            <a:r>
              <a:rPr lang="en-GB" sz="1400" dirty="0">
                <a:effectLst/>
                <a:latin typeface="STIX" panose="02020603050405020304" pitchFamily="18" charset="0"/>
              </a:rPr>
              <a:t>of the changes is positive. </a:t>
            </a:r>
          </a:p>
          <a:p>
            <a:pPr marL="285750" indent="-285750">
              <a:buFont typeface="Arial" panose="020B0604020202020204" pitchFamily="34" charset="0"/>
              <a:buChar char="•"/>
            </a:pPr>
            <a:r>
              <a:rPr lang="en-GB" sz="1400" dirty="0">
                <a:effectLst/>
                <a:latin typeface="STIX" panose="02020603050405020304" pitchFamily="18" charset="0"/>
              </a:rPr>
              <a:t>In either of these forms, the increase of entropy principle dictates the direction in which any process can proceed: Processes occur only in such a direction that the total entropy of the system </a:t>
            </a:r>
            <a:r>
              <a:rPr lang="en-GB" sz="1400" i="1" dirty="0">
                <a:effectLst/>
                <a:latin typeface="STIX" panose="02020603050405020304" pitchFamily="18" charset="0"/>
              </a:rPr>
              <a:t>plus </a:t>
            </a:r>
            <a:r>
              <a:rPr lang="en-GB" sz="1400" dirty="0">
                <a:effectLst/>
                <a:latin typeface="STIX" panose="02020603050405020304" pitchFamily="18" charset="0"/>
              </a:rPr>
              <a:t>surroundings increases. </a:t>
            </a:r>
            <a:endParaRPr lang="en-GB" dirty="0"/>
          </a:p>
        </p:txBody>
      </p:sp>
      <p:pic>
        <p:nvPicPr>
          <p:cNvPr id="9" name="Picture 8">
            <a:extLst>
              <a:ext uri="{FF2B5EF4-FFF2-40B4-BE49-F238E27FC236}">
                <a16:creationId xmlns:a16="http://schemas.microsoft.com/office/drawing/2014/main" id="{77CD0C31-2518-4884-BE22-B4B2C8272A32}"/>
              </a:ext>
            </a:extLst>
          </p:cNvPr>
          <p:cNvPicPr>
            <a:picLocks noChangeAspect="1"/>
          </p:cNvPicPr>
          <p:nvPr/>
        </p:nvPicPr>
        <p:blipFill>
          <a:blip r:embed="rId7"/>
          <a:stretch>
            <a:fillRect/>
          </a:stretch>
        </p:blipFill>
        <p:spPr>
          <a:xfrm>
            <a:off x="85185" y="3205890"/>
            <a:ext cx="1649235" cy="1855389"/>
          </a:xfrm>
          <a:prstGeom prst="rect">
            <a:avLst/>
          </a:prstGeom>
        </p:spPr>
      </p:pic>
    </p:spTree>
    <p:extLst>
      <p:ext uri="{BB962C8B-B14F-4D97-AF65-F5344CB8AC3E}">
        <p14:creationId xmlns:p14="http://schemas.microsoft.com/office/powerpoint/2010/main" val="4170430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036860-AC68-4914-B22D-2BB06806F76F}"/>
              </a:ext>
            </a:extLst>
          </p:cNvPr>
          <p:cNvSpPr>
            <a:spLocks noGrp="1"/>
          </p:cNvSpPr>
          <p:nvPr>
            <p:ph type="body" sz="half" idx="10"/>
          </p:nvPr>
        </p:nvSpPr>
        <p:spPr>
          <a:xfrm>
            <a:off x="287363" y="223017"/>
            <a:ext cx="7589697" cy="1157194"/>
          </a:xfrm>
        </p:spPr>
        <p:txBody>
          <a:bodyPr/>
          <a:lstStyle/>
          <a:p>
            <a:r>
              <a:rPr lang="en-US" sz="3200" dirty="0"/>
              <a:t>Statistical Interpretation of Entropy</a:t>
            </a:r>
          </a:p>
        </p:txBody>
      </p:sp>
      <p:pic>
        <p:nvPicPr>
          <p:cNvPr id="6" name="Picture 5">
            <a:extLst>
              <a:ext uri="{FF2B5EF4-FFF2-40B4-BE49-F238E27FC236}">
                <a16:creationId xmlns:a16="http://schemas.microsoft.com/office/drawing/2014/main" id="{992DCA5D-2F77-4D13-A65A-B364EB18418C}"/>
              </a:ext>
            </a:extLst>
          </p:cNvPr>
          <p:cNvPicPr>
            <a:picLocks noChangeAspect="1"/>
          </p:cNvPicPr>
          <p:nvPr/>
        </p:nvPicPr>
        <p:blipFill rotWithShape="1">
          <a:blip r:embed="rId3"/>
          <a:srcRect b="9104"/>
          <a:stretch/>
        </p:blipFill>
        <p:spPr>
          <a:xfrm>
            <a:off x="5160432" y="2671685"/>
            <a:ext cx="2961471" cy="2815200"/>
          </a:xfrm>
          <a:prstGeom prst="rect">
            <a:avLst/>
          </a:prstGeom>
        </p:spPr>
      </p:pic>
      <p:sp>
        <p:nvSpPr>
          <p:cNvPr id="8" name="TextBox 7">
            <a:extLst>
              <a:ext uri="{FF2B5EF4-FFF2-40B4-BE49-F238E27FC236}">
                <a16:creationId xmlns:a16="http://schemas.microsoft.com/office/drawing/2014/main" id="{DDFDEEA4-4DB3-49F9-84A5-688E207CA2D5}"/>
              </a:ext>
            </a:extLst>
          </p:cNvPr>
          <p:cNvSpPr txBox="1"/>
          <p:nvPr/>
        </p:nvSpPr>
        <p:spPr>
          <a:xfrm>
            <a:off x="110169" y="830428"/>
            <a:ext cx="4224439" cy="715581"/>
          </a:xfrm>
          <a:prstGeom prst="rect">
            <a:avLst/>
          </a:prstGeom>
          <a:solidFill>
            <a:srgbClr val="00FFFF"/>
          </a:solidFill>
        </p:spPr>
        <p:txBody>
          <a:bodyPr wrap="square">
            <a:spAutoFit/>
          </a:bodyPr>
          <a:lstStyle/>
          <a:p>
            <a:r>
              <a:rPr lang="en-US" dirty="0"/>
              <a:t>Building on the increase of entropy principle, in this section we introduce an interpretation of entropy from a microscopic perspective based on probability. </a:t>
            </a:r>
          </a:p>
        </p:txBody>
      </p:sp>
      <p:sp>
        <p:nvSpPr>
          <p:cNvPr id="10" name="TextBox 9">
            <a:extLst>
              <a:ext uri="{FF2B5EF4-FFF2-40B4-BE49-F238E27FC236}">
                <a16:creationId xmlns:a16="http://schemas.microsoft.com/office/drawing/2014/main" id="{3472ACC5-B984-4F55-A0D3-121A248F66BA}"/>
              </a:ext>
            </a:extLst>
          </p:cNvPr>
          <p:cNvSpPr txBox="1"/>
          <p:nvPr/>
        </p:nvSpPr>
        <p:spPr>
          <a:xfrm>
            <a:off x="110169" y="1611984"/>
            <a:ext cx="4224439" cy="507831"/>
          </a:xfrm>
          <a:prstGeom prst="rect">
            <a:avLst/>
          </a:prstGeom>
          <a:solidFill>
            <a:srgbClr val="00FFFF"/>
          </a:solidFill>
        </p:spPr>
        <p:txBody>
          <a:bodyPr wrap="square">
            <a:spAutoFit/>
          </a:bodyPr>
          <a:lstStyle/>
          <a:p>
            <a:r>
              <a:rPr lang="en-US" dirty="0"/>
              <a:t>In statistical thermodynamics, entropy is associated with the notion of microscopic disorder. </a:t>
            </a:r>
          </a:p>
        </p:txBody>
      </p:sp>
      <p:sp>
        <p:nvSpPr>
          <p:cNvPr id="12" name="TextBox 11">
            <a:extLst>
              <a:ext uri="{FF2B5EF4-FFF2-40B4-BE49-F238E27FC236}">
                <a16:creationId xmlns:a16="http://schemas.microsoft.com/office/drawing/2014/main" id="{0FF91628-AEC0-4154-9EC4-B1D995D3679B}"/>
              </a:ext>
            </a:extLst>
          </p:cNvPr>
          <p:cNvSpPr txBox="1"/>
          <p:nvPr/>
        </p:nvSpPr>
        <p:spPr>
          <a:xfrm>
            <a:off x="110169" y="2153420"/>
            <a:ext cx="4224439" cy="923330"/>
          </a:xfrm>
          <a:prstGeom prst="rect">
            <a:avLst/>
          </a:prstGeom>
          <a:solidFill>
            <a:srgbClr val="00FFFF"/>
          </a:solidFill>
        </p:spPr>
        <p:txBody>
          <a:bodyPr wrap="square">
            <a:spAutoFit/>
          </a:bodyPr>
          <a:lstStyle/>
          <a:p>
            <a:r>
              <a:rPr lang="en-US" dirty="0"/>
              <a:t>We can evaluate the change in entropy for the process of right Fig., expressed in terms of volumes and on a molar basis. The entropy change for the constant-temperature process is</a:t>
            </a:r>
          </a:p>
        </p:txBody>
      </p:sp>
      <p:pic>
        <p:nvPicPr>
          <p:cNvPr id="14" name="Picture 13">
            <a:extLst>
              <a:ext uri="{FF2B5EF4-FFF2-40B4-BE49-F238E27FC236}">
                <a16:creationId xmlns:a16="http://schemas.microsoft.com/office/drawing/2014/main" id="{51822048-6A1E-437E-B754-396C83586A46}"/>
              </a:ext>
            </a:extLst>
          </p:cNvPr>
          <p:cNvPicPr>
            <a:picLocks noChangeAspect="1"/>
          </p:cNvPicPr>
          <p:nvPr/>
        </p:nvPicPr>
        <p:blipFill>
          <a:blip r:embed="rId4"/>
          <a:stretch>
            <a:fillRect/>
          </a:stretch>
        </p:blipFill>
        <p:spPr>
          <a:xfrm>
            <a:off x="1253502" y="3207591"/>
            <a:ext cx="1937772" cy="263010"/>
          </a:xfrm>
          <a:prstGeom prst="rect">
            <a:avLst/>
          </a:prstGeom>
        </p:spPr>
      </p:pic>
      <p:sp>
        <p:nvSpPr>
          <p:cNvPr id="16" name="TextBox 15">
            <a:extLst>
              <a:ext uri="{FF2B5EF4-FFF2-40B4-BE49-F238E27FC236}">
                <a16:creationId xmlns:a16="http://schemas.microsoft.com/office/drawing/2014/main" id="{AD54EA9E-309E-4863-A0D6-93D36168F6EC}"/>
              </a:ext>
            </a:extLst>
          </p:cNvPr>
          <p:cNvSpPr txBox="1"/>
          <p:nvPr/>
        </p:nvSpPr>
        <p:spPr>
          <a:xfrm>
            <a:off x="143597" y="3549877"/>
            <a:ext cx="3880188" cy="300082"/>
          </a:xfrm>
          <a:prstGeom prst="rect">
            <a:avLst/>
          </a:prstGeom>
          <a:solidFill>
            <a:srgbClr val="00FF00"/>
          </a:solidFill>
        </p:spPr>
        <p:txBody>
          <a:bodyPr wrap="square">
            <a:spAutoFit/>
          </a:bodyPr>
          <a:lstStyle/>
          <a:p>
            <a:r>
              <a:rPr lang="en-US" dirty="0"/>
              <a:t>Microstates thermodynamic probability</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DC2047C-0941-4B95-91DD-FB8DAB7ABCCE}"/>
                  </a:ext>
                </a:extLst>
              </p:cNvPr>
              <p:cNvSpPr txBox="1"/>
              <p:nvPr/>
            </p:nvSpPr>
            <p:spPr>
              <a:xfrm>
                <a:off x="110168" y="3925823"/>
                <a:ext cx="4224439" cy="1131079"/>
              </a:xfrm>
              <a:prstGeom prst="rect">
                <a:avLst/>
              </a:prstGeom>
              <a:solidFill>
                <a:srgbClr val="00FFFF"/>
              </a:solidFill>
            </p:spPr>
            <p:txBody>
              <a:bodyPr wrap="square">
                <a:spAutoFit/>
              </a:bodyPr>
              <a:lstStyle/>
              <a:p>
                <a:pPr algn="just"/>
                <a:r>
                  <a:rPr lang="en-US" dirty="0"/>
                  <a:t>Through more complete molecular modeling and statistical analysis, the total number of positions and velocities-microstates-available to a single molecule can be calculated. This total is called the thermodynamic probability, </a:t>
                </a:r>
                <a14:m>
                  <m:oMath xmlns:m="http://schemas.openxmlformats.org/officeDocument/2006/math">
                    <m:r>
                      <a:rPr lang="en-US" i="1" dirty="0" smtClean="0">
                        <a:latin typeface="Cambria Math" panose="02040503050406030204" pitchFamily="18" charset="0"/>
                      </a:rPr>
                      <m:t>𝑤</m:t>
                    </m:r>
                  </m:oMath>
                </a14:m>
                <a:r>
                  <a:rPr lang="en-US" dirty="0"/>
                  <a:t>.</a:t>
                </a:r>
              </a:p>
            </p:txBody>
          </p:sp>
        </mc:Choice>
        <mc:Fallback xmlns="">
          <p:sp>
            <p:nvSpPr>
              <p:cNvPr id="18" name="TextBox 17">
                <a:extLst>
                  <a:ext uri="{FF2B5EF4-FFF2-40B4-BE49-F238E27FC236}">
                    <a16:creationId xmlns:a16="http://schemas.microsoft.com/office/drawing/2014/main" id="{8DC2047C-0941-4B95-91DD-FB8DAB7ABCCE}"/>
                  </a:ext>
                </a:extLst>
              </p:cNvPr>
              <p:cNvSpPr txBox="1">
                <a:spLocks noRot="1" noChangeAspect="1" noMove="1" noResize="1" noEditPoints="1" noAdjustHandles="1" noChangeArrowheads="1" noChangeShapeType="1" noTextEdit="1"/>
              </p:cNvSpPr>
              <p:nvPr/>
            </p:nvSpPr>
            <p:spPr>
              <a:xfrm>
                <a:off x="110168" y="3925823"/>
                <a:ext cx="4224439" cy="1131079"/>
              </a:xfrm>
              <a:prstGeom prst="rect">
                <a:avLst/>
              </a:prstGeom>
              <a:blipFill>
                <a:blip r:embed="rId5"/>
                <a:stretch>
                  <a:fillRect l="-299" t="-1111" r="-299" b="-3333"/>
                </a:stretch>
              </a:blipFill>
            </p:spPr>
            <p:txBody>
              <a:bodyPr/>
              <a:lstStyle/>
              <a:p>
                <a:r>
                  <a:rPr lang="en-FI">
                    <a:noFill/>
                  </a:rPr>
                  <a:t> </a:t>
                </a:r>
              </a:p>
            </p:txBody>
          </p:sp>
        </mc:Fallback>
      </mc:AlternateContent>
      <p:pic>
        <p:nvPicPr>
          <p:cNvPr id="20" name="Picture 19">
            <a:extLst>
              <a:ext uri="{FF2B5EF4-FFF2-40B4-BE49-F238E27FC236}">
                <a16:creationId xmlns:a16="http://schemas.microsoft.com/office/drawing/2014/main" id="{FCB80472-679F-4B53-970B-8F49A5085490}"/>
              </a:ext>
            </a:extLst>
          </p:cNvPr>
          <p:cNvPicPr>
            <a:picLocks noChangeAspect="1"/>
          </p:cNvPicPr>
          <p:nvPr/>
        </p:nvPicPr>
        <p:blipFill>
          <a:blip r:embed="rId6"/>
          <a:stretch>
            <a:fillRect/>
          </a:stretch>
        </p:blipFill>
        <p:spPr>
          <a:xfrm>
            <a:off x="6105833" y="942911"/>
            <a:ext cx="1066744" cy="322884"/>
          </a:xfrm>
          <a:prstGeom prst="rect">
            <a:avLst/>
          </a:prstGeom>
        </p:spPr>
      </p:pic>
      <p:sp>
        <p:nvSpPr>
          <p:cNvPr id="22" name="TextBox 21">
            <a:extLst>
              <a:ext uri="{FF2B5EF4-FFF2-40B4-BE49-F238E27FC236}">
                <a16:creationId xmlns:a16="http://schemas.microsoft.com/office/drawing/2014/main" id="{5A667587-307C-4AF2-A69C-AC18725E3151}"/>
              </a:ext>
            </a:extLst>
          </p:cNvPr>
          <p:cNvSpPr txBox="1"/>
          <p:nvPr/>
        </p:nvSpPr>
        <p:spPr>
          <a:xfrm>
            <a:off x="5160431" y="1395968"/>
            <a:ext cx="3681728" cy="300082"/>
          </a:xfrm>
          <a:prstGeom prst="rect">
            <a:avLst/>
          </a:prstGeom>
          <a:solidFill>
            <a:srgbClr val="00FF00"/>
          </a:solidFill>
        </p:spPr>
        <p:txBody>
          <a:bodyPr wrap="square">
            <a:spAutoFit/>
          </a:bodyPr>
          <a:lstStyle/>
          <a:p>
            <a:r>
              <a:rPr lang="en-US" dirty="0"/>
              <a:t>Boltzmann relation</a:t>
            </a:r>
          </a:p>
        </p:txBody>
      </p:sp>
      <p:pic>
        <p:nvPicPr>
          <p:cNvPr id="24" name="Picture 23">
            <a:extLst>
              <a:ext uri="{FF2B5EF4-FFF2-40B4-BE49-F238E27FC236}">
                <a16:creationId xmlns:a16="http://schemas.microsoft.com/office/drawing/2014/main" id="{3D8D3B68-14D0-455B-B76A-A23C07126140}"/>
              </a:ext>
            </a:extLst>
          </p:cNvPr>
          <p:cNvPicPr>
            <a:picLocks noChangeAspect="1"/>
          </p:cNvPicPr>
          <p:nvPr/>
        </p:nvPicPr>
        <p:blipFill>
          <a:blip r:embed="rId7"/>
          <a:stretch>
            <a:fillRect/>
          </a:stretch>
        </p:blipFill>
        <p:spPr>
          <a:xfrm>
            <a:off x="5453376" y="1818589"/>
            <a:ext cx="2656041" cy="563032"/>
          </a:xfrm>
          <a:prstGeom prst="rect">
            <a:avLst/>
          </a:prstGeom>
        </p:spPr>
      </p:pic>
      <p:sp>
        <p:nvSpPr>
          <p:cNvPr id="3" name="TextBox 2">
            <a:extLst>
              <a:ext uri="{FF2B5EF4-FFF2-40B4-BE49-F238E27FC236}">
                <a16:creationId xmlns:a16="http://schemas.microsoft.com/office/drawing/2014/main" id="{13DF43C9-0A3E-5B8B-2463-A26399C0F031}"/>
              </a:ext>
            </a:extLst>
          </p:cNvPr>
          <p:cNvSpPr txBox="1"/>
          <p:nvPr/>
        </p:nvSpPr>
        <p:spPr>
          <a:xfrm>
            <a:off x="5160431" y="2304105"/>
            <a:ext cx="3681728" cy="400110"/>
          </a:xfrm>
          <a:prstGeom prst="rect">
            <a:avLst/>
          </a:prstGeom>
          <a:noFill/>
        </p:spPr>
        <p:txBody>
          <a:bodyPr wrap="square">
            <a:spAutoFit/>
          </a:bodyPr>
          <a:lstStyle/>
          <a:p>
            <a:r>
              <a:rPr lang="en-GB" sz="1000" dirty="0">
                <a:effectLst/>
                <a:latin typeface="STIX" panose="02020603050405020304" pitchFamily="18" charset="0"/>
              </a:rPr>
              <a:t>where the proportionality factor, k, is called </a:t>
            </a:r>
            <a:r>
              <a:rPr lang="en-GB" sz="1000" i="1" dirty="0">
                <a:effectLst/>
                <a:latin typeface="STIX" panose="02020603050405020304" pitchFamily="18" charset="0"/>
              </a:rPr>
              <a:t>Boltzmann’s constant. </a:t>
            </a:r>
            <a:endParaRPr lang="en-GB" sz="1000" dirty="0"/>
          </a:p>
        </p:txBody>
      </p:sp>
      <p:sp>
        <p:nvSpPr>
          <p:cNvPr id="7" name="TextBox 6">
            <a:extLst>
              <a:ext uri="{FF2B5EF4-FFF2-40B4-BE49-F238E27FC236}">
                <a16:creationId xmlns:a16="http://schemas.microsoft.com/office/drawing/2014/main" id="{0CC7CD68-80B3-DD72-EE40-7D0BD75E1386}"/>
              </a:ext>
            </a:extLst>
          </p:cNvPr>
          <p:cNvSpPr txBox="1"/>
          <p:nvPr/>
        </p:nvSpPr>
        <p:spPr>
          <a:xfrm>
            <a:off x="6649564" y="5419993"/>
            <a:ext cx="1482698" cy="246221"/>
          </a:xfrm>
          <a:prstGeom prst="rect">
            <a:avLst/>
          </a:prstGeom>
          <a:noFill/>
        </p:spPr>
        <p:txBody>
          <a:bodyPr wrap="square">
            <a:spAutoFit/>
          </a:bodyPr>
          <a:lstStyle/>
          <a:p>
            <a:r>
              <a:rPr lang="en-GB" sz="1000" dirty="0">
                <a:effectLst/>
                <a:latin typeface="STIX" panose="02020603050405020304" pitchFamily="18" charset="0"/>
              </a:rPr>
              <a:t>N molecules in a box. </a:t>
            </a:r>
            <a:endParaRPr lang="en-GB" sz="1000" dirty="0"/>
          </a:p>
        </p:txBody>
      </p:sp>
    </p:spTree>
    <p:extLst>
      <p:ext uri="{BB962C8B-B14F-4D97-AF65-F5344CB8AC3E}">
        <p14:creationId xmlns:p14="http://schemas.microsoft.com/office/powerpoint/2010/main" val="316691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9DD9A3-AA19-4961-B8DD-3B50651B5FB1}"/>
              </a:ext>
            </a:extLst>
          </p:cNvPr>
          <p:cNvSpPr>
            <a:spLocks noGrp="1"/>
          </p:cNvSpPr>
          <p:nvPr>
            <p:ph type="body" sz="half" idx="10"/>
          </p:nvPr>
        </p:nvSpPr>
        <p:spPr>
          <a:xfrm>
            <a:off x="287363" y="223017"/>
            <a:ext cx="8368223" cy="1157194"/>
          </a:xfrm>
        </p:spPr>
        <p:txBody>
          <a:bodyPr/>
          <a:lstStyle/>
          <a:p>
            <a:r>
              <a:rPr lang="en-US" sz="3200" dirty="0"/>
              <a:t>Entropy Rate Balance for Control Volumes</a:t>
            </a:r>
          </a:p>
        </p:txBody>
      </p:sp>
      <p:sp>
        <p:nvSpPr>
          <p:cNvPr id="6" name="TextBox 5">
            <a:extLst>
              <a:ext uri="{FF2B5EF4-FFF2-40B4-BE49-F238E27FC236}">
                <a16:creationId xmlns:a16="http://schemas.microsoft.com/office/drawing/2014/main" id="{1CB2633A-AE56-48A1-9E0C-DFA2BB693F54}"/>
              </a:ext>
            </a:extLst>
          </p:cNvPr>
          <p:cNvSpPr txBox="1"/>
          <p:nvPr/>
        </p:nvSpPr>
        <p:spPr>
          <a:xfrm>
            <a:off x="108329" y="872380"/>
            <a:ext cx="3871679" cy="300082"/>
          </a:xfrm>
          <a:prstGeom prst="rect">
            <a:avLst/>
          </a:prstGeom>
          <a:solidFill>
            <a:srgbClr val="00FF00"/>
          </a:solidFill>
        </p:spPr>
        <p:txBody>
          <a:bodyPr wrap="square">
            <a:spAutoFit/>
          </a:bodyPr>
          <a:lstStyle/>
          <a:p>
            <a:r>
              <a:rPr lang="en-US" dirty="0"/>
              <a:t>Control volume entropy rate balance</a:t>
            </a:r>
          </a:p>
        </p:txBody>
      </p:sp>
      <p:pic>
        <p:nvPicPr>
          <p:cNvPr id="8" name="Picture 7">
            <a:extLst>
              <a:ext uri="{FF2B5EF4-FFF2-40B4-BE49-F238E27FC236}">
                <a16:creationId xmlns:a16="http://schemas.microsoft.com/office/drawing/2014/main" id="{530DADB5-0BAB-4E26-A792-5F92DD137A86}"/>
              </a:ext>
            </a:extLst>
          </p:cNvPr>
          <p:cNvPicPr>
            <a:picLocks noChangeAspect="1"/>
          </p:cNvPicPr>
          <p:nvPr/>
        </p:nvPicPr>
        <p:blipFill>
          <a:blip r:embed="rId2"/>
          <a:stretch>
            <a:fillRect/>
          </a:stretch>
        </p:blipFill>
        <p:spPr>
          <a:xfrm>
            <a:off x="429140" y="1169928"/>
            <a:ext cx="2929683" cy="1110811"/>
          </a:xfrm>
          <a:prstGeom prst="rect">
            <a:avLst/>
          </a:prstGeom>
        </p:spPr>
      </p:pic>
      <p:sp>
        <p:nvSpPr>
          <p:cNvPr id="10" name="TextBox 9">
            <a:extLst>
              <a:ext uri="{FF2B5EF4-FFF2-40B4-BE49-F238E27FC236}">
                <a16:creationId xmlns:a16="http://schemas.microsoft.com/office/drawing/2014/main" id="{974082EF-6E20-4C6E-B148-289164FA17A1}"/>
              </a:ext>
            </a:extLst>
          </p:cNvPr>
          <p:cNvSpPr txBox="1"/>
          <p:nvPr/>
        </p:nvSpPr>
        <p:spPr>
          <a:xfrm>
            <a:off x="108329" y="2301386"/>
            <a:ext cx="3871680" cy="300082"/>
          </a:xfrm>
          <a:prstGeom prst="rect">
            <a:avLst/>
          </a:prstGeom>
          <a:solidFill>
            <a:srgbClr val="00FF00"/>
          </a:solidFill>
        </p:spPr>
        <p:txBody>
          <a:bodyPr wrap="square">
            <a:spAutoFit/>
          </a:bodyPr>
          <a:lstStyle/>
          <a:p>
            <a:r>
              <a:rPr lang="en-US" dirty="0"/>
              <a:t>Integral Form of the Entropy Rate Balance</a:t>
            </a:r>
          </a:p>
        </p:txBody>
      </p:sp>
      <p:pic>
        <p:nvPicPr>
          <p:cNvPr id="12" name="Picture 11">
            <a:extLst>
              <a:ext uri="{FF2B5EF4-FFF2-40B4-BE49-F238E27FC236}">
                <a16:creationId xmlns:a16="http://schemas.microsoft.com/office/drawing/2014/main" id="{9C5A2444-36DF-4BFE-BA36-746F93FE072B}"/>
              </a:ext>
            </a:extLst>
          </p:cNvPr>
          <p:cNvPicPr>
            <a:picLocks noChangeAspect="1"/>
          </p:cNvPicPr>
          <p:nvPr/>
        </p:nvPicPr>
        <p:blipFill>
          <a:blip r:embed="rId3"/>
          <a:stretch>
            <a:fillRect/>
          </a:stretch>
        </p:blipFill>
        <p:spPr>
          <a:xfrm>
            <a:off x="1376039" y="2692001"/>
            <a:ext cx="1326283" cy="421532"/>
          </a:xfrm>
          <a:prstGeom prst="rect">
            <a:avLst/>
          </a:prstGeom>
        </p:spPr>
      </p:pic>
      <p:pic>
        <p:nvPicPr>
          <p:cNvPr id="14" name="Picture 13">
            <a:extLst>
              <a:ext uri="{FF2B5EF4-FFF2-40B4-BE49-F238E27FC236}">
                <a16:creationId xmlns:a16="http://schemas.microsoft.com/office/drawing/2014/main" id="{920E8142-A5F3-4E30-94D0-4BDAB414090B}"/>
              </a:ext>
            </a:extLst>
          </p:cNvPr>
          <p:cNvPicPr>
            <a:picLocks noChangeAspect="1"/>
          </p:cNvPicPr>
          <p:nvPr/>
        </p:nvPicPr>
        <p:blipFill>
          <a:blip r:embed="rId4"/>
          <a:stretch>
            <a:fillRect/>
          </a:stretch>
        </p:blipFill>
        <p:spPr>
          <a:xfrm>
            <a:off x="726111" y="4057759"/>
            <a:ext cx="2641928" cy="730824"/>
          </a:xfrm>
          <a:prstGeom prst="rect">
            <a:avLst/>
          </a:prstGeom>
        </p:spPr>
      </p:pic>
      <p:sp>
        <p:nvSpPr>
          <p:cNvPr id="16" name="TextBox 15">
            <a:extLst>
              <a:ext uri="{FF2B5EF4-FFF2-40B4-BE49-F238E27FC236}">
                <a16:creationId xmlns:a16="http://schemas.microsoft.com/office/drawing/2014/main" id="{CDC4AC05-8CEF-49A6-B779-B0FEC9695E10}"/>
              </a:ext>
            </a:extLst>
          </p:cNvPr>
          <p:cNvSpPr txBox="1"/>
          <p:nvPr/>
        </p:nvSpPr>
        <p:spPr>
          <a:xfrm>
            <a:off x="111235" y="3201914"/>
            <a:ext cx="3871680" cy="715581"/>
          </a:xfrm>
          <a:prstGeom prst="rect">
            <a:avLst/>
          </a:prstGeom>
          <a:solidFill>
            <a:srgbClr val="00FFFF"/>
          </a:solidFill>
        </p:spPr>
        <p:txBody>
          <a:bodyPr wrap="square">
            <a:spAutoFit/>
          </a:bodyPr>
          <a:lstStyle/>
          <a:p>
            <a:r>
              <a:rPr lang="en-US" dirty="0"/>
              <a:t>The rate of entropy transfer accompanying heat transfer can be expressed more generally as an integral over the surface of the control volume</a:t>
            </a:r>
          </a:p>
        </p:txBody>
      </p:sp>
      <p:sp>
        <p:nvSpPr>
          <p:cNvPr id="18" name="TextBox 17">
            <a:extLst>
              <a:ext uri="{FF2B5EF4-FFF2-40B4-BE49-F238E27FC236}">
                <a16:creationId xmlns:a16="http://schemas.microsoft.com/office/drawing/2014/main" id="{92D8BB53-824B-4091-A751-6E678DCAE808}"/>
              </a:ext>
            </a:extLst>
          </p:cNvPr>
          <p:cNvSpPr txBox="1"/>
          <p:nvPr/>
        </p:nvSpPr>
        <p:spPr>
          <a:xfrm>
            <a:off x="4360862" y="872380"/>
            <a:ext cx="4294724" cy="923330"/>
          </a:xfrm>
          <a:prstGeom prst="rect">
            <a:avLst/>
          </a:prstGeom>
          <a:solidFill>
            <a:srgbClr val="00FFFF"/>
          </a:solidFill>
        </p:spPr>
        <p:txBody>
          <a:bodyPr wrap="square">
            <a:spAutoFit/>
          </a:bodyPr>
          <a:lstStyle/>
          <a:p>
            <a:r>
              <a:rPr lang="en-US" dirty="0"/>
              <a:t>In addition, the terms accounting for entropy transfer accompanying mass flow can be expressed as integrals over the inlet and exit flow areas, resulting in the following form of the entropy rate balance</a:t>
            </a:r>
          </a:p>
        </p:txBody>
      </p:sp>
      <p:pic>
        <p:nvPicPr>
          <p:cNvPr id="20" name="Picture 19">
            <a:extLst>
              <a:ext uri="{FF2B5EF4-FFF2-40B4-BE49-F238E27FC236}">
                <a16:creationId xmlns:a16="http://schemas.microsoft.com/office/drawing/2014/main" id="{A818C97B-B6F3-449F-B6E6-D5CD489BA631}"/>
              </a:ext>
            </a:extLst>
          </p:cNvPr>
          <p:cNvPicPr>
            <a:picLocks noChangeAspect="1"/>
          </p:cNvPicPr>
          <p:nvPr/>
        </p:nvPicPr>
        <p:blipFill>
          <a:blip r:embed="rId5"/>
          <a:stretch>
            <a:fillRect/>
          </a:stretch>
        </p:blipFill>
        <p:spPr>
          <a:xfrm>
            <a:off x="4360862" y="1960453"/>
            <a:ext cx="4674808" cy="571050"/>
          </a:xfrm>
          <a:prstGeom prst="rect">
            <a:avLst/>
          </a:prstGeom>
        </p:spPr>
      </p:pic>
    </p:spTree>
    <p:extLst>
      <p:ext uri="{BB962C8B-B14F-4D97-AF65-F5344CB8AC3E}">
        <p14:creationId xmlns:p14="http://schemas.microsoft.com/office/powerpoint/2010/main" val="1009345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E9270C-A877-4418-850B-A80410B68064}"/>
              </a:ext>
            </a:extLst>
          </p:cNvPr>
          <p:cNvSpPr>
            <a:spLocks noGrp="1"/>
          </p:cNvSpPr>
          <p:nvPr>
            <p:ph type="body" sz="half" idx="10"/>
          </p:nvPr>
        </p:nvSpPr>
        <p:spPr>
          <a:xfrm>
            <a:off x="287363" y="223017"/>
            <a:ext cx="8625283" cy="1157194"/>
          </a:xfrm>
        </p:spPr>
        <p:txBody>
          <a:bodyPr/>
          <a:lstStyle/>
          <a:p>
            <a:r>
              <a:rPr lang="en-US" sz="3200" dirty="0"/>
              <a:t>Rate Balances for Control Volumes at </a:t>
            </a:r>
          </a:p>
          <a:p>
            <a:r>
              <a:rPr lang="en-US" sz="3200" dirty="0"/>
              <a:t>Steady State</a:t>
            </a:r>
          </a:p>
        </p:txBody>
      </p:sp>
      <p:sp>
        <p:nvSpPr>
          <p:cNvPr id="6" name="TextBox 5">
            <a:extLst>
              <a:ext uri="{FF2B5EF4-FFF2-40B4-BE49-F238E27FC236}">
                <a16:creationId xmlns:a16="http://schemas.microsoft.com/office/drawing/2014/main" id="{F3FA7089-E45B-4F64-87AD-FA8287DB42D2}"/>
              </a:ext>
            </a:extLst>
          </p:cNvPr>
          <p:cNvSpPr txBox="1"/>
          <p:nvPr/>
        </p:nvSpPr>
        <p:spPr>
          <a:xfrm>
            <a:off x="163417" y="1380211"/>
            <a:ext cx="4056891" cy="507831"/>
          </a:xfrm>
          <a:prstGeom prst="rect">
            <a:avLst/>
          </a:prstGeom>
          <a:solidFill>
            <a:srgbClr val="00FFFF"/>
          </a:solidFill>
        </p:spPr>
        <p:txBody>
          <a:bodyPr wrap="square">
            <a:spAutoFit/>
          </a:bodyPr>
          <a:lstStyle/>
          <a:p>
            <a:r>
              <a:rPr lang="en-US" dirty="0"/>
              <a:t>At steady state, the conservation of mass principle takes the form</a:t>
            </a:r>
          </a:p>
        </p:txBody>
      </p:sp>
      <p:pic>
        <p:nvPicPr>
          <p:cNvPr id="8" name="Picture 7">
            <a:extLst>
              <a:ext uri="{FF2B5EF4-FFF2-40B4-BE49-F238E27FC236}">
                <a16:creationId xmlns:a16="http://schemas.microsoft.com/office/drawing/2014/main" id="{3B413C6D-69E5-4A11-8823-CED0C0DDE725}"/>
              </a:ext>
            </a:extLst>
          </p:cNvPr>
          <p:cNvPicPr>
            <a:picLocks noChangeAspect="1"/>
          </p:cNvPicPr>
          <p:nvPr/>
        </p:nvPicPr>
        <p:blipFill>
          <a:blip r:embed="rId2"/>
          <a:stretch>
            <a:fillRect/>
          </a:stretch>
        </p:blipFill>
        <p:spPr>
          <a:xfrm>
            <a:off x="1558335" y="2014260"/>
            <a:ext cx="1267054" cy="445513"/>
          </a:xfrm>
          <a:prstGeom prst="rect">
            <a:avLst/>
          </a:prstGeom>
        </p:spPr>
      </p:pic>
      <p:sp>
        <p:nvSpPr>
          <p:cNvPr id="10" name="TextBox 9">
            <a:extLst>
              <a:ext uri="{FF2B5EF4-FFF2-40B4-BE49-F238E27FC236}">
                <a16:creationId xmlns:a16="http://schemas.microsoft.com/office/drawing/2014/main" id="{07401809-C55E-43C6-B2AD-892FF8A4AAE4}"/>
              </a:ext>
            </a:extLst>
          </p:cNvPr>
          <p:cNvSpPr txBox="1"/>
          <p:nvPr/>
        </p:nvSpPr>
        <p:spPr>
          <a:xfrm>
            <a:off x="163416" y="2470919"/>
            <a:ext cx="4056891" cy="300082"/>
          </a:xfrm>
          <a:prstGeom prst="rect">
            <a:avLst/>
          </a:prstGeom>
          <a:solidFill>
            <a:srgbClr val="00FFFF"/>
          </a:solidFill>
        </p:spPr>
        <p:txBody>
          <a:bodyPr wrap="square">
            <a:spAutoFit/>
          </a:bodyPr>
          <a:lstStyle/>
          <a:p>
            <a:r>
              <a:rPr lang="en-US" dirty="0"/>
              <a:t>The energy rate balance at steady state is</a:t>
            </a:r>
          </a:p>
        </p:txBody>
      </p:sp>
      <p:pic>
        <p:nvPicPr>
          <p:cNvPr id="12" name="Picture 11">
            <a:extLst>
              <a:ext uri="{FF2B5EF4-FFF2-40B4-BE49-F238E27FC236}">
                <a16:creationId xmlns:a16="http://schemas.microsoft.com/office/drawing/2014/main" id="{4A41ADDB-D989-4128-B2EC-D80ED31D0C95}"/>
              </a:ext>
            </a:extLst>
          </p:cNvPr>
          <p:cNvPicPr>
            <a:picLocks noChangeAspect="1"/>
          </p:cNvPicPr>
          <p:nvPr/>
        </p:nvPicPr>
        <p:blipFill>
          <a:blip r:embed="rId3"/>
          <a:stretch>
            <a:fillRect/>
          </a:stretch>
        </p:blipFill>
        <p:spPr>
          <a:xfrm>
            <a:off x="128515" y="2943999"/>
            <a:ext cx="5045725" cy="602296"/>
          </a:xfrm>
          <a:prstGeom prst="rect">
            <a:avLst/>
          </a:prstGeom>
        </p:spPr>
      </p:pic>
      <p:sp>
        <p:nvSpPr>
          <p:cNvPr id="14" name="TextBox 13">
            <a:extLst>
              <a:ext uri="{FF2B5EF4-FFF2-40B4-BE49-F238E27FC236}">
                <a16:creationId xmlns:a16="http://schemas.microsoft.com/office/drawing/2014/main" id="{787161FE-16E3-4F23-AA36-6B81D5DE5960}"/>
              </a:ext>
            </a:extLst>
          </p:cNvPr>
          <p:cNvSpPr txBox="1"/>
          <p:nvPr/>
        </p:nvSpPr>
        <p:spPr>
          <a:xfrm>
            <a:off x="163417" y="3607676"/>
            <a:ext cx="4056890" cy="300082"/>
          </a:xfrm>
          <a:prstGeom prst="rect">
            <a:avLst/>
          </a:prstGeom>
          <a:solidFill>
            <a:srgbClr val="00FFFF"/>
          </a:solidFill>
        </p:spPr>
        <p:txBody>
          <a:bodyPr wrap="square">
            <a:spAutoFit/>
          </a:bodyPr>
          <a:lstStyle/>
          <a:p>
            <a:r>
              <a:rPr lang="en-US" dirty="0"/>
              <a:t>Steady-state entropy rate balance</a:t>
            </a:r>
          </a:p>
        </p:txBody>
      </p:sp>
      <p:pic>
        <p:nvPicPr>
          <p:cNvPr id="16" name="Picture 15">
            <a:extLst>
              <a:ext uri="{FF2B5EF4-FFF2-40B4-BE49-F238E27FC236}">
                <a16:creationId xmlns:a16="http://schemas.microsoft.com/office/drawing/2014/main" id="{97A9283F-469B-4B93-897A-10CCE38063FE}"/>
              </a:ext>
            </a:extLst>
          </p:cNvPr>
          <p:cNvPicPr>
            <a:picLocks noChangeAspect="1"/>
          </p:cNvPicPr>
          <p:nvPr/>
        </p:nvPicPr>
        <p:blipFill>
          <a:blip r:embed="rId4"/>
          <a:stretch>
            <a:fillRect/>
          </a:stretch>
        </p:blipFill>
        <p:spPr>
          <a:xfrm>
            <a:off x="163417" y="4030521"/>
            <a:ext cx="3234369" cy="734334"/>
          </a:xfrm>
          <a:prstGeom prst="rect">
            <a:avLst/>
          </a:prstGeom>
        </p:spPr>
      </p:pic>
      <p:sp>
        <p:nvSpPr>
          <p:cNvPr id="18" name="TextBox 17">
            <a:extLst>
              <a:ext uri="{FF2B5EF4-FFF2-40B4-BE49-F238E27FC236}">
                <a16:creationId xmlns:a16="http://schemas.microsoft.com/office/drawing/2014/main" id="{432194D3-694E-4C2A-ACC2-CAB49A5E02E8}"/>
              </a:ext>
            </a:extLst>
          </p:cNvPr>
          <p:cNvSpPr txBox="1"/>
          <p:nvPr/>
        </p:nvSpPr>
        <p:spPr>
          <a:xfrm>
            <a:off x="5174241" y="1380211"/>
            <a:ext cx="3810096" cy="507831"/>
          </a:xfrm>
          <a:prstGeom prst="rect">
            <a:avLst/>
          </a:prstGeom>
          <a:solidFill>
            <a:srgbClr val="00FFFF"/>
          </a:solidFill>
        </p:spPr>
        <p:txBody>
          <a:bodyPr wrap="square">
            <a:spAutoFit/>
          </a:bodyPr>
          <a:lstStyle/>
          <a:p>
            <a:r>
              <a:rPr lang="en-US" dirty="0"/>
              <a:t>One-Inlet, One-Exit Control Volumes at Steady State</a:t>
            </a:r>
          </a:p>
        </p:txBody>
      </p:sp>
      <p:pic>
        <p:nvPicPr>
          <p:cNvPr id="20" name="Picture 19">
            <a:extLst>
              <a:ext uri="{FF2B5EF4-FFF2-40B4-BE49-F238E27FC236}">
                <a16:creationId xmlns:a16="http://schemas.microsoft.com/office/drawing/2014/main" id="{234A3472-F211-4689-A9E4-1953D176E86E}"/>
              </a:ext>
            </a:extLst>
          </p:cNvPr>
          <p:cNvPicPr>
            <a:picLocks noChangeAspect="1"/>
          </p:cNvPicPr>
          <p:nvPr/>
        </p:nvPicPr>
        <p:blipFill>
          <a:blip r:embed="rId5"/>
          <a:stretch>
            <a:fillRect/>
          </a:stretch>
        </p:blipFill>
        <p:spPr>
          <a:xfrm>
            <a:off x="5841074" y="2010245"/>
            <a:ext cx="2601122" cy="811550"/>
          </a:xfrm>
          <a:prstGeom prst="rect">
            <a:avLst/>
          </a:prstGeom>
        </p:spPr>
      </p:pic>
      <p:pic>
        <p:nvPicPr>
          <p:cNvPr id="22" name="Picture 21">
            <a:extLst>
              <a:ext uri="{FF2B5EF4-FFF2-40B4-BE49-F238E27FC236}">
                <a16:creationId xmlns:a16="http://schemas.microsoft.com/office/drawing/2014/main" id="{F6D96375-826F-410B-9DA3-B47E2D2F87F3}"/>
              </a:ext>
            </a:extLst>
          </p:cNvPr>
          <p:cNvPicPr>
            <a:picLocks noChangeAspect="1"/>
          </p:cNvPicPr>
          <p:nvPr/>
        </p:nvPicPr>
        <p:blipFill>
          <a:blip r:embed="rId6"/>
          <a:stretch>
            <a:fillRect/>
          </a:stretch>
        </p:blipFill>
        <p:spPr>
          <a:xfrm>
            <a:off x="5841074" y="3019985"/>
            <a:ext cx="2476402" cy="745152"/>
          </a:xfrm>
          <a:prstGeom prst="rect">
            <a:avLst/>
          </a:prstGeom>
        </p:spPr>
      </p:pic>
    </p:spTree>
    <p:extLst>
      <p:ext uri="{BB962C8B-B14F-4D97-AF65-F5344CB8AC3E}">
        <p14:creationId xmlns:p14="http://schemas.microsoft.com/office/powerpoint/2010/main" val="750328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EBCECB-FAE6-4FE0-B9DD-11E167AD3604}"/>
              </a:ext>
            </a:extLst>
          </p:cNvPr>
          <p:cNvSpPr>
            <a:spLocks noGrp="1"/>
          </p:cNvSpPr>
          <p:nvPr>
            <p:ph type="body" sz="half" idx="10"/>
          </p:nvPr>
        </p:nvSpPr>
        <p:spPr>
          <a:xfrm>
            <a:off x="287363" y="223017"/>
            <a:ext cx="6227278" cy="1157194"/>
          </a:xfrm>
        </p:spPr>
        <p:txBody>
          <a:bodyPr/>
          <a:lstStyle/>
          <a:p>
            <a:r>
              <a:rPr lang="en-US" sz="3200" dirty="0"/>
              <a:t>Isentropic Processes</a:t>
            </a:r>
          </a:p>
        </p:txBody>
      </p:sp>
      <p:pic>
        <p:nvPicPr>
          <p:cNvPr id="6" name="Picture 5">
            <a:extLst>
              <a:ext uri="{FF2B5EF4-FFF2-40B4-BE49-F238E27FC236}">
                <a16:creationId xmlns:a16="http://schemas.microsoft.com/office/drawing/2014/main" id="{8FD68B58-453D-43AA-86EC-85B9F30E144D}"/>
              </a:ext>
            </a:extLst>
          </p:cNvPr>
          <p:cNvPicPr>
            <a:picLocks noChangeAspect="1"/>
          </p:cNvPicPr>
          <p:nvPr/>
        </p:nvPicPr>
        <p:blipFill rotWithShape="1">
          <a:blip r:embed="rId3"/>
          <a:srcRect l="11333" b="13182"/>
          <a:stretch/>
        </p:blipFill>
        <p:spPr>
          <a:xfrm>
            <a:off x="2996054" y="3252498"/>
            <a:ext cx="4105925" cy="1838486"/>
          </a:xfrm>
          <a:prstGeom prst="rect">
            <a:avLst/>
          </a:prstGeom>
        </p:spPr>
      </p:pic>
      <p:pic>
        <p:nvPicPr>
          <p:cNvPr id="8" name="Picture 7">
            <a:extLst>
              <a:ext uri="{FF2B5EF4-FFF2-40B4-BE49-F238E27FC236}">
                <a16:creationId xmlns:a16="http://schemas.microsoft.com/office/drawing/2014/main" id="{9CDF2029-3A38-40AD-B647-39DC301E880E}"/>
              </a:ext>
            </a:extLst>
          </p:cNvPr>
          <p:cNvPicPr>
            <a:picLocks noChangeAspect="1"/>
          </p:cNvPicPr>
          <p:nvPr/>
        </p:nvPicPr>
        <p:blipFill rotWithShape="1">
          <a:blip r:embed="rId4"/>
          <a:srcRect b="16719"/>
          <a:stretch/>
        </p:blipFill>
        <p:spPr>
          <a:xfrm>
            <a:off x="7164868" y="3064640"/>
            <a:ext cx="1480237" cy="1927490"/>
          </a:xfrm>
          <a:prstGeom prst="rect">
            <a:avLst/>
          </a:prstGeom>
        </p:spPr>
      </p:pic>
      <p:sp>
        <p:nvSpPr>
          <p:cNvPr id="10" name="TextBox 9">
            <a:extLst>
              <a:ext uri="{FF2B5EF4-FFF2-40B4-BE49-F238E27FC236}">
                <a16:creationId xmlns:a16="http://schemas.microsoft.com/office/drawing/2014/main" id="{A73EBFCD-BF99-4B61-BFC6-36C146F729D3}"/>
              </a:ext>
            </a:extLst>
          </p:cNvPr>
          <p:cNvSpPr txBox="1"/>
          <p:nvPr/>
        </p:nvSpPr>
        <p:spPr>
          <a:xfrm>
            <a:off x="287363" y="972554"/>
            <a:ext cx="4284637" cy="300082"/>
          </a:xfrm>
          <a:prstGeom prst="rect">
            <a:avLst/>
          </a:prstGeom>
          <a:solidFill>
            <a:srgbClr val="00FF00"/>
          </a:solidFill>
        </p:spPr>
        <p:txBody>
          <a:bodyPr wrap="square">
            <a:spAutoFit/>
          </a:bodyPr>
          <a:lstStyle/>
          <a:p>
            <a:r>
              <a:rPr lang="en-US" dirty="0"/>
              <a:t>Ideal Gas Tables</a:t>
            </a:r>
          </a:p>
        </p:txBody>
      </p:sp>
      <p:pic>
        <p:nvPicPr>
          <p:cNvPr id="12" name="Picture 11">
            <a:extLst>
              <a:ext uri="{FF2B5EF4-FFF2-40B4-BE49-F238E27FC236}">
                <a16:creationId xmlns:a16="http://schemas.microsoft.com/office/drawing/2014/main" id="{74D9D6B6-B6F3-451F-A6AA-B64BD79F27CB}"/>
              </a:ext>
            </a:extLst>
          </p:cNvPr>
          <p:cNvPicPr>
            <a:picLocks noChangeAspect="1"/>
          </p:cNvPicPr>
          <p:nvPr/>
        </p:nvPicPr>
        <p:blipFill>
          <a:blip r:embed="rId5"/>
          <a:stretch>
            <a:fillRect/>
          </a:stretch>
        </p:blipFill>
        <p:spPr>
          <a:xfrm>
            <a:off x="252611" y="1380211"/>
            <a:ext cx="2350666" cy="546588"/>
          </a:xfrm>
          <a:prstGeom prst="rect">
            <a:avLst/>
          </a:prstGeom>
        </p:spPr>
      </p:pic>
      <p:pic>
        <p:nvPicPr>
          <p:cNvPr id="14" name="Picture 13">
            <a:extLst>
              <a:ext uri="{FF2B5EF4-FFF2-40B4-BE49-F238E27FC236}">
                <a16:creationId xmlns:a16="http://schemas.microsoft.com/office/drawing/2014/main" id="{9B4FE847-8921-4AF4-9A60-005282217A33}"/>
              </a:ext>
            </a:extLst>
          </p:cNvPr>
          <p:cNvPicPr>
            <a:picLocks noChangeAspect="1"/>
          </p:cNvPicPr>
          <p:nvPr/>
        </p:nvPicPr>
        <p:blipFill>
          <a:blip r:embed="rId6"/>
          <a:stretch>
            <a:fillRect/>
          </a:stretch>
        </p:blipFill>
        <p:spPr>
          <a:xfrm>
            <a:off x="2638029" y="1371222"/>
            <a:ext cx="2022801" cy="591890"/>
          </a:xfrm>
          <a:prstGeom prst="rect">
            <a:avLst/>
          </a:prstGeom>
        </p:spPr>
      </p:pic>
      <p:pic>
        <p:nvPicPr>
          <p:cNvPr id="16" name="Picture 15">
            <a:extLst>
              <a:ext uri="{FF2B5EF4-FFF2-40B4-BE49-F238E27FC236}">
                <a16:creationId xmlns:a16="http://schemas.microsoft.com/office/drawing/2014/main" id="{9CFED97D-448C-4677-98DC-D73CE2F99AE3}"/>
              </a:ext>
            </a:extLst>
          </p:cNvPr>
          <p:cNvPicPr>
            <a:picLocks noChangeAspect="1"/>
          </p:cNvPicPr>
          <p:nvPr/>
        </p:nvPicPr>
        <p:blipFill>
          <a:blip r:embed="rId7"/>
          <a:stretch>
            <a:fillRect/>
          </a:stretch>
        </p:blipFill>
        <p:spPr>
          <a:xfrm>
            <a:off x="346111" y="1977074"/>
            <a:ext cx="2163667" cy="519525"/>
          </a:xfrm>
          <a:prstGeom prst="rect">
            <a:avLst/>
          </a:prstGeom>
        </p:spPr>
      </p:pic>
      <p:sp>
        <p:nvSpPr>
          <p:cNvPr id="18" name="TextBox 17">
            <a:extLst>
              <a:ext uri="{FF2B5EF4-FFF2-40B4-BE49-F238E27FC236}">
                <a16:creationId xmlns:a16="http://schemas.microsoft.com/office/drawing/2014/main" id="{4CA218F0-9B28-4998-926D-122A909DF1D8}"/>
              </a:ext>
            </a:extLst>
          </p:cNvPr>
          <p:cNvSpPr txBox="1"/>
          <p:nvPr/>
        </p:nvSpPr>
        <p:spPr>
          <a:xfrm>
            <a:off x="286324" y="2637092"/>
            <a:ext cx="4285676" cy="300082"/>
          </a:xfrm>
          <a:prstGeom prst="rect">
            <a:avLst/>
          </a:prstGeom>
          <a:solidFill>
            <a:srgbClr val="00FFFF"/>
          </a:solidFill>
        </p:spPr>
        <p:txBody>
          <a:bodyPr wrap="square">
            <a:spAutoFit/>
          </a:bodyPr>
          <a:lstStyle/>
          <a:p>
            <a:r>
              <a:rPr lang="en-US" dirty="0"/>
              <a:t> For the special case of air modeled as an ideal gas</a:t>
            </a:r>
          </a:p>
        </p:txBody>
      </p:sp>
      <p:pic>
        <p:nvPicPr>
          <p:cNvPr id="20" name="Picture 19">
            <a:extLst>
              <a:ext uri="{FF2B5EF4-FFF2-40B4-BE49-F238E27FC236}">
                <a16:creationId xmlns:a16="http://schemas.microsoft.com/office/drawing/2014/main" id="{87D53392-44AF-4DC8-91DB-A63D3CA030B8}"/>
              </a:ext>
            </a:extLst>
          </p:cNvPr>
          <p:cNvPicPr>
            <a:picLocks noChangeAspect="1"/>
          </p:cNvPicPr>
          <p:nvPr/>
        </p:nvPicPr>
        <p:blipFill>
          <a:blip r:embed="rId8"/>
          <a:stretch>
            <a:fillRect/>
          </a:stretch>
        </p:blipFill>
        <p:spPr>
          <a:xfrm>
            <a:off x="659291" y="3064640"/>
            <a:ext cx="1664121" cy="637553"/>
          </a:xfrm>
          <a:prstGeom prst="rect">
            <a:avLst/>
          </a:prstGeom>
        </p:spPr>
      </p:pic>
      <p:pic>
        <p:nvPicPr>
          <p:cNvPr id="22" name="Picture 21">
            <a:extLst>
              <a:ext uri="{FF2B5EF4-FFF2-40B4-BE49-F238E27FC236}">
                <a16:creationId xmlns:a16="http://schemas.microsoft.com/office/drawing/2014/main" id="{ECF5096F-E297-4753-9F2C-B196EFE6E76B}"/>
              </a:ext>
            </a:extLst>
          </p:cNvPr>
          <p:cNvPicPr>
            <a:picLocks noChangeAspect="1"/>
          </p:cNvPicPr>
          <p:nvPr/>
        </p:nvPicPr>
        <p:blipFill>
          <a:blip r:embed="rId9"/>
          <a:stretch>
            <a:fillRect/>
          </a:stretch>
        </p:blipFill>
        <p:spPr>
          <a:xfrm>
            <a:off x="346111" y="3785985"/>
            <a:ext cx="2649943" cy="637553"/>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84434CE-B608-43FF-A2EE-E4DBA1E93FC5}"/>
                  </a:ext>
                </a:extLst>
              </p:cNvPr>
              <p:cNvSpPr txBox="1"/>
              <p:nvPr/>
            </p:nvSpPr>
            <p:spPr>
              <a:xfrm>
                <a:off x="5025143" y="972554"/>
                <a:ext cx="3758847" cy="507831"/>
              </a:xfrm>
              <a:prstGeom prst="rect">
                <a:avLst/>
              </a:prstGeom>
              <a:solidFill>
                <a:srgbClr val="00FFFF"/>
              </a:solidFill>
            </p:spPr>
            <p:txBody>
              <a:bodyPr wrap="square">
                <a:spAutoFit/>
              </a:bodyPr>
              <a:lstStyle/>
              <a:p>
                <a:r>
                  <a:rPr lang="en-US" dirty="0"/>
                  <a:t>With the ideal gas equation of state, </a:t>
                </a:r>
                <a14:m>
                  <m:oMath xmlns:m="http://schemas.openxmlformats.org/officeDocument/2006/math">
                    <m:r>
                      <a:rPr lang="en-US" b="0" i="1" dirty="0" smtClean="0">
                        <a:latin typeface="Cambria Math" panose="02040503050406030204" pitchFamily="18" charset="0"/>
                      </a:rPr>
                      <m:t>𝑣</m:t>
                    </m:r>
                    <m:r>
                      <a:rPr lang="en-US" b="0" i="1" dirty="0" smtClean="0">
                        <a:latin typeface="Cambria Math" panose="02040503050406030204" pitchFamily="18" charset="0"/>
                      </a:rPr>
                      <m:t>=</m:t>
                    </m:r>
                    <m:f>
                      <m:fPr>
                        <m:type m:val="lin"/>
                        <m:ctrlPr>
                          <a:rPr lang="en-US" b="0" i="1" dirty="0" smtClean="0">
                            <a:latin typeface="Cambria Math" panose="02040503050406030204" pitchFamily="18" charset="0"/>
                          </a:rPr>
                        </m:ctrlPr>
                      </m:fPr>
                      <m:num>
                        <m:r>
                          <a:rPr lang="en-US" b="0" i="1" dirty="0" smtClean="0">
                            <a:latin typeface="Cambria Math" panose="02040503050406030204" pitchFamily="18" charset="0"/>
                          </a:rPr>
                          <m:t>𝑅𝑇</m:t>
                        </m:r>
                      </m:num>
                      <m:den>
                        <m:r>
                          <a:rPr lang="en-US" b="0" i="1" dirty="0" smtClean="0">
                            <a:latin typeface="Cambria Math" panose="02040503050406030204" pitchFamily="18" charset="0"/>
                          </a:rPr>
                          <m:t>𝑝</m:t>
                        </m:r>
                      </m:den>
                    </m:f>
                  </m:oMath>
                </a14:m>
                <a:r>
                  <a:rPr lang="en-US" dirty="0"/>
                  <a:t>, the ratio of the specific volumes is</a:t>
                </a:r>
              </a:p>
            </p:txBody>
          </p:sp>
        </mc:Choice>
        <mc:Fallback xmlns="">
          <p:sp>
            <p:nvSpPr>
              <p:cNvPr id="24" name="TextBox 23">
                <a:extLst>
                  <a:ext uri="{FF2B5EF4-FFF2-40B4-BE49-F238E27FC236}">
                    <a16:creationId xmlns:a16="http://schemas.microsoft.com/office/drawing/2014/main" id="{284434CE-B608-43FF-A2EE-E4DBA1E93FC5}"/>
                  </a:ext>
                </a:extLst>
              </p:cNvPr>
              <p:cNvSpPr txBox="1">
                <a:spLocks noRot="1" noChangeAspect="1" noMove="1" noResize="1" noEditPoints="1" noAdjustHandles="1" noChangeArrowheads="1" noChangeShapeType="1" noTextEdit="1"/>
              </p:cNvSpPr>
              <p:nvPr/>
            </p:nvSpPr>
            <p:spPr>
              <a:xfrm>
                <a:off x="5025143" y="972554"/>
                <a:ext cx="3758847" cy="507831"/>
              </a:xfrm>
              <a:prstGeom prst="rect">
                <a:avLst/>
              </a:prstGeom>
              <a:blipFill>
                <a:blip r:embed="rId10"/>
                <a:stretch>
                  <a:fillRect l="-337" t="-63415" r="-1010" b="-63415"/>
                </a:stretch>
              </a:blipFill>
            </p:spPr>
            <p:txBody>
              <a:bodyPr/>
              <a:lstStyle/>
              <a:p>
                <a:r>
                  <a:rPr lang="en-FI">
                    <a:noFill/>
                  </a:rPr>
                  <a:t> </a:t>
                </a:r>
              </a:p>
            </p:txBody>
          </p:sp>
        </mc:Fallback>
      </mc:AlternateContent>
      <p:pic>
        <p:nvPicPr>
          <p:cNvPr id="26" name="Picture 25">
            <a:extLst>
              <a:ext uri="{FF2B5EF4-FFF2-40B4-BE49-F238E27FC236}">
                <a16:creationId xmlns:a16="http://schemas.microsoft.com/office/drawing/2014/main" id="{BF375AFB-8B89-4D1B-B814-D1E2D9156D84}"/>
              </a:ext>
            </a:extLst>
          </p:cNvPr>
          <p:cNvPicPr>
            <a:picLocks noChangeAspect="1"/>
          </p:cNvPicPr>
          <p:nvPr/>
        </p:nvPicPr>
        <p:blipFill>
          <a:blip r:embed="rId11"/>
          <a:stretch>
            <a:fillRect/>
          </a:stretch>
        </p:blipFill>
        <p:spPr>
          <a:xfrm>
            <a:off x="5025142" y="1648402"/>
            <a:ext cx="1525914" cy="529200"/>
          </a:xfrm>
          <a:prstGeom prst="rect">
            <a:avLst/>
          </a:prstGeom>
        </p:spPr>
      </p:pic>
      <p:pic>
        <p:nvPicPr>
          <p:cNvPr id="28" name="Picture 27">
            <a:extLst>
              <a:ext uri="{FF2B5EF4-FFF2-40B4-BE49-F238E27FC236}">
                <a16:creationId xmlns:a16="http://schemas.microsoft.com/office/drawing/2014/main" id="{46F9B010-2FE1-46BB-9FFE-D5C7C61158BE}"/>
              </a:ext>
            </a:extLst>
          </p:cNvPr>
          <p:cNvPicPr>
            <a:picLocks noChangeAspect="1"/>
          </p:cNvPicPr>
          <p:nvPr/>
        </p:nvPicPr>
        <p:blipFill>
          <a:blip r:embed="rId12"/>
          <a:stretch>
            <a:fillRect/>
          </a:stretch>
        </p:blipFill>
        <p:spPr>
          <a:xfrm>
            <a:off x="7032308" y="1602729"/>
            <a:ext cx="1751682" cy="618052"/>
          </a:xfrm>
          <a:prstGeom prst="rect">
            <a:avLst/>
          </a:prstGeom>
        </p:spPr>
      </p:pic>
      <p:pic>
        <p:nvPicPr>
          <p:cNvPr id="30" name="Picture 29">
            <a:extLst>
              <a:ext uri="{FF2B5EF4-FFF2-40B4-BE49-F238E27FC236}">
                <a16:creationId xmlns:a16="http://schemas.microsoft.com/office/drawing/2014/main" id="{924B5C82-FE0E-444A-9D17-BCD7728AF9AB}"/>
              </a:ext>
            </a:extLst>
          </p:cNvPr>
          <p:cNvPicPr>
            <a:picLocks noChangeAspect="1"/>
          </p:cNvPicPr>
          <p:nvPr/>
        </p:nvPicPr>
        <p:blipFill>
          <a:blip r:embed="rId13"/>
          <a:stretch>
            <a:fillRect/>
          </a:stretch>
        </p:blipFill>
        <p:spPr>
          <a:xfrm>
            <a:off x="5544700" y="2344936"/>
            <a:ext cx="2719732" cy="649322"/>
          </a:xfrm>
          <a:prstGeom prst="rect">
            <a:avLst/>
          </a:prstGeom>
        </p:spPr>
      </p:pic>
      <p:sp>
        <p:nvSpPr>
          <p:cNvPr id="3" name="TextBox 2">
            <a:extLst>
              <a:ext uri="{FF2B5EF4-FFF2-40B4-BE49-F238E27FC236}">
                <a16:creationId xmlns:a16="http://schemas.microsoft.com/office/drawing/2014/main" id="{13B948D9-8F5C-3640-F328-ABE41B986732}"/>
              </a:ext>
            </a:extLst>
          </p:cNvPr>
          <p:cNvSpPr txBox="1"/>
          <p:nvPr/>
        </p:nvSpPr>
        <p:spPr>
          <a:xfrm>
            <a:off x="2996054" y="5091873"/>
            <a:ext cx="3814611" cy="400110"/>
          </a:xfrm>
          <a:prstGeom prst="rect">
            <a:avLst/>
          </a:prstGeom>
          <a:noFill/>
        </p:spPr>
        <p:txBody>
          <a:bodyPr wrap="square">
            <a:spAutoFit/>
          </a:bodyPr>
          <a:lstStyle/>
          <a:p>
            <a:r>
              <a:rPr lang="en-GB" sz="1000" i="1" dirty="0">
                <a:effectLst/>
                <a:latin typeface="STIX" panose="02020603050405020304" pitchFamily="18" charset="0"/>
              </a:rPr>
              <a:t>T</a:t>
            </a:r>
            <a:r>
              <a:rPr lang="en-GB" sz="1000" dirty="0">
                <a:effectLst/>
                <a:latin typeface="STIX" panose="02020603050405020304" pitchFamily="18" charset="0"/>
              </a:rPr>
              <a:t>–s and </a:t>
            </a:r>
            <a:r>
              <a:rPr lang="en-GB" sz="1000" i="1" dirty="0">
                <a:effectLst/>
                <a:latin typeface="STIX" panose="02020603050405020304" pitchFamily="18" charset="0"/>
              </a:rPr>
              <a:t>h</a:t>
            </a:r>
            <a:r>
              <a:rPr lang="en-GB" sz="1000" dirty="0">
                <a:effectLst/>
                <a:latin typeface="STIX" panose="02020603050405020304" pitchFamily="18" charset="0"/>
              </a:rPr>
              <a:t>–s diagrams showing states having the same value of specific entropy. </a:t>
            </a:r>
            <a:endParaRPr lang="en-GB" sz="1000" dirty="0"/>
          </a:p>
        </p:txBody>
      </p:sp>
      <p:sp>
        <p:nvSpPr>
          <p:cNvPr id="7" name="TextBox 6">
            <a:extLst>
              <a:ext uri="{FF2B5EF4-FFF2-40B4-BE49-F238E27FC236}">
                <a16:creationId xmlns:a16="http://schemas.microsoft.com/office/drawing/2014/main" id="{75F582B8-73C8-E8BF-4DD9-D26B0FB1EA19}"/>
              </a:ext>
            </a:extLst>
          </p:cNvPr>
          <p:cNvSpPr txBox="1"/>
          <p:nvPr/>
        </p:nvSpPr>
        <p:spPr>
          <a:xfrm>
            <a:off x="7335496" y="4937985"/>
            <a:ext cx="1573725" cy="400110"/>
          </a:xfrm>
          <a:prstGeom prst="rect">
            <a:avLst/>
          </a:prstGeom>
          <a:noFill/>
        </p:spPr>
        <p:txBody>
          <a:bodyPr wrap="square">
            <a:spAutoFit/>
          </a:bodyPr>
          <a:lstStyle/>
          <a:p>
            <a:r>
              <a:rPr lang="en-GB" sz="1000" dirty="0">
                <a:effectLst/>
                <a:latin typeface="STIX" panose="02020603050405020304" pitchFamily="18" charset="0"/>
              </a:rPr>
              <a:t>Two states of an ideal gas where </a:t>
            </a:r>
            <a:r>
              <a:rPr lang="en-GB" sz="1000" i="1" dirty="0">
                <a:effectLst/>
                <a:latin typeface="STIX" panose="02020603050405020304" pitchFamily="18" charset="0"/>
              </a:rPr>
              <a:t>s</a:t>
            </a:r>
            <a:r>
              <a:rPr lang="en-GB" sz="1000" dirty="0">
                <a:effectLst/>
                <a:latin typeface="STIX" panose="02020603050405020304" pitchFamily="18" charset="0"/>
              </a:rPr>
              <a:t>2 </a:t>
            </a:r>
            <a:r>
              <a:rPr lang="en-GB" sz="1000" dirty="0">
                <a:effectLst/>
                <a:latin typeface="Symbol" pitchFamily="2" charset="2"/>
              </a:rPr>
              <a:t>= </a:t>
            </a:r>
            <a:r>
              <a:rPr lang="en-GB" sz="1000" i="1" dirty="0">
                <a:effectLst/>
                <a:latin typeface="STIX" panose="02020603050405020304" pitchFamily="18" charset="0"/>
              </a:rPr>
              <a:t>s</a:t>
            </a:r>
            <a:r>
              <a:rPr lang="en-GB" sz="1000" dirty="0">
                <a:effectLst/>
                <a:latin typeface="STIX" panose="02020603050405020304" pitchFamily="18" charset="0"/>
              </a:rPr>
              <a:t>1. </a:t>
            </a:r>
            <a:endParaRPr lang="en-GB" sz="1000" dirty="0"/>
          </a:p>
        </p:txBody>
      </p:sp>
      <p:sp>
        <p:nvSpPr>
          <p:cNvPr id="5" name="TextBox 4">
            <a:extLst>
              <a:ext uri="{FF2B5EF4-FFF2-40B4-BE49-F238E27FC236}">
                <a16:creationId xmlns:a16="http://schemas.microsoft.com/office/drawing/2014/main" id="{0AEB0A0B-C023-CE58-47BD-494CA89811B9}"/>
              </a:ext>
            </a:extLst>
          </p:cNvPr>
          <p:cNvSpPr txBox="1"/>
          <p:nvPr/>
        </p:nvSpPr>
        <p:spPr>
          <a:xfrm>
            <a:off x="88830" y="4681778"/>
            <a:ext cx="2907224" cy="400110"/>
          </a:xfrm>
          <a:prstGeom prst="rect">
            <a:avLst/>
          </a:prstGeom>
          <a:noFill/>
        </p:spPr>
        <p:txBody>
          <a:bodyPr wrap="square">
            <a:spAutoFit/>
          </a:bodyPr>
          <a:lstStyle/>
          <a:p>
            <a:r>
              <a:rPr lang="en-GB" sz="1000" dirty="0">
                <a:effectLst/>
                <a:latin typeface="STIX" panose="02020603050405020304" pitchFamily="18" charset="0"/>
              </a:rPr>
              <a:t>where </a:t>
            </a:r>
            <a:r>
              <a:rPr lang="en-GB" sz="1000" i="1" dirty="0">
                <a:effectLst/>
                <a:latin typeface="STIX" panose="02020603050405020304" pitchFamily="18" charset="0"/>
              </a:rPr>
              <a:t>p</a:t>
            </a:r>
            <a:r>
              <a:rPr lang="en-GB" sz="1000" dirty="0">
                <a:effectLst/>
                <a:latin typeface="STIX" panose="02020603050405020304" pitchFamily="18" charset="0"/>
              </a:rPr>
              <a:t>r1 </a:t>
            </a:r>
            <a:r>
              <a:rPr lang="en-GB" sz="1000" dirty="0">
                <a:effectLst/>
                <a:latin typeface="Symbol" pitchFamily="2" charset="2"/>
              </a:rPr>
              <a:t>= </a:t>
            </a:r>
            <a:r>
              <a:rPr lang="en-GB" sz="1000" i="1" dirty="0">
                <a:effectLst/>
                <a:latin typeface="STIX" panose="02020603050405020304" pitchFamily="18" charset="0"/>
              </a:rPr>
              <a:t>p</a:t>
            </a:r>
            <a:r>
              <a:rPr lang="en-GB" sz="1000" dirty="0">
                <a:effectLst/>
                <a:latin typeface="STIX" panose="02020603050405020304" pitchFamily="18" charset="0"/>
              </a:rPr>
              <a:t>r(</a:t>
            </a:r>
            <a:r>
              <a:rPr lang="en-GB" sz="1000" i="1" dirty="0">
                <a:effectLst/>
                <a:latin typeface="STIX" panose="02020603050405020304" pitchFamily="18" charset="0"/>
              </a:rPr>
              <a:t>T</a:t>
            </a:r>
            <a:r>
              <a:rPr lang="en-GB" sz="1000" dirty="0">
                <a:effectLst/>
                <a:latin typeface="STIX" panose="02020603050405020304" pitchFamily="18" charset="0"/>
              </a:rPr>
              <a:t>1) and </a:t>
            </a:r>
            <a:r>
              <a:rPr lang="en-GB" sz="1000" i="1" dirty="0">
                <a:effectLst/>
                <a:latin typeface="STIX" panose="02020603050405020304" pitchFamily="18" charset="0"/>
              </a:rPr>
              <a:t>p</a:t>
            </a:r>
            <a:r>
              <a:rPr lang="en-GB" sz="1000" dirty="0">
                <a:effectLst/>
                <a:latin typeface="STIX" panose="02020603050405020304" pitchFamily="18" charset="0"/>
              </a:rPr>
              <a:t>r2 </a:t>
            </a:r>
            <a:r>
              <a:rPr lang="en-GB" sz="1000" dirty="0">
                <a:effectLst/>
                <a:latin typeface="Symbol" pitchFamily="2" charset="2"/>
              </a:rPr>
              <a:t>= </a:t>
            </a:r>
            <a:r>
              <a:rPr lang="en-GB" sz="1000" i="1" dirty="0">
                <a:effectLst/>
                <a:latin typeface="STIX" panose="02020603050405020304" pitchFamily="18" charset="0"/>
              </a:rPr>
              <a:t>p</a:t>
            </a:r>
            <a:r>
              <a:rPr lang="en-GB" sz="1000" dirty="0">
                <a:effectLst/>
                <a:latin typeface="STIX" panose="02020603050405020304" pitchFamily="18" charset="0"/>
              </a:rPr>
              <a:t>r(</a:t>
            </a:r>
            <a:r>
              <a:rPr lang="en-GB" sz="1000" i="1" dirty="0">
                <a:effectLst/>
                <a:latin typeface="STIX" panose="02020603050405020304" pitchFamily="18" charset="0"/>
              </a:rPr>
              <a:t>T</a:t>
            </a:r>
            <a:r>
              <a:rPr lang="en-GB" sz="1000" dirty="0">
                <a:effectLst/>
                <a:latin typeface="STIX" panose="02020603050405020304" pitchFamily="18" charset="0"/>
              </a:rPr>
              <a:t>2). The function </a:t>
            </a:r>
            <a:r>
              <a:rPr lang="en-GB" sz="1000" i="1" dirty="0">
                <a:effectLst/>
                <a:latin typeface="STIX" panose="02020603050405020304" pitchFamily="18" charset="0"/>
              </a:rPr>
              <a:t>p</a:t>
            </a:r>
            <a:r>
              <a:rPr lang="en-GB" sz="1000" dirty="0">
                <a:effectLst/>
                <a:latin typeface="STIX" panose="02020603050405020304" pitchFamily="18" charset="0"/>
              </a:rPr>
              <a:t>r is sometimes called the </a:t>
            </a:r>
            <a:r>
              <a:rPr lang="en-GB" sz="1000" i="1" dirty="0">
                <a:effectLst/>
                <a:latin typeface="STIX" panose="02020603050405020304" pitchFamily="18" charset="0"/>
              </a:rPr>
              <a:t>relative pressure</a:t>
            </a:r>
            <a:r>
              <a:rPr lang="en-GB" sz="1000" dirty="0">
                <a:effectLst/>
                <a:latin typeface="STIX" panose="02020603050405020304" pitchFamily="18" charset="0"/>
              </a:rPr>
              <a:t>. </a:t>
            </a:r>
            <a:endParaRPr lang="en-FI" sz="1000" dirty="0"/>
          </a:p>
        </p:txBody>
      </p:sp>
    </p:spTree>
    <p:extLst>
      <p:ext uri="{BB962C8B-B14F-4D97-AF65-F5344CB8AC3E}">
        <p14:creationId xmlns:p14="http://schemas.microsoft.com/office/powerpoint/2010/main" val="564243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EBCECB-FAE6-4FE0-B9DD-11E167AD3604}"/>
              </a:ext>
            </a:extLst>
          </p:cNvPr>
          <p:cNvSpPr>
            <a:spLocks noGrp="1"/>
          </p:cNvSpPr>
          <p:nvPr>
            <p:ph type="body" sz="half" idx="10"/>
          </p:nvPr>
        </p:nvSpPr>
        <p:spPr>
          <a:xfrm>
            <a:off x="287363" y="223017"/>
            <a:ext cx="6227278" cy="1157194"/>
          </a:xfrm>
        </p:spPr>
        <p:txBody>
          <a:bodyPr/>
          <a:lstStyle/>
          <a:p>
            <a:r>
              <a:rPr lang="en-US" sz="3200" dirty="0"/>
              <a:t>Isentropic Processes</a:t>
            </a:r>
          </a:p>
        </p:txBody>
      </p:sp>
      <p:sp>
        <p:nvSpPr>
          <p:cNvPr id="10" name="TextBox 9">
            <a:extLst>
              <a:ext uri="{FF2B5EF4-FFF2-40B4-BE49-F238E27FC236}">
                <a16:creationId xmlns:a16="http://schemas.microsoft.com/office/drawing/2014/main" id="{A73EBFCD-BF99-4B61-BFC6-36C146F729D3}"/>
              </a:ext>
            </a:extLst>
          </p:cNvPr>
          <p:cNvSpPr txBox="1"/>
          <p:nvPr/>
        </p:nvSpPr>
        <p:spPr>
          <a:xfrm>
            <a:off x="287363" y="1230170"/>
            <a:ext cx="4160350" cy="300082"/>
          </a:xfrm>
          <a:prstGeom prst="rect">
            <a:avLst/>
          </a:prstGeom>
          <a:solidFill>
            <a:srgbClr val="00FFFF"/>
          </a:solidFill>
        </p:spPr>
        <p:txBody>
          <a:bodyPr wrap="square">
            <a:spAutoFit/>
          </a:bodyPr>
          <a:lstStyle/>
          <a:p>
            <a:r>
              <a:rPr lang="en-US" dirty="0"/>
              <a:t>Assuming Constant Specific Heats</a:t>
            </a:r>
          </a:p>
        </p:txBody>
      </p:sp>
      <p:pic>
        <p:nvPicPr>
          <p:cNvPr id="3" name="Picture 2">
            <a:extLst>
              <a:ext uri="{FF2B5EF4-FFF2-40B4-BE49-F238E27FC236}">
                <a16:creationId xmlns:a16="http://schemas.microsoft.com/office/drawing/2014/main" id="{08F8B9BC-E33A-4022-8250-4665A994EC00}"/>
              </a:ext>
            </a:extLst>
          </p:cNvPr>
          <p:cNvPicPr>
            <a:picLocks noChangeAspect="1"/>
          </p:cNvPicPr>
          <p:nvPr/>
        </p:nvPicPr>
        <p:blipFill>
          <a:blip r:embed="rId2"/>
          <a:stretch>
            <a:fillRect/>
          </a:stretch>
        </p:blipFill>
        <p:spPr>
          <a:xfrm>
            <a:off x="1015270" y="1595726"/>
            <a:ext cx="1908730" cy="1066137"/>
          </a:xfrm>
          <a:prstGeom prst="rect">
            <a:avLst/>
          </a:prstGeom>
        </p:spPr>
      </p:pic>
      <p:sp>
        <p:nvSpPr>
          <p:cNvPr id="19" name="TextBox 18">
            <a:extLst>
              <a:ext uri="{FF2B5EF4-FFF2-40B4-BE49-F238E27FC236}">
                <a16:creationId xmlns:a16="http://schemas.microsoft.com/office/drawing/2014/main" id="{8223A790-940A-4BC3-8DD4-A02751DEE6EC}"/>
              </a:ext>
            </a:extLst>
          </p:cNvPr>
          <p:cNvSpPr txBox="1"/>
          <p:nvPr/>
        </p:nvSpPr>
        <p:spPr>
          <a:xfrm>
            <a:off x="287363" y="2903097"/>
            <a:ext cx="4160350" cy="300082"/>
          </a:xfrm>
          <a:prstGeom prst="rect">
            <a:avLst/>
          </a:prstGeom>
          <a:solidFill>
            <a:srgbClr val="00FFFF"/>
          </a:solidFill>
        </p:spPr>
        <p:txBody>
          <a:bodyPr wrap="square">
            <a:spAutoFit/>
          </a:bodyPr>
          <a:lstStyle/>
          <a:p>
            <a:r>
              <a:rPr lang="en-US" dirty="0"/>
              <a:t>Introducing the ideal gas relations</a:t>
            </a:r>
          </a:p>
        </p:txBody>
      </p:sp>
      <p:pic>
        <p:nvPicPr>
          <p:cNvPr id="9" name="Picture 8">
            <a:extLst>
              <a:ext uri="{FF2B5EF4-FFF2-40B4-BE49-F238E27FC236}">
                <a16:creationId xmlns:a16="http://schemas.microsoft.com/office/drawing/2014/main" id="{56FCAC4F-D303-42BE-8958-BABCA44B7027}"/>
              </a:ext>
            </a:extLst>
          </p:cNvPr>
          <p:cNvPicPr>
            <a:picLocks noChangeAspect="1"/>
          </p:cNvPicPr>
          <p:nvPr/>
        </p:nvPicPr>
        <p:blipFill>
          <a:blip r:embed="rId3"/>
          <a:stretch>
            <a:fillRect/>
          </a:stretch>
        </p:blipFill>
        <p:spPr>
          <a:xfrm>
            <a:off x="762943" y="3444413"/>
            <a:ext cx="2413383" cy="637073"/>
          </a:xfrm>
          <a:prstGeom prst="rect">
            <a:avLst/>
          </a:prstGeom>
        </p:spPr>
      </p:pic>
      <p:pic>
        <p:nvPicPr>
          <p:cNvPr id="13" name="Picture 12">
            <a:extLst>
              <a:ext uri="{FF2B5EF4-FFF2-40B4-BE49-F238E27FC236}">
                <a16:creationId xmlns:a16="http://schemas.microsoft.com/office/drawing/2014/main" id="{373379BE-0BD3-4CD5-B3EB-56BD44FF7148}"/>
              </a:ext>
            </a:extLst>
          </p:cNvPr>
          <p:cNvPicPr>
            <a:picLocks noChangeAspect="1"/>
          </p:cNvPicPr>
          <p:nvPr/>
        </p:nvPicPr>
        <p:blipFill>
          <a:blip r:embed="rId4"/>
          <a:stretch>
            <a:fillRect/>
          </a:stretch>
        </p:blipFill>
        <p:spPr>
          <a:xfrm>
            <a:off x="5171871" y="1230170"/>
            <a:ext cx="3352800" cy="1246020"/>
          </a:xfrm>
          <a:prstGeom prst="rect">
            <a:avLst/>
          </a:prstGeom>
        </p:spPr>
      </p:pic>
      <p:pic>
        <p:nvPicPr>
          <p:cNvPr id="17" name="Picture 16">
            <a:extLst>
              <a:ext uri="{FF2B5EF4-FFF2-40B4-BE49-F238E27FC236}">
                <a16:creationId xmlns:a16="http://schemas.microsoft.com/office/drawing/2014/main" id="{437BE556-FE3C-46EB-9006-13D2CCE4BF15}"/>
              </a:ext>
            </a:extLst>
          </p:cNvPr>
          <p:cNvPicPr>
            <a:picLocks noChangeAspect="1"/>
          </p:cNvPicPr>
          <p:nvPr/>
        </p:nvPicPr>
        <p:blipFill>
          <a:blip r:embed="rId5"/>
          <a:stretch>
            <a:fillRect/>
          </a:stretch>
        </p:blipFill>
        <p:spPr>
          <a:xfrm>
            <a:off x="5171871" y="2966904"/>
            <a:ext cx="3352800" cy="796045"/>
          </a:xfrm>
          <a:prstGeom prst="rect">
            <a:avLst/>
          </a:prstGeom>
        </p:spPr>
      </p:pic>
    </p:spTree>
    <p:extLst>
      <p:ext uri="{BB962C8B-B14F-4D97-AF65-F5344CB8AC3E}">
        <p14:creationId xmlns:p14="http://schemas.microsoft.com/office/powerpoint/2010/main" val="342023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DC35F2-D3FB-43E0-B619-6DB85798DF5F}"/>
              </a:ext>
            </a:extLst>
          </p:cNvPr>
          <p:cNvSpPr>
            <a:spLocks noGrp="1"/>
          </p:cNvSpPr>
          <p:nvPr>
            <p:ph type="body" sz="half" idx="10"/>
          </p:nvPr>
        </p:nvSpPr>
        <p:spPr>
          <a:xfrm>
            <a:off x="287363" y="223017"/>
            <a:ext cx="7468512" cy="1157194"/>
          </a:xfrm>
        </p:spPr>
        <p:txBody>
          <a:bodyPr/>
          <a:lstStyle/>
          <a:p>
            <a:r>
              <a:rPr lang="en-US" sz="3200" dirty="0"/>
              <a:t>Isentropic Turbine Efficiency</a:t>
            </a:r>
          </a:p>
        </p:txBody>
      </p:sp>
      <p:sp>
        <p:nvSpPr>
          <p:cNvPr id="6" name="TextBox 5">
            <a:extLst>
              <a:ext uri="{FF2B5EF4-FFF2-40B4-BE49-F238E27FC236}">
                <a16:creationId xmlns:a16="http://schemas.microsoft.com/office/drawing/2014/main" id="{621F0F01-06DF-49D0-A560-E9B6DFAF6CB1}"/>
              </a:ext>
            </a:extLst>
          </p:cNvPr>
          <p:cNvSpPr txBox="1"/>
          <p:nvPr/>
        </p:nvSpPr>
        <p:spPr>
          <a:xfrm>
            <a:off x="287362" y="882393"/>
            <a:ext cx="4284637" cy="923330"/>
          </a:xfrm>
          <a:prstGeom prst="rect">
            <a:avLst/>
          </a:prstGeom>
          <a:solidFill>
            <a:srgbClr val="00FFFF"/>
          </a:solidFill>
        </p:spPr>
        <p:txBody>
          <a:bodyPr wrap="square">
            <a:spAutoFit/>
          </a:bodyPr>
          <a:lstStyle/>
          <a:p>
            <a:r>
              <a:rPr lang="en-US" dirty="0"/>
              <a:t>With these assumptions, the mass and energy rate balances reduce, at steady state, to give the work developed per unit of mass flowing through the turbine</a:t>
            </a:r>
          </a:p>
        </p:txBody>
      </p:sp>
      <p:pic>
        <p:nvPicPr>
          <p:cNvPr id="8" name="Picture 7">
            <a:extLst>
              <a:ext uri="{FF2B5EF4-FFF2-40B4-BE49-F238E27FC236}">
                <a16:creationId xmlns:a16="http://schemas.microsoft.com/office/drawing/2014/main" id="{CF1E6418-BC67-4A1D-8E90-4A9B554A75C6}"/>
              </a:ext>
            </a:extLst>
          </p:cNvPr>
          <p:cNvPicPr>
            <a:picLocks noChangeAspect="1"/>
          </p:cNvPicPr>
          <p:nvPr/>
        </p:nvPicPr>
        <p:blipFill>
          <a:blip r:embed="rId2"/>
          <a:stretch>
            <a:fillRect/>
          </a:stretch>
        </p:blipFill>
        <p:spPr>
          <a:xfrm>
            <a:off x="1797329" y="1860446"/>
            <a:ext cx="1264702" cy="555756"/>
          </a:xfrm>
          <a:prstGeom prst="rect">
            <a:avLst/>
          </a:prstGeom>
        </p:spPr>
      </p:pic>
      <p:sp>
        <p:nvSpPr>
          <p:cNvPr id="10" name="TextBox 9">
            <a:extLst>
              <a:ext uri="{FF2B5EF4-FFF2-40B4-BE49-F238E27FC236}">
                <a16:creationId xmlns:a16="http://schemas.microsoft.com/office/drawing/2014/main" id="{D42D16FD-B61A-4188-B838-793E29A6522C}"/>
              </a:ext>
            </a:extLst>
          </p:cNvPr>
          <p:cNvSpPr txBox="1"/>
          <p:nvPr/>
        </p:nvSpPr>
        <p:spPr>
          <a:xfrm>
            <a:off x="282948" y="2412140"/>
            <a:ext cx="4284637" cy="507831"/>
          </a:xfrm>
          <a:prstGeom prst="rect">
            <a:avLst/>
          </a:prstGeom>
          <a:solidFill>
            <a:srgbClr val="00FFFF"/>
          </a:solidFill>
        </p:spPr>
        <p:txBody>
          <a:bodyPr wrap="square">
            <a:spAutoFit/>
          </a:bodyPr>
          <a:lstStyle/>
          <a:p>
            <a:r>
              <a:rPr lang="en-US" dirty="0"/>
              <a:t>Since there is no heat transfer, the allowed exit states are constrained by</a:t>
            </a:r>
          </a:p>
        </p:txBody>
      </p:sp>
      <p:pic>
        <p:nvPicPr>
          <p:cNvPr id="12" name="Picture 11">
            <a:extLst>
              <a:ext uri="{FF2B5EF4-FFF2-40B4-BE49-F238E27FC236}">
                <a16:creationId xmlns:a16="http://schemas.microsoft.com/office/drawing/2014/main" id="{B6E1C451-D0DC-483E-9F8C-098BFE8F2A33}"/>
              </a:ext>
            </a:extLst>
          </p:cNvPr>
          <p:cNvPicPr>
            <a:picLocks noChangeAspect="1"/>
          </p:cNvPicPr>
          <p:nvPr/>
        </p:nvPicPr>
        <p:blipFill>
          <a:blip r:embed="rId3"/>
          <a:stretch>
            <a:fillRect/>
          </a:stretch>
        </p:blipFill>
        <p:spPr>
          <a:xfrm>
            <a:off x="1599402" y="2967896"/>
            <a:ext cx="1651727" cy="582962"/>
          </a:xfrm>
          <a:prstGeom prst="rect">
            <a:avLst/>
          </a:prstGeom>
        </p:spPr>
      </p:pic>
      <p:pic>
        <p:nvPicPr>
          <p:cNvPr id="16" name="Picture 15">
            <a:extLst>
              <a:ext uri="{FF2B5EF4-FFF2-40B4-BE49-F238E27FC236}">
                <a16:creationId xmlns:a16="http://schemas.microsoft.com/office/drawing/2014/main" id="{33351E9B-E875-4326-8608-362D43FFCE68}"/>
              </a:ext>
            </a:extLst>
          </p:cNvPr>
          <p:cNvPicPr>
            <a:picLocks noChangeAspect="1"/>
          </p:cNvPicPr>
          <p:nvPr/>
        </p:nvPicPr>
        <p:blipFill>
          <a:blip r:embed="rId4"/>
          <a:stretch>
            <a:fillRect/>
          </a:stretch>
        </p:blipFill>
        <p:spPr>
          <a:xfrm>
            <a:off x="5023853" y="2751590"/>
            <a:ext cx="2713095" cy="2604571"/>
          </a:xfrm>
          <a:prstGeom prst="rect">
            <a:avLst/>
          </a:prstGeom>
        </p:spPr>
      </p:pic>
      <p:sp>
        <p:nvSpPr>
          <p:cNvPr id="18" name="TextBox 17">
            <a:extLst>
              <a:ext uri="{FF2B5EF4-FFF2-40B4-BE49-F238E27FC236}">
                <a16:creationId xmlns:a16="http://schemas.microsoft.com/office/drawing/2014/main" id="{54F21729-BB09-44C3-920B-61068D392C05}"/>
              </a:ext>
            </a:extLst>
          </p:cNvPr>
          <p:cNvSpPr txBox="1"/>
          <p:nvPr/>
        </p:nvSpPr>
        <p:spPr>
          <a:xfrm>
            <a:off x="287361" y="3526389"/>
            <a:ext cx="4280224" cy="715581"/>
          </a:xfrm>
          <a:prstGeom prst="rect">
            <a:avLst/>
          </a:prstGeom>
          <a:solidFill>
            <a:srgbClr val="00FFFF"/>
          </a:solidFill>
        </p:spPr>
        <p:txBody>
          <a:bodyPr wrap="square">
            <a:spAutoFit/>
          </a:bodyPr>
          <a:lstStyle/>
          <a:p>
            <a:r>
              <a:rPr lang="en-US" dirty="0"/>
              <a:t>Therefore, the smallest allowed value for h2 corresponds to state 2s, and the maximum value for the turbine work is</a:t>
            </a:r>
          </a:p>
        </p:txBody>
      </p:sp>
      <p:pic>
        <p:nvPicPr>
          <p:cNvPr id="20" name="Picture 19">
            <a:extLst>
              <a:ext uri="{FF2B5EF4-FFF2-40B4-BE49-F238E27FC236}">
                <a16:creationId xmlns:a16="http://schemas.microsoft.com/office/drawing/2014/main" id="{F3B40644-70F0-44D4-BDDC-15C501ACF347}"/>
              </a:ext>
            </a:extLst>
          </p:cNvPr>
          <p:cNvPicPr>
            <a:picLocks noChangeAspect="1"/>
          </p:cNvPicPr>
          <p:nvPr/>
        </p:nvPicPr>
        <p:blipFill>
          <a:blip r:embed="rId5"/>
          <a:stretch>
            <a:fillRect/>
          </a:stretch>
        </p:blipFill>
        <p:spPr>
          <a:xfrm>
            <a:off x="1518694" y="4359375"/>
            <a:ext cx="1543337" cy="571606"/>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7D57B04-F388-4DBB-B1AB-8A0D360F82B2}"/>
                  </a:ext>
                </a:extLst>
              </p:cNvPr>
              <p:cNvSpPr txBox="1"/>
              <p:nvPr/>
            </p:nvSpPr>
            <p:spPr>
              <a:xfrm>
                <a:off x="5023853" y="879090"/>
                <a:ext cx="3993615" cy="923330"/>
              </a:xfrm>
              <a:prstGeom prst="rect">
                <a:avLst/>
              </a:prstGeom>
              <a:solidFill>
                <a:srgbClr val="00FFFF"/>
              </a:solidFill>
            </p:spPr>
            <p:txBody>
              <a:bodyPr wrap="square">
                <a:spAutoFit/>
              </a:bodyPr>
              <a:lstStyle/>
              <a:p>
                <a:r>
                  <a:rPr lang="en-US" dirty="0"/>
                  <a:t>In an actual expansion through the turbine </a:t>
                </a:r>
                <a14:m>
                  <m:oMath xmlns:m="http://schemas.openxmlformats.org/officeDocument/2006/math">
                    <m:sSub>
                      <m:sSubPr>
                        <m:ctrlPr>
                          <a:rPr lang="en-US" i="1" dirty="0" smtClean="0">
                            <a:latin typeface="Cambria Math" panose="02040503050406030204" pitchFamily="18" charset="0"/>
                          </a:rPr>
                        </m:ctrlPr>
                      </m:sSubPr>
                      <m:e>
                        <m:r>
                          <a:rPr lang="fi-FI" b="0" i="1" dirty="0" smtClean="0">
                            <a:latin typeface="Cambria Math" panose="02040503050406030204" pitchFamily="18" charset="0"/>
                          </a:rPr>
                          <m:t>h</m:t>
                        </m:r>
                      </m:e>
                      <m:sub>
                        <m:r>
                          <a:rPr lang="fi-FI" b="0" i="1" dirty="0" smtClean="0">
                            <a:latin typeface="Cambria Math" panose="02040503050406030204" pitchFamily="18" charset="0"/>
                          </a:rPr>
                          <m:t>2</m:t>
                        </m:r>
                      </m:sub>
                    </m:sSub>
                    <m:r>
                      <a:rPr lang="fi-FI" b="0" i="0" dirty="0" smtClean="0">
                        <a:latin typeface="Cambria Math" panose="02040503050406030204" pitchFamily="18" charset="0"/>
                      </a:rPr>
                      <m:t>,</m:t>
                    </m:r>
                  </m:oMath>
                </a14:m>
                <a:r>
                  <a:rPr lang="en-US" dirty="0"/>
                  <a:t> </a:t>
                </a:r>
                <a14:m>
                  <m:oMath xmlns:m="http://schemas.openxmlformats.org/officeDocument/2006/math">
                    <m:sSub>
                      <m:sSubPr>
                        <m:ctrlPr>
                          <a:rPr lang="en-US" i="1" dirty="0">
                            <a:latin typeface="Cambria Math" panose="02040503050406030204" pitchFamily="18" charset="0"/>
                          </a:rPr>
                        </m:ctrlPr>
                      </m:sSubPr>
                      <m:e>
                        <m:r>
                          <a:rPr lang="fi-FI" i="1" dirty="0">
                            <a:latin typeface="Cambria Math" panose="02040503050406030204" pitchFamily="18" charset="0"/>
                          </a:rPr>
                          <m:t>h</m:t>
                        </m:r>
                      </m:e>
                      <m:sub>
                        <m:r>
                          <a:rPr lang="fi-FI" i="1" dirty="0">
                            <a:latin typeface="Cambria Math" panose="02040503050406030204" pitchFamily="18" charset="0"/>
                          </a:rPr>
                          <m:t>2</m:t>
                        </m:r>
                        <m:r>
                          <a:rPr lang="fi-FI" b="0" i="1" dirty="0" smtClean="0">
                            <a:latin typeface="Cambria Math" panose="02040503050406030204" pitchFamily="18" charset="0"/>
                          </a:rPr>
                          <m:t>𝑠</m:t>
                        </m:r>
                      </m:sub>
                    </m:sSub>
                  </m:oMath>
                </a14:m>
                <a:r>
                  <a:rPr lang="en-US" dirty="0"/>
                  <a:t> , and thus less work than the maximum would be developed. This difference can be gauged by the isentropic turbine efficiency defined by</a:t>
                </a:r>
              </a:p>
            </p:txBody>
          </p:sp>
        </mc:Choice>
        <mc:Fallback xmlns="">
          <p:sp>
            <p:nvSpPr>
              <p:cNvPr id="22" name="TextBox 21">
                <a:extLst>
                  <a:ext uri="{FF2B5EF4-FFF2-40B4-BE49-F238E27FC236}">
                    <a16:creationId xmlns:a16="http://schemas.microsoft.com/office/drawing/2014/main" id="{F7D57B04-F388-4DBB-B1AB-8A0D360F82B2}"/>
                  </a:ext>
                </a:extLst>
              </p:cNvPr>
              <p:cNvSpPr txBox="1">
                <a:spLocks noRot="1" noChangeAspect="1" noMove="1" noResize="1" noEditPoints="1" noAdjustHandles="1" noChangeArrowheads="1" noChangeShapeType="1" noTextEdit="1"/>
              </p:cNvSpPr>
              <p:nvPr/>
            </p:nvSpPr>
            <p:spPr>
              <a:xfrm>
                <a:off x="5023853" y="879090"/>
                <a:ext cx="3993615" cy="923330"/>
              </a:xfrm>
              <a:prstGeom prst="rect">
                <a:avLst/>
              </a:prstGeom>
              <a:blipFill>
                <a:blip r:embed="rId6"/>
                <a:stretch>
                  <a:fillRect l="-317" t="-1351" b="-4054"/>
                </a:stretch>
              </a:blipFill>
            </p:spPr>
            <p:txBody>
              <a:bodyPr/>
              <a:lstStyle/>
              <a:p>
                <a:r>
                  <a:rPr lang="en-FI">
                    <a:noFill/>
                  </a:rPr>
                  <a:t> </a:t>
                </a:r>
              </a:p>
            </p:txBody>
          </p:sp>
        </mc:Fallback>
      </mc:AlternateContent>
      <p:pic>
        <p:nvPicPr>
          <p:cNvPr id="24" name="Picture 23">
            <a:extLst>
              <a:ext uri="{FF2B5EF4-FFF2-40B4-BE49-F238E27FC236}">
                <a16:creationId xmlns:a16="http://schemas.microsoft.com/office/drawing/2014/main" id="{9B7F3907-7F2A-4FDF-9EA7-A6911A93E850}"/>
              </a:ext>
            </a:extLst>
          </p:cNvPr>
          <p:cNvPicPr>
            <a:picLocks noChangeAspect="1"/>
          </p:cNvPicPr>
          <p:nvPr/>
        </p:nvPicPr>
        <p:blipFill>
          <a:blip r:embed="rId7"/>
          <a:stretch>
            <a:fillRect/>
          </a:stretch>
        </p:blipFill>
        <p:spPr>
          <a:xfrm>
            <a:off x="6081966" y="1861219"/>
            <a:ext cx="2012823" cy="683482"/>
          </a:xfrm>
          <a:prstGeom prst="rect">
            <a:avLst/>
          </a:prstGeom>
        </p:spPr>
      </p:pic>
      <p:sp>
        <p:nvSpPr>
          <p:cNvPr id="3" name="TextBox 2">
            <a:extLst>
              <a:ext uri="{FF2B5EF4-FFF2-40B4-BE49-F238E27FC236}">
                <a16:creationId xmlns:a16="http://schemas.microsoft.com/office/drawing/2014/main" id="{17703815-1CA4-F189-C37D-197B43D3BF58}"/>
              </a:ext>
            </a:extLst>
          </p:cNvPr>
          <p:cNvSpPr txBox="1"/>
          <p:nvPr/>
        </p:nvSpPr>
        <p:spPr>
          <a:xfrm>
            <a:off x="7755875" y="3884179"/>
            <a:ext cx="1334530" cy="707886"/>
          </a:xfrm>
          <a:prstGeom prst="rect">
            <a:avLst/>
          </a:prstGeom>
          <a:noFill/>
        </p:spPr>
        <p:txBody>
          <a:bodyPr wrap="square">
            <a:spAutoFit/>
          </a:bodyPr>
          <a:lstStyle/>
          <a:p>
            <a:r>
              <a:rPr lang="en-GB" sz="1000" dirty="0">
                <a:effectLst/>
                <a:latin typeface="STIX" panose="02020603050405020304" pitchFamily="18" charset="0"/>
              </a:rPr>
              <a:t>Comparison of actual and isentropic expansions through a turbine. </a:t>
            </a:r>
            <a:endParaRPr lang="en-GB" sz="1000" dirty="0"/>
          </a:p>
        </p:txBody>
      </p:sp>
    </p:spTree>
    <p:extLst>
      <p:ext uri="{BB962C8B-B14F-4D97-AF65-F5344CB8AC3E}">
        <p14:creationId xmlns:p14="http://schemas.microsoft.com/office/powerpoint/2010/main" val="1339377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70E381-BA78-4FD0-94C8-A11434B3C1E9}"/>
              </a:ext>
            </a:extLst>
          </p:cNvPr>
          <p:cNvSpPr>
            <a:spLocks noGrp="1"/>
          </p:cNvSpPr>
          <p:nvPr>
            <p:ph type="body" sz="half" idx="10"/>
          </p:nvPr>
        </p:nvSpPr>
        <p:spPr>
          <a:xfrm>
            <a:off x="287363" y="223017"/>
            <a:ext cx="8698729" cy="1157194"/>
          </a:xfrm>
        </p:spPr>
        <p:txBody>
          <a:bodyPr/>
          <a:lstStyle/>
          <a:p>
            <a:r>
              <a:rPr lang="en-US" sz="3200" dirty="0"/>
              <a:t>Recall the First Law of Thermodynamics</a:t>
            </a:r>
          </a:p>
        </p:txBody>
      </p:sp>
      <p:pic>
        <p:nvPicPr>
          <p:cNvPr id="5" name="First Law of Thermodynamics">
            <a:hlinkClick r:id="" action="ppaction://media"/>
            <a:extLst>
              <a:ext uri="{FF2B5EF4-FFF2-40B4-BE49-F238E27FC236}">
                <a16:creationId xmlns:a16="http://schemas.microsoft.com/office/drawing/2014/main" id="{3F3EBA77-51EC-45AB-934B-92D7A2F33A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48625" y="801614"/>
            <a:ext cx="3834074" cy="2156667"/>
          </a:xfrm>
          <a:prstGeom prst="rect">
            <a:avLst/>
          </a:prstGeom>
        </p:spPr>
      </p:pic>
      <p:pic>
        <p:nvPicPr>
          <p:cNvPr id="6" name="Picture 5">
            <a:extLst>
              <a:ext uri="{FF2B5EF4-FFF2-40B4-BE49-F238E27FC236}">
                <a16:creationId xmlns:a16="http://schemas.microsoft.com/office/drawing/2014/main" id="{182B4432-C003-46B1-87C5-C32631E3A219}"/>
              </a:ext>
            </a:extLst>
          </p:cNvPr>
          <p:cNvPicPr>
            <a:picLocks noChangeAspect="1"/>
          </p:cNvPicPr>
          <p:nvPr/>
        </p:nvPicPr>
        <p:blipFill>
          <a:blip r:embed="rId5"/>
          <a:stretch>
            <a:fillRect/>
          </a:stretch>
        </p:blipFill>
        <p:spPr>
          <a:xfrm>
            <a:off x="278326" y="1154128"/>
            <a:ext cx="4961263" cy="958738"/>
          </a:xfrm>
          <a:prstGeom prst="rect">
            <a:avLst/>
          </a:prstGeom>
        </p:spPr>
      </p:pic>
      <p:sp>
        <p:nvSpPr>
          <p:cNvPr id="7" name="TextBox 6">
            <a:extLst>
              <a:ext uri="{FF2B5EF4-FFF2-40B4-BE49-F238E27FC236}">
                <a16:creationId xmlns:a16="http://schemas.microsoft.com/office/drawing/2014/main" id="{A865C67C-4BC8-42E0-B263-FDD23DD8EB98}"/>
              </a:ext>
            </a:extLst>
          </p:cNvPr>
          <p:cNvSpPr txBox="1"/>
          <p:nvPr/>
        </p:nvSpPr>
        <p:spPr>
          <a:xfrm>
            <a:off x="278326" y="801614"/>
            <a:ext cx="4961263" cy="300082"/>
          </a:xfrm>
          <a:prstGeom prst="rect">
            <a:avLst/>
          </a:prstGeom>
          <a:solidFill>
            <a:srgbClr val="00FF00"/>
          </a:solidFill>
        </p:spPr>
        <p:txBody>
          <a:bodyPr wrap="square">
            <a:spAutoFit/>
          </a:bodyPr>
          <a:lstStyle/>
          <a:p>
            <a:r>
              <a:rPr lang="en-US" b="1" dirty="0"/>
              <a:t>Energy Balance</a:t>
            </a:r>
          </a:p>
        </p:txBody>
      </p:sp>
      <p:pic>
        <p:nvPicPr>
          <p:cNvPr id="8" name="Picture 7">
            <a:extLst>
              <a:ext uri="{FF2B5EF4-FFF2-40B4-BE49-F238E27FC236}">
                <a16:creationId xmlns:a16="http://schemas.microsoft.com/office/drawing/2014/main" id="{2E74A4A3-4BFC-42F1-A7F9-1868EE5A0CBA}"/>
              </a:ext>
            </a:extLst>
          </p:cNvPr>
          <p:cNvPicPr>
            <a:picLocks noChangeAspect="1"/>
          </p:cNvPicPr>
          <p:nvPr/>
        </p:nvPicPr>
        <p:blipFill>
          <a:blip r:embed="rId6"/>
          <a:stretch>
            <a:fillRect/>
          </a:stretch>
        </p:blipFill>
        <p:spPr>
          <a:xfrm>
            <a:off x="287363" y="2172444"/>
            <a:ext cx="1582757" cy="360302"/>
          </a:xfrm>
          <a:prstGeom prst="rect">
            <a:avLst/>
          </a:prstGeom>
        </p:spPr>
      </p:pic>
      <p:pic>
        <p:nvPicPr>
          <p:cNvPr id="9" name="Picture 8">
            <a:extLst>
              <a:ext uri="{FF2B5EF4-FFF2-40B4-BE49-F238E27FC236}">
                <a16:creationId xmlns:a16="http://schemas.microsoft.com/office/drawing/2014/main" id="{0E8CA198-A3C2-43A7-80E3-BEC3A8138FCC}"/>
              </a:ext>
            </a:extLst>
          </p:cNvPr>
          <p:cNvPicPr>
            <a:picLocks noChangeAspect="1"/>
          </p:cNvPicPr>
          <p:nvPr/>
        </p:nvPicPr>
        <p:blipFill>
          <a:blip r:embed="rId7"/>
          <a:stretch>
            <a:fillRect/>
          </a:stretch>
        </p:blipFill>
        <p:spPr>
          <a:xfrm>
            <a:off x="2653782" y="2162512"/>
            <a:ext cx="2585807" cy="380165"/>
          </a:xfrm>
          <a:prstGeom prst="rect">
            <a:avLst/>
          </a:prstGeom>
        </p:spPr>
      </p:pic>
      <p:sp>
        <p:nvSpPr>
          <p:cNvPr id="10" name="TextBox 9">
            <a:extLst>
              <a:ext uri="{FF2B5EF4-FFF2-40B4-BE49-F238E27FC236}">
                <a16:creationId xmlns:a16="http://schemas.microsoft.com/office/drawing/2014/main" id="{83549D18-356C-4BED-AE02-8C4DCB7DC5F9}"/>
              </a:ext>
            </a:extLst>
          </p:cNvPr>
          <p:cNvSpPr txBox="1"/>
          <p:nvPr/>
        </p:nvSpPr>
        <p:spPr>
          <a:xfrm>
            <a:off x="278326" y="2591605"/>
            <a:ext cx="4961262" cy="300082"/>
          </a:xfrm>
          <a:prstGeom prst="rect">
            <a:avLst/>
          </a:prstGeom>
          <a:solidFill>
            <a:srgbClr val="00FF00"/>
          </a:solidFill>
        </p:spPr>
        <p:txBody>
          <a:bodyPr wrap="square">
            <a:spAutoFit/>
          </a:bodyPr>
          <a:lstStyle/>
          <a:p>
            <a:r>
              <a:rPr lang="en-US" dirty="0"/>
              <a:t>time rate form of the energy balance</a:t>
            </a:r>
          </a:p>
        </p:txBody>
      </p:sp>
      <p:pic>
        <p:nvPicPr>
          <p:cNvPr id="11" name="Picture 10">
            <a:extLst>
              <a:ext uri="{FF2B5EF4-FFF2-40B4-BE49-F238E27FC236}">
                <a16:creationId xmlns:a16="http://schemas.microsoft.com/office/drawing/2014/main" id="{47A1510B-E709-42EE-A402-D30288CF8358}"/>
              </a:ext>
            </a:extLst>
          </p:cNvPr>
          <p:cNvPicPr>
            <a:picLocks noChangeAspect="1"/>
          </p:cNvPicPr>
          <p:nvPr/>
        </p:nvPicPr>
        <p:blipFill>
          <a:blip r:embed="rId8"/>
          <a:stretch>
            <a:fillRect/>
          </a:stretch>
        </p:blipFill>
        <p:spPr>
          <a:xfrm>
            <a:off x="2051237" y="2938583"/>
            <a:ext cx="1415439" cy="702205"/>
          </a:xfrm>
          <a:prstGeom prst="rect">
            <a:avLst/>
          </a:prstGeom>
        </p:spPr>
      </p:pic>
      <p:pic>
        <p:nvPicPr>
          <p:cNvPr id="12" name="Picture 11">
            <a:extLst>
              <a:ext uri="{FF2B5EF4-FFF2-40B4-BE49-F238E27FC236}">
                <a16:creationId xmlns:a16="http://schemas.microsoft.com/office/drawing/2014/main" id="{34C521AC-BA0F-4FF5-8C83-38B44382EF53}"/>
              </a:ext>
            </a:extLst>
          </p:cNvPr>
          <p:cNvPicPr>
            <a:picLocks noChangeAspect="1"/>
          </p:cNvPicPr>
          <p:nvPr/>
        </p:nvPicPr>
        <p:blipFill>
          <a:blip r:embed="rId9"/>
          <a:stretch>
            <a:fillRect/>
          </a:stretch>
        </p:blipFill>
        <p:spPr>
          <a:xfrm>
            <a:off x="287363" y="3840583"/>
            <a:ext cx="4777648" cy="1148599"/>
          </a:xfrm>
          <a:prstGeom prst="rect">
            <a:avLst/>
          </a:prstGeom>
        </p:spPr>
      </p:pic>
      <p:pic>
        <p:nvPicPr>
          <p:cNvPr id="3" name="Picture 2" descr="Limitations Of First Law Of Thermodynamics [Very Easy]">
            <a:extLst>
              <a:ext uri="{FF2B5EF4-FFF2-40B4-BE49-F238E27FC236}">
                <a16:creationId xmlns:a16="http://schemas.microsoft.com/office/drawing/2014/main" id="{06C5944C-8DB5-DC3D-A866-EA42A281A8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8080" y="3035065"/>
            <a:ext cx="3608012" cy="2661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12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5"/>
                                        </p:tgtEl>
                                        <p:attrNameLst>
                                          <p:attrName>style.visibility</p:attrName>
                                        </p:attrNameLst>
                                      </p:cBhvr>
                                      <p:to>
                                        <p:strVal val="hidden"/>
                                      </p:to>
                                    </p:set>
                                    <p:cmd type="call" cmd="stop">
                                      <p:cBhvr>
                                        <p:cTn id="25" dur="1">
                                          <p:stCondLst>
                                            <p:cond delay="0"/>
                                          </p:stCondLst>
                                        </p:cTn>
                                        <p:tgtEl>
                                          <p:spTgt spid="5"/>
                                        </p:tgtEl>
                                      </p:cBhvr>
                                    </p:cmd>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5"/>
                </p:tgtEl>
              </p:cMediaNode>
            </p:video>
          </p:childTnLst>
        </p:cTn>
      </p:par>
    </p:tnLst>
    <p:bldLst>
      <p:bldP spid="7"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1D8E1AD-5F92-47AB-B9FA-E777D375B61F}"/>
              </a:ext>
            </a:extLst>
          </p:cNvPr>
          <p:cNvSpPr>
            <a:spLocks noGrp="1"/>
          </p:cNvSpPr>
          <p:nvPr>
            <p:ph type="body" sz="half" idx="10"/>
          </p:nvPr>
        </p:nvSpPr>
        <p:spPr>
          <a:xfrm>
            <a:off x="287363" y="223017"/>
            <a:ext cx="7320145" cy="1157194"/>
          </a:xfrm>
        </p:spPr>
        <p:txBody>
          <a:bodyPr/>
          <a:lstStyle/>
          <a:p>
            <a:r>
              <a:rPr lang="en-US" sz="3200" dirty="0"/>
              <a:t> Isentropic Nozzle Efficiency</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B0C05D3-3C47-4281-B5F9-06C951C87295}"/>
                  </a:ext>
                </a:extLst>
              </p:cNvPr>
              <p:cNvSpPr txBox="1"/>
              <p:nvPr/>
            </p:nvSpPr>
            <p:spPr>
              <a:xfrm>
                <a:off x="287363" y="1005103"/>
                <a:ext cx="4630866" cy="1136721"/>
              </a:xfrm>
              <a:prstGeom prst="rect">
                <a:avLst/>
              </a:prstGeom>
              <a:solidFill>
                <a:srgbClr val="00FFFF"/>
              </a:solidFill>
            </p:spPr>
            <p:txBody>
              <a:bodyPr wrap="square">
                <a:spAutoFit/>
              </a:bodyPr>
              <a:lstStyle/>
              <a:p>
                <a:r>
                  <a:rPr lang="en-US" dirty="0"/>
                  <a:t>The isentropic nozzle efficiency is defined as the ratio of the actual specific kinetic energy of the gas leaving the nozzle, </a:t>
                </a:r>
                <a14:m>
                  <m:oMath xmlns:m="http://schemas.openxmlformats.org/officeDocument/2006/math">
                    <m:sSubSup>
                      <m:sSubSupPr>
                        <m:ctrlPr>
                          <a:rPr lang="en-US" i="1" dirty="0" smtClean="0">
                            <a:latin typeface="Cambria Math" panose="02040503050406030204" pitchFamily="18" charset="0"/>
                          </a:rPr>
                        </m:ctrlPr>
                      </m:sSubSupPr>
                      <m:e>
                        <m:r>
                          <a:rPr lang="fi-FI" b="0" i="1" dirty="0" smtClean="0">
                            <a:latin typeface="Cambria Math" panose="02040503050406030204" pitchFamily="18" charset="0"/>
                          </a:rPr>
                          <m:t>𝑉</m:t>
                        </m:r>
                      </m:e>
                      <m:sub>
                        <m:r>
                          <a:rPr lang="fi-FI" b="0" i="1" dirty="0" smtClean="0">
                            <a:latin typeface="Cambria Math" panose="02040503050406030204" pitchFamily="18" charset="0"/>
                          </a:rPr>
                          <m:t>2</m:t>
                        </m:r>
                      </m:sub>
                      <m:sup>
                        <m:r>
                          <a:rPr lang="fi-FI" b="0" i="1" dirty="0" smtClean="0">
                            <a:latin typeface="Cambria Math" panose="02040503050406030204" pitchFamily="18" charset="0"/>
                          </a:rPr>
                          <m:t>2</m:t>
                        </m:r>
                      </m:sup>
                    </m:sSubSup>
                    <m:r>
                      <a:rPr lang="fi-FI" b="0" i="1" dirty="0" smtClean="0">
                        <a:latin typeface="Cambria Math" panose="02040503050406030204" pitchFamily="18" charset="0"/>
                      </a:rPr>
                      <m:t>/2</m:t>
                    </m:r>
                  </m:oMath>
                </a14:m>
                <a:r>
                  <a:rPr lang="en-US" dirty="0"/>
                  <a:t>, to the kinetic energy at the exit that would be achieved in an isentropic expansion between the same inlet state and the same exit pressure, </a:t>
                </a:r>
                <a14:m>
                  <m:oMath xmlns:m="http://schemas.openxmlformats.org/officeDocument/2006/math">
                    <m:sSub>
                      <m:sSubPr>
                        <m:ctrlPr>
                          <a:rPr lang="fi-FI" i="1" dirty="0" smtClean="0">
                            <a:latin typeface="Cambria Math" panose="02040503050406030204" pitchFamily="18" charset="0"/>
                          </a:rPr>
                        </m:ctrlPr>
                      </m:sSubPr>
                      <m:e>
                        <m:d>
                          <m:dPr>
                            <m:ctrlPr>
                              <a:rPr lang="fi-FI" i="1" dirty="0">
                                <a:latin typeface="Cambria Math" panose="02040503050406030204" pitchFamily="18" charset="0"/>
                              </a:rPr>
                            </m:ctrlPr>
                          </m:dPr>
                          <m:e>
                            <m:sSubSup>
                              <m:sSubSupPr>
                                <m:ctrlPr>
                                  <a:rPr lang="en-US" i="1" dirty="0">
                                    <a:latin typeface="Cambria Math" panose="02040503050406030204" pitchFamily="18" charset="0"/>
                                  </a:rPr>
                                </m:ctrlPr>
                              </m:sSubSupPr>
                              <m:e>
                                <m:r>
                                  <a:rPr lang="fi-FI" i="1" dirty="0">
                                    <a:latin typeface="Cambria Math" panose="02040503050406030204" pitchFamily="18" charset="0"/>
                                  </a:rPr>
                                  <m:t>𝑉</m:t>
                                </m:r>
                              </m:e>
                              <m:sub>
                                <m:r>
                                  <a:rPr lang="fi-FI" i="1" dirty="0">
                                    <a:latin typeface="Cambria Math" panose="02040503050406030204" pitchFamily="18" charset="0"/>
                                  </a:rPr>
                                  <m:t>2</m:t>
                                </m:r>
                              </m:sub>
                              <m:sup>
                                <m:r>
                                  <a:rPr lang="fi-FI" i="1" dirty="0">
                                    <a:latin typeface="Cambria Math" panose="02040503050406030204" pitchFamily="18" charset="0"/>
                                  </a:rPr>
                                  <m:t>2</m:t>
                                </m:r>
                              </m:sup>
                            </m:sSubSup>
                            <m:r>
                              <a:rPr lang="fi-FI" i="1" dirty="0">
                                <a:latin typeface="Cambria Math" panose="02040503050406030204" pitchFamily="18" charset="0"/>
                              </a:rPr>
                              <m:t>/2</m:t>
                            </m:r>
                          </m:e>
                        </m:d>
                      </m:e>
                      <m:sub>
                        <m:r>
                          <a:rPr lang="fi-FI" b="0" i="1" dirty="0" smtClean="0">
                            <a:latin typeface="Cambria Math" panose="02040503050406030204" pitchFamily="18" charset="0"/>
                          </a:rPr>
                          <m:t>𝑠</m:t>
                        </m:r>
                      </m:sub>
                    </m:sSub>
                  </m:oMath>
                </a14:m>
                <a:r>
                  <a:rPr lang="en-US" dirty="0"/>
                  <a:t> . That is,</a:t>
                </a:r>
              </a:p>
            </p:txBody>
          </p:sp>
        </mc:Choice>
        <mc:Fallback xmlns="">
          <p:sp>
            <p:nvSpPr>
              <p:cNvPr id="8" name="TextBox 7">
                <a:extLst>
                  <a:ext uri="{FF2B5EF4-FFF2-40B4-BE49-F238E27FC236}">
                    <a16:creationId xmlns:a16="http://schemas.microsoft.com/office/drawing/2014/main" id="{CB0C05D3-3C47-4281-B5F9-06C951C87295}"/>
                  </a:ext>
                </a:extLst>
              </p:cNvPr>
              <p:cNvSpPr txBox="1">
                <a:spLocks noRot="1" noChangeAspect="1" noMove="1" noResize="1" noEditPoints="1" noAdjustHandles="1" noChangeArrowheads="1" noChangeShapeType="1" noTextEdit="1"/>
              </p:cNvSpPr>
              <p:nvPr/>
            </p:nvSpPr>
            <p:spPr>
              <a:xfrm>
                <a:off x="287363" y="1005103"/>
                <a:ext cx="4630866" cy="1136721"/>
              </a:xfrm>
              <a:prstGeom prst="rect">
                <a:avLst/>
              </a:prstGeom>
              <a:blipFill>
                <a:blip r:embed="rId2"/>
                <a:stretch>
                  <a:fillRect l="-273" t="-1111" r="-273" b="-3333"/>
                </a:stretch>
              </a:blipFill>
            </p:spPr>
            <p:txBody>
              <a:bodyPr/>
              <a:lstStyle/>
              <a:p>
                <a:r>
                  <a:rPr lang="en-FI">
                    <a:noFill/>
                  </a:rPr>
                  <a:t> </a:t>
                </a:r>
              </a:p>
            </p:txBody>
          </p:sp>
        </mc:Fallback>
      </mc:AlternateContent>
      <p:pic>
        <p:nvPicPr>
          <p:cNvPr id="10" name="Picture 9">
            <a:extLst>
              <a:ext uri="{FF2B5EF4-FFF2-40B4-BE49-F238E27FC236}">
                <a16:creationId xmlns:a16="http://schemas.microsoft.com/office/drawing/2014/main" id="{26F9C103-E611-4143-AB99-AA49815BECD4}"/>
              </a:ext>
            </a:extLst>
          </p:cNvPr>
          <p:cNvPicPr>
            <a:picLocks noChangeAspect="1"/>
          </p:cNvPicPr>
          <p:nvPr/>
        </p:nvPicPr>
        <p:blipFill>
          <a:blip r:embed="rId3"/>
          <a:stretch>
            <a:fillRect/>
          </a:stretch>
        </p:blipFill>
        <p:spPr>
          <a:xfrm>
            <a:off x="1784218" y="2284136"/>
            <a:ext cx="1313357" cy="485637"/>
          </a:xfrm>
          <a:prstGeom prst="rect">
            <a:avLst/>
          </a:prstGeom>
        </p:spPr>
      </p:pic>
      <p:sp>
        <p:nvSpPr>
          <p:cNvPr id="12" name="TextBox 11">
            <a:extLst>
              <a:ext uri="{FF2B5EF4-FFF2-40B4-BE49-F238E27FC236}">
                <a16:creationId xmlns:a16="http://schemas.microsoft.com/office/drawing/2014/main" id="{FCFE1D78-930B-4F77-B5A9-7EBA29521398}"/>
              </a:ext>
            </a:extLst>
          </p:cNvPr>
          <p:cNvSpPr txBox="1"/>
          <p:nvPr/>
        </p:nvSpPr>
        <p:spPr>
          <a:xfrm>
            <a:off x="287363" y="2912086"/>
            <a:ext cx="4630866" cy="715581"/>
          </a:xfrm>
          <a:prstGeom prst="rect">
            <a:avLst/>
          </a:prstGeom>
          <a:solidFill>
            <a:srgbClr val="00FFFF"/>
          </a:solidFill>
        </p:spPr>
        <p:txBody>
          <a:bodyPr wrap="square">
            <a:spAutoFit/>
          </a:bodyPr>
          <a:lstStyle/>
          <a:p>
            <a:r>
              <a:rPr lang="en-US" dirty="0"/>
              <a:t>Nozzle efficiencies of 95% or more are common, indicating that well-designed nozzles are nearly free of internal </a:t>
            </a:r>
            <a:r>
              <a:rPr lang="en-US" dirty="0" err="1"/>
              <a:t>irreversibilities</a:t>
            </a:r>
            <a:r>
              <a:rPr lang="en-US" dirty="0"/>
              <a:t>.</a:t>
            </a:r>
          </a:p>
        </p:txBody>
      </p:sp>
      <p:pic>
        <p:nvPicPr>
          <p:cNvPr id="1026" name="Picture 2">
            <a:extLst>
              <a:ext uri="{FF2B5EF4-FFF2-40B4-BE49-F238E27FC236}">
                <a16:creationId xmlns:a16="http://schemas.microsoft.com/office/drawing/2014/main" id="{E8CCC5D3-C804-14C2-28C0-6C90AA7A6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7534" y="1005103"/>
            <a:ext cx="2259160" cy="15999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DA81DA0-B357-FA7D-3B68-EA660D0FB492}"/>
              </a:ext>
            </a:extLst>
          </p:cNvPr>
          <p:cNvPicPr>
            <a:picLocks noChangeAspect="1"/>
          </p:cNvPicPr>
          <p:nvPr/>
        </p:nvPicPr>
        <p:blipFill>
          <a:blip r:embed="rId5"/>
          <a:stretch>
            <a:fillRect/>
          </a:stretch>
        </p:blipFill>
        <p:spPr>
          <a:xfrm>
            <a:off x="6234365" y="2605006"/>
            <a:ext cx="2588933" cy="2469313"/>
          </a:xfrm>
          <a:prstGeom prst="rect">
            <a:avLst/>
          </a:prstGeom>
        </p:spPr>
      </p:pic>
      <p:sp>
        <p:nvSpPr>
          <p:cNvPr id="3" name="TextBox 2">
            <a:extLst>
              <a:ext uri="{FF2B5EF4-FFF2-40B4-BE49-F238E27FC236}">
                <a16:creationId xmlns:a16="http://schemas.microsoft.com/office/drawing/2014/main" id="{76F94481-F760-2EF6-7447-C2780F174A82}"/>
              </a:ext>
            </a:extLst>
          </p:cNvPr>
          <p:cNvSpPr txBox="1"/>
          <p:nvPr/>
        </p:nvSpPr>
        <p:spPr>
          <a:xfrm>
            <a:off x="6861566" y="4905111"/>
            <a:ext cx="1334530" cy="707886"/>
          </a:xfrm>
          <a:prstGeom prst="rect">
            <a:avLst/>
          </a:prstGeom>
          <a:noFill/>
        </p:spPr>
        <p:txBody>
          <a:bodyPr wrap="square">
            <a:spAutoFit/>
          </a:bodyPr>
          <a:lstStyle/>
          <a:p>
            <a:r>
              <a:rPr lang="en-GB" sz="1000" dirty="0">
                <a:effectLst/>
                <a:latin typeface="STIX" panose="02020603050405020304" pitchFamily="18" charset="0"/>
              </a:rPr>
              <a:t>Comparison of actual and isentropic expansions through a turbine. </a:t>
            </a:r>
            <a:endParaRPr lang="en-GB" sz="1000" dirty="0"/>
          </a:p>
        </p:txBody>
      </p:sp>
      <p:pic>
        <p:nvPicPr>
          <p:cNvPr id="5" name="Picture 4">
            <a:extLst>
              <a:ext uri="{FF2B5EF4-FFF2-40B4-BE49-F238E27FC236}">
                <a16:creationId xmlns:a16="http://schemas.microsoft.com/office/drawing/2014/main" id="{BBFFD369-05C9-D7E4-5CAC-F57BC02F50B8}"/>
              </a:ext>
            </a:extLst>
          </p:cNvPr>
          <p:cNvPicPr>
            <a:picLocks noChangeAspect="1"/>
          </p:cNvPicPr>
          <p:nvPr/>
        </p:nvPicPr>
        <p:blipFill>
          <a:blip r:embed="rId6"/>
          <a:stretch>
            <a:fillRect/>
          </a:stretch>
        </p:blipFill>
        <p:spPr>
          <a:xfrm>
            <a:off x="3307578" y="3875987"/>
            <a:ext cx="2528843" cy="1383067"/>
          </a:xfrm>
          <a:prstGeom prst="rect">
            <a:avLst/>
          </a:prstGeom>
        </p:spPr>
      </p:pic>
    </p:spTree>
    <p:extLst>
      <p:ext uri="{BB962C8B-B14F-4D97-AF65-F5344CB8AC3E}">
        <p14:creationId xmlns:p14="http://schemas.microsoft.com/office/powerpoint/2010/main" val="3697860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C9C6E1-25F2-4DBF-85BA-F7B6056FC1AA}"/>
              </a:ext>
            </a:extLst>
          </p:cNvPr>
          <p:cNvSpPr>
            <a:spLocks noGrp="1"/>
          </p:cNvSpPr>
          <p:nvPr>
            <p:ph type="body" sz="half" idx="10"/>
          </p:nvPr>
        </p:nvSpPr>
        <p:spPr>
          <a:xfrm>
            <a:off x="287363" y="223017"/>
            <a:ext cx="8397601" cy="1157194"/>
          </a:xfrm>
        </p:spPr>
        <p:txBody>
          <a:bodyPr/>
          <a:lstStyle/>
          <a:p>
            <a:r>
              <a:rPr lang="en-US" sz="3200" dirty="0"/>
              <a:t>Isentropic Compressor and Pump Efficiencies</a:t>
            </a:r>
          </a:p>
        </p:txBody>
      </p:sp>
      <p:sp>
        <p:nvSpPr>
          <p:cNvPr id="6" name="TextBox 5">
            <a:extLst>
              <a:ext uri="{FF2B5EF4-FFF2-40B4-BE49-F238E27FC236}">
                <a16:creationId xmlns:a16="http://schemas.microsoft.com/office/drawing/2014/main" id="{7A530C4D-6123-4C0B-ACB4-A742EB449237}"/>
              </a:ext>
            </a:extLst>
          </p:cNvPr>
          <p:cNvSpPr txBox="1"/>
          <p:nvPr/>
        </p:nvSpPr>
        <p:spPr>
          <a:xfrm>
            <a:off x="287363" y="1446876"/>
            <a:ext cx="4572000" cy="715581"/>
          </a:xfrm>
          <a:prstGeom prst="rect">
            <a:avLst/>
          </a:prstGeom>
          <a:solidFill>
            <a:srgbClr val="00FFFF"/>
          </a:solidFill>
        </p:spPr>
        <p:txBody>
          <a:bodyPr wrap="square">
            <a:spAutoFit/>
          </a:bodyPr>
          <a:lstStyle/>
          <a:p>
            <a:r>
              <a:rPr lang="en-US" dirty="0"/>
              <a:t>For negligible heat transfer with the surroundings and no appreciable kinetic and potential energy effects, the work input per unit of mass flowing through the compressor is</a:t>
            </a:r>
          </a:p>
        </p:txBody>
      </p:sp>
      <p:pic>
        <p:nvPicPr>
          <p:cNvPr id="8" name="Picture 7">
            <a:extLst>
              <a:ext uri="{FF2B5EF4-FFF2-40B4-BE49-F238E27FC236}">
                <a16:creationId xmlns:a16="http://schemas.microsoft.com/office/drawing/2014/main" id="{92CFA275-D454-4E5C-BC92-55BFCF9F6F19}"/>
              </a:ext>
            </a:extLst>
          </p:cNvPr>
          <p:cNvPicPr>
            <a:picLocks noChangeAspect="1"/>
          </p:cNvPicPr>
          <p:nvPr/>
        </p:nvPicPr>
        <p:blipFill>
          <a:blip r:embed="rId2"/>
          <a:stretch>
            <a:fillRect/>
          </a:stretch>
        </p:blipFill>
        <p:spPr>
          <a:xfrm>
            <a:off x="1704780" y="2219736"/>
            <a:ext cx="1737165" cy="650036"/>
          </a:xfrm>
          <a:prstGeom prst="rect">
            <a:avLst/>
          </a:prstGeom>
        </p:spPr>
      </p:pic>
      <p:sp>
        <p:nvSpPr>
          <p:cNvPr id="10" name="TextBox 9">
            <a:extLst>
              <a:ext uri="{FF2B5EF4-FFF2-40B4-BE49-F238E27FC236}">
                <a16:creationId xmlns:a16="http://schemas.microsoft.com/office/drawing/2014/main" id="{26F8D9CC-A438-4D3C-8993-29494008F032}"/>
              </a:ext>
            </a:extLst>
          </p:cNvPr>
          <p:cNvSpPr txBox="1"/>
          <p:nvPr/>
        </p:nvSpPr>
        <p:spPr>
          <a:xfrm>
            <a:off x="287362" y="2927051"/>
            <a:ext cx="4572000" cy="300082"/>
          </a:xfrm>
          <a:prstGeom prst="rect">
            <a:avLst/>
          </a:prstGeom>
          <a:solidFill>
            <a:srgbClr val="00FFFF"/>
          </a:solidFill>
        </p:spPr>
        <p:txBody>
          <a:bodyPr wrap="square">
            <a:spAutoFit/>
          </a:bodyPr>
          <a:lstStyle/>
          <a:p>
            <a:r>
              <a:rPr lang="en-US" dirty="0"/>
              <a:t>The minimum work input is given by</a:t>
            </a:r>
          </a:p>
        </p:txBody>
      </p:sp>
      <p:pic>
        <p:nvPicPr>
          <p:cNvPr id="12" name="Picture 11">
            <a:extLst>
              <a:ext uri="{FF2B5EF4-FFF2-40B4-BE49-F238E27FC236}">
                <a16:creationId xmlns:a16="http://schemas.microsoft.com/office/drawing/2014/main" id="{4672302D-ED6A-4C82-878D-E4024FF1092F}"/>
              </a:ext>
            </a:extLst>
          </p:cNvPr>
          <p:cNvPicPr>
            <a:picLocks noChangeAspect="1"/>
          </p:cNvPicPr>
          <p:nvPr/>
        </p:nvPicPr>
        <p:blipFill>
          <a:blip r:embed="rId3"/>
          <a:stretch>
            <a:fillRect/>
          </a:stretch>
        </p:blipFill>
        <p:spPr>
          <a:xfrm>
            <a:off x="1733460" y="3284412"/>
            <a:ext cx="1594664" cy="657001"/>
          </a:xfrm>
          <a:prstGeom prst="rect">
            <a:avLst/>
          </a:prstGeom>
        </p:spPr>
      </p:pic>
      <p:pic>
        <p:nvPicPr>
          <p:cNvPr id="14" name="Picture 13">
            <a:extLst>
              <a:ext uri="{FF2B5EF4-FFF2-40B4-BE49-F238E27FC236}">
                <a16:creationId xmlns:a16="http://schemas.microsoft.com/office/drawing/2014/main" id="{996B6700-BEFD-45C9-8B64-387AC2833402}"/>
              </a:ext>
            </a:extLst>
          </p:cNvPr>
          <p:cNvPicPr>
            <a:picLocks noChangeAspect="1"/>
          </p:cNvPicPr>
          <p:nvPr/>
        </p:nvPicPr>
        <p:blipFill>
          <a:blip r:embed="rId4"/>
          <a:stretch>
            <a:fillRect/>
          </a:stretch>
        </p:blipFill>
        <p:spPr>
          <a:xfrm>
            <a:off x="5373851" y="1399460"/>
            <a:ext cx="3320833" cy="3404858"/>
          </a:xfrm>
          <a:prstGeom prst="rect">
            <a:avLst/>
          </a:prstGeom>
        </p:spPr>
      </p:pic>
      <p:sp>
        <p:nvSpPr>
          <p:cNvPr id="18" name="TextBox 17">
            <a:extLst>
              <a:ext uri="{FF2B5EF4-FFF2-40B4-BE49-F238E27FC236}">
                <a16:creationId xmlns:a16="http://schemas.microsoft.com/office/drawing/2014/main" id="{913988F1-B028-43E6-BAF6-CDCBFD8521F2}"/>
              </a:ext>
            </a:extLst>
          </p:cNvPr>
          <p:cNvSpPr txBox="1"/>
          <p:nvPr/>
        </p:nvSpPr>
        <p:spPr>
          <a:xfrm>
            <a:off x="287362" y="3998692"/>
            <a:ext cx="4486860" cy="300082"/>
          </a:xfrm>
          <a:prstGeom prst="rect">
            <a:avLst/>
          </a:prstGeom>
          <a:solidFill>
            <a:srgbClr val="00FFFF"/>
          </a:solidFill>
        </p:spPr>
        <p:txBody>
          <a:bodyPr wrap="square">
            <a:spAutoFit/>
          </a:bodyPr>
          <a:lstStyle/>
          <a:p>
            <a:r>
              <a:rPr lang="en-US" dirty="0"/>
              <a:t>isentropic compressor efficiency</a:t>
            </a:r>
          </a:p>
        </p:txBody>
      </p:sp>
      <p:pic>
        <p:nvPicPr>
          <p:cNvPr id="20" name="Picture 19">
            <a:extLst>
              <a:ext uri="{FF2B5EF4-FFF2-40B4-BE49-F238E27FC236}">
                <a16:creationId xmlns:a16="http://schemas.microsoft.com/office/drawing/2014/main" id="{8B89DF26-39E3-454A-ACAA-119C63C1C057}"/>
              </a:ext>
            </a:extLst>
          </p:cNvPr>
          <p:cNvPicPr>
            <a:picLocks noChangeAspect="1"/>
          </p:cNvPicPr>
          <p:nvPr/>
        </p:nvPicPr>
        <p:blipFill>
          <a:blip r:embed="rId5"/>
          <a:stretch>
            <a:fillRect/>
          </a:stretch>
        </p:blipFill>
        <p:spPr>
          <a:xfrm>
            <a:off x="1452378" y="4356051"/>
            <a:ext cx="2156828" cy="698164"/>
          </a:xfrm>
          <a:prstGeom prst="rect">
            <a:avLst/>
          </a:prstGeom>
        </p:spPr>
      </p:pic>
      <p:sp>
        <p:nvSpPr>
          <p:cNvPr id="3" name="TextBox 2">
            <a:extLst>
              <a:ext uri="{FF2B5EF4-FFF2-40B4-BE49-F238E27FC236}">
                <a16:creationId xmlns:a16="http://schemas.microsoft.com/office/drawing/2014/main" id="{441712E1-0658-AF00-A889-A63BD82BE7F0}"/>
              </a:ext>
            </a:extLst>
          </p:cNvPr>
          <p:cNvSpPr txBox="1"/>
          <p:nvPr/>
        </p:nvSpPr>
        <p:spPr>
          <a:xfrm>
            <a:off x="5373851" y="5054215"/>
            <a:ext cx="3320834" cy="400110"/>
          </a:xfrm>
          <a:prstGeom prst="rect">
            <a:avLst/>
          </a:prstGeom>
          <a:noFill/>
        </p:spPr>
        <p:txBody>
          <a:bodyPr wrap="square">
            <a:spAutoFit/>
          </a:bodyPr>
          <a:lstStyle/>
          <a:p>
            <a:r>
              <a:rPr lang="en-GB" sz="1000" dirty="0">
                <a:effectLst/>
                <a:latin typeface="STIX" panose="02020603050405020304" pitchFamily="18" charset="0"/>
              </a:rPr>
              <a:t>Comparison of actual and isentropic expansions through a turbine. </a:t>
            </a:r>
            <a:endParaRPr lang="en-GB" sz="1000" dirty="0"/>
          </a:p>
        </p:txBody>
      </p:sp>
    </p:spTree>
    <p:extLst>
      <p:ext uri="{BB962C8B-B14F-4D97-AF65-F5344CB8AC3E}">
        <p14:creationId xmlns:p14="http://schemas.microsoft.com/office/powerpoint/2010/main" val="2030893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F893CD-D8B8-4CE9-9562-76E3573289A5}"/>
              </a:ext>
            </a:extLst>
          </p:cNvPr>
          <p:cNvSpPr>
            <a:spLocks noGrp="1"/>
          </p:cNvSpPr>
          <p:nvPr>
            <p:ph type="body" sz="half" idx="10"/>
          </p:nvPr>
        </p:nvSpPr>
        <p:spPr>
          <a:xfrm>
            <a:off x="287363" y="223017"/>
            <a:ext cx="8309466" cy="1157194"/>
          </a:xfrm>
        </p:spPr>
        <p:txBody>
          <a:bodyPr/>
          <a:lstStyle/>
          <a:p>
            <a:r>
              <a:rPr lang="en-US" sz="3200" dirty="0"/>
              <a:t>Heat Transfer and Work in Internally </a:t>
            </a:r>
          </a:p>
          <a:p>
            <a:r>
              <a:rPr lang="en-US" sz="3200" dirty="0"/>
              <a:t>Reversible, Steady-State Flow Processes</a:t>
            </a:r>
          </a:p>
        </p:txBody>
      </p:sp>
      <p:sp>
        <p:nvSpPr>
          <p:cNvPr id="6" name="TextBox 5">
            <a:extLst>
              <a:ext uri="{FF2B5EF4-FFF2-40B4-BE49-F238E27FC236}">
                <a16:creationId xmlns:a16="http://schemas.microsoft.com/office/drawing/2014/main" id="{35F57E45-B733-4159-B0DB-54907AAD7CF3}"/>
              </a:ext>
            </a:extLst>
          </p:cNvPr>
          <p:cNvSpPr txBox="1"/>
          <p:nvPr/>
        </p:nvSpPr>
        <p:spPr>
          <a:xfrm>
            <a:off x="287363" y="1380211"/>
            <a:ext cx="4082414" cy="300082"/>
          </a:xfrm>
          <a:prstGeom prst="rect">
            <a:avLst/>
          </a:prstGeom>
          <a:solidFill>
            <a:srgbClr val="00FF00"/>
          </a:solidFill>
        </p:spPr>
        <p:txBody>
          <a:bodyPr wrap="square">
            <a:spAutoFit/>
          </a:bodyPr>
          <a:lstStyle/>
          <a:p>
            <a:r>
              <a:rPr lang="en-US" dirty="0"/>
              <a:t>Heat Transfer</a:t>
            </a:r>
          </a:p>
        </p:txBody>
      </p:sp>
      <p:sp>
        <p:nvSpPr>
          <p:cNvPr id="8" name="TextBox 7">
            <a:extLst>
              <a:ext uri="{FF2B5EF4-FFF2-40B4-BE49-F238E27FC236}">
                <a16:creationId xmlns:a16="http://schemas.microsoft.com/office/drawing/2014/main" id="{549D4172-4C62-404F-BA1A-8C7455FB1E3D}"/>
              </a:ext>
            </a:extLst>
          </p:cNvPr>
          <p:cNvSpPr txBox="1"/>
          <p:nvPr/>
        </p:nvSpPr>
        <p:spPr>
          <a:xfrm>
            <a:off x="287364" y="1732600"/>
            <a:ext cx="4082414" cy="923330"/>
          </a:xfrm>
          <a:prstGeom prst="rect">
            <a:avLst/>
          </a:prstGeom>
          <a:solidFill>
            <a:srgbClr val="00FFFF"/>
          </a:solidFill>
        </p:spPr>
        <p:txBody>
          <a:bodyPr wrap="square">
            <a:spAutoFit/>
          </a:bodyPr>
          <a:lstStyle/>
          <a:p>
            <a:r>
              <a:rPr lang="en-US" dirty="0"/>
              <a:t>For a control volume at steady state in which the flow is both isothermal at temperature T and internally reversible, the appropriate form of the entropy rate balance is</a:t>
            </a:r>
          </a:p>
        </p:txBody>
      </p:sp>
      <p:pic>
        <p:nvPicPr>
          <p:cNvPr id="10" name="Picture 9">
            <a:extLst>
              <a:ext uri="{FF2B5EF4-FFF2-40B4-BE49-F238E27FC236}">
                <a16:creationId xmlns:a16="http://schemas.microsoft.com/office/drawing/2014/main" id="{537C10D8-5953-4646-B28A-6EF794B017D0}"/>
              </a:ext>
            </a:extLst>
          </p:cNvPr>
          <p:cNvPicPr>
            <a:picLocks noChangeAspect="1"/>
          </p:cNvPicPr>
          <p:nvPr/>
        </p:nvPicPr>
        <p:blipFill>
          <a:blip r:embed="rId2"/>
          <a:stretch>
            <a:fillRect/>
          </a:stretch>
        </p:blipFill>
        <p:spPr>
          <a:xfrm>
            <a:off x="329676" y="2654955"/>
            <a:ext cx="2232905" cy="507634"/>
          </a:xfrm>
          <a:prstGeom prst="rect">
            <a:avLst/>
          </a:prstGeom>
        </p:spPr>
      </p:pic>
      <p:pic>
        <p:nvPicPr>
          <p:cNvPr id="12" name="Picture 11">
            <a:extLst>
              <a:ext uri="{FF2B5EF4-FFF2-40B4-BE49-F238E27FC236}">
                <a16:creationId xmlns:a16="http://schemas.microsoft.com/office/drawing/2014/main" id="{131C6F0F-8888-49CD-8279-6328DBF04A34}"/>
              </a:ext>
            </a:extLst>
          </p:cNvPr>
          <p:cNvPicPr>
            <a:picLocks noChangeAspect="1"/>
          </p:cNvPicPr>
          <p:nvPr/>
        </p:nvPicPr>
        <p:blipFill>
          <a:blip r:embed="rId3"/>
          <a:stretch>
            <a:fillRect/>
          </a:stretch>
        </p:blipFill>
        <p:spPr>
          <a:xfrm>
            <a:off x="2832627" y="2695682"/>
            <a:ext cx="1319902" cy="500207"/>
          </a:xfrm>
          <a:prstGeom prst="rect">
            <a:avLst/>
          </a:prstGeom>
        </p:spPr>
      </p:pic>
      <p:pic>
        <p:nvPicPr>
          <p:cNvPr id="14" name="Picture 13">
            <a:extLst>
              <a:ext uri="{FF2B5EF4-FFF2-40B4-BE49-F238E27FC236}">
                <a16:creationId xmlns:a16="http://schemas.microsoft.com/office/drawing/2014/main" id="{00E70F0F-2158-4B86-A6CF-5D6CBAA26545}"/>
              </a:ext>
            </a:extLst>
          </p:cNvPr>
          <p:cNvPicPr>
            <a:picLocks noChangeAspect="1"/>
          </p:cNvPicPr>
          <p:nvPr/>
        </p:nvPicPr>
        <p:blipFill>
          <a:blip r:embed="rId4"/>
          <a:stretch>
            <a:fillRect/>
          </a:stretch>
        </p:blipFill>
        <p:spPr>
          <a:xfrm>
            <a:off x="5852374" y="2697575"/>
            <a:ext cx="1477668" cy="661872"/>
          </a:xfrm>
          <a:prstGeom prst="rect">
            <a:avLst/>
          </a:prstGeom>
        </p:spPr>
      </p:pic>
      <p:pic>
        <p:nvPicPr>
          <p:cNvPr id="16" name="Picture 15">
            <a:extLst>
              <a:ext uri="{FF2B5EF4-FFF2-40B4-BE49-F238E27FC236}">
                <a16:creationId xmlns:a16="http://schemas.microsoft.com/office/drawing/2014/main" id="{BE848447-FB93-4B3D-92E3-762C8BB22E2B}"/>
              </a:ext>
            </a:extLst>
          </p:cNvPr>
          <p:cNvPicPr>
            <a:picLocks noChangeAspect="1"/>
          </p:cNvPicPr>
          <p:nvPr/>
        </p:nvPicPr>
        <p:blipFill rotWithShape="1">
          <a:blip r:embed="rId5"/>
          <a:srcRect b="31744"/>
          <a:stretch/>
        </p:blipFill>
        <p:spPr>
          <a:xfrm>
            <a:off x="4369777" y="3341751"/>
            <a:ext cx="2175671" cy="2100089"/>
          </a:xfrm>
          <a:prstGeom prst="rect">
            <a:avLst/>
          </a:prstGeom>
        </p:spPr>
      </p:pic>
      <p:sp>
        <p:nvSpPr>
          <p:cNvPr id="18" name="TextBox 17">
            <a:extLst>
              <a:ext uri="{FF2B5EF4-FFF2-40B4-BE49-F238E27FC236}">
                <a16:creationId xmlns:a16="http://schemas.microsoft.com/office/drawing/2014/main" id="{7193E9D2-6F1F-42A6-B346-93F4835ED6AA}"/>
              </a:ext>
            </a:extLst>
          </p:cNvPr>
          <p:cNvSpPr txBox="1"/>
          <p:nvPr/>
        </p:nvSpPr>
        <p:spPr>
          <a:xfrm>
            <a:off x="329676" y="3235641"/>
            <a:ext cx="4040101" cy="300082"/>
          </a:xfrm>
          <a:prstGeom prst="rect">
            <a:avLst/>
          </a:prstGeom>
          <a:solidFill>
            <a:srgbClr val="00FF00"/>
          </a:solidFill>
        </p:spPr>
        <p:txBody>
          <a:bodyPr wrap="square">
            <a:spAutoFit/>
          </a:bodyPr>
          <a:lstStyle/>
          <a:p>
            <a:r>
              <a:rPr lang="en-US" dirty="0"/>
              <a:t>Work</a:t>
            </a:r>
          </a:p>
        </p:txBody>
      </p:sp>
      <p:pic>
        <p:nvPicPr>
          <p:cNvPr id="20" name="Picture 19">
            <a:extLst>
              <a:ext uri="{FF2B5EF4-FFF2-40B4-BE49-F238E27FC236}">
                <a16:creationId xmlns:a16="http://schemas.microsoft.com/office/drawing/2014/main" id="{55DB6ED9-1E4D-4651-8B4D-45C840D5E5A3}"/>
              </a:ext>
            </a:extLst>
          </p:cNvPr>
          <p:cNvPicPr>
            <a:picLocks noChangeAspect="1"/>
          </p:cNvPicPr>
          <p:nvPr/>
        </p:nvPicPr>
        <p:blipFill>
          <a:blip r:embed="rId6"/>
          <a:stretch>
            <a:fillRect/>
          </a:stretch>
        </p:blipFill>
        <p:spPr>
          <a:xfrm>
            <a:off x="329676" y="3673463"/>
            <a:ext cx="3822853" cy="567685"/>
          </a:xfrm>
          <a:prstGeom prst="rect">
            <a:avLst/>
          </a:prstGeom>
        </p:spPr>
      </p:pic>
      <p:pic>
        <p:nvPicPr>
          <p:cNvPr id="22" name="Picture 21">
            <a:extLst>
              <a:ext uri="{FF2B5EF4-FFF2-40B4-BE49-F238E27FC236}">
                <a16:creationId xmlns:a16="http://schemas.microsoft.com/office/drawing/2014/main" id="{6E38927D-92BD-4FB4-A911-8A2756C86511}"/>
              </a:ext>
            </a:extLst>
          </p:cNvPr>
          <p:cNvPicPr>
            <a:picLocks noChangeAspect="1"/>
          </p:cNvPicPr>
          <p:nvPr/>
        </p:nvPicPr>
        <p:blipFill>
          <a:blip r:embed="rId7"/>
          <a:stretch>
            <a:fillRect/>
          </a:stretch>
        </p:blipFill>
        <p:spPr>
          <a:xfrm>
            <a:off x="329676" y="4422008"/>
            <a:ext cx="3646583" cy="520551"/>
          </a:xfrm>
          <a:prstGeom prst="rect">
            <a:avLst/>
          </a:prstGeom>
        </p:spPr>
      </p:pic>
      <p:pic>
        <p:nvPicPr>
          <p:cNvPr id="24" name="Picture 23">
            <a:extLst>
              <a:ext uri="{FF2B5EF4-FFF2-40B4-BE49-F238E27FC236}">
                <a16:creationId xmlns:a16="http://schemas.microsoft.com/office/drawing/2014/main" id="{6811C170-13FF-4338-BFAF-A0002195E755}"/>
              </a:ext>
            </a:extLst>
          </p:cNvPr>
          <p:cNvPicPr>
            <a:picLocks noChangeAspect="1"/>
          </p:cNvPicPr>
          <p:nvPr/>
        </p:nvPicPr>
        <p:blipFill>
          <a:blip r:embed="rId8"/>
          <a:stretch>
            <a:fillRect/>
          </a:stretch>
        </p:blipFill>
        <p:spPr>
          <a:xfrm>
            <a:off x="4925692" y="1515513"/>
            <a:ext cx="1257759" cy="329557"/>
          </a:xfrm>
          <a:prstGeom prst="rect">
            <a:avLst/>
          </a:prstGeom>
        </p:spPr>
      </p:pic>
      <p:pic>
        <p:nvPicPr>
          <p:cNvPr id="26" name="Picture 25">
            <a:extLst>
              <a:ext uri="{FF2B5EF4-FFF2-40B4-BE49-F238E27FC236}">
                <a16:creationId xmlns:a16="http://schemas.microsoft.com/office/drawing/2014/main" id="{05A44A32-ED50-4CA5-9A85-D1E630D99758}"/>
              </a:ext>
            </a:extLst>
          </p:cNvPr>
          <p:cNvPicPr>
            <a:picLocks noChangeAspect="1"/>
          </p:cNvPicPr>
          <p:nvPr/>
        </p:nvPicPr>
        <p:blipFill>
          <a:blip r:embed="rId9"/>
          <a:stretch>
            <a:fillRect/>
          </a:stretch>
        </p:blipFill>
        <p:spPr>
          <a:xfrm>
            <a:off x="4966220" y="2031947"/>
            <a:ext cx="3249976" cy="623008"/>
          </a:xfrm>
          <a:prstGeom prst="rect">
            <a:avLst/>
          </a:prstGeom>
        </p:spPr>
      </p:pic>
      <p:pic>
        <p:nvPicPr>
          <p:cNvPr id="28" name="Picture 27">
            <a:extLst>
              <a:ext uri="{FF2B5EF4-FFF2-40B4-BE49-F238E27FC236}">
                <a16:creationId xmlns:a16="http://schemas.microsoft.com/office/drawing/2014/main" id="{47A7703E-D2C0-45B6-A787-48AF517F75A8}"/>
              </a:ext>
            </a:extLst>
          </p:cNvPr>
          <p:cNvPicPr>
            <a:picLocks noChangeAspect="1"/>
          </p:cNvPicPr>
          <p:nvPr/>
        </p:nvPicPr>
        <p:blipFill>
          <a:blip r:embed="rId10"/>
          <a:stretch>
            <a:fillRect/>
          </a:stretch>
        </p:blipFill>
        <p:spPr>
          <a:xfrm>
            <a:off x="6739367" y="1418136"/>
            <a:ext cx="2165217" cy="524313"/>
          </a:xfrm>
          <a:prstGeom prst="rect">
            <a:avLst/>
          </a:prstGeom>
        </p:spPr>
      </p:pic>
      <p:pic>
        <p:nvPicPr>
          <p:cNvPr id="30" name="Picture 29">
            <a:extLst>
              <a:ext uri="{FF2B5EF4-FFF2-40B4-BE49-F238E27FC236}">
                <a16:creationId xmlns:a16="http://schemas.microsoft.com/office/drawing/2014/main" id="{6AD201B8-C9A1-4CF3-84EC-C44928D136E5}"/>
              </a:ext>
            </a:extLst>
          </p:cNvPr>
          <p:cNvPicPr>
            <a:picLocks noChangeAspect="1"/>
          </p:cNvPicPr>
          <p:nvPr/>
        </p:nvPicPr>
        <p:blipFill rotWithShape="1">
          <a:blip r:embed="rId11"/>
          <a:srcRect r="6083" b="24790"/>
          <a:stretch/>
        </p:blipFill>
        <p:spPr>
          <a:xfrm>
            <a:off x="6762696" y="3673462"/>
            <a:ext cx="2381304" cy="1861513"/>
          </a:xfrm>
          <a:prstGeom prst="rect">
            <a:avLst/>
          </a:prstGeom>
        </p:spPr>
      </p:pic>
      <p:sp>
        <p:nvSpPr>
          <p:cNvPr id="3" name="TextBox 2">
            <a:extLst>
              <a:ext uri="{FF2B5EF4-FFF2-40B4-BE49-F238E27FC236}">
                <a16:creationId xmlns:a16="http://schemas.microsoft.com/office/drawing/2014/main" id="{BD57DABD-F22E-C149-8B9F-FB1C756A6EEE}"/>
              </a:ext>
            </a:extLst>
          </p:cNvPr>
          <p:cNvSpPr txBox="1"/>
          <p:nvPr/>
        </p:nvSpPr>
        <p:spPr>
          <a:xfrm>
            <a:off x="4442096" y="5334920"/>
            <a:ext cx="2473641" cy="400110"/>
          </a:xfrm>
          <a:prstGeom prst="rect">
            <a:avLst/>
          </a:prstGeom>
          <a:noFill/>
        </p:spPr>
        <p:txBody>
          <a:bodyPr wrap="square">
            <a:spAutoFit/>
          </a:bodyPr>
          <a:lstStyle/>
          <a:p>
            <a:r>
              <a:rPr lang="en-GB" sz="1000" dirty="0">
                <a:effectLst/>
                <a:latin typeface="STIX" panose="02020603050405020304" pitchFamily="18" charset="0"/>
              </a:rPr>
              <a:t>Area representation of heat transfer for an internally reversible flow process. </a:t>
            </a:r>
            <a:endParaRPr lang="en-GB" sz="10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6B79BDA-B1B9-8D11-5FEE-5BE1368C92A9}"/>
                  </a:ext>
                </a:extLst>
              </p:cNvPr>
              <p:cNvSpPr txBox="1"/>
              <p:nvPr/>
            </p:nvSpPr>
            <p:spPr>
              <a:xfrm>
                <a:off x="7141709" y="5334920"/>
                <a:ext cx="1860798" cy="454292"/>
              </a:xfrm>
              <a:prstGeom prst="rect">
                <a:avLst/>
              </a:prstGeom>
              <a:noFill/>
            </p:spPr>
            <p:txBody>
              <a:bodyPr wrap="square">
                <a:spAutoFit/>
              </a:bodyPr>
              <a:lstStyle/>
              <a:p>
                <a:r>
                  <a:rPr lang="en-GB" sz="1000" dirty="0">
                    <a:effectLst/>
                    <a:latin typeface="STIX" panose="02020603050405020304" pitchFamily="18" charset="0"/>
                  </a:rPr>
                  <a:t>Area representation of </a:t>
                </a:r>
                <a14:m>
                  <m:oMath xmlns:m="http://schemas.openxmlformats.org/officeDocument/2006/math">
                    <m:nary>
                      <m:naryPr>
                        <m:ctrlPr>
                          <a:rPr lang="en-GB" sz="1000" i="1" dirty="0" smtClean="0">
                            <a:effectLst/>
                            <a:latin typeface="Cambria Math" panose="02040503050406030204" pitchFamily="18" charset="0"/>
                          </a:rPr>
                        </m:ctrlPr>
                      </m:naryPr>
                      <m:sub>
                        <m:r>
                          <m:rPr>
                            <m:brk m:alnAt="23"/>
                          </m:rPr>
                          <a:rPr lang="fi-FI" sz="1000" b="0" i="1" dirty="0" smtClean="0">
                            <a:effectLst/>
                            <a:latin typeface="Cambria Math" panose="02040503050406030204" pitchFamily="18" charset="0"/>
                          </a:rPr>
                          <m:t>1</m:t>
                        </m:r>
                      </m:sub>
                      <m:sup>
                        <m:r>
                          <a:rPr lang="fi-FI" sz="1000" b="0" i="1" dirty="0" smtClean="0">
                            <a:effectLst/>
                            <a:latin typeface="Cambria Math" panose="02040503050406030204" pitchFamily="18" charset="0"/>
                          </a:rPr>
                          <m:t>2</m:t>
                        </m:r>
                      </m:sup>
                      <m:e>
                        <m:r>
                          <a:rPr lang="fi-FI" sz="1000" b="0" i="1" dirty="0" smtClean="0">
                            <a:effectLst/>
                            <a:latin typeface="Cambria Math" panose="02040503050406030204" pitchFamily="18" charset="0"/>
                          </a:rPr>
                          <m:t>𝑣𝑑𝑝</m:t>
                        </m:r>
                      </m:e>
                    </m:nary>
                  </m:oMath>
                </a14:m>
                <a:r>
                  <a:rPr lang="en-GB" sz="1000" dirty="0">
                    <a:effectLst/>
                    <a:latin typeface="STIX" panose="02020603050405020304" pitchFamily="18" charset="0"/>
                  </a:rPr>
                  <a:t>. </a:t>
                </a:r>
                <a:endParaRPr lang="en-GB" sz="1000" dirty="0"/>
              </a:p>
              <a:p>
                <a:r>
                  <a:rPr lang="en-GB" sz="1000" dirty="0">
                    <a:effectLst/>
                    <a:latin typeface="STIX" panose="02020603050405020304" pitchFamily="18" charset="0"/>
                  </a:rPr>
                  <a:t> </a:t>
                </a:r>
                <a:endParaRPr lang="en-GB" sz="1000" dirty="0"/>
              </a:p>
            </p:txBody>
          </p:sp>
        </mc:Choice>
        <mc:Fallback xmlns="">
          <p:sp>
            <p:nvSpPr>
              <p:cNvPr id="7" name="TextBox 6">
                <a:extLst>
                  <a:ext uri="{FF2B5EF4-FFF2-40B4-BE49-F238E27FC236}">
                    <a16:creationId xmlns:a16="http://schemas.microsoft.com/office/drawing/2014/main" id="{46B79BDA-B1B9-8D11-5FEE-5BE1368C92A9}"/>
                  </a:ext>
                </a:extLst>
              </p:cNvPr>
              <p:cNvSpPr txBox="1">
                <a:spLocks noRot="1" noChangeAspect="1" noMove="1" noResize="1" noEditPoints="1" noAdjustHandles="1" noChangeArrowheads="1" noChangeShapeType="1" noTextEdit="1"/>
              </p:cNvSpPr>
              <p:nvPr/>
            </p:nvSpPr>
            <p:spPr>
              <a:xfrm>
                <a:off x="7141709" y="5334920"/>
                <a:ext cx="1860798" cy="454292"/>
              </a:xfrm>
              <a:prstGeom prst="rect">
                <a:avLst/>
              </a:prstGeom>
              <a:blipFill>
                <a:blip r:embed="rId12"/>
                <a:stretch>
                  <a:fillRect t="-56757" b="-56757"/>
                </a:stretch>
              </a:blipFill>
            </p:spPr>
            <p:txBody>
              <a:bodyPr/>
              <a:lstStyle/>
              <a:p>
                <a:r>
                  <a:rPr lang="en-FI">
                    <a:noFill/>
                  </a:rPr>
                  <a:t> </a:t>
                </a:r>
              </a:p>
            </p:txBody>
          </p:sp>
        </mc:Fallback>
      </mc:AlternateContent>
    </p:spTree>
    <p:extLst>
      <p:ext uri="{BB962C8B-B14F-4D97-AF65-F5344CB8AC3E}">
        <p14:creationId xmlns:p14="http://schemas.microsoft.com/office/powerpoint/2010/main" val="2018476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A526A27-79CD-417A-BE23-5A5880174D56}"/>
              </a:ext>
            </a:extLst>
          </p:cNvPr>
          <p:cNvSpPr txBox="1"/>
          <p:nvPr/>
        </p:nvSpPr>
        <p:spPr>
          <a:xfrm>
            <a:off x="163416" y="286961"/>
            <a:ext cx="6751503" cy="1077218"/>
          </a:xfrm>
          <a:prstGeom prst="rect">
            <a:avLst/>
          </a:prstGeom>
        </p:spPr>
        <p:txBody>
          <a:bodyPr lIns="0" tIns="0" rIns="0" bIns="0"/>
          <a:lstStyle>
            <a:lvl1pPr indent="0" defTabSz="685733">
              <a:lnSpc>
                <a:spcPct val="100000"/>
              </a:lnSpc>
              <a:spcBef>
                <a:spcPts val="750"/>
              </a:spcBef>
              <a:buFont typeface="Arial"/>
              <a:buNone/>
              <a:defRPr sz="3200" b="1" baseline="0"/>
            </a:lvl1pPr>
            <a:lvl2pPr marL="342866" indent="0" defTabSz="685733">
              <a:lnSpc>
                <a:spcPct val="90000"/>
              </a:lnSpc>
              <a:spcBef>
                <a:spcPts val="375"/>
              </a:spcBef>
              <a:buFont typeface="Arial"/>
              <a:buNone/>
              <a:defRPr sz="1050"/>
            </a:lvl2pPr>
            <a:lvl3pPr marL="685733" indent="0" defTabSz="685733">
              <a:lnSpc>
                <a:spcPct val="90000"/>
              </a:lnSpc>
              <a:spcBef>
                <a:spcPts val="375"/>
              </a:spcBef>
              <a:buFont typeface="Arial"/>
              <a:buNone/>
              <a:defRPr sz="900"/>
            </a:lvl3pPr>
            <a:lvl4pPr marL="1028598" indent="0" defTabSz="685733">
              <a:lnSpc>
                <a:spcPct val="90000"/>
              </a:lnSpc>
              <a:spcBef>
                <a:spcPts val="375"/>
              </a:spcBef>
              <a:buFont typeface="Arial"/>
              <a:buNone/>
              <a:defRPr sz="750"/>
            </a:lvl4pPr>
            <a:lvl5pPr marL="1371465" indent="0" defTabSz="685733">
              <a:lnSpc>
                <a:spcPct val="90000"/>
              </a:lnSpc>
              <a:spcBef>
                <a:spcPts val="375"/>
              </a:spcBef>
              <a:buFont typeface="Arial"/>
              <a:buNone/>
              <a:defRPr sz="750"/>
            </a:lvl5pPr>
            <a:lvl6pPr marL="1714330" indent="0" defTabSz="685733">
              <a:lnSpc>
                <a:spcPct val="90000"/>
              </a:lnSpc>
              <a:spcBef>
                <a:spcPts val="375"/>
              </a:spcBef>
              <a:buFont typeface="Arial"/>
              <a:buNone/>
              <a:defRPr sz="750"/>
            </a:lvl6pPr>
            <a:lvl7pPr marL="2057195" indent="0" defTabSz="685733">
              <a:lnSpc>
                <a:spcPct val="90000"/>
              </a:lnSpc>
              <a:spcBef>
                <a:spcPts val="375"/>
              </a:spcBef>
              <a:buFont typeface="Arial"/>
              <a:buNone/>
              <a:defRPr sz="750"/>
            </a:lvl7pPr>
            <a:lvl8pPr marL="2400060" indent="0" defTabSz="685733">
              <a:lnSpc>
                <a:spcPct val="90000"/>
              </a:lnSpc>
              <a:spcBef>
                <a:spcPts val="375"/>
              </a:spcBef>
              <a:buFont typeface="Arial"/>
              <a:buNone/>
              <a:defRPr sz="750"/>
            </a:lvl8pPr>
            <a:lvl9pPr marL="2742930" indent="0" defTabSz="685733">
              <a:lnSpc>
                <a:spcPct val="90000"/>
              </a:lnSpc>
              <a:spcBef>
                <a:spcPts val="375"/>
              </a:spcBef>
              <a:buFont typeface="Arial"/>
              <a:buNone/>
              <a:defRPr sz="750"/>
            </a:lvl9pPr>
          </a:lstStyle>
          <a:p>
            <a:r>
              <a:rPr lang="en-US" dirty="0"/>
              <a:t>Work in Polytropic Processes</a:t>
            </a:r>
          </a:p>
        </p:txBody>
      </p:sp>
      <p:pic>
        <p:nvPicPr>
          <p:cNvPr id="10" name="Picture 9">
            <a:extLst>
              <a:ext uri="{FF2B5EF4-FFF2-40B4-BE49-F238E27FC236}">
                <a16:creationId xmlns:a16="http://schemas.microsoft.com/office/drawing/2014/main" id="{8A0F259E-5EFC-4B98-91CA-22AB5033E6F4}"/>
              </a:ext>
            </a:extLst>
          </p:cNvPr>
          <p:cNvPicPr>
            <a:picLocks noChangeAspect="1"/>
          </p:cNvPicPr>
          <p:nvPr/>
        </p:nvPicPr>
        <p:blipFill>
          <a:blip r:embed="rId2"/>
          <a:stretch>
            <a:fillRect/>
          </a:stretch>
        </p:blipFill>
        <p:spPr>
          <a:xfrm>
            <a:off x="402226" y="1886920"/>
            <a:ext cx="3595171" cy="864427"/>
          </a:xfrm>
          <a:prstGeom prst="rect">
            <a:avLst/>
          </a:prstGeom>
        </p:spPr>
      </p:pic>
      <p:pic>
        <p:nvPicPr>
          <p:cNvPr id="12" name="Picture 11">
            <a:extLst>
              <a:ext uri="{FF2B5EF4-FFF2-40B4-BE49-F238E27FC236}">
                <a16:creationId xmlns:a16="http://schemas.microsoft.com/office/drawing/2014/main" id="{6F198B34-54FB-41D9-BD2F-8BBE1821FFCC}"/>
              </a:ext>
            </a:extLst>
          </p:cNvPr>
          <p:cNvPicPr>
            <a:picLocks noChangeAspect="1"/>
          </p:cNvPicPr>
          <p:nvPr/>
        </p:nvPicPr>
        <p:blipFill>
          <a:blip r:embed="rId3"/>
          <a:stretch>
            <a:fillRect/>
          </a:stretch>
        </p:blipFill>
        <p:spPr>
          <a:xfrm>
            <a:off x="462818" y="2876746"/>
            <a:ext cx="3473986" cy="721016"/>
          </a:xfrm>
          <a:prstGeom prst="rect">
            <a:avLst/>
          </a:prstGeom>
        </p:spPr>
      </p:pic>
      <p:sp>
        <p:nvSpPr>
          <p:cNvPr id="14" name="TextBox 13">
            <a:extLst>
              <a:ext uri="{FF2B5EF4-FFF2-40B4-BE49-F238E27FC236}">
                <a16:creationId xmlns:a16="http://schemas.microsoft.com/office/drawing/2014/main" id="{BF6A8732-13DD-4FFA-ABF7-14D5E58AB291}"/>
              </a:ext>
            </a:extLst>
          </p:cNvPr>
          <p:cNvSpPr txBox="1"/>
          <p:nvPr/>
        </p:nvSpPr>
        <p:spPr>
          <a:xfrm>
            <a:off x="163416" y="3723161"/>
            <a:ext cx="4408583" cy="300082"/>
          </a:xfrm>
          <a:prstGeom prst="rect">
            <a:avLst/>
          </a:prstGeom>
          <a:solidFill>
            <a:srgbClr val="00FF00"/>
          </a:solidFill>
        </p:spPr>
        <p:txBody>
          <a:bodyPr wrap="square">
            <a:spAutoFit/>
          </a:bodyPr>
          <a:lstStyle/>
          <a:p>
            <a:r>
              <a:rPr lang="en-US" dirty="0"/>
              <a:t>Idea Gas Case</a:t>
            </a:r>
          </a:p>
        </p:txBody>
      </p:sp>
      <p:pic>
        <p:nvPicPr>
          <p:cNvPr id="16" name="Picture 15">
            <a:extLst>
              <a:ext uri="{FF2B5EF4-FFF2-40B4-BE49-F238E27FC236}">
                <a16:creationId xmlns:a16="http://schemas.microsoft.com/office/drawing/2014/main" id="{640B42DE-E252-460C-900D-260E25F44DF9}"/>
              </a:ext>
            </a:extLst>
          </p:cNvPr>
          <p:cNvPicPr>
            <a:picLocks noChangeAspect="1"/>
          </p:cNvPicPr>
          <p:nvPr/>
        </p:nvPicPr>
        <p:blipFill>
          <a:blip r:embed="rId4"/>
          <a:stretch>
            <a:fillRect/>
          </a:stretch>
        </p:blipFill>
        <p:spPr>
          <a:xfrm>
            <a:off x="429768" y="4148642"/>
            <a:ext cx="3507036" cy="474499"/>
          </a:xfrm>
          <a:prstGeom prst="rect">
            <a:avLst/>
          </a:prstGeom>
        </p:spPr>
      </p:pic>
      <p:sp>
        <p:nvSpPr>
          <p:cNvPr id="18" name="TextBox 17">
            <a:extLst>
              <a:ext uri="{FF2B5EF4-FFF2-40B4-BE49-F238E27FC236}">
                <a16:creationId xmlns:a16="http://schemas.microsoft.com/office/drawing/2014/main" id="{1962BEA5-049C-46E4-A972-965F590BB262}"/>
              </a:ext>
            </a:extLst>
          </p:cNvPr>
          <p:cNvSpPr txBox="1"/>
          <p:nvPr/>
        </p:nvSpPr>
        <p:spPr>
          <a:xfrm>
            <a:off x="4976336" y="1028019"/>
            <a:ext cx="4004248" cy="300082"/>
          </a:xfrm>
          <a:prstGeom prst="rect">
            <a:avLst/>
          </a:prstGeom>
          <a:solidFill>
            <a:srgbClr val="00FFFF"/>
          </a:solidFill>
        </p:spPr>
        <p:txBody>
          <a:bodyPr wrap="square">
            <a:spAutoFit/>
          </a:bodyPr>
          <a:lstStyle/>
          <a:p>
            <a:r>
              <a:rPr lang="en-US" dirty="0"/>
              <a:t>For a polytropic process of an ideal gas,</a:t>
            </a:r>
          </a:p>
        </p:txBody>
      </p:sp>
      <p:pic>
        <p:nvPicPr>
          <p:cNvPr id="20" name="Picture 19">
            <a:extLst>
              <a:ext uri="{FF2B5EF4-FFF2-40B4-BE49-F238E27FC236}">
                <a16:creationId xmlns:a16="http://schemas.microsoft.com/office/drawing/2014/main" id="{658C82EB-8948-4122-848A-D2BE7C5986DF}"/>
              </a:ext>
            </a:extLst>
          </p:cNvPr>
          <p:cNvPicPr>
            <a:picLocks noChangeAspect="1"/>
          </p:cNvPicPr>
          <p:nvPr/>
        </p:nvPicPr>
        <p:blipFill>
          <a:blip r:embed="rId5"/>
          <a:stretch>
            <a:fillRect/>
          </a:stretch>
        </p:blipFill>
        <p:spPr>
          <a:xfrm>
            <a:off x="6295672" y="1466270"/>
            <a:ext cx="1365575" cy="536599"/>
          </a:xfrm>
          <a:prstGeom prst="rect">
            <a:avLst/>
          </a:prstGeom>
        </p:spPr>
      </p:pic>
      <p:pic>
        <p:nvPicPr>
          <p:cNvPr id="22" name="Picture 21">
            <a:extLst>
              <a:ext uri="{FF2B5EF4-FFF2-40B4-BE49-F238E27FC236}">
                <a16:creationId xmlns:a16="http://schemas.microsoft.com/office/drawing/2014/main" id="{7CEAD849-B92C-4F91-943C-248360DDFBCA}"/>
              </a:ext>
            </a:extLst>
          </p:cNvPr>
          <p:cNvPicPr>
            <a:picLocks noChangeAspect="1"/>
          </p:cNvPicPr>
          <p:nvPr/>
        </p:nvPicPr>
        <p:blipFill>
          <a:blip r:embed="rId6"/>
          <a:stretch>
            <a:fillRect/>
          </a:stretch>
        </p:blipFill>
        <p:spPr>
          <a:xfrm>
            <a:off x="4642142" y="3430358"/>
            <a:ext cx="4509501" cy="585606"/>
          </a:xfrm>
          <a:prstGeom prst="rect">
            <a:avLst/>
          </a:prstGeom>
        </p:spPr>
      </p:pic>
      <p:sp>
        <p:nvSpPr>
          <p:cNvPr id="24" name="TextBox 23">
            <a:extLst>
              <a:ext uri="{FF2B5EF4-FFF2-40B4-BE49-F238E27FC236}">
                <a16:creationId xmlns:a16="http://schemas.microsoft.com/office/drawing/2014/main" id="{42A363D5-8ED3-41AA-A1C5-A4001EB5E226}"/>
              </a:ext>
            </a:extLst>
          </p:cNvPr>
          <p:cNvSpPr txBox="1"/>
          <p:nvPr/>
        </p:nvSpPr>
        <p:spPr>
          <a:xfrm>
            <a:off x="4976336" y="2235762"/>
            <a:ext cx="4004248" cy="300082"/>
          </a:xfrm>
          <a:prstGeom prst="rect">
            <a:avLst/>
          </a:prstGeom>
          <a:solidFill>
            <a:srgbClr val="00FFFF"/>
          </a:solidFill>
        </p:spPr>
        <p:txBody>
          <a:bodyPr wrap="square">
            <a:spAutoFit/>
          </a:bodyPr>
          <a:lstStyle/>
          <a:p>
            <a:r>
              <a:rPr lang="en-US" dirty="0"/>
              <a:t>For the case of an ideal gas,</a:t>
            </a:r>
          </a:p>
        </p:txBody>
      </p:sp>
      <p:pic>
        <p:nvPicPr>
          <p:cNvPr id="26" name="Picture 25">
            <a:extLst>
              <a:ext uri="{FF2B5EF4-FFF2-40B4-BE49-F238E27FC236}">
                <a16:creationId xmlns:a16="http://schemas.microsoft.com/office/drawing/2014/main" id="{6EECCA68-C1EF-4EBD-9BC0-25FC82972680}"/>
              </a:ext>
            </a:extLst>
          </p:cNvPr>
          <p:cNvPicPr>
            <a:picLocks noChangeAspect="1"/>
          </p:cNvPicPr>
          <p:nvPr/>
        </p:nvPicPr>
        <p:blipFill>
          <a:blip r:embed="rId7"/>
          <a:stretch>
            <a:fillRect/>
          </a:stretch>
        </p:blipFill>
        <p:spPr>
          <a:xfrm>
            <a:off x="4976336" y="2706014"/>
            <a:ext cx="3959740" cy="602256"/>
          </a:xfrm>
          <a:prstGeom prst="rect">
            <a:avLst/>
          </a:prstGeom>
        </p:spPr>
      </p:pic>
      <p:sp>
        <p:nvSpPr>
          <p:cNvPr id="3" name="TextBox 2">
            <a:extLst>
              <a:ext uri="{FF2B5EF4-FFF2-40B4-BE49-F238E27FC236}">
                <a16:creationId xmlns:a16="http://schemas.microsoft.com/office/drawing/2014/main" id="{ECAB07A8-9773-13C1-B6BA-D3AFF3EE0048}"/>
              </a:ext>
            </a:extLst>
          </p:cNvPr>
          <p:cNvSpPr txBox="1"/>
          <p:nvPr/>
        </p:nvSpPr>
        <p:spPr>
          <a:xfrm>
            <a:off x="163416" y="1022857"/>
            <a:ext cx="4408584" cy="738664"/>
          </a:xfrm>
          <a:prstGeom prst="rect">
            <a:avLst/>
          </a:prstGeom>
          <a:solidFill>
            <a:srgbClr val="00FFFF"/>
          </a:solidFill>
        </p:spPr>
        <p:txBody>
          <a:bodyPr wrap="square">
            <a:spAutoFit/>
          </a:bodyPr>
          <a:lstStyle/>
          <a:p>
            <a:r>
              <a:rPr lang="en-GB" sz="1400" dirty="0">
                <a:effectLst/>
                <a:latin typeface="STIX" panose="02020603050405020304" pitchFamily="18" charset="0"/>
              </a:rPr>
              <a:t>We have identified an internally reversible process described by </a:t>
            </a:r>
            <a:r>
              <a:rPr lang="en-GB" sz="1400" i="1" dirty="0">
                <a:effectLst/>
                <a:latin typeface="STIX" panose="02020603050405020304" pitchFamily="18" charset="0"/>
              </a:rPr>
              <a:t>p</a:t>
            </a:r>
            <a:r>
              <a:rPr lang="el-GR" sz="1400" dirty="0">
                <a:solidFill>
                  <a:srgbClr val="211E1E"/>
                </a:solidFill>
                <a:effectLst/>
                <a:latin typeface="Symbol" pitchFamily="2" charset="2"/>
              </a:rPr>
              <a:t>υ</a:t>
            </a:r>
            <a:r>
              <a:rPr lang="en-GB" sz="800" i="1" dirty="0">
                <a:effectLst/>
                <a:latin typeface="STIX" panose="02020603050405020304" pitchFamily="18" charset="0"/>
              </a:rPr>
              <a:t>n </a:t>
            </a:r>
            <a:r>
              <a:rPr lang="en-GB" sz="1400" dirty="0">
                <a:effectLst/>
                <a:latin typeface="Symbol" pitchFamily="2" charset="2"/>
              </a:rPr>
              <a:t>= </a:t>
            </a:r>
            <a:r>
              <a:rPr lang="en-GB" sz="1400" i="1" dirty="0">
                <a:effectLst/>
                <a:latin typeface="STIX" panose="02020603050405020304" pitchFamily="18" charset="0"/>
              </a:rPr>
              <a:t>constant</a:t>
            </a:r>
            <a:r>
              <a:rPr lang="en-GB" sz="1400" dirty="0">
                <a:effectLst/>
                <a:latin typeface="STIX" panose="02020603050405020304" pitchFamily="18" charset="0"/>
              </a:rPr>
              <a:t>, where </a:t>
            </a:r>
            <a:r>
              <a:rPr lang="en-GB" sz="1400" i="1" dirty="0">
                <a:effectLst/>
                <a:latin typeface="STIX" panose="02020603050405020304" pitchFamily="18" charset="0"/>
              </a:rPr>
              <a:t>n </a:t>
            </a:r>
            <a:r>
              <a:rPr lang="en-GB" sz="1400" dirty="0">
                <a:effectLst/>
                <a:latin typeface="STIX" panose="02020603050405020304" pitchFamily="18" charset="0"/>
              </a:rPr>
              <a:t>is a constant, as a </a:t>
            </a:r>
            <a:r>
              <a:rPr lang="en-GB" sz="1400" i="1" dirty="0">
                <a:effectLst/>
                <a:latin typeface="STIX" panose="02020603050405020304" pitchFamily="18" charset="0"/>
              </a:rPr>
              <a:t>polytropic process </a:t>
            </a:r>
            <a:endParaRPr lang="en-GB" dirty="0"/>
          </a:p>
        </p:txBody>
      </p:sp>
    </p:spTree>
    <p:extLst>
      <p:ext uri="{BB962C8B-B14F-4D97-AF65-F5344CB8AC3E}">
        <p14:creationId xmlns:p14="http://schemas.microsoft.com/office/powerpoint/2010/main" val="2972646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D18882-F5E0-4905-9DFD-911F90B450AE}"/>
              </a:ext>
            </a:extLst>
          </p:cNvPr>
          <p:cNvSpPr/>
          <p:nvPr/>
        </p:nvSpPr>
        <p:spPr>
          <a:xfrm>
            <a:off x="73835" y="267769"/>
            <a:ext cx="4305987" cy="584775"/>
          </a:xfrm>
          <a:prstGeom prst="rect">
            <a:avLst/>
          </a:prstGeom>
        </p:spPr>
        <p:txBody>
          <a:bodyPr wrap="none">
            <a:spAutoFit/>
          </a:bodyPr>
          <a:lstStyle/>
          <a:p>
            <a:r>
              <a:rPr lang="fi-FI" sz="3200" b="1" dirty="0" err="1"/>
              <a:t>Enthalpy</a:t>
            </a:r>
            <a:r>
              <a:rPr lang="fi-FI" sz="3200" b="1" dirty="0"/>
              <a:t> Vs. </a:t>
            </a:r>
            <a:r>
              <a:rPr lang="fi-FI" sz="3200" b="1" dirty="0" err="1"/>
              <a:t>Entropy</a:t>
            </a:r>
            <a:endParaRPr lang="fi-FI" sz="3200" b="1" dirty="0"/>
          </a:p>
        </p:txBody>
      </p:sp>
      <p:sp>
        <p:nvSpPr>
          <p:cNvPr id="6" name="Rectangle 5">
            <a:extLst>
              <a:ext uri="{FF2B5EF4-FFF2-40B4-BE49-F238E27FC236}">
                <a16:creationId xmlns:a16="http://schemas.microsoft.com/office/drawing/2014/main" id="{9BCA0C9A-E2AE-472E-BE25-2BB0680BD2FA}"/>
              </a:ext>
            </a:extLst>
          </p:cNvPr>
          <p:cNvSpPr/>
          <p:nvPr/>
        </p:nvSpPr>
        <p:spPr>
          <a:xfrm>
            <a:off x="73835" y="1275556"/>
            <a:ext cx="4369191" cy="1338828"/>
          </a:xfrm>
          <a:prstGeom prst="rect">
            <a:avLst/>
          </a:prstGeom>
          <a:solidFill>
            <a:srgbClr val="00FFFF"/>
          </a:solidFill>
        </p:spPr>
        <p:txBody>
          <a:bodyPr wrap="square">
            <a:spAutoFit/>
          </a:bodyPr>
          <a:lstStyle/>
          <a:p>
            <a:pPr>
              <a:spcBef>
                <a:spcPts val="600"/>
              </a:spcBef>
              <a:spcAft>
                <a:spcPts val="600"/>
              </a:spcAft>
            </a:pPr>
            <a:r>
              <a:rPr lang="en-US" dirty="0"/>
              <a:t>Enthalpy, denoted by the symbol ‘H’, refers to the measure of total heat content in a thermodynamic system under constant pressure. Enthalpy is calculated in terms of change, i.e., ∆H = ∆U + P∆V(where E is the internal energy). The SI unit of enthalpy is joules (J).</a:t>
            </a:r>
          </a:p>
        </p:txBody>
      </p:sp>
      <p:pic>
        <p:nvPicPr>
          <p:cNvPr id="9" name="Picture 8">
            <a:extLst>
              <a:ext uri="{FF2B5EF4-FFF2-40B4-BE49-F238E27FC236}">
                <a16:creationId xmlns:a16="http://schemas.microsoft.com/office/drawing/2014/main" id="{9077960F-BF82-4697-A901-DEC4D44673B6}"/>
              </a:ext>
            </a:extLst>
          </p:cNvPr>
          <p:cNvPicPr>
            <a:picLocks noChangeAspect="1"/>
          </p:cNvPicPr>
          <p:nvPr/>
        </p:nvPicPr>
        <p:blipFill>
          <a:blip r:embed="rId3"/>
          <a:stretch>
            <a:fillRect/>
          </a:stretch>
        </p:blipFill>
        <p:spPr>
          <a:xfrm>
            <a:off x="4572000" y="1085430"/>
            <a:ext cx="4295207" cy="3544133"/>
          </a:xfrm>
          <a:prstGeom prst="rect">
            <a:avLst/>
          </a:prstGeom>
        </p:spPr>
      </p:pic>
      <p:sp>
        <p:nvSpPr>
          <p:cNvPr id="10" name="Rectangle 9">
            <a:extLst>
              <a:ext uri="{FF2B5EF4-FFF2-40B4-BE49-F238E27FC236}">
                <a16:creationId xmlns:a16="http://schemas.microsoft.com/office/drawing/2014/main" id="{45CD9259-7769-446B-B834-710571774F93}"/>
              </a:ext>
            </a:extLst>
          </p:cNvPr>
          <p:cNvSpPr/>
          <p:nvPr/>
        </p:nvSpPr>
        <p:spPr>
          <a:xfrm>
            <a:off x="4848793" y="5363354"/>
            <a:ext cx="3950184" cy="300082"/>
          </a:xfrm>
          <a:prstGeom prst="rect">
            <a:avLst/>
          </a:prstGeom>
        </p:spPr>
        <p:txBody>
          <a:bodyPr wrap="none">
            <a:spAutoFit/>
          </a:bodyPr>
          <a:lstStyle/>
          <a:p>
            <a:r>
              <a:rPr lang="fi-FI" dirty="0"/>
              <a:t>https://www.youtube.com/watch?v=YM-uykVfq_E</a:t>
            </a:r>
          </a:p>
        </p:txBody>
      </p:sp>
      <p:sp>
        <p:nvSpPr>
          <p:cNvPr id="11" name="Rectangle 10">
            <a:extLst>
              <a:ext uri="{FF2B5EF4-FFF2-40B4-BE49-F238E27FC236}">
                <a16:creationId xmlns:a16="http://schemas.microsoft.com/office/drawing/2014/main" id="{22B4EA43-3D3D-44CD-B300-C4FBBC4C045B}"/>
              </a:ext>
            </a:extLst>
          </p:cNvPr>
          <p:cNvSpPr/>
          <p:nvPr/>
        </p:nvSpPr>
        <p:spPr>
          <a:xfrm>
            <a:off x="4848793" y="5055448"/>
            <a:ext cx="3877985" cy="300082"/>
          </a:xfrm>
          <a:prstGeom prst="rect">
            <a:avLst/>
          </a:prstGeom>
        </p:spPr>
        <p:txBody>
          <a:bodyPr wrap="none">
            <a:spAutoFit/>
          </a:bodyPr>
          <a:lstStyle/>
          <a:p>
            <a:r>
              <a:rPr lang="en-US" b="1" dirty="0"/>
              <a:t>Entropy and Entropy Generation in Daily Life</a:t>
            </a:r>
            <a:endParaRPr lang="fi-FI" b="1" dirty="0"/>
          </a:p>
        </p:txBody>
      </p:sp>
      <p:sp>
        <p:nvSpPr>
          <p:cNvPr id="3" name="TextBox 2">
            <a:extLst>
              <a:ext uri="{FF2B5EF4-FFF2-40B4-BE49-F238E27FC236}">
                <a16:creationId xmlns:a16="http://schemas.microsoft.com/office/drawing/2014/main" id="{AFEEF23A-7B4F-42A3-1AA4-91FA20AF2DC3}"/>
              </a:ext>
            </a:extLst>
          </p:cNvPr>
          <p:cNvSpPr txBox="1"/>
          <p:nvPr/>
        </p:nvSpPr>
        <p:spPr>
          <a:xfrm>
            <a:off x="57503" y="3056434"/>
            <a:ext cx="4385523" cy="1338828"/>
          </a:xfrm>
          <a:prstGeom prst="rect">
            <a:avLst/>
          </a:prstGeom>
          <a:solidFill>
            <a:srgbClr val="00FFFF"/>
          </a:solidFill>
        </p:spPr>
        <p:txBody>
          <a:bodyPr wrap="square">
            <a:spAutoFit/>
          </a:bodyPr>
          <a:lstStyle/>
          <a:p>
            <a:pPr>
              <a:spcBef>
                <a:spcPts val="600"/>
              </a:spcBef>
              <a:spcAft>
                <a:spcPts val="600"/>
              </a:spcAft>
            </a:pPr>
            <a:r>
              <a:rPr lang="en-US" dirty="0"/>
              <a:t>Entropy, denoted by the symbol ‘S’, refers to the measure of the level of disorder in a thermodynamic system. It is measured as joules per kelvin (J/K). Entropy is calculated in terms of change, i.e., ∆S = ∆Q/T (where Q is the heat content and T is the temperature).</a:t>
            </a:r>
          </a:p>
        </p:txBody>
      </p:sp>
    </p:spTree>
    <p:extLst>
      <p:ext uri="{BB962C8B-B14F-4D97-AF65-F5344CB8AC3E}">
        <p14:creationId xmlns:p14="http://schemas.microsoft.com/office/powerpoint/2010/main" val="266857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41765" y="155127"/>
            <a:ext cx="8819468" cy="584775"/>
          </a:xfrm>
          <a:prstGeom prst="rect">
            <a:avLst/>
          </a:prstGeom>
        </p:spPr>
        <p:txBody>
          <a:bodyPr wrap="square">
            <a:spAutoFit/>
          </a:bodyPr>
          <a:lstStyle/>
          <a:p>
            <a:r>
              <a:rPr lang="en-US" sz="3200" b="1" dirty="0"/>
              <a:t>Introducing the Second Law</a:t>
            </a:r>
            <a:endParaRPr lang="fi-FI" sz="3200" b="1" dirty="0"/>
          </a:p>
        </p:txBody>
      </p:sp>
      <p:pic>
        <p:nvPicPr>
          <p:cNvPr id="4" name="Picture 3">
            <a:extLst>
              <a:ext uri="{FF2B5EF4-FFF2-40B4-BE49-F238E27FC236}">
                <a16:creationId xmlns:a16="http://schemas.microsoft.com/office/drawing/2014/main" id="{A15752B2-2F6C-47F0-9D82-B06F7C1A8FA9}"/>
              </a:ext>
            </a:extLst>
          </p:cNvPr>
          <p:cNvPicPr>
            <a:picLocks noChangeAspect="1"/>
          </p:cNvPicPr>
          <p:nvPr/>
        </p:nvPicPr>
        <p:blipFill>
          <a:blip r:embed="rId3"/>
          <a:stretch>
            <a:fillRect/>
          </a:stretch>
        </p:blipFill>
        <p:spPr>
          <a:xfrm>
            <a:off x="5594499" y="774791"/>
            <a:ext cx="3373038" cy="4169340"/>
          </a:xfrm>
          <a:prstGeom prst="rect">
            <a:avLst/>
          </a:prstGeom>
        </p:spPr>
      </p:pic>
      <p:sp>
        <p:nvSpPr>
          <p:cNvPr id="22" name="TextBox 21">
            <a:extLst>
              <a:ext uri="{FF2B5EF4-FFF2-40B4-BE49-F238E27FC236}">
                <a16:creationId xmlns:a16="http://schemas.microsoft.com/office/drawing/2014/main" id="{AEFC3837-3529-4C10-9A77-D2EFB0F1D1BA}"/>
              </a:ext>
            </a:extLst>
          </p:cNvPr>
          <p:cNvSpPr txBox="1"/>
          <p:nvPr/>
        </p:nvSpPr>
        <p:spPr>
          <a:xfrm>
            <a:off x="76885" y="765266"/>
            <a:ext cx="5517615" cy="507831"/>
          </a:xfrm>
          <a:prstGeom prst="rect">
            <a:avLst/>
          </a:prstGeom>
          <a:solidFill>
            <a:srgbClr val="00FFFF"/>
          </a:solidFill>
        </p:spPr>
        <p:txBody>
          <a:bodyPr wrap="square">
            <a:spAutoFit/>
          </a:bodyPr>
          <a:lstStyle/>
          <a:p>
            <a:r>
              <a:rPr lang="en-US" dirty="0"/>
              <a:t>The foregoing discussion indicates that not every process consistent with the principle of energy conservation can occur. </a:t>
            </a:r>
          </a:p>
        </p:txBody>
      </p:sp>
      <p:sp>
        <p:nvSpPr>
          <p:cNvPr id="24" name="TextBox 23">
            <a:extLst>
              <a:ext uri="{FF2B5EF4-FFF2-40B4-BE49-F238E27FC236}">
                <a16:creationId xmlns:a16="http://schemas.microsoft.com/office/drawing/2014/main" id="{BE4CECB5-63F5-4D19-95FB-B8E4EF740C98}"/>
              </a:ext>
            </a:extLst>
          </p:cNvPr>
          <p:cNvSpPr txBox="1"/>
          <p:nvPr/>
        </p:nvSpPr>
        <p:spPr>
          <a:xfrm>
            <a:off x="76885" y="1451992"/>
            <a:ext cx="5517614" cy="715581"/>
          </a:xfrm>
          <a:prstGeom prst="rect">
            <a:avLst/>
          </a:prstGeom>
          <a:solidFill>
            <a:srgbClr val="00FFFF"/>
          </a:solidFill>
        </p:spPr>
        <p:txBody>
          <a:bodyPr wrap="square">
            <a:spAutoFit/>
          </a:bodyPr>
          <a:lstStyle/>
          <a:p>
            <a:r>
              <a:rPr lang="en-US" dirty="0"/>
              <a:t>Generally, an energy balance alone neither enables the preferred direction to be predicted nor permits the processes that can occur to be distinguished from those that cannot. </a:t>
            </a:r>
          </a:p>
        </p:txBody>
      </p:sp>
      <p:sp>
        <p:nvSpPr>
          <p:cNvPr id="26" name="TextBox 25">
            <a:extLst>
              <a:ext uri="{FF2B5EF4-FFF2-40B4-BE49-F238E27FC236}">
                <a16:creationId xmlns:a16="http://schemas.microsoft.com/office/drawing/2014/main" id="{5B049B85-ADA3-4FB6-84D3-32FE3D360C8D}"/>
              </a:ext>
            </a:extLst>
          </p:cNvPr>
          <p:cNvSpPr txBox="1"/>
          <p:nvPr/>
        </p:nvSpPr>
        <p:spPr>
          <a:xfrm>
            <a:off x="76885" y="2346468"/>
            <a:ext cx="5517615" cy="715581"/>
          </a:xfrm>
          <a:prstGeom prst="rect">
            <a:avLst/>
          </a:prstGeom>
          <a:solidFill>
            <a:srgbClr val="00FFFF"/>
          </a:solidFill>
        </p:spPr>
        <p:txBody>
          <a:bodyPr wrap="square">
            <a:spAutoFit/>
          </a:bodyPr>
          <a:lstStyle/>
          <a:p>
            <a:r>
              <a:rPr lang="en-US" dirty="0"/>
              <a:t>In elementary cases, such as the ones considered in right Fig., experience can be drawn upon to deduce whether particular spontaneous processes occur and to deduce their directions. </a:t>
            </a:r>
          </a:p>
        </p:txBody>
      </p:sp>
      <p:sp>
        <p:nvSpPr>
          <p:cNvPr id="28" name="TextBox 27">
            <a:extLst>
              <a:ext uri="{FF2B5EF4-FFF2-40B4-BE49-F238E27FC236}">
                <a16:creationId xmlns:a16="http://schemas.microsoft.com/office/drawing/2014/main" id="{E80636EE-95FF-49F9-8D05-E5D1C7D5F573}"/>
              </a:ext>
            </a:extLst>
          </p:cNvPr>
          <p:cNvSpPr txBox="1"/>
          <p:nvPr/>
        </p:nvSpPr>
        <p:spPr>
          <a:xfrm>
            <a:off x="76885" y="3240944"/>
            <a:ext cx="5517614" cy="507831"/>
          </a:xfrm>
          <a:prstGeom prst="rect">
            <a:avLst/>
          </a:prstGeom>
          <a:solidFill>
            <a:srgbClr val="00FFFF"/>
          </a:solidFill>
        </p:spPr>
        <p:txBody>
          <a:bodyPr wrap="square">
            <a:spAutoFit/>
          </a:bodyPr>
          <a:lstStyle/>
          <a:p>
            <a:r>
              <a:rPr lang="en-US" dirty="0"/>
              <a:t>For more complex cases, where experience is lacking or uncertain, a guiding principle is necessary. This is provided by the second law.</a:t>
            </a:r>
          </a:p>
        </p:txBody>
      </p:sp>
      <p:sp>
        <p:nvSpPr>
          <p:cNvPr id="30" name="TextBox 29">
            <a:extLst>
              <a:ext uri="{FF2B5EF4-FFF2-40B4-BE49-F238E27FC236}">
                <a16:creationId xmlns:a16="http://schemas.microsoft.com/office/drawing/2014/main" id="{44BBE518-908B-4689-AA55-31ABE874E315}"/>
              </a:ext>
            </a:extLst>
          </p:cNvPr>
          <p:cNvSpPr txBox="1"/>
          <p:nvPr/>
        </p:nvSpPr>
        <p:spPr>
          <a:xfrm>
            <a:off x="76885" y="3927671"/>
            <a:ext cx="5517615" cy="923330"/>
          </a:xfrm>
          <a:prstGeom prst="rect">
            <a:avLst/>
          </a:prstGeom>
          <a:solidFill>
            <a:srgbClr val="00FFFF"/>
          </a:solidFill>
        </p:spPr>
        <p:txBody>
          <a:bodyPr wrap="square">
            <a:spAutoFit/>
          </a:bodyPr>
          <a:lstStyle/>
          <a:p>
            <a:r>
              <a:rPr lang="en-US" dirty="0"/>
              <a:t>The foregoing discussion also indicates that when left alone systems tend to undergo spontaneous changes until a condition of equilibrium is achieved, both internally and with their surroundings. In some cases equilibrium is reached quickly, whereas in others it is achieved slowly. </a:t>
            </a:r>
          </a:p>
        </p:txBody>
      </p:sp>
    </p:spTree>
    <p:extLst>
      <p:ext uri="{BB962C8B-B14F-4D97-AF65-F5344CB8AC3E}">
        <p14:creationId xmlns:p14="http://schemas.microsoft.com/office/powerpoint/2010/main" val="67876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P spid="28"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t5s.com-Understanding Second Law of Thermodynamics !">
            <a:hlinkClick r:id="" action="ppaction://media"/>
            <a:extLst>
              <a:ext uri="{FF2B5EF4-FFF2-40B4-BE49-F238E27FC236}">
                <a16:creationId xmlns:a16="http://schemas.microsoft.com/office/drawing/2014/main" id="{D1DF341C-E307-4B36-A448-B765931447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7362" y="739901"/>
            <a:ext cx="7594156" cy="4271713"/>
          </a:xfrm>
          <a:prstGeom prst="rect">
            <a:avLst/>
          </a:prstGeom>
        </p:spPr>
      </p:pic>
      <p:sp>
        <p:nvSpPr>
          <p:cNvPr id="6" name="Rectangle 5">
            <a:extLst>
              <a:ext uri="{FF2B5EF4-FFF2-40B4-BE49-F238E27FC236}">
                <a16:creationId xmlns:a16="http://schemas.microsoft.com/office/drawing/2014/main" id="{1316AFA5-D207-49FF-87C1-EC9C0B2B4C92}"/>
              </a:ext>
            </a:extLst>
          </p:cNvPr>
          <p:cNvSpPr/>
          <p:nvPr/>
        </p:nvSpPr>
        <p:spPr>
          <a:xfrm>
            <a:off x="41765" y="155127"/>
            <a:ext cx="8819468" cy="584775"/>
          </a:xfrm>
          <a:prstGeom prst="rect">
            <a:avLst/>
          </a:prstGeom>
        </p:spPr>
        <p:txBody>
          <a:bodyPr wrap="square">
            <a:spAutoFit/>
          </a:bodyPr>
          <a:lstStyle/>
          <a:p>
            <a:r>
              <a:rPr lang="en-US" sz="3200" b="1" dirty="0"/>
              <a:t>Introducing the Second Law</a:t>
            </a:r>
            <a:endParaRPr lang="fi-FI" sz="3200" b="1" dirty="0"/>
          </a:p>
        </p:txBody>
      </p:sp>
    </p:spTree>
    <p:extLst>
      <p:ext uri="{BB962C8B-B14F-4D97-AF65-F5344CB8AC3E}">
        <p14:creationId xmlns:p14="http://schemas.microsoft.com/office/powerpoint/2010/main" val="179393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9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5372C9-9445-4DA3-967E-D174D9531F51}"/>
              </a:ext>
            </a:extLst>
          </p:cNvPr>
          <p:cNvSpPr>
            <a:spLocks noGrp="1"/>
          </p:cNvSpPr>
          <p:nvPr>
            <p:ph type="body" sz="half" idx="10"/>
          </p:nvPr>
        </p:nvSpPr>
        <p:spPr>
          <a:xfrm>
            <a:off x="287363" y="223017"/>
            <a:ext cx="8254382" cy="1157194"/>
          </a:xfrm>
        </p:spPr>
        <p:txBody>
          <a:bodyPr/>
          <a:lstStyle/>
          <a:p>
            <a:r>
              <a:rPr lang="en-US" sz="3200" b="1" dirty="0"/>
              <a:t>Aspects of the Second Law</a:t>
            </a:r>
            <a:endParaRPr lang="en-US" sz="3200" dirty="0"/>
          </a:p>
        </p:txBody>
      </p:sp>
      <p:sp>
        <p:nvSpPr>
          <p:cNvPr id="7" name="TextBox 6">
            <a:extLst>
              <a:ext uri="{FF2B5EF4-FFF2-40B4-BE49-F238E27FC236}">
                <a16:creationId xmlns:a16="http://schemas.microsoft.com/office/drawing/2014/main" id="{652D0A38-12B5-4555-B8AB-9F2F0E65967E}"/>
              </a:ext>
            </a:extLst>
          </p:cNvPr>
          <p:cNvSpPr txBox="1"/>
          <p:nvPr/>
        </p:nvSpPr>
        <p:spPr>
          <a:xfrm>
            <a:off x="287363" y="940316"/>
            <a:ext cx="4020868" cy="307777"/>
          </a:xfrm>
          <a:prstGeom prst="rect">
            <a:avLst/>
          </a:prstGeom>
          <a:solidFill>
            <a:srgbClr val="00FF00"/>
          </a:solidFill>
        </p:spPr>
        <p:txBody>
          <a:bodyPr wrap="square">
            <a:spAutoFit/>
          </a:bodyPr>
          <a:lstStyle/>
          <a:p>
            <a:r>
              <a:rPr lang="en-US" sz="1400" b="1" dirty="0"/>
              <a:t>Aspects of the Second Law</a:t>
            </a:r>
            <a:endParaRPr lang="en-US" sz="1400" dirty="0"/>
          </a:p>
        </p:txBody>
      </p:sp>
      <p:pic>
        <p:nvPicPr>
          <p:cNvPr id="5" name="Picture 4">
            <a:extLst>
              <a:ext uri="{FF2B5EF4-FFF2-40B4-BE49-F238E27FC236}">
                <a16:creationId xmlns:a16="http://schemas.microsoft.com/office/drawing/2014/main" id="{A2A8EA20-6F42-4267-AD15-AD907E778ED6}"/>
              </a:ext>
            </a:extLst>
          </p:cNvPr>
          <p:cNvPicPr>
            <a:picLocks noChangeAspect="1"/>
          </p:cNvPicPr>
          <p:nvPr/>
        </p:nvPicPr>
        <p:blipFill>
          <a:blip r:embed="rId2"/>
          <a:stretch>
            <a:fillRect/>
          </a:stretch>
        </p:blipFill>
        <p:spPr>
          <a:xfrm>
            <a:off x="5978455" y="3732149"/>
            <a:ext cx="2317106" cy="1278119"/>
          </a:xfrm>
          <a:prstGeom prst="rect">
            <a:avLst/>
          </a:prstGeom>
        </p:spPr>
      </p:pic>
      <p:sp>
        <p:nvSpPr>
          <p:cNvPr id="15" name="TextBox 14">
            <a:extLst>
              <a:ext uri="{FF2B5EF4-FFF2-40B4-BE49-F238E27FC236}">
                <a16:creationId xmlns:a16="http://schemas.microsoft.com/office/drawing/2014/main" id="{6F54870C-4606-44F6-BF32-41497533E59F}"/>
              </a:ext>
            </a:extLst>
          </p:cNvPr>
          <p:cNvSpPr txBox="1"/>
          <p:nvPr/>
        </p:nvSpPr>
        <p:spPr>
          <a:xfrm>
            <a:off x="287363" y="1373756"/>
            <a:ext cx="4020868" cy="923330"/>
          </a:xfrm>
          <a:prstGeom prst="rect">
            <a:avLst/>
          </a:prstGeom>
          <a:solidFill>
            <a:schemeClr val="bg2"/>
          </a:solidFill>
        </p:spPr>
        <p:txBody>
          <a:bodyPr wrap="square">
            <a:spAutoFit/>
          </a:bodyPr>
          <a:lstStyle/>
          <a:p>
            <a:r>
              <a:rPr lang="en-US" dirty="0"/>
              <a:t>We conclude our introduction to the second law by observing that the second law </a:t>
            </a:r>
          </a:p>
          <a:p>
            <a:r>
              <a:rPr lang="en-US" dirty="0"/>
              <a:t>and deductions from it have many important uses, including means for</a:t>
            </a:r>
          </a:p>
        </p:txBody>
      </p:sp>
      <p:sp>
        <p:nvSpPr>
          <p:cNvPr id="17" name="TextBox 16">
            <a:extLst>
              <a:ext uri="{FF2B5EF4-FFF2-40B4-BE49-F238E27FC236}">
                <a16:creationId xmlns:a16="http://schemas.microsoft.com/office/drawing/2014/main" id="{F065615C-42C8-4C9B-9EC7-9BA61A1932D3}"/>
              </a:ext>
            </a:extLst>
          </p:cNvPr>
          <p:cNvSpPr txBox="1"/>
          <p:nvPr/>
        </p:nvSpPr>
        <p:spPr>
          <a:xfrm>
            <a:off x="287363" y="2420368"/>
            <a:ext cx="4020868" cy="300082"/>
          </a:xfrm>
          <a:prstGeom prst="rect">
            <a:avLst/>
          </a:prstGeom>
          <a:solidFill>
            <a:srgbClr val="FF0000"/>
          </a:solidFill>
        </p:spPr>
        <p:txBody>
          <a:bodyPr wrap="square">
            <a:spAutoFit/>
          </a:bodyPr>
          <a:lstStyle/>
          <a:p>
            <a:r>
              <a:rPr lang="en-US" dirty="0"/>
              <a:t>1. predicting the direction of processes.</a:t>
            </a:r>
          </a:p>
        </p:txBody>
      </p:sp>
      <p:sp>
        <p:nvSpPr>
          <p:cNvPr id="19" name="TextBox 18">
            <a:extLst>
              <a:ext uri="{FF2B5EF4-FFF2-40B4-BE49-F238E27FC236}">
                <a16:creationId xmlns:a16="http://schemas.microsoft.com/office/drawing/2014/main" id="{5EB2EB40-419E-4C50-A0CA-156DF7C5B3F6}"/>
              </a:ext>
            </a:extLst>
          </p:cNvPr>
          <p:cNvSpPr txBox="1"/>
          <p:nvPr/>
        </p:nvSpPr>
        <p:spPr>
          <a:xfrm>
            <a:off x="287363" y="2822343"/>
            <a:ext cx="4020868" cy="300082"/>
          </a:xfrm>
          <a:prstGeom prst="rect">
            <a:avLst/>
          </a:prstGeom>
          <a:solidFill>
            <a:srgbClr val="FFC000"/>
          </a:solidFill>
        </p:spPr>
        <p:txBody>
          <a:bodyPr wrap="square">
            <a:spAutoFit/>
          </a:bodyPr>
          <a:lstStyle/>
          <a:p>
            <a:r>
              <a:rPr lang="en-US" dirty="0"/>
              <a:t>2. establishing conditions for equilibrium.</a:t>
            </a:r>
          </a:p>
        </p:txBody>
      </p:sp>
      <p:sp>
        <p:nvSpPr>
          <p:cNvPr id="21" name="TextBox 20">
            <a:extLst>
              <a:ext uri="{FF2B5EF4-FFF2-40B4-BE49-F238E27FC236}">
                <a16:creationId xmlns:a16="http://schemas.microsoft.com/office/drawing/2014/main" id="{74150222-9329-4FC3-84E3-F356869A106E}"/>
              </a:ext>
            </a:extLst>
          </p:cNvPr>
          <p:cNvSpPr txBox="1"/>
          <p:nvPr/>
        </p:nvSpPr>
        <p:spPr>
          <a:xfrm>
            <a:off x="287363" y="3224318"/>
            <a:ext cx="4020868" cy="507831"/>
          </a:xfrm>
          <a:prstGeom prst="rect">
            <a:avLst/>
          </a:prstGeom>
          <a:solidFill>
            <a:srgbClr val="FFFF00"/>
          </a:solidFill>
        </p:spPr>
        <p:txBody>
          <a:bodyPr wrap="square">
            <a:spAutoFit/>
          </a:bodyPr>
          <a:lstStyle/>
          <a:p>
            <a:r>
              <a:rPr lang="en-US" dirty="0"/>
              <a:t>3. determining the best theoretical performance of cycles, engines, and other devices.</a:t>
            </a:r>
          </a:p>
        </p:txBody>
      </p:sp>
      <p:sp>
        <p:nvSpPr>
          <p:cNvPr id="23" name="TextBox 22">
            <a:extLst>
              <a:ext uri="{FF2B5EF4-FFF2-40B4-BE49-F238E27FC236}">
                <a16:creationId xmlns:a16="http://schemas.microsoft.com/office/drawing/2014/main" id="{143415F4-E53D-4D8A-A3B4-5769EF5868B3}"/>
              </a:ext>
            </a:extLst>
          </p:cNvPr>
          <p:cNvSpPr txBox="1"/>
          <p:nvPr/>
        </p:nvSpPr>
        <p:spPr>
          <a:xfrm>
            <a:off x="287363" y="3792353"/>
            <a:ext cx="4020868" cy="715581"/>
          </a:xfrm>
          <a:prstGeom prst="rect">
            <a:avLst/>
          </a:prstGeom>
          <a:solidFill>
            <a:srgbClr val="92D050"/>
          </a:solidFill>
        </p:spPr>
        <p:txBody>
          <a:bodyPr wrap="square">
            <a:spAutoFit/>
          </a:bodyPr>
          <a:lstStyle/>
          <a:p>
            <a:r>
              <a:rPr lang="en-US" dirty="0"/>
              <a:t>4. evaluating quantitatively the factors that preclude the attainment of the best theoretical performance level.</a:t>
            </a:r>
          </a:p>
        </p:txBody>
      </p:sp>
      <p:sp>
        <p:nvSpPr>
          <p:cNvPr id="25" name="TextBox 24">
            <a:extLst>
              <a:ext uri="{FF2B5EF4-FFF2-40B4-BE49-F238E27FC236}">
                <a16:creationId xmlns:a16="http://schemas.microsoft.com/office/drawing/2014/main" id="{793FFD3B-16C6-448A-919A-6029B7379119}"/>
              </a:ext>
            </a:extLst>
          </p:cNvPr>
          <p:cNvSpPr txBox="1"/>
          <p:nvPr/>
        </p:nvSpPr>
        <p:spPr>
          <a:xfrm>
            <a:off x="4414554" y="940316"/>
            <a:ext cx="4623938" cy="507831"/>
          </a:xfrm>
          <a:prstGeom prst="rect">
            <a:avLst/>
          </a:prstGeom>
          <a:solidFill>
            <a:srgbClr val="00B050"/>
          </a:solidFill>
        </p:spPr>
        <p:txBody>
          <a:bodyPr wrap="square">
            <a:spAutoFit/>
          </a:bodyPr>
          <a:lstStyle/>
          <a:p>
            <a:r>
              <a:rPr lang="en-US" dirty="0"/>
              <a:t>5. defining a temperature scale independent of the properties of any thermometric substance.</a:t>
            </a:r>
          </a:p>
        </p:txBody>
      </p:sp>
      <p:sp>
        <p:nvSpPr>
          <p:cNvPr id="27" name="TextBox 26">
            <a:extLst>
              <a:ext uri="{FF2B5EF4-FFF2-40B4-BE49-F238E27FC236}">
                <a16:creationId xmlns:a16="http://schemas.microsoft.com/office/drawing/2014/main" id="{9E0FF079-8E77-4DE7-BB60-A52F2AA1CAF9}"/>
              </a:ext>
            </a:extLst>
          </p:cNvPr>
          <p:cNvSpPr txBox="1"/>
          <p:nvPr/>
        </p:nvSpPr>
        <p:spPr>
          <a:xfrm>
            <a:off x="4414554" y="1540518"/>
            <a:ext cx="4623938" cy="507831"/>
          </a:xfrm>
          <a:prstGeom prst="rect">
            <a:avLst/>
          </a:prstGeom>
          <a:solidFill>
            <a:srgbClr val="00B0F0"/>
          </a:solidFill>
        </p:spPr>
        <p:txBody>
          <a:bodyPr wrap="square">
            <a:spAutoFit/>
          </a:bodyPr>
          <a:lstStyle/>
          <a:p>
            <a:r>
              <a:rPr lang="en-US" dirty="0"/>
              <a:t>6. developing means for evaluating properties such as u and h in terms of properties </a:t>
            </a:r>
          </a:p>
        </p:txBody>
      </p:sp>
      <p:sp>
        <p:nvSpPr>
          <p:cNvPr id="32" name="TextBox 31">
            <a:extLst>
              <a:ext uri="{FF2B5EF4-FFF2-40B4-BE49-F238E27FC236}">
                <a16:creationId xmlns:a16="http://schemas.microsoft.com/office/drawing/2014/main" id="{40D49F07-ECF5-4EBE-86E8-51DDC913CF31}"/>
              </a:ext>
            </a:extLst>
          </p:cNvPr>
          <p:cNvSpPr txBox="1"/>
          <p:nvPr/>
        </p:nvSpPr>
        <p:spPr>
          <a:xfrm>
            <a:off x="4414554" y="2203522"/>
            <a:ext cx="4623938" cy="1200329"/>
          </a:xfrm>
          <a:prstGeom prst="rect">
            <a:avLst/>
          </a:prstGeom>
          <a:solidFill>
            <a:schemeClr val="bg2">
              <a:lumMod val="20000"/>
              <a:lumOff val="80000"/>
            </a:schemeClr>
          </a:solidFill>
        </p:spPr>
        <p:txBody>
          <a:bodyPr wrap="square">
            <a:spAutoFit/>
          </a:bodyPr>
          <a:lstStyle/>
          <a:p>
            <a:r>
              <a:rPr lang="en-US" sz="1200" dirty="0"/>
              <a:t>The six points listed can be thought of as aspects of the second law of thermodynamics and not as independent and unrelated ideas. Nonetheless, given the variety of these topic areas, it is easy to understand why there is no single statement of the second law that brings out each one clearly. There are several alternative, yet equivalent, formulations of the second law.</a:t>
            </a:r>
          </a:p>
        </p:txBody>
      </p:sp>
    </p:spTree>
    <p:extLst>
      <p:ext uri="{BB962C8B-B14F-4D97-AF65-F5344CB8AC3E}">
        <p14:creationId xmlns:p14="http://schemas.microsoft.com/office/powerpoint/2010/main" val="244547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7" grpId="0" animBg="1"/>
      <p:bldP spid="19" grpId="0" animBg="1"/>
      <p:bldP spid="21" grpId="0" animBg="1"/>
      <p:bldP spid="23" grpId="0" animBg="1"/>
      <p:bldP spid="25" grpId="0" animBg="1"/>
      <p:bldP spid="27"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03347" y="85119"/>
            <a:ext cx="6125395" cy="584775"/>
          </a:xfrm>
          <a:prstGeom prst="rect">
            <a:avLst/>
          </a:prstGeom>
        </p:spPr>
        <p:txBody>
          <a:bodyPr wrap="none">
            <a:spAutoFit/>
          </a:bodyPr>
          <a:lstStyle/>
          <a:p>
            <a:r>
              <a:rPr lang="en-US" sz="3200" b="1" dirty="0"/>
              <a:t>Statements of the Second Law</a:t>
            </a:r>
            <a:endParaRPr lang="en-US" sz="7200" dirty="0"/>
          </a:p>
        </p:txBody>
      </p:sp>
      <p:sp>
        <p:nvSpPr>
          <p:cNvPr id="12" name="TextBox 11">
            <a:extLst>
              <a:ext uri="{FF2B5EF4-FFF2-40B4-BE49-F238E27FC236}">
                <a16:creationId xmlns:a16="http://schemas.microsoft.com/office/drawing/2014/main" id="{E1D6FF2E-B1C8-43E9-A482-0CA2D8E245A1}"/>
              </a:ext>
            </a:extLst>
          </p:cNvPr>
          <p:cNvSpPr txBox="1"/>
          <p:nvPr/>
        </p:nvSpPr>
        <p:spPr>
          <a:xfrm>
            <a:off x="271308" y="783761"/>
            <a:ext cx="4233662" cy="300082"/>
          </a:xfrm>
          <a:prstGeom prst="rect">
            <a:avLst/>
          </a:prstGeom>
          <a:solidFill>
            <a:srgbClr val="00FF00"/>
          </a:solidFill>
        </p:spPr>
        <p:txBody>
          <a:bodyPr wrap="square">
            <a:spAutoFit/>
          </a:bodyPr>
          <a:lstStyle>
            <a:defPPr>
              <a:defRPr lang="en-US"/>
            </a:defPPr>
          </a:lstStyle>
          <a:p>
            <a:r>
              <a:rPr lang="en-US" dirty="0"/>
              <a:t>Clausius Statement of the Second Law</a:t>
            </a:r>
          </a:p>
        </p:txBody>
      </p:sp>
      <p:sp>
        <p:nvSpPr>
          <p:cNvPr id="13" name="TextBox 12">
            <a:extLst>
              <a:ext uri="{FF2B5EF4-FFF2-40B4-BE49-F238E27FC236}">
                <a16:creationId xmlns:a16="http://schemas.microsoft.com/office/drawing/2014/main" id="{97100601-0A37-446B-A904-CD83821DB384}"/>
              </a:ext>
            </a:extLst>
          </p:cNvPr>
          <p:cNvSpPr txBox="1"/>
          <p:nvPr/>
        </p:nvSpPr>
        <p:spPr>
          <a:xfrm>
            <a:off x="271308" y="1191307"/>
            <a:ext cx="4233662" cy="715581"/>
          </a:xfrm>
          <a:prstGeom prst="rect">
            <a:avLst/>
          </a:prstGeom>
          <a:solidFill>
            <a:srgbClr val="00FFFF"/>
          </a:solidFill>
        </p:spPr>
        <p:txBody>
          <a:bodyPr wrap="square">
            <a:spAutoFit/>
          </a:bodyPr>
          <a:lstStyle>
            <a:defPPr>
              <a:defRPr lang="en-US"/>
            </a:defPPr>
            <a:lvl1pPr algn="just"/>
          </a:lstStyle>
          <a:p>
            <a:r>
              <a:rPr lang="en-US" i="1" dirty="0"/>
              <a:t>It is impossible for any system to operate in such a way that the sole result would be an energy transfer by heat from a cooler to a hotter body.</a:t>
            </a:r>
          </a:p>
        </p:txBody>
      </p:sp>
      <p:sp>
        <p:nvSpPr>
          <p:cNvPr id="15" name="TextBox 14">
            <a:extLst>
              <a:ext uri="{FF2B5EF4-FFF2-40B4-BE49-F238E27FC236}">
                <a16:creationId xmlns:a16="http://schemas.microsoft.com/office/drawing/2014/main" id="{7A0BC81C-8771-485E-A235-84751CCE849E}"/>
              </a:ext>
            </a:extLst>
          </p:cNvPr>
          <p:cNvSpPr txBox="1"/>
          <p:nvPr/>
        </p:nvSpPr>
        <p:spPr>
          <a:xfrm>
            <a:off x="276792" y="1990938"/>
            <a:ext cx="4228178" cy="300082"/>
          </a:xfrm>
          <a:prstGeom prst="rect">
            <a:avLst/>
          </a:prstGeom>
          <a:solidFill>
            <a:srgbClr val="00FF00"/>
          </a:solidFill>
        </p:spPr>
        <p:txBody>
          <a:bodyPr wrap="square">
            <a:spAutoFit/>
          </a:bodyPr>
          <a:lstStyle>
            <a:defPPr>
              <a:defRPr lang="en-US"/>
            </a:defPPr>
          </a:lstStyle>
          <a:p>
            <a:r>
              <a:rPr lang="en-US" dirty="0"/>
              <a:t>Kelvin–Planck Statement of the Second Law</a:t>
            </a:r>
          </a:p>
        </p:txBody>
      </p:sp>
      <p:sp>
        <p:nvSpPr>
          <p:cNvPr id="16" name="TextBox 15">
            <a:extLst>
              <a:ext uri="{FF2B5EF4-FFF2-40B4-BE49-F238E27FC236}">
                <a16:creationId xmlns:a16="http://schemas.microsoft.com/office/drawing/2014/main" id="{0D3A1768-C7D8-4246-88E8-F67D3E9DF1CC}"/>
              </a:ext>
            </a:extLst>
          </p:cNvPr>
          <p:cNvSpPr txBox="1"/>
          <p:nvPr/>
        </p:nvSpPr>
        <p:spPr>
          <a:xfrm>
            <a:off x="271308" y="2395835"/>
            <a:ext cx="4228178" cy="1131079"/>
          </a:xfrm>
          <a:prstGeom prst="rect">
            <a:avLst/>
          </a:prstGeom>
          <a:solidFill>
            <a:srgbClr val="00FFFF"/>
          </a:solidFill>
        </p:spPr>
        <p:txBody>
          <a:bodyPr wrap="square">
            <a:spAutoFit/>
          </a:bodyPr>
          <a:lstStyle/>
          <a:p>
            <a:r>
              <a:rPr lang="en-US" i="1" dirty="0"/>
              <a:t>It is impossible for any system to operate in a thermodynamic cycle and deliver a net amount of energy by work to its surroundings while receiving energy by heat transfer from a single thermal reservoir.</a:t>
            </a:r>
          </a:p>
        </p:txBody>
      </p:sp>
      <p:pic>
        <p:nvPicPr>
          <p:cNvPr id="3" name="Picture 2">
            <a:extLst>
              <a:ext uri="{FF2B5EF4-FFF2-40B4-BE49-F238E27FC236}">
                <a16:creationId xmlns:a16="http://schemas.microsoft.com/office/drawing/2014/main" id="{6EB3A06C-AECA-4A2D-9E4B-7AC6003355AC}"/>
              </a:ext>
            </a:extLst>
          </p:cNvPr>
          <p:cNvPicPr>
            <a:picLocks noChangeAspect="1"/>
          </p:cNvPicPr>
          <p:nvPr/>
        </p:nvPicPr>
        <p:blipFill>
          <a:blip r:embed="rId3"/>
          <a:stretch>
            <a:fillRect/>
          </a:stretch>
        </p:blipFill>
        <p:spPr>
          <a:xfrm>
            <a:off x="5861251" y="734097"/>
            <a:ext cx="1603419" cy="1152763"/>
          </a:xfrm>
          <a:prstGeom prst="rect">
            <a:avLst/>
          </a:prstGeom>
        </p:spPr>
      </p:pic>
      <p:pic>
        <p:nvPicPr>
          <p:cNvPr id="5" name="Picture 4">
            <a:extLst>
              <a:ext uri="{FF2B5EF4-FFF2-40B4-BE49-F238E27FC236}">
                <a16:creationId xmlns:a16="http://schemas.microsoft.com/office/drawing/2014/main" id="{23641945-5A97-41C8-8139-3C2E270BE585}"/>
              </a:ext>
            </a:extLst>
          </p:cNvPr>
          <p:cNvPicPr>
            <a:picLocks noChangeAspect="1"/>
          </p:cNvPicPr>
          <p:nvPr/>
        </p:nvPicPr>
        <p:blipFill>
          <a:blip r:embed="rId4"/>
          <a:stretch>
            <a:fillRect/>
          </a:stretch>
        </p:blipFill>
        <p:spPr>
          <a:xfrm>
            <a:off x="5861250" y="1990938"/>
            <a:ext cx="1603419" cy="1442749"/>
          </a:xfrm>
          <a:prstGeom prst="rect">
            <a:avLst/>
          </a:prstGeom>
        </p:spPr>
      </p:pic>
      <p:pic>
        <p:nvPicPr>
          <p:cNvPr id="7" name="Picture 6">
            <a:extLst>
              <a:ext uri="{FF2B5EF4-FFF2-40B4-BE49-F238E27FC236}">
                <a16:creationId xmlns:a16="http://schemas.microsoft.com/office/drawing/2014/main" id="{DEE3D3CF-2C67-40C3-B8A3-DB3557A70D2F}"/>
              </a:ext>
            </a:extLst>
          </p:cNvPr>
          <p:cNvPicPr>
            <a:picLocks noChangeAspect="1"/>
          </p:cNvPicPr>
          <p:nvPr/>
        </p:nvPicPr>
        <p:blipFill>
          <a:blip r:embed="rId5"/>
          <a:stretch>
            <a:fillRect/>
          </a:stretch>
        </p:blipFill>
        <p:spPr>
          <a:xfrm>
            <a:off x="5707291" y="3487039"/>
            <a:ext cx="2667255" cy="1946375"/>
          </a:xfrm>
          <a:prstGeom prst="rect">
            <a:avLst/>
          </a:prstGeom>
        </p:spPr>
      </p:pic>
      <p:sp>
        <p:nvSpPr>
          <p:cNvPr id="19" name="TextBox 18">
            <a:extLst>
              <a:ext uri="{FF2B5EF4-FFF2-40B4-BE49-F238E27FC236}">
                <a16:creationId xmlns:a16="http://schemas.microsoft.com/office/drawing/2014/main" id="{285892EC-B98B-43FF-9783-8A187A587C75}"/>
              </a:ext>
            </a:extLst>
          </p:cNvPr>
          <p:cNvSpPr txBox="1"/>
          <p:nvPr/>
        </p:nvSpPr>
        <p:spPr>
          <a:xfrm>
            <a:off x="271307" y="3631729"/>
            <a:ext cx="4228177" cy="300082"/>
          </a:xfrm>
          <a:prstGeom prst="rect">
            <a:avLst/>
          </a:prstGeom>
          <a:solidFill>
            <a:srgbClr val="00FF00"/>
          </a:solidFill>
        </p:spPr>
        <p:txBody>
          <a:bodyPr wrap="square">
            <a:spAutoFit/>
          </a:bodyPr>
          <a:lstStyle>
            <a:defPPr>
              <a:defRPr lang="en-US"/>
            </a:defPPr>
          </a:lstStyle>
          <a:p>
            <a:r>
              <a:rPr lang="en-US" dirty="0"/>
              <a:t>Entropy Statement of the Second Law</a:t>
            </a:r>
          </a:p>
        </p:txBody>
      </p:sp>
      <p:pic>
        <p:nvPicPr>
          <p:cNvPr id="11" name="Picture 10">
            <a:extLst>
              <a:ext uri="{FF2B5EF4-FFF2-40B4-BE49-F238E27FC236}">
                <a16:creationId xmlns:a16="http://schemas.microsoft.com/office/drawing/2014/main" id="{9757ADB7-2A66-42A0-A867-84E961AFFB1A}"/>
              </a:ext>
            </a:extLst>
          </p:cNvPr>
          <p:cNvPicPr>
            <a:picLocks noChangeAspect="1"/>
          </p:cNvPicPr>
          <p:nvPr/>
        </p:nvPicPr>
        <p:blipFill rotWithShape="1">
          <a:blip r:embed="rId6"/>
          <a:srcRect r="10202"/>
          <a:stretch/>
        </p:blipFill>
        <p:spPr>
          <a:xfrm>
            <a:off x="369308" y="4107768"/>
            <a:ext cx="3620801" cy="731138"/>
          </a:xfrm>
          <a:prstGeom prst="rect">
            <a:avLst/>
          </a:prstGeom>
        </p:spPr>
      </p:pic>
    </p:spTree>
    <p:extLst>
      <p:ext uri="{BB962C8B-B14F-4D97-AF65-F5344CB8AC3E}">
        <p14:creationId xmlns:p14="http://schemas.microsoft.com/office/powerpoint/2010/main" val="422312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7032AC-1E09-48D5-887D-9C6D4ED50867}"/>
              </a:ext>
            </a:extLst>
          </p:cNvPr>
          <p:cNvSpPr/>
          <p:nvPr/>
        </p:nvSpPr>
        <p:spPr>
          <a:xfrm>
            <a:off x="258432" y="135189"/>
            <a:ext cx="8885568" cy="1077218"/>
          </a:xfrm>
          <a:prstGeom prst="rect">
            <a:avLst/>
          </a:prstGeom>
        </p:spPr>
        <p:txBody>
          <a:bodyPr wrap="square">
            <a:spAutoFit/>
          </a:bodyPr>
          <a:lstStyle/>
          <a:p>
            <a:r>
              <a:rPr lang="en-US" sz="3200" b="1" dirty="0"/>
              <a:t>Comparison of the First and Second Law of Thermodynamics</a:t>
            </a:r>
            <a:endParaRPr lang="fi-FI" sz="3200" b="1" dirty="0"/>
          </a:p>
        </p:txBody>
      </p:sp>
      <p:pic>
        <p:nvPicPr>
          <p:cNvPr id="8" name="Picture 7">
            <a:extLst>
              <a:ext uri="{FF2B5EF4-FFF2-40B4-BE49-F238E27FC236}">
                <a16:creationId xmlns:a16="http://schemas.microsoft.com/office/drawing/2014/main" id="{660AB1DE-7895-49D9-8DED-A413B8DBAD36}"/>
              </a:ext>
            </a:extLst>
          </p:cNvPr>
          <p:cNvPicPr>
            <a:picLocks noChangeAspect="1"/>
          </p:cNvPicPr>
          <p:nvPr/>
        </p:nvPicPr>
        <p:blipFill>
          <a:blip r:embed="rId2"/>
          <a:stretch>
            <a:fillRect/>
          </a:stretch>
        </p:blipFill>
        <p:spPr>
          <a:xfrm>
            <a:off x="586416" y="1253779"/>
            <a:ext cx="3591852" cy="3673951"/>
          </a:xfrm>
          <a:prstGeom prst="rect">
            <a:avLst/>
          </a:prstGeom>
        </p:spPr>
      </p:pic>
      <p:pic>
        <p:nvPicPr>
          <p:cNvPr id="9" name="Picture 8">
            <a:extLst>
              <a:ext uri="{FF2B5EF4-FFF2-40B4-BE49-F238E27FC236}">
                <a16:creationId xmlns:a16="http://schemas.microsoft.com/office/drawing/2014/main" id="{DBEA0C38-A672-4465-9F90-1EA12D5C1304}"/>
              </a:ext>
            </a:extLst>
          </p:cNvPr>
          <p:cNvPicPr>
            <a:picLocks noChangeAspect="1"/>
          </p:cNvPicPr>
          <p:nvPr/>
        </p:nvPicPr>
        <p:blipFill>
          <a:blip r:embed="rId3"/>
          <a:stretch>
            <a:fillRect/>
          </a:stretch>
        </p:blipFill>
        <p:spPr>
          <a:xfrm>
            <a:off x="4961021" y="1164914"/>
            <a:ext cx="3019503" cy="3851680"/>
          </a:xfrm>
          <a:prstGeom prst="rect">
            <a:avLst/>
          </a:prstGeom>
        </p:spPr>
      </p:pic>
    </p:spTree>
    <p:extLst>
      <p:ext uri="{BB962C8B-B14F-4D97-AF65-F5344CB8AC3E}">
        <p14:creationId xmlns:p14="http://schemas.microsoft.com/office/powerpoint/2010/main" val="330246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234643"/>
            <a:ext cx="5516254" cy="584775"/>
          </a:xfrm>
          <a:prstGeom prst="rect">
            <a:avLst/>
          </a:prstGeom>
        </p:spPr>
        <p:txBody>
          <a:bodyPr wrap="none">
            <a:spAutoFit/>
          </a:bodyPr>
          <a:lstStyle/>
          <a:p>
            <a:r>
              <a:rPr lang="pt-BR" sz="3200" b="1" dirty="0"/>
              <a:t>Thermal Energy Reserviors</a:t>
            </a:r>
            <a:endParaRPr lang="fi-FI" sz="3200" b="1" dirty="0"/>
          </a:p>
        </p:txBody>
      </p:sp>
      <p:sp>
        <p:nvSpPr>
          <p:cNvPr id="6" name="Rectangle 5">
            <a:extLst>
              <a:ext uri="{FF2B5EF4-FFF2-40B4-BE49-F238E27FC236}">
                <a16:creationId xmlns:a16="http://schemas.microsoft.com/office/drawing/2014/main" id="{6A4894FB-1155-4D7D-9A6D-26CD040E7E26}"/>
              </a:ext>
            </a:extLst>
          </p:cNvPr>
          <p:cNvSpPr/>
          <p:nvPr/>
        </p:nvSpPr>
        <p:spPr>
          <a:xfrm>
            <a:off x="4800180" y="1637125"/>
            <a:ext cx="4213453" cy="715581"/>
          </a:xfrm>
          <a:prstGeom prst="rect">
            <a:avLst/>
          </a:prstGeom>
          <a:solidFill>
            <a:srgbClr val="00FFFF"/>
          </a:solidFill>
        </p:spPr>
        <p:txBody>
          <a:bodyPr wrap="square">
            <a:spAutoFit/>
          </a:bodyPr>
          <a:lstStyle/>
          <a:p>
            <a:r>
              <a:rPr lang="en-US" dirty="0"/>
              <a:t>A reservoir that supplies energy in the form of heat is called a source, and one that absorbs energy in the form of heat is called a sink. </a:t>
            </a:r>
          </a:p>
        </p:txBody>
      </p:sp>
      <p:pic>
        <p:nvPicPr>
          <p:cNvPr id="3" name="Picture 2">
            <a:extLst>
              <a:ext uri="{FF2B5EF4-FFF2-40B4-BE49-F238E27FC236}">
                <a16:creationId xmlns:a16="http://schemas.microsoft.com/office/drawing/2014/main" id="{F7D1B4F8-EBB4-4ABB-98F4-E393627E7EDF}"/>
              </a:ext>
            </a:extLst>
          </p:cNvPr>
          <p:cNvPicPr>
            <a:picLocks noChangeAspect="1"/>
          </p:cNvPicPr>
          <p:nvPr/>
        </p:nvPicPr>
        <p:blipFill>
          <a:blip r:embed="rId3"/>
          <a:stretch>
            <a:fillRect/>
          </a:stretch>
        </p:blipFill>
        <p:spPr>
          <a:xfrm>
            <a:off x="4800180" y="3156949"/>
            <a:ext cx="2317477" cy="2361817"/>
          </a:xfrm>
          <a:prstGeom prst="rect">
            <a:avLst/>
          </a:prstGeom>
        </p:spPr>
      </p:pic>
      <p:pic>
        <p:nvPicPr>
          <p:cNvPr id="4" name="Picture 3">
            <a:extLst>
              <a:ext uri="{FF2B5EF4-FFF2-40B4-BE49-F238E27FC236}">
                <a16:creationId xmlns:a16="http://schemas.microsoft.com/office/drawing/2014/main" id="{5F95E79D-F8F5-4643-8672-9ADDE7262CFC}"/>
              </a:ext>
            </a:extLst>
          </p:cNvPr>
          <p:cNvPicPr>
            <a:picLocks noChangeAspect="1"/>
          </p:cNvPicPr>
          <p:nvPr/>
        </p:nvPicPr>
        <p:blipFill>
          <a:blip r:embed="rId4"/>
          <a:stretch>
            <a:fillRect/>
          </a:stretch>
        </p:blipFill>
        <p:spPr>
          <a:xfrm>
            <a:off x="7139555" y="3260640"/>
            <a:ext cx="1873660" cy="2019706"/>
          </a:xfrm>
          <a:prstGeom prst="rect">
            <a:avLst/>
          </a:prstGeom>
        </p:spPr>
      </p:pic>
      <p:sp>
        <p:nvSpPr>
          <p:cNvPr id="9" name="TextBox 8">
            <a:extLst>
              <a:ext uri="{FF2B5EF4-FFF2-40B4-BE49-F238E27FC236}">
                <a16:creationId xmlns:a16="http://schemas.microsoft.com/office/drawing/2014/main" id="{7534812F-2F30-4D2D-9AC6-77F4B2CFB9CD}"/>
              </a:ext>
            </a:extLst>
          </p:cNvPr>
          <p:cNvSpPr txBox="1"/>
          <p:nvPr/>
        </p:nvSpPr>
        <p:spPr>
          <a:xfrm>
            <a:off x="130367" y="858640"/>
            <a:ext cx="4213033" cy="1546577"/>
          </a:xfrm>
          <a:prstGeom prst="rect">
            <a:avLst/>
          </a:prstGeom>
          <a:solidFill>
            <a:schemeClr val="bg2">
              <a:lumMod val="40000"/>
              <a:lumOff val="60000"/>
            </a:schemeClr>
          </a:solidFill>
        </p:spPr>
        <p:txBody>
          <a:bodyPr wrap="square">
            <a:spAutoFit/>
          </a:bodyPr>
          <a:lstStyle/>
          <a:p>
            <a:r>
              <a:rPr lang="en-US" dirty="0"/>
              <a:t>In the development of the second law of thermodynamics, it is very  convenient to have a hypothetical body with a relatively large thermal energy capacity (mass × specific heat) that can supply or absorb finite amounts of heat without undergoing any change in temperature. Such a body is called a thermal energy reservoir. </a:t>
            </a:r>
          </a:p>
        </p:txBody>
      </p:sp>
      <p:sp>
        <p:nvSpPr>
          <p:cNvPr id="10" name="TextBox 9">
            <a:extLst>
              <a:ext uri="{FF2B5EF4-FFF2-40B4-BE49-F238E27FC236}">
                <a16:creationId xmlns:a16="http://schemas.microsoft.com/office/drawing/2014/main" id="{DC0A3408-F476-4289-9EF4-F3EBC6133D11}"/>
              </a:ext>
            </a:extLst>
          </p:cNvPr>
          <p:cNvSpPr txBox="1"/>
          <p:nvPr/>
        </p:nvSpPr>
        <p:spPr>
          <a:xfrm>
            <a:off x="130365" y="2492315"/>
            <a:ext cx="4213033" cy="923330"/>
          </a:xfrm>
          <a:prstGeom prst="rect">
            <a:avLst/>
          </a:prstGeom>
          <a:solidFill>
            <a:srgbClr val="00B0F0"/>
          </a:solidFill>
        </p:spPr>
        <p:txBody>
          <a:bodyPr wrap="square">
            <a:spAutoFit/>
          </a:bodyPr>
          <a:lstStyle/>
          <a:p>
            <a:r>
              <a:rPr lang="en-US" dirty="0"/>
              <a:t>A two-phase system can also be modeled as a reservoir since it can absorb and release large quantities of heat while remaining at constant temperature.</a:t>
            </a:r>
          </a:p>
        </p:txBody>
      </p:sp>
      <p:sp>
        <p:nvSpPr>
          <p:cNvPr id="12" name="TextBox 11">
            <a:extLst>
              <a:ext uri="{FF2B5EF4-FFF2-40B4-BE49-F238E27FC236}">
                <a16:creationId xmlns:a16="http://schemas.microsoft.com/office/drawing/2014/main" id="{FE75C040-4A87-4026-AE32-5C8EE8CA3F97}"/>
              </a:ext>
            </a:extLst>
          </p:cNvPr>
          <p:cNvSpPr txBox="1"/>
          <p:nvPr/>
        </p:nvSpPr>
        <p:spPr>
          <a:xfrm>
            <a:off x="130366" y="3502744"/>
            <a:ext cx="4213033" cy="1131079"/>
          </a:xfrm>
          <a:prstGeom prst="rect">
            <a:avLst/>
          </a:prstGeom>
          <a:solidFill>
            <a:srgbClr val="00B050"/>
          </a:solidFill>
        </p:spPr>
        <p:txBody>
          <a:bodyPr wrap="square">
            <a:spAutoFit/>
          </a:bodyPr>
          <a:lstStyle/>
          <a:p>
            <a:r>
              <a:rPr lang="en-US" dirty="0"/>
              <a:t>A body does not actually have to be very large to be considered a reservoir. Any physical body whose thermal energy capacity is large relative to the amount of energy it supplies or absorbs can be modeled as one.</a:t>
            </a:r>
          </a:p>
        </p:txBody>
      </p:sp>
      <p:sp>
        <p:nvSpPr>
          <p:cNvPr id="14" name="TextBox 13">
            <a:extLst>
              <a:ext uri="{FF2B5EF4-FFF2-40B4-BE49-F238E27FC236}">
                <a16:creationId xmlns:a16="http://schemas.microsoft.com/office/drawing/2014/main" id="{5FD58931-8AF2-40C4-86CA-AAF1BA586358}"/>
              </a:ext>
            </a:extLst>
          </p:cNvPr>
          <p:cNvSpPr txBox="1"/>
          <p:nvPr/>
        </p:nvSpPr>
        <p:spPr>
          <a:xfrm>
            <a:off x="4800180" y="845929"/>
            <a:ext cx="4213453" cy="715581"/>
          </a:xfrm>
          <a:prstGeom prst="rect">
            <a:avLst/>
          </a:prstGeom>
          <a:solidFill>
            <a:srgbClr val="FFC000"/>
          </a:solidFill>
        </p:spPr>
        <p:txBody>
          <a:bodyPr wrap="square">
            <a:spAutoFit/>
          </a:bodyPr>
          <a:lstStyle/>
          <a:p>
            <a:r>
              <a:rPr lang="en-US" dirty="0"/>
              <a:t>Thermal energy reservoirs are often referred to as heat reservoirs since they supply or absorb energy in the form of heat.</a:t>
            </a:r>
            <a:endParaRPr lang="fi-FI" dirty="0"/>
          </a:p>
        </p:txBody>
      </p:sp>
      <p:sp>
        <p:nvSpPr>
          <p:cNvPr id="16" name="TextBox 15">
            <a:extLst>
              <a:ext uri="{FF2B5EF4-FFF2-40B4-BE49-F238E27FC236}">
                <a16:creationId xmlns:a16="http://schemas.microsoft.com/office/drawing/2014/main" id="{6EAF7D15-5A8D-4CFA-B31E-EB8E703575D8}"/>
              </a:ext>
            </a:extLst>
          </p:cNvPr>
          <p:cNvSpPr txBox="1"/>
          <p:nvPr/>
        </p:nvSpPr>
        <p:spPr>
          <a:xfrm>
            <a:off x="4800181" y="2441368"/>
            <a:ext cx="4213034" cy="715581"/>
          </a:xfrm>
          <a:prstGeom prst="rect">
            <a:avLst/>
          </a:prstGeom>
          <a:solidFill>
            <a:srgbClr val="00FF00"/>
          </a:solidFill>
        </p:spPr>
        <p:txBody>
          <a:bodyPr wrap="square">
            <a:spAutoFit/>
          </a:bodyPr>
          <a:lstStyle/>
          <a:p>
            <a:r>
              <a:rPr lang="fi-FI" dirty="0" err="1"/>
              <a:t>Heat</a:t>
            </a:r>
            <a:r>
              <a:rPr lang="fi-FI" dirty="0"/>
              <a:t> </a:t>
            </a:r>
            <a:r>
              <a:rPr lang="fi-FI" dirty="0" err="1"/>
              <a:t>transfer</a:t>
            </a:r>
            <a:r>
              <a:rPr lang="fi-FI" dirty="0"/>
              <a:t> </a:t>
            </a:r>
            <a:r>
              <a:rPr lang="fi-FI" dirty="0" err="1"/>
              <a:t>from</a:t>
            </a:r>
            <a:r>
              <a:rPr lang="fi-FI" dirty="0"/>
              <a:t> </a:t>
            </a:r>
            <a:r>
              <a:rPr lang="fi-FI" dirty="0" err="1"/>
              <a:t>industrial</a:t>
            </a:r>
            <a:r>
              <a:rPr lang="fi-FI" dirty="0"/>
              <a:t> </a:t>
            </a:r>
            <a:r>
              <a:rPr lang="fi-FI" dirty="0" err="1"/>
              <a:t>sources</a:t>
            </a:r>
            <a:r>
              <a:rPr lang="fi-FI" dirty="0"/>
              <a:t> to </a:t>
            </a:r>
            <a:r>
              <a:rPr lang="fi-FI" dirty="0" err="1"/>
              <a:t>the</a:t>
            </a:r>
            <a:r>
              <a:rPr lang="fi-FI" dirty="0"/>
              <a:t> </a:t>
            </a:r>
            <a:r>
              <a:rPr lang="fi-FI" dirty="0" err="1"/>
              <a:t>environment</a:t>
            </a:r>
            <a:r>
              <a:rPr lang="fi-FI" dirty="0"/>
              <a:t> is of </a:t>
            </a:r>
            <a:r>
              <a:rPr lang="fi-FI" dirty="0" err="1"/>
              <a:t>major</a:t>
            </a:r>
            <a:r>
              <a:rPr lang="fi-FI" dirty="0"/>
              <a:t> </a:t>
            </a:r>
            <a:r>
              <a:rPr lang="fi-FI" dirty="0" err="1"/>
              <a:t>concern</a:t>
            </a:r>
            <a:r>
              <a:rPr lang="fi-FI" dirty="0"/>
              <a:t> to </a:t>
            </a:r>
            <a:r>
              <a:rPr lang="fi-FI" dirty="0" err="1"/>
              <a:t>environmentalists</a:t>
            </a:r>
            <a:r>
              <a:rPr lang="fi-FI" dirty="0"/>
              <a:t> as </a:t>
            </a:r>
            <a:r>
              <a:rPr lang="fi-FI" dirty="0" err="1"/>
              <a:t>well</a:t>
            </a:r>
            <a:r>
              <a:rPr lang="fi-FI" dirty="0"/>
              <a:t> as to </a:t>
            </a:r>
            <a:r>
              <a:rPr lang="fi-FI" dirty="0" err="1"/>
              <a:t>engineers</a:t>
            </a:r>
            <a:r>
              <a:rPr lang="fi-FI" dirty="0"/>
              <a:t>. </a:t>
            </a:r>
          </a:p>
        </p:txBody>
      </p:sp>
    </p:spTree>
    <p:extLst>
      <p:ext uri="{BB962C8B-B14F-4D97-AF65-F5344CB8AC3E}">
        <p14:creationId xmlns:p14="http://schemas.microsoft.com/office/powerpoint/2010/main" val="187900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2" grpId="0" animBg="1"/>
      <p:bldP spid="14" grpId="0" animBg="1"/>
      <p:bldP spid="16" grpId="0" animBg="1"/>
    </p:bldLst>
  </p:timing>
</p:sld>
</file>

<file path=ppt/theme/theme1.xml><?xml version="1.0" encoding="utf-8"?>
<a:theme xmlns:a="http://schemas.openxmlformats.org/drawingml/2006/main" name="Office-teema">
  <a:themeElements>
    <a:clrScheme name="Mukautettu 10">
      <a:dk1>
        <a:sysClr val="windowText" lastClr="000000"/>
      </a:dk1>
      <a:lt1>
        <a:sysClr val="window" lastClr="FFFFFF"/>
      </a:lt1>
      <a:dk2>
        <a:srgbClr val="BB16A3"/>
      </a:dk2>
      <a:lt2>
        <a:srgbClr val="D673C8"/>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ENG_1610_EN.potx" id="{9639D5B8-18F0-4BC0-94F1-01CC797AE68B}" vid="{7E8E788C-F476-47D6-B495-2030361E40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Aalto_ENG_1610_EN</Template>
  <TotalTime>15265</TotalTime>
  <Words>3541</Words>
  <Application>Microsoft Macintosh PowerPoint</Application>
  <PresentationFormat>On-screen Show (16:10)</PresentationFormat>
  <Paragraphs>221</Paragraphs>
  <Slides>34</Slides>
  <Notes>16</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SourceSansPro</vt:lpstr>
      <vt:lpstr>Arial</vt:lpstr>
      <vt:lpstr>Arial</vt:lpstr>
      <vt:lpstr>Calibri</vt:lpstr>
      <vt:lpstr>Cambria Math</vt:lpstr>
      <vt:lpstr>STIX</vt:lpstr>
      <vt:lpstr>Symbol</vt:lpstr>
      <vt:lpstr>Office-teema</vt:lpstr>
      <vt:lpstr>Thermodynamics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Unigrafia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Cheng Qiang</dc:creator>
  <cp:lastModifiedBy>Cheng Qiang</cp:lastModifiedBy>
  <cp:revision>341</cp:revision>
  <dcterms:created xsi:type="dcterms:W3CDTF">2020-12-02T10:21:58Z</dcterms:created>
  <dcterms:modified xsi:type="dcterms:W3CDTF">2024-01-17T11:52:05Z</dcterms:modified>
</cp:coreProperties>
</file>