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257" r:id="rId2"/>
    <p:sldId id="389" r:id="rId3"/>
    <p:sldId id="294" r:id="rId4"/>
    <p:sldId id="295" r:id="rId5"/>
    <p:sldId id="297" r:id="rId6"/>
    <p:sldId id="390" r:id="rId7"/>
    <p:sldId id="298" r:id="rId8"/>
    <p:sldId id="310" r:id="rId9"/>
    <p:sldId id="406" r:id="rId10"/>
    <p:sldId id="320" r:id="rId11"/>
    <p:sldId id="336" r:id="rId12"/>
    <p:sldId id="407" r:id="rId13"/>
    <p:sldId id="335" r:id="rId14"/>
    <p:sldId id="391" r:id="rId15"/>
    <p:sldId id="308" r:id="rId16"/>
    <p:sldId id="404" r:id="rId17"/>
    <p:sldId id="292" r:id="rId18"/>
    <p:sldId id="405" r:id="rId19"/>
    <p:sldId id="408" r:id="rId20"/>
    <p:sldId id="358" r:id="rId21"/>
    <p:sldId id="360" r:id="rId22"/>
    <p:sldId id="363" r:id="rId23"/>
    <p:sldId id="409" r:id="rId24"/>
    <p:sldId id="392" r:id="rId25"/>
    <p:sldId id="362" r:id="rId26"/>
    <p:sldId id="317" r:id="rId27"/>
    <p:sldId id="365" r:id="rId28"/>
    <p:sldId id="366" r:id="rId29"/>
    <p:sldId id="323" r:id="rId30"/>
    <p:sldId id="410" r:id="rId31"/>
    <p:sldId id="260" r:id="rId32"/>
    <p:sldId id="403" r:id="rId33"/>
    <p:sldId id="361" r:id="rId34"/>
    <p:sldId id="330" r:id="rId35"/>
    <p:sldId id="364" r:id="rId36"/>
    <p:sldId id="374" r:id="rId37"/>
    <p:sldId id="373" r:id="rId38"/>
    <p:sldId id="381" r:id="rId39"/>
    <p:sldId id="384" r:id="rId40"/>
    <p:sldId id="411" r:id="rId41"/>
    <p:sldId id="369" r:id="rId42"/>
    <p:sldId id="370" r:id="rId43"/>
    <p:sldId id="402" r:id="rId44"/>
    <p:sldId id="400" r:id="rId45"/>
    <p:sldId id="413" r:id="rId46"/>
    <p:sldId id="412" r:id="rId47"/>
    <p:sldId id="414" r:id="rId48"/>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EA1BC0-9DC8-4603-9055-5A4CCB63AF21}">
          <p14:sldIdLst>
            <p14:sldId id="257"/>
            <p14:sldId id="389"/>
            <p14:sldId id="294"/>
            <p14:sldId id="295"/>
            <p14:sldId id="297"/>
            <p14:sldId id="390"/>
            <p14:sldId id="298"/>
            <p14:sldId id="310"/>
            <p14:sldId id="406"/>
            <p14:sldId id="320"/>
            <p14:sldId id="336"/>
            <p14:sldId id="407"/>
            <p14:sldId id="335"/>
            <p14:sldId id="391"/>
            <p14:sldId id="308"/>
            <p14:sldId id="404"/>
            <p14:sldId id="292"/>
            <p14:sldId id="405"/>
            <p14:sldId id="408"/>
            <p14:sldId id="358"/>
            <p14:sldId id="360"/>
            <p14:sldId id="363"/>
            <p14:sldId id="409"/>
            <p14:sldId id="392"/>
            <p14:sldId id="362"/>
            <p14:sldId id="317"/>
            <p14:sldId id="365"/>
            <p14:sldId id="366"/>
            <p14:sldId id="323"/>
            <p14:sldId id="410"/>
            <p14:sldId id="260"/>
          </p14:sldIdLst>
        </p14:section>
        <p14:section name="Default Section" id="{A0B5C316-94CC-754B-941F-FB6F20722144}">
          <p14:sldIdLst>
            <p14:sldId id="403"/>
            <p14:sldId id="361"/>
            <p14:sldId id="330"/>
            <p14:sldId id="364"/>
            <p14:sldId id="374"/>
            <p14:sldId id="373"/>
            <p14:sldId id="381"/>
            <p14:sldId id="384"/>
            <p14:sldId id="411"/>
            <p14:sldId id="369"/>
            <p14:sldId id="370"/>
            <p14:sldId id="402"/>
            <p14:sldId id="400"/>
            <p14:sldId id="413"/>
            <p14:sldId id="412"/>
            <p14:sldId id="41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FFFF"/>
    <a:srgbClr val="CCECFF"/>
    <a:srgbClr val="FF0000"/>
    <a:srgbClr val="EF363B"/>
    <a:srgbClr val="FFFFFF"/>
    <a:srgbClr val="00965E"/>
    <a:srgbClr val="EE353B"/>
    <a:srgbClr val="005EB8"/>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187" autoAdjust="0"/>
    <p:restoredTop sz="80094" autoAdjust="0"/>
  </p:normalViewPr>
  <p:slideViewPr>
    <p:cSldViewPr snapToGrid="0" snapToObjects="1">
      <p:cViewPr>
        <p:scale>
          <a:sx n="130" d="100"/>
          <a:sy n="130" d="100"/>
        </p:scale>
        <p:origin x="608" y="4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1/29/24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1/29/24</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DF164E42-DED0-9246-9B1B-B67105F62D49}" type="slidenum">
              <a:rPr lang="en-US" smtClean="0"/>
              <a:t>1</a:t>
            </a:fld>
            <a:endParaRPr lang="en-US"/>
          </a:p>
        </p:txBody>
      </p:sp>
    </p:spTree>
    <p:extLst>
      <p:ext uri="{BB962C8B-B14F-4D97-AF65-F5344CB8AC3E}">
        <p14:creationId xmlns:p14="http://schemas.microsoft.com/office/powerpoint/2010/main" val="586335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26</a:t>
            </a:fld>
            <a:endParaRPr lang="en-US"/>
          </a:p>
        </p:txBody>
      </p:sp>
    </p:spTree>
    <p:extLst>
      <p:ext uri="{BB962C8B-B14F-4D97-AF65-F5344CB8AC3E}">
        <p14:creationId xmlns:p14="http://schemas.microsoft.com/office/powerpoint/2010/main" val="2342735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r>
              <a:rPr lang="fi-FI" dirty="0"/>
              <a:t>https://sciencestruck.com/difference-between-entropy-enthalpy-in-thermodynamics</a:t>
            </a:r>
          </a:p>
        </p:txBody>
      </p:sp>
      <p:sp>
        <p:nvSpPr>
          <p:cNvPr id="4" name="Dian numeron paikkamerkki 3"/>
          <p:cNvSpPr>
            <a:spLocks noGrp="1"/>
          </p:cNvSpPr>
          <p:nvPr>
            <p:ph type="sldNum" sz="quarter" idx="10"/>
          </p:nvPr>
        </p:nvSpPr>
        <p:spPr/>
        <p:txBody>
          <a:bodyPr/>
          <a:lstStyle/>
          <a:p>
            <a:fld id="{DF164E42-DED0-9246-9B1B-B67105F62D49}" type="slidenum">
              <a:rPr lang="en-US" smtClean="0"/>
              <a:t>29</a:t>
            </a:fld>
            <a:endParaRPr lang="en-US"/>
          </a:p>
        </p:txBody>
      </p:sp>
    </p:spTree>
    <p:extLst>
      <p:ext uri="{BB962C8B-B14F-4D97-AF65-F5344CB8AC3E}">
        <p14:creationId xmlns:p14="http://schemas.microsoft.com/office/powerpoint/2010/main" val="1798779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31</a:t>
            </a:fld>
            <a:endParaRPr lang="en-US"/>
          </a:p>
        </p:txBody>
      </p:sp>
    </p:spTree>
    <p:extLst>
      <p:ext uri="{BB962C8B-B14F-4D97-AF65-F5344CB8AC3E}">
        <p14:creationId xmlns:p14="http://schemas.microsoft.com/office/powerpoint/2010/main" val="1627533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32</a:t>
            </a:fld>
            <a:endParaRPr lang="en-US"/>
          </a:p>
        </p:txBody>
      </p:sp>
    </p:spTree>
    <p:extLst>
      <p:ext uri="{BB962C8B-B14F-4D97-AF65-F5344CB8AC3E}">
        <p14:creationId xmlns:p14="http://schemas.microsoft.com/office/powerpoint/2010/main" val="483487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34</a:t>
            </a:fld>
            <a:endParaRPr lang="en-US"/>
          </a:p>
        </p:txBody>
      </p:sp>
    </p:spTree>
    <p:extLst>
      <p:ext uri="{BB962C8B-B14F-4D97-AF65-F5344CB8AC3E}">
        <p14:creationId xmlns:p14="http://schemas.microsoft.com/office/powerpoint/2010/main" val="2828396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r>
              <a:rPr lang="fi-FI" dirty="0"/>
              <a:t>https://www.thoughtco.com/list-of-phase-changes-of-matter-608361</a:t>
            </a:r>
          </a:p>
        </p:txBody>
      </p:sp>
      <p:sp>
        <p:nvSpPr>
          <p:cNvPr id="4" name="Dian numeron paikkamerkki 3"/>
          <p:cNvSpPr>
            <a:spLocks noGrp="1"/>
          </p:cNvSpPr>
          <p:nvPr>
            <p:ph type="sldNum" sz="quarter" idx="10"/>
          </p:nvPr>
        </p:nvSpPr>
        <p:spPr/>
        <p:txBody>
          <a:bodyPr/>
          <a:lstStyle/>
          <a:p>
            <a:fld id="{DF164E42-DED0-9246-9B1B-B67105F62D49}" type="slidenum">
              <a:rPr lang="en-US" smtClean="0"/>
              <a:t>13</a:t>
            </a:fld>
            <a:endParaRPr lang="en-US"/>
          </a:p>
        </p:txBody>
      </p:sp>
    </p:spTree>
    <p:extLst>
      <p:ext uri="{BB962C8B-B14F-4D97-AF65-F5344CB8AC3E}">
        <p14:creationId xmlns:p14="http://schemas.microsoft.com/office/powerpoint/2010/main" val="3774787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dirty="0">
                <a:effectLst/>
                <a:latin typeface="STIX" panose="02020603050405020304" pitchFamily="18" charset="0"/>
              </a:rPr>
              <a:t>We begin our study of the properties of pure, simple compressible substances and the relations among these properties with pressure, specific volume, and temperature. From experiment it is known that temperature and specific volume can be regarded as independent and pressure determined as a function of these two: </a:t>
            </a:r>
            <a:r>
              <a:rPr lang="en-GB" sz="1800" i="1" dirty="0">
                <a:effectLst/>
                <a:latin typeface="STIX" panose="02020603050405020304" pitchFamily="18" charset="0"/>
              </a:rPr>
              <a:t>p </a:t>
            </a:r>
            <a:r>
              <a:rPr lang="en-GB" sz="1800" dirty="0">
                <a:effectLst/>
                <a:latin typeface="Symbol" pitchFamily="2" charset="2"/>
              </a:rPr>
              <a:t>= </a:t>
            </a:r>
            <a:r>
              <a:rPr lang="en-GB" sz="1800" i="1" dirty="0">
                <a:effectLst/>
                <a:latin typeface="STIX" panose="02020603050405020304" pitchFamily="18" charset="0"/>
              </a:rPr>
              <a:t>p</a:t>
            </a:r>
            <a:r>
              <a:rPr lang="en-GB" sz="1800" dirty="0">
                <a:effectLst/>
                <a:latin typeface="STIX" panose="02020603050405020304" pitchFamily="18" charset="0"/>
              </a:rPr>
              <a:t>(</a:t>
            </a:r>
            <a:r>
              <a:rPr lang="en-GB" sz="1800" i="1" dirty="0">
                <a:effectLst/>
                <a:latin typeface="STIX" panose="02020603050405020304" pitchFamily="18" charset="0"/>
              </a:rPr>
              <a:t>T</a:t>
            </a:r>
            <a:r>
              <a:rPr lang="en-GB" sz="1800" dirty="0">
                <a:effectLst/>
                <a:latin typeface="STIX" panose="02020603050405020304" pitchFamily="18" charset="0"/>
              </a:rPr>
              <a:t>, </a:t>
            </a:r>
            <a:r>
              <a:rPr lang="el-GR" sz="1800" dirty="0">
                <a:solidFill>
                  <a:srgbClr val="211E1E"/>
                </a:solidFill>
                <a:effectLst/>
                <a:latin typeface="Symbol" pitchFamily="2" charset="2"/>
              </a:rPr>
              <a:t>υ</a:t>
            </a:r>
            <a:r>
              <a:rPr lang="el-GR" sz="1800" dirty="0">
                <a:effectLst/>
                <a:latin typeface="STIX" panose="02020603050405020304" pitchFamily="18" charset="0"/>
              </a:rPr>
              <a:t>). </a:t>
            </a:r>
            <a:r>
              <a:rPr lang="en-GB" sz="1800" dirty="0">
                <a:effectLst/>
                <a:latin typeface="STIX" panose="02020603050405020304" pitchFamily="18" charset="0"/>
              </a:rPr>
              <a:t>The graph of such a function is a </a:t>
            </a:r>
            <a:r>
              <a:rPr lang="en-GB" sz="1800" i="1" dirty="0">
                <a:effectLst/>
                <a:latin typeface="STIX" panose="02020603050405020304" pitchFamily="18" charset="0"/>
              </a:rPr>
              <a:t>surface, </a:t>
            </a:r>
            <a:r>
              <a:rPr lang="en-GB" sz="1800" dirty="0">
                <a:effectLst/>
                <a:latin typeface="STIX" panose="02020603050405020304" pitchFamily="18" charset="0"/>
              </a:rPr>
              <a:t>the </a:t>
            </a:r>
            <a:r>
              <a:rPr lang="en-GB" sz="1800" b="1" i="1" dirty="0">
                <a:solidFill>
                  <a:srgbClr val="05729B"/>
                </a:solidFill>
                <a:effectLst/>
                <a:latin typeface="STIX" panose="02020603050405020304" pitchFamily="18" charset="0"/>
              </a:rPr>
              <a:t>p</a:t>
            </a:r>
            <a:r>
              <a:rPr lang="en-GB" sz="1800" b="1" dirty="0">
                <a:solidFill>
                  <a:srgbClr val="05729B"/>
                </a:solidFill>
                <a:effectLst/>
                <a:latin typeface="STIX" panose="02020603050405020304" pitchFamily="18" charset="0"/>
              </a:rPr>
              <a:t>–</a:t>
            </a:r>
            <a:r>
              <a:rPr lang="el-GR" sz="1800" dirty="0">
                <a:solidFill>
                  <a:srgbClr val="05729B"/>
                </a:solidFill>
                <a:effectLst/>
                <a:latin typeface="Symbol" pitchFamily="2" charset="2"/>
              </a:rPr>
              <a:t>υ</a:t>
            </a:r>
            <a:r>
              <a:rPr lang="el-GR" sz="1800" b="1" dirty="0">
                <a:solidFill>
                  <a:srgbClr val="05729B"/>
                </a:solidFill>
                <a:effectLst/>
                <a:latin typeface="STIX" panose="02020603050405020304" pitchFamily="18" charset="0"/>
              </a:rPr>
              <a:t>–</a:t>
            </a:r>
            <a:r>
              <a:rPr lang="en-GB" sz="1800" b="1" i="1" dirty="0">
                <a:solidFill>
                  <a:srgbClr val="05729B"/>
                </a:solidFill>
                <a:effectLst/>
                <a:latin typeface="STIX" panose="02020603050405020304" pitchFamily="18" charset="0"/>
              </a:rPr>
              <a:t>T </a:t>
            </a:r>
            <a:r>
              <a:rPr lang="en-GB" sz="1800" b="1" dirty="0">
                <a:solidFill>
                  <a:srgbClr val="05729B"/>
                </a:solidFill>
                <a:effectLst/>
                <a:latin typeface="STIX" panose="02020603050405020304" pitchFamily="18" charset="0"/>
              </a:rPr>
              <a:t>surface</a:t>
            </a:r>
            <a:r>
              <a:rPr lang="en-GB" sz="1800" dirty="0">
                <a:effectLst/>
                <a:latin typeface="STIX" panose="02020603050405020304" pitchFamily="18" charset="0"/>
              </a:rPr>
              <a:t>. </a:t>
            </a: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b="1" dirty="0">
                <a:solidFill>
                  <a:srgbClr val="05729B"/>
                </a:solidFill>
                <a:effectLst/>
                <a:latin typeface="STIX" panose="02020603050405020304" pitchFamily="18" charset="0"/>
              </a:rPr>
              <a:t>Figure 3.1 </a:t>
            </a:r>
            <a:r>
              <a:rPr lang="en-GB" sz="1800" dirty="0">
                <a:effectLst/>
                <a:latin typeface="STIX" panose="02020603050405020304" pitchFamily="18" charset="0"/>
              </a:rPr>
              <a:t>is the </a:t>
            </a:r>
            <a:r>
              <a:rPr lang="en-GB" sz="1800" i="1" dirty="0">
                <a:effectLst/>
                <a:latin typeface="STIX" panose="02020603050405020304" pitchFamily="18" charset="0"/>
              </a:rPr>
              <a:t>p</a:t>
            </a:r>
            <a:r>
              <a:rPr lang="en-GB" sz="1800" dirty="0">
                <a:effectLst/>
                <a:latin typeface="STIX" panose="02020603050405020304" pitchFamily="18" charset="0"/>
              </a:rPr>
              <a:t>–</a:t>
            </a:r>
            <a:r>
              <a:rPr lang="el-GR" sz="1800" dirty="0">
                <a:solidFill>
                  <a:srgbClr val="211E1E"/>
                </a:solidFill>
                <a:effectLst/>
                <a:latin typeface="Symbol" pitchFamily="2" charset="2"/>
              </a:rPr>
              <a:t>υ</a:t>
            </a:r>
            <a:r>
              <a:rPr lang="el-GR" sz="1800" dirty="0">
                <a:effectLst/>
                <a:latin typeface="STIX" panose="02020603050405020304" pitchFamily="18" charset="0"/>
              </a:rPr>
              <a:t>–</a:t>
            </a:r>
            <a:r>
              <a:rPr lang="en-GB" sz="1800" i="1" dirty="0">
                <a:effectLst/>
                <a:latin typeface="STIX" panose="02020603050405020304" pitchFamily="18" charset="0"/>
              </a:rPr>
              <a:t>T </a:t>
            </a:r>
            <a:r>
              <a:rPr lang="en-GB" sz="1800" dirty="0">
                <a:effectLst/>
                <a:latin typeface="STIX" panose="02020603050405020304" pitchFamily="18" charset="0"/>
              </a:rPr>
              <a:t>surface of a substance such as water that expands on freezing. </a:t>
            </a:r>
            <a:r>
              <a:rPr lang="en-GB" sz="1800" b="1" dirty="0">
                <a:solidFill>
                  <a:srgbClr val="05729B"/>
                </a:solidFill>
                <a:effectLst/>
                <a:latin typeface="STIX" panose="02020603050405020304" pitchFamily="18" charset="0"/>
              </a:rPr>
              <a:t>Figure 3.2 </a:t>
            </a:r>
            <a:r>
              <a:rPr lang="en-GB" sz="1800" dirty="0">
                <a:effectLst/>
                <a:latin typeface="STIX" panose="02020603050405020304" pitchFamily="18" charset="0"/>
              </a:rPr>
              <a:t>is for a substance that contracts on freezing, and most substances exhibit this characteristic. The coordinates of a point on the </a:t>
            </a:r>
            <a:r>
              <a:rPr lang="en-GB" sz="1800" i="1" dirty="0">
                <a:effectLst/>
                <a:latin typeface="STIX" panose="02020603050405020304" pitchFamily="18" charset="0"/>
              </a:rPr>
              <a:t>p</a:t>
            </a:r>
            <a:r>
              <a:rPr lang="en-GB" sz="1800" dirty="0">
                <a:effectLst/>
                <a:latin typeface="STIX" panose="02020603050405020304" pitchFamily="18" charset="0"/>
              </a:rPr>
              <a:t>–</a:t>
            </a:r>
            <a:r>
              <a:rPr lang="el-GR" sz="1800" dirty="0">
                <a:solidFill>
                  <a:srgbClr val="211E1E"/>
                </a:solidFill>
                <a:effectLst/>
                <a:latin typeface="Symbol" pitchFamily="2" charset="2"/>
              </a:rPr>
              <a:t>υ</a:t>
            </a:r>
            <a:r>
              <a:rPr lang="el-GR" sz="1800" dirty="0">
                <a:effectLst/>
                <a:latin typeface="STIX" panose="02020603050405020304" pitchFamily="18" charset="0"/>
              </a:rPr>
              <a:t>–</a:t>
            </a:r>
            <a:r>
              <a:rPr lang="en-GB" sz="1800" i="1" dirty="0">
                <a:effectLst/>
                <a:latin typeface="STIX" panose="02020603050405020304" pitchFamily="18" charset="0"/>
              </a:rPr>
              <a:t>T </a:t>
            </a:r>
            <a:r>
              <a:rPr lang="en-GB" sz="1800" dirty="0">
                <a:effectLst/>
                <a:latin typeface="STIX" panose="02020603050405020304" pitchFamily="18" charset="0"/>
              </a:rPr>
              <a:t>surfaces represent the values that pressure, specific volume, and temperature would assume when the substance is at equilibrium. </a:t>
            </a: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dirty="0">
                <a:effectLst/>
                <a:latin typeface="STIX" panose="02020603050405020304" pitchFamily="18" charset="0"/>
              </a:rPr>
              <a:t>There are regions on the </a:t>
            </a:r>
            <a:r>
              <a:rPr lang="en-GB" sz="1800" i="1" dirty="0">
                <a:effectLst/>
                <a:latin typeface="STIX" panose="02020603050405020304" pitchFamily="18" charset="0"/>
              </a:rPr>
              <a:t>p</a:t>
            </a:r>
            <a:r>
              <a:rPr lang="en-GB" sz="1800" dirty="0">
                <a:effectLst/>
                <a:latin typeface="STIX" panose="02020603050405020304" pitchFamily="18" charset="0"/>
              </a:rPr>
              <a:t>–</a:t>
            </a:r>
            <a:r>
              <a:rPr lang="el-GR" sz="1800" dirty="0">
                <a:solidFill>
                  <a:srgbClr val="211E1E"/>
                </a:solidFill>
                <a:effectLst/>
                <a:latin typeface="Symbol" pitchFamily="2" charset="2"/>
              </a:rPr>
              <a:t>υ</a:t>
            </a:r>
            <a:r>
              <a:rPr lang="el-GR" sz="1800" dirty="0">
                <a:effectLst/>
                <a:latin typeface="STIX" panose="02020603050405020304" pitchFamily="18" charset="0"/>
              </a:rPr>
              <a:t>–</a:t>
            </a:r>
            <a:r>
              <a:rPr lang="en-GB" sz="1800" i="1" dirty="0">
                <a:effectLst/>
                <a:latin typeface="STIX" panose="02020603050405020304" pitchFamily="18" charset="0"/>
              </a:rPr>
              <a:t>T </a:t>
            </a:r>
            <a:r>
              <a:rPr lang="en-GB" sz="1800" dirty="0">
                <a:effectLst/>
                <a:latin typeface="STIX" panose="02020603050405020304" pitchFamily="18" charset="0"/>
              </a:rPr>
              <a:t>surfaces of Figs. 3.1 and 3.2 </a:t>
            </a:r>
            <a:r>
              <a:rPr lang="en-GB" sz="1800" dirty="0" err="1">
                <a:effectLst/>
                <a:latin typeface="STIX" panose="02020603050405020304" pitchFamily="18" charset="0"/>
              </a:rPr>
              <a:t>labeled</a:t>
            </a:r>
            <a:r>
              <a:rPr lang="en-GB" sz="1800" dirty="0">
                <a:effectLst/>
                <a:latin typeface="STIX" panose="02020603050405020304" pitchFamily="18" charset="0"/>
              </a:rPr>
              <a:t> </a:t>
            </a:r>
            <a:r>
              <a:rPr lang="en-GB" sz="1800" i="1" dirty="0">
                <a:effectLst/>
                <a:latin typeface="STIX" panose="02020603050405020304" pitchFamily="18" charset="0"/>
              </a:rPr>
              <a:t>solid, liquid, </a:t>
            </a:r>
            <a:r>
              <a:rPr lang="en-GB" sz="1800" dirty="0">
                <a:effectLst/>
                <a:latin typeface="STIX" panose="02020603050405020304" pitchFamily="18" charset="0"/>
              </a:rPr>
              <a:t>and </a:t>
            </a:r>
            <a:r>
              <a:rPr lang="en-GB" sz="1800" i="1" dirty="0">
                <a:effectLst/>
                <a:latin typeface="STIX" panose="02020603050405020304" pitchFamily="18" charset="0"/>
              </a:rPr>
              <a:t>vapor</a:t>
            </a:r>
            <a:r>
              <a:rPr lang="en-GB" sz="1800" dirty="0">
                <a:effectLst/>
                <a:latin typeface="STIX" panose="02020603050405020304" pitchFamily="18" charset="0"/>
              </a:rPr>
              <a:t>. In these </a:t>
            </a:r>
            <a:r>
              <a:rPr lang="en-GB" sz="1800" i="1" dirty="0">
                <a:effectLst/>
                <a:latin typeface="STIX" panose="02020603050405020304" pitchFamily="18" charset="0"/>
              </a:rPr>
              <a:t>single-phase </a:t>
            </a:r>
            <a:r>
              <a:rPr lang="en-GB" sz="1800" dirty="0">
                <a:effectLst/>
                <a:latin typeface="STIX" panose="02020603050405020304" pitchFamily="18" charset="0"/>
              </a:rPr>
              <a:t>regions, the state is fixed by </a:t>
            </a:r>
            <a:r>
              <a:rPr lang="en-GB" sz="1800" i="1" dirty="0">
                <a:effectLst/>
                <a:latin typeface="STIX" panose="02020603050405020304" pitchFamily="18" charset="0"/>
              </a:rPr>
              <a:t>any </a:t>
            </a:r>
            <a:r>
              <a:rPr lang="en-GB" sz="1800" dirty="0">
                <a:effectLst/>
                <a:latin typeface="STIX" panose="02020603050405020304" pitchFamily="18" charset="0"/>
              </a:rPr>
              <a:t>two of the properties: pressure, specific volume, and temperature, since all of these are independent when there is a single phase present. Located between the single-phase regions are </a:t>
            </a:r>
            <a:r>
              <a:rPr lang="en-GB" sz="1800" b="1" dirty="0">
                <a:solidFill>
                  <a:srgbClr val="05729B"/>
                </a:solidFill>
                <a:effectLst/>
                <a:latin typeface="STIX" panose="02020603050405020304" pitchFamily="18" charset="0"/>
              </a:rPr>
              <a:t>two-phase regions </a:t>
            </a:r>
            <a:r>
              <a:rPr lang="en-GB" sz="1800" dirty="0">
                <a:effectLst/>
                <a:latin typeface="STIX" panose="02020603050405020304" pitchFamily="18" charset="0"/>
              </a:rPr>
              <a:t>where two phases exist in equilibrium: liquid–vapor, solid–liquid, and solid–vapor. Two phases can co- exist during changes in phase such as vaporization, melting, and sublimation. Within the two- phase regions pressure and temperature are not independent; one cannot be changed without changing the other. In these regions the state cannot be fixed by temperature and pressure alone; however, the state can be fixed by specific volume and either pressure or temperature. Three phases can exist in equilibrium along the line </a:t>
            </a:r>
            <a:r>
              <a:rPr lang="en-GB" sz="1800" dirty="0" err="1">
                <a:effectLst/>
                <a:latin typeface="STIX" panose="02020603050405020304" pitchFamily="18" charset="0"/>
              </a:rPr>
              <a:t>labeled</a:t>
            </a:r>
            <a:r>
              <a:rPr lang="en-GB" sz="1800" dirty="0">
                <a:effectLst/>
                <a:latin typeface="STIX" panose="02020603050405020304" pitchFamily="18" charset="0"/>
              </a:rPr>
              <a:t> </a:t>
            </a:r>
            <a:r>
              <a:rPr lang="en-GB" sz="1800" b="1" dirty="0">
                <a:solidFill>
                  <a:srgbClr val="05729B"/>
                </a:solidFill>
                <a:effectLst/>
                <a:latin typeface="STIX" panose="02020603050405020304" pitchFamily="18" charset="0"/>
              </a:rPr>
              <a:t>triple line</a:t>
            </a:r>
            <a:r>
              <a:rPr lang="en-GB" sz="1800" dirty="0">
                <a:effectLst/>
                <a:latin typeface="STIX" panose="02020603050405020304" pitchFamily="18" charset="0"/>
              </a:rPr>
              <a:t>. </a:t>
            </a:r>
            <a:endParaRPr lang="en-GB" dirty="0"/>
          </a:p>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14</a:t>
            </a:fld>
            <a:endParaRPr lang="en-US"/>
          </a:p>
        </p:txBody>
      </p:sp>
    </p:spTree>
    <p:extLst>
      <p:ext uri="{BB962C8B-B14F-4D97-AF65-F5344CB8AC3E}">
        <p14:creationId xmlns:p14="http://schemas.microsoft.com/office/powerpoint/2010/main" val="371649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719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20</a:t>
            </a:fld>
            <a:endParaRPr lang="en-US"/>
          </a:p>
        </p:txBody>
      </p:sp>
    </p:spTree>
    <p:extLst>
      <p:ext uri="{BB962C8B-B14F-4D97-AF65-F5344CB8AC3E}">
        <p14:creationId xmlns:p14="http://schemas.microsoft.com/office/powerpoint/2010/main" val="1627533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21</a:t>
            </a:fld>
            <a:endParaRPr lang="en-US"/>
          </a:p>
        </p:txBody>
      </p:sp>
    </p:spTree>
    <p:extLst>
      <p:ext uri="{BB962C8B-B14F-4D97-AF65-F5344CB8AC3E}">
        <p14:creationId xmlns:p14="http://schemas.microsoft.com/office/powerpoint/2010/main" val="371649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040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24</a:t>
            </a:fld>
            <a:endParaRPr lang="en-US"/>
          </a:p>
        </p:txBody>
      </p:sp>
    </p:spTree>
    <p:extLst>
      <p:ext uri="{BB962C8B-B14F-4D97-AF65-F5344CB8AC3E}">
        <p14:creationId xmlns:p14="http://schemas.microsoft.com/office/powerpoint/2010/main" val="2055604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dirty="0">
                <a:effectLst/>
                <a:latin typeface="STIX" panose="02020603050405020304" pitchFamily="18" charset="0"/>
              </a:rPr>
              <a:t>This shows that the integral of </a:t>
            </a:r>
            <a:r>
              <a:rPr lang="el-GR" sz="1800" dirty="0">
                <a:solidFill>
                  <a:srgbClr val="211E1E"/>
                </a:solidFill>
                <a:effectLst/>
                <a:latin typeface="Symbol" pitchFamily="2" charset="2"/>
              </a:rPr>
              <a:t>δ </a:t>
            </a:r>
            <a:r>
              <a:rPr lang="en-GB" sz="1800" i="1" dirty="0">
                <a:effectLst/>
                <a:latin typeface="STIX" panose="02020603050405020304" pitchFamily="18" charset="0"/>
              </a:rPr>
              <a:t>Q</a:t>
            </a:r>
            <a:r>
              <a:rPr lang="en-GB" sz="1800" dirty="0">
                <a:effectLst/>
                <a:latin typeface="STIX" panose="02020603050405020304" pitchFamily="18" charset="0"/>
              </a:rPr>
              <a:t>/</a:t>
            </a:r>
            <a:r>
              <a:rPr lang="en-GB" sz="1800" i="1" dirty="0">
                <a:effectLst/>
                <a:latin typeface="STIX" panose="02020603050405020304" pitchFamily="18" charset="0"/>
              </a:rPr>
              <a:t>T </a:t>
            </a:r>
            <a:r>
              <a:rPr lang="en-GB" sz="1800" dirty="0">
                <a:effectLst/>
                <a:latin typeface="STIX" panose="02020603050405020304" pitchFamily="18" charset="0"/>
              </a:rPr>
              <a:t>is the same for both processes. Since A and B are arbitrary, it follows that the integral of </a:t>
            </a:r>
            <a:r>
              <a:rPr lang="el-GR" sz="1800" dirty="0">
                <a:solidFill>
                  <a:srgbClr val="211E1E"/>
                </a:solidFill>
                <a:effectLst/>
                <a:latin typeface="Symbol" pitchFamily="2" charset="2"/>
              </a:rPr>
              <a:t>δ </a:t>
            </a:r>
            <a:r>
              <a:rPr lang="en-GB" sz="1800" i="1" dirty="0">
                <a:effectLst/>
                <a:latin typeface="STIX" panose="02020603050405020304" pitchFamily="18" charset="0"/>
              </a:rPr>
              <a:t>Q</a:t>
            </a:r>
            <a:r>
              <a:rPr lang="en-GB" sz="1800" dirty="0">
                <a:effectLst/>
                <a:latin typeface="STIX" panose="02020603050405020304" pitchFamily="18" charset="0"/>
              </a:rPr>
              <a:t>/</a:t>
            </a:r>
            <a:r>
              <a:rPr lang="en-GB" sz="1800" i="1" dirty="0">
                <a:effectLst/>
                <a:latin typeface="STIX" panose="02020603050405020304" pitchFamily="18" charset="0"/>
              </a:rPr>
              <a:t>T </a:t>
            </a:r>
            <a:r>
              <a:rPr lang="en-GB" sz="1800" dirty="0">
                <a:effectLst/>
                <a:latin typeface="STIX" panose="02020603050405020304" pitchFamily="18" charset="0"/>
              </a:rPr>
              <a:t>has the same value for </a:t>
            </a:r>
            <a:r>
              <a:rPr lang="en-GB" sz="1800" i="1" dirty="0">
                <a:effectLst/>
                <a:latin typeface="STIX" panose="02020603050405020304" pitchFamily="18" charset="0"/>
              </a:rPr>
              <a:t>any </a:t>
            </a:r>
            <a:r>
              <a:rPr lang="en-GB" sz="1800" dirty="0">
                <a:effectLst/>
                <a:latin typeface="STIX" panose="02020603050405020304" pitchFamily="18" charset="0"/>
              </a:rPr>
              <a:t>internally reversible process between the two states. In other words, the value of the integral depends on the end states only. It can be concluded, therefore, that the integral represents the change in some property of the system. </a:t>
            </a:r>
            <a:endParaRPr lang="en-GB" dirty="0"/>
          </a:p>
        </p:txBody>
      </p:sp>
      <p:sp>
        <p:nvSpPr>
          <p:cNvPr id="4" name="Dian numeron paikkamerkki 3"/>
          <p:cNvSpPr>
            <a:spLocks noGrp="1"/>
          </p:cNvSpPr>
          <p:nvPr>
            <p:ph type="sldNum" sz="quarter" idx="10"/>
          </p:nvPr>
        </p:nvSpPr>
        <p:spPr/>
        <p:txBody>
          <a:bodyPr/>
          <a:lstStyle/>
          <a:p>
            <a:fld id="{DF164E42-DED0-9246-9B1B-B67105F62D49}" type="slidenum">
              <a:rPr lang="en-US" smtClean="0"/>
              <a:t>25</a:t>
            </a:fld>
            <a:endParaRPr lang="en-US"/>
          </a:p>
        </p:txBody>
      </p:sp>
    </p:spTree>
    <p:extLst>
      <p:ext uri="{BB962C8B-B14F-4D97-AF65-F5344CB8AC3E}">
        <p14:creationId xmlns:p14="http://schemas.microsoft.com/office/powerpoint/2010/main" val="16275330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5"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4683765"/>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5010897"/>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cSld>
  <p:clrMapOvr>
    <a:masterClrMapping/>
  </p:clrMapOvr>
  <p:extLst>
    <p:ext uri="{DCECCB84-F9BA-43D5-87BE-67443E8EF086}">
      <p15:sldGuideLst xmlns:p15="http://schemas.microsoft.com/office/powerpoint/2012/main">
        <p15:guide id="1" orient="horz" pos="3287" userDrawn="1">
          <p15:clr>
            <a:srgbClr val="FBAE40"/>
          </p15:clr>
        </p15:guide>
        <p15:guide id="2" pos="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621807"/>
            <a:ext cx="4150122" cy="326545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148164"/>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3" y="1621799"/>
            <a:ext cx="4077891" cy="326734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9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63" y="215946"/>
            <a:ext cx="8497093" cy="1118950"/>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63" y="1526921"/>
            <a:ext cx="8497093" cy="3417429"/>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444" userDrawn="1">
          <p15:clr>
            <a:srgbClr val="FBAE40"/>
          </p15:clr>
        </p15:guide>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516070"/>
            <a:ext cx="5486014" cy="1604191"/>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3299738"/>
            <a:ext cx="5486014" cy="1644612"/>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516081"/>
            <a:ext cx="2167128" cy="345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63" y="214851"/>
            <a:ext cx="8167909" cy="11217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796473"/>
            <a:ext cx="1624668" cy="2915054"/>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22" name="Kuva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42" y="576791"/>
            <a:ext cx="5130403" cy="4615142"/>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42" y="2906566"/>
            <a:ext cx="3015455" cy="185343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438728"/>
            <a:ext cx="3015456" cy="2080252"/>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15137"/>
            <a:ext cx="8489928" cy="1106552"/>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816115"/>
            <a:ext cx="1539000" cy="1948781"/>
          </a:xfrm>
          <a:prstGeom prst="rect">
            <a:avLst/>
          </a:prstGeom>
        </p:spPr>
        <p:txBody>
          <a:bodyPr lIns="0" tIns="0" rIns="0" bIns="0"/>
          <a:lstStyle>
            <a:lvl1pPr marL="80996" indent="-80996" algn="l" defTabSz="51438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0996" lvl="0" indent="-80996" algn="l" defTabSz="51438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45"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88"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74"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41"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40"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32" name="Kuva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63" y="215768"/>
            <a:ext cx="8497093" cy="1262979"/>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744703"/>
            <a:ext cx="1539000" cy="219966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760240"/>
            <a:ext cx="1539000" cy="218411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760238"/>
            <a:ext cx="1539000" cy="218411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pic>
        <p:nvPicPr>
          <p:cNvPr id="25" name="Kuva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0" y="0"/>
            <a:ext cx="9143999" cy="5715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8"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94351" y="3238454"/>
            <a:ext cx="353308" cy="353308"/>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04034" y="3238454"/>
            <a:ext cx="353308" cy="353308"/>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113716" y="3238454"/>
            <a:ext cx="353308" cy="353308"/>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623399" y="3238454"/>
            <a:ext cx="353308" cy="353308"/>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33082" y="3238454"/>
            <a:ext cx="353308" cy="353308"/>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42766" y="3238347"/>
            <a:ext cx="406943" cy="342930"/>
          </a:xfrm>
          <a:prstGeom prst="rect">
            <a:avLst/>
          </a:prstGeom>
        </p:spPr>
      </p:pic>
      <p:sp>
        <p:nvSpPr>
          <p:cNvPr id="16" name="Tekstin paikkamerkki 2">
            <a:extLst>
              <a:ext uri="{FF2B5EF4-FFF2-40B4-BE49-F238E27FC236}">
                <a16:creationId xmlns:a16="http://schemas.microsoft.com/office/drawing/2014/main" id="{B67CF44B-9D5D-46DC-B676-986416FB8384}"/>
              </a:ext>
            </a:extLst>
          </p:cNvPr>
          <p:cNvSpPr>
            <a:spLocks noGrp="1"/>
          </p:cNvSpPr>
          <p:nvPr userDrawn="1">
            <p:ph type="body" sz="quarter" idx="10" hasCustomPrompt="1"/>
          </p:nvPr>
        </p:nvSpPr>
        <p:spPr>
          <a:xfrm>
            <a:off x="1576400" y="1516282"/>
            <a:ext cx="5995987" cy="1451219"/>
          </a:xfrm>
          <a:prstGeom prst="rect">
            <a:avLst/>
          </a:prstGeom>
        </p:spPr>
        <p:txBody>
          <a:bodyPr anchor="b" anchorCtr="0"/>
          <a:lstStyle>
            <a:lvl1pPr marL="0" indent="0" algn="ctr">
              <a:lnSpc>
                <a:spcPct val="100000"/>
              </a:lnSpc>
              <a:buNone/>
              <a:defRPr sz="4000" b="1">
                <a:solidFill>
                  <a:srgbClr val="FFFFFF"/>
                </a:solidFill>
                <a:latin typeface="+mj-lt"/>
              </a:defRPr>
            </a:lvl1pPr>
            <a:lvl2pPr marL="342866" indent="0">
              <a:buNone/>
              <a:defRPr/>
            </a:lvl2pPr>
          </a:lstStyle>
          <a:p>
            <a:pPr lvl="0"/>
            <a:r>
              <a:rPr lang="fi-FI" dirty="0"/>
              <a:t>Add text</a:t>
            </a:r>
          </a:p>
        </p:txBody>
      </p:sp>
      <p:pic>
        <p:nvPicPr>
          <p:cNvPr id="20" name="Kuva 1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40973" r="14072"/>
          <a:stretch/>
        </p:blipFill>
        <p:spPr>
          <a:xfrm>
            <a:off x="4572000" y="0"/>
            <a:ext cx="4572000" cy="5715000"/>
          </a:xfrm>
          <a:prstGeom prst="rect">
            <a:avLst/>
          </a:prstGeom>
        </p:spPr>
      </p:pic>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5853" r="20815"/>
          <a:stretch/>
        </p:blipFill>
        <p:spPr>
          <a:xfrm>
            <a:off x="4572014" y="0"/>
            <a:ext cx="4572000" cy="5715014"/>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15:guide id="1" orient="horz" pos="18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11982" t="22626" r="53157"/>
          <a:stretch/>
        </p:blipFill>
        <p:spPr>
          <a:xfrm>
            <a:off x="4576717" y="1"/>
            <a:ext cx="4572000" cy="5714999"/>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0" name="Kuva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3"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15:guide id="1" orient="horz" pos="329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3859" r="22506"/>
          <a:stretch/>
        </p:blipFill>
        <p:spPr>
          <a:xfrm>
            <a:off x="4715180"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08" r="14927"/>
          <a:stretch/>
        </p:blipFill>
        <p:spPr>
          <a:xfrm>
            <a:off x="4722854"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0020" r="21909"/>
          <a:stretch/>
        </p:blipFill>
        <p:spPr>
          <a:xfrm>
            <a:off x="4713402" y="1"/>
            <a:ext cx="4428000" cy="5714999"/>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1563761"/>
            <a:ext cx="8492897" cy="3388289"/>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7"/>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2433703"/>
            <a:ext cx="8492897" cy="25106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53" y="1517578"/>
            <a:ext cx="8492897" cy="72094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905" y="21430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681893"/>
            <a:ext cx="4150122"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681893"/>
            <a:ext cx="4078684"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410"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9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816" y="0"/>
            <a:ext cx="4433207" cy="5715000"/>
          </a:xfrm>
          <a:prstGeom prst="rect">
            <a:avLst/>
          </a:prstGeom>
        </p:spPr>
        <p:txBody>
          <a:bodyPr/>
          <a:lstStyle>
            <a:lvl1pPr marL="0" indent="0">
              <a:buNone/>
              <a:defRPr sz="2400" b="1" baseline="0">
                <a:solidFill>
                  <a:schemeClr val="bg1">
                    <a:lumMod val="85000"/>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63" y="1693836"/>
            <a:ext cx="4052221" cy="3250514"/>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223017"/>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15:guide id="1" orient="horz" pos="34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816" y="0"/>
            <a:ext cx="4433207"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62" y="1954930"/>
            <a:ext cx="7669159" cy="1502517"/>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906565"/>
            <a:ext cx="3015456" cy="1827938"/>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45949"/>
            <a:ext cx="3015456" cy="1942188"/>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515218"/>
            <a:ext cx="5130402" cy="4219286"/>
          </a:xfrm>
          <a:prstGeom prst="rect">
            <a:avLst/>
          </a:prstGeom>
        </p:spPr>
        <p:txBody>
          <a:bodyPr wrap="square"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Lst>
  <p:hf sldNum="0" hdr="0" ftr="0" dt="0"/>
  <p:txStyles>
    <p:title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35" indent="-171435" algn="l" defTabSz="68573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00" indent="-171435" algn="l" defTabSz="68573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60" indent="-171435" algn="l" defTabSz="68573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3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95"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6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2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94"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36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33" rtl="0" eaLnBrk="1" latinLnBrk="0" hangingPunct="1">
        <a:defRPr sz="1350" kern="1200">
          <a:solidFill>
            <a:schemeClr val="tx1"/>
          </a:solidFill>
          <a:latin typeface="+mn-lt"/>
          <a:ea typeface="+mn-ea"/>
          <a:cs typeface="+mn-cs"/>
        </a:defRPr>
      </a:lvl1pPr>
      <a:lvl2pPr marL="342866"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598" algn="l" defTabSz="685733" rtl="0" eaLnBrk="1" latinLnBrk="0" hangingPunct="1">
        <a:defRPr sz="1350" kern="1200">
          <a:solidFill>
            <a:schemeClr val="tx1"/>
          </a:solidFill>
          <a:latin typeface="+mn-lt"/>
          <a:ea typeface="+mn-ea"/>
          <a:cs typeface="+mn-cs"/>
        </a:defRPr>
      </a:lvl4pPr>
      <a:lvl5pPr marL="1371465" algn="l" defTabSz="685733" rtl="0" eaLnBrk="1" latinLnBrk="0" hangingPunct="1">
        <a:defRPr sz="1350" kern="1200">
          <a:solidFill>
            <a:schemeClr val="tx1"/>
          </a:solidFill>
          <a:latin typeface="+mn-lt"/>
          <a:ea typeface="+mn-ea"/>
          <a:cs typeface="+mn-cs"/>
        </a:defRPr>
      </a:lvl5pPr>
      <a:lvl6pPr marL="1714330" algn="l" defTabSz="685733" rtl="0" eaLnBrk="1" latinLnBrk="0" hangingPunct="1">
        <a:defRPr sz="1350" kern="1200">
          <a:solidFill>
            <a:schemeClr val="tx1"/>
          </a:solidFill>
          <a:latin typeface="+mn-lt"/>
          <a:ea typeface="+mn-ea"/>
          <a:cs typeface="+mn-cs"/>
        </a:defRPr>
      </a:lvl6pPr>
      <a:lvl7pPr marL="2057195" algn="l" defTabSz="685733" rtl="0" eaLnBrk="1" latinLnBrk="0" hangingPunct="1">
        <a:defRPr sz="1350" kern="1200">
          <a:solidFill>
            <a:schemeClr val="tx1"/>
          </a:solidFill>
          <a:latin typeface="+mn-lt"/>
          <a:ea typeface="+mn-ea"/>
          <a:cs typeface="+mn-cs"/>
        </a:defRPr>
      </a:lvl7pPr>
      <a:lvl8pPr marL="2400060" algn="l" defTabSz="685733" rtl="0" eaLnBrk="1" latinLnBrk="0" hangingPunct="1">
        <a:defRPr sz="1350" kern="1200">
          <a:solidFill>
            <a:schemeClr val="tx1"/>
          </a:solidFill>
          <a:latin typeface="+mn-lt"/>
          <a:ea typeface="+mn-ea"/>
          <a:cs typeface="+mn-cs"/>
        </a:defRPr>
      </a:lvl8pPr>
      <a:lvl9pPr marL="2742930" algn="l" defTabSz="68573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6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thoughtco.com/types-of-solids-liquids-and-gases-608354"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hyperlink" Target="https://www.thoughtco.com/definition-of-plasma-60552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280.png"/><Relationship Id="rId1" Type="http://schemas.openxmlformats.org/officeDocument/2006/relationships/slideLayout" Target="../slideLayouts/slideLayout6.xml"/><Relationship Id="rId6" Type="http://schemas.openxmlformats.org/officeDocument/2006/relationships/image" Target="../media/image320.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slideLayout" Target="../slideLayouts/slideLayout6.xml"/><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video" Target="../media/media1.mp4"/><Relationship Id="rId16" Type="http://schemas.openxmlformats.org/officeDocument/2006/relationships/image" Target="../media/image57.png"/><Relationship Id="rId1" Type="http://schemas.microsoft.com/office/2007/relationships/media" Target="../media/media1.mp4"/><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jpe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00.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5.png"/><Relationship Id="rId11" Type="http://schemas.openxmlformats.org/officeDocument/2006/relationships/image" Target="../media/image67.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81.png"/><Relationship Id="rId4" Type="http://schemas.openxmlformats.org/officeDocument/2006/relationships/hyperlink" Target="https://www.toppr.com/guides/physics/thermodynamics/introduction-to-thermodynamics/"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26.xml.rels><?xml version="1.0" encoding="UTF-8" standalone="yes"?>
<Relationships xmlns="http://schemas.openxmlformats.org/package/2006/relationships"><Relationship Id="rId8" Type="http://schemas.openxmlformats.org/officeDocument/2006/relationships/image" Target="../media/image530.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92.png"/><Relationship Id="rId11" Type="http://schemas.openxmlformats.org/officeDocument/2006/relationships/image" Target="../media/image96.png"/><Relationship Id="rId5" Type="http://schemas.openxmlformats.org/officeDocument/2006/relationships/image" Target="../media/image91.png"/><Relationship Id="rId10" Type="http://schemas.openxmlformats.org/officeDocument/2006/relationships/image" Target="../media/image95.png"/><Relationship Id="rId4" Type="http://schemas.openxmlformats.org/officeDocument/2006/relationships/image" Target="../media/image90.png"/><Relationship Id="rId9"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5" Type="http://schemas.openxmlformats.org/officeDocument/2006/relationships/image" Target="../media/image100.png"/><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3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12.png"/></Relationships>
</file>

<file path=ppt/slides/_rels/slide3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3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3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6.xml"/><Relationship Id="rId5" Type="http://schemas.openxmlformats.org/officeDocument/2006/relationships/image" Target="../media/image133.png"/><Relationship Id="rId4" Type="http://schemas.openxmlformats.org/officeDocument/2006/relationships/image" Target="../media/image132.png"/></Relationships>
</file>

<file path=ppt/slides/_rels/slide3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6.xml"/><Relationship Id="rId4" Type="http://schemas.openxmlformats.org/officeDocument/2006/relationships/image" Target="../media/image136.png"/></Relationships>
</file>

<file path=ppt/slides/_rels/slide3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6.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3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6.xml"/><Relationship Id="rId5" Type="http://schemas.openxmlformats.org/officeDocument/2006/relationships/image" Target="../media/image145.png"/><Relationship Id="rId4" Type="http://schemas.openxmlformats.org/officeDocument/2006/relationships/image" Target="../media/image144.png"/></Relationships>
</file>

<file path=ppt/slides/_rels/slide3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6.xml"/><Relationship Id="rId5" Type="http://schemas.openxmlformats.org/officeDocument/2006/relationships/image" Target="../media/image149.png"/><Relationship Id="rId4" Type="http://schemas.openxmlformats.org/officeDocument/2006/relationships/image" Target="../media/image148.png"/></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6.xml"/><Relationship Id="rId5" Type="http://schemas.openxmlformats.org/officeDocument/2006/relationships/image" Target="../media/image155.png"/><Relationship Id="rId4" Type="http://schemas.openxmlformats.org/officeDocument/2006/relationships/image" Target="../media/image154.png"/></Relationships>
</file>

<file path=ppt/slides/_rels/slide4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6.xml"/><Relationship Id="rId6" Type="http://schemas.openxmlformats.org/officeDocument/2006/relationships/image" Target="../media/image160.jpeg"/><Relationship Id="rId5" Type="http://schemas.openxmlformats.org/officeDocument/2006/relationships/image" Target="../media/image159.png"/><Relationship Id="rId4" Type="http://schemas.openxmlformats.org/officeDocument/2006/relationships/image" Target="../media/image158.png"/></Relationships>
</file>

<file path=ppt/slides/_rels/slide44.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61.png"/><Relationship Id="rId1" Type="http://schemas.openxmlformats.org/officeDocument/2006/relationships/slideLayout" Target="../slideLayouts/slideLayout6.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4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69014" y="660630"/>
            <a:ext cx="4215913" cy="634192"/>
          </a:xfrm>
        </p:spPr>
        <p:txBody>
          <a:bodyPr/>
          <a:lstStyle/>
          <a:p>
            <a:r>
              <a:rPr lang="en-US" dirty="0"/>
              <a:t>Thermodynamics</a:t>
            </a:r>
            <a:endParaRPr lang="fi-FI" dirty="0"/>
          </a:p>
        </p:txBody>
      </p:sp>
      <p:sp>
        <p:nvSpPr>
          <p:cNvPr id="3" name="Tekstin paikkamerkki 2"/>
          <p:cNvSpPr>
            <a:spLocks noGrp="1"/>
          </p:cNvSpPr>
          <p:nvPr>
            <p:ph type="body" sz="half" idx="2"/>
          </p:nvPr>
        </p:nvSpPr>
        <p:spPr>
          <a:xfrm>
            <a:off x="310519" y="1820357"/>
            <a:ext cx="4476893" cy="426074"/>
          </a:xfrm>
        </p:spPr>
        <p:txBody>
          <a:bodyPr/>
          <a:lstStyle/>
          <a:p>
            <a:r>
              <a:rPr lang="en-US" dirty="0"/>
              <a:t>An Engineering Approach</a:t>
            </a:r>
            <a:endParaRPr lang="fi-FI" dirty="0"/>
          </a:p>
        </p:txBody>
      </p:sp>
      <p:sp>
        <p:nvSpPr>
          <p:cNvPr id="5" name="Tekstin paikkamerkki 4"/>
          <p:cNvSpPr>
            <a:spLocks noGrp="1"/>
          </p:cNvSpPr>
          <p:nvPr>
            <p:ph type="body" sz="half" idx="12"/>
          </p:nvPr>
        </p:nvSpPr>
        <p:spPr>
          <a:xfrm>
            <a:off x="1739026" y="4694310"/>
            <a:ext cx="2774217" cy="360060"/>
          </a:xfrm>
        </p:spPr>
        <p:txBody>
          <a:bodyPr/>
          <a:lstStyle/>
          <a:p>
            <a:r>
              <a:rPr lang="en-US" dirty="0"/>
              <a:t>Qiang Cheng (Jonny)</a:t>
            </a:r>
            <a:endParaRPr lang="fi-FI" dirty="0"/>
          </a:p>
          <a:p>
            <a:endParaRPr lang="fi-FI" dirty="0"/>
          </a:p>
        </p:txBody>
      </p:sp>
      <p:cxnSp>
        <p:nvCxnSpPr>
          <p:cNvPr id="7" name="Suora yhdysviiva 6">
            <a:extLst>
              <a:ext uri="{FF2B5EF4-FFF2-40B4-BE49-F238E27FC236}">
                <a16:creationId xmlns:a16="http://schemas.microsoft.com/office/drawing/2014/main" id="{44D42085-CC57-854B-9151-3C66E83D17EE}"/>
              </a:ext>
            </a:extLst>
          </p:cNvPr>
          <p:cNvCxnSpPr>
            <a:cxnSpLocks/>
          </p:cNvCxnSpPr>
          <p:nvPr/>
        </p:nvCxnSpPr>
        <p:spPr>
          <a:xfrm>
            <a:off x="5243" y="1557589"/>
            <a:ext cx="4922844"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3" name="Tekstin paikkamerkki 3">
            <a:extLst>
              <a:ext uri="{FF2B5EF4-FFF2-40B4-BE49-F238E27FC236}">
                <a16:creationId xmlns:a16="http://schemas.microsoft.com/office/drawing/2014/main" id="{931BA333-9483-4DBB-AA7C-64F76F9B7D8D}"/>
              </a:ext>
            </a:extLst>
          </p:cNvPr>
          <p:cNvSpPr txBox="1">
            <a:spLocks/>
          </p:cNvSpPr>
          <p:nvPr/>
        </p:nvSpPr>
        <p:spPr>
          <a:xfrm>
            <a:off x="301799" y="2450361"/>
            <a:ext cx="4550111" cy="559626"/>
          </a:xfrm>
          <a:prstGeom prst="rect">
            <a:avLst/>
          </a:prstGeom>
        </p:spPr>
        <p:txBody>
          <a:bodyPr lIns="0" tIns="0" rIns="0" bIns="0"/>
          <a:lstStyle>
            <a:lvl1pPr marL="0" indent="0" algn="l" defTabSz="685733" rtl="0" eaLnBrk="1" latinLnBrk="0" hangingPunct="1">
              <a:lnSpc>
                <a:spcPct val="90000"/>
              </a:lnSpc>
              <a:spcBef>
                <a:spcPts val="750"/>
              </a:spcBef>
              <a:buFont typeface="Arial"/>
              <a:buNone/>
              <a:defRPr sz="1800" b="1" i="0" kern="1200" baseline="0">
                <a:solidFill>
                  <a:schemeClr val="bg1"/>
                </a:solidFill>
                <a:latin typeface="arial" charset="0"/>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Lecture 7: Summary of the Thermodynamics</a:t>
            </a:r>
            <a:endParaRPr lang="fi-FI" dirty="0"/>
          </a:p>
        </p:txBody>
      </p:sp>
    </p:spTree>
    <p:extLst>
      <p:ext uri="{BB962C8B-B14F-4D97-AF65-F5344CB8AC3E}">
        <p14:creationId xmlns:p14="http://schemas.microsoft.com/office/powerpoint/2010/main" val="1440309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B55DB69A-12D4-423B-8BBF-5116F927D096}"/>
              </a:ext>
            </a:extLst>
          </p:cNvPr>
          <p:cNvSpPr txBox="1">
            <a:spLocks/>
          </p:cNvSpPr>
          <p:nvPr/>
        </p:nvSpPr>
        <p:spPr>
          <a:xfrm>
            <a:off x="287363" y="223017"/>
            <a:ext cx="7868791"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First Law of Thermodynamics</a:t>
            </a:r>
          </a:p>
        </p:txBody>
      </p:sp>
      <p:pic>
        <p:nvPicPr>
          <p:cNvPr id="7" name="Picture 6">
            <a:extLst>
              <a:ext uri="{FF2B5EF4-FFF2-40B4-BE49-F238E27FC236}">
                <a16:creationId xmlns:a16="http://schemas.microsoft.com/office/drawing/2014/main" id="{3CC42F42-8BB4-4057-BCA8-2A7537771EB5}"/>
              </a:ext>
            </a:extLst>
          </p:cNvPr>
          <p:cNvPicPr>
            <a:picLocks noChangeAspect="1"/>
          </p:cNvPicPr>
          <p:nvPr/>
        </p:nvPicPr>
        <p:blipFill>
          <a:blip r:embed="rId2"/>
          <a:stretch>
            <a:fillRect/>
          </a:stretch>
        </p:blipFill>
        <p:spPr>
          <a:xfrm>
            <a:off x="287362" y="1683140"/>
            <a:ext cx="4961263" cy="958738"/>
          </a:xfrm>
          <a:prstGeom prst="rect">
            <a:avLst/>
          </a:prstGeom>
        </p:spPr>
      </p:pic>
      <p:sp>
        <p:nvSpPr>
          <p:cNvPr id="8" name="TextBox 7">
            <a:extLst>
              <a:ext uri="{FF2B5EF4-FFF2-40B4-BE49-F238E27FC236}">
                <a16:creationId xmlns:a16="http://schemas.microsoft.com/office/drawing/2014/main" id="{1F2A1318-9DE5-48FC-A339-CE7DAB9F7BE1}"/>
              </a:ext>
            </a:extLst>
          </p:cNvPr>
          <p:cNvSpPr txBox="1"/>
          <p:nvPr/>
        </p:nvSpPr>
        <p:spPr>
          <a:xfrm>
            <a:off x="287362" y="1088740"/>
            <a:ext cx="4961263" cy="300082"/>
          </a:xfrm>
          <a:prstGeom prst="rect">
            <a:avLst/>
          </a:prstGeom>
          <a:solidFill>
            <a:srgbClr val="00FF00"/>
          </a:solidFill>
        </p:spPr>
        <p:txBody>
          <a:bodyPr wrap="square">
            <a:spAutoFit/>
          </a:bodyPr>
          <a:lstStyle/>
          <a:p>
            <a:r>
              <a:rPr lang="en-US" b="1" dirty="0"/>
              <a:t>Energy Balance</a:t>
            </a:r>
          </a:p>
        </p:txBody>
      </p:sp>
      <p:pic>
        <p:nvPicPr>
          <p:cNvPr id="13" name="Picture 12">
            <a:extLst>
              <a:ext uri="{FF2B5EF4-FFF2-40B4-BE49-F238E27FC236}">
                <a16:creationId xmlns:a16="http://schemas.microsoft.com/office/drawing/2014/main" id="{D2680E9E-CC35-4A3D-ADC0-9DB7D73023DA}"/>
              </a:ext>
            </a:extLst>
          </p:cNvPr>
          <p:cNvPicPr>
            <a:picLocks noChangeAspect="1"/>
          </p:cNvPicPr>
          <p:nvPr/>
        </p:nvPicPr>
        <p:blipFill>
          <a:blip r:embed="rId3"/>
          <a:stretch>
            <a:fillRect/>
          </a:stretch>
        </p:blipFill>
        <p:spPr>
          <a:xfrm>
            <a:off x="287362" y="2756045"/>
            <a:ext cx="1582757" cy="360302"/>
          </a:xfrm>
          <a:prstGeom prst="rect">
            <a:avLst/>
          </a:prstGeom>
        </p:spPr>
      </p:pic>
      <p:pic>
        <p:nvPicPr>
          <p:cNvPr id="15" name="Picture 14">
            <a:extLst>
              <a:ext uri="{FF2B5EF4-FFF2-40B4-BE49-F238E27FC236}">
                <a16:creationId xmlns:a16="http://schemas.microsoft.com/office/drawing/2014/main" id="{FCDA6A77-2FBE-4C01-B9B8-2F97BA9A6D85}"/>
              </a:ext>
            </a:extLst>
          </p:cNvPr>
          <p:cNvPicPr>
            <a:picLocks noChangeAspect="1"/>
          </p:cNvPicPr>
          <p:nvPr/>
        </p:nvPicPr>
        <p:blipFill>
          <a:blip r:embed="rId4"/>
          <a:stretch>
            <a:fillRect/>
          </a:stretch>
        </p:blipFill>
        <p:spPr>
          <a:xfrm>
            <a:off x="2662818" y="2746113"/>
            <a:ext cx="2585807" cy="380165"/>
          </a:xfrm>
          <a:prstGeom prst="rect">
            <a:avLst/>
          </a:prstGeom>
        </p:spPr>
      </p:pic>
      <p:sp>
        <p:nvSpPr>
          <p:cNvPr id="2" name="TextBox 1">
            <a:extLst>
              <a:ext uri="{FF2B5EF4-FFF2-40B4-BE49-F238E27FC236}">
                <a16:creationId xmlns:a16="http://schemas.microsoft.com/office/drawing/2014/main" id="{88BD6354-8930-699C-3D74-CFCA80D95C65}"/>
              </a:ext>
            </a:extLst>
          </p:cNvPr>
          <p:cNvSpPr txBox="1"/>
          <p:nvPr/>
        </p:nvSpPr>
        <p:spPr>
          <a:xfrm>
            <a:off x="287362" y="3321997"/>
            <a:ext cx="4961262" cy="300082"/>
          </a:xfrm>
          <a:prstGeom prst="rect">
            <a:avLst/>
          </a:prstGeom>
          <a:solidFill>
            <a:srgbClr val="00FF00"/>
          </a:solidFill>
        </p:spPr>
        <p:txBody>
          <a:bodyPr wrap="square">
            <a:spAutoFit/>
          </a:bodyPr>
          <a:lstStyle/>
          <a:p>
            <a:r>
              <a:rPr lang="en-US" dirty="0"/>
              <a:t>energy balance in differential form</a:t>
            </a:r>
          </a:p>
        </p:txBody>
      </p:sp>
      <p:pic>
        <p:nvPicPr>
          <p:cNvPr id="3" name="Picture 2">
            <a:extLst>
              <a:ext uri="{FF2B5EF4-FFF2-40B4-BE49-F238E27FC236}">
                <a16:creationId xmlns:a16="http://schemas.microsoft.com/office/drawing/2014/main" id="{90EC7787-6AA8-E581-E900-D2C2294BB938}"/>
              </a:ext>
            </a:extLst>
          </p:cNvPr>
          <p:cNvPicPr>
            <a:picLocks noChangeAspect="1"/>
          </p:cNvPicPr>
          <p:nvPr/>
        </p:nvPicPr>
        <p:blipFill>
          <a:blip r:embed="rId5"/>
          <a:stretch>
            <a:fillRect/>
          </a:stretch>
        </p:blipFill>
        <p:spPr>
          <a:xfrm>
            <a:off x="2024612" y="3738559"/>
            <a:ext cx="1486761" cy="340794"/>
          </a:xfrm>
          <a:prstGeom prst="rect">
            <a:avLst/>
          </a:prstGeom>
        </p:spPr>
      </p:pic>
      <p:sp>
        <p:nvSpPr>
          <p:cNvPr id="4" name="TextBox 3">
            <a:extLst>
              <a:ext uri="{FF2B5EF4-FFF2-40B4-BE49-F238E27FC236}">
                <a16:creationId xmlns:a16="http://schemas.microsoft.com/office/drawing/2014/main" id="{62BD863D-9614-DD69-D6C2-7089BB41D1A8}"/>
              </a:ext>
            </a:extLst>
          </p:cNvPr>
          <p:cNvSpPr txBox="1"/>
          <p:nvPr/>
        </p:nvSpPr>
        <p:spPr>
          <a:xfrm>
            <a:off x="287361" y="4118429"/>
            <a:ext cx="4961261" cy="300082"/>
          </a:xfrm>
          <a:prstGeom prst="rect">
            <a:avLst/>
          </a:prstGeom>
          <a:solidFill>
            <a:srgbClr val="00FF00"/>
          </a:solidFill>
        </p:spPr>
        <p:txBody>
          <a:bodyPr wrap="square">
            <a:spAutoFit/>
          </a:bodyPr>
          <a:lstStyle/>
          <a:p>
            <a:r>
              <a:rPr lang="en-US" dirty="0"/>
              <a:t>time rate form of the energy balance</a:t>
            </a:r>
          </a:p>
        </p:txBody>
      </p:sp>
      <p:pic>
        <p:nvPicPr>
          <p:cNvPr id="6" name="Picture 5">
            <a:extLst>
              <a:ext uri="{FF2B5EF4-FFF2-40B4-BE49-F238E27FC236}">
                <a16:creationId xmlns:a16="http://schemas.microsoft.com/office/drawing/2014/main" id="{53C6B219-7C6D-00E0-DCD8-850678C15009}"/>
              </a:ext>
            </a:extLst>
          </p:cNvPr>
          <p:cNvPicPr>
            <a:picLocks noChangeAspect="1"/>
          </p:cNvPicPr>
          <p:nvPr/>
        </p:nvPicPr>
        <p:blipFill>
          <a:blip r:embed="rId6"/>
          <a:stretch>
            <a:fillRect/>
          </a:stretch>
        </p:blipFill>
        <p:spPr>
          <a:xfrm>
            <a:off x="2024612" y="4457587"/>
            <a:ext cx="1415439" cy="702205"/>
          </a:xfrm>
          <a:prstGeom prst="rect">
            <a:avLst/>
          </a:prstGeom>
        </p:spPr>
      </p:pic>
      <p:pic>
        <p:nvPicPr>
          <p:cNvPr id="9" name="Picture 8">
            <a:extLst>
              <a:ext uri="{FF2B5EF4-FFF2-40B4-BE49-F238E27FC236}">
                <a16:creationId xmlns:a16="http://schemas.microsoft.com/office/drawing/2014/main" id="{FF69F79D-1698-4645-6A28-1C1098C645CA}"/>
              </a:ext>
            </a:extLst>
          </p:cNvPr>
          <p:cNvPicPr>
            <a:picLocks noChangeAspect="1"/>
          </p:cNvPicPr>
          <p:nvPr/>
        </p:nvPicPr>
        <p:blipFill>
          <a:blip r:embed="rId7"/>
          <a:stretch>
            <a:fillRect/>
          </a:stretch>
        </p:blipFill>
        <p:spPr>
          <a:xfrm>
            <a:off x="5334090" y="1113201"/>
            <a:ext cx="3809910" cy="915944"/>
          </a:xfrm>
          <a:prstGeom prst="rect">
            <a:avLst/>
          </a:prstGeom>
        </p:spPr>
      </p:pic>
      <p:sp>
        <p:nvSpPr>
          <p:cNvPr id="10" name="TextBox 9">
            <a:extLst>
              <a:ext uri="{FF2B5EF4-FFF2-40B4-BE49-F238E27FC236}">
                <a16:creationId xmlns:a16="http://schemas.microsoft.com/office/drawing/2014/main" id="{903256A9-D762-B36C-C06D-D43BC99678D8}"/>
              </a:ext>
            </a:extLst>
          </p:cNvPr>
          <p:cNvSpPr txBox="1"/>
          <p:nvPr/>
        </p:nvSpPr>
        <p:spPr>
          <a:xfrm>
            <a:off x="5430740" y="2201063"/>
            <a:ext cx="3638831" cy="507831"/>
          </a:xfrm>
          <a:prstGeom prst="rect">
            <a:avLst/>
          </a:prstGeom>
          <a:solidFill>
            <a:srgbClr val="00FFFF"/>
          </a:solidFill>
        </p:spPr>
        <p:txBody>
          <a:bodyPr wrap="square">
            <a:spAutoFit/>
          </a:bodyPr>
          <a:lstStyle/>
          <a:p>
            <a:r>
              <a:rPr lang="en-US" dirty="0"/>
              <a:t>Since the time rate of change of energy is given by</a:t>
            </a:r>
          </a:p>
        </p:txBody>
      </p:sp>
      <p:pic>
        <p:nvPicPr>
          <p:cNvPr id="11" name="Picture 10">
            <a:extLst>
              <a:ext uri="{FF2B5EF4-FFF2-40B4-BE49-F238E27FC236}">
                <a16:creationId xmlns:a16="http://schemas.microsoft.com/office/drawing/2014/main" id="{18990ED1-C343-D1D0-6876-F956CCF19D91}"/>
              </a:ext>
            </a:extLst>
          </p:cNvPr>
          <p:cNvPicPr>
            <a:picLocks noChangeAspect="1"/>
          </p:cNvPicPr>
          <p:nvPr/>
        </p:nvPicPr>
        <p:blipFill>
          <a:blip r:embed="rId8"/>
          <a:stretch>
            <a:fillRect/>
          </a:stretch>
        </p:blipFill>
        <p:spPr>
          <a:xfrm>
            <a:off x="6129337" y="2854528"/>
            <a:ext cx="2026817" cy="489894"/>
          </a:xfrm>
          <a:prstGeom prst="rect">
            <a:avLst/>
          </a:prstGeom>
        </p:spPr>
      </p:pic>
      <p:sp>
        <p:nvSpPr>
          <p:cNvPr id="12" name="TextBox 11">
            <a:extLst>
              <a:ext uri="{FF2B5EF4-FFF2-40B4-BE49-F238E27FC236}">
                <a16:creationId xmlns:a16="http://schemas.microsoft.com/office/drawing/2014/main" id="{E92075DA-72D7-9639-EE7C-59307338D6DB}"/>
              </a:ext>
            </a:extLst>
          </p:cNvPr>
          <p:cNvSpPr txBox="1"/>
          <p:nvPr/>
        </p:nvSpPr>
        <p:spPr>
          <a:xfrm>
            <a:off x="6952242" y="3438477"/>
            <a:ext cx="381006" cy="300082"/>
          </a:xfrm>
          <a:prstGeom prst="rect">
            <a:avLst/>
          </a:prstGeom>
          <a:noFill/>
        </p:spPr>
        <p:txBody>
          <a:bodyPr wrap="square" rtlCol="0">
            <a:spAutoFit/>
          </a:bodyPr>
          <a:lstStyle/>
          <a:p>
            <a:r>
              <a:rPr lang="en-US" dirty="0"/>
              <a:t>or</a:t>
            </a:r>
          </a:p>
        </p:txBody>
      </p:sp>
      <p:pic>
        <p:nvPicPr>
          <p:cNvPr id="14" name="Picture 13">
            <a:extLst>
              <a:ext uri="{FF2B5EF4-FFF2-40B4-BE49-F238E27FC236}">
                <a16:creationId xmlns:a16="http://schemas.microsoft.com/office/drawing/2014/main" id="{F5B1DAAC-02C8-0876-3CE4-1B15F9E2B5BB}"/>
              </a:ext>
            </a:extLst>
          </p:cNvPr>
          <p:cNvPicPr>
            <a:picLocks noChangeAspect="1"/>
          </p:cNvPicPr>
          <p:nvPr/>
        </p:nvPicPr>
        <p:blipFill>
          <a:blip r:embed="rId9"/>
          <a:stretch>
            <a:fillRect/>
          </a:stretch>
        </p:blipFill>
        <p:spPr>
          <a:xfrm>
            <a:off x="6188706" y="3908956"/>
            <a:ext cx="2261094" cy="476525"/>
          </a:xfrm>
          <a:prstGeom prst="rect">
            <a:avLst/>
          </a:prstGeom>
        </p:spPr>
      </p:pic>
    </p:spTree>
    <p:extLst>
      <p:ext uri="{BB962C8B-B14F-4D97-AF65-F5344CB8AC3E}">
        <p14:creationId xmlns:p14="http://schemas.microsoft.com/office/powerpoint/2010/main" val="15985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10"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imitations Of First Law Of Thermodynamics [Very Easy]">
            <a:extLst>
              <a:ext uri="{FF2B5EF4-FFF2-40B4-BE49-F238E27FC236}">
                <a16:creationId xmlns:a16="http://schemas.microsoft.com/office/drawing/2014/main" id="{EE33D3A8-B562-4A89-EBB3-EE562F699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351" y="972266"/>
            <a:ext cx="5112126" cy="377046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3">
            <a:extLst>
              <a:ext uri="{FF2B5EF4-FFF2-40B4-BE49-F238E27FC236}">
                <a16:creationId xmlns:a16="http://schemas.microsoft.com/office/drawing/2014/main" id="{BD0062FA-A852-BE67-B9DB-54C8BC9D8CE9}"/>
              </a:ext>
            </a:extLst>
          </p:cNvPr>
          <p:cNvSpPr txBox="1">
            <a:spLocks/>
          </p:cNvSpPr>
          <p:nvPr/>
        </p:nvSpPr>
        <p:spPr>
          <a:xfrm>
            <a:off x="287363" y="223017"/>
            <a:ext cx="7868791"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a:t>First Law of Thermodynamics</a:t>
            </a:r>
            <a:endParaRPr lang="en-US" dirty="0"/>
          </a:p>
        </p:txBody>
      </p:sp>
    </p:spTree>
    <p:extLst>
      <p:ext uri="{BB962C8B-B14F-4D97-AF65-F5344CB8AC3E}">
        <p14:creationId xmlns:p14="http://schemas.microsoft.com/office/powerpoint/2010/main" val="988167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BEEF44-26E6-B707-5C40-0375ED440859}"/>
              </a:ext>
            </a:extLst>
          </p:cNvPr>
          <p:cNvSpPr txBox="1"/>
          <p:nvPr/>
        </p:nvSpPr>
        <p:spPr>
          <a:xfrm>
            <a:off x="853121" y="2503557"/>
            <a:ext cx="7437758" cy="707886"/>
          </a:xfrm>
          <a:prstGeom prst="rect">
            <a:avLst/>
          </a:prstGeom>
          <a:noFill/>
        </p:spPr>
        <p:txBody>
          <a:bodyPr wrap="square">
            <a:spAutoFit/>
          </a:bodyPr>
          <a:lstStyle/>
          <a:p>
            <a:pPr algn="ctr"/>
            <a:r>
              <a:rPr lang="en-GB" sz="4000" b="1" dirty="0">
                <a:effectLst/>
                <a:latin typeface="SourceSansPro"/>
              </a:rPr>
              <a:t>Phase of Pure Substance</a:t>
            </a:r>
            <a:endParaRPr lang="en-GB" sz="4000" b="1" dirty="0"/>
          </a:p>
        </p:txBody>
      </p:sp>
    </p:spTree>
    <p:extLst>
      <p:ext uri="{BB962C8B-B14F-4D97-AF65-F5344CB8AC3E}">
        <p14:creationId xmlns:p14="http://schemas.microsoft.com/office/powerpoint/2010/main" val="4148743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368119"/>
            <a:ext cx="5102679" cy="584775"/>
          </a:xfrm>
          <a:prstGeom prst="rect">
            <a:avLst/>
          </a:prstGeom>
        </p:spPr>
        <p:txBody>
          <a:bodyPr wrap="none">
            <a:spAutoFit/>
          </a:bodyPr>
          <a:lstStyle/>
          <a:p>
            <a:r>
              <a:rPr lang="en-US" sz="3200" b="1" dirty="0" err="1"/>
              <a:t>Pahse</a:t>
            </a:r>
            <a:r>
              <a:rPr lang="en-US" sz="3200" b="1" dirty="0"/>
              <a:t> of Pure Substance</a:t>
            </a:r>
          </a:p>
        </p:txBody>
      </p:sp>
      <p:sp>
        <p:nvSpPr>
          <p:cNvPr id="9" name="Rectangle 8">
            <a:extLst>
              <a:ext uri="{FF2B5EF4-FFF2-40B4-BE49-F238E27FC236}">
                <a16:creationId xmlns:a16="http://schemas.microsoft.com/office/drawing/2014/main" id="{A037A11C-9F45-4DA4-B798-B35C75136F75}"/>
              </a:ext>
            </a:extLst>
          </p:cNvPr>
          <p:cNvSpPr/>
          <p:nvPr/>
        </p:nvSpPr>
        <p:spPr>
          <a:xfrm>
            <a:off x="201635" y="2597277"/>
            <a:ext cx="4976291" cy="300082"/>
          </a:xfrm>
          <a:prstGeom prst="rect">
            <a:avLst/>
          </a:prstGeom>
          <a:solidFill>
            <a:srgbClr val="00B050"/>
          </a:solidFill>
        </p:spPr>
        <p:txBody>
          <a:bodyPr wrap="square">
            <a:spAutoFit/>
          </a:bodyPr>
          <a:lstStyle/>
          <a:p>
            <a:r>
              <a:rPr lang="en-US" dirty="0"/>
              <a:t>Phase Changes of States of Matter</a:t>
            </a:r>
          </a:p>
        </p:txBody>
      </p:sp>
      <p:sp>
        <p:nvSpPr>
          <p:cNvPr id="6" name="TextBox 5">
            <a:extLst>
              <a:ext uri="{FF2B5EF4-FFF2-40B4-BE49-F238E27FC236}">
                <a16:creationId xmlns:a16="http://schemas.microsoft.com/office/drawing/2014/main" id="{3CFDEFBD-6287-41BE-9CF0-395958264A5B}"/>
              </a:ext>
            </a:extLst>
          </p:cNvPr>
          <p:cNvSpPr txBox="1"/>
          <p:nvPr/>
        </p:nvSpPr>
        <p:spPr>
          <a:xfrm>
            <a:off x="201634" y="1063292"/>
            <a:ext cx="4976293" cy="923330"/>
          </a:xfrm>
          <a:prstGeom prst="rect">
            <a:avLst/>
          </a:prstGeom>
          <a:solidFill>
            <a:srgbClr val="00FF00"/>
          </a:solidFill>
        </p:spPr>
        <p:txBody>
          <a:bodyPr wrap="square">
            <a:spAutoFit/>
          </a:bodyPr>
          <a:lstStyle/>
          <a:p>
            <a:r>
              <a:rPr lang="en-US" dirty="0"/>
              <a:t>The most commonly known phase changes are those six between </a:t>
            </a:r>
            <a:r>
              <a:rPr lang="en-US" dirty="0">
                <a:hlinkClick r:id="rId3"/>
              </a:rPr>
              <a:t>solids, liquids, and gasses</a:t>
            </a:r>
            <a:r>
              <a:rPr lang="en-US" dirty="0"/>
              <a:t>. However, </a:t>
            </a:r>
            <a:r>
              <a:rPr lang="en-US" dirty="0">
                <a:hlinkClick r:id="rId4"/>
              </a:rPr>
              <a:t>plasma</a:t>
            </a:r>
            <a:r>
              <a:rPr lang="en-US" dirty="0"/>
              <a:t> also is a state of matter, so a complete list requires all eight total phase changes. </a:t>
            </a:r>
          </a:p>
        </p:txBody>
      </p:sp>
      <p:sp>
        <p:nvSpPr>
          <p:cNvPr id="10" name="TextBox 9">
            <a:extLst>
              <a:ext uri="{FF2B5EF4-FFF2-40B4-BE49-F238E27FC236}">
                <a16:creationId xmlns:a16="http://schemas.microsoft.com/office/drawing/2014/main" id="{D92ADC4C-9869-484D-931A-5EE85E903A6B}"/>
              </a:ext>
            </a:extLst>
          </p:cNvPr>
          <p:cNvSpPr txBox="1"/>
          <p:nvPr/>
        </p:nvSpPr>
        <p:spPr>
          <a:xfrm>
            <a:off x="201633" y="2038034"/>
            <a:ext cx="4976293" cy="507831"/>
          </a:xfrm>
          <a:prstGeom prst="rect">
            <a:avLst/>
          </a:prstGeom>
          <a:solidFill>
            <a:srgbClr val="FFC000"/>
          </a:solidFill>
        </p:spPr>
        <p:txBody>
          <a:bodyPr wrap="square">
            <a:spAutoFit/>
          </a:bodyPr>
          <a:lstStyle/>
          <a:p>
            <a:r>
              <a:rPr lang="en-US" dirty="0"/>
              <a:t>Phase changes typically occur when the temperature or pressure of a system is altered.</a:t>
            </a:r>
          </a:p>
        </p:txBody>
      </p:sp>
      <p:sp>
        <p:nvSpPr>
          <p:cNvPr id="11" name="TextBox 10">
            <a:extLst>
              <a:ext uri="{FF2B5EF4-FFF2-40B4-BE49-F238E27FC236}">
                <a16:creationId xmlns:a16="http://schemas.microsoft.com/office/drawing/2014/main" id="{8755C30A-4502-46F7-9101-005A687520CC}"/>
              </a:ext>
            </a:extLst>
          </p:cNvPr>
          <p:cNvSpPr txBox="1"/>
          <p:nvPr/>
        </p:nvSpPr>
        <p:spPr>
          <a:xfrm>
            <a:off x="201633" y="2930282"/>
            <a:ext cx="4976294" cy="2123658"/>
          </a:xfrm>
          <a:prstGeom prst="rect">
            <a:avLst/>
          </a:prstGeom>
          <a:solidFill>
            <a:srgbClr val="00FFFF"/>
          </a:solidFill>
        </p:spPr>
        <p:txBody>
          <a:bodyPr wrap="square">
            <a:spAutoFit/>
          </a:bodyPr>
          <a:lstStyle/>
          <a:p>
            <a:r>
              <a:rPr lang="en-US" sz="1200" b="1" dirty="0"/>
              <a:t>Solids:</a:t>
            </a:r>
            <a:r>
              <a:rPr lang="en-US" sz="1200" dirty="0"/>
              <a:t> Solids can melt into liquids or sublime into gases. Solids form by deposition from gases or freezing of liquids.</a:t>
            </a:r>
          </a:p>
          <a:p>
            <a:r>
              <a:rPr lang="en-US" sz="1200" b="1" dirty="0"/>
              <a:t>Liquids: </a:t>
            </a:r>
            <a:r>
              <a:rPr lang="en-US" sz="1200" dirty="0"/>
              <a:t>Liquids can vaporize into gases or freeze into solids. Liquids form by condensation of gases and melting of solids.</a:t>
            </a:r>
          </a:p>
          <a:p>
            <a:r>
              <a:rPr lang="en-US" sz="1200" b="1" dirty="0"/>
              <a:t>Gases: </a:t>
            </a:r>
            <a:r>
              <a:rPr lang="en-US" sz="1200" dirty="0"/>
              <a:t>Gases can ionize into plasma, condense into liquids, or undergo deposition into solids. Gases form from the sublimation of solids, vaporization of liquids, and recombination of plasma.</a:t>
            </a:r>
          </a:p>
          <a:p>
            <a:r>
              <a:rPr lang="en-US" sz="1200" b="1" dirty="0"/>
              <a:t>Plasma:</a:t>
            </a:r>
            <a:r>
              <a:rPr lang="en-US" sz="1200" dirty="0"/>
              <a:t> Plasma can recombine to form a gas. Plasma most often forms from ionization of a gas, although if sufficient energy and enough space are available, it's presumably possible for a liquid or solid to ionize directly into a gas. </a:t>
            </a:r>
            <a:endParaRPr lang="fi-FI" sz="1200" dirty="0"/>
          </a:p>
        </p:txBody>
      </p:sp>
      <p:pic>
        <p:nvPicPr>
          <p:cNvPr id="4" name="Picture 3" descr="Diagram&#10;&#10;Description automatically generated">
            <a:extLst>
              <a:ext uri="{FF2B5EF4-FFF2-40B4-BE49-F238E27FC236}">
                <a16:creationId xmlns:a16="http://schemas.microsoft.com/office/drawing/2014/main" id="{990CFC8D-80EA-422E-BFDF-A945E96461E5}"/>
              </a:ext>
            </a:extLst>
          </p:cNvPr>
          <p:cNvPicPr>
            <a:picLocks noChangeAspect="1"/>
          </p:cNvPicPr>
          <p:nvPr/>
        </p:nvPicPr>
        <p:blipFill>
          <a:blip r:embed="rId5"/>
          <a:stretch>
            <a:fillRect/>
          </a:stretch>
        </p:blipFill>
        <p:spPr>
          <a:xfrm>
            <a:off x="5203951" y="964130"/>
            <a:ext cx="3738414" cy="3972065"/>
          </a:xfrm>
          <a:prstGeom prst="rect">
            <a:avLst/>
          </a:prstGeom>
        </p:spPr>
      </p:pic>
    </p:spTree>
    <p:extLst>
      <p:ext uri="{BB962C8B-B14F-4D97-AF65-F5344CB8AC3E}">
        <p14:creationId xmlns:p14="http://schemas.microsoft.com/office/powerpoint/2010/main" val="422312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133165" y="29565"/>
            <a:ext cx="8833282" cy="1077218"/>
          </a:xfrm>
          <a:prstGeom prst="rect">
            <a:avLst/>
          </a:prstGeom>
        </p:spPr>
        <p:txBody>
          <a:bodyPr wrap="square">
            <a:spAutoFit/>
          </a:bodyPr>
          <a:lstStyle/>
          <a:p>
            <a:r>
              <a:rPr lang="pt-BR" sz="3200" b="1" dirty="0"/>
              <a:t>Evaluating Properties: General </a:t>
            </a:r>
            <a:r>
              <a:rPr lang="pt-BR" sz="3200" b="1" dirty="0" err="1"/>
              <a:t>Considerations</a:t>
            </a:r>
            <a:endParaRPr lang="fi-FI" sz="3200" b="1" dirty="0"/>
          </a:p>
        </p:txBody>
      </p:sp>
      <p:pic>
        <p:nvPicPr>
          <p:cNvPr id="2" name="Picture 1">
            <a:extLst>
              <a:ext uri="{FF2B5EF4-FFF2-40B4-BE49-F238E27FC236}">
                <a16:creationId xmlns:a16="http://schemas.microsoft.com/office/drawing/2014/main" id="{D53AB051-8300-03A4-387F-10A7754877E5}"/>
              </a:ext>
            </a:extLst>
          </p:cNvPr>
          <p:cNvPicPr>
            <a:picLocks noChangeAspect="1"/>
          </p:cNvPicPr>
          <p:nvPr/>
        </p:nvPicPr>
        <p:blipFill>
          <a:blip r:embed="rId3"/>
          <a:stretch>
            <a:fillRect/>
          </a:stretch>
        </p:blipFill>
        <p:spPr>
          <a:xfrm>
            <a:off x="384917" y="1012057"/>
            <a:ext cx="3601157" cy="3988623"/>
          </a:xfrm>
          <a:prstGeom prst="rect">
            <a:avLst/>
          </a:prstGeom>
        </p:spPr>
      </p:pic>
      <p:sp>
        <p:nvSpPr>
          <p:cNvPr id="5" name="TextBox 4">
            <a:extLst>
              <a:ext uri="{FF2B5EF4-FFF2-40B4-BE49-F238E27FC236}">
                <a16:creationId xmlns:a16="http://schemas.microsoft.com/office/drawing/2014/main" id="{D968497B-1A8E-BCB2-E6E9-0FC620287473}"/>
              </a:ext>
            </a:extLst>
          </p:cNvPr>
          <p:cNvSpPr txBox="1"/>
          <p:nvPr/>
        </p:nvSpPr>
        <p:spPr>
          <a:xfrm>
            <a:off x="2185495" y="5000680"/>
            <a:ext cx="2386505" cy="707886"/>
          </a:xfrm>
          <a:prstGeom prst="rect">
            <a:avLst/>
          </a:prstGeom>
          <a:noFill/>
        </p:spPr>
        <p:txBody>
          <a:bodyPr wrap="square">
            <a:spAutoFit/>
          </a:bodyPr>
          <a:lstStyle/>
          <a:p>
            <a:r>
              <a:rPr lang="en-GB" sz="1000" i="1" dirty="0">
                <a:effectLst/>
                <a:latin typeface="STIX" panose="02020603050405020304" pitchFamily="18" charset="0"/>
              </a:rPr>
              <a:t>p</a:t>
            </a:r>
            <a:r>
              <a:rPr lang="en-GB" sz="1000" dirty="0">
                <a:effectLst/>
                <a:latin typeface="STIX" panose="02020603050405020304" pitchFamily="18" charset="0"/>
              </a:rPr>
              <a:t>–</a:t>
            </a:r>
            <a:r>
              <a:rPr lang="el-GR" sz="1000" dirty="0">
                <a:solidFill>
                  <a:srgbClr val="211E1E"/>
                </a:solidFill>
                <a:effectLst/>
                <a:latin typeface="Symbol" pitchFamily="2" charset="2"/>
              </a:rPr>
              <a:t>υ</a:t>
            </a:r>
            <a:r>
              <a:rPr lang="el-GR" sz="1000" dirty="0">
                <a:effectLst/>
                <a:latin typeface="STIX" panose="02020603050405020304" pitchFamily="18" charset="0"/>
              </a:rPr>
              <a:t>–</a:t>
            </a:r>
            <a:r>
              <a:rPr lang="en-GB" sz="1000" i="1" dirty="0">
                <a:effectLst/>
                <a:latin typeface="STIX" panose="02020603050405020304" pitchFamily="18" charset="0"/>
              </a:rPr>
              <a:t>T </a:t>
            </a:r>
            <a:r>
              <a:rPr lang="en-GB" sz="1000" dirty="0">
                <a:effectLst/>
                <a:latin typeface="STIX" panose="02020603050405020304" pitchFamily="18" charset="0"/>
              </a:rPr>
              <a:t>surface and projections for a substance that expands on freezing. (</a:t>
            </a:r>
            <a:r>
              <a:rPr lang="en-GB" sz="1000" i="1" dirty="0">
                <a:effectLst/>
                <a:latin typeface="STIX" panose="02020603050405020304" pitchFamily="18" charset="0"/>
              </a:rPr>
              <a:t>a</a:t>
            </a:r>
            <a:r>
              <a:rPr lang="en-GB" sz="1000" dirty="0">
                <a:effectLst/>
                <a:latin typeface="STIX" panose="02020603050405020304" pitchFamily="18" charset="0"/>
              </a:rPr>
              <a:t>) Three-dimensional view. (</a:t>
            </a:r>
            <a:r>
              <a:rPr lang="en-GB" sz="1000" i="1" dirty="0">
                <a:effectLst/>
                <a:latin typeface="STIX" panose="02020603050405020304" pitchFamily="18" charset="0"/>
              </a:rPr>
              <a:t>b</a:t>
            </a:r>
            <a:r>
              <a:rPr lang="en-GB" sz="1000" dirty="0">
                <a:effectLst/>
                <a:latin typeface="STIX" panose="02020603050405020304" pitchFamily="18" charset="0"/>
              </a:rPr>
              <a:t>) Phase diagram. (</a:t>
            </a:r>
            <a:r>
              <a:rPr lang="en-GB" sz="1000" i="1" dirty="0">
                <a:effectLst/>
                <a:latin typeface="STIX" panose="02020603050405020304" pitchFamily="18" charset="0"/>
              </a:rPr>
              <a:t>c</a:t>
            </a:r>
            <a:r>
              <a:rPr lang="en-GB" sz="1000" dirty="0">
                <a:effectLst/>
                <a:latin typeface="STIX" panose="02020603050405020304" pitchFamily="18" charset="0"/>
              </a:rPr>
              <a:t>) </a:t>
            </a:r>
            <a:r>
              <a:rPr lang="en-GB" sz="1000" i="1" dirty="0">
                <a:effectLst/>
                <a:latin typeface="STIX" panose="02020603050405020304" pitchFamily="18" charset="0"/>
              </a:rPr>
              <a:t>p</a:t>
            </a:r>
            <a:r>
              <a:rPr lang="en-GB" sz="1000" dirty="0">
                <a:effectLst/>
                <a:latin typeface="STIX" panose="02020603050405020304" pitchFamily="18" charset="0"/>
              </a:rPr>
              <a:t>–</a:t>
            </a:r>
            <a:r>
              <a:rPr lang="el-GR" sz="1000" dirty="0">
                <a:solidFill>
                  <a:srgbClr val="211E1E"/>
                </a:solidFill>
                <a:effectLst/>
                <a:latin typeface="Symbol" pitchFamily="2" charset="2"/>
              </a:rPr>
              <a:t>υ </a:t>
            </a:r>
            <a:r>
              <a:rPr lang="en-GB" sz="1000" dirty="0">
                <a:effectLst/>
                <a:latin typeface="STIX" panose="02020603050405020304" pitchFamily="18" charset="0"/>
              </a:rPr>
              <a:t>diagram. </a:t>
            </a:r>
            <a:endParaRPr lang="en-GB" sz="1000" dirty="0"/>
          </a:p>
        </p:txBody>
      </p:sp>
      <p:pic>
        <p:nvPicPr>
          <p:cNvPr id="11" name="Picture 10">
            <a:extLst>
              <a:ext uri="{FF2B5EF4-FFF2-40B4-BE49-F238E27FC236}">
                <a16:creationId xmlns:a16="http://schemas.microsoft.com/office/drawing/2014/main" id="{397B6D28-620E-B027-AB6E-32B824599680}"/>
              </a:ext>
            </a:extLst>
          </p:cNvPr>
          <p:cNvPicPr>
            <a:picLocks noChangeAspect="1"/>
          </p:cNvPicPr>
          <p:nvPr/>
        </p:nvPicPr>
        <p:blipFill>
          <a:blip r:embed="rId4"/>
          <a:stretch>
            <a:fillRect/>
          </a:stretch>
        </p:blipFill>
        <p:spPr>
          <a:xfrm>
            <a:off x="5341937" y="1012057"/>
            <a:ext cx="3373662" cy="3988623"/>
          </a:xfrm>
          <a:prstGeom prst="rect">
            <a:avLst/>
          </a:prstGeom>
        </p:spPr>
      </p:pic>
      <p:sp>
        <p:nvSpPr>
          <p:cNvPr id="12" name="TextBox 11">
            <a:extLst>
              <a:ext uri="{FF2B5EF4-FFF2-40B4-BE49-F238E27FC236}">
                <a16:creationId xmlns:a16="http://schemas.microsoft.com/office/drawing/2014/main" id="{CD80F427-8D30-574B-6893-FB6C9070D1B3}"/>
              </a:ext>
            </a:extLst>
          </p:cNvPr>
          <p:cNvSpPr txBox="1"/>
          <p:nvPr/>
        </p:nvSpPr>
        <p:spPr>
          <a:xfrm>
            <a:off x="5378352" y="5131437"/>
            <a:ext cx="3337247" cy="553998"/>
          </a:xfrm>
          <a:prstGeom prst="rect">
            <a:avLst/>
          </a:prstGeom>
          <a:noFill/>
        </p:spPr>
        <p:txBody>
          <a:bodyPr wrap="square">
            <a:spAutoFit/>
          </a:bodyPr>
          <a:lstStyle/>
          <a:p>
            <a:r>
              <a:rPr lang="en-GB" sz="1000" i="1" dirty="0">
                <a:effectLst/>
                <a:latin typeface="STIX" panose="02020603050405020304" pitchFamily="18" charset="0"/>
              </a:rPr>
              <a:t>p</a:t>
            </a:r>
            <a:r>
              <a:rPr lang="en-GB" sz="1000" dirty="0">
                <a:effectLst/>
                <a:latin typeface="STIX" panose="02020603050405020304" pitchFamily="18" charset="0"/>
              </a:rPr>
              <a:t>–</a:t>
            </a:r>
            <a:r>
              <a:rPr lang="el-GR" sz="1000" dirty="0">
                <a:solidFill>
                  <a:srgbClr val="211E1E"/>
                </a:solidFill>
                <a:effectLst/>
                <a:latin typeface="Symbol" pitchFamily="2" charset="2"/>
              </a:rPr>
              <a:t>υ</a:t>
            </a:r>
            <a:r>
              <a:rPr lang="el-GR" sz="1000" dirty="0">
                <a:effectLst/>
                <a:latin typeface="STIX" panose="02020603050405020304" pitchFamily="18" charset="0"/>
              </a:rPr>
              <a:t>–</a:t>
            </a:r>
            <a:r>
              <a:rPr lang="en-GB" sz="1000" i="1" dirty="0">
                <a:effectLst/>
                <a:latin typeface="STIX" panose="02020603050405020304" pitchFamily="18" charset="0"/>
              </a:rPr>
              <a:t>T </a:t>
            </a:r>
            <a:r>
              <a:rPr lang="en-GB" sz="1000" dirty="0">
                <a:effectLst/>
                <a:latin typeface="STIX" panose="02020603050405020304" pitchFamily="18" charset="0"/>
              </a:rPr>
              <a:t>surface and projections for a substance that contracts on freezing. (</a:t>
            </a:r>
            <a:r>
              <a:rPr lang="en-GB" sz="1000" i="1" dirty="0">
                <a:effectLst/>
                <a:latin typeface="STIX" panose="02020603050405020304" pitchFamily="18" charset="0"/>
              </a:rPr>
              <a:t>a</a:t>
            </a:r>
            <a:r>
              <a:rPr lang="en-GB" sz="1000" dirty="0">
                <a:effectLst/>
                <a:latin typeface="STIX" panose="02020603050405020304" pitchFamily="18" charset="0"/>
              </a:rPr>
              <a:t>) Three-dimensional view. (</a:t>
            </a:r>
            <a:r>
              <a:rPr lang="en-GB" sz="1000" i="1" dirty="0">
                <a:effectLst/>
                <a:latin typeface="STIX" panose="02020603050405020304" pitchFamily="18" charset="0"/>
              </a:rPr>
              <a:t>b</a:t>
            </a:r>
            <a:r>
              <a:rPr lang="en-GB" sz="1000" dirty="0">
                <a:effectLst/>
                <a:latin typeface="STIX" panose="02020603050405020304" pitchFamily="18" charset="0"/>
              </a:rPr>
              <a:t>) Phase diagram. (</a:t>
            </a:r>
            <a:r>
              <a:rPr lang="en-GB" sz="1000" i="1" dirty="0">
                <a:effectLst/>
                <a:latin typeface="STIX" panose="02020603050405020304" pitchFamily="18" charset="0"/>
              </a:rPr>
              <a:t>c</a:t>
            </a:r>
            <a:r>
              <a:rPr lang="en-GB" sz="1000" dirty="0">
                <a:effectLst/>
                <a:latin typeface="STIX" panose="02020603050405020304" pitchFamily="18" charset="0"/>
              </a:rPr>
              <a:t>) </a:t>
            </a:r>
            <a:r>
              <a:rPr lang="en-GB" sz="1000" i="1" dirty="0">
                <a:effectLst/>
                <a:latin typeface="STIX" panose="02020603050405020304" pitchFamily="18" charset="0"/>
              </a:rPr>
              <a:t>p</a:t>
            </a:r>
            <a:r>
              <a:rPr lang="en-GB" sz="1000" dirty="0">
                <a:effectLst/>
                <a:latin typeface="STIX" panose="02020603050405020304" pitchFamily="18" charset="0"/>
              </a:rPr>
              <a:t>–</a:t>
            </a:r>
            <a:r>
              <a:rPr lang="el-GR" sz="1000" dirty="0">
                <a:solidFill>
                  <a:srgbClr val="211E1E"/>
                </a:solidFill>
                <a:effectLst/>
                <a:latin typeface="Symbol" pitchFamily="2" charset="2"/>
              </a:rPr>
              <a:t>υ </a:t>
            </a:r>
            <a:r>
              <a:rPr lang="en-GB" sz="1000" dirty="0">
                <a:effectLst/>
                <a:latin typeface="STIX" panose="02020603050405020304" pitchFamily="18" charset="0"/>
              </a:rPr>
              <a:t>diagram. </a:t>
            </a:r>
            <a:endParaRPr lang="en-GB" sz="1000" dirty="0"/>
          </a:p>
        </p:txBody>
      </p:sp>
    </p:spTree>
    <p:extLst>
      <p:ext uri="{BB962C8B-B14F-4D97-AF65-F5344CB8AC3E}">
        <p14:creationId xmlns:p14="http://schemas.microsoft.com/office/powerpoint/2010/main" val="3386725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75681"/>
            <a:ext cx="8478587" cy="584775"/>
          </a:xfrm>
          <a:prstGeom prst="rect">
            <a:avLst/>
          </a:prstGeom>
        </p:spPr>
        <p:txBody>
          <a:bodyPr wrap="square">
            <a:spAutoFit/>
          </a:bodyPr>
          <a:lstStyle/>
          <a:p>
            <a:r>
              <a:rPr lang="en-US" sz="3200" b="1" dirty="0"/>
              <a:t>Studying Phase Change</a:t>
            </a:r>
            <a:endParaRPr lang="fi-FI" sz="3200" b="1" dirty="0"/>
          </a:p>
        </p:txBody>
      </p:sp>
      <p:sp>
        <p:nvSpPr>
          <p:cNvPr id="6" name="TextBox 5">
            <a:extLst>
              <a:ext uri="{FF2B5EF4-FFF2-40B4-BE49-F238E27FC236}">
                <a16:creationId xmlns:a16="http://schemas.microsoft.com/office/drawing/2014/main" id="{3BEAC689-F5E1-47E3-B1EC-D2CF7D95E5E8}"/>
              </a:ext>
            </a:extLst>
          </p:cNvPr>
          <p:cNvSpPr txBox="1"/>
          <p:nvPr/>
        </p:nvSpPr>
        <p:spPr>
          <a:xfrm>
            <a:off x="276791" y="1072080"/>
            <a:ext cx="4206431" cy="300082"/>
          </a:xfrm>
          <a:prstGeom prst="rect">
            <a:avLst/>
          </a:prstGeom>
          <a:solidFill>
            <a:srgbClr val="00FF00"/>
          </a:solidFill>
        </p:spPr>
        <p:txBody>
          <a:bodyPr wrap="square">
            <a:spAutoFit/>
          </a:bodyPr>
          <a:lstStyle/>
          <a:p>
            <a:r>
              <a:rPr lang="en-US" dirty="0"/>
              <a:t>Liquid States</a:t>
            </a:r>
          </a:p>
        </p:txBody>
      </p:sp>
      <p:pic>
        <p:nvPicPr>
          <p:cNvPr id="5" name="Picture 4">
            <a:extLst>
              <a:ext uri="{FF2B5EF4-FFF2-40B4-BE49-F238E27FC236}">
                <a16:creationId xmlns:a16="http://schemas.microsoft.com/office/drawing/2014/main" id="{5E6B2B46-9C6E-456A-BE31-D0BB9EA0788A}"/>
              </a:ext>
            </a:extLst>
          </p:cNvPr>
          <p:cNvPicPr>
            <a:picLocks noChangeAspect="1"/>
          </p:cNvPicPr>
          <p:nvPr/>
        </p:nvPicPr>
        <p:blipFill rotWithShape="1">
          <a:blip r:embed="rId3"/>
          <a:srcRect r="35064"/>
          <a:stretch/>
        </p:blipFill>
        <p:spPr>
          <a:xfrm>
            <a:off x="5669241" y="1052806"/>
            <a:ext cx="3133408" cy="2233451"/>
          </a:xfrm>
          <a:prstGeom prst="rect">
            <a:avLst/>
          </a:prstGeom>
        </p:spPr>
      </p:pic>
      <p:pic>
        <p:nvPicPr>
          <p:cNvPr id="19" name="Picture 18">
            <a:extLst>
              <a:ext uri="{FF2B5EF4-FFF2-40B4-BE49-F238E27FC236}">
                <a16:creationId xmlns:a16="http://schemas.microsoft.com/office/drawing/2014/main" id="{2C881D4A-49FA-4DE1-9861-1DB0C75438F8}"/>
              </a:ext>
            </a:extLst>
          </p:cNvPr>
          <p:cNvPicPr>
            <a:picLocks noChangeAspect="1"/>
          </p:cNvPicPr>
          <p:nvPr/>
        </p:nvPicPr>
        <p:blipFill rotWithShape="1">
          <a:blip r:embed="rId4"/>
          <a:srcRect r="33325"/>
          <a:stretch/>
        </p:blipFill>
        <p:spPr>
          <a:xfrm>
            <a:off x="5669241" y="3892590"/>
            <a:ext cx="2861561" cy="1462188"/>
          </a:xfrm>
          <a:prstGeom prst="rect">
            <a:avLst/>
          </a:prstGeom>
        </p:spPr>
      </p:pic>
      <p:sp>
        <p:nvSpPr>
          <p:cNvPr id="3" name="TextBox 2">
            <a:extLst>
              <a:ext uri="{FF2B5EF4-FFF2-40B4-BE49-F238E27FC236}">
                <a16:creationId xmlns:a16="http://schemas.microsoft.com/office/drawing/2014/main" id="{A459A778-CA4A-E79C-661C-4B59B2CEBEE8}"/>
              </a:ext>
            </a:extLst>
          </p:cNvPr>
          <p:cNvSpPr txBox="1"/>
          <p:nvPr/>
        </p:nvSpPr>
        <p:spPr>
          <a:xfrm>
            <a:off x="5567062" y="3255369"/>
            <a:ext cx="3337765" cy="553998"/>
          </a:xfrm>
          <a:prstGeom prst="rect">
            <a:avLst/>
          </a:prstGeom>
          <a:noFill/>
        </p:spPr>
        <p:txBody>
          <a:bodyPr wrap="square">
            <a:spAutoFit/>
          </a:bodyPr>
          <a:lstStyle/>
          <a:p>
            <a:r>
              <a:rPr lang="en-GB" sz="1000" dirty="0">
                <a:effectLst/>
                <a:latin typeface="STIX" panose="02020603050405020304" pitchFamily="18" charset="0"/>
              </a:rPr>
              <a:t>Sketch of a temperature–specific volume diagram for water showing the </a:t>
            </a:r>
            <a:r>
              <a:rPr lang="en-GB" sz="1000" dirty="0">
                <a:effectLst/>
                <a:latin typeface="TimesLTStd"/>
              </a:rPr>
              <a:t>20</a:t>
            </a:r>
            <a:r>
              <a:rPr lang="en-GB" sz="1000" dirty="0">
                <a:effectLst/>
                <a:latin typeface="Symbol" pitchFamily="2" charset="2"/>
              </a:rPr>
              <a:t>°</a:t>
            </a:r>
            <a:r>
              <a:rPr lang="en-GB" sz="1000" dirty="0">
                <a:effectLst/>
                <a:latin typeface="TimesLTStd"/>
              </a:rPr>
              <a:t>C </a:t>
            </a:r>
            <a:r>
              <a:rPr lang="en-GB" sz="1000" dirty="0">
                <a:effectLst/>
                <a:latin typeface="STIX" panose="02020603050405020304" pitchFamily="18" charset="0"/>
              </a:rPr>
              <a:t>liquid, two-phase liquid–vapor, and vapor regions (not to scale). </a:t>
            </a:r>
            <a:endParaRPr lang="en-GB" sz="1000" dirty="0"/>
          </a:p>
        </p:txBody>
      </p:sp>
      <p:sp>
        <p:nvSpPr>
          <p:cNvPr id="7" name="TextBox 6">
            <a:extLst>
              <a:ext uri="{FF2B5EF4-FFF2-40B4-BE49-F238E27FC236}">
                <a16:creationId xmlns:a16="http://schemas.microsoft.com/office/drawing/2014/main" id="{FC2F8D35-D35C-B446-A8D4-3C49F4085865}"/>
              </a:ext>
            </a:extLst>
          </p:cNvPr>
          <p:cNvSpPr txBox="1"/>
          <p:nvPr/>
        </p:nvSpPr>
        <p:spPr>
          <a:xfrm>
            <a:off x="5669241" y="5314890"/>
            <a:ext cx="3192277" cy="400110"/>
          </a:xfrm>
          <a:prstGeom prst="rect">
            <a:avLst/>
          </a:prstGeom>
          <a:noFill/>
        </p:spPr>
        <p:txBody>
          <a:bodyPr wrap="square">
            <a:spAutoFit/>
          </a:bodyPr>
          <a:lstStyle/>
          <a:p>
            <a:r>
              <a:rPr lang="en-GB" sz="1000" dirty="0">
                <a:effectLst/>
                <a:latin typeface="STIX" panose="02020603050405020304" pitchFamily="18" charset="0"/>
              </a:rPr>
              <a:t>Illustration of constant-pressure change from liquid to vapor for water </a:t>
            </a:r>
            <a:endParaRPr lang="en-GB" sz="1000" dirty="0"/>
          </a:p>
        </p:txBody>
      </p:sp>
      <p:sp>
        <p:nvSpPr>
          <p:cNvPr id="4" name="TextBox 3">
            <a:extLst>
              <a:ext uri="{FF2B5EF4-FFF2-40B4-BE49-F238E27FC236}">
                <a16:creationId xmlns:a16="http://schemas.microsoft.com/office/drawing/2014/main" id="{3EB859DF-F930-8DB5-F0FE-41039F6614BB}"/>
              </a:ext>
            </a:extLst>
          </p:cNvPr>
          <p:cNvSpPr txBox="1"/>
          <p:nvPr/>
        </p:nvSpPr>
        <p:spPr>
          <a:xfrm>
            <a:off x="276789" y="1701351"/>
            <a:ext cx="4206433" cy="1169551"/>
          </a:xfrm>
          <a:prstGeom prst="rect">
            <a:avLst/>
          </a:prstGeom>
          <a:solidFill>
            <a:srgbClr val="00FFFF"/>
          </a:solidFill>
        </p:spPr>
        <p:txBody>
          <a:bodyPr wrap="square">
            <a:spAutoFit/>
          </a:bodyPr>
          <a:lstStyle/>
          <a:p>
            <a:r>
              <a:rPr lang="en-GB" sz="1400" dirty="0">
                <a:effectLst/>
                <a:latin typeface="STIX" panose="02020603050405020304" pitchFamily="18" charset="0"/>
              </a:rPr>
              <a:t>The liquid states along the line segment l–f of right Fig. are sometimes referred to as </a:t>
            </a:r>
            <a:r>
              <a:rPr lang="en-GB" sz="1400" b="1" dirty="0">
                <a:solidFill>
                  <a:srgbClr val="05729B"/>
                </a:solidFill>
                <a:effectLst/>
                <a:latin typeface="STIX" panose="02020603050405020304" pitchFamily="18" charset="0"/>
              </a:rPr>
              <a:t>subcooled liquid </a:t>
            </a:r>
            <a:r>
              <a:rPr lang="en-GB" sz="1400" dirty="0">
                <a:effectLst/>
                <a:latin typeface="STIX" panose="02020603050405020304" pitchFamily="18" charset="0"/>
              </a:rPr>
              <a:t>states because the temperature at these states is less than the saturation temperature at the given pressure. </a:t>
            </a:r>
            <a:endParaRPr lang="en-GB" dirty="0"/>
          </a:p>
        </p:txBody>
      </p:sp>
      <p:sp>
        <p:nvSpPr>
          <p:cNvPr id="16" name="TextBox 15">
            <a:extLst>
              <a:ext uri="{FF2B5EF4-FFF2-40B4-BE49-F238E27FC236}">
                <a16:creationId xmlns:a16="http://schemas.microsoft.com/office/drawing/2014/main" id="{D1378847-607F-C566-F527-5AE57C90D08E}"/>
              </a:ext>
            </a:extLst>
          </p:cNvPr>
          <p:cNvSpPr txBox="1"/>
          <p:nvPr/>
        </p:nvSpPr>
        <p:spPr>
          <a:xfrm>
            <a:off x="276790" y="3200092"/>
            <a:ext cx="4206433" cy="1384995"/>
          </a:xfrm>
          <a:prstGeom prst="rect">
            <a:avLst/>
          </a:prstGeom>
          <a:solidFill>
            <a:srgbClr val="00FFFF"/>
          </a:solidFill>
        </p:spPr>
        <p:txBody>
          <a:bodyPr wrap="square">
            <a:spAutoFit/>
          </a:bodyPr>
          <a:lstStyle/>
          <a:p>
            <a:r>
              <a:rPr lang="en-GB" sz="1400" dirty="0">
                <a:effectLst/>
                <a:latin typeface="STIX" panose="02020603050405020304" pitchFamily="18" charset="0"/>
              </a:rPr>
              <a:t>These states are also referred to as </a:t>
            </a:r>
            <a:r>
              <a:rPr lang="en-GB" sz="1400" b="1" dirty="0">
                <a:solidFill>
                  <a:srgbClr val="05729B"/>
                </a:solidFill>
                <a:effectLst/>
                <a:latin typeface="STIX" panose="02020603050405020304" pitchFamily="18" charset="0"/>
              </a:rPr>
              <a:t>compressed liquid </a:t>
            </a:r>
            <a:r>
              <a:rPr lang="en-GB" sz="1400" dirty="0">
                <a:effectLst/>
                <a:latin typeface="STIX" panose="02020603050405020304" pitchFamily="18" charset="0"/>
              </a:rPr>
              <a:t>states because the pressure at each state is higher than the saturation pressure corresponding to the temperature at the state. The names </a:t>
            </a:r>
            <a:r>
              <a:rPr lang="en-GB" sz="1400" i="1" dirty="0">
                <a:effectLst/>
                <a:latin typeface="STIX" panose="02020603050405020304" pitchFamily="18" charset="0"/>
              </a:rPr>
              <a:t>liquid</a:t>
            </a:r>
            <a:r>
              <a:rPr lang="en-GB" sz="1400" dirty="0">
                <a:effectLst/>
                <a:latin typeface="STIX" panose="02020603050405020304" pitchFamily="18" charset="0"/>
              </a:rPr>
              <a:t>, </a:t>
            </a:r>
            <a:r>
              <a:rPr lang="en-GB" sz="1400" i="1" dirty="0">
                <a:effectLst/>
                <a:latin typeface="STIX" panose="02020603050405020304" pitchFamily="18" charset="0"/>
              </a:rPr>
              <a:t>subcooled liquid</a:t>
            </a:r>
            <a:r>
              <a:rPr lang="en-GB" sz="1400" dirty="0">
                <a:effectLst/>
                <a:latin typeface="STIX" panose="02020603050405020304" pitchFamily="18" charset="0"/>
              </a:rPr>
              <a:t>, and </a:t>
            </a:r>
            <a:r>
              <a:rPr lang="en-GB" sz="1400" i="1" dirty="0">
                <a:effectLst/>
                <a:latin typeface="STIX" panose="02020603050405020304" pitchFamily="18" charset="0"/>
              </a:rPr>
              <a:t>compressed liquid </a:t>
            </a:r>
            <a:r>
              <a:rPr lang="en-GB" sz="1400" dirty="0">
                <a:effectLst/>
                <a:latin typeface="STIX" panose="02020603050405020304" pitchFamily="18" charset="0"/>
              </a:rPr>
              <a:t>are used interchangeably. </a:t>
            </a:r>
            <a:endParaRPr lang="en-FI" sz="1400" dirty="0"/>
          </a:p>
        </p:txBody>
      </p:sp>
      <p:sp>
        <p:nvSpPr>
          <p:cNvPr id="9" name="TextBox 8">
            <a:extLst>
              <a:ext uri="{FF2B5EF4-FFF2-40B4-BE49-F238E27FC236}">
                <a16:creationId xmlns:a16="http://schemas.microsoft.com/office/drawing/2014/main" id="{F80E7A42-B9DB-A7F5-82B2-2247D21685F3}"/>
              </a:ext>
            </a:extLst>
          </p:cNvPr>
          <p:cNvSpPr txBox="1"/>
          <p:nvPr/>
        </p:nvSpPr>
        <p:spPr>
          <a:xfrm>
            <a:off x="995062" y="5416208"/>
            <a:ext cx="4572000" cy="246221"/>
          </a:xfrm>
          <a:prstGeom prst="rect">
            <a:avLst/>
          </a:prstGeom>
          <a:noFill/>
        </p:spPr>
        <p:txBody>
          <a:bodyPr wrap="square">
            <a:spAutoFit/>
          </a:bodyPr>
          <a:lstStyle/>
          <a:p>
            <a:r>
              <a:rPr lang="en-FI" sz="1000" dirty="0"/>
              <a:t>https://www.youtube.com/watch?v=QqbrU3Nwab4</a:t>
            </a:r>
          </a:p>
        </p:txBody>
      </p:sp>
    </p:spTree>
    <p:extLst>
      <p:ext uri="{BB962C8B-B14F-4D97-AF65-F5344CB8AC3E}">
        <p14:creationId xmlns:p14="http://schemas.microsoft.com/office/powerpoint/2010/main" val="38595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D01EC5-636B-AC13-5D3A-9805E4968BB6}"/>
              </a:ext>
            </a:extLst>
          </p:cNvPr>
          <p:cNvSpPr>
            <a:spLocks noGrp="1"/>
          </p:cNvSpPr>
          <p:nvPr>
            <p:ph type="body" sz="half" idx="10"/>
          </p:nvPr>
        </p:nvSpPr>
        <p:spPr/>
        <p:txBody>
          <a:bodyPr/>
          <a:lstStyle/>
          <a:p>
            <a:r>
              <a:rPr lang="en-FI" dirty="0"/>
              <a:t>Idea Gas Law</a:t>
            </a:r>
          </a:p>
        </p:txBody>
      </p:sp>
      <p:pic>
        <p:nvPicPr>
          <p:cNvPr id="3074" name="Picture 2" descr="Ideal gas law | Definition, Formula, &amp; Facts | Britannica">
            <a:extLst>
              <a:ext uri="{FF2B5EF4-FFF2-40B4-BE49-F238E27FC236}">
                <a16:creationId xmlns:a16="http://schemas.microsoft.com/office/drawing/2014/main" id="{05FBB915-B1AA-ED7A-036D-484E08E8E8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63" y="1484646"/>
            <a:ext cx="3537385" cy="27457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deal Gas Law Formula and Examples">
            <a:extLst>
              <a:ext uri="{FF2B5EF4-FFF2-40B4-BE49-F238E27FC236}">
                <a16:creationId xmlns:a16="http://schemas.microsoft.com/office/drawing/2014/main" id="{E9FF6E4F-7F3E-C96E-0A58-6BB0A31D61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124" y="1180203"/>
            <a:ext cx="5031889" cy="3354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748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DE25CB-F1B3-4363-9A65-48EC144F1405}"/>
              </a:ext>
            </a:extLst>
          </p:cNvPr>
          <p:cNvSpPr>
            <a:spLocks noGrp="1"/>
          </p:cNvSpPr>
          <p:nvPr>
            <p:ph type="body" sz="half" idx="10"/>
          </p:nvPr>
        </p:nvSpPr>
        <p:spPr>
          <a:xfrm>
            <a:off x="287362" y="223017"/>
            <a:ext cx="7920203" cy="1157194"/>
          </a:xfrm>
        </p:spPr>
        <p:txBody>
          <a:bodyPr/>
          <a:lstStyle/>
          <a:p>
            <a:r>
              <a:rPr lang="en-US" dirty="0"/>
              <a:t>Evaluating Specific Internal Energy and Enthalpy</a:t>
            </a:r>
          </a:p>
        </p:txBody>
      </p:sp>
      <p:sp>
        <p:nvSpPr>
          <p:cNvPr id="13" name="TextBox 12">
            <a:extLst>
              <a:ext uri="{FF2B5EF4-FFF2-40B4-BE49-F238E27FC236}">
                <a16:creationId xmlns:a16="http://schemas.microsoft.com/office/drawing/2014/main" id="{48936C5C-D069-4A04-8FF8-D833318AB925}"/>
              </a:ext>
            </a:extLst>
          </p:cNvPr>
          <p:cNvSpPr txBox="1"/>
          <p:nvPr/>
        </p:nvSpPr>
        <p:spPr>
          <a:xfrm>
            <a:off x="223610" y="3313720"/>
            <a:ext cx="4499307" cy="300082"/>
          </a:xfrm>
          <a:prstGeom prst="rect">
            <a:avLst/>
          </a:prstGeom>
          <a:solidFill>
            <a:srgbClr val="00FF00"/>
          </a:solidFill>
        </p:spPr>
        <p:txBody>
          <a:bodyPr wrap="square">
            <a:spAutoFit/>
          </a:bodyPr>
          <a:lstStyle/>
          <a:p>
            <a:r>
              <a:rPr lang="en-US" dirty="0"/>
              <a:t>Enthalpy</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947CCED-7CFF-4EB7-9B60-6B6842591639}"/>
                  </a:ext>
                </a:extLst>
              </p:cNvPr>
              <p:cNvSpPr txBox="1"/>
              <p:nvPr/>
            </p:nvSpPr>
            <p:spPr>
              <a:xfrm>
                <a:off x="223609" y="3715129"/>
                <a:ext cx="4499307" cy="923330"/>
              </a:xfrm>
              <a:prstGeom prst="rect">
                <a:avLst/>
              </a:prstGeom>
              <a:solidFill>
                <a:srgbClr val="00FFFF"/>
              </a:solidFill>
            </p:spPr>
            <p:txBody>
              <a:bodyPr wrap="square">
                <a:spAutoFit/>
              </a:bodyPr>
              <a:lstStyle/>
              <a:p>
                <a:pPr algn="just"/>
                <a:r>
                  <a:rPr lang="en-US" dirty="0"/>
                  <a:t>Because the sum </a:t>
                </a:r>
                <a14:m>
                  <m:oMath xmlns:m="http://schemas.openxmlformats.org/officeDocument/2006/math">
                    <m:r>
                      <a:rPr lang="en-US" b="0" i="1" dirty="0" smtClean="0">
                        <a:latin typeface="Cambria Math" panose="02040503050406030204" pitchFamily="18" charset="0"/>
                      </a:rPr>
                      <m:t>𝑈</m:t>
                    </m:r>
                    <m:r>
                      <a:rPr lang="en-US" b="0" i="1" dirty="0" smtClean="0">
                        <a:latin typeface="Cambria Math" panose="02040503050406030204" pitchFamily="18" charset="0"/>
                      </a:rPr>
                      <m:t>+</m:t>
                    </m:r>
                    <m:r>
                      <a:rPr lang="en-US" b="0" i="1" dirty="0" smtClean="0">
                        <a:latin typeface="Cambria Math" panose="02040503050406030204" pitchFamily="18" charset="0"/>
                      </a:rPr>
                      <m:t>𝑝𝑣</m:t>
                    </m:r>
                  </m:oMath>
                </a14:m>
                <a:r>
                  <a:rPr lang="en-US" dirty="0"/>
                  <a:t> occurs so frequently in subsequent discussions, it is convenient to give the combination a name, enthalpy, and a distinct symbol, </a:t>
                </a:r>
                <a14:m>
                  <m:oMath xmlns:m="http://schemas.openxmlformats.org/officeDocument/2006/math">
                    <m:r>
                      <a:rPr lang="en-US" i="1" dirty="0" smtClean="0">
                        <a:latin typeface="Cambria Math" panose="02040503050406030204" pitchFamily="18" charset="0"/>
                      </a:rPr>
                      <m:t>𝐻</m:t>
                    </m:r>
                  </m:oMath>
                </a14:m>
                <a:r>
                  <a:rPr lang="en-US" dirty="0"/>
                  <a:t>. By definition</a:t>
                </a:r>
              </a:p>
            </p:txBody>
          </p:sp>
        </mc:Choice>
        <mc:Fallback xmlns="">
          <p:sp>
            <p:nvSpPr>
              <p:cNvPr id="15" name="TextBox 14">
                <a:extLst>
                  <a:ext uri="{FF2B5EF4-FFF2-40B4-BE49-F238E27FC236}">
                    <a16:creationId xmlns:a16="http://schemas.microsoft.com/office/drawing/2014/main" id="{4947CCED-7CFF-4EB7-9B60-6B6842591639}"/>
                  </a:ext>
                </a:extLst>
              </p:cNvPr>
              <p:cNvSpPr txBox="1">
                <a:spLocks noRot="1" noChangeAspect="1" noMove="1" noResize="1" noEditPoints="1" noAdjustHandles="1" noChangeArrowheads="1" noChangeShapeType="1" noTextEdit="1"/>
              </p:cNvSpPr>
              <p:nvPr/>
            </p:nvSpPr>
            <p:spPr>
              <a:xfrm>
                <a:off x="223609" y="3715129"/>
                <a:ext cx="4499307" cy="923330"/>
              </a:xfrm>
              <a:prstGeom prst="rect">
                <a:avLst/>
              </a:prstGeom>
              <a:blipFill>
                <a:blip r:embed="rId2"/>
                <a:stretch>
                  <a:fillRect l="-282" t="-1351" r="-282" b="-5405"/>
                </a:stretch>
              </a:blipFill>
            </p:spPr>
            <p:txBody>
              <a:bodyPr/>
              <a:lstStyle/>
              <a:p>
                <a:r>
                  <a:rPr lang="en-FI">
                    <a:noFill/>
                  </a:rPr>
                  <a:t> </a:t>
                </a:r>
              </a:p>
            </p:txBody>
          </p:sp>
        </mc:Fallback>
      </mc:AlternateContent>
      <p:pic>
        <p:nvPicPr>
          <p:cNvPr id="6" name="Picture 5">
            <a:extLst>
              <a:ext uri="{FF2B5EF4-FFF2-40B4-BE49-F238E27FC236}">
                <a16:creationId xmlns:a16="http://schemas.microsoft.com/office/drawing/2014/main" id="{5074AF55-4271-4AFC-BCAF-E12F7F2C42B7}"/>
              </a:ext>
            </a:extLst>
          </p:cNvPr>
          <p:cNvPicPr>
            <a:picLocks noChangeAspect="1"/>
          </p:cNvPicPr>
          <p:nvPr/>
        </p:nvPicPr>
        <p:blipFill>
          <a:blip r:embed="rId3"/>
          <a:stretch>
            <a:fillRect/>
          </a:stretch>
        </p:blipFill>
        <p:spPr>
          <a:xfrm>
            <a:off x="358977" y="4743419"/>
            <a:ext cx="1275247" cy="310531"/>
          </a:xfrm>
          <a:prstGeom prst="rect">
            <a:avLst/>
          </a:prstGeom>
        </p:spPr>
      </p:pic>
      <p:pic>
        <p:nvPicPr>
          <p:cNvPr id="9" name="Picture 8">
            <a:extLst>
              <a:ext uri="{FF2B5EF4-FFF2-40B4-BE49-F238E27FC236}">
                <a16:creationId xmlns:a16="http://schemas.microsoft.com/office/drawing/2014/main" id="{9902707A-79C8-4842-A8DF-5857C115A273}"/>
              </a:ext>
            </a:extLst>
          </p:cNvPr>
          <p:cNvPicPr>
            <a:picLocks noChangeAspect="1"/>
          </p:cNvPicPr>
          <p:nvPr/>
        </p:nvPicPr>
        <p:blipFill>
          <a:blip r:embed="rId4"/>
          <a:stretch>
            <a:fillRect/>
          </a:stretch>
        </p:blipFill>
        <p:spPr>
          <a:xfrm>
            <a:off x="1762720" y="4747052"/>
            <a:ext cx="1128220" cy="301159"/>
          </a:xfrm>
          <a:prstGeom prst="rect">
            <a:avLst/>
          </a:prstGeom>
        </p:spPr>
      </p:pic>
      <p:pic>
        <p:nvPicPr>
          <p:cNvPr id="17" name="Picture 16">
            <a:extLst>
              <a:ext uri="{FF2B5EF4-FFF2-40B4-BE49-F238E27FC236}">
                <a16:creationId xmlns:a16="http://schemas.microsoft.com/office/drawing/2014/main" id="{56F7076E-27B6-4393-987B-027BD0078D75}"/>
              </a:ext>
            </a:extLst>
          </p:cNvPr>
          <p:cNvPicPr>
            <a:picLocks noChangeAspect="1"/>
          </p:cNvPicPr>
          <p:nvPr/>
        </p:nvPicPr>
        <p:blipFill>
          <a:blip r:embed="rId5"/>
          <a:stretch>
            <a:fillRect/>
          </a:stretch>
        </p:blipFill>
        <p:spPr>
          <a:xfrm>
            <a:off x="3062757" y="4743419"/>
            <a:ext cx="1044825" cy="303873"/>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49F0337-C215-4FA7-AF82-1C30D0A30C39}"/>
                  </a:ext>
                </a:extLst>
              </p:cNvPr>
              <p:cNvSpPr txBox="1"/>
              <p:nvPr/>
            </p:nvSpPr>
            <p:spPr>
              <a:xfrm>
                <a:off x="4980373" y="1442623"/>
                <a:ext cx="3900913" cy="1978875"/>
              </a:xfrm>
              <a:prstGeom prst="rect">
                <a:avLst/>
              </a:prstGeom>
              <a:solidFill>
                <a:srgbClr val="00FFFF"/>
              </a:solidFill>
            </p:spPr>
            <p:txBody>
              <a:bodyPr wrap="square">
                <a:spAutoFit/>
              </a:bodyPr>
              <a:lstStyle/>
              <a:p>
                <a:pPr algn="just"/>
                <a:r>
                  <a:rPr lang="en-US" dirty="0"/>
                  <a:t>Data for specific internal energy </a:t>
                </a:r>
                <a14:m>
                  <m:oMath xmlns:m="http://schemas.openxmlformats.org/officeDocument/2006/math">
                    <m:r>
                      <a:rPr lang="en-US" i="1" dirty="0" smtClean="0">
                        <a:latin typeface="Cambria Math" panose="02040503050406030204" pitchFamily="18" charset="0"/>
                      </a:rPr>
                      <m:t>𝑢</m:t>
                    </m:r>
                  </m:oMath>
                </a14:m>
                <a:r>
                  <a:rPr lang="en-US" dirty="0"/>
                  <a:t> and enthalpy </a:t>
                </a:r>
                <a14:m>
                  <m:oMath xmlns:m="http://schemas.openxmlformats.org/officeDocument/2006/math">
                    <m:r>
                      <a:rPr lang="en-US" i="1" dirty="0" smtClean="0">
                        <a:latin typeface="Cambria Math" panose="02040503050406030204" pitchFamily="18" charset="0"/>
                      </a:rPr>
                      <m:t>h</m:t>
                    </m:r>
                  </m:oMath>
                </a14:m>
                <a:r>
                  <a:rPr lang="en-US" dirty="0"/>
                  <a:t> are retrieved from the property tables in the same way as for specific volume. For saturation states, the values of </a:t>
                </a:r>
                <a14:m>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𝑢</m:t>
                        </m:r>
                      </m:e>
                      <m:sub>
                        <m:r>
                          <a:rPr lang="en-US" i="1" dirty="0">
                            <a:latin typeface="Cambria Math" panose="02040503050406030204" pitchFamily="18" charset="0"/>
                          </a:rPr>
                          <m:t>𝑓</m:t>
                        </m:r>
                      </m:sub>
                    </m:sSub>
                  </m:oMath>
                </a14:m>
                <a:r>
                  <a:rPr lang="en-US" dirty="0"/>
                  <a:t> and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𝑢</m:t>
                        </m:r>
                      </m:e>
                      <m:sub>
                        <m:r>
                          <a:rPr lang="en-US" b="0" i="1" dirty="0" smtClean="0">
                            <a:latin typeface="Cambria Math" panose="02040503050406030204" pitchFamily="18" charset="0"/>
                          </a:rPr>
                          <m:t>𝑔</m:t>
                        </m:r>
                      </m:sub>
                    </m:sSub>
                    <m:r>
                      <a:rPr lang="en-US" b="0" i="0" dirty="0" smtClean="0">
                        <a:latin typeface="Cambria Math" panose="02040503050406030204" pitchFamily="18" charset="0"/>
                      </a:rPr>
                      <m:t>,</m:t>
                    </m:r>
                  </m:oMath>
                </a14:m>
                <a:r>
                  <a:rPr lang="en-US" dirty="0"/>
                  <a:t> as well as </a:t>
                </a:r>
                <a14:m>
                  <m:oMath xmlns:m="http://schemas.openxmlformats.org/officeDocument/2006/math">
                    <m:sSub>
                      <m:sSubPr>
                        <m:ctrlPr>
                          <a:rPr lang="en-US" i="1" dirty="0">
                            <a:latin typeface="Cambria Math" panose="02040503050406030204" pitchFamily="18" charset="0"/>
                          </a:rPr>
                        </m:ctrlPr>
                      </m:sSubPr>
                      <m:e>
                        <m:r>
                          <a:rPr lang="en-US" b="0" i="1" dirty="0" smtClean="0">
                            <a:latin typeface="Cambria Math" panose="02040503050406030204" pitchFamily="18" charset="0"/>
                          </a:rPr>
                          <m:t>h</m:t>
                        </m:r>
                      </m:e>
                      <m:sub>
                        <m:r>
                          <a:rPr lang="en-US" i="1" dirty="0">
                            <a:latin typeface="Cambria Math" panose="02040503050406030204" pitchFamily="18" charset="0"/>
                          </a:rPr>
                          <m:t>𝑓</m:t>
                        </m:r>
                      </m:sub>
                    </m:sSub>
                  </m:oMath>
                </a14:m>
                <a:r>
                  <a:rPr lang="en-US" dirty="0"/>
                  <a:t> and </a:t>
                </a:r>
                <a14:m>
                  <m:oMath xmlns:m="http://schemas.openxmlformats.org/officeDocument/2006/math">
                    <m:sSub>
                      <m:sSubPr>
                        <m:ctrlPr>
                          <a:rPr lang="en-US" i="1" dirty="0">
                            <a:latin typeface="Cambria Math" panose="02040503050406030204" pitchFamily="18" charset="0"/>
                          </a:rPr>
                        </m:ctrlPr>
                      </m:sSubPr>
                      <m:e>
                        <m:r>
                          <a:rPr lang="en-US" b="0" i="1" dirty="0" smtClean="0">
                            <a:latin typeface="Cambria Math" panose="02040503050406030204" pitchFamily="18" charset="0"/>
                          </a:rPr>
                          <m:t>h</m:t>
                        </m:r>
                      </m:e>
                      <m:sub>
                        <m:r>
                          <a:rPr lang="en-US" i="1" dirty="0">
                            <a:latin typeface="Cambria Math" panose="02040503050406030204" pitchFamily="18" charset="0"/>
                          </a:rPr>
                          <m:t>𝑔</m:t>
                        </m:r>
                      </m:sub>
                    </m:sSub>
                  </m:oMath>
                </a14:m>
                <a:r>
                  <a:rPr lang="en-US" dirty="0"/>
                  <a:t>, are tabulated versus both saturation pressure and saturation temperature. The specific internal energy for a two-phase liquid–vapor mixture is calculated for a given quality in the same way the specific volume is calculated:</a:t>
                </a:r>
              </a:p>
            </p:txBody>
          </p:sp>
        </mc:Choice>
        <mc:Fallback xmlns="">
          <p:sp>
            <p:nvSpPr>
              <p:cNvPr id="23" name="TextBox 22">
                <a:extLst>
                  <a:ext uri="{FF2B5EF4-FFF2-40B4-BE49-F238E27FC236}">
                    <a16:creationId xmlns:a16="http://schemas.microsoft.com/office/drawing/2014/main" id="{A49F0337-C215-4FA7-AF82-1C30D0A30C39}"/>
                  </a:ext>
                </a:extLst>
              </p:cNvPr>
              <p:cNvSpPr txBox="1">
                <a:spLocks noRot="1" noChangeAspect="1" noMove="1" noResize="1" noEditPoints="1" noAdjustHandles="1" noChangeArrowheads="1" noChangeShapeType="1" noTextEdit="1"/>
              </p:cNvSpPr>
              <p:nvPr/>
            </p:nvSpPr>
            <p:spPr>
              <a:xfrm>
                <a:off x="4980373" y="1442623"/>
                <a:ext cx="3900913" cy="1978875"/>
              </a:xfrm>
              <a:prstGeom prst="rect">
                <a:avLst/>
              </a:prstGeom>
              <a:blipFill>
                <a:blip r:embed="rId6"/>
                <a:stretch>
                  <a:fillRect l="-325" t="-637" r="-325" b="-2548"/>
                </a:stretch>
              </a:blipFill>
            </p:spPr>
            <p:txBody>
              <a:bodyPr/>
              <a:lstStyle/>
              <a:p>
                <a:r>
                  <a:rPr lang="en-FI">
                    <a:noFill/>
                  </a:rPr>
                  <a:t> </a:t>
                </a:r>
              </a:p>
            </p:txBody>
          </p:sp>
        </mc:Fallback>
      </mc:AlternateContent>
      <p:pic>
        <p:nvPicPr>
          <p:cNvPr id="25" name="Picture 24">
            <a:extLst>
              <a:ext uri="{FF2B5EF4-FFF2-40B4-BE49-F238E27FC236}">
                <a16:creationId xmlns:a16="http://schemas.microsoft.com/office/drawing/2014/main" id="{E550A326-FD39-41F2-81EE-223A790A667A}"/>
              </a:ext>
            </a:extLst>
          </p:cNvPr>
          <p:cNvPicPr>
            <a:picLocks noChangeAspect="1"/>
          </p:cNvPicPr>
          <p:nvPr/>
        </p:nvPicPr>
        <p:blipFill>
          <a:blip r:embed="rId7"/>
          <a:stretch>
            <a:fillRect/>
          </a:stretch>
        </p:blipFill>
        <p:spPr>
          <a:xfrm>
            <a:off x="5454425" y="3496557"/>
            <a:ext cx="2952808" cy="445779"/>
          </a:xfrm>
          <a:prstGeom prst="rect">
            <a:avLst/>
          </a:prstGeom>
        </p:spPr>
      </p:pic>
      <p:sp>
        <p:nvSpPr>
          <p:cNvPr id="27" name="TextBox 26">
            <a:extLst>
              <a:ext uri="{FF2B5EF4-FFF2-40B4-BE49-F238E27FC236}">
                <a16:creationId xmlns:a16="http://schemas.microsoft.com/office/drawing/2014/main" id="{089D7831-6B23-495F-9371-5270123472AE}"/>
              </a:ext>
            </a:extLst>
          </p:cNvPr>
          <p:cNvSpPr txBox="1"/>
          <p:nvPr/>
        </p:nvSpPr>
        <p:spPr>
          <a:xfrm>
            <a:off x="4980373" y="4063646"/>
            <a:ext cx="3891877" cy="715581"/>
          </a:xfrm>
          <a:prstGeom prst="rect">
            <a:avLst/>
          </a:prstGeom>
          <a:solidFill>
            <a:srgbClr val="00FFFF"/>
          </a:solidFill>
        </p:spPr>
        <p:txBody>
          <a:bodyPr wrap="square">
            <a:spAutoFit/>
          </a:bodyPr>
          <a:lstStyle/>
          <a:p>
            <a:r>
              <a:rPr lang="en-US" dirty="0"/>
              <a:t>Similarly, the specific enthalpy for a two-phase liquid–vapor mixture is given in terms of the quality by</a:t>
            </a:r>
          </a:p>
        </p:txBody>
      </p:sp>
      <p:pic>
        <p:nvPicPr>
          <p:cNvPr id="29" name="Picture 28">
            <a:extLst>
              <a:ext uri="{FF2B5EF4-FFF2-40B4-BE49-F238E27FC236}">
                <a16:creationId xmlns:a16="http://schemas.microsoft.com/office/drawing/2014/main" id="{2421E283-44FA-4389-9987-3E5CD32ECB1C}"/>
              </a:ext>
            </a:extLst>
          </p:cNvPr>
          <p:cNvPicPr>
            <a:picLocks noChangeAspect="1"/>
          </p:cNvPicPr>
          <p:nvPr/>
        </p:nvPicPr>
        <p:blipFill>
          <a:blip r:embed="rId8"/>
          <a:stretch>
            <a:fillRect/>
          </a:stretch>
        </p:blipFill>
        <p:spPr>
          <a:xfrm>
            <a:off x="5325778" y="4895355"/>
            <a:ext cx="2952808" cy="428328"/>
          </a:xfrm>
          <a:prstGeom prst="rect">
            <a:avLst/>
          </a:prstGeom>
        </p:spPr>
      </p:pic>
      <p:sp>
        <p:nvSpPr>
          <p:cNvPr id="3" name="TextBox 2">
            <a:extLst>
              <a:ext uri="{FF2B5EF4-FFF2-40B4-BE49-F238E27FC236}">
                <a16:creationId xmlns:a16="http://schemas.microsoft.com/office/drawing/2014/main" id="{AE13BA47-CF94-BBD7-8E47-89AB12EB6AE2}"/>
              </a:ext>
            </a:extLst>
          </p:cNvPr>
          <p:cNvSpPr txBox="1"/>
          <p:nvPr/>
        </p:nvSpPr>
        <p:spPr>
          <a:xfrm>
            <a:off x="223608" y="1836878"/>
            <a:ext cx="4499308" cy="1338828"/>
          </a:xfrm>
          <a:prstGeom prst="rect">
            <a:avLst/>
          </a:prstGeom>
          <a:solidFill>
            <a:srgbClr val="00FFFF"/>
          </a:solidFill>
        </p:spPr>
        <p:txBody>
          <a:bodyPr wrap="square">
            <a:spAutoFit/>
          </a:bodyPr>
          <a:lstStyle/>
          <a:p>
            <a:r>
              <a:rPr lang="en-GB" dirty="0"/>
              <a:t>Internal energy U of a system or a body with well defined boundaries is </a:t>
            </a:r>
            <a:r>
              <a:rPr lang="en-GB" b="1" dirty="0"/>
              <a:t>the total of the kinetic energy due to the motion of molecules and the potential energy associated with the vibrational motion and electric energy of atoms within molecules</a:t>
            </a:r>
            <a:r>
              <a:rPr lang="en-GB" dirty="0"/>
              <a:t>. Internal energy also includes the energy in all the chemical bonds.</a:t>
            </a:r>
            <a:endParaRPr lang="en-FI" dirty="0"/>
          </a:p>
        </p:txBody>
      </p:sp>
      <p:sp>
        <p:nvSpPr>
          <p:cNvPr id="5" name="TextBox 4">
            <a:extLst>
              <a:ext uri="{FF2B5EF4-FFF2-40B4-BE49-F238E27FC236}">
                <a16:creationId xmlns:a16="http://schemas.microsoft.com/office/drawing/2014/main" id="{387F7F3E-B143-B3D2-108D-041FC3776A83}"/>
              </a:ext>
            </a:extLst>
          </p:cNvPr>
          <p:cNvSpPr txBox="1"/>
          <p:nvPr/>
        </p:nvSpPr>
        <p:spPr>
          <a:xfrm>
            <a:off x="223611" y="1420583"/>
            <a:ext cx="4499307" cy="300082"/>
          </a:xfrm>
          <a:prstGeom prst="rect">
            <a:avLst/>
          </a:prstGeom>
          <a:solidFill>
            <a:srgbClr val="00FF00"/>
          </a:solidFill>
        </p:spPr>
        <p:txBody>
          <a:bodyPr wrap="square">
            <a:spAutoFit/>
          </a:bodyPr>
          <a:lstStyle/>
          <a:p>
            <a:r>
              <a:rPr lang="en-US" dirty="0"/>
              <a:t>Internal Energy</a:t>
            </a:r>
          </a:p>
        </p:txBody>
      </p:sp>
    </p:spTree>
    <p:extLst>
      <p:ext uri="{BB962C8B-B14F-4D97-AF65-F5344CB8AC3E}">
        <p14:creationId xmlns:p14="http://schemas.microsoft.com/office/powerpoint/2010/main" val="115041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87EF472-4C82-04CD-822D-EFFE358D88E3}"/>
              </a:ext>
            </a:extLst>
          </p:cNvPr>
          <p:cNvSpPr>
            <a:spLocks noGrp="1"/>
          </p:cNvSpPr>
          <p:nvPr>
            <p:ph type="body" sz="half" idx="10"/>
          </p:nvPr>
        </p:nvSpPr>
        <p:spPr/>
        <p:txBody>
          <a:bodyPr/>
          <a:lstStyle/>
          <a:p>
            <a:r>
              <a:rPr lang="en-FI" dirty="0"/>
              <a:t>Specific Heats</a:t>
            </a:r>
          </a:p>
        </p:txBody>
      </p:sp>
      <p:pic>
        <p:nvPicPr>
          <p:cNvPr id="5" name="en-thermodynamics-specific-heat-capacity-gases-experiment">
            <a:hlinkClick r:id="" action="ppaction://media"/>
            <a:extLst>
              <a:ext uri="{FF2B5EF4-FFF2-40B4-BE49-F238E27FC236}">
                <a16:creationId xmlns:a16="http://schemas.microsoft.com/office/drawing/2014/main" id="{BA6E12E3-ABED-AE7C-A114-1A4CEE7DAD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3068" y="722956"/>
            <a:ext cx="4063493" cy="2285715"/>
          </a:xfrm>
          <a:prstGeom prst="rect">
            <a:avLst/>
          </a:prstGeom>
        </p:spPr>
      </p:pic>
      <p:pic>
        <p:nvPicPr>
          <p:cNvPr id="4100" name="Picture 4" descr="Comparison of the specific heat capacity in an isochoric process and an isobaric process">
            <a:extLst>
              <a:ext uri="{FF2B5EF4-FFF2-40B4-BE49-F238E27FC236}">
                <a16:creationId xmlns:a16="http://schemas.microsoft.com/office/drawing/2014/main" id="{AECD1E2A-C2B7-0A6E-E4FF-7EA40100CA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3068" y="3101417"/>
            <a:ext cx="4063493" cy="228571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6B8AA205-F6A7-00B3-55AE-5F0DB709DF71}"/>
                  </a:ext>
                </a:extLst>
              </p:cNvPr>
              <p:cNvSpPr txBox="1"/>
              <p:nvPr/>
            </p:nvSpPr>
            <p:spPr>
              <a:xfrm>
                <a:off x="112936" y="987229"/>
                <a:ext cx="4226648" cy="300082"/>
              </a:xfrm>
              <a:prstGeom prst="rect">
                <a:avLst/>
              </a:prstGeom>
              <a:solidFill>
                <a:srgbClr val="00FF00"/>
              </a:solidFill>
            </p:spPr>
            <p:txBody>
              <a:bodyPr wrap="square">
                <a:spAutoFit/>
              </a:bodyPr>
              <a:lstStyle/>
              <a:p>
                <a:r>
                  <a:rPr lang="en-US" dirty="0"/>
                  <a:t>The specific heat </a:t>
                </a:r>
                <a14:m>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𝑐</m:t>
                        </m:r>
                      </m:e>
                      <m:sub>
                        <m:r>
                          <a:rPr lang="en-US" i="1" dirty="0" smtClean="0">
                            <a:latin typeface="Cambria Math" panose="02040503050406030204" pitchFamily="18" charset="0"/>
                            <a:ea typeface="Cambria Math" panose="02040503050406030204" pitchFamily="18" charset="0"/>
                          </a:rPr>
                          <m:t>𝜈</m:t>
                        </m:r>
                      </m:sub>
                    </m:sSub>
                  </m:oMath>
                </a14:m>
                <a:endParaRPr lang="en-US" dirty="0"/>
              </a:p>
            </p:txBody>
          </p:sp>
        </mc:Choice>
        <mc:Fallback>
          <p:sp>
            <p:nvSpPr>
              <p:cNvPr id="8" name="TextBox 7">
                <a:extLst>
                  <a:ext uri="{FF2B5EF4-FFF2-40B4-BE49-F238E27FC236}">
                    <a16:creationId xmlns:a16="http://schemas.microsoft.com/office/drawing/2014/main" id="{6B8AA205-F6A7-00B3-55AE-5F0DB709DF71}"/>
                  </a:ext>
                </a:extLst>
              </p:cNvPr>
              <p:cNvSpPr txBox="1">
                <a:spLocks noRot="1" noChangeAspect="1" noMove="1" noResize="1" noEditPoints="1" noAdjustHandles="1" noChangeArrowheads="1" noChangeShapeType="1" noTextEdit="1"/>
              </p:cNvSpPr>
              <p:nvPr/>
            </p:nvSpPr>
            <p:spPr>
              <a:xfrm>
                <a:off x="112936" y="987229"/>
                <a:ext cx="4226648" cy="300082"/>
              </a:xfrm>
              <a:prstGeom prst="rect">
                <a:avLst/>
              </a:prstGeom>
              <a:blipFill>
                <a:blip r:embed="rId6"/>
                <a:stretch>
                  <a:fillRect l="-601" b="-16000"/>
                </a:stretch>
              </a:blipFill>
            </p:spPr>
            <p:txBody>
              <a:bodyPr/>
              <a:lstStyle/>
              <a:p>
                <a:r>
                  <a:rPr lang="en-FI">
                    <a:noFill/>
                  </a:rPr>
                  <a:t> </a:t>
                </a:r>
              </a:p>
            </p:txBody>
          </p:sp>
        </mc:Fallback>
      </mc:AlternateContent>
      <p:pic>
        <p:nvPicPr>
          <p:cNvPr id="9" name="Picture 8">
            <a:extLst>
              <a:ext uri="{FF2B5EF4-FFF2-40B4-BE49-F238E27FC236}">
                <a16:creationId xmlns:a16="http://schemas.microsoft.com/office/drawing/2014/main" id="{CD40BE38-DDE2-7854-660A-D7CE05330ABC}"/>
              </a:ext>
            </a:extLst>
          </p:cNvPr>
          <p:cNvPicPr>
            <a:picLocks noChangeAspect="1"/>
          </p:cNvPicPr>
          <p:nvPr/>
        </p:nvPicPr>
        <p:blipFill rotWithShape="1">
          <a:blip r:embed="rId7"/>
          <a:srcRect r="41403"/>
          <a:stretch/>
        </p:blipFill>
        <p:spPr>
          <a:xfrm>
            <a:off x="112934" y="1387224"/>
            <a:ext cx="2276653" cy="356962"/>
          </a:xfrm>
          <a:prstGeom prst="rect">
            <a:avLst/>
          </a:prstGeom>
        </p:spPr>
      </p:pic>
      <p:pic>
        <p:nvPicPr>
          <p:cNvPr id="10" name="Picture 9">
            <a:extLst>
              <a:ext uri="{FF2B5EF4-FFF2-40B4-BE49-F238E27FC236}">
                <a16:creationId xmlns:a16="http://schemas.microsoft.com/office/drawing/2014/main" id="{AE2DE1FA-66C4-97A7-25AB-01A62E8B86F0}"/>
              </a:ext>
            </a:extLst>
          </p:cNvPr>
          <p:cNvPicPr>
            <a:picLocks noChangeAspect="1"/>
          </p:cNvPicPr>
          <p:nvPr/>
        </p:nvPicPr>
        <p:blipFill rotWithShape="1">
          <a:blip r:embed="rId8"/>
          <a:srcRect r="61893"/>
          <a:stretch/>
        </p:blipFill>
        <p:spPr>
          <a:xfrm>
            <a:off x="2537774" y="1437735"/>
            <a:ext cx="1238456" cy="259415"/>
          </a:xfrm>
          <a:prstGeom prst="rect">
            <a:avLst/>
          </a:prstGeom>
        </p:spPr>
      </p:pic>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BFA79E89-C2F4-B0F6-12D5-1783E990F62E}"/>
                  </a:ext>
                </a:extLst>
              </p:cNvPr>
              <p:cNvSpPr txBox="1"/>
              <p:nvPr/>
            </p:nvSpPr>
            <p:spPr>
              <a:xfrm>
                <a:off x="112936" y="1823642"/>
                <a:ext cx="4226648" cy="316049"/>
              </a:xfrm>
              <a:prstGeom prst="rect">
                <a:avLst/>
              </a:prstGeom>
              <a:solidFill>
                <a:srgbClr val="00FF00"/>
              </a:solidFill>
            </p:spPr>
            <p:txBody>
              <a:bodyPr wrap="square">
                <a:spAutoFit/>
              </a:bodyPr>
              <a:lstStyle>
                <a:defPPr>
                  <a:defRPr lang="en-US"/>
                </a:defPPr>
              </a:lstStyle>
              <a:p>
                <a:r>
                  <a:rPr lang="en-US" dirty="0"/>
                  <a:t>Specific heat </a:t>
                </a:r>
                <a14:m>
                  <m:oMath xmlns:m="http://schemas.openxmlformats.org/officeDocument/2006/math">
                    <m:sSub>
                      <m:sSubPr>
                        <m:ctrlPr>
                          <a:rPr lang="en-US" i="1" dirty="0">
                            <a:latin typeface="Cambria Math" panose="02040503050406030204" pitchFamily="18" charset="0"/>
                          </a:rPr>
                        </m:ctrlPr>
                      </m:sSubPr>
                      <m:e>
                        <m:r>
                          <a:rPr lang="en-US" dirty="0">
                            <a:latin typeface="Cambria Math" panose="02040503050406030204" pitchFamily="18" charset="0"/>
                          </a:rPr>
                          <m:t>𝑐</m:t>
                        </m:r>
                      </m:e>
                      <m:sub>
                        <m:r>
                          <a:rPr lang="en-US" dirty="0">
                            <a:latin typeface="Cambria Math" panose="02040503050406030204" pitchFamily="18" charset="0"/>
                          </a:rPr>
                          <m:t>𝑝</m:t>
                        </m:r>
                      </m:sub>
                    </m:sSub>
                  </m:oMath>
                </a14:m>
                <a:endParaRPr lang="en-US" dirty="0"/>
              </a:p>
            </p:txBody>
          </p:sp>
        </mc:Choice>
        <mc:Fallback>
          <p:sp>
            <p:nvSpPr>
              <p:cNvPr id="11" name="TextBox 10">
                <a:extLst>
                  <a:ext uri="{FF2B5EF4-FFF2-40B4-BE49-F238E27FC236}">
                    <a16:creationId xmlns:a16="http://schemas.microsoft.com/office/drawing/2014/main" id="{BFA79E89-C2F4-B0F6-12D5-1783E990F62E}"/>
                  </a:ext>
                </a:extLst>
              </p:cNvPr>
              <p:cNvSpPr txBox="1">
                <a:spLocks noRot="1" noChangeAspect="1" noMove="1" noResize="1" noEditPoints="1" noAdjustHandles="1" noChangeArrowheads="1" noChangeShapeType="1" noTextEdit="1"/>
              </p:cNvSpPr>
              <p:nvPr/>
            </p:nvSpPr>
            <p:spPr>
              <a:xfrm>
                <a:off x="112936" y="1823642"/>
                <a:ext cx="4226648" cy="316049"/>
              </a:xfrm>
              <a:prstGeom prst="rect">
                <a:avLst/>
              </a:prstGeom>
              <a:blipFill>
                <a:blip r:embed="rId9"/>
                <a:stretch>
                  <a:fillRect l="-601" b="-11538"/>
                </a:stretch>
              </a:blipFill>
            </p:spPr>
            <p:txBody>
              <a:bodyPr/>
              <a:lstStyle/>
              <a:p>
                <a:r>
                  <a:rPr lang="en-FI">
                    <a:noFill/>
                  </a:rPr>
                  <a:t> </a:t>
                </a:r>
              </a:p>
            </p:txBody>
          </p:sp>
        </mc:Fallback>
      </mc:AlternateContent>
      <p:pic>
        <p:nvPicPr>
          <p:cNvPr id="12" name="Picture 11">
            <a:extLst>
              <a:ext uri="{FF2B5EF4-FFF2-40B4-BE49-F238E27FC236}">
                <a16:creationId xmlns:a16="http://schemas.microsoft.com/office/drawing/2014/main" id="{D4E5F135-ADC4-F920-6F63-02A60357AED7}"/>
              </a:ext>
            </a:extLst>
          </p:cNvPr>
          <p:cNvPicPr>
            <a:picLocks noChangeAspect="1"/>
          </p:cNvPicPr>
          <p:nvPr/>
        </p:nvPicPr>
        <p:blipFill rotWithShape="1">
          <a:blip r:embed="rId10"/>
          <a:srcRect r="49083"/>
          <a:stretch/>
        </p:blipFill>
        <p:spPr>
          <a:xfrm>
            <a:off x="112934" y="2173365"/>
            <a:ext cx="1895982" cy="407511"/>
          </a:xfrm>
          <a:prstGeom prst="rect">
            <a:avLst/>
          </a:prstGeom>
        </p:spPr>
      </p:pic>
      <p:pic>
        <p:nvPicPr>
          <p:cNvPr id="13" name="Picture 12">
            <a:extLst>
              <a:ext uri="{FF2B5EF4-FFF2-40B4-BE49-F238E27FC236}">
                <a16:creationId xmlns:a16="http://schemas.microsoft.com/office/drawing/2014/main" id="{A5F7DEEA-3ED4-D3EB-AC9B-447D29EF2F9E}"/>
              </a:ext>
            </a:extLst>
          </p:cNvPr>
          <p:cNvPicPr>
            <a:picLocks noChangeAspect="1"/>
          </p:cNvPicPr>
          <p:nvPr/>
        </p:nvPicPr>
        <p:blipFill rotWithShape="1">
          <a:blip r:embed="rId11"/>
          <a:srcRect r="58450"/>
          <a:stretch/>
        </p:blipFill>
        <p:spPr>
          <a:xfrm>
            <a:off x="2161723" y="2318847"/>
            <a:ext cx="1324409" cy="262029"/>
          </a:xfrm>
          <a:prstGeom prst="rect">
            <a:avLst/>
          </a:prstGeom>
        </p:spPr>
      </p:pic>
      <p:sp>
        <p:nvSpPr>
          <p:cNvPr id="14" name="TextBox 13">
            <a:extLst>
              <a:ext uri="{FF2B5EF4-FFF2-40B4-BE49-F238E27FC236}">
                <a16:creationId xmlns:a16="http://schemas.microsoft.com/office/drawing/2014/main" id="{6B8BA899-2E17-64C7-E38D-7808C6E10455}"/>
              </a:ext>
            </a:extLst>
          </p:cNvPr>
          <p:cNvSpPr txBox="1"/>
          <p:nvPr/>
        </p:nvSpPr>
        <p:spPr>
          <a:xfrm>
            <a:off x="112935" y="2605264"/>
            <a:ext cx="4226650" cy="523220"/>
          </a:xfrm>
          <a:prstGeom prst="rect">
            <a:avLst/>
          </a:prstGeom>
          <a:solidFill>
            <a:srgbClr val="00FF00"/>
          </a:solidFill>
        </p:spPr>
        <p:txBody>
          <a:bodyPr wrap="square">
            <a:spAutoFit/>
          </a:bodyPr>
          <a:lstStyle/>
          <a:p>
            <a:r>
              <a:rPr lang="en-GB" sz="1400" dirty="0">
                <a:effectLst/>
                <a:latin typeface="STIX" panose="02020603050405020304" pitchFamily="18" charset="0"/>
              </a:rPr>
              <a:t>On integration, the change in specific internal energy and enthalpy are </a:t>
            </a:r>
            <a:endParaRPr lang="en-GB" dirty="0"/>
          </a:p>
        </p:txBody>
      </p:sp>
      <p:pic>
        <p:nvPicPr>
          <p:cNvPr id="15" name="Picture 14">
            <a:extLst>
              <a:ext uri="{FF2B5EF4-FFF2-40B4-BE49-F238E27FC236}">
                <a16:creationId xmlns:a16="http://schemas.microsoft.com/office/drawing/2014/main" id="{5F6D45D7-A2E2-E21C-D335-ED83DCEE34DD}"/>
              </a:ext>
            </a:extLst>
          </p:cNvPr>
          <p:cNvPicPr>
            <a:picLocks noChangeAspect="1"/>
          </p:cNvPicPr>
          <p:nvPr/>
        </p:nvPicPr>
        <p:blipFill>
          <a:blip r:embed="rId12"/>
          <a:stretch>
            <a:fillRect/>
          </a:stretch>
        </p:blipFill>
        <p:spPr>
          <a:xfrm>
            <a:off x="721791" y="3219056"/>
            <a:ext cx="2879861" cy="382766"/>
          </a:xfrm>
          <a:prstGeom prst="rect">
            <a:avLst/>
          </a:prstGeom>
        </p:spPr>
      </p:pic>
      <p:pic>
        <p:nvPicPr>
          <p:cNvPr id="16" name="Picture 15">
            <a:extLst>
              <a:ext uri="{FF2B5EF4-FFF2-40B4-BE49-F238E27FC236}">
                <a16:creationId xmlns:a16="http://schemas.microsoft.com/office/drawing/2014/main" id="{C8C345CD-F299-3451-D00A-A6E938FC1624}"/>
              </a:ext>
            </a:extLst>
          </p:cNvPr>
          <p:cNvPicPr>
            <a:picLocks noChangeAspect="1"/>
          </p:cNvPicPr>
          <p:nvPr/>
        </p:nvPicPr>
        <p:blipFill>
          <a:blip r:embed="rId13"/>
          <a:stretch>
            <a:fillRect/>
          </a:stretch>
        </p:blipFill>
        <p:spPr>
          <a:xfrm>
            <a:off x="721792" y="3692394"/>
            <a:ext cx="2879861" cy="375108"/>
          </a:xfrm>
          <a:prstGeom prst="rect">
            <a:avLst/>
          </a:prstGeom>
        </p:spPr>
      </p:pic>
      <p:pic>
        <p:nvPicPr>
          <p:cNvPr id="17" name="Picture 16">
            <a:extLst>
              <a:ext uri="{FF2B5EF4-FFF2-40B4-BE49-F238E27FC236}">
                <a16:creationId xmlns:a16="http://schemas.microsoft.com/office/drawing/2014/main" id="{0C21228C-A7C0-8981-7E19-F5E977E96C8B}"/>
              </a:ext>
            </a:extLst>
          </p:cNvPr>
          <p:cNvPicPr>
            <a:picLocks noChangeAspect="1"/>
          </p:cNvPicPr>
          <p:nvPr/>
        </p:nvPicPr>
        <p:blipFill>
          <a:blip r:embed="rId14"/>
          <a:stretch>
            <a:fillRect/>
          </a:stretch>
        </p:blipFill>
        <p:spPr>
          <a:xfrm>
            <a:off x="721791" y="4154880"/>
            <a:ext cx="1087471" cy="476532"/>
          </a:xfrm>
          <a:prstGeom prst="rect">
            <a:avLst/>
          </a:prstGeom>
        </p:spPr>
      </p:pic>
      <p:pic>
        <p:nvPicPr>
          <p:cNvPr id="18" name="Picture 17">
            <a:extLst>
              <a:ext uri="{FF2B5EF4-FFF2-40B4-BE49-F238E27FC236}">
                <a16:creationId xmlns:a16="http://schemas.microsoft.com/office/drawing/2014/main" id="{E007ADF4-003B-8357-B782-3DF721E30515}"/>
              </a:ext>
            </a:extLst>
          </p:cNvPr>
          <p:cNvPicPr>
            <a:picLocks noChangeAspect="1"/>
          </p:cNvPicPr>
          <p:nvPr/>
        </p:nvPicPr>
        <p:blipFill>
          <a:blip r:embed="rId15"/>
          <a:stretch>
            <a:fillRect/>
          </a:stretch>
        </p:blipFill>
        <p:spPr>
          <a:xfrm>
            <a:off x="2208841" y="4224420"/>
            <a:ext cx="2236446" cy="280318"/>
          </a:xfrm>
          <a:prstGeom prst="rect">
            <a:avLst/>
          </a:prstGeom>
        </p:spPr>
      </p:pic>
      <p:pic>
        <p:nvPicPr>
          <p:cNvPr id="19" name="Picture 18">
            <a:extLst>
              <a:ext uri="{FF2B5EF4-FFF2-40B4-BE49-F238E27FC236}">
                <a16:creationId xmlns:a16="http://schemas.microsoft.com/office/drawing/2014/main" id="{4C877E50-78F1-5CF6-6A8C-5DE076CC4186}"/>
              </a:ext>
            </a:extLst>
          </p:cNvPr>
          <p:cNvPicPr>
            <a:picLocks noChangeAspect="1"/>
          </p:cNvPicPr>
          <p:nvPr/>
        </p:nvPicPr>
        <p:blipFill>
          <a:blip r:embed="rId16"/>
          <a:stretch>
            <a:fillRect/>
          </a:stretch>
        </p:blipFill>
        <p:spPr>
          <a:xfrm>
            <a:off x="724766" y="4923720"/>
            <a:ext cx="2159451" cy="605787"/>
          </a:xfrm>
          <a:prstGeom prst="rect">
            <a:avLst/>
          </a:prstGeom>
        </p:spPr>
      </p:pic>
      <p:pic>
        <p:nvPicPr>
          <p:cNvPr id="20" name="Picture 19">
            <a:extLst>
              <a:ext uri="{FF2B5EF4-FFF2-40B4-BE49-F238E27FC236}">
                <a16:creationId xmlns:a16="http://schemas.microsoft.com/office/drawing/2014/main" id="{19940784-1357-92A8-0F33-20CD6B33C104}"/>
              </a:ext>
            </a:extLst>
          </p:cNvPr>
          <p:cNvPicPr>
            <a:picLocks noChangeAspect="1"/>
          </p:cNvPicPr>
          <p:nvPr/>
        </p:nvPicPr>
        <p:blipFill>
          <a:blip r:embed="rId17"/>
          <a:stretch>
            <a:fillRect/>
          </a:stretch>
        </p:blipFill>
        <p:spPr>
          <a:xfrm>
            <a:off x="3032404" y="4595104"/>
            <a:ext cx="1956608" cy="1135233"/>
          </a:xfrm>
          <a:prstGeom prst="rect">
            <a:avLst/>
          </a:prstGeom>
        </p:spPr>
      </p:pic>
    </p:spTree>
    <p:extLst>
      <p:ext uri="{BB962C8B-B14F-4D97-AF65-F5344CB8AC3E}">
        <p14:creationId xmlns:p14="http://schemas.microsoft.com/office/powerpoint/2010/main" val="177893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BEEF44-26E6-B707-5C40-0375ED440859}"/>
              </a:ext>
            </a:extLst>
          </p:cNvPr>
          <p:cNvSpPr txBox="1"/>
          <p:nvPr/>
        </p:nvSpPr>
        <p:spPr>
          <a:xfrm>
            <a:off x="353961" y="2631377"/>
            <a:ext cx="8436077" cy="707886"/>
          </a:xfrm>
          <a:prstGeom prst="rect">
            <a:avLst/>
          </a:prstGeom>
          <a:noFill/>
        </p:spPr>
        <p:txBody>
          <a:bodyPr wrap="square">
            <a:spAutoFit/>
          </a:bodyPr>
          <a:lstStyle/>
          <a:p>
            <a:r>
              <a:rPr lang="en-US" sz="4000" b="1" dirty="0"/>
              <a:t>Conservation of Mass and Energy</a:t>
            </a:r>
            <a:endParaRPr lang="fi-FI" sz="4000" b="1" dirty="0"/>
          </a:p>
        </p:txBody>
      </p:sp>
    </p:spTree>
    <p:extLst>
      <p:ext uri="{BB962C8B-B14F-4D97-AF65-F5344CB8AC3E}">
        <p14:creationId xmlns:p14="http://schemas.microsoft.com/office/powerpoint/2010/main" val="3562700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546B8ED-8330-688C-D740-59E9DAA21DA6}"/>
              </a:ext>
            </a:extLst>
          </p:cNvPr>
          <p:cNvSpPr txBox="1"/>
          <p:nvPr/>
        </p:nvSpPr>
        <p:spPr>
          <a:xfrm>
            <a:off x="853121" y="2503557"/>
            <a:ext cx="7437758" cy="707886"/>
          </a:xfrm>
          <a:prstGeom prst="rect">
            <a:avLst/>
          </a:prstGeom>
          <a:noFill/>
        </p:spPr>
        <p:txBody>
          <a:bodyPr wrap="square">
            <a:spAutoFit/>
          </a:bodyPr>
          <a:lstStyle/>
          <a:p>
            <a:pPr algn="ctr"/>
            <a:r>
              <a:rPr lang="en-GB" sz="4000" b="1" dirty="0">
                <a:effectLst/>
                <a:latin typeface="SourceSansPro"/>
              </a:rPr>
              <a:t>Basic Definitions</a:t>
            </a:r>
            <a:endParaRPr lang="en-GB" sz="4000" b="1" dirty="0"/>
          </a:p>
        </p:txBody>
      </p:sp>
    </p:spTree>
    <p:extLst>
      <p:ext uri="{BB962C8B-B14F-4D97-AF65-F5344CB8AC3E}">
        <p14:creationId xmlns:p14="http://schemas.microsoft.com/office/powerpoint/2010/main" val="1358838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2" y="368119"/>
            <a:ext cx="8819468" cy="584775"/>
          </a:xfrm>
          <a:prstGeom prst="rect">
            <a:avLst/>
          </a:prstGeom>
        </p:spPr>
        <p:txBody>
          <a:bodyPr wrap="square">
            <a:spAutoFit/>
          </a:bodyPr>
          <a:lstStyle/>
          <a:p>
            <a:r>
              <a:rPr lang="en-US" sz="3200" b="1" dirty="0"/>
              <a:t>Conservation of Mass for a Control Volume</a:t>
            </a:r>
            <a:endParaRPr lang="fi-FI" sz="3200" b="1" dirty="0"/>
          </a:p>
        </p:txBody>
      </p:sp>
      <p:sp>
        <p:nvSpPr>
          <p:cNvPr id="6" name="TextBox 5">
            <a:extLst>
              <a:ext uri="{FF2B5EF4-FFF2-40B4-BE49-F238E27FC236}">
                <a16:creationId xmlns:a16="http://schemas.microsoft.com/office/drawing/2014/main" id="{AFEE5A8E-40E4-4615-B864-23616CB34CE5}"/>
              </a:ext>
            </a:extLst>
          </p:cNvPr>
          <p:cNvSpPr txBox="1"/>
          <p:nvPr/>
        </p:nvSpPr>
        <p:spPr>
          <a:xfrm>
            <a:off x="276791" y="1105314"/>
            <a:ext cx="4399401" cy="300082"/>
          </a:xfrm>
          <a:prstGeom prst="rect">
            <a:avLst/>
          </a:prstGeom>
          <a:solidFill>
            <a:srgbClr val="00FF00"/>
          </a:solidFill>
        </p:spPr>
        <p:txBody>
          <a:bodyPr wrap="square">
            <a:spAutoFit/>
          </a:bodyPr>
          <a:lstStyle/>
          <a:p>
            <a:r>
              <a:rPr lang="en-US" dirty="0"/>
              <a:t>Conservation of Mass for a Control Volume</a:t>
            </a:r>
          </a:p>
        </p:txBody>
      </p:sp>
      <p:pic>
        <p:nvPicPr>
          <p:cNvPr id="3" name="Picture 2">
            <a:extLst>
              <a:ext uri="{FF2B5EF4-FFF2-40B4-BE49-F238E27FC236}">
                <a16:creationId xmlns:a16="http://schemas.microsoft.com/office/drawing/2014/main" id="{C9B6A680-7D8D-4C0C-AC1B-0A6C44F64CA2}"/>
              </a:ext>
            </a:extLst>
          </p:cNvPr>
          <p:cNvPicPr>
            <a:picLocks noChangeAspect="1"/>
          </p:cNvPicPr>
          <p:nvPr/>
        </p:nvPicPr>
        <p:blipFill>
          <a:blip r:embed="rId3"/>
          <a:stretch>
            <a:fillRect/>
          </a:stretch>
        </p:blipFill>
        <p:spPr>
          <a:xfrm>
            <a:off x="276790" y="1526764"/>
            <a:ext cx="4399402" cy="542266"/>
          </a:xfrm>
          <a:prstGeom prst="rect">
            <a:avLst/>
          </a:prstGeom>
        </p:spPr>
      </p:pic>
      <p:pic>
        <p:nvPicPr>
          <p:cNvPr id="5" name="Picture 4">
            <a:extLst>
              <a:ext uri="{FF2B5EF4-FFF2-40B4-BE49-F238E27FC236}">
                <a16:creationId xmlns:a16="http://schemas.microsoft.com/office/drawing/2014/main" id="{563D43FF-15E8-44E0-8FB5-02A07844B153}"/>
              </a:ext>
            </a:extLst>
          </p:cNvPr>
          <p:cNvPicPr>
            <a:picLocks noChangeAspect="1"/>
          </p:cNvPicPr>
          <p:nvPr/>
        </p:nvPicPr>
        <p:blipFill>
          <a:blip r:embed="rId4"/>
          <a:stretch>
            <a:fillRect/>
          </a:stretch>
        </p:blipFill>
        <p:spPr>
          <a:xfrm>
            <a:off x="1458545" y="2489163"/>
            <a:ext cx="3006630" cy="427708"/>
          </a:xfrm>
          <a:prstGeom prst="rect">
            <a:avLst/>
          </a:prstGeom>
        </p:spPr>
      </p:pic>
      <p:sp>
        <p:nvSpPr>
          <p:cNvPr id="16" name="TextBox 15">
            <a:extLst>
              <a:ext uri="{FF2B5EF4-FFF2-40B4-BE49-F238E27FC236}">
                <a16:creationId xmlns:a16="http://schemas.microsoft.com/office/drawing/2014/main" id="{7A8E5C89-78B2-4659-B4CB-CC1CB242E728}"/>
              </a:ext>
            </a:extLst>
          </p:cNvPr>
          <p:cNvSpPr txBox="1"/>
          <p:nvPr/>
        </p:nvSpPr>
        <p:spPr>
          <a:xfrm>
            <a:off x="288961" y="2184835"/>
            <a:ext cx="4397565" cy="300082"/>
          </a:xfrm>
          <a:prstGeom prst="rect">
            <a:avLst/>
          </a:prstGeom>
          <a:solidFill>
            <a:srgbClr val="00FF00"/>
          </a:solidFill>
        </p:spPr>
        <p:txBody>
          <a:bodyPr wrap="square">
            <a:spAutoFit/>
          </a:bodyPr>
          <a:lstStyle/>
          <a:p>
            <a:r>
              <a:rPr lang="en-US" dirty="0"/>
              <a:t>mass flow rates</a:t>
            </a:r>
          </a:p>
        </p:txBody>
      </p:sp>
      <p:pic>
        <p:nvPicPr>
          <p:cNvPr id="19" name="Picture 18">
            <a:extLst>
              <a:ext uri="{FF2B5EF4-FFF2-40B4-BE49-F238E27FC236}">
                <a16:creationId xmlns:a16="http://schemas.microsoft.com/office/drawing/2014/main" id="{ED98A81A-1D94-4F4E-87E3-2B54085D0B55}"/>
              </a:ext>
            </a:extLst>
          </p:cNvPr>
          <p:cNvPicPr>
            <a:picLocks noChangeAspect="1"/>
          </p:cNvPicPr>
          <p:nvPr/>
        </p:nvPicPr>
        <p:blipFill>
          <a:blip r:embed="rId5"/>
          <a:stretch>
            <a:fillRect/>
          </a:stretch>
        </p:blipFill>
        <p:spPr>
          <a:xfrm>
            <a:off x="1460774" y="3456516"/>
            <a:ext cx="3234751" cy="476436"/>
          </a:xfrm>
          <a:prstGeom prst="rect">
            <a:avLst/>
          </a:prstGeom>
        </p:spPr>
      </p:pic>
      <p:pic>
        <p:nvPicPr>
          <p:cNvPr id="21" name="Picture 20">
            <a:extLst>
              <a:ext uri="{FF2B5EF4-FFF2-40B4-BE49-F238E27FC236}">
                <a16:creationId xmlns:a16="http://schemas.microsoft.com/office/drawing/2014/main" id="{C9FD5A20-6DFB-4923-860E-C7570E9BCBF3}"/>
              </a:ext>
            </a:extLst>
          </p:cNvPr>
          <p:cNvPicPr>
            <a:picLocks noChangeAspect="1"/>
          </p:cNvPicPr>
          <p:nvPr/>
        </p:nvPicPr>
        <p:blipFill>
          <a:blip r:embed="rId6"/>
          <a:stretch>
            <a:fillRect/>
          </a:stretch>
        </p:blipFill>
        <p:spPr>
          <a:xfrm>
            <a:off x="5768634" y="1698306"/>
            <a:ext cx="2329004" cy="3516420"/>
          </a:xfrm>
          <a:prstGeom prst="rect">
            <a:avLst/>
          </a:prstGeom>
        </p:spPr>
      </p:pic>
      <p:sp>
        <p:nvSpPr>
          <p:cNvPr id="27" name="TextBox 26">
            <a:extLst>
              <a:ext uri="{FF2B5EF4-FFF2-40B4-BE49-F238E27FC236}">
                <a16:creationId xmlns:a16="http://schemas.microsoft.com/office/drawing/2014/main" id="{4936BE9F-20E2-4E7F-8F20-0AD7B7A7FE0B}"/>
              </a:ext>
            </a:extLst>
          </p:cNvPr>
          <p:cNvSpPr txBox="1"/>
          <p:nvPr/>
        </p:nvSpPr>
        <p:spPr>
          <a:xfrm>
            <a:off x="280464" y="3018943"/>
            <a:ext cx="4406062" cy="300082"/>
          </a:xfrm>
          <a:prstGeom prst="rect">
            <a:avLst/>
          </a:prstGeom>
          <a:solidFill>
            <a:srgbClr val="00FF00"/>
          </a:solidFill>
        </p:spPr>
        <p:txBody>
          <a:bodyPr wrap="square">
            <a:spAutoFit/>
          </a:bodyPr>
          <a:lstStyle/>
          <a:p>
            <a:r>
              <a:rPr lang="en-US" dirty="0"/>
              <a:t>Evaluating the Mass Flow Rate</a:t>
            </a:r>
          </a:p>
        </p:txBody>
      </p:sp>
      <p:pic>
        <p:nvPicPr>
          <p:cNvPr id="29" name="Picture 28">
            <a:extLst>
              <a:ext uri="{FF2B5EF4-FFF2-40B4-BE49-F238E27FC236}">
                <a16:creationId xmlns:a16="http://schemas.microsoft.com/office/drawing/2014/main" id="{13F774CC-BF2A-4AF2-91FE-D7CAD236A51D}"/>
              </a:ext>
            </a:extLst>
          </p:cNvPr>
          <p:cNvPicPr>
            <a:picLocks noChangeAspect="1"/>
          </p:cNvPicPr>
          <p:nvPr/>
        </p:nvPicPr>
        <p:blipFill>
          <a:blip r:embed="rId7"/>
          <a:stretch>
            <a:fillRect/>
          </a:stretch>
        </p:blipFill>
        <p:spPr>
          <a:xfrm>
            <a:off x="2767171" y="4182302"/>
            <a:ext cx="2510239" cy="641583"/>
          </a:xfrm>
          <a:prstGeom prst="rect">
            <a:avLst/>
          </a:prstGeom>
        </p:spPr>
      </p:pic>
      <p:pic>
        <p:nvPicPr>
          <p:cNvPr id="31" name="Picture 30">
            <a:extLst>
              <a:ext uri="{FF2B5EF4-FFF2-40B4-BE49-F238E27FC236}">
                <a16:creationId xmlns:a16="http://schemas.microsoft.com/office/drawing/2014/main" id="{E4EEC89C-822E-43B7-A1B5-F657FAEB9247}"/>
              </a:ext>
            </a:extLst>
          </p:cNvPr>
          <p:cNvPicPr>
            <a:picLocks noChangeAspect="1"/>
          </p:cNvPicPr>
          <p:nvPr/>
        </p:nvPicPr>
        <p:blipFill>
          <a:blip r:embed="rId8"/>
          <a:stretch>
            <a:fillRect/>
          </a:stretch>
        </p:blipFill>
        <p:spPr>
          <a:xfrm>
            <a:off x="338496" y="4156369"/>
            <a:ext cx="2240097" cy="693450"/>
          </a:xfrm>
          <a:prstGeom prst="rect">
            <a:avLst/>
          </a:prstGeom>
        </p:spPr>
      </p:pic>
      <p:pic>
        <p:nvPicPr>
          <p:cNvPr id="33" name="Picture 32">
            <a:extLst>
              <a:ext uri="{FF2B5EF4-FFF2-40B4-BE49-F238E27FC236}">
                <a16:creationId xmlns:a16="http://schemas.microsoft.com/office/drawing/2014/main" id="{510B0790-FE69-449C-9661-80E04AE2D25E}"/>
              </a:ext>
            </a:extLst>
          </p:cNvPr>
          <p:cNvPicPr>
            <a:picLocks noChangeAspect="1"/>
          </p:cNvPicPr>
          <p:nvPr/>
        </p:nvPicPr>
        <p:blipFill>
          <a:blip r:embed="rId9"/>
          <a:stretch>
            <a:fillRect/>
          </a:stretch>
        </p:blipFill>
        <p:spPr>
          <a:xfrm>
            <a:off x="6184981" y="1073443"/>
            <a:ext cx="1106335" cy="608317"/>
          </a:xfrm>
          <a:prstGeom prst="rect">
            <a:avLst/>
          </a:prstGeom>
        </p:spPr>
      </p:pic>
    </p:spTree>
    <p:extLst>
      <p:ext uri="{BB962C8B-B14F-4D97-AF65-F5344CB8AC3E}">
        <p14:creationId xmlns:p14="http://schemas.microsoft.com/office/powerpoint/2010/main" val="3348075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152462" y="29565"/>
            <a:ext cx="8927365" cy="584775"/>
          </a:xfrm>
          <a:prstGeom prst="rect">
            <a:avLst/>
          </a:prstGeom>
        </p:spPr>
        <p:txBody>
          <a:bodyPr wrap="square">
            <a:spAutoFit/>
          </a:bodyPr>
          <a:lstStyle/>
          <a:p>
            <a:r>
              <a:rPr lang="en-US" sz="3200" b="1" dirty="0"/>
              <a:t>Conservation of Energy for a Control Volume</a:t>
            </a:r>
            <a:endParaRPr lang="fi-FI" sz="3200" b="1" dirty="0"/>
          </a:p>
        </p:txBody>
      </p:sp>
      <p:sp>
        <p:nvSpPr>
          <p:cNvPr id="9" name="TextBox 8">
            <a:extLst>
              <a:ext uri="{FF2B5EF4-FFF2-40B4-BE49-F238E27FC236}">
                <a16:creationId xmlns:a16="http://schemas.microsoft.com/office/drawing/2014/main" id="{9B51127C-F5FB-41BD-853E-A24B1F717A69}"/>
              </a:ext>
            </a:extLst>
          </p:cNvPr>
          <p:cNvSpPr txBox="1"/>
          <p:nvPr/>
        </p:nvSpPr>
        <p:spPr>
          <a:xfrm>
            <a:off x="276793" y="756882"/>
            <a:ext cx="4740375" cy="207749"/>
          </a:xfrm>
          <a:prstGeom prst="rect">
            <a:avLst/>
          </a:prstGeom>
          <a:solidFill>
            <a:srgbClr val="00FF00"/>
          </a:solidFill>
        </p:spPr>
        <p:txBody>
          <a:bodyPr wrap="square" lIns="0" tIns="0" rIns="0" bIns="0" rtlCol="0">
            <a:spAutoFit/>
          </a:bodyPr>
          <a:lstStyle>
            <a:defPPr>
              <a:defRPr lang="en-US"/>
            </a:defPPr>
            <a:lvl1pPr>
              <a:defRPr b="0" i="1">
                <a:latin typeface="Cambria Math" panose="02040503050406030204" pitchFamily="18" charset="0"/>
              </a:defRPr>
            </a:lvl1pPr>
          </a:lstStyle>
          <a:p>
            <a:r>
              <a:rPr lang="en-US" dirty="0"/>
              <a:t>Conservation of energy</a:t>
            </a:r>
          </a:p>
        </p:txBody>
      </p:sp>
      <p:pic>
        <p:nvPicPr>
          <p:cNvPr id="5" name="Picture 4">
            <a:extLst>
              <a:ext uri="{FF2B5EF4-FFF2-40B4-BE49-F238E27FC236}">
                <a16:creationId xmlns:a16="http://schemas.microsoft.com/office/drawing/2014/main" id="{44E799B7-DE77-47D6-815E-A27E3D63FF72}"/>
              </a:ext>
            </a:extLst>
          </p:cNvPr>
          <p:cNvPicPr>
            <a:picLocks noChangeAspect="1"/>
          </p:cNvPicPr>
          <p:nvPr/>
        </p:nvPicPr>
        <p:blipFill>
          <a:blip r:embed="rId3"/>
          <a:stretch>
            <a:fillRect/>
          </a:stretch>
        </p:blipFill>
        <p:spPr>
          <a:xfrm>
            <a:off x="276793" y="1156504"/>
            <a:ext cx="4572000" cy="845048"/>
          </a:xfrm>
          <a:prstGeom prst="rect">
            <a:avLst/>
          </a:prstGeom>
        </p:spPr>
      </p:pic>
      <p:pic>
        <p:nvPicPr>
          <p:cNvPr id="10" name="Picture 9">
            <a:extLst>
              <a:ext uri="{FF2B5EF4-FFF2-40B4-BE49-F238E27FC236}">
                <a16:creationId xmlns:a16="http://schemas.microsoft.com/office/drawing/2014/main" id="{A29FCA28-BD5A-4491-AEB4-E780B2A3BF0F}"/>
              </a:ext>
            </a:extLst>
          </p:cNvPr>
          <p:cNvPicPr>
            <a:picLocks noChangeAspect="1"/>
          </p:cNvPicPr>
          <p:nvPr/>
        </p:nvPicPr>
        <p:blipFill rotWithShape="1">
          <a:blip r:embed="rId4"/>
          <a:srcRect r="9463"/>
          <a:stretch/>
        </p:blipFill>
        <p:spPr>
          <a:xfrm>
            <a:off x="706451" y="2115782"/>
            <a:ext cx="3361347" cy="492834"/>
          </a:xfrm>
          <a:prstGeom prst="rect">
            <a:avLst/>
          </a:prstGeom>
        </p:spPr>
      </p:pic>
      <p:pic>
        <p:nvPicPr>
          <p:cNvPr id="12" name="Picture 11">
            <a:extLst>
              <a:ext uri="{FF2B5EF4-FFF2-40B4-BE49-F238E27FC236}">
                <a16:creationId xmlns:a16="http://schemas.microsoft.com/office/drawing/2014/main" id="{510AAD79-583C-475F-B408-26E6055D41E1}"/>
              </a:ext>
            </a:extLst>
          </p:cNvPr>
          <p:cNvPicPr>
            <a:picLocks noChangeAspect="1"/>
          </p:cNvPicPr>
          <p:nvPr/>
        </p:nvPicPr>
        <p:blipFill rotWithShape="1">
          <a:blip r:embed="rId5"/>
          <a:srcRect b="11421"/>
          <a:stretch/>
        </p:blipFill>
        <p:spPr>
          <a:xfrm>
            <a:off x="5401498" y="2569715"/>
            <a:ext cx="2814608" cy="2390783"/>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8EC3007-3D30-4D8E-9D80-FAD9D387AC51}"/>
                  </a:ext>
                </a:extLst>
              </p:cNvPr>
              <p:cNvSpPr txBox="1"/>
              <p:nvPr/>
            </p:nvSpPr>
            <p:spPr>
              <a:xfrm>
                <a:off x="163576" y="2608616"/>
                <a:ext cx="4853592" cy="2390783"/>
              </a:xfrm>
              <a:prstGeom prst="rect">
                <a:avLst/>
              </a:prstGeom>
              <a:solidFill>
                <a:srgbClr val="00FFFF"/>
              </a:solidFill>
            </p:spPr>
            <p:txBody>
              <a:bodyPr wrap="square">
                <a:spAutoFit/>
              </a:bodyPr>
              <a:lstStyle/>
              <a:p>
                <a:r>
                  <a:rPr lang="en-US" dirty="0"/>
                  <a:t>Because work is always done on or by a control volume where matter flows across the boundary, it is convenient to separate the work term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𝑊</m:t>
                        </m:r>
                      </m:e>
                    </m:acc>
                  </m:oMath>
                </a14:m>
                <a:r>
                  <a:rPr lang="en-US" dirty="0"/>
                  <a:t> of above equation into two contributions: </a:t>
                </a:r>
              </a:p>
              <a:p>
                <a:pPr marL="285750" indent="-285750">
                  <a:buFont typeface="Arial" panose="020B0604020202020204" pitchFamily="34" charset="0"/>
                  <a:buChar char="•"/>
                </a:pPr>
                <a:r>
                  <a:rPr lang="en-US" dirty="0"/>
                  <a:t>One contribution is the work associated with the fluid pressure as mass is introduced at inlets and removed at exits. </a:t>
                </a:r>
              </a:p>
              <a:p>
                <a:pPr marL="285750" indent="-285750">
                  <a:buFont typeface="Arial" panose="020B0604020202020204" pitchFamily="34" charset="0"/>
                  <a:buChar char="•"/>
                </a:pPr>
                <a:r>
                  <a:rPr lang="en-US" dirty="0"/>
                  <a:t>The other contribution, denoted by </a:t>
                </a:r>
                <a14:m>
                  <m:oMath xmlns:m="http://schemas.openxmlformats.org/officeDocument/2006/math">
                    <m:sSub>
                      <m:sSubPr>
                        <m:ctrlPr>
                          <a:rPr lang="en-US" i="1" dirty="0"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𝑊</m:t>
                            </m:r>
                          </m:e>
                        </m:acc>
                      </m:e>
                      <m:sub>
                        <m:r>
                          <m:rPr>
                            <m:nor/>
                          </m:rPr>
                          <a:rPr lang="en-US" dirty="0"/>
                          <m:t>cv</m:t>
                        </m:r>
                      </m:sub>
                    </m:sSub>
                  </m:oMath>
                </a14:m>
                <a:r>
                  <a:rPr lang="en-US" dirty="0"/>
                  <a:t>, includes all other work effects, such as those associated with rotating shafts, displacement of the boundary, and electrical effects.</a:t>
                </a:r>
              </a:p>
            </p:txBody>
          </p:sp>
        </mc:Choice>
        <mc:Fallback xmlns="">
          <p:sp>
            <p:nvSpPr>
              <p:cNvPr id="16" name="TextBox 15">
                <a:extLst>
                  <a:ext uri="{FF2B5EF4-FFF2-40B4-BE49-F238E27FC236}">
                    <a16:creationId xmlns:a16="http://schemas.microsoft.com/office/drawing/2014/main" id="{38EC3007-3D30-4D8E-9D80-FAD9D387AC51}"/>
                  </a:ext>
                </a:extLst>
              </p:cNvPr>
              <p:cNvSpPr txBox="1">
                <a:spLocks noRot="1" noChangeAspect="1" noMove="1" noResize="1" noEditPoints="1" noAdjustHandles="1" noChangeArrowheads="1" noChangeShapeType="1" noTextEdit="1"/>
              </p:cNvSpPr>
              <p:nvPr/>
            </p:nvSpPr>
            <p:spPr>
              <a:xfrm>
                <a:off x="163576" y="2608616"/>
                <a:ext cx="4853592" cy="2390783"/>
              </a:xfrm>
              <a:prstGeom prst="rect">
                <a:avLst/>
              </a:prstGeom>
              <a:blipFill>
                <a:blip r:embed="rId6"/>
                <a:stretch>
                  <a:fillRect t="-529" r="-521" b="-1587"/>
                </a:stretch>
              </a:blipFill>
            </p:spPr>
            <p:txBody>
              <a:bodyPr/>
              <a:lstStyle/>
              <a:p>
                <a:r>
                  <a:rPr lang="en-FI">
                    <a:noFill/>
                  </a:rPr>
                  <a:t> </a:t>
                </a:r>
              </a:p>
            </p:txBody>
          </p:sp>
        </mc:Fallback>
      </mc:AlternateContent>
      <p:pic>
        <p:nvPicPr>
          <p:cNvPr id="15" name="Picture 14">
            <a:extLst>
              <a:ext uri="{FF2B5EF4-FFF2-40B4-BE49-F238E27FC236}">
                <a16:creationId xmlns:a16="http://schemas.microsoft.com/office/drawing/2014/main" id="{CC564D71-E7B4-4FB7-9CEC-C7C79E63A1E7}"/>
              </a:ext>
            </a:extLst>
          </p:cNvPr>
          <p:cNvPicPr>
            <a:picLocks noChangeAspect="1"/>
          </p:cNvPicPr>
          <p:nvPr/>
        </p:nvPicPr>
        <p:blipFill rotWithShape="1">
          <a:blip r:embed="rId7"/>
          <a:srcRect r="26126"/>
          <a:stretch/>
        </p:blipFill>
        <p:spPr>
          <a:xfrm>
            <a:off x="5565971" y="1307946"/>
            <a:ext cx="2569626" cy="540000"/>
          </a:xfrm>
          <a:prstGeom prst="rect">
            <a:avLst/>
          </a:prstGeom>
        </p:spPr>
      </p:pic>
      <p:pic>
        <p:nvPicPr>
          <p:cNvPr id="19" name="Picture 18">
            <a:extLst>
              <a:ext uri="{FF2B5EF4-FFF2-40B4-BE49-F238E27FC236}">
                <a16:creationId xmlns:a16="http://schemas.microsoft.com/office/drawing/2014/main" id="{0543998F-24FF-47C2-A9E5-CDF62BED6FA5}"/>
              </a:ext>
            </a:extLst>
          </p:cNvPr>
          <p:cNvPicPr>
            <a:picLocks noChangeAspect="1"/>
          </p:cNvPicPr>
          <p:nvPr/>
        </p:nvPicPr>
        <p:blipFill rotWithShape="1">
          <a:blip r:embed="rId8"/>
          <a:srcRect r="18927"/>
          <a:stretch/>
        </p:blipFill>
        <p:spPr>
          <a:xfrm>
            <a:off x="5565969" y="1957201"/>
            <a:ext cx="2569627" cy="232968"/>
          </a:xfrm>
          <a:prstGeom prst="rect">
            <a:avLst/>
          </a:prstGeom>
        </p:spPr>
      </p:pic>
      <p:pic>
        <p:nvPicPr>
          <p:cNvPr id="22" name="Picture 21">
            <a:extLst>
              <a:ext uri="{FF2B5EF4-FFF2-40B4-BE49-F238E27FC236}">
                <a16:creationId xmlns:a16="http://schemas.microsoft.com/office/drawing/2014/main" id="{0F1254B4-2F20-4CA2-BCCF-66A5455CDA79}"/>
              </a:ext>
            </a:extLst>
          </p:cNvPr>
          <p:cNvPicPr>
            <a:picLocks noChangeAspect="1"/>
          </p:cNvPicPr>
          <p:nvPr/>
        </p:nvPicPr>
        <p:blipFill rotWithShape="1">
          <a:blip r:embed="rId9"/>
          <a:srcRect r="19326"/>
          <a:stretch/>
        </p:blipFill>
        <p:spPr>
          <a:xfrm>
            <a:off x="5565967" y="2229656"/>
            <a:ext cx="2569626" cy="266400"/>
          </a:xfrm>
          <a:prstGeom prst="rect">
            <a:avLst/>
          </a:prstGeom>
        </p:spPr>
      </p:pic>
      <p:sp>
        <p:nvSpPr>
          <p:cNvPr id="23" name="TextBox 22">
            <a:extLst>
              <a:ext uri="{FF2B5EF4-FFF2-40B4-BE49-F238E27FC236}">
                <a16:creationId xmlns:a16="http://schemas.microsoft.com/office/drawing/2014/main" id="{8035C7C6-5C29-4FCF-9ABC-9651E8544DEA}"/>
              </a:ext>
            </a:extLst>
          </p:cNvPr>
          <p:cNvSpPr txBox="1"/>
          <p:nvPr/>
        </p:nvSpPr>
        <p:spPr>
          <a:xfrm>
            <a:off x="5565969" y="785231"/>
            <a:ext cx="3070031" cy="207749"/>
          </a:xfrm>
          <a:prstGeom prst="rect">
            <a:avLst/>
          </a:prstGeom>
          <a:solidFill>
            <a:srgbClr val="00FF00"/>
          </a:solidFill>
        </p:spPr>
        <p:txBody>
          <a:bodyPr wrap="square" lIns="0" tIns="0" rIns="0" bIns="0" rtlCol="0">
            <a:spAutoFit/>
          </a:bodyPr>
          <a:lstStyle>
            <a:defPPr>
              <a:defRPr lang="en-US"/>
            </a:defPPr>
            <a:lvl1pPr>
              <a:defRPr b="0" i="1">
                <a:latin typeface="Cambria Math" panose="02040503050406030204" pitchFamily="18" charset="0"/>
              </a:defRPr>
            </a:lvl1pPr>
          </a:lstStyle>
          <a:p>
            <a:r>
              <a:rPr lang="en-US" dirty="0"/>
              <a:t>Flow work</a:t>
            </a:r>
          </a:p>
        </p:txBody>
      </p:sp>
    </p:spTree>
    <p:extLst>
      <p:ext uri="{BB962C8B-B14F-4D97-AF65-F5344CB8AC3E}">
        <p14:creationId xmlns:p14="http://schemas.microsoft.com/office/powerpoint/2010/main" val="2865435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75681"/>
            <a:ext cx="8478587" cy="1077218"/>
          </a:xfrm>
          <a:prstGeom prst="rect">
            <a:avLst/>
          </a:prstGeom>
        </p:spPr>
        <p:txBody>
          <a:bodyPr wrap="square">
            <a:spAutoFit/>
          </a:bodyPr>
          <a:lstStyle/>
          <a:p>
            <a:r>
              <a:rPr lang="en-US" sz="3200" b="1" dirty="0"/>
              <a:t>Energy Balance for Specific Control Volume System</a:t>
            </a:r>
            <a:endParaRPr lang="fi-FI" sz="3200" b="1" dirty="0"/>
          </a:p>
        </p:txBody>
      </p:sp>
      <p:pic>
        <p:nvPicPr>
          <p:cNvPr id="10" name="Picture 9">
            <a:extLst>
              <a:ext uri="{FF2B5EF4-FFF2-40B4-BE49-F238E27FC236}">
                <a16:creationId xmlns:a16="http://schemas.microsoft.com/office/drawing/2014/main" id="{5AFBB78A-E3E1-47CD-A4AD-D5AEAA46BEDD}"/>
              </a:ext>
            </a:extLst>
          </p:cNvPr>
          <p:cNvPicPr>
            <a:picLocks noChangeAspect="1"/>
          </p:cNvPicPr>
          <p:nvPr/>
        </p:nvPicPr>
        <p:blipFill rotWithShape="1">
          <a:blip r:embed="rId3"/>
          <a:srcRect l="47332"/>
          <a:stretch/>
        </p:blipFill>
        <p:spPr>
          <a:xfrm>
            <a:off x="385381" y="1252899"/>
            <a:ext cx="2112054" cy="1436154"/>
          </a:xfrm>
          <a:prstGeom prst="rect">
            <a:avLst/>
          </a:prstGeom>
        </p:spPr>
      </p:pic>
      <p:pic>
        <p:nvPicPr>
          <p:cNvPr id="18" name="Picture 17">
            <a:extLst>
              <a:ext uri="{FF2B5EF4-FFF2-40B4-BE49-F238E27FC236}">
                <a16:creationId xmlns:a16="http://schemas.microsoft.com/office/drawing/2014/main" id="{3080888A-4629-45A3-9442-548D60593871}"/>
              </a:ext>
            </a:extLst>
          </p:cNvPr>
          <p:cNvPicPr>
            <a:picLocks noChangeAspect="1"/>
          </p:cNvPicPr>
          <p:nvPr/>
        </p:nvPicPr>
        <p:blipFill rotWithShape="1">
          <a:blip r:embed="rId4"/>
          <a:srcRect l="14140" t="47847" r="29603"/>
          <a:stretch/>
        </p:blipFill>
        <p:spPr>
          <a:xfrm>
            <a:off x="276793" y="2689053"/>
            <a:ext cx="2499861" cy="478105"/>
          </a:xfrm>
          <a:prstGeom prst="rect">
            <a:avLst/>
          </a:prstGeom>
        </p:spPr>
      </p:pic>
      <p:pic>
        <p:nvPicPr>
          <p:cNvPr id="3" name="Picture 2">
            <a:extLst>
              <a:ext uri="{FF2B5EF4-FFF2-40B4-BE49-F238E27FC236}">
                <a16:creationId xmlns:a16="http://schemas.microsoft.com/office/drawing/2014/main" id="{1AB808A3-586A-D8D5-666A-90B9B8D20276}"/>
              </a:ext>
            </a:extLst>
          </p:cNvPr>
          <p:cNvPicPr>
            <a:picLocks noChangeAspect="1"/>
          </p:cNvPicPr>
          <p:nvPr/>
        </p:nvPicPr>
        <p:blipFill rotWithShape="1">
          <a:blip r:embed="rId5"/>
          <a:srcRect t="58579" r="56752"/>
          <a:stretch/>
        </p:blipFill>
        <p:spPr>
          <a:xfrm>
            <a:off x="239178" y="4750674"/>
            <a:ext cx="2095452" cy="307676"/>
          </a:xfrm>
          <a:prstGeom prst="rect">
            <a:avLst/>
          </a:prstGeom>
        </p:spPr>
      </p:pic>
      <p:pic>
        <p:nvPicPr>
          <p:cNvPr id="2050" name="Picture 2" descr="Solved Min, Hin CV Conservation Of Energy Example Turbine, 53% OFF">
            <a:extLst>
              <a:ext uri="{FF2B5EF4-FFF2-40B4-BE49-F238E27FC236}">
                <a16:creationId xmlns:a16="http://schemas.microsoft.com/office/drawing/2014/main" id="{5F053D60-1168-F44E-3CB0-F6091ECD66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933" y="3167158"/>
            <a:ext cx="2499862" cy="15155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E4142CD-7862-4AE2-0A2B-F6E6626A210C}"/>
              </a:ext>
            </a:extLst>
          </p:cNvPr>
          <p:cNvPicPr>
            <a:picLocks noChangeAspect="1"/>
          </p:cNvPicPr>
          <p:nvPr/>
        </p:nvPicPr>
        <p:blipFill rotWithShape="1">
          <a:blip r:embed="rId7"/>
          <a:srcRect r="61985"/>
          <a:stretch/>
        </p:blipFill>
        <p:spPr>
          <a:xfrm>
            <a:off x="2334630" y="4705938"/>
            <a:ext cx="1407922" cy="457041"/>
          </a:xfrm>
          <a:prstGeom prst="rect">
            <a:avLst/>
          </a:prstGeom>
        </p:spPr>
      </p:pic>
      <p:pic>
        <p:nvPicPr>
          <p:cNvPr id="5" name="Picture 4">
            <a:extLst>
              <a:ext uri="{FF2B5EF4-FFF2-40B4-BE49-F238E27FC236}">
                <a16:creationId xmlns:a16="http://schemas.microsoft.com/office/drawing/2014/main" id="{CF7F0735-B1FD-D0DC-4BB1-A7F31D2A7166}"/>
              </a:ext>
            </a:extLst>
          </p:cNvPr>
          <p:cNvPicPr>
            <a:picLocks noChangeAspect="1"/>
          </p:cNvPicPr>
          <p:nvPr/>
        </p:nvPicPr>
        <p:blipFill rotWithShape="1">
          <a:blip r:embed="rId8"/>
          <a:srcRect l="11817" b="14251"/>
          <a:stretch/>
        </p:blipFill>
        <p:spPr>
          <a:xfrm>
            <a:off x="4376477" y="1250423"/>
            <a:ext cx="2499861" cy="1790236"/>
          </a:xfrm>
          <a:prstGeom prst="rect">
            <a:avLst/>
          </a:prstGeom>
        </p:spPr>
      </p:pic>
      <p:pic>
        <p:nvPicPr>
          <p:cNvPr id="6" name="Picture 5">
            <a:extLst>
              <a:ext uri="{FF2B5EF4-FFF2-40B4-BE49-F238E27FC236}">
                <a16:creationId xmlns:a16="http://schemas.microsoft.com/office/drawing/2014/main" id="{1A4E27A8-C670-8FE3-12C7-F682CBD846FC}"/>
              </a:ext>
            </a:extLst>
          </p:cNvPr>
          <p:cNvPicPr>
            <a:picLocks noChangeAspect="1"/>
          </p:cNvPicPr>
          <p:nvPr/>
        </p:nvPicPr>
        <p:blipFill rotWithShape="1">
          <a:blip r:embed="rId9"/>
          <a:srcRect t="57866" r="58639"/>
          <a:stretch/>
        </p:blipFill>
        <p:spPr>
          <a:xfrm>
            <a:off x="6526254" y="2023292"/>
            <a:ext cx="2008147" cy="360024"/>
          </a:xfrm>
          <a:prstGeom prst="rect">
            <a:avLst/>
          </a:prstGeom>
        </p:spPr>
      </p:pic>
      <p:pic>
        <p:nvPicPr>
          <p:cNvPr id="7" name="Picture 6">
            <a:extLst>
              <a:ext uri="{FF2B5EF4-FFF2-40B4-BE49-F238E27FC236}">
                <a16:creationId xmlns:a16="http://schemas.microsoft.com/office/drawing/2014/main" id="{0995F559-981C-017A-F423-2FFEAA2DD3E2}"/>
              </a:ext>
            </a:extLst>
          </p:cNvPr>
          <p:cNvPicPr>
            <a:picLocks noChangeAspect="1"/>
          </p:cNvPicPr>
          <p:nvPr/>
        </p:nvPicPr>
        <p:blipFill rotWithShape="1">
          <a:blip r:embed="rId10"/>
          <a:srcRect r="6447" b="7757"/>
          <a:stretch/>
        </p:blipFill>
        <p:spPr>
          <a:xfrm>
            <a:off x="4367005" y="3167158"/>
            <a:ext cx="4167396" cy="2238171"/>
          </a:xfrm>
          <a:prstGeom prst="rect">
            <a:avLst/>
          </a:prstGeom>
        </p:spPr>
      </p:pic>
      <p:pic>
        <p:nvPicPr>
          <p:cNvPr id="9" name="Picture 8">
            <a:extLst>
              <a:ext uri="{FF2B5EF4-FFF2-40B4-BE49-F238E27FC236}">
                <a16:creationId xmlns:a16="http://schemas.microsoft.com/office/drawing/2014/main" id="{089AEA8A-0411-2197-1D22-BA0200C00848}"/>
              </a:ext>
            </a:extLst>
          </p:cNvPr>
          <p:cNvPicPr>
            <a:picLocks noChangeAspect="1"/>
          </p:cNvPicPr>
          <p:nvPr/>
        </p:nvPicPr>
        <p:blipFill rotWithShape="1">
          <a:blip r:embed="rId11"/>
          <a:srcRect r="9463"/>
          <a:stretch/>
        </p:blipFill>
        <p:spPr>
          <a:xfrm>
            <a:off x="4332401" y="716568"/>
            <a:ext cx="3947087" cy="578714"/>
          </a:xfrm>
          <a:prstGeom prst="rect">
            <a:avLst/>
          </a:prstGeom>
        </p:spPr>
      </p:pic>
    </p:spTree>
    <p:extLst>
      <p:ext uri="{BB962C8B-B14F-4D97-AF65-F5344CB8AC3E}">
        <p14:creationId xmlns:p14="http://schemas.microsoft.com/office/powerpoint/2010/main" val="3790797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BEEF44-26E6-B707-5C40-0375ED440859}"/>
              </a:ext>
            </a:extLst>
          </p:cNvPr>
          <p:cNvSpPr txBox="1"/>
          <p:nvPr/>
        </p:nvSpPr>
        <p:spPr>
          <a:xfrm>
            <a:off x="353961" y="2195780"/>
            <a:ext cx="8436077" cy="1323439"/>
          </a:xfrm>
          <a:prstGeom prst="rect">
            <a:avLst/>
          </a:prstGeom>
          <a:noFill/>
        </p:spPr>
        <p:txBody>
          <a:bodyPr wrap="square">
            <a:spAutoFit/>
          </a:bodyPr>
          <a:lstStyle/>
          <a:p>
            <a:r>
              <a:rPr lang="en-US" sz="4000" b="1" dirty="0"/>
              <a:t>Entropy and Second Law of Thermodynamics</a:t>
            </a:r>
            <a:endParaRPr lang="fi-FI" sz="4000" b="1" dirty="0"/>
          </a:p>
        </p:txBody>
      </p:sp>
    </p:spTree>
    <p:extLst>
      <p:ext uri="{BB962C8B-B14F-4D97-AF65-F5344CB8AC3E}">
        <p14:creationId xmlns:p14="http://schemas.microsoft.com/office/powerpoint/2010/main" val="2508005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368119"/>
            <a:ext cx="7861447" cy="584775"/>
          </a:xfrm>
          <a:prstGeom prst="rect">
            <a:avLst/>
          </a:prstGeom>
        </p:spPr>
        <p:txBody>
          <a:bodyPr wrap="none">
            <a:spAutoFit/>
          </a:bodyPr>
          <a:lstStyle/>
          <a:p>
            <a:r>
              <a:rPr lang="en-US" sz="3200" b="1" dirty="0"/>
              <a:t>Reversible and Irreversible Processes</a:t>
            </a:r>
          </a:p>
        </p:txBody>
      </p:sp>
      <p:pic>
        <p:nvPicPr>
          <p:cNvPr id="3" name="Picture 2">
            <a:extLst>
              <a:ext uri="{FF2B5EF4-FFF2-40B4-BE49-F238E27FC236}">
                <a16:creationId xmlns:a16="http://schemas.microsoft.com/office/drawing/2014/main" id="{EA320E74-CD07-4AE6-844B-9D9A281994F7}"/>
              </a:ext>
            </a:extLst>
          </p:cNvPr>
          <p:cNvPicPr>
            <a:picLocks noChangeAspect="1"/>
          </p:cNvPicPr>
          <p:nvPr/>
        </p:nvPicPr>
        <p:blipFill>
          <a:blip r:embed="rId3"/>
          <a:stretch>
            <a:fillRect/>
          </a:stretch>
        </p:blipFill>
        <p:spPr>
          <a:xfrm>
            <a:off x="5287170" y="1134959"/>
            <a:ext cx="3701569" cy="3803490"/>
          </a:xfrm>
          <a:prstGeom prst="rect">
            <a:avLst/>
          </a:prstGeom>
        </p:spPr>
      </p:pic>
      <p:sp>
        <p:nvSpPr>
          <p:cNvPr id="5" name="Rectangle 4">
            <a:extLst>
              <a:ext uri="{FF2B5EF4-FFF2-40B4-BE49-F238E27FC236}">
                <a16:creationId xmlns:a16="http://schemas.microsoft.com/office/drawing/2014/main" id="{8F3685D7-C3DD-483E-B3CB-6A95EFD40809}"/>
              </a:ext>
            </a:extLst>
          </p:cNvPr>
          <p:cNvSpPr/>
          <p:nvPr/>
        </p:nvSpPr>
        <p:spPr>
          <a:xfrm>
            <a:off x="232046" y="1369360"/>
            <a:ext cx="4572000" cy="923330"/>
          </a:xfrm>
          <a:prstGeom prst="rect">
            <a:avLst/>
          </a:prstGeom>
          <a:solidFill>
            <a:schemeClr val="bg2">
              <a:lumMod val="20000"/>
              <a:lumOff val="80000"/>
            </a:schemeClr>
          </a:solidFill>
        </p:spPr>
        <p:txBody>
          <a:bodyPr>
            <a:spAutoFit/>
          </a:bodyPr>
          <a:lstStyle/>
          <a:p>
            <a:pPr algn="just"/>
            <a:r>
              <a:rPr lang="en-US" dirty="0"/>
              <a:t>A </a:t>
            </a:r>
            <a:r>
              <a:rPr lang="en-US" dirty="0">
                <a:hlinkClick r:id="rId4"/>
              </a:rPr>
              <a:t>thermodynamic process</a:t>
            </a:r>
            <a:r>
              <a:rPr lang="en-US" dirty="0"/>
              <a:t> is reversible if the process can return back in such a that both the system and the surroundings return to their original states, with no other change anywhere else in the universe. </a:t>
            </a:r>
            <a:endParaRPr lang="fi-FI" dirty="0"/>
          </a:p>
        </p:txBody>
      </p:sp>
      <p:sp>
        <p:nvSpPr>
          <p:cNvPr id="9" name="Rectangle 8">
            <a:extLst>
              <a:ext uri="{FF2B5EF4-FFF2-40B4-BE49-F238E27FC236}">
                <a16:creationId xmlns:a16="http://schemas.microsoft.com/office/drawing/2014/main" id="{B8105581-CC4E-4BCC-99E1-5544DE32D315}"/>
              </a:ext>
            </a:extLst>
          </p:cNvPr>
          <p:cNvSpPr/>
          <p:nvPr/>
        </p:nvSpPr>
        <p:spPr>
          <a:xfrm>
            <a:off x="232046" y="2746535"/>
            <a:ext cx="4572000" cy="507831"/>
          </a:xfrm>
          <a:prstGeom prst="rect">
            <a:avLst/>
          </a:prstGeom>
          <a:solidFill>
            <a:schemeClr val="bg2">
              <a:lumMod val="20000"/>
              <a:lumOff val="80000"/>
            </a:schemeClr>
          </a:solidFill>
        </p:spPr>
        <p:txBody>
          <a:bodyPr>
            <a:spAutoFit/>
          </a:bodyPr>
          <a:lstStyle/>
          <a:p>
            <a:pPr algn="just"/>
            <a:r>
              <a:rPr lang="en-US" dirty="0"/>
              <a:t>An irreversible process is a thermodynamic process that departs from equilibrium. </a:t>
            </a:r>
            <a:endParaRPr lang="fi-FI" dirty="0"/>
          </a:p>
        </p:txBody>
      </p:sp>
      <p:sp>
        <p:nvSpPr>
          <p:cNvPr id="10" name="Rectangle 9">
            <a:extLst>
              <a:ext uri="{FF2B5EF4-FFF2-40B4-BE49-F238E27FC236}">
                <a16:creationId xmlns:a16="http://schemas.microsoft.com/office/drawing/2014/main" id="{DE860F18-361F-455F-93C1-88895FB1AB8B}"/>
              </a:ext>
            </a:extLst>
          </p:cNvPr>
          <p:cNvSpPr/>
          <p:nvPr/>
        </p:nvSpPr>
        <p:spPr>
          <a:xfrm>
            <a:off x="232046" y="981639"/>
            <a:ext cx="4572000" cy="307777"/>
          </a:xfrm>
          <a:prstGeom prst="rect">
            <a:avLst/>
          </a:prstGeom>
          <a:solidFill>
            <a:srgbClr val="00FF00"/>
          </a:solidFill>
        </p:spPr>
        <p:txBody>
          <a:bodyPr wrap="square">
            <a:spAutoFit/>
          </a:bodyPr>
          <a:lstStyle/>
          <a:p>
            <a:r>
              <a:rPr lang="en-US" sz="1400" b="1" dirty="0"/>
              <a:t>Reversible Process</a:t>
            </a:r>
            <a:endParaRPr lang="fi-FI" dirty="0"/>
          </a:p>
        </p:txBody>
      </p:sp>
      <p:sp>
        <p:nvSpPr>
          <p:cNvPr id="11" name="Rectangle 10">
            <a:extLst>
              <a:ext uri="{FF2B5EF4-FFF2-40B4-BE49-F238E27FC236}">
                <a16:creationId xmlns:a16="http://schemas.microsoft.com/office/drawing/2014/main" id="{37464381-9918-45A7-8771-5C3D83E72D5D}"/>
              </a:ext>
            </a:extLst>
          </p:cNvPr>
          <p:cNvSpPr/>
          <p:nvPr/>
        </p:nvSpPr>
        <p:spPr>
          <a:xfrm>
            <a:off x="232046" y="2362064"/>
            <a:ext cx="4572000" cy="307777"/>
          </a:xfrm>
          <a:prstGeom prst="rect">
            <a:avLst/>
          </a:prstGeom>
          <a:solidFill>
            <a:srgbClr val="00FF00"/>
          </a:solidFill>
        </p:spPr>
        <p:txBody>
          <a:bodyPr wrap="square">
            <a:spAutoFit/>
          </a:bodyPr>
          <a:lstStyle/>
          <a:p>
            <a:r>
              <a:rPr lang="en-US" sz="1400" b="1" dirty="0"/>
              <a:t>Irreversible Process</a:t>
            </a:r>
            <a:endParaRPr lang="fi-FI" dirty="0"/>
          </a:p>
        </p:txBody>
      </p:sp>
      <p:pic>
        <p:nvPicPr>
          <p:cNvPr id="4" name="Picture 3" descr="Graphical user interface&#10;&#10;Description automatically generated with medium confidence">
            <a:extLst>
              <a:ext uri="{FF2B5EF4-FFF2-40B4-BE49-F238E27FC236}">
                <a16:creationId xmlns:a16="http://schemas.microsoft.com/office/drawing/2014/main" id="{F676FCAD-EB0B-4FBE-89C8-E665CD0A40AF}"/>
              </a:ext>
            </a:extLst>
          </p:cNvPr>
          <p:cNvPicPr>
            <a:picLocks noChangeAspect="1"/>
          </p:cNvPicPr>
          <p:nvPr/>
        </p:nvPicPr>
        <p:blipFill>
          <a:blip r:embed="rId5"/>
          <a:stretch>
            <a:fillRect/>
          </a:stretch>
        </p:blipFill>
        <p:spPr>
          <a:xfrm>
            <a:off x="328005" y="3254366"/>
            <a:ext cx="4380081" cy="1754326"/>
          </a:xfrm>
          <a:prstGeom prst="rect">
            <a:avLst/>
          </a:prstGeom>
        </p:spPr>
      </p:pic>
    </p:spTree>
    <p:extLst>
      <p:ext uri="{BB962C8B-B14F-4D97-AF65-F5344CB8AC3E}">
        <p14:creationId xmlns:p14="http://schemas.microsoft.com/office/powerpoint/2010/main" val="146905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41765" y="155127"/>
            <a:ext cx="8819468" cy="584775"/>
          </a:xfrm>
          <a:prstGeom prst="rect">
            <a:avLst/>
          </a:prstGeom>
        </p:spPr>
        <p:txBody>
          <a:bodyPr wrap="square">
            <a:spAutoFit/>
          </a:bodyPr>
          <a:lstStyle/>
          <a:p>
            <a:r>
              <a:rPr lang="en-US" sz="3200" b="1" dirty="0"/>
              <a:t>Entropy–A System Property</a:t>
            </a:r>
            <a:endParaRPr lang="fi-FI" sz="3200" b="1" dirty="0"/>
          </a:p>
        </p:txBody>
      </p:sp>
      <p:pic>
        <p:nvPicPr>
          <p:cNvPr id="3" name="Picture 2">
            <a:extLst>
              <a:ext uri="{FF2B5EF4-FFF2-40B4-BE49-F238E27FC236}">
                <a16:creationId xmlns:a16="http://schemas.microsoft.com/office/drawing/2014/main" id="{6430E54D-0AA5-4166-ABE7-A52A4055C341}"/>
              </a:ext>
            </a:extLst>
          </p:cNvPr>
          <p:cNvPicPr>
            <a:picLocks noChangeAspect="1"/>
          </p:cNvPicPr>
          <p:nvPr/>
        </p:nvPicPr>
        <p:blipFill rotWithShape="1">
          <a:blip r:embed="rId3"/>
          <a:srcRect b="21556"/>
          <a:stretch/>
        </p:blipFill>
        <p:spPr>
          <a:xfrm>
            <a:off x="4021887" y="1210135"/>
            <a:ext cx="2268004" cy="1864726"/>
          </a:xfrm>
          <a:prstGeom prst="rect">
            <a:avLst/>
          </a:prstGeom>
        </p:spPr>
      </p:pic>
      <p:sp>
        <p:nvSpPr>
          <p:cNvPr id="6" name="TextBox 5">
            <a:extLst>
              <a:ext uri="{FF2B5EF4-FFF2-40B4-BE49-F238E27FC236}">
                <a16:creationId xmlns:a16="http://schemas.microsoft.com/office/drawing/2014/main" id="{BF142F57-608F-43A4-94F1-67B9C55D2405}"/>
              </a:ext>
            </a:extLst>
          </p:cNvPr>
          <p:cNvSpPr txBox="1"/>
          <p:nvPr/>
        </p:nvSpPr>
        <p:spPr>
          <a:xfrm>
            <a:off x="174537" y="876973"/>
            <a:ext cx="3861131" cy="300082"/>
          </a:xfrm>
          <a:prstGeom prst="rect">
            <a:avLst/>
          </a:prstGeom>
          <a:solidFill>
            <a:srgbClr val="00FF00"/>
          </a:solidFill>
        </p:spPr>
        <p:txBody>
          <a:bodyPr wrap="square">
            <a:spAutoFit/>
          </a:bodyPr>
          <a:lstStyle/>
          <a:p>
            <a:r>
              <a:rPr lang="en-US" dirty="0"/>
              <a:t>For the first cycle</a:t>
            </a:r>
          </a:p>
        </p:txBody>
      </p:sp>
      <p:pic>
        <p:nvPicPr>
          <p:cNvPr id="7" name="Picture 6">
            <a:extLst>
              <a:ext uri="{FF2B5EF4-FFF2-40B4-BE49-F238E27FC236}">
                <a16:creationId xmlns:a16="http://schemas.microsoft.com/office/drawing/2014/main" id="{9A9355EF-FFF9-4A06-9C72-0E0A751E8661}"/>
              </a:ext>
            </a:extLst>
          </p:cNvPr>
          <p:cNvPicPr>
            <a:picLocks noChangeAspect="1"/>
          </p:cNvPicPr>
          <p:nvPr/>
        </p:nvPicPr>
        <p:blipFill>
          <a:blip r:embed="rId4"/>
          <a:stretch>
            <a:fillRect/>
          </a:stretch>
        </p:blipFill>
        <p:spPr>
          <a:xfrm>
            <a:off x="399009" y="1247732"/>
            <a:ext cx="2555970" cy="565850"/>
          </a:xfrm>
          <a:prstGeom prst="rect">
            <a:avLst/>
          </a:prstGeom>
        </p:spPr>
      </p:pic>
      <p:sp>
        <p:nvSpPr>
          <p:cNvPr id="9" name="TextBox 8">
            <a:extLst>
              <a:ext uri="{FF2B5EF4-FFF2-40B4-BE49-F238E27FC236}">
                <a16:creationId xmlns:a16="http://schemas.microsoft.com/office/drawing/2014/main" id="{32D765A2-8C37-4BF9-A42D-117180226E48}"/>
              </a:ext>
            </a:extLst>
          </p:cNvPr>
          <p:cNvSpPr txBox="1"/>
          <p:nvPr/>
        </p:nvSpPr>
        <p:spPr>
          <a:xfrm>
            <a:off x="174537" y="1817213"/>
            <a:ext cx="3861131" cy="300082"/>
          </a:xfrm>
          <a:prstGeom prst="rect">
            <a:avLst/>
          </a:prstGeom>
          <a:solidFill>
            <a:srgbClr val="00FF00"/>
          </a:solidFill>
        </p:spPr>
        <p:txBody>
          <a:bodyPr wrap="square">
            <a:spAutoFit/>
          </a:bodyPr>
          <a:lstStyle/>
          <a:p>
            <a:r>
              <a:rPr lang="en-US" dirty="0"/>
              <a:t>For the second cycle</a:t>
            </a:r>
          </a:p>
        </p:txBody>
      </p:sp>
      <p:pic>
        <p:nvPicPr>
          <p:cNvPr id="11" name="Picture 10">
            <a:extLst>
              <a:ext uri="{FF2B5EF4-FFF2-40B4-BE49-F238E27FC236}">
                <a16:creationId xmlns:a16="http://schemas.microsoft.com/office/drawing/2014/main" id="{7C531B73-2626-4237-A034-D3161956C08F}"/>
              </a:ext>
            </a:extLst>
          </p:cNvPr>
          <p:cNvPicPr>
            <a:picLocks noChangeAspect="1"/>
          </p:cNvPicPr>
          <p:nvPr/>
        </p:nvPicPr>
        <p:blipFill>
          <a:blip r:embed="rId5"/>
          <a:stretch>
            <a:fillRect/>
          </a:stretch>
        </p:blipFill>
        <p:spPr>
          <a:xfrm>
            <a:off x="454163" y="2142498"/>
            <a:ext cx="2556000" cy="560755"/>
          </a:xfrm>
          <a:prstGeom prst="rect">
            <a:avLst/>
          </a:prstGeom>
        </p:spPr>
      </p:pic>
      <p:pic>
        <p:nvPicPr>
          <p:cNvPr id="13" name="Picture 12">
            <a:extLst>
              <a:ext uri="{FF2B5EF4-FFF2-40B4-BE49-F238E27FC236}">
                <a16:creationId xmlns:a16="http://schemas.microsoft.com/office/drawing/2014/main" id="{37B65470-94CB-49F1-A229-2BEDE1CC6511}"/>
              </a:ext>
            </a:extLst>
          </p:cNvPr>
          <p:cNvPicPr>
            <a:picLocks noChangeAspect="1"/>
          </p:cNvPicPr>
          <p:nvPr/>
        </p:nvPicPr>
        <p:blipFill>
          <a:blip r:embed="rId6"/>
          <a:stretch>
            <a:fillRect/>
          </a:stretch>
        </p:blipFill>
        <p:spPr>
          <a:xfrm>
            <a:off x="555290" y="2723737"/>
            <a:ext cx="1767576" cy="529961"/>
          </a:xfrm>
          <a:prstGeom prst="rect">
            <a:avLst/>
          </a:prstGeom>
        </p:spPr>
      </p:pic>
      <p:sp>
        <p:nvSpPr>
          <p:cNvPr id="15" name="TextBox 14">
            <a:extLst>
              <a:ext uri="{FF2B5EF4-FFF2-40B4-BE49-F238E27FC236}">
                <a16:creationId xmlns:a16="http://schemas.microsoft.com/office/drawing/2014/main" id="{46618AD4-BB82-4408-B431-0805F7F9501B}"/>
              </a:ext>
            </a:extLst>
          </p:cNvPr>
          <p:cNvSpPr txBox="1"/>
          <p:nvPr/>
        </p:nvSpPr>
        <p:spPr>
          <a:xfrm>
            <a:off x="174537" y="3239557"/>
            <a:ext cx="3861131" cy="300082"/>
          </a:xfrm>
          <a:prstGeom prst="rect">
            <a:avLst/>
          </a:prstGeom>
          <a:solidFill>
            <a:srgbClr val="00FF00"/>
          </a:solidFill>
        </p:spPr>
        <p:txBody>
          <a:bodyPr wrap="square">
            <a:spAutoFit/>
          </a:bodyPr>
          <a:lstStyle/>
          <a:p>
            <a:r>
              <a:rPr lang="en-US" dirty="0"/>
              <a:t>definition of entropy change</a:t>
            </a:r>
          </a:p>
        </p:txBody>
      </p:sp>
      <p:pic>
        <p:nvPicPr>
          <p:cNvPr id="17" name="Picture 16">
            <a:extLst>
              <a:ext uri="{FF2B5EF4-FFF2-40B4-BE49-F238E27FC236}">
                <a16:creationId xmlns:a16="http://schemas.microsoft.com/office/drawing/2014/main" id="{E5C4DE9E-21C7-40B7-B00E-25E0D7BB945A}"/>
              </a:ext>
            </a:extLst>
          </p:cNvPr>
          <p:cNvPicPr>
            <a:picLocks noChangeAspect="1"/>
          </p:cNvPicPr>
          <p:nvPr/>
        </p:nvPicPr>
        <p:blipFill>
          <a:blip r:embed="rId7"/>
          <a:stretch>
            <a:fillRect/>
          </a:stretch>
        </p:blipFill>
        <p:spPr>
          <a:xfrm>
            <a:off x="889200" y="3566395"/>
            <a:ext cx="1685925" cy="697837"/>
          </a:xfrm>
          <a:prstGeom prst="rect">
            <a:avLst/>
          </a:prstGeom>
        </p:spPr>
      </p:pic>
      <p:sp>
        <p:nvSpPr>
          <p:cNvPr id="19" name="TextBox 18">
            <a:extLst>
              <a:ext uri="{FF2B5EF4-FFF2-40B4-BE49-F238E27FC236}">
                <a16:creationId xmlns:a16="http://schemas.microsoft.com/office/drawing/2014/main" id="{F6C66883-7184-487B-9D16-B67716181DF1}"/>
              </a:ext>
            </a:extLst>
          </p:cNvPr>
          <p:cNvSpPr txBox="1"/>
          <p:nvPr/>
        </p:nvSpPr>
        <p:spPr>
          <a:xfrm>
            <a:off x="174536" y="4317227"/>
            <a:ext cx="3861131" cy="300082"/>
          </a:xfrm>
          <a:prstGeom prst="rect">
            <a:avLst/>
          </a:prstGeom>
          <a:solidFill>
            <a:srgbClr val="00FF00"/>
          </a:solidFill>
        </p:spPr>
        <p:txBody>
          <a:bodyPr wrap="square">
            <a:spAutoFit/>
          </a:bodyPr>
          <a:lstStyle/>
          <a:p>
            <a:r>
              <a:rPr lang="en-US" dirty="0"/>
              <a:t>On a differential basis</a:t>
            </a:r>
          </a:p>
        </p:txBody>
      </p:sp>
      <p:pic>
        <p:nvPicPr>
          <p:cNvPr id="21" name="Picture 20">
            <a:extLst>
              <a:ext uri="{FF2B5EF4-FFF2-40B4-BE49-F238E27FC236}">
                <a16:creationId xmlns:a16="http://schemas.microsoft.com/office/drawing/2014/main" id="{A037757E-881C-4A1D-9619-09E518A8D13A}"/>
              </a:ext>
            </a:extLst>
          </p:cNvPr>
          <p:cNvPicPr>
            <a:picLocks noChangeAspect="1"/>
          </p:cNvPicPr>
          <p:nvPr/>
        </p:nvPicPr>
        <p:blipFill>
          <a:blip r:embed="rId8"/>
          <a:stretch>
            <a:fillRect/>
          </a:stretch>
        </p:blipFill>
        <p:spPr>
          <a:xfrm>
            <a:off x="1773730" y="4693847"/>
            <a:ext cx="1238255" cy="478653"/>
          </a:xfrm>
          <a:prstGeom prst="rect">
            <a:avLst/>
          </a:prstGeom>
        </p:spPr>
      </p:pic>
      <p:sp>
        <p:nvSpPr>
          <p:cNvPr id="23" name="TextBox 22">
            <a:extLst>
              <a:ext uri="{FF2B5EF4-FFF2-40B4-BE49-F238E27FC236}">
                <a16:creationId xmlns:a16="http://schemas.microsoft.com/office/drawing/2014/main" id="{53E85C6B-0E0D-44AD-A072-D1C938952EA9}"/>
              </a:ext>
            </a:extLst>
          </p:cNvPr>
          <p:cNvSpPr txBox="1"/>
          <p:nvPr/>
        </p:nvSpPr>
        <p:spPr>
          <a:xfrm>
            <a:off x="4757133" y="4783132"/>
            <a:ext cx="3861130" cy="300082"/>
          </a:xfrm>
          <a:prstGeom prst="rect">
            <a:avLst/>
          </a:prstGeom>
          <a:solidFill>
            <a:schemeClr val="bg2"/>
          </a:solidFill>
        </p:spPr>
        <p:txBody>
          <a:bodyPr wrap="square">
            <a:spAutoFit/>
          </a:bodyPr>
          <a:lstStyle/>
          <a:p>
            <a:r>
              <a:rPr lang="en-US" dirty="0"/>
              <a:t>Entropy is an extensive property.</a:t>
            </a:r>
          </a:p>
        </p:txBody>
      </p:sp>
      <p:sp>
        <p:nvSpPr>
          <p:cNvPr id="24" name="TextBox 23">
            <a:extLst>
              <a:ext uri="{FF2B5EF4-FFF2-40B4-BE49-F238E27FC236}">
                <a16:creationId xmlns:a16="http://schemas.microsoft.com/office/drawing/2014/main" id="{028DA58B-EB8D-43F5-94D2-670C2343769E}"/>
              </a:ext>
            </a:extLst>
          </p:cNvPr>
          <p:cNvSpPr txBox="1"/>
          <p:nvPr/>
        </p:nvSpPr>
        <p:spPr>
          <a:xfrm>
            <a:off x="4757133" y="3520972"/>
            <a:ext cx="3861130" cy="300082"/>
          </a:xfrm>
          <a:prstGeom prst="rect">
            <a:avLst/>
          </a:prstGeom>
          <a:solidFill>
            <a:srgbClr val="00FF00"/>
          </a:solidFill>
        </p:spPr>
        <p:txBody>
          <a:bodyPr wrap="square">
            <a:spAutoFit/>
          </a:bodyPr>
          <a:lstStyle/>
          <a:p>
            <a:r>
              <a:rPr lang="en-US" dirty="0"/>
              <a:t>Evaluating Entropy</a:t>
            </a:r>
          </a:p>
        </p:txBody>
      </p:sp>
      <p:pic>
        <p:nvPicPr>
          <p:cNvPr id="25" name="Picture 24">
            <a:extLst>
              <a:ext uri="{FF2B5EF4-FFF2-40B4-BE49-F238E27FC236}">
                <a16:creationId xmlns:a16="http://schemas.microsoft.com/office/drawing/2014/main" id="{0960BF16-B7A6-405F-B3E8-D1C5F944186A}"/>
              </a:ext>
            </a:extLst>
          </p:cNvPr>
          <p:cNvPicPr>
            <a:picLocks noChangeAspect="1"/>
          </p:cNvPicPr>
          <p:nvPr/>
        </p:nvPicPr>
        <p:blipFill>
          <a:blip r:embed="rId9"/>
          <a:stretch>
            <a:fillRect/>
          </a:stretch>
        </p:blipFill>
        <p:spPr>
          <a:xfrm>
            <a:off x="5630394" y="3915314"/>
            <a:ext cx="2114608" cy="624501"/>
          </a:xfrm>
          <a:prstGeom prst="rect">
            <a:avLst/>
          </a:prstGeom>
        </p:spPr>
      </p:pic>
      <p:sp>
        <p:nvSpPr>
          <p:cNvPr id="4" name="TextBox 3">
            <a:extLst>
              <a:ext uri="{FF2B5EF4-FFF2-40B4-BE49-F238E27FC236}">
                <a16:creationId xmlns:a16="http://schemas.microsoft.com/office/drawing/2014/main" id="{5661A5C8-1FDB-21DD-D9EE-3412F60ED53B}"/>
              </a:ext>
            </a:extLst>
          </p:cNvPr>
          <p:cNvSpPr txBox="1"/>
          <p:nvPr/>
        </p:nvSpPr>
        <p:spPr>
          <a:xfrm>
            <a:off x="6276109" y="1082073"/>
            <a:ext cx="2867891" cy="2246769"/>
          </a:xfrm>
          <a:prstGeom prst="rect">
            <a:avLst/>
          </a:prstGeom>
          <a:solidFill>
            <a:srgbClr val="00FFFF"/>
          </a:solidFill>
        </p:spPr>
        <p:txBody>
          <a:bodyPr wrap="square">
            <a:spAutoFit/>
          </a:bodyPr>
          <a:lstStyle/>
          <a:p>
            <a:r>
              <a:rPr lang="en-GB" sz="1400" dirty="0">
                <a:effectLst/>
                <a:latin typeface="STIX" panose="02020603050405020304" pitchFamily="18" charset="0"/>
              </a:rPr>
              <a:t>One cycle consists of an internally reversible process A from state 1 to state 2, followed by internally reversible process C from state 2 to state 1. </a:t>
            </a:r>
          </a:p>
          <a:p>
            <a:r>
              <a:rPr lang="en-GB" sz="1400" dirty="0">
                <a:effectLst/>
                <a:latin typeface="STIX" panose="02020603050405020304" pitchFamily="18" charset="0"/>
              </a:rPr>
              <a:t>The other cycle consists of an internally reversible process B from state 1 to state 2, followed by the same process C from state 2 to state 1 as in the first cycle. </a:t>
            </a:r>
            <a:endParaRPr lang="en-GB" dirty="0"/>
          </a:p>
        </p:txBody>
      </p:sp>
    </p:spTree>
    <p:extLst>
      <p:ext uri="{BB962C8B-B14F-4D97-AF65-F5344CB8AC3E}">
        <p14:creationId xmlns:p14="http://schemas.microsoft.com/office/powerpoint/2010/main" val="936382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156229" y="131487"/>
            <a:ext cx="6373861" cy="584775"/>
          </a:xfrm>
          <a:prstGeom prst="rect">
            <a:avLst/>
          </a:prstGeom>
        </p:spPr>
        <p:txBody>
          <a:bodyPr wrap="none">
            <a:spAutoFit/>
          </a:bodyPr>
          <a:lstStyle/>
          <a:p>
            <a:r>
              <a:rPr lang="en-US" sz="3200" b="1" dirty="0"/>
              <a:t> Introducing the T </a:t>
            </a:r>
            <a:r>
              <a:rPr lang="en-US" sz="3200" b="1" dirty="0" err="1"/>
              <a:t>dS</a:t>
            </a:r>
            <a:r>
              <a:rPr lang="en-US" sz="3200" b="1" dirty="0"/>
              <a:t> Equations</a:t>
            </a:r>
            <a:endParaRPr lang="fi-FI" sz="3200" b="1" dirty="0"/>
          </a:p>
        </p:txBody>
      </p:sp>
      <p:sp>
        <p:nvSpPr>
          <p:cNvPr id="16" name="TextBox 15">
            <a:extLst>
              <a:ext uri="{FF2B5EF4-FFF2-40B4-BE49-F238E27FC236}">
                <a16:creationId xmlns:a16="http://schemas.microsoft.com/office/drawing/2014/main" id="{1A4844CB-D14E-494B-A88F-8DCC248DB550}"/>
              </a:ext>
            </a:extLst>
          </p:cNvPr>
          <p:cNvSpPr txBox="1"/>
          <p:nvPr/>
        </p:nvSpPr>
        <p:spPr>
          <a:xfrm>
            <a:off x="156229" y="716262"/>
            <a:ext cx="4443829" cy="507831"/>
          </a:xfrm>
          <a:prstGeom prst="rect">
            <a:avLst/>
          </a:prstGeom>
          <a:solidFill>
            <a:srgbClr val="00FFFF"/>
          </a:solidFill>
        </p:spPr>
        <p:txBody>
          <a:bodyPr wrap="square">
            <a:spAutoFit/>
          </a:bodyPr>
          <a:lstStyle/>
          <a:p>
            <a:r>
              <a:rPr lang="en-US" dirty="0"/>
              <a:t>In the absence of overall system motion and the effects of gravity, an energy balance in differential form is</a:t>
            </a:r>
          </a:p>
        </p:txBody>
      </p:sp>
      <p:pic>
        <p:nvPicPr>
          <p:cNvPr id="4" name="Picture 3">
            <a:extLst>
              <a:ext uri="{FF2B5EF4-FFF2-40B4-BE49-F238E27FC236}">
                <a16:creationId xmlns:a16="http://schemas.microsoft.com/office/drawing/2014/main" id="{4A7F9B7C-B261-4DDF-B78D-BDE2F9129364}"/>
              </a:ext>
            </a:extLst>
          </p:cNvPr>
          <p:cNvPicPr>
            <a:picLocks noChangeAspect="1"/>
          </p:cNvPicPr>
          <p:nvPr/>
        </p:nvPicPr>
        <p:blipFill>
          <a:blip r:embed="rId3"/>
          <a:stretch>
            <a:fillRect/>
          </a:stretch>
        </p:blipFill>
        <p:spPr>
          <a:xfrm>
            <a:off x="1430692" y="1281491"/>
            <a:ext cx="1894901" cy="393922"/>
          </a:xfrm>
          <a:prstGeom prst="rect">
            <a:avLst/>
          </a:prstGeom>
        </p:spPr>
      </p:pic>
      <p:sp>
        <p:nvSpPr>
          <p:cNvPr id="20" name="TextBox 19">
            <a:extLst>
              <a:ext uri="{FF2B5EF4-FFF2-40B4-BE49-F238E27FC236}">
                <a16:creationId xmlns:a16="http://schemas.microsoft.com/office/drawing/2014/main" id="{98939754-DA04-46C2-BA15-AA8C656C18CF}"/>
              </a:ext>
            </a:extLst>
          </p:cNvPr>
          <p:cNvSpPr txBox="1"/>
          <p:nvPr/>
        </p:nvSpPr>
        <p:spPr>
          <a:xfrm>
            <a:off x="153932" y="1732811"/>
            <a:ext cx="4418067" cy="300082"/>
          </a:xfrm>
          <a:prstGeom prst="rect">
            <a:avLst/>
          </a:prstGeom>
          <a:solidFill>
            <a:srgbClr val="00FFFF"/>
          </a:solidFill>
        </p:spPr>
        <p:txBody>
          <a:bodyPr wrap="square">
            <a:spAutoFit/>
          </a:bodyPr>
          <a:lstStyle/>
          <a:p>
            <a:r>
              <a:rPr lang="en-US" dirty="0"/>
              <a:t>By definition of simple compressible system, the work is</a:t>
            </a:r>
          </a:p>
        </p:txBody>
      </p:sp>
      <p:pic>
        <p:nvPicPr>
          <p:cNvPr id="22" name="Picture 21">
            <a:extLst>
              <a:ext uri="{FF2B5EF4-FFF2-40B4-BE49-F238E27FC236}">
                <a16:creationId xmlns:a16="http://schemas.microsoft.com/office/drawing/2014/main" id="{30E0A91E-FD90-4A1F-99AA-7EA43213D35E}"/>
              </a:ext>
            </a:extLst>
          </p:cNvPr>
          <p:cNvPicPr>
            <a:picLocks noChangeAspect="1"/>
          </p:cNvPicPr>
          <p:nvPr/>
        </p:nvPicPr>
        <p:blipFill>
          <a:blip r:embed="rId4"/>
          <a:stretch>
            <a:fillRect/>
          </a:stretch>
        </p:blipFill>
        <p:spPr>
          <a:xfrm>
            <a:off x="1650541" y="2090291"/>
            <a:ext cx="1424848" cy="396973"/>
          </a:xfrm>
          <a:prstGeom prst="rect">
            <a:avLst/>
          </a:prstGeom>
        </p:spPr>
      </p:pic>
      <p:sp>
        <p:nvSpPr>
          <p:cNvPr id="24" name="TextBox 23">
            <a:extLst>
              <a:ext uri="{FF2B5EF4-FFF2-40B4-BE49-F238E27FC236}">
                <a16:creationId xmlns:a16="http://schemas.microsoft.com/office/drawing/2014/main" id="{AF21494A-137F-40B3-8653-968A178AE489}"/>
              </a:ext>
            </a:extLst>
          </p:cNvPr>
          <p:cNvSpPr txBox="1"/>
          <p:nvPr/>
        </p:nvSpPr>
        <p:spPr>
          <a:xfrm>
            <a:off x="153932" y="2544662"/>
            <a:ext cx="4418066" cy="300082"/>
          </a:xfrm>
          <a:prstGeom prst="rect">
            <a:avLst/>
          </a:prstGeom>
          <a:solidFill>
            <a:srgbClr val="00FFFF"/>
          </a:solidFill>
        </p:spPr>
        <p:txBody>
          <a:bodyPr wrap="square">
            <a:spAutoFit/>
          </a:bodyPr>
          <a:lstStyle/>
          <a:p>
            <a:r>
              <a:rPr lang="en-US" dirty="0"/>
              <a:t>On rearrangement, the heat transfer is</a:t>
            </a:r>
          </a:p>
        </p:txBody>
      </p:sp>
      <p:pic>
        <p:nvPicPr>
          <p:cNvPr id="26" name="Picture 25">
            <a:extLst>
              <a:ext uri="{FF2B5EF4-FFF2-40B4-BE49-F238E27FC236}">
                <a16:creationId xmlns:a16="http://schemas.microsoft.com/office/drawing/2014/main" id="{F369AA9D-D94F-4117-9207-3CDA7826EFDE}"/>
              </a:ext>
            </a:extLst>
          </p:cNvPr>
          <p:cNvPicPr>
            <a:picLocks noChangeAspect="1"/>
          </p:cNvPicPr>
          <p:nvPr/>
        </p:nvPicPr>
        <p:blipFill>
          <a:blip r:embed="rId5"/>
          <a:stretch>
            <a:fillRect/>
          </a:stretch>
        </p:blipFill>
        <p:spPr>
          <a:xfrm>
            <a:off x="1430692" y="2902142"/>
            <a:ext cx="1430529" cy="399308"/>
          </a:xfrm>
          <a:prstGeom prst="rect">
            <a:avLst/>
          </a:prstGeom>
        </p:spPr>
      </p:pic>
      <p:sp>
        <p:nvSpPr>
          <p:cNvPr id="28" name="TextBox 27">
            <a:extLst>
              <a:ext uri="{FF2B5EF4-FFF2-40B4-BE49-F238E27FC236}">
                <a16:creationId xmlns:a16="http://schemas.microsoft.com/office/drawing/2014/main" id="{46745C12-A814-4FE8-8A0D-AF54AAEE9A30}"/>
              </a:ext>
            </a:extLst>
          </p:cNvPr>
          <p:cNvSpPr txBox="1"/>
          <p:nvPr/>
        </p:nvSpPr>
        <p:spPr>
          <a:xfrm>
            <a:off x="153933" y="3358848"/>
            <a:ext cx="4443830" cy="300082"/>
          </a:xfrm>
          <a:prstGeom prst="rect">
            <a:avLst/>
          </a:prstGeom>
          <a:solidFill>
            <a:srgbClr val="00FFFF"/>
          </a:solidFill>
        </p:spPr>
        <p:txBody>
          <a:bodyPr wrap="square">
            <a:spAutoFit/>
          </a:bodyPr>
          <a:lstStyle/>
          <a:p>
            <a:r>
              <a:rPr lang="en-US" dirty="0"/>
              <a:t>The first T </a:t>
            </a:r>
            <a:r>
              <a:rPr lang="en-US" dirty="0" err="1"/>
              <a:t>dS</a:t>
            </a:r>
            <a:r>
              <a:rPr lang="en-US" dirty="0"/>
              <a:t> equation results</a:t>
            </a:r>
          </a:p>
        </p:txBody>
      </p:sp>
      <p:pic>
        <p:nvPicPr>
          <p:cNvPr id="30" name="Picture 29">
            <a:extLst>
              <a:ext uri="{FF2B5EF4-FFF2-40B4-BE49-F238E27FC236}">
                <a16:creationId xmlns:a16="http://schemas.microsoft.com/office/drawing/2014/main" id="{EB8DA366-2F65-43C2-8657-2B449420E8C7}"/>
              </a:ext>
            </a:extLst>
          </p:cNvPr>
          <p:cNvPicPr>
            <a:picLocks noChangeAspect="1"/>
          </p:cNvPicPr>
          <p:nvPr/>
        </p:nvPicPr>
        <p:blipFill>
          <a:blip r:embed="rId6"/>
          <a:stretch>
            <a:fillRect/>
          </a:stretch>
        </p:blipFill>
        <p:spPr>
          <a:xfrm>
            <a:off x="962992" y="3716328"/>
            <a:ext cx="1898229" cy="492428"/>
          </a:xfrm>
          <a:prstGeom prst="rect">
            <a:avLst/>
          </a:prstGeom>
        </p:spPr>
      </p:pic>
      <p:pic>
        <p:nvPicPr>
          <p:cNvPr id="34" name="Picture 33">
            <a:extLst>
              <a:ext uri="{FF2B5EF4-FFF2-40B4-BE49-F238E27FC236}">
                <a16:creationId xmlns:a16="http://schemas.microsoft.com/office/drawing/2014/main" id="{D611512E-7873-4882-BE1A-55372CB4AEBD}"/>
              </a:ext>
            </a:extLst>
          </p:cNvPr>
          <p:cNvPicPr>
            <a:picLocks noChangeAspect="1"/>
          </p:cNvPicPr>
          <p:nvPr/>
        </p:nvPicPr>
        <p:blipFill>
          <a:blip r:embed="rId7"/>
          <a:stretch>
            <a:fillRect/>
          </a:stretch>
        </p:blipFill>
        <p:spPr>
          <a:xfrm>
            <a:off x="546014" y="4623630"/>
            <a:ext cx="3199884" cy="285643"/>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26851A89-AD7E-426B-B661-67A29F62B55E}"/>
                  </a:ext>
                </a:extLst>
              </p:cNvPr>
              <p:cNvSpPr txBox="1"/>
              <p:nvPr/>
            </p:nvSpPr>
            <p:spPr>
              <a:xfrm>
                <a:off x="153932" y="4266154"/>
                <a:ext cx="4443830" cy="300082"/>
              </a:xfrm>
              <a:prstGeom prst="rect">
                <a:avLst/>
              </a:prstGeom>
              <a:solidFill>
                <a:srgbClr val="00FFFF"/>
              </a:solidFill>
            </p:spPr>
            <p:txBody>
              <a:bodyPr wrap="square">
                <a:spAutoFit/>
              </a:bodyPr>
              <a:lstStyle/>
              <a:p>
                <a:r>
                  <a:rPr lang="en-US" dirty="0"/>
                  <a:t>The second </a:t>
                </a:r>
                <a14:m>
                  <m:oMath xmlns:m="http://schemas.openxmlformats.org/officeDocument/2006/math">
                    <m:r>
                      <a:rPr lang="en-US" i="1" dirty="0" smtClean="0">
                        <a:latin typeface="Cambria Math" panose="02040503050406030204" pitchFamily="18" charset="0"/>
                      </a:rPr>
                      <m:t>𝑇</m:t>
                    </m:r>
                    <m:r>
                      <a:rPr lang="en-US" i="1" dirty="0" smtClean="0">
                        <a:latin typeface="Cambria Math" panose="02040503050406030204" pitchFamily="18" charset="0"/>
                      </a:rPr>
                      <m:t> </m:t>
                    </m:r>
                    <m:r>
                      <a:rPr lang="en-US" i="1" dirty="0" err="1">
                        <a:latin typeface="Cambria Math" panose="02040503050406030204" pitchFamily="18" charset="0"/>
                      </a:rPr>
                      <m:t>𝑑𝑆</m:t>
                    </m:r>
                    <m:r>
                      <a:rPr lang="en-US" i="1" dirty="0">
                        <a:latin typeface="Cambria Math" panose="02040503050406030204" pitchFamily="18" charset="0"/>
                      </a:rPr>
                      <m:t> </m:t>
                    </m:r>
                  </m:oMath>
                </a14:m>
                <a:r>
                  <a:rPr lang="en-US" dirty="0"/>
                  <a:t>equation</a:t>
                </a:r>
              </a:p>
            </p:txBody>
          </p:sp>
        </mc:Choice>
        <mc:Fallback xmlns="">
          <p:sp>
            <p:nvSpPr>
              <p:cNvPr id="36" name="TextBox 35">
                <a:extLst>
                  <a:ext uri="{FF2B5EF4-FFF2-40B4-BE49-F238E27FC236}">
                    <a16:creationId xmlns:a16="http://schemas.microsoft.com/office/drawing/2014/main" id="{26851A89-AD7E-426B-B661-67A29F62B55E}"/>
                  </a:ext>
                </a:extLst>
              </p:cNvPr>
              <p:cNvSpPr txBox="1">
                <a:spLocks noRot="1" noChangeAspect="1" noMove="1" noResize="1" noEditPoints="1" noAdjustHandles="1" noChangeArrowheads="1" noChangeShapeType="1" noTextEdit="1"/>
              </p:cNvSpPr>
              <p:nvPr/>
            </p:nvSpPr>
            <p:spPr>
              <a:xfrm>
                <a:off x="153932" y="4266154"/>
                <a:ext cx="4443830" cy="300082"/>
              </a:xfrm>
              <a:prstGeom prst="rect">
                <a:avLst/>
              </a:prstGeom>
              <a:blipFill>
                <a:blip r:embed="rId8"/>
                <a:stretch>
                  <a:fillRect l="-286" t="-4167" b="-16667"/>
                </a:stretch>
              </a:blipFill>
            </p:spPr>
            <p:txBody>
              <a:bodyPr/>
              <a:lstStyle/>
              <a:p>
                <a:r>
                  <a:rPr lang="en-FI">
                    <a:noFill/>
                  </a:rPr>
                  <a:t> </a:t>
                </a:r>
              </a:p>
            </p:txBody>
          </p:sp>
        </mc:Fallback>
      </mc:AlternateContent>
      <p:pic>
        <p:nvPicPr>
          <p:cNvPr id="38" name="Picture 37">
            <a:extLst>
              <a:ext uri="{FF2B5EF4-FFF2-40B4-BE49-F238E27FC236}">
                <a16:creationId xmlns:a16="http://schemas.microsoft.com/office/drawing/2014/main" id="{0EC0D244-2FCA-4FB6-9563-308951023F23}"/>
              </a:ext>
            </a:extLst>
          </p:cNvPr>
          <p:cNvPicPr>
            <a:picLocks noChangeAspect="1"/>
          </p:cNvPicPr>
          <p:nvPr/>
        </p:nvPicPr>
        <p:blipFill>
          <a:blip r:embed="rId9"/>
          <a:stretch>
            <a:fillRect/>
          </a:stretch>
        </p:blipFill>
        <p:spPr>
          <a:xfrm>
            <a:off x="5513033" y="1079902"/>
            <a:ext cx="2858904" cy="720632"/>
          </a:xfrm>
          <a:prstGeom prst="rect">
            <a:avLst/>
          </a:prstGeom>
        </p:spPr>
      </p:pic>
      <p:pic>
        <p:nvPicPr>
          <p:cNvPr id="40" name="Picture 39">
            <a:extLst>
              <a:ext uri="{FF2B5EF4-FFF2-40B4-BE49-F238E27FC236}">
                <a16:creationId xmlns:a16="http://schemas.microsoft.com/office/drawing/2014/main" id="{4A496C16-26EB-437E-B765-A2E798F78062}"/>
              </a:ext>
            </a:extLst>
          </p:cNvPr>
          <p:cNvPicPr>
            <a:picLocks noChangeAspect="1"/>
          </p:cNvPicPr>
          <p:nvPr/>
        </p:nvPicPr>
        <p:blipFill>
          <a:blip r:embed="rId10"/>
          <a:stretch>
            <a:fillRect/>
          </a:stretch>
        </p:blipFill>
        <p:spPr>
          <a:xfrm>
            <a:off x="5513035" y="2001002"/>
            <a:ext cx="2858902" cy="1155598"/>
          </a:xfrm>
          <a:prstGeom prst="rect">
            <a:avLst/>
          </a:prstGeom>
        </p:spPr>
      </p:pic>
      <p:pic>
        <p:nvPicPr>
          <p:cNvPr id="42" name="Picture 41">
            <a:extLst>
              <a:ext uri="{FF2B5EF4-FFF2-40B4-BE49-F238E27FC236}">
                <a16:creationId xmlns:a16="http://schemas.microsoft.com/office/drawing/2014/main" id="{F7805C63-776D-433D-8FEF-93B3643FE41B}"/>
              </a:ext>
            </a:extLst>
          </p:cNvPr>
          <p:cNvPicPr>
            <a:picLocks noChangeAspect="1"/>
          </p:cNvPicPr>
          <p:nvPr/>
        </p:nvPicPr>
        <p:blipFill>
          <a:blip r:embed="rId11"/>
          <a:stretch>
            <a:fillRect/>
          </a:stretch>
        </p:blipFill>
        <p:spPr>
          <a:xfrm>
            <a:off x="5513034" y="3462012"/>
            <a:ext cx="2858903" cy="1161618"/>
          </a:xfrm>
          <a:prstGeom prst="rect">
            <a:avLst/>
          </a:prstGeom>
        </p:spPr>
      </p:pic>
    </p:spTree>
    <p:extLst>
      <p:ext uri="{BB962C8B-B14F-4D97-AF65-F5344CB8AC3E}">
        <p14:creationId xmlns:p14="http://schemas.microsoft.com/office/powerpoint/2010/main" val="1726404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3F64D98-C9DF-4E06-BD92-5384AF64FD03}"/>
              </a:ext>
            </a:extLst>
          </p:cNvPr>
          <p:cNvSpPr>
            <a:spLocks noGrp="1"/>
          </p:cNvSpPr>
          <p:nvPr>
            <p:ph type="body" sz="half" idx="10"/>
          </p:nvPr>
        </p:nvSpPr>
        <p:spPr>
          <a:xfrm>
            <a:off x="287363" y="223017"/>
            <a:ext cx="7674160" cy="1157194"/>
          </a:xfrm>
        </p:spPr>
        <p:txBody>
          <a:bodyPr/>
          <a:lstStyle/>
          <a:p>
            <a:r>
              <a:rPr lang="en-US" sz="3200" dirty="0"/>
              <a:t>Entropy Balance for Closed Systems</a:t>
            </a:r>
          </a:p>
        </p:txBody>
      </p:sp>
      <p:sp>
        <p:nvSpPr>
          <p:cNvPr id="6" name="TextBox 5">
            <a:extLst>
              <a:ext uri="{FF2B5EF4-FFF2-40B4-BE49-F238E27FC236}">
                <a16:creationId xmlns:a16="http://schemas.microsoft.com/office/drawing/2014/main" id="{FFD742B6-21D9-452D-9E69-5C509474F991}"/>
              </a:ext>
            </a:extLst>
          </p:cNvPr>
          <p:cNvSpPr txBox="1"/>
          <p:nvPr/>
        </p:nvSpPr>
        <p:spPr>
          <a:xfrm>
            <a:off x="255225" y="1260847"/>
            <a:ext cx="4316776" cy="715581"/>
          </a:xfrm>
          <a:prstGeom prst="rect">
            <a:avLst/>
          </a:prstGeom>
          <a:solidFill>
            <a:srgbClr val="00FFFF"/>
          </a:solidFill>
        </p:spPr>
        <p:txBody>
          <a:bodyPr wrap="square">
            <a:spAutoFit/>
          </a:bodyPr>
          <a:lstStyle/>
          <a:p>
            <a:r>
              <a:rPr lang="en-US" dirty="0"/>
              <a:t>The entropy balance is an expression of the second law that is particularly effective for thermodynamic analysis. </a:t>
            </a:r>
          </a:p>
        </p:txBody>
      </p:sp>
      <p:sp>
        <p:nvSpPr>
          <p:cNvPr id="8" name="TextBox 7">
            <a:extLst>
              <a:ext uri="{FF2B5EF4-FFF2-40B4-BE49-F238E27FC236}">
                <a16:creationId xmlns:a16="http://schemas.microsoft.com/office/drawing/2014/main" id="{AF91191B-9252-4EE0-A803-8A26F7767DD3}"/>
              </a:ext>
            </a:extLst>
          </p:cNvPr>
          <p:cNvSpPr txBox="1"/>
          <p:nvPr/>
        </p:nvSpPr>
        <p:spPr>
          <a:xfrm>
            <a:off x="255225" y="905488"/>
            <a:ext cx="4316776" cy="300082"/>
          </a:xfrm>
          <a:prstGeom prst="rect">
            <a:avLst/>
          </a:prstGeom>
          <a:solidFill>
            <a:srgbClr val="00FF00"/>
          </a:solidFill>
        </p:spPr>
        <p:txBody>
          <a:bodyPr wrap="square">
            <a:spAutoFit/>
          </a:bodyPr>
          <a:lstStyle/>
          <a:p>
            <a:r>
              <a:rPr lang="en-US" dirty="0"/>
              <a:t>Entropy balance</a:t>
            </a:r>
          </a:p>
        </p:txBody>
      </p:sp>
      <p:pic>
        <p:nvPicPr>
          <p:cNvPr id="10" name="Picture 9">
            <a:extLst>
              <a:ext uri="{FF2B5EF4-FFF2-40B4-BE49-F238E27FC236}">
                <a16:creationId xmlns:a16="http://schemas.microsoft.com/office/drawing/2014/main" id="{83A4033C-91BA-419D-A886-B59550C8A817}"/>
              </a:ext>
            </a:extLst>
          </p:cNvPr>
          <p:cNvPicPr>
            <a:picLocks noChangeAspect="1"/>
          </p:cNvPicPr>
          <p:nvPr/>
        </p:nvPicPr>
        <p:blipFill>
          <a:blip r:embed="rId2"/>
          <a:stretch>
            <a:fillRect/>
          </a:stretch>
        </p:blipFill>
        <p:spPr>
          <a:xfrm>
            <a:off x="255224" y="2178786"/>
            <a:ext cx="5023692" cy="754620"/>
          </a:xfrm>
          <a:prstGeom prst="rect">
            <a:avLst/>
          </a:prstGeom>
        </p:spPr>
      </p:pic>
      <p:sp>
        <p:nvSpPr>
          <p:cNvPr id="12" name="TextBox 11">
            <a:extLst>
              <a:ext uri="{FF2B5EF4-FFF2-40B4-BE49-F238E27FC236}">
                <a16:creationId xmlns:a16="http://schemas.microsoft.com/office/drawing/2014/main" id="{FEDCA4AF-7298-4910-91EA-BC59BC0DF948}"/>
              </a:ext>
            </a:extLst>
          </p:cNvPr>
          <p:cNvSpPr txBox="1"/>
          <p:nvPr/>
        </p:nvSpPr>
        <p:spPr>
          <a:xfrm>
            <a:off x="5650029" y="905488"/>
            <a:ext cx="3339736" cy="300082"/>
          </a:xfrm>
          <a:prstGeom prst="rect">
            <a:avLst/>
          </a:prstGeom>
          <a:solidFill>
            <a:srgbClr val="00FF00"/>
          </a:solidFill>
        </p:spPr>
        <p:txBody>
          <a:bodyPr wrap="square">
            <a:spAutoFit/>
          </a:bodyPr>
          <a:lstStyle/>
          <a:p>
            <a:r>
              <a:rPr lang="en-US" dirty="0"/>
              <a:t>Closed system entropy balance</a:t>
            </a:r>
          </a:p>
        </p:txBody>
      </p:sp>
      <p:pic>
        <p:nvPicPr>
          <p:cNvPr id="14" name="Picture 13">
            <a:extLst>
              <a:ext uri="{FF2B5EF4-FFF2-40B4-BE49-F238E27FC236}">
                <a16:creationId xmlns:a16="http://schemas.microsoft.com/office/drawing/2014/main" id="{3A7D6A72-F5FA-4C36-A737-C0BF44A7524E}"/>
              </a:ext>
            </a:extLst>
          </p:cNvPr>
          <p:cNvPicPr>
            <a:picLocks noChangeAspect="1"/>
          </p:cNvPicPr>
          <p:nvPr/>
        </p:nvPicPr>
        <p:blipFill>
          <a:blip r:embed="rId3"/>
          <a:stretch>
            <a:fillRect/>
          </a:stretch>
        </p:blipFill>
        <p:spPr>
          <a:xfrm>
            <a:off x="287363" y="3135764"/>
            <a:ext cx="2335289" cy="982236"/>
          </a:xfrm>
          <a:prstGeom prst="rect">
            <a:avLst/>
          </a:prstGeom>
        </p:spPr>
      </p:pic>
      <p:sp>
        <p:nvSpPr>
          <p:cNvPr id="16" name="TextBox 15">
            <a:extLst>
              <a:ext uri="{FF2B5EF4-FFF2-40B4-BE49-F238E27FC236}">
                <a16:creationId xmlns:a16="http://schemas.microsoft.com/office/drawing/2014/main" id="{C2D2BAC0-1FAE-44E9-997E-7B2A914F247B}"/>
              </a:ext>
            </a:extLst>
          </p:cNvPr>
          <p:cNvSpPr txBox="1"/>
          <p:nvPr/>
        </p:nvSpPr>
        <p:spPr>
          <a:xfrm>
            <a:off x="5650029" y="1380211"/>
            <a:ext cx="3339736" cy="715581"/>
          </a:xfrm>
          <a:prstGeom prst="rect">
            <a:avLst/>
          </a:prstGeom>
          <a:solidFill>
            <a:srgbClr val="00FFFF"/>
          </a:solidFill>
        </p:spPr>
        <p:txBody>
          <a:bodyPr wrap="square">
            <a:spAutoFit/>
          </a:bodyPr>
          <a:lstStyle/>
          <a:p>
            <a:r>
              <a:rPr lang="en-US" dirty="0"/>
              <a:t>It is sometimes convenient to use the entropy balance expressed in differential form</a:t>
            </a:r>
          </a:p>
        </p:txBody>
      </p:sp>
      <p:pic>
        <p:nvPicPr>
          <p:cNvPr id="18" name="Picture 17">
            <a:extLst>
              <a:ext uri="{FF2B5EF4-FFF2-40B4-BE49-F238E27FC236}">
                <a16:creationId xmlns:a16="http://schemas.microsoft.com/office/drawing/2014/main" id="{DBE16E56-139C-4E39-B3DA-A83D36CCB331}"/>
              </a:ext>
            </a:extLst>
          </p:cNvPr>
          <p:cNvPicPr>
            <a:picLocks noChangeAspect="1"/>
          </p:cNvPicPr>
          <p:nvPr/>
        </p:nvPicPr>
        <p:blipFill>
          <a:blip r:embed="rId4"/>
          <a:stretch>
            <a:fillRect/>
          </a:stretch>
        </p:blipFill>
        <p:spPr>
          <a:xfrm>
            <a:off x="6484119" y="2134868"/>
            <a:ext cx="1671555" cy="569272"/>
          </a:xfrm>
          <a:prstGeom prst="rect">
            <a:avLst/>
          </a:prstGeom>
        </p:spPr>
      </p:pic>
      <p:pic>
        <p:nvPicPr>
          <p:cNvPr id="22" name="Picture 21">
            <a:extLst>
              <a:ext uri="{FF2B5EF4-FFF2-40B4-BE49-F238E27FC236}">
                <a16:creationId xmlns:a16="http://schemas.microsoft.com/office/drawing/2014/main" id="{C38006E3-F0C6-4937-B271-252173445700}"/>
              </a:ext>
            </a:extLst>
          </p:cNvPr>
          <p:cNvPicPr>
            <a:picLocks noChangeAspect="1"/>
          </p:cNvPicPr>
          <p:nvPr/>
        </p:nvPicPr>
        <p:blipFill rotWithShape="1">
          <a:blip r:embed="rId5"/>
          <a:srcRect b="23491"/>
          <a:stretch/>
        </p:blipFill>
        <p:spPr>
          <a:xfrm>
            <a:off x="2767070" y="3135764"/>
            <a:ext cx="2335289" cy="1861963"/>
          </a:xfrm>
          <a:prstGeom prst="rect">
            <a:avLst/>
          </a:prstGeom>
        </p:spPr>
      </p:pic>
      <p:sp>
        <p:nvSpPr>
          <p:cNvPr id="3" name="TextBox 2">
            <a:extLst>
              <a:ext uri="{FF2B5EF4-FFF2-40B4-BE49-F238E27FC236}">
                <a16:creationId xmlns:a16="http://schemas.microsoft.com/office/drawing/2014/main" id="{3DB262B5-C0E5-7172-0A21-BC1F68253EE0}"/>
              </a:ext>
            </a:extLst>
          </p:cNvPr>
          <p:cNvSpPr txBox="1"/>
          <p:nvPr/>
        </p:nvSpPr>
        <p:spPr>
          <a:xfrm>
            <a:off x="3079690" y="5138319"/>
            <a:ext cx="1710047" cy="400110"/>
          </a:xfrm>
          <a:prstGeom prst="rect">
            <a:avLst/>
          </a:prstGeom>
          <a:noFill/>
        </p:spPr>
        <p:txBody>
          <a:bodyPr wrap="square">
            <a:spAutoFit/>
          </a:bodyPr>
          <a:lstStyle/>
          <a:p>
            <a:r>
              <a:rPr lang="en-GB" sz="1000" dirty="0">
                <a:effectLst/>
                <a:latin typeface="STIX" panose="02020603050405020304" pitchFamily="18" charset="0"/>
              </a:rPr>
              <a:t>Cycle used to develop the entropy balance. </a:t>
            </a:r>
            <a:endParaRPr lang="en-GB" sz="1000" dirty="0"/>
          </a:p>
        </p:txBody>
      </p:sp>
      <p:sp>
        <p:nvSpPr>
          <p:cNvPr id="9" name="TextBox 8">
            <a:extLst>
              <a:ext uri="{FF2B5EF4-FFF2-40B4-BE49-F238E27FC236}">
                <a16:creationId xmlns:a16="http://schemas.microsoft.com/office/drawing/2014/main" id="{3BC9CB4D-D0A7-A770-6259-0698287C2123}"/>
              </a:ext>
            </a:extLst>
          </p:cNvPr>
          <p:cNvSpPr txBox="1"/>
          <p:nvPr/>
        </p:nvSpPr>
        <p:spPr>
          <a:xfrm>
            <a:off x="5650029" y="2876161"/>
            <a:ext cx="3339736" cy="2462213"/>
          </a:xfrm>
          <a:prstGeom prst="rect">
            <a:avLst/>
          </a:prstGeom>
          <a:solidFill>
            <a:srgbClr val="00FFFF"/>
          </a:solidFill>
        </p:spPr>
        <p:txBody>
          <a:bodyPr wrap="square">
            <a:spAutoFit/>
          </a:bodyPr>
          <a:lstStyle/>
          <a:p>
            <a:pPr marL="285750" indent="-285750">
              <a:buFont typeface="Arial" panose="020B0604020202020204" pitchFamily="34" charset="0"/>
              <a:buChar char="•"/>
            </a:pPr>
            <a:r>
              <a:rPr lang="en-GB" sz="1400" dirty="0">
                <a:effectLst/>
                <a:latin typeface="STIX" panose="02020603050405020304" pitchFamily="18" charset="0"/>
              </a:rPr>
              <a:t>The second law of thermodynamics can be interpreted as requiring that entropy is produced by </a:t>
            </a:r>
            <a:r>
              <a:rPr lang="en-GB" sz="1400" dirty="0" err="1">
                <a:effectLst/>
                <a:latin typeface="STIX" panose="02020603050405020304" pitchFamily="18" charset="0"/>
              </a:rPr>
              <a:t>irreversibilities</a:t>
            </a:r>
            <a:r>
              <a:rPr lang="en-GB" sz="1400" dirty="0">
                <a:effectLst/>
                <a:latin typeface="STIX" panose="02020603050405020304" pitchFamily="18" charset="0"/>
              </a:rPr>
              <a:t> and conserved only in the limit as </a:t>
            </a:r>
            <a:r>
              <a:rPr lang="en-GB" sz="1400" dirty="0" err="1">
                <a:effectLst/>
                <a:latin typeface="STIX" panose="02020603050405020304" pitchFamily="18" charset="0"/>
              </a:rPr>
              <a:t>irreversibilities</a:t>
            </a:r>
            <a:r>
              <a:rPr lang="en-GB" sz="1400" dirty="0">
                <a:effectLst/>
                <a:latin typeface="STIX" panose="02020603050405020304" pitchFamily="18" charset="0"/>
              </a:rPr>
              <a:t> are reduced to zero. </a:t>
            </a:r>
          </a:p>
          <a:p>
            <a:pPr marL="285750" indent="-285750">
              <a:buFont typeface="Arial" panose="020B0604020202020204" pitchFamily="34" charset="0"/>
              <a:buChar char="•"/>
            </a:pPr>
            <a:r>
              <a:rPr lang="en-GB" sz="1400" dirty="0">
                <a:effectLst/>
                <a:latin typeface="STIX" panose="02020603050405020304" pitchFamily="18" charset="0"/>
              </a:rPr>
              <a:t>Since </a:t>
            </a:r>
            <a:r>
              <a:rPr lang="el-GR" sz="1400" dirty="0">
                <a:solidFill>
                  <a:srgbClr val="211E1E"/>
                </a:solidFill>
                <a:effectLst/>
                <a:latin typeface="Symbol" pitchFamily="2" charset="2"/>
              </a:rPr>
              <a:t>σ </a:t>
            </a:r>
            <a:r>
              <a:rPr lang="en-GB" sz="1400" dirty="0">
                <a:effectLst/>
                <a:latin typeface="STIX" panose="02020603050405020304" pitchFamily="18" charset="0"/>
              </a:rPr>
              <a:t>measures the effect of </a:t>
            </a:r>
            <a:r>
              <a:rPr lang="en-GB" sz="1400" dirty="0" err="1">
                <a:effectLst/>
                <a:latin typeface="STIX" panose="02020603050405020304" pitchFamily="18" charset="0"/>
              </a:rPr>
              <a:t>irreversibilities</a:t>
            </a:r>
            <a:r>
              <a:rPr lang="en-GB" sz="1400" dirty="0">
                <a:effectLst/>
                <a:latin typeface="STIX" panose="02020603050405020304" pitchFamily="18" charset="0"/>
              </a:rPr>
              <a:t> present within the system during a pro- cess, its value depends on the nature of the process and not solely on the end states. </a:t>
            </a:r>
            <a:endParaRPr lang="en-GB" dirty="0"/>
          </a:p>
        </p:txBody>
      </p:sp>
    </p:spTree>
    <p:extLst>
      <p:ext uri="{BB962C8B-B14F-4D97-AF65-F5344CB8AC3E}">
        <p14:creationId xmlns:p14="http://schemas.microsoft.com/office/powerpoint/2010/main" val="654143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DB84CB-2E5D-4966-BBCB-D95F32810D3D}"/>
              </a:ext>
            </a:extLst>
          </p:cNvPr>
          <p:cNvSpPr>
            <a:spLocks noGrp="1"/>
          </p:cNvSpPr>
          <p:nvPr>
            <p:ph type="body" sz="half" idx="10"/>
          </p:nvPr>
        </p:nvSpPr>
        <p:spPr>
          <a:xfrm>
            <a:off x="287363" y="223017"/>
            <a:ext cx="8232348" cy="1157194"/>
          </a:xfrm>
        </p:spPr>
        <p:txBody>
          <a:bodyPr/>
          <a:lstStyle/>
          <a:p>
            <a:r>
              <a:rPr lang="en-US" sz="3200" dirty="0"/>
              <a:t>Interpreting the Closed System Entropy Balance</a:t>
            </a:r>
          </a:p>
        </p:txBody>
      </p:sp>
      <p:sp>
        <p:nvSpPr>
          <p:cNvPr id="6" name="TextBox 5">
            <a:extLst>
              <a:ext uri="{FF2B5EF4-FFF2-40B4-BE49-F238E27FC236}">
                <a16:creationId xmlns:a16="http://schemas.microsoft.com/office/drawing/2014/main" id="{5F0E2EB8-3E4B-475F-939C-4783C3271621}"/>
              </a:ext>
            </a:extLst>
          </p:cNvPr>
          <p:cNvSpPr txBox="1"/>
          <p:nvPr/>
        </p:nvSpPr>
        <p:spPr>
          <a:xfrm>
            <a:off x="287363" y="1320677"/>
            <a:ext cx="3959322" cy="300082"/>
          </a:xfrm>
          <a:prstGeom prst="rect">
            <a:avLst/>
          </a:prstGeom>
          <a:solidFill>
            <a:srgbClr val="00FF00"/>
          </a:solidFill>
        </p:spPr>
        <p:txBody>
          <a:bodyPr wrap="square">
            <a:spAutoFit/>
          </a:bodyPr>
          <a:lstStyle/>
          <a:p>
            <a:r>
              <a:rPr lang="en-US" dirty="0"/>
              <a:t>entropy transfer accompanying heat transfer</a:t>
            </a:r>
          </a:p>
        </p:txBody>
      </p:sp>
      <p:sp>
        <p:nvSpPr>
          <p:cNvPr id="8" name="TextBox 7">
            <a:extLst>
              <a:ext uri="{FF2B5EF4-FFF2-40B4-BE49-F238E27FC236}">
                <a16:creationId xmlns:a16="http://schemas.microsoft.com/office/drawing/2014/main" id="{7B82C537-1FC3-4E5B-A7E4-E786CCAB4D7F}"/>
              </a:ext>
            </a:extLst>
          </p:cNvPr>
          <p:cNvSpPr txBox="1"/>
          <p:nvPr/>
        </p:nvSpPr>
        <p:spPr>
          <a:xfrm>
            <a:off x="287363" y="1704582"/>
            <a:ext cx="3959322" cy="2169825"/>
          </a:xfrm>
          <a:prstGeom prst="rect">
            <a:avLst/>
          </a:prstGeom>
          <a:solidFill>
            <a:srgbClr val="00FFFF"/>
          </a:solidFill>
        </p:spPr>
        <p:txBody>
          <a:bodyPr wrap="square">
            <a:spAutoFit/>
          </a:bodyPr>
          <a:lstStyle/>
          <a:p>
            <a:pPr algn="just"/>
            <a:r>
              <a:rPr lang="en-US" dirty="0"/>
              <a:t>If the end states are fixed, the entropy change on the left side can be evaluated independently of the details of the process. However, the two terms on the right side depend explicitly on the nature of the process and cannot be determined solely from knowledge of the end states. </a:t>
            </a:r>
          </a:p>
          <a:p>
            <a:pPr algn="just"/>
            <a:r>
              <a:rPr lang="en-US" dirty="0"/>
              <a:t>The first term on the right side is associated with heat transfer to or from the system during the process. This term can be interpreted as the entropy transfer accompanying heat transfer. </a:t>
            </a:r>
          </a:p>
        </p:txBody>
      </p:sp>
      <p:sp>
        <p:nvSpPr>
          <p:cNvPr id="10" name="TextBox 9">
            <a:extLst>
              <a:ext uri="{FF2B5EF4-FFF2-40B4-BE49-F238E27FC236}">
                <a16:creationId xmlns:a16="http://schemas.microsoft.com/office/drawing/2014/main" id="{4D8F664D-B6D2-40CE-8CDC-49008890AF92}"/>
              </a:ext>
            </a:extLst>
          </p:cNvPr>
          <p:cNvSpPr txBox="1"/>
          <p:nvPr/>
        </p:nvSpPr>
        <p:spPr>
          <a:xfrm>
            <a:off x="4897316" y="1320677"/>
            <a:ext cx="4035669" cy="300082"/>
          </a:xfrm>
          <a:prstGeom prst="rect">
            <a:avLst/>
          </a:prstGeom>
          <a:solidFill>
            <a:srgbClr val="00FF00"/>
          </a:solidFill>
        </p:spPr>
        <p:txBody>
          <a:bodyPr wrap="square">
            <a:spAutoFit/>
          </a:bodyPr>
          <a:lstStyle/>
          <a:p>
            <a:r>
              <a:rPr lang="en-US" dirty="0"/>
              <a:t>entropy production</a:t>
            </a:r>
          </a:p>
        </p:txBody>
      </p:sp>
      <p:sp>
        <p:nvSpPr>
          <p:cNvPr id="12" name="TextBox 11">
            <a:extLst>
              <a:ext uri="{FF2B5EF4-FFF2-40B4-BE49-F238E27FC236}">
                <a16:creationId xmlns:a16="http://schemas.microsoft.com/office/drawing/2014/main" id="{7D6FD792-8A9F-47D3-8C2F-C996BD8C97A2}"/>
              </a:ext>
            </a:extLst>
          </p:cNvPr>
          <p:cNvSpPr txBox="1"/>
          <p:nvPr/>
        </p:nvSpPr>
        <p:spPr>
          <a:xfrm>
            <a:off x="4897316" y="1737381"/>
            <a:ext cx="4035669" cy="2377574"/>
          </a:xfrm>
          <a:prstGeom prst="rect">
            <a:avLst/>
          </a:prstGeom>
          <a:solidFill>
            <a:srgbClr val="00FFFF"/>
          </a:solidFill>
        </p:spPr>
        <p:txBody>
          <a:bodyPr wrap="square">
            <a:spAutoFit/>
          </a:bodyPr>
          <a:lstStyle/>
          <a:p>
            <a:pPr marL="285750" indent="-285750" algn="just">
              <a:buFont typeface="Arial" panose="020B0604020202020204" pitchFamily="34" charset="0"/>
              <a:buChar char="•"/>
            </a:pPr>
            <a:r>
              <a:rPr lang="en-US" dirty="0"/>
              <a:t>The entropy change of a system is not accounted for solely by the entropy transfer but also is due in part to the second term on the right side of denoted by. </a:t>
            </a:r>
          </a:p>
          <a:p>
            <a:pPr marL="285750" indent="-285750" algn="just">
              <a:buFont typeface="Arial" panose="020B0604020202020204" pitchFamily="34" charset="0"/>
              <a:buChar char="•"/>
            </a:pPr>
            <a:r>
              <a:rPr lang="en-US" dirty="0"/>
              <a:t>The term  is positive when internal </a:t>
            </a:r>
            <a:r>
              <a:rPr lang="en-US" dirty="0" err="1"/>
              <a:t>irreversibilities</a:t>
            </a:r>
            <a:r>
              <a:rPr lang="en-US" dirty="0"/>
              <a:t> are present during the process and vanishes when no internal </a:t>
            </a:r>
            <a:r>
              <a:rPr lang="en-US" dirty="0" err="1"/>
              <a:t>irreversibilities</a:t>
            </a:r>
            <a:r>
              <a:rPr lang="en-US" dirty="0"/>
              <a:t> are present. </a:t>
            </a:r>
          </a:p>
          <a:p>
            <a:pPr marL="285750" indent="-285750" algn="just">
              <a:buFont typeface="Arial" panose="020B0604020202020204" pitchFamily="34" charset="0"/>
              <a:buChar char="•"/>
            </a:pPr>
            <a:r>
              <a:rPr lang="en-US" dirty="0"/>
              <a:t>This can be described by saying that entropy is produced (or generated) within the system by the action of </a:t>
            </a:r>
            <a:r>
              <a:rPr lang="en-US" dirty="0" err="1"/>
              <a:t>irreversibilities</a:t>
            </a:r>
            <a:r>
              <a:rPr lang="en-US" dirty="0"/>
              <a:t>.</a:t>
            </a:r>
          </a:p>
        </p:txBody>
      </p:sp>
      <p:pic>
        <p:nvPicPr>
          <p:cNvPr id="14" name="Picture 13">
            <a:extLst>
              <a:ext uri="{FF2B5EF4-FFF2-40B4-BE49-F238E27FC236}">
                <a16:creationId xmlns:a16="http://schemas.microsoft.com/office/drawing/2014/main" id="{FF24CE47-D9DF-4085-9601-DE991135821B}"/>
              </a:ext>
            </a:extLst>
          </p:cNvPr>
          <p:cNvPicPr>
            <a:picLocks noChangeAspect="1"/>
          </p:cNvPicPr>
          <p:nvPr/>
        </p:nvPicPr>
        <p:blipFill>
          <a:blip r:embed="rId2"/>
          <a:stretch>
            <a:fillRect/>
          </a:stretch>
        </p:blipFill>
        <p:spPr>
          <a:xfrm>
            <a:off x="287363" y="4054906"/>
            <a:ext cx="1251447" cy="794631"/>
          </a:xfrm>
          <a:prstGeom prst="rect">
            <a:avLst/>
          </a:prstGeom>
        </p:spPr>
      </p:pic>
      <p:pic>
        <p:nvPicPr>
          <p:cNvPr id="16" name="Picture 15">
            <a:extLst>
              <a:ext uri="{FF2B5EF4-FFF2-40B4-BE49-F238E27FC236}">
                <a16:creationId xmlns:a16="http://schemas.microsoft.com/office/drawing/2014/main" id="{4C13D9E9-13C9-4DB7-9813-5A10CB03ECA4}"/>
              </a:ext>
            </a:extLst>
          </p:cNvPr>
          <p:cNvPicPr>
            <a:picLocks noChangeAspect="1"/>
          </p:cNvPicPr>
          <p:nvPr/>
        </p:nvPicPr>
        <p:blipFill>
          <a:blip r:embed="rId3"/>
          <a:stretch>
            <a:fillRect/>
          </a:stretch>
        </p:blipFill>
        <p:spPr>
          <a:xfrm>
            <a:off x="5014646" y="4231577"/>
            <a:ext cx="3841991" cy="550955"/>
          </a:xfrm>
          <a:prstGeom prst="rect">
            <a:avLst/>
          </a:prstGeom>
        </p:spPr>
      </p:pic>
      <p:sp>
        <p:nvSpPr>
          <p:cNvPr id="3" name="TextBox 2">
            <a:extLst>
              <a:ext uri="{FF2B5EF4-FFF2-40B4-BE49-F238E27FC236}">
                <a16:creationId xmlns:a16="http://schemas.microsoft.com/office/drawing/2014/main" id="{36D7F86D-AD15-7361-DD59-F3BA1E40A110}"/>
              </a:ext>
            </a:extLst>
          </p:cNvPr>
          <p:cNvSpPr txBox="1"/>
          <p:nvPr/>
        </p:nvSpPr>
        <p:spPr>
          <a:xfrm>
            <a:off x="1767007" y="3944391"/>
            <a:ext cx="2479678" cy="1015663"/>
          </a:xfrm>
          <a:prstGeom prst="rect">
            <a:avLst/>
          </a:prstGeom>
          <a:noFill/>
        </p:spPr>
        <p:txBody>
          <a:bodyPr wrap="square">
            <a:spAutoFit/>
          </a:bodyPr>
          <a:lstStyle/>
          <a:p>
            <a:pPr marL="171450" indent="-171450">
              <a:buFont typeface="Arial" panose="020B0604020202020204" pitchFamily="34" charset="0"/>
              <a:buChar char="•"/>
            </a:pPr>
            <a:r>
              <a:rPr lang="en-GB" sz="1000" dirty="0">
                <a:effectLst/>
                <a:latin typeface="STIX" panose="02020603050405020304" pitchFamily="18" charset="0"/>
              </a:rPr>
              <a:t>A positive value means that entropy is transferred into the system, and </a:t>
            </a:r>
          </a:p>
          <a:p>
            <a:pPr marL="171450" indent="-171450">
              <a:buFont typeface="Arial" panose="020B0604020202020204" pitchFamily="34" charset="0"/>
              <a:buChar char="•"/>
            </a:pPr>
            <a:r>
              <a:rPr lang="en-GB" sz="1000" dirty="0">
                <a:effectLst/>
                <a:latin typeface="STIX" panose="02020603050405020304" pitchFamily="18" charset="0"/>
              </a:rPr>
              <a:t>a negative value means that entropy is transferred out. </a:t>
            </a:r>
          </a:p>
          <a:p>
            <a:pPr marL="171450" indent="-171450">
              <a:buFont typeface="Arial" panose="020B0604020202020204" pitchFamily="34" charset="0"/>
              <a:buChar char="•"/>
            </a:pPr>
            <a:r>
              <a:rPr lang="en-GB" sz="1000" dirty="0">
                <a:effectLst/>
                <a:latin typeface="STIX" panose="02020603050405020304" pitchFamily="18" charset="0"/>
              </a:rPr>
              <a:t>When there is no heat transfer, there is no entropy transfer. </a:t>
            </a:r>
            <a:endParaRPr lang="en-GB" sz="1000" dirty="0"/>
          </a:p>
        </p:txBody>
      </p:sp>
    </p:spTree>
    <p:extLst>
      <p:ext uri="{BB962C8B-B14F-4D97-AF65-F5344CB8AC3E}">
        <p14:creationId xmlns:p14="http://schemas.microsoft.com/office/powerpoint/2010/main" val="1141509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D18882-F5E0-4905-9DFD-911F90B450AE}"/>
              </a:ext>
            </a:extLst>
          </p:cNvPr>
          <p:cNvSpPr/>
          <p:nvPr/>
        </p:nvSpPr>
        <p:spPr>
          <a:xfrm>
            <a:off x="73835" y="267769"/>
            <a:ext cx="4305987" cy="584775"/>
          </a:xfrm>
          <a:prstGeom prst="rect">
            <a:avLst/>
          </a:prstGeom>
        </p:spPr>
        <p:txBody>
          <a:bodyPr wrap="none">
            <a:spAutoFit/>
          </a:bodyPr>
          <a:lstStyle/>
          <a:p>
            <a:r>
              <a:rPr lang="fi-FI" sz="3200" b="1" dirty="0" err="1"/>
              <a:t>Enthalpy</a:t>
            </a:r>
            <a:r>
              <a:rPr lang="fi-FI" sz="3200" b="1" dirty="0"/>
              <a:t> Vs. </a:t>
            </a:r>
            <a:r>
              <a:rPr lang="fi-FI" sz="3200" b="1" dirty="0" err="1"/>
              <a:t>Entropy</a:t>
            </a:r>
            <a:endParaRPr lang="fi-FI" sz="3200" b="1" dirty="0"/>
          </a:p>
        </p:txBody>
      </p:sp>
      <p:sp>
        <p:nvSpPr>
          <p:cNvPr id="6" name="Rectangle 5">
            <a:extLst>
              <a:ext uri="{FF2B5EF4-FFF2-40B4-BE49-F238E27FC236}">
                <a16:creationId xmlns:a16="http://schemas.microsoft.com/office/drawing/2014/main" id="{9BCA0C9A-E2AE-472E-BE25-2BB0680BD2FA}"/>
              </a:ext>
            </a:extLst>
          </p:cNvPr>
          <p:cNvSpPr/>
          <p:nvPr/>
        </p:nvSpPr>
        <p:spPr>
          <a:xfrm>
            <a:off x="73835" y="1275556"/>
            <a:ext cx="4369191" cy="1338828"/>
          </a:xfrm>
          <a:prstGeom prst="rect">
            <a:avLst/>
          </a:prstGeom>
          <a:solidFill>
            <a:srgbClr val="00FFFF"/>
          </a:solidFill>
        </p:spPr>
        <p:txBody>
          <a:bodyPr wrap="square">
            <a:spAutoFit/>
          </a:bodyPr>
          <a:lstStyle/>
          <a:p>
            <a:pPr>
              <a:spcBef>
                <a:spcPts val="600"/>
              </a:spcBef>
              <a:spcAft>
                <a:spcPts val="600"/>
              </a:spcAft>
            </a:pPr>
            <a:r>
              <a:rPr lang="en-US" dirty="0"/>
              <a:t>Enthalpy, denoted by the symbol ‘H’, refers to the measure of total heat content in a thermodynamic system under constant pressure. Enthalpy is calculated in terms of change, i.e., ∆H = ∆U + P∆V(where E is the internal energy). The SI unit of enthalpy is joules (J).</a:t>
            </a:r>
          </a:p>
        </p:txBody>
      </p:sp>
      <p:pic>
        <p:nvPicPr>
          <p:cNvPr id="9" name="Picture 8">
            <a:extLst>
              <a:ext uri="{FF2B5EF4-FFF2-40B4-BE49-F238E27FC236}">
                <a16:creationId xmlns:a16="http://schemas.microsoft.com/office/drawing/2014/main" id="{9077960F-BF82-4697-A901-DEC4D44673B6}"/>
              </a:ext>
            </a:extLst>
          </p:cNvPr>
          <p:cNvPicPr>
            <a:picLocks noChangeAspect="1"/>
          </p:cNvPicPr>
          <p:nvPr/>
        </p:nvPicPr>
        <p:blipFill>
          <a:blip r:embed="rId3"/>
          <a:stretch>
            <a:fillRect/>
          </a:stretch>
        </p:blipFill>
        <p:spPr>
          <a:xfrm>
            <a:off x="4572000" y="1085430"/>
            <a:ext cx="4295207" cy="3544133"/>
          </a:xfrm>
          <a:prstGeom prst="rect">
            <a:avLst/>
          </a:prstGeom>
        </p:spPr>
      </p:pic>
      <p:sp>
        <p:nvSpPr>
          <p:cNvPr id="10" name="Rectangle 9">
            <a:extLst>
              <a:ext uri="{FF2B5EF4-FFF2-40B4-BE49-F238E27FC236}">
                <a16:creationId xmlns:a16="http://schemas.microsoft.com/office/drawing/2014/main" id="{45CD9259-7769-446B-B834-710571774F93}"/>
              </a:ext>
            </a:extLst>
          </p:cNvPr>
          <p:cNvSpPr/>
          <p:nvPr/>
        </p:nvSpPr>
        <p:spPr>
          <a:xfrm>
            <a:off x="4848793" y="5363354"/>
            <a:ext cx="3950184" cy="300082"/>
          </a:xfrm>
          <a:prstGeom prst="rect">
            <a:avLst/>
          </a:prstGeom>
        </p:spPr>
        <p:txBody>
          <a:bodyPr wrap="none">
            <a:spAutoFit/>
          </a:bodyPr>
          <a:lstStyle/>
          <a:p>
            <a:r>
              <a:rPr lang="fi-FI" dirty="0"/>
              <a:t>https://www.youtube.com/watch?v=YM-uykVfq_E</a:t>
            </a:r>
          </a:p>
        </p:txBody>
      </p:sp>
      <p:sp>
        <p:nvSpPr>
          <p:cNvPr id="11" name="Rectangle 10">
            <a:extLst>
              <a:ext uri="{FF2B5EF4-FFF2-40B4-BE49-F238E27FC236}">
                <a16:creationId xmlns:a16="http://schemas.microsoft.com/office/drawing/2014/main" id="{22B4EA43-3D3D-44CD-B300-C4FBBC4C045B}"/>
              </a:ext>
            </a:extLst>
          </p:cNvPr>
          <p:cNvSpPr/>
          <p:nvPr/>
        </p:nvSpPr>
        <p:spPr>
          <a:xfrm>
            <a:off x="4848793" y="5055448"/>
            <a:ext cx="3877985" cy="300082"/>
          </a:xfrm>
          <a:prstGeom prst="rect">
            <a:avLst/>
          </a:prstGeom>
        </p:spPr>
        <p:txBody>
          <a:bodyPr wrap="none">
            <a:spAutoFit/>
          </a:bodyPr>
          <a:lstStyle/>
          <a:p>
            <a:r>
              <a:rPr lang="en-US" b="1" dirty="0"/>
              <a:t>Entropy and Entropy Generation in Daily Life</a:t>
            </a:r>
            <a:endParaRPr lang="fi-FI" b="1" dirty="0"/>
          </a:p>
        </p:txBody>
      </p:sp>
      <p:sp>
        <p:nvSpPr>
          <p:cNvPr id="3" name="TextBox 2">
            <a:extLst>
              <a:ext uri="{FF2B5EF4-FFF2-40B4-BE49-F238E27FC236}">
                <a16:creationId xmlns:a16="http://schemas.microsoft.com/office/drawing/2014/main" id="{AFEEF23A-7B4F-42A3-1AA4-91FA20AF2DC3}"/>
              </a:ext>
            </a:extLst>
          </p:cNvPr>
          <p:cNvSpPr txBox="1"/>
          <p:nvPr/>
        </p:nvSpPr>
        <p:spPr>
          <a:xfrm>
            <a:off x="57503" y="3056434"/>
            <a:ext cx="4385523" cy="1338828"/>
          </a:xfrm>
          <a:prstGeom prst="rect">
            <a:avLst/>
          </a:prstGeom>
          <a:solidFill>
            <a:srgbClr val="00FFFF"/>
          </a:solidFill>
        </p:spPr>
        <p:txBody>
          <a:bodyPr wrap="square">
            <a:spAutoFit/>
          </a:bodyPr>
          <a:lstStyle/>
          <a:p>
            <a:pPr>
              <a:spcBef>
                <a:spcPts val="600"/>
              </a:spcBef>
              <a:spcAft>
                <a:spcPts val="600"/>
              </a:spcAft>
            </a:pPr>
            <a:r>
              <a:rPr lang="en-US" dirty="0"/>
              <a:t>Entropy, denoted by the symbol ‘S’, refers to the measure of the level of disorder in a thermodynamic system. It is measured as joules per kelvin (J/K). Entropy is calculated in terms of change, i.e., ∆S = ∆Q/T (where Q is the heat content and T is the temperature).</a:t>
            </a:r>
          </a:p>
        </p:txBody>
      </p:sp>
    </p:spTree>
    <p:extLst>
      <p:ext uri="{BB962C8B-B14F-4D97-AF65-F5344CB8AC3E}">
        <p14:creationId xmlns:p14="http://schemas.microsoft.com/office/powerpoint/2010/main" val="266857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F5D93C-4F0D-499F-B673-C57100A72F09}"/>
              </a:ext>
            </a:extLst>
          </p:cNvPr>
          <p:cNvSpPr>
            <a:spLocks noGrp="1"/>
          </p:cNvSpPr>
          <p:nvPr>
            <p:ph type="body" sz="half" idx="10"/>
          </p:nvPr>
        </p:nvSpPr>
        <p:spPr>
          <a:xfrm>
            <a:off x="287363" y="223017"/>
            <a:ext cx="5099977" cy="1157194"/>
          </a:xfrm>
        </p:spPr>
        <p:txBody>
          <a:bodyPr/>
          <a:lstStyle/>
          <a:p>
            <a:r>
              <a:rPr lang="en-US" dirty="0"/>
              <a:t>Defining Systems</a:t>
            </a:r>
          </a:p>
        </p:txBody>
      </p:sp>
      <p:sp>
        <p:nvSpPr>
          <p:cNvPr id="6" name="TextBox 5">
            <a:extLst>
              <a:ext uri="{FF2B5EF4-FFF2-40B4-BE49-F238E27FC236}">
                <a16:creationId xmlns:a16="http://schemas.microsoft.com/office/drawing/2014/main" id="{E648F70A-3A54-4D06-AD6F-F3268D66DCCE}"/>
              </a:ext>
            </a:extLst>
          </p:cNvPr>
          <p:cNvSpPr txBox="1"/>
          <p:nvPr/>
        </p:nvSpPr>
        <p:spPr>
          <a:xfrm>
            <a:off x="116204" y="1354678"/>
            <a:ext cx="3202475" cy="1338828"/>
          </a:xfrm>
          <a:prstGeom prst="rect">
            <a:avLst/>
          </a:prstGeom>
          <a:solidFill>
            <a:srgbClr val="00B0F0">
              <a:alpha val="20000"/>
            </a:srgbClr>
          </a:solidFill>
        </p:spPr>
        <p:txBody>
          <a:bodyPr wrap="square">
            <a:spAutoFit/>
          </a:bodyPr>
          <a:lstStyle/>
          <a:p>
            <a:pPr algn="just"/>
            <a:r>
              <a:rPr lang="en-US" i="1" dirty="0"/>
              <a:t>System</a:t>
            </a:r>
            <a:r>
              <a:rPr lang="en-US" dirty="0"/>
              <a:t> is used to identify the subject of the analysis. Once the system is defined and the relevant interactions with other systems are identified, one or more physical laws or relations are applied.</a:t>
            </a:r>
          </a:p>
        </p:txBody>
      </p:sp>
      <p:sp>
        <p:nvSpPr>
          <p:cNvPr id="7" name="TextBox 6">
            <a:extLst>
              <a:ext uri="{FF2B5EF4-FFF2-40B4-BE49-F238E27FC236}">
                <a16:creationId xmlns:a16="http://schemas.microsoft.com/office/drawing/2014/main" id="{22C28754-2FC4-44F5-ABBA-96CB9A89406F}"/>
              </a:ext>
            </a:extLst>
          </p:cNvPr>
          <p:cNvSpPr txBox="1"/>
          <p:nvPr/>
        </p:nvSpPr>
        <p:spPr>
          <a:xfrm>
            <a:off x="116203" y="886678"/>
            <a:ext cx="3202475" cy="369332"/>
          </a:xfrm>
          <a:prstGeom prst="rect">
            <a:avLst/>
          </a:prstGeom>
          <a:solidFill>
            <a:srgbClr val="00FF00">
              <a:alpha val="20000"/>
            </a:srgbClr>
          </a:solidFill>
        </p:spPr>
        <p:txBody>
          <a:bodyPr wrap="square" rtlCol="0">
            <a:spAutoFit/>
          </a:bodyPr>
          <a:lstStyle/>
          <a:p>
            <a:pPr algn="ctr"/>
            <a:r>
              <a:rPr lang="en-US" sz="1800" b="1" dirty="0"/>
              <a:t>System</a:t>
            </a:r>
          </a:p>
        </p:txBody>
      </p:sp>
      <p:sp>
        <p:nvSpPr>
          <p:cNvPr id="8" name="TextBox 7">
            <a:extLst>
              <a:ext uri="{FF2B5EF4-FFF2-40B4-BE49-F238E27FC236}">
                <a16:creationId xmlns:a16="http://schemas.microsoft.com/office/drawing/2014/main" id="{94B67CED-9961-4A6C-A8A3-380A5ECDCC34}"/>
              </a:ext>
            </a:extLst>
          </p:cNvPr>
          <p:cNvSpPr txBox="1"/>
          <p:nvPr/>
        </p:nvSpPr>
        <p:spPr>
          <a:xfrm>
            <a:off x="116203" y="3560954"/>
            <a:ext cx="3202475" cy="1338828"/>
          </a:xfrm>
          <a:prstGeom prst="rect">
            <a:avLst/>
          </a:prstGeom>
          <a:solidFill>
            <a:srgbClr val="00B0F0">
              <a:alpha val="20000"/>
            </a:srgbClr>
          </a:solidFill>
        </p:spPr>
        <p:txBody>
          <a:bodyPr wrap="square">
            <a:spAutoFit/>
          </a:bodyPr>
          <a:lstStyle/>
          <a:p>
            <a:pPr algn="just"/>
            <a:r>
              <a:rPr lang="en-US" dirty="0"/>
              <a:t>Everything external to the system is considered to be part of the system’s surroundings. The system is distinguished from its surroundings by a specified boundary, which may be at rest or in motion.</a:t>
            </a:r>
          </a:p>
        </p:txBody>
      </p:sp>
      <p:sp>
        <p:nvSpPr>
          <p:cNvPr id="9" name="TextBox 8">
            <a:extLst>
              <a:ext uri="{FF2B5EF4-FFF2-40B4-BE49-F238E27FC236}">
                <a16:creationId xmlns:a16="http://schemas.microsoft.com/office/drawing/2014/main" id="{7CFB0527-0692-4AA7-B287-BF578C473B07}"/>
              </a:ext>
            </a:extLst>
          </p:cNvPr>
          <p:cNvSpPr txBox="1"/>
          <p:nvPr/>
        </p:nvSpPr>
        <p:spPr>
          <a:xfrm>
            <a:off x="116204" y="2942564"/>
            <a:ext cx="3202475" cy="369332"/>
          </a:xfrm>
          <a:prstGeom prst="rect">
            <a:avLst/>
          </a:prstGeom>
          <a:solidFill>
            <a:srgbClr val="00FF00">
              <a:alpha val="20000"/>
            </a:srgbClr>
          </a:solidFill>
        </p:spPr>
        <p:txBody>
          <a:bodyPr wrap="square" rtlCol="0">
            <a:spAutoFit/>
          </a:bodyPr>
          <a:lstStyle/>
          <a:p>
            <a:r>
              <a:rPr lang="en-US" sz="1800" b="1" dirty="0"/>
              <a:t>Surroundings Boundary</a:t>
            </a:r>
          </a:p>
        </p:txBody>
      </p:sp>
      <p:pic>
        <p:nvPicPr>
          <p:cNvPr id="13" name="Picture 12" descr="Diagram, text&#10;&#10;Description automatically generated">
            <a:extLst>
              <a:ext uri="{FF2B5EF4-FFF2-40B4-BE49-F238E27FC236}">
                <a16:creationId xmlns:a16="http://schemas.microsoft.com/office/drawing/2014/main" id="{824C0BE0-E3E8-4DA6-9D56-FFA224C7D33E}"/>
              </a:ext>
            </a:extLst>
          </p:cNvPr>
          <p:cNvPicPr>
            <a:picLocks noChangeAspect="1"/>
          </p:cNvPicPr>
          <p:nvPr/>
        </p:nvPicPr>
        <p:blipFill rotWithShape="1">
          <a:blip r:embed="rId2"/>
          <a:srcRect t="9493" b="4885"/>
          <a:stretch/>
        </p:blipFill>
        <p:spPr>
          <a:xfrm>
            <a:off x="3318679" y="1322577"/>
            <a:ext cx="5709117" cy="3069845"/>
          </a:xfrm>
          <a:prstGeom prst="rect">
            <a:avLst/>
          </a:prstGeom>
        </p:spPr>
      </p:pic>
    </p:spTree>
    <p:extLst>
      <p:ext uri="{BB962C8B-B14F-4D97-AF65-F5344CB8AC3E}">
        <p14:creationId xmlns:p14="http://schemas.microsoft.com/office/powerpoint/2010/main" val="23078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BEEF44-26E6-B707-5C40-0375ED440859}"/>
              </a:ext>
            </a:extLst>
          </p:cNvPr>
          <p:cNvSpPr txBox="1"/>
          <p:nvPr/>
        </p:nvSpPr>
        <p:spPr>
          <a:xfrm>
            <a:off x="353961" y="2631377"/>
            <a:ext cx="8436077" cy="707886"/>
          </a:xfrm>
          <a:prstGeom prst="rect">
            <a:avLst/>
          </a:prstGeom>
          <a:noFill/>
        </p:spPr>
        <p:txBody>
          <a:bodyPr wrap="square">
            <a:spAutoFit/>
          </a:bodyPr>
          <a:lstStyle/>
          <a:p>
            <a:pPr algn="ctr"/>
            <a:r>
              <a:rPr lang="en-US" sz="4000" b="1" dirty="0"/>
              <a:t>Application of Thermodynamics</a:t>
            </a:r>
            <a:endParaRPr lang="fi-FI" sz="4000" b="1" dirty="0"/>
          </a:p>
        </p:txBody>
      </p:sp>
    </p:spTree>
    <p:extLst>
      <p:ext uri="{BB962C8B-B14F-4D97-AF65-F5344CB8AC3E}">
        <p14:creationId xmlns:p14="http://schemas.microsoft.com/office/powerpoint/2010/main" val="850685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41765" y="155127"/>
            <a:ext cx="8819468" cy="584775"/>
          </a:xfrm>
          <a:prstGeom prst="rect">
            <a:avLst/>
          </a:prstGeom>
        </p:spPr>
        <p:txBody>
          <a:bodyPr wrap="square">
            <a:spAutoFit/>
          </a:bodyPr>
          <a:lstStyle/>
          <a:p>
            <a:r>
              <a:rPr lang="en-US" sz="3200" b="1" dirty="0"/>
              <a:t>Modeling the Rankine Cycle (Vapor Power)</a:t>
            </a:r>
            <a:endParaRPr lang="fi-FI" sz="3200" b="1" dirty="0"/>
          </a:p>
        </p:txBody>
      </p:sp>
      <p:pic>
        <p:nvPicPr>
          <p:cNvPr id="2" name="Picture 1">
            <a:extLst>
              <a:ext uri="{FF2B5EF4-FFF2-40B4-BE49-F238E27FC236}">
                <a16:creationId xmlns:a16="http://schemas.microsoft.com/office/drawing/2014/main" id="{E8E3A2D3-D893-FF0D-A70B-19823E7E6C59}"/>
              </a:ext>
            </a:extLst>
          </p:cNvPr>
          <p:cNvPicPr>
            <a:picLocks noChangeAspect="1"/>
          </p:cNvPicPr>
          <p:nvPr/>
        </p:nvPicPr>
        <p:blipFill>
          <a:blip r:embed="rId3"/>
          <a:stretch>
            <a:fillRect/>
          </a:stretch>
        </p:blipFill>
        <p:spPr>
          <a:xfrm>
            <a:off x="166537" y="845670"/>
            <a:ext cx="3580424" cy="2734376"/>
          </a:xfrm>
          <a:prstGeom prst="rect">
            <a:avLst/>
          </a:prstGeom>
        </p:spPr>
      </p:pic>
      <p:sp>
        <p:nvSpPr>
          <p:cNvPr id="5" name="TextBox 4">
            <a:extLst>
              <a:ext uri="{FF2B5EF4-FFF2-40B4-BE49-F238E27FC236}">
                <a16:creationId xmlns:a16="http://schemas.microsoft.com/office/drawing/2014/main" id="{939D226A-1328-EAFB-9035-94343A642E92}"/>
              </a:ext>
            </a:extLst>
          </p:cNvPr>
          <p:cNvSpPr txBox="1"/>
          <p:nvPr/>
        </p:nvSpPr>
        <p:spPr>
          <a:xfrm>
            <a:off x="4514850" y="845670"/>
            <a:ext cx="4462613" cy="307777"/>
          </a:xfrm>
          <a:prstGeom prst="rect">
            <a:avLst/>
          </a:prstGeom>
          <a:solidFill>
            <a:srgbClr val="00FF00"/>
          </a:solidFill>
        </p:spPr>
        <p:txBody>
          <a:bodyPr wrap="square">
            <a:spAutoFit/>
          </a:bodyPr>
          <a:lstStyle/>
          <a:p>
            <a:r>
              <a:rPr lang="en-GB" sz="1400" b="1" dirty="0">
                <a:solidFill>
                  <a:srgbClr val="023D5B"/>
                </a:solidFill>
                <a:effectLst/>
                <a:latin typeface="SourceSansPro"/>
              </a:rPr>
              <a:t>Turbine </a:t>
            </a:r>
            <a:endParaRPr lang="en-GB" dirty="0"/>
          </a:p>
        </p:txBody>
      </p:sp>
      <p:pic>
        <p:nvPicPr>
          <p:cNvPr id="6" name="Picture 5">
            <a:extLst>
              <a:ext uri="{FF2B5EF4-FFF2-40B4-BE49-F238E27FC236}">
                <a16:creationId xmlns:a16="http://schemas.microsoft.com/office/drawing/2014/main" id="{547DCF64-7238-A3B5-7A02-B8658C1FBF0E}"/>
              </a:ext>
            </a:extLst>
          </p:cNvPr>
          <p:cNvPicPr>
            <a:picLocks noChangeAspect="1"/>
          </p:cNvPicPr>
          <p:nvPr/>
        </p:nvPicPr>
        <p:blipFill>
          <a:blip r:embed="rId4"/>
          <a:stretch>
            <a:fillRect/>
          </a:stretch>
        </p:blipFill>
        <p:spPr>
          <a:xfrm>
            <a:off x="4514850" y="1153447"/>
            <a:ext cx="3580423" cy="806188"/>
          </a:xfrm>
          <a:prstGeom prst="rect">
            <a:avLst/>
          </a:prstGeom>
        </p:spPr>
      </p:pic>
      <p:sp>
        <p:nvSpPr>
          <p:cNvPr id="9" name="TextBox 8">
            <a:extLst>
              <a:ext uri="{FF2B5EF4-FFF2-40B4-BE49-F238E27FC236}">
                <a16:creationId xmlns:a16="http://schemas.microsoft.com/office/drawing/2014/main" id="{667E4117-45C5-DA21-AB96-B38A4897E49C}"/>
              </a:ext>
            </a:extLst>
          </p:cNvPr>
          <p:cNvSpPr txBox="1"/>
          <p:nvPr/>
        </p:nvSpPr>
        <p:spPr>
          <a:xfrm>
            <a:off x="4514850" y="1959635"/>
            <a:ext cx="4462613" cy="307777"/>
          </a:xfrm>
          <a:prstGeom prst="rect">
            <a:avLst/>
          </a:prstGeom>
          <a:solidFill>
            <a:srgbClr val="00FF00"/>
          </a:solidFill>
        </p:spPr>
        <p:txBody>
          <a:bodyPr wrap="square">
            <a:spAutoFit/>
          </a:bodyPr>
          <a:lstStyle>
            <a:defPPr>
              <a:defRPr lang="en-US"/>
            </a:defPPr>
            <a:lvl1pPr>
              <a:defRPr sz="1400" b="1">
                <a:solidFill>
                  <a:srgbClr val="023D5B"/>
                </a:solidFill>
                <a:effectLst/>
                <a:latin typeface="SourceSansPro"/>
              </a:defRPr>
            </a:lvl1pPr>
          </a:lstStyle>
          <a:p>
            <a:r>
              <a:rPr lang="en-GB" dirty="0"/>
              <a:t>Condenser </a:t>
            </a:r>
          </a:p>
        </p:txBody>
      </p:sp>
      <p:pic>
        <p:nvPicPr>
          <p:cNvPr id="10" name="Picture 9">
            <a:extLst>
              <a:ext uri="{FF2B5EF4-FFF2-40B4-BE49-F238E27FC236}">
                <a16:creationId xmlns:a16="http://schemas.microsoft.com/office/drawing/2014/main" id="{18E5ED56-EFEC-A260-5CE8-BEF4D6F09FE9}"/>
              </a:ext>
            </a:extLst>
          </p:cNvPr>
          <p:cNvPicPr>
            <a:picLocks noChangeAspect="1"/>
          </p:cNvPicPr>
          <p:nvPr/>
        </p:nvPicPr>
        <p:blipFill>
          <a:blip r:embed="rId5"/>
          <a:stretch>
            <a:fillRect/>
          </a:stretch>
        </p:blipFill>
        <p:spPr>
          <a:xfrm>
            <a:off x="5587022" y="2267412"/>
            <a:ext cx="1270977" cy="635489"/>
          </a:xfrm>
          <a:prstGeom prst="rect">
            <a:avLst/>
          </a:prstGeom>
        </p:spPr>
      </p:pic>
      <p:sp>
        <p:nvSpPr>
          <p:cNvPr id="13" name="TextBox 12">
            <a:extLst>
              <a:ext uri="{FF2B5EF4-FFF2-40B4-BE49-F238E27FC236}">
                <a16:creationId xmlns:a16="http://schemas.microsoft.com/office/drawing/2014/main" id="{71BFE840-2396-0B82-95F4-A506E9382820}"/>
              </a:ext>
            </a:extLst>
          </p:cNvPr>
          <p:cNvSpPr txBox="1"/>
          <p:nvPr/>
        </p:nvSpPr>
        <p:spPr>
          <a:xfrm>
            <a:off x="4572000" y="2857499"/>
            <a:ext cx="4405463" cy="307777"/>
          </a:xfrm>
          <a:prstGeom prst="rect">
            <a:avLst/>
          </a:prstGeom>
          <a:solidFill>
            <a:srgbClr val="00FF00"/>
          </a:solidFill>
        </p:spPr>
        <p:txBody>
          <a:bodyPr wrap="square">
            <a:spAutoFit/>
          </a:bodyPr>
          <a:lstStyle>
            <a:defPPr>
              <a:defRPr lang="en-US"/>
            </a:defPPr>
            <a:lvl1pPr>
              <a:defRPr sz="1400" b="1">
                <a:solidFill>
                  <a:srgbClr val="023D5B"/>
                </a:solidFill>
                <a:effectLst/>
                <a:latin typeface="SourceSansPro"/>
              </a:defRPr>
            </a:lvl1pPr>
          </a:lstStyle>
          <a:p>
            <a:r>
              <a:rPr lang="en-GB" dirty="0"/>
              <a:t>Pump </a:t>
            </a:r>
          </a:p>
        </p:txBody>
      </p:sp>
      <p:pic>
        <p:nvPicPr>
          <p:cNvPr id="14" name="Picture 13">
            <a:extLst>
              <a:ext uri="{FF2B5EF4-FFF2-40B4-BE49-F238E27FC236}">
                <a16:creationId xmlns:a16="http://schemas.microsoft.com/office/drawing/2014/main" id="{B9110204-9A3F-C5AF-7BC7-CA27C71A1A18}"/>
              </a:ext>
            </a:extLst>
          </p:cNvPr>
          <p:cNvPicPr>
            <a:picLocks noChangeAspect="1"/>
          </p:cNvPicPr>
          <p:nvPr/>
        </p:nvPicPr>
        <p:blipFill>
          <a:blip r:embed="rId6"/>
          <a:stretch>
            <a:fillRect/>
          </a:stretch>
        </p:blipFill>
        <p:spPr>
          <a:xfrm>
            <a:off x="5651010" y="3176556"/>
            <a:ext cx="1143000" cy="577850"/>
          </a:xfrm>
          <a:prstGeom prst="rect">
            <a:avLst/>
          </a:prstGeom>
        </p:spPr>
      </p:pic>
      <p:sp>
        <p:nvSpPr>
          <p:cNvPr id="16" name="TextBox 15">
            <a:extLst>
              <a:ext uri="{FF2B5EF4-FFF2-40B4-BE49-F238E27FC236}">
                <a16:creationId xmlns:a16="http://schemas.microsoft.com/office/drawing/2014/main" id="{88920D5D-304B-9178-C36B-223E4F619ECC}"/>
              </a:ext>
            </a:extLst>
          </p:cNvPr>
          <p:cNvSpPr txBox="1"/>
          <p:nvPr/>
        </p:nvSpPr>
        <p:spPr>
          <a:xfrm>
            <a:off x="4572000" y="3758824"/>
            <a:ext cx="4405463" cy="307777"/>
          </a:xfrm>
          <a:prstGeom prst="rect">
            <a:avLst/>
          </a:prstGeom>
          <a:solidFill>
            <a:srgbClr val="00FF00"/>
          </a:solidFill>
        </p:spPr>
        <p:txBody>
          <a:bodyPr wrap="square">
            <a:spAutoFit/>
          </a:bodyPr>
          <a:lstStyle>
            <a:defPPr>
              <a:defRPr lang="en-US"/>
            </a:defPPr>
            <a:lvl1pPr>
              <a:defRPr sz="1400" b="1">
                <a:solidFill>
                  <a:srgbClr val="023D5B"/>
                </a:solidFill>
                <a:effectLst/>
                <a:latin typeface="SourceSansPro"/>
              </a:defRPr>
            </a:lvl1pPr>
          </a:lstStyle>
          <a:p>
            <a:r>
              <a:rPr lang="en-GB" dirty="0"/>
              <a:t>Boiler </a:t>
            </a:r>
          </a:p>
        </p:txBody>
      </p:sp>
      <p:pic>
        <p:nvPicPr>
          <p:cNvPr id="17" name="Picture 16">
            <a:extLst>
              <a:ext uri="{FF2B5EF4-FFF2-40B4-BE49-F238E27FC236}">
                <a16:creationId xmlns:a16="http://schemas.microsoft.com/office/drawing/2014/main" id="{F770F71A-803D-45C7-48D3-28328EB624BD}"/>
              </a:ext>
            </a:extLst>
          </p:cNvPr>
          <p:cNvPicPr>
            <a:picLocks noChangeAspect="1"/>
          </p:cNvPicPr>
          <p:nvPr/>
        </p:nvPicPr>
        <p:blipFill>
          <a:blip r:embed="rId7"/>
          <a:stretch>
            <a:fillRect/>
          </a:stretch>
        </p:blipFill>
        <p:spPr>
          <a:xfrm>
            <a:off x="5651010" y="4072205"/>
            <a:ext cx="1143000" cy="604345"/>
          </a:xfrm>
          <a:prstGeom prst="rect">
            <a:avLst/>
          </a:prstGeom>
        </p:spPr>
      </p:pic>
      <p:sp>
        <p:nvSpPr>
          <p:cNvPr id="19" name="TextBox 18">
            <a:extLst>
              <a:ext uri="{FF2B5EF4-FFF2-40B4-BE49-F238E27FC236}">
                <a16:creationId xmlns:a16="http://schemas.microsoft.com/office/drawing/2014/main" id="{A47DCE95-D231-4E7F-9CF8-8DF434AB1049}"/>
              </a:ext>
            </a:extLst>
          </p:cNvPr>
          <p:cNvSpPr txBox="1"/>
          <p:nvPr/>
        </p:nvSpPr>
        <p:spPr>
          <a:xfrm>
            <a:off x="4572000" y="4671035"/>
            <a:ext cx="4405463" cy="307777"/>
          </a:xfrm>
          <a:prstGeom prst="rect">
            <a:avLst/>
          </a:prstGeom>
          <a:solidFill>
            <a:srgbClr val="00FF00"/>
          </a:solidFill>
        </p:spPr>
        <p:txBody>
          <a:bodyPr wrap="square">
            <a:spAutoFit/>
          </a:bodyPr>
          <a:lstStyle>
            <a:defPPr>
              <a:defRPr lang="en-US"/>
            </a:defPPr>
            <a:lvl1pPr>
              <a:defRPr sz="1400" b="1">
                <a:solidFill>
                  <a:srgbClr val="023D5B"/>
                </a:solidFill>
                <a:effectLst/>
                <a:latin typeface="SourceSansPro"/>
              </a:defRPr>
            </a:lvl1pPr>
          </a:lstStyle>
          <a:p>
            <a:r>
              <a:rPr lang="en-GB" dirty="0"/>
              <a:t>Performance Parameters </a:t>
            </a:r>
          </a:p>
        </p:txBody>
      </p:sp>
      <p:pic>
        <p:nvPicPr>
          <p:cNvPr id="20" name="Picture 19">
            <a:extLst>
              <a:ext uri="{FF2B5EF4-FFF2-40B4-BE49-F238E27FC236}">
                <a16:creationId xmlns:a16="http://schemas.microsoft.com/office/drawing/2014/main" id="{30D6581E-3E02-9446-BEDA-5DA1C783FBFB}"/>
              </a:ext>
            </a:extLst>
          </p:cNvPr>
          <p:cNvPicPr>
            <a:picLocks noChangeAspect="1"/>
          </p:cNvPicPr>
          <p:nvPr/>
        </p:nvPicPr>
        <p:blipFill>
          <a:blip r:embed="rId8"/>
          <a:stretch>
            <a:fillRect/>
          </a:stretch>
        </p:blipFill>
        <p:spPr>
          <a:xfrm>
            <a:off x="4722507" y="4969676"/>
            <a:ext cx="3000006" cy="585484"/>
          </a:xfrm>
          <a:prstGeom prst="rect">
            <a:avLst/>
          </a:prstGeom>
        </p:spPr>
      </p:pic>
      <p:pic>
        <p:nvPicPr>
          <p:cNvPr id="3" name="Picture 2">
            <a:extLst>
              <a:ext uri="{FF2B5EF4-FFF2-40B4-BE49-F238E27FC236}">
                <a16:creationId xmlns:a16="http://schemas.microsoft.com/office/drawing/2014/main" id="{BA4FF4E7-5C66-F4AD-5AA3-D2D9D17E8E28}"/>
              </a:ext>
            </a:extLst>
          </p:cNvPr>
          <p:cNvPicPr>
            <a:picLocks noChangeAspect="1"/>
          </p:cNvPicPr>
          <p:nvPr/>
        </p:nvPicPr>
        <p:blipFill>
          <a:blip r:embed="rId9"/>
          <a:stretch>
            <a:fillRect/>
          </a:stretch>
        </p:blipFill>
        <p:spPr>
          <a:xfrm>
            <a:off x="2001964" y="3374392"/>
            <a:ext cx="2440573" cy="1838285"/>
          </a:xfrm>
          <a:prstGeom prst="rect">
            <a:avLst/>
          </a:prstGeom>
        </p:spPr>
      </p:pic>
      <p:sp>
        <p:nvSpPr>
          <p:cNvPr id="4" name="TextBox 3">
            <a:extLst>
              <a:ext uri="{FF2B5EF4-FFF2-40B4-BE49-F238E27FC236}">
                <a16:creationId xmlns:a16="http://schemas.microsoft.com/office/drawing/2014/main" id="{689FA5AF-2FE5-1CCE-9F42-3837F895DA10}"/>
              </a:ext>
            </a:extLst>
          </p:cNvPr>
          <p:cNvSpPr txBox="1"/>
          <p:nvPr/>
        </p:nvSpPr>
        <p:spPr>
          <a:xfrm>
            <a:off x="1600069" y="5336495"/>
            <a:ext cx="3244362" cy="246221"/>
          </a:xfrm>
          <a:prstGeom prst="rect">
            <a:avLst/>
          </a:prstGeom>
          <a:noFill/>
        </p:spPr>
        <p:txBody>
          <a:bodyPr wrap="square">
            <a:spAutoFit/>
          </a:bodyPr>
          <a:lstStyle/>
          <a:p>
            <a:r>
              <a:rPr lang="en-GB" sz="1000" dirty="0">
                <a:effectLst/>
                <a:latin typeface="STIX" panose="02020603050405020304" pitchFamily="18" charset="0"/>
              </a:rPr>
              <a:t>Temperature–entropy diagram of the ideal Rankine cycle </a:t>
            </a:r>
            <a:endParaRPr lang="en-GB" sz="1000" dirty="0"/>
          </a:p>
        </p:txBody>
      </p:sp>
    </p:spTree>
    <p:extLst>
      <p:ext uri="{BB962C8B-B14F-4D97-AF65-F5344CB8AC3E}">
        <p14:creationId xmlns:p14="http://schemas.microsoft.com/office/powerpoint/2010/main" val="678762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45D504-BDFB-67F8-CAED-6BE785245CFD}"/>
              </a:ext>
            </a:extLst>
          </p:cNvPr>
          <p:cNvPicPr>
            <a:picLocks noChangeAspect="1"/>
          </p:cNvPicPr>
          <p:nvPr/>
        </p:nvPicPr>
        <p:blipFill>
          <a:blip r:embed="rId3"/>
          <a:stretch>
            <a:fillRect/>
          </a:stretch>
        </p:blipFill>
        <p:spPr>
          <a:xfrm>
            <a:off x="276793" y="952894"/>
            <a:ext cx="3403869" cy="4009767"/>
          </a:xfrm>
          <a:prstGeom prst="rect">
            <a:avLst/>
          </a:prstGeom>
        </p:spPr>
      </p:pic>
      <p:pic>
        <p:nvPicPr>
          <p:cNvPr id="5" name="Picture 4">
            <a:extLst>
              <a:ext uri="{FF2B5EF4-FFF2-40B4-BE49-F238E27FC236}">
                <a16:creationId xmlns:a16="http://schemas.microsoft.com/office/drawing/2014/main" id="{618150CA-323D-60A5-71EB-E7A583D10CF1}"/>
              </a:ext>
            </a:extLst>
          </p:cNvPr>
          <p:cNvPicPr>
            <a:picLocks noChangeAspect="1"/>
          </p:cNvPicPr>
          <p:nvPr/>
        </p:nvPicPr>
        <p:blipFill>
          <a:blip r:embed="rId4"/>
          <a:stretch>
            <a:fillRect/>
          </a:stretch>
        </p:blipFill>
        <p:spPr>
          <a:xfrm>
            <a:off x="4991094" y="952894"/>
            <a:ext cx="3443621" cy="4009767"/>
          </a:xfrm>
          <a:prstGeom prst="rect">
            <a:avLst/>
          </a:prstGeom>
        </p:spPr>
      </p:pic>
      <p:sp>
        <p:nvSpPr>
          <p:cNvPr id="10" name="Rectangle 9">
            <a:extLst>
              <a:ext uri="{FF2B5EF4-FFF2-40B4-BE49-F238E27FC236}">
                <a16:creationId xmlns:a16="http://schemas.microsoft.com/office/drawing/2014/main" id="{77A69C5A-D325-E7A5-7829-1AF798B51F5F}"/>
              </a:ext>
            </a:extLst>
          </p:cNvPr>
          <p:cNvSpPr/>
          <p:nvPr/>
        </p:nvSpPr>
        <p:spPr>
          <a:xfrm>
            <a:off x="276793" y="167564"/>
            <a:ext cx="4395755" cy="584775"/>
          </a:xfrm>
          <a:prstGeom prst="rect">
            <a:avLst/>
          </a:prstGeom>
        </p:spPr>
        <p:txBody>
          <a:bodyPr wrap="none">
            <a:spAutoFit/>
          </a:bodyPr>
          <a:lstStyle/>
          <a:p>
            <a:r>
              <a:rPr lang="en-US" sz="3200" b="1" dirty="0"/>
              <a:t>Otto and Diesel Cycle</a:t>
            </a:r>
          </a:p>
        </p:txBody>
      </p:sp>
    </p:spTree>
    <p:extLst>
      <p:ext uri="{BB962C8B-B14F-4D97-AF65-F5344CB8AC3E}">
        <p14:creationId xmlns:p14="http://schemas.microsoft.com/office/powerpoint/2010/main" val="3729000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8ED760-ACB5-4CF2-B248-F34ACE028307}"/>
              </a:ext>
            </a:extLst>
          </p:cNvPr>
          <p:cNvPicPr>
            <a:picLocks noChangeAspect="1"/>
          </p:cNvPicPr>
          <p:nvPr/>
        </p:nvPicPr>
        <p:blipFill>
          <a:blip r:embed="rId2"/>
          <a:stretch>
            <a:fillRect/>
          </a:stretch>
        </p:blipFill>
        <p:spPr>
          <a:xfrm>
            <a:off x="276794" y="662778"/>
            <a:ext cx="3299597" cy="2160000"/>
          </a:xfrm>
          <a:prstGeom prst="rect">
            <a:avLst/>
          </a:prstGeom>
        </p:spPr>
      </p:pic>
      <p:sp>
        <p:nvSpPr>
          <p:cNvPr id="10" name="TextBox 9">
            <a:extLst>
              <a:ext uri="{FF2B5EF4-FFF2-40B4-BE49-F238E27FC236}">
                <a16:creationId xmlns:a16="http://schemas.microsoft.com/office/drawing/2014/main" id="{B15C5EF0-F63C-C9B6-D446-A35175790CEB}"/>
              </a:ext>
            </a:extLst>
          </p:cNvPr>
          <p:cNvSpPr txBox="1"/>
          <p:nvPr/>
        </p:nvSpPr>
        <p:spPr>
          <a:xfrm>
            <a:off x="3601974" y="983210"/>
            <a:ext cx="1819333" cy="400110"/>
          </a:xfrm>
          <a:prstGeom prst="rect">
            <a:avLst/>
          </a:prstGeom>
          <a:noFill/>
        </p:spPr>
        <p:txBody>
          <a:bodyPr wrap="square">
            <a:spAutoFit/>
          </a:bodyPr>
          <a:lstStyle/>
          <a:p>
            <a:r>
              <a:rPr lang="en-GB" sz="1000" i="1" dirty="0">
                <a:effectLst/>
                <a:latin typeface="STIX" panose="02020603050405020304" pitchFamily="18" charset="0"/>
              </a:rPr>
              <a:t>p</a:t>
            </a:r>
            <a:r>
              <a:rPr lang="en-GB" sz="1000" dirty="0">
                <a:effectLst/>
                <a:latin typeface="STIX" panose="02020603050405020304" pitchFamily="18" charset="0"/>
              </a:rPr>
              <a:t>–</a:t>
            </a:r>
            <a:r>
              <a:rPr lang="el-GR" sz="1000" dirty="0">
                <a:solidFill>
                  <a:srgbClr val="211E1E"/>
                </a:solidFill>
                <a:effectLst/>
                <a:latin typeface="Symbol" pitchFamily="2" charset="2"/>
              </a:rPr>
              <a:t>υ </a:t>
            </a:r>
            <a:r>
              <a:rPr lang="en-GB" sz="1000" dirty="0">
                <a:effectLst/>
                <a:latin typeface="STIX" panose="02020603050405020304" pitchFamily="18" charset="0"/>
              </a:rPr>
              <a:t>and </a:t>
            </a:r>
            <a:r>
              <a:rPr lang="en-GB" sz="1000" i="1" dirty="0">
                <a:effectLst/>
                <a:latin typeface="STIX" panose="02020603050405020304" pitchFamily="18" charset="0"/>
              </a:rPr>
              <a:t>T</a:t>
            </a:r>
            <a:r>
              <a:rPr lang="en-GB" sz="1000" dirty="0">
                <a:effectLst/>
                <a:latin typeface="STIX" panose="02020603050405020304" pitchFamily="18" charset="0"/>
              </a:rPr>
              <a:t>–</a:t>
            </a:r>
            <a:r>
              <a:rPr lang="en-GB" sz="1000" i="1" dirty="0">
                <a:effectLst/>
                <a:latin typeface="STIX" panose="02020603050405020304" pitchFamily="18" charset="0"/>
              </a:rPr>
              <a:t>s </a:t>
            </a:r>
            <a:r>
              <a:rPr lang="en-GB" sz="1000" dirty="0">
                <a:effectLst/>
                <a:latin typeface="STIX" panose="02020603050405020304" pitchFamily="18" charset="0"/>
              </a:rPr>
              <a:t>diagrams of the air-standard Otto cycle.</a:t>
            </a:r>
            <a:endParaRPr lang="en-GB" sz="1000" dirty="0"/>
          </a:p>
        </p:txBody>
      </p:sp>
      <p:sp>
        <p:nvSpPr>
          <p:cNvPr id="2" name="Rectangle 1">
            <a:extLst>
              <a:ext uri="{FF2B5EF4-FFF2-40B4-BE49-F238E27FC236}">
                <a16:creationId xmlns:a16="http://schemas.microsoft.com/office/drawing/2014/main" id="{B587DF69-3353-7132-6159-86B87D5CA261}"/>
              </a:ext>
            </a:extLst>
          </p:cNvPr>
          <p:cNvSpPr/>
          <p:nvPr/>
        </p:nvSpPr>
        <p:spPr>
          <a:xfrm>
            <a:off x="276793" y="167564"/>
            <a:ext cx="4395755" cy="584775"/>
          </a:xfrm>
          <a:prstGeom prst="rect">
            <a:avLst/>
          </a:prstGeom>
        </p:spPr>
        <p:txBody>
          <a:bodyPr wrap="none">
            <a:spAutoFit/>
          </a:bodyPr>
          <a:lstStyle/>
          <a:p>
            <a:r>
              <a:rPr lang="en-US" sz="3200" b="1" dirty="0"/>
              <a:t>Otto and Diesel Cycle</a:t>
            </a:r>
          </a:p>
        </p:txBody>
      </p:sp>
      <p:pic>
        <p:nvPicPr>
          <p:cNvPr id="3" name="Picture 2">
            <a:extLst>
              <a:ext uri="{FF2B5EF4-FFF2-40B4-BE49-F238E27FC236}">
                <a16:creationId xmlns:a16="http://schemas.microsoft.com/office/drawing/2014/main" id="{0ABE2501-CF87-2C42-FF45-B7F3D19753D4}"/>
              </a:ext>
            </a:extLst>
          </p:cNvPr>
          <p:cNvPicPr>
            <a:picLocks noChangeAspect="1"/>
          </p:cNvPicPr>
          <p:nvPr/>
        </p:nvPicPr>
        <p:blipFill>
          <a:blip r:embed="rId3"/>
          <a:stretch>
            <a:fillRect/>
          </a:stretch>
        </p:blipFill>
        <p:spPr>
          <a:xfrm>
            <a:off x="5428592" y="459951"/>
            <a:ext cx="3686557" cy="2160000"/>
          </a:xfrm>
          <a:prstGeom prst="rect">
            <a:avLst/>
          </a:prstGeom>
        </p:spPr>
      </p:pic>
      <p:sp>
        <p:nvSpPr>
          <p:cNvPr id="4" name="TextBox 3">
            <a:extLst>
              <a:ext uri="{FF2B5EF4-FFF2-40B4-BE49-F238E27FC236}">
                <a16:creationId xmlns:a16="http://schemas.microsoft.com/office/drawing/2014/main" id="{43A16204-767C-8C42-A006-156D10F46A17}"/>
              </a:ext>
            </a:extLst>
          </p:cNvPr>
          <p:cNvSpPr txBox="1"/>
          <p:nvPr/>
        </p:nvSpPr>
        <p:spPr>
          <a:xfrm>
            <a:off x="3583676" y="1742778"/>
            <a:ext cx="1819333" cy="400110"/>
          </a:xfrm>
          <a:prstGeom prst="rect">
            <a:avLst/>
          </a:prstGeom>
          <a:noFill/>
        </p:spPr>
        <p:txBody>
          <a:bodyPr wrap="square">
            <a:spAutoFit/>
          </a:bodyPr>
          <a:lstStyle/>
          <a:p>
            <a:r>
              <a:rPr lang="en-GB" sz="1000" i="1" dirty="0">
                <a:effectLst/>
                <a:latin typeface="STIX" panose="02020603050405020304" pitchFamily="18" charset="0"/>
              </a:rPr>
              <a:t>p</a:t>
            </a:r>
            <a:r>
              <a:rPr lang="en-GB" sz="1000" dirty="0">
                <a:effectLst/>
                <a:latin typeface="STIX" panose="02020603050405020304" pitchFamily="18" charset="0"/>
              </a:rPr>
              <a:t>–</a:t>
            </a:r>
            <a:r>
              <a:rPr lang="el-GR" sz="1000" dirty="0">
                <a:solidFill>
                  <a:srgbClr val="211E1E"/>
                </a:solidFill>
                <a:effectLst/>
                <a:latin typeface="Symbol" pitchFamily="2" charset="2"/>
              </a:rPr>
              <a:t>υ </a:t>
            </a:r>
            <a:r>
              <a:rPr lang="en-GB" sz="1000" dirty="0">
                <a:effectLst/>
                <a:latin typeface="STIX" panose="02020603050405020304" pitchFamily="18" charset="0"/>
              </a:rPr>
              <a:t>and </a:t>
            </a:r>
            <a:r>
              <a:rPr lang="en-GB" sz="1000" i="1" dirty="0">
                <a:effectLst/>
                <a:latin typeface="STIX" panose="02020603050405020304" pitchFamily="18" charset="0"/>
              </a:rPr>
              <a:t>T</a:t>
            </a:r>
            <a:r>
              <a:rPr lang="en-GB" sz="1000" dirty="0">
                <a:effectLst/>
                <a:latin typeface="STIX" panose="02020603050405020304" pitchFamily="18" charset="0"/>
              </a:rPr>
              <a:t>–</a:t>
            </a:r>
            <a:r>
              <a:rPr lang="en-GB" sz="1000" i="1" dirty="0">
                <a:effectLst/>
                <a:latin typeface="STIX" panose="02020603050405020304" pitchFamily="18" charset="0"/>
              </a:rPr>
              <a:t>s </a:t>
            </a:r>
            <a:r>
              <a:rPr lang="en-GB" sz="1000" dirty="0">
                <a:effectLst/>
                <a:latin typeface="STIX" panose="02020603050405020304" pitchFamily="18" charset="0"/>
              </a:rPr>
              <a:t>diagrams of the air-standard Diesel cycle.</a:t>
            </a:r>
            <a:endParaRPr lang="en-GB" sz="1000" dirty="0"/>
          </a:p>
        </p:txBody>
      </p:sp>
      <p:sp>
        <p:nvSpPr>
          <p:cNvPr id="5" name="Right Arrow 4">
            <a:extLst>
              <a:ext uri="{FF2B5EF4-FFF2-40B4-BE49-F238E27FC236}">
                <a16:creationId xmlns:a16="http://schemas.microsoft.com/office/drawing/2014/main" id="{68CD4048-84D1-59BF-3515-1CAA17BB5279}"/>
              </a:ext>
            </a:extLst>
          </p:cNvPr>
          <p:cNvSpPr/>
          <p:nvPr/>
        </p:nvSpPr>
        <p:spPr>
          <a:xfrm>
            <a:off x="3914564" y="2173704"/>
            <a:ext cx="835742" cy="275304"/>
          </a:xfrm>
          <a:prstGeom prst="rightArrow">
            <a:avLst>
              <a:gd name="adj1" fmla="val 50000"/>
              <a:gd name="adj2" fmla="val 117857"/>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6" name="Right Arrow 5">
            <a:extLst>
              <a:ext uri="{FF2B5EF4-FFF2-40B4-BE49-F238E27FC236}">
                <a16:creationId xmlns:a16="http://schemas.microsoft.com/office/drawing/2014/main" id="{EAE94311-DDE3-337D-0841-1894E6ACA786}"/>
              </a:ext>
            </a:extLst>
          </p:cNvPr>
          <p:cNvSpPr/>
          <p:nvPr/>
        </p:nvSpPr>
        <p:spPr>
          <a:xfrm flipH="1">
            <a:off x="3836806" y="1410556"/>
            <a:ext cx="835742" cy="275304"/>
          </a:xfrm>
          <a:prstGeom prst="rightArrow">
            <a:avLst>
              <a:gd name="adj1" fmla="val 50000"/>
              <a:gd name="adj2" fmla="val 117857"/>
            </a:avLst>
          </a:prstGeom>
          <a:solidFill>
            <a:srgbClr val="00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9" name="Picture 8">
            <a:extLst>
              <a:ext uri="{FF2B5EF4-FFF2-40B4-BE49-F238E27FC236}">
                <a16:creationId xmlns:a16="http://schemas.microsoft.com/office/drawing/2014/main" id="{31263C35-AAF6-7CAA-A6F6-D93C23DF8E64}"/>
              </a:ext>
            </a:extLst>
          </p:cNvPr>
          <p:cNvPicPr>
            <a:picLocks noChangeAspect="1"/>
          </p:cNvPicPr>
          <p:nvPr/>
        </p:nvPicPr>
        <p:blipFill>
          <a:blip r:embed="rId4"/>
          <a:stretch>
            <a:fillRect/>
          </a:stretch>
        </p:blipFill>
        <p:spPr>
          <a:xfrm>
            <a:off x="693601" y="2892223"/>
            <a:ext cx="2675165" cy="1047568"/>
          </a:xfrm>
          <a:prstGeom prst="rect">
            <a:avLst/>
          </a:prstGeom>
        </p:spPr>
      </p:pic>
      <p:pic>
        <p:nvPicPr>
          <p:cNvPr id="11" name="Picture 10">
            <a:extLst>
              <a:ext uri="{FF2B5EF4-FFF2-40B4-BE49-F238E27FC236}">
                <a16:creationId xmlns:a16="http://schemas.microsoft.com/office/drawing/2014/main" id="{C3169442-E63E-50A3-6600-69F8EFA0A563}"/>
              </a:ext>
            </a:extLst>
          </p:cNvPr>
          <p:cNvPicPr>
            <a:picLocks noChangeAspect="1"/>
          </p:cNvPicPr>
          <p:nvPr/>
        </p:nvPicPr>
        <p:blipFill>
          <a:blip r:embed="rId5"/>
          <a:stretch>
            <a:fillRect/>
          </a:stretch>
        </p:blipFill>
        <p:spPr>
          <a:xfrm>
            <a:off x="425755" y="3957590"/>
            <a:ext cx="3210855" cy="539697"/>
          </a:xfrm>
          <a:prstGeom prst="rect">
            <a:avLst/>
          </a:prstGeom>
        </p:spPr>
      </p:pic>
      <p:pic>
        <p:nvPicPr>
          <p:cNvPr id="13" name="Picture 12">
            <a:extLst>
              <a:ext uri="{FF2B5EF4-FFF2-40B4-BE49-F238E27FC236}">
                <a16:creationId xmlns:a16="http://schemas.microsoft.com/office/drawing/2014/main" id="{03BF2BFE-C731-C3E8-A88E-11BC6A0FC5C0}"/>
              </a:ext>
            </a:extLst>
          </p:cNvPr>
          <p:cNvPicPr>
            <a:picLocks noChangeAspect="1"/>
          </p:cNvPicPr>
          <p:nvPr/>
        </p:nvPicPr>
        <p:blipFill>
          <a:blip r:embed="rId6"/>
          <a:stretch>
            <a:fillRect/>
          </a:stretch>
        </p:blipFill>
        <p:spPr>
          <a:xfrm>
            <a:off x="516211" y="4515086"/>
            <a:ext cx="3060180" cy="580321"/>
          </a:xfrm>
          <a:prstGeom prst="rect">
            <a:avLst/>
          </a:prstGeom>
        </p:spPr>
      </p:pic>
      <p:pic>
        <p:nvPicPr>
          <p:cNvPr id="14" name="Picture 13">
            <a:extLst>
              <a:ext uri="{FF2B5EF4-FFF2-40B4-BE49-F238E27FC236}">
                <a16:creationId xmlns:a16="http://schemas.microsoft.com/office/drawing/2014/main" id="{6A7F8053-EFAF-C06A-96C3-9FCCC43DA8C8}"/>
              </a:ext>
            </a:extLst>
          </p:cNvPr>
          <p:cNvPicPr>
            <a:picLocks noChangeAspect="1"/>
          </p:cNvPicPr>
          <p:nvPr/>
        </p:nvPicPr>
        <p:blipFill>
          <a:blip r:embed="rId7"/>
          <a:stretch>
            <a:fillRect/>
          </a:stretch>
        </p:blipFill>
        <p:spPr>
          <a:xfrm>
            <a:off x="5753035" y="2753027"/>
            <a:ext cx="2071603" cy="337761"/>
          </a:xfrm>
          <a:prstGeom prst="rect">
            <a:avLst/>
          </a:prstGeom>
        </p:spPr>
      </p:pic>
      <p:pic>
        <p:nvPicPr>
          <p:cNvPr id="15" name="Picture 14">
            <a:extLst>
              <a:ext uri="{FF2B5EF4-FFF2-40B4-BE49-F238E27FC236}">
                <a16:creationId xmlns:a16="http://schemas.microsoft.com/office/drawing/2014/main" id="{3E42B547-1303-D7DB-F954-14C44DEE39A4}"/>
              </a:ext>
            </a:extLst>
          </p:cNvPr>
          <p:cNvPicPr>
            <a:picLocks noChangeAspect="1"/>
          </p:cNvPicPr>
          <p:nvPr/>
        </p:nvPicPr>
        <p:blipFill>
          <a:blip r:embed="rId8"/>
          <a:stretch>
            <a:fillRect/>
          </a:stretch>
        </p:blipFill>
        <p:spPr>
          <a:xfrm>
            <a:off x="4750306" y="3133327"/>
            <a:ext cx="4310263" cy="719246"/>
          </a:xfrm>
          <a:prstGeom prst="rect">
            <a:avLst/>
          </a:prstGeom>
        </p:spPr>
      </p:pic>
      <p:pic>
        <p:nvPicPr>
          <p:cNvPr id="16" name="Picture 15">
            <a:extLst>
              <a:ext uri="{FF2B5EF4-FFF2-40B4-BE49-F238E27FC236}">
                <a16:creationId xmlns:a16="http://schemas.microsoft.com/office/drawing/2014/main" id="{09281A13-D3D5-D3D7-1146-146EE0D13288}"/>
              </a:ext>
            </a:extLst>
          </p:cNvPr>
          <p:cNvPicPr>
            <a:picLocks noChangeAspect="1"/>
          </p:cNvPicPr>
          <p:nvPr/>
        </p:nvPicPr>
        <p:blipFill>
          <a:blip r:embed="rId9"/>
          <a:stretch>
            <a:fillRect/>
          </a:stretch>
        </p:blipFill>
        <p:spPr>
          <a:xfrm>
            <a:off x="5324505" y="3911572"/>
            <a:ext cx="3125894" cy="603514"/>
          </a:xfrm>
          <a:prstGeom prst="rect">
            <a:avLst/>
          </a:prstGeom>
        </p:spPr>
      </p:pic>
      <p:pic>
        <p:nvPicPr>
          <p:cNvPr id="17" name="Picture 16">
            <a:extLst>
              <a:ext uri="{FF2B5EF4-FFF2-40B4-BE49-F238E27FC236}">
                <a16:creationId xmlns:a16="http://schemas.microsoft.com/office/drawing/2014/main" id="{6B0ACAB0-CE34-A222-E346-896D88120B9A}"/>
              </a:ext>
            </a:extLst>
          </p:cNvPr>
          <p:cNvPicPr>
            <a:picLocks noChangeAspect="1"/>
          </p:cNvPicPr>
          <p:nvPr/>
        </p:nvPicPr>
        <p:blipFill>
          <a:blip r:embed="rId10"/>
          <a:stretch>
            <a:fillRect/>
          </a:stretch>
        </p:blipFill>
        <p:spPr>
          <a:xfrm>
            <a:off x="4900390" y="4605879"/>
            <a:ext cx="3974123" cy="747357"/>
          </a:xfrm>
          <a:prstGeom prst="rect">
            <a:avLst/>
          </a:prstGeom>
        </p:spPr>
      </p:pic>
    </p:spTree>
    <p:extLst>
      <p:ext uri="{BB962C8B-B14F-4D97-AF65-F5344CB8AC3E}">
        <p14:creationId xmlns:p14="http://schemas.microsoft.com/office/powerpoint/2010/main" val="1969744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18036" y="218636"/>
            <a:ext cx="5537093" cy="584775"/>
          </a:xfrm>
          <a:prstGeom prst="rect">
            <a:avLst/>
          </a:prstGeom>
        </p:spPr>
        <p:txBody>
          <a:bodyPr wrap="none">
            <a:spAutoFit/>
          </a:bodyPr>
          <a:lstStyle/>
          <a:p>
            <a:r>
              <a:rPr lang="en-US" sz="3200" b="1" dirty="0"/>
              <a:t>Air-Standard Brayton Cycle</a:t>
            </a:r>
            <a:endParaRPr lang="fi-FI" sz="3200" b="1" dirty="0"/>
          </a:p>
        </p:txBody>
      </p:sp>
      <p:pic>
        <p:nvPicPr>
          <p:cNvPr id="11" name="Picture 10">
            <a:extLst>
              <a:ext uri="{FF2B5EF4-FFF2-40B4-BE49-F238E27FC236}">
                <a16:creationId xmlns:a16="http://schemas.microsoft.com/office/drawing/2014/main" id="{FBC001C9-3B73-1DBB-3946-6C16F50191CA}"/>
              </a:ext>
            </a:extLst>
          </p:cNvPr>
          <p:cNvPicPr>
            <a:picLocks noChangeAspect="1"/>
          </p:cNvPicPr>
          <p:nvPr/>
        </p:nvPicPr>
        <p:blipFill>
          <a:blip r:embed="rId3"/>
          <a:stretch>
            <a:fillRect/>
          </a:stretch>
        </p:blipFill>
        <p:spPr>
          <a:xfrm>
            <a:off x="181163" y="779804"/>
            <a:ext cx="2856028" cy="2431829"/>
          </a:xfrm>
          <a:prstGeom prst="rect">
            <a:avLst/>
          </a:prstGeom>
        </p:spPr>
      </p:pic>
      <p:sp>
        <p:nvSpPr>
          <p:cNvPr id="13" name="TextBox 12">
            <a:extLst>
              <a:ext uri="{FF2B5EF4-FFF2-40B4-BE49-F238E27FC236}">
                <a16:creationId xmlns:a16="http://schemas.microsoft.com/office/drawing/2014/main" id="{F9790E9B-161F-D660-3B13-CC245F934A99}"/>
              </a:ext>
            </a:extLst>
          </p:cNvPr>
          <p:cNvSpPr txBox="1"/>
          <p:nvPr/>
        </p:nvSpPr>
        <p:spPr>
          <a:xfrm>
            <a:off x="1609177" y="2845353"/>
            <a:ext cx="2485975" cy="246221"/>
          </a:xfrm>
          <a:prstGeom prst="rect">
            <a:avLst/>
          </a:prstGeom>
          <a:noFill/>
        </p:spPr>
        <p:txBody>
          <a:bodyPr wrap="square">
            <a:spAutoFit/>
          </a:bodyPr>
          <a:lstStyle/>
          <a:p>
            <a:pPr algn="ctr"/>
            <a:r>
              <a:rPr lang="en-GB" sz="1000" dirty="0">
                <a:effectLst/>
                <a:latin typeface="STIX" panose="02020603050405020304" pitchFamily="18" charset="0"/>
              </a:rPr>
              <a:t>Air-standard gas turbine cycle. </a:t>
            </a:r>
            <a:endParaRPr lang="en-GB" sz="1000" dirty="0"/>
          </a:p>
        </p:txBody>
      </p:sp>
      <p:sp>
        <p:nvSpPr>
          <p:cNvPr id="18" name="TextBox 17">
            <a:extLst>
              <a:ext uri="{FF2B5EF4-FFF2-40B4-BE49-F238E27FC236}">
                <a16:creationId xmlns:a16="http://schemas.microsoft.com/office/drawing/2014/main" id="{27100F3A-8BCA-54FA-FB57-68A67184ABBB}"/>
              </a:ext>
            </a:extLst>
          </p:cNvPr>
          <p:cNvSpPr txBox="1"/>
          <p:nvPr/>
        </p:nvSpPr>
        <p:spPr>
          <a:xfrm>
            <a:off x="4465468" y="809649"/>
            <a:ext cx="4505977" cy="954107"/>
          </a:xfrm>
          <a:prstGeom prst="rect">
            <a:avLst/>
          </a:prstGeom>
          <a:solidFill>
            <a:srgbClr val="00FFFF"/>
          </a:solidFill>
        </p:spPr>
        <p:txBody>
          <a:bodyPr wrap="square">
            <a:spAutoFit/>
          </a:bodyPr>
          <a:lstStyle/>
          <a:p>
            <a:r>
              <a:rPr lang="en-GB" sz="1400" dirty="0">
                <a:effectLst/>
                <a:latin typeface="STIX" panose="02020603050405020304" pitchFamily="18" charset="0"/>
              </a:rPr>
              <a:t>Assuming the turbine and compressor operates adiabatically and with negligible effects of kinetic and potential energy, the work developed per unit of mass flowing is </a:t>
            </a:r>
            <a:endParaRPr lang="en-GB" dirty="0"/>
          </a:p>
        </p:txBody>
      </p:sp>
      <p:pic>
        <p:nvPicPr>
          <p:cNvPr id="20" name="Picture 19">
            <a:extLst>
              <a:ext uri="{FF2B5EF4-FFF2-40B4-BE49-F238E27FC236}">
                <a16:creationId xmlns:a16="http://schemas.microsoft.com/office/drawing/2014/main" id="{81FDD745-57DA-FD01-5A62-2200E4A2E104}"/>
              </a:ext>
            </a:extLst>
          </p:cNvPr>
          <p:cNvPicPr>
            <a:picLocks noChangeAspect="1"/>
          </p:cNvPicPr>
          <p:nvPr/>
        </p:nvPicPr>
        <p:blipFill>
          <a:blip r:embed="rId4"/>
          <a:stretch>
            <a:fillRect/>
          </a:stretch>
        </p:blipFill>
        <p:spPr>
          <a:xfrm>
            <a:off x="5231134" y="1763756"/>
            <a:ext cx="1115360" cy="566421"/>
          </a:xfrm>
          <a:prstGeom prst="rect">
            <a:avLst/>
          </a:prstGeom>
        </p:spPr>
      </p:pic>
      <p:pic>
        <p:nvPicPr>
          <p:cNvPr id="24" name="Picture 23">
            <a:extLst>
              <a:ext uri="{FF2B5EF4-FFF2-40B4-BE49-F238E27FC236}">
                <a16:creationId xmlns:a16="http://schemas.microsoft.com/office/drawing/2014/main" id="{10FB5260-2640-4323-B67E-812B3B01B7F1}"/>
              </a:ext>
            </a:extLst>
          </p:cNvPr>
          <p:cNvPicPr>
            <a:picLocks noChangeAspect="1"/>
          </p:cNvPicPr>
          <p:nvPr/>
        </p:nvPicPr>
        <p:blipFill>
          <a:blip r:embed="rId5"/>
          <a:stretch>
            <a:fillRect/>
          </a:stretch>
        </p:blipFill>
        <p:spPr>
          <a:xfrm>
            <a:off x="7722225" y="1763756"/>
            <a:ext cx="1115360" cy="604297"/>
          </a:xfrm>
          <a:prstGeom prst="rect">
            <a:avLst/>
          </a:prstGeom>
        </p:spPr>
      </p:pic>
      <p:pic>
        <p:nvPicPr>
          <p:cNvPr id="25" name="Picture 24">
            <a:extLst>
              <a:ext uri="{FF2B5EF4-FFF2-40B4-BE49-F238E27FC236}">
                <a16:creationId xmlns:a16="http://schemas.microsoft.com/office/drawing/2014/main" id="{60956865-DEFC-D3DD-036B-7038AB079EBE}"/>
              </a:ext>
            </a:extLst>
          </p:cNvPr>
          <p:cNvPicPr>
            <a:picLocks noChangeAspect="1"/>
          </p:cNvPicPr>
          <p:nvPr/>
        </p:nvPicPr>
        <p:blipFill>
          <a:blip r:embed="rId6"/>
          <a:stretch>
            <a:fillRect/>
          </a:stretch>
        </p:blipFill>
        <p:spPr>
          <a:xfrm>
            <a:off x="5239022" y="2998787"/>
            <a:ext cx="1212279" cy="604297"/>
          </a:xfrm>
          <a:prstGeom prst="rect">
            <a:avLst/>
          </a:prstGeom>
        </p:spPr>
      </p:pic>
      <p:sp>
        <p:nvSpPr>
          <p:cNvPr id="27" name="TextBox 26">
            <a:extLst>
              <a:ext uri="{FF2B5EF4-FFF2-40B4-BE49-F238E27FC236}">
                <a16:creationId xmlns:a16="http://schemas.microsoft.com/office/drawing/2014/main" id="{A7F9D675-64D3-BCF3-EE22-BF45EB619A4F}"/>
              </a:ext>
            </a:extLst>
          </p:cNvPr>
          <p:cNvSpPr txBox="1"/>
          <p:nvPr/>
        </p:nvSpPr>
        <p:spPr>
          <a:xfrm>
            <a:off x="4465468" y="2445244"/>
            <a:ext cx="4505977" cy="523220"/>
          </a:xfrm>
          <a:prstGeom prst="rect">
            <a:avLst/>
          </a:prstGeom>
          <a:solidFill>
            <a:srgbClr val="00FFFF"/>
          </a:solidFill>
        </p:spPr>
        <p:txBody>
          <a:bodyPr wrap="square">
            <a:spAutoFit/>
          </a:bodyPr>
          <a:lstStyle/>
          <a:p>
            <a:r>
              <a:rPr lang="en-GB" sz="1400" dirty="0">
                <a:effectLst/>
                <a:latin typeface="STIX" panose="02020603050405020304" pitchFamily="18" charset="0"/>
              </a:rPr>
              <a:t>The heat added and rejected to the cycle per unit of mass is </a:t>
            </a:r>
            <a:endParaRPr lang="en-GB" dirty="0"/>
          </a:p>
        </p:txBody>
      </p:sp>
      <p:pic>
        <p:nvPicPr>
          <p:cNvPr id="30" name="Picture 29">
            <a:extLst>
              <a:ext uri="{FF2B5EF4-FFF2-40B4-BE49-F238E27FC236}">
                <a16:creationId xmlns:a16="http://schemas.microsoft.com/office/drawing/2014/main" id="{98102411-A284-B6BC-8A99-433B111C9351}"/>
              </a:ext>
            </a:extLst>
          </p:cNvPr>
          <p:cNvPicPr>
            <a:picLocks noChangeAspect="1"/>
          </p:cNvPicPr>
          <p:nvPr/>
        </p:nvPicPr>
        <p:blipFill>
          <a:blip r:embed="rId7"/>
          <a:stretch>
            <a:fillRect/>
          </a:stretch>
        </p:blipFill>
        <p:spPr>
          <a:xfrm>
            <a:off x="7722225" y="3022859"/>
            <a:ext cx="1115360" cy="510928"/>
          </a:xfrm>
          <a:prstGeom prst="rect">
            <a:avLst/>
          </a:prstGeom>
        </p:spPr>
      </p:pic>
      <p:pic>
        <p:nvPicPr>
          <p:cNvPr id="31" name="Picture 30">
            <a:extLst>
              <a:ext uri="{FF2B5EF4-FFF2-40B4-BE49-F238E27FC236}">
                <a16:creationId xmlns:a16="http://schemas.microsoft.com/office/drawing/2014/main" id="{C2E44A8F-DE0C-6F9E-E714-BD52DB50CB4D}"/>
              </a:ext>
            </a:extLst>
          </p:cNvPr>
          <p:cNvPicPr>
            <a:picLocks noChangeAspect="1"/>
          </p:cNvPicPr>
          <p:nvPr/>
        </p:nvPicPr>
        <p:blipFill>
          <a:blip r:embed="rId8"/>
          <a:stretch>
            <a:fillRect/>
          </a:stretch>
        </p:blipFill>
        <p:spPr>
          <a:xfrm>
            <a:off x="4465468" y="3684138"/>
            <a:ext cx="2900557" cy="559218"/>
          </a:xfrm>
          <a:prstGeom prst="rect">
            <a:avLst/>
          </a:prstGeom>
        </p:spPr>
      </p:pic>
      <p:sp>
        <p:nvSpPr>
          <p:cNvPr id="33" name="TextBox 32">
            <a:extLst>
              <a:ext uri="{FF2B5EF4-FFF2-40B4-BE49-F238E27FC236}">
                <a16:creationId xmlns:a16="http://schemas.microsoft.com/office/drawing/2014/main" id="{6719CA4F-B5E6-3D1F-27E7-9D05D88E5123}"/>
              </a:ext>
            </a:extLst>
          </p:cNvPr>
          <p:cNvSpPr txBox="1"/>
          <p:nvPr/>
        </p:nvSpPr>
        <p:spPr>
          <a:xfrm>
            <a:off x="4465468" y="4417040"/>
            <a:ext cx="4505977" cy="307777"/>
          </a:xfrm>
          <a:prstGeom prst="rect">
            <a:avLst/>
          </a:prstGeom>
          <a:solidFill>
            <a:srgbClr val="00FFFF"/>
          </a:solidFill>
        </p:spPr>
        <p:txBody>
          <a:bodyPr wrap="square">
            <a:spAutoFit/>
          </a:bodyPr>
          <a:lstStyle/>
          <a:p>
            <a:r>
              <a:rPr lang="en-GB" sz="1400" dirty="0">
                <a:effectLst/>
                <a:latin typeface="STIX" panose="02020603050405020304" pitchFamily="18" charset="0"/>
              </a:rPr>
              <a:t>The </a:t>
            </a:r>
            <a:r>
              <a:rPr lang="en-GB" sz="1400" b="1" dirty="0">
                <a:solidFill>
                  <a:srgbClr val="05729B"/>
                </a:solidFill>
                <a:effectLst/>
                <a:latin typeface="STIX" panose="02020603050405020304" pitchFamily="18" charset="0"/>
              </a:rPr>
              <a:t>back work ratio </a:t>
            </a:r>
            <a:r>
              <a:rPr lang="en-GB" sz="1400" dirty="0">
                <a:effectLst/>
                <a:latin typeface="STIX" panose="02020603050405020304" pitchFamily="18" charset="0"/>
              </a:rPr>
              <a:t>for the cycle is </a:t>
            </a:r>
            <a:endParaRPr lang="en-GB" dirty="0"/>
          </a:p>
        </p:txBody>
      </p:sp>
      <p:pic>
        <p:nvPicPr>
          <p:cNvPr id="34" name="Picture 33">
            <a:extLst>
              <a:ext uri="{FF2B5EF4-FFF2-40B4-BE49-F238E27FC236}">
                <a16:creationId xmlns:a16="http://schemas.microsoft.com/office/drawing/2014/main" id="{252F1F00-6197-5161-9F11-AF43485A837C}"/>
              </a:ext>
            </a:extLst>
          </p:cNvPr>
          <p:cNvPicPr>
            <a:picLocks noChangeAspect="1"/>
          </p:cNvPicPr>
          <p:nvPr/>
        </p:nvPicPr>
        <p:blipFill>
          <a:blip r:embed="rId9"/>
          <a:stretch>
            <a:fillRect/>
          </a:stretch>
        </p:blipFill>
        <p:spPr>
          <a:xfrm>
            <a:off x="5755129" y="4820088"/>
            <a:ext cx="1778330" cy="613042"/>
          </a:xfrm>
          <a:prstGeom prst="rect">
            <a:avLst/>
          </a:prstGeom>
        </p:spPr>
      </p:pic>
      <p:sp>
        <p:nvSpPr>
          <p:cNvPr id="3" name="TextBox 2">
            <a:extLst>
              <a:ext uri="{FF2B5EF4-FFF2-40B4-BE49-F238E27FC236}">
                <a16:creationId xmlns:a16="http://schemas.microsoft.com/office/drawing/2014/main" id="{FB22D907-185E-AE39-0CE9-077AED5A52A1}"/>
              </a:ext>
            </a:extLst>
          </p:cNvPr>
          <p:cNvSpPr txBox="1"/>
          <p:nvPr/>
        </p:nvSpPr>
        <p:spPr>
          <a:xfrm>
            <a:off x="4404314" y="1908466"/>
            <a:ext cx="834708" cy="276999"/>
          </a:xfrm>
          <a:prstGeom prst="rect">
            <a:avLst/>
          </a:prstGeom>
          <a:noFill/>
        </p:spPr>
        <p:txBody>
          <a:bodyPr wrap="square">
            <a:spAutoFit/>
          </a:bodyPr>
          <a:lstStyle/>
          <a:p>
            <a:r>
              <a:rPr lang="en-GB" sz="1200" dirty="0">
                <a:effectLst/>
                <a:latin typeface="STIX" panose="02020603050405020304" pitchFamily="18" charset="0"/>
              </a:rPr>
              <a:t>turbine</a:t>
            </a:r>
            <a:endParaRPr lang="en-FI" dirty="0"/>
          </a:p>
        </p:txBody>
      </p:sp>
      <p:sp>
        <p:nvSpPr>
          <p:cNvPr id="4" name="TextBox 3">
            <a:extLst>
              <a:ext uri="{FF2B5EF4-FFF2-40B4-BE49-F238E27FC236}">
                <a16:creationId xmlns:a16="http://schemas.microsoft.com/office/drawing/2014/main" id="{BF9ECE3A-52DE-76B9-003B-6AB04E8107EC}"/>
              </a:ext>
            </a:extLst>
          </p:cNvPr>
          <p:cNvSpPr txBox="1"/>
          <p:nvPr/>
        </p:nvSpPr>
        <p:spPr>
          <a:xfrm>
            <a:off x="6534853" y="1955689"/>
            <a:ext cx="1115360" cy="276999"/>
          </a:xfrm>
          <a:prstGeom prst="rect">
            <a:avLst/>
          </a:prstGeom>
          <a:noFill/>
        </p:spPr>
        <p:txBody>
          <a:bodyPr wrap="square">
            <a:spAutoFit/>
          </a:bodyPr>
          <a:lstStyle/>
          <a:p>
            <a:r>
              <a:rPr lang="en-GB" sz="1200" dirty="0">
                <a:effectLst/>
                <a:latin typeface="STIX" panose="02020603050405020304" pitchFamily="18" charset="0"/>
              </a:rPr>
              <a:t>Compressor</a:t>
            </a:r>
            <a:endParaRPr lang="en-FI" dirty="0"/>
          </a:p>
        </p:txBody>
      </p:sp>
      <p:sp>
        <p:nvSpPr>
          <p:cNvPr id="6" name="TextBox 5">
            <a:extLst>
              <a:ext uri="{FF2B5EF4-FFF2-40B4-BE49-F238E27FC236}">
                <a16:creationId xmlns:a16="http://schemas.microsoft.com/office/drawing/2014/main" id="{1A7F3D9C-972C-8E55-BEAF-900E47E18ED6}"/>
              </a:ext>
            </a:extLst>
          </p:cNvPr>
          <p:cNvSpPr txBox="1"/>
          <p:nvPr/>
        </p:nvSpPr>
        <p:spPr>
          <a:xfrm>
            <a:off x="4534306" y="3199097"/>
            <a:ext cx="581487" cy="276999"/>
          </a:xfrm>
          <a:prstGeom prst="rect">
            <a:avLst/>
          </a:prstGeom>
          <a:noFill/>
        </p:spPr>
        <p:txBody>
          <a:bodyPr wrap="square">
            <a:spAutoFit/>
          </a:bodyPr>
          <a:lstStyle/>
          <a:p>
            <a:r>
              <a:rPr lang="en-GB" sz="1200" dirty="0">
                <a:effectLst/>
                <a:latin typeface="STIX" panose="02020603050405020304" pitchFamily="18" charset="0"/>
              </a:rPr>
              <a:t>added</a:t>
            </a:r>
            <a:endParaRPr lang="en-FI" dirty="0"/>
          </a:p>
        </p:txBody>
      </p:sp>
      <p:sp>
        <p:nvSpPr>
          <p:cNvPr id="7" name="TextBox 6">
            <a:extLst>
              <a:ext uri="{FF2B5EF4-FFF2-40B4-BE49-F238E27FC236}">
                <a16:creationId xmlns:a16="http://schemas.microsoft.com/office/drawing/2014/main" id="{513982D8-1C3C-4DEE-7E64-1B830911A592}"/>
              </a:ext>
            </a:extLst>
          </p:cNvPr>
          <p:cNvSpPr txBox="1"/>
          <p:nvPr/>
        </p:nvSpPr>
        <p:spPr>
          <a:xfrm>
            <a:off x="6578666" y="3139824"/>
            <a:ext cx="836652" cy="276999"/>
          </a:xfrm>
          <a:prstGeom prst="rect">
            <a:avLst/>
          </a:prstGeom>
          <a:noFill/>
        </p:spPr>
        <p:txBody>
          <a:bodyPr wrap="square">
            <a:spAutoFit/>
          </a:bodyPr>
          <a:lstStyle/>
          <a:p>
            <a:r>
              <a:rPr lang="en-GB" sz="1200" dirty="0">
                <a:effectLst/>
                <a:latin typeface="STIX" panose="02020603050405020304" pitchFamily="18" charset="0"/>
              </a:rPr>
              <a:t>Rejected</a:t>
            </a:r>
            <a:endParaRPr lang="en-FI" dirty="0"/>
          </a:p>
        </p:txBody>
      </p:sp>
      <p:pic>
        <p:nvPicPr>
          <p:cNvPr id="2" name="Picture 1">
            <a:extLst>
              <a:ext uri="{FF2B5EF4-FFF2-40B4-BE49-F238E27FC236}">
                <a16:creationId xmlns:a16="http://schemas.microsoft.com/office/drawing/2014/main" id="{9DF9B8C5-F922-9BFF-BC91-CB52002035A3}"/>
              </a:ext>
            </a:extLst>
          </p:cNvPr>
          <p:cNvPicPr>
            <a:picLocks noChangeAspect="1"/>
          </p:cNvPicPr>
          <p:nvPr/>
        </p:nvPicPr>
        <p:blipFill>
          <a:blip r:embed="rId10"/>
          <a:stretch>
            <a:fillRect/>
          </a:stretch>
        </p:blipFill>
        <p:spPr>
          <a:xfrm>
            <a:off x="218036" y="3199097"/>
            <a:ext cx="4046236" cy="2032910"/>
          </a:xfrm>
          <a:prstGeom prst="rect">
            <a:avLst/>
          </a:prstGeom>
        </p:spPr>
      </p:pic>
    </p:spTree>
    <p:extLst>
      <p:ext uri="{BB962C8B-B14F-4D97-AF65-F5344CB8AC3E}">
        <p14:creationId xmlns:p14="http://schemas.microsoft.com/office/powerpoint/2010/main" val="3884403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EB3627-EB47-46E3-96B6-D8EAEE0F5601}"/>
              </a:ext>
            </a:extLst>
          </p:cNvPr>
          <p:cNvSpPr/>
          <p:nvPr/>
        </p:nvSpPr>
        <p:spPr>
          <a:xfrm>
            <a:off x="218036" y="218636"/>
            <a:ext cx="6568593" cy="584775"/>
          </a:xfrm>
          <a:prstGeom prst="rect">
            <a:avLst/>
          </a:prstGeom>
        </p:spPr>
        <p:txBody>
          <a:bodyPr wrap="none">
            <a:spAutoFit/>
          </a:bodyPr>
          <a:lstStyle/>
          <a:p>
            <a:r>
              <a:rPr lang="en-US" sz="3200" b="1" dirty="0"/>
              <a:t>Ideal Air-Standard Brayton Cycle</a:t>
            </a:r>
            <a:endParaRPr lang="fi-FI" sz="3200" b="1" dirty="0"/>
          </a:p>
        </p:txBody>
      </p:sp>
      <p:sp>
        <p:nvSpPr>
          <p:cNvPr id="7" name="TextBox 6">
            <a:extLst>
              <a:ext uri="{FF2B5EF4-FFF2-40B4-BE49-F238E27FC236}">
                <a16:creationId xmlns:a16="http://schemas.microsoft.com/office/drawing/2014/main" id="{C3A320E2-4D9E-BFAD-1A78-8B4D94A8E39D}"/>
              </a:ext>
            </a:extLst>
          </p:cNvPr>
          <p:cNvSpPr txBox="1"/>
          <p:nvPr/>
        </p:nvSpPr>
        <p:spPr>
          <a:xfrm>
            <a:off x="218035" y="1083385"/>
            <a:ext cx="4264269" cy="954107"/>
          </a:xfrm>
          <a:prstGeom prst="rect">
            <a:avLst/>
          </a:prstGeom>
          <a:solidFill>
            <a:srgbClr val="00FFFF"/>
          </a:solidFill>
        </p:spPr>
        <p:txBody>
          <a:bodyPr wrap="square">
            <a:spAutoFit/>
          </a:bodyPr>
          <a:lstStyle/>
          <a:p>
            <a:r>
              <a:rPr lang="en-GB" sz="1400" dirty="0">
                <a:effectLst/>
                <a:latin typeface="STIX" panose="02020603050405020304" pitchFamily="18" charset="0"/>
              </a:rPr>
              <a:t>When air table data are used to conduct an analysis involving the ideal Brayton cycle, the following relationships, apply for the isentropic processes 1–2 and 3–4: </a:t>
            </a:r>
            <a:endParaRPr lang="en-GB" dirty="0"/>
          </a:p>
        </p:txBody>
      </p:sp>
      <p:pic>
        <p:nvPicPr>
          <p:cNvPr id="8" name="Picture 7">
            <a:extLst>
              <a:ext uri="{FF2B5EF4-FFF2-40B4-BE49-F238E27FC236}">
                <a16:creationId xmlns:a16="http://schemas.microsoft.com/office/drawing/2014/main" id="{92C07732-390B-7E30-14BF-9777D6F6DFF3}"/>
              </a:ext>
            </a:extLst>
          </p:cNvPr>
          <p:cNvPicPr>
            <a:picLocks noChangeAspect="1"/>
          </p:cNvPicPr>
          <p:nvPr/>
        </p:nvPicPr>
        <p:blipFill>
          <a:blip r:embed="rId2"/>
          <a:stretch>
            <a:fillRect/>
          </a:stretch>
        </p:blipFill>
        <p:spPr>
          <a:xfrm>
            <a:off x="1761454" y="2155719"/>
            <a:ext cx="1740878" cy="1137230"/>
          </a:xfrm>
          <a:prstGeom prst="rect">
            <a:avLst/>
          </a:prstGeom>
        </p:spPr>
      </p:pic>
      <p:sp>
        <p:nvSpPr>
          <p:cNvPr id="10" name="TextBox 9">
            <a:extLst>
              <a:ext uri="{FF2B5EF4-FFF2-40B4-BE49-F238E27FC236}">
                <a16:creationId xmlns:a16="http://schemas.microsoft.com/office/drawing/2014/main" id="{7EFAD829-9D7C-2321-887E-A49680BB99AB}"/>
              </a:ext>
            </a:extLst>
          </p:cNvPr>
          <p:cNvSpPr txBox="1"/>
          <p:nvPr/>
        </p:nvSpPr>
        <p:spPr>
          <a:xfrm>
            <a:off x="218035" y="3308177"/>
            <a:ext cx="4264269" cy="738664"/>
          </a:xfrm>
          <a:prstGeom prst="rect">
            <a:avLst/>
          </a:prstGeom>
          <a:solidFill>
            <a:srgbClr val="00FFFF"/>
          </a:solidFill>
        </p:spPr>
        <p:txBody>
          <a:bodyPr wrap="square">
            <a:spAutoFit/>
          </a:bodyPr>
          <a:lstStyle/>
          <a:p>
            <a:r>
              <a:rPr lang="en-GB" sz="1400" dirty="0">
                <a:effectLst/>
                <a:latin typeface="STIX" panose="02020603050405020304" pitchFamily="18" charset="0"/>
              </a:rPr>
              <a:t>When an ideal Brayton cycle is </a:t>
            </a:r>
            <a:r>
              <a:rPr lang="en-GB" sz="1400" dirty="0" err="1">
                <a:effectLst/>
                <a:latin typeface="STIX" panose="02020603050405020304" pitchFamily="18" charset="0"/>
              </a:rPr>
              <a:t>analyzed</a:t>
            </a:r>
            <a:r>
              <a:rPr lang="en-GB" sz="1400" dirty="0">
                <a:effectLst/>
                <a:latin typeface="STIX" panose="02020603050405020304" pitchFamily="18" charset="0"/>
              </a:rPr>
              <a:t> on a cold air-standard basis, the specific heats are taken as constant. </a:t>
            </a:r>
            <a:endParaRPr lang="en-GB" dirty="0"/>
          </a:p>
        </p:txBody>
      </p:sp>
      <p:pic>
        <p:nvPicPr>
          <p:cNvPr id="11" name="Picture 10">
            <a:extLst>
              <a:ext uri="{FF2B5EF4-FFF2-40B4-BE49-F238E27FC236}">
                <a16:creationId xmlns:a16="http://schemas.microsoft.com/office/drawing/2014/main" id="{42052F34-8FFF-AE7E-6A53-B0529803F137}"/>
              </a:ext>
            </a:extLst>
          </p:cNvPr>
          <p:cNvPicPr>
            <a:picLocks noChangeAspect="1"/>
          </p:cNvPicPr>
          <p:nvPr/>
        </p:nvPicPr>
        <p:blipFill>
          <a:blip r:embed="rId3"/>
          <a:stretch>
            <a:fillRect/>
          </a:stretch>
        </p:blipFill>
        <p:spPr>
          <a:xfrm>
            <a:off x="2028146" y="4172836"/>
            <a:ext cx="2759358" cy="1476980"/>
          </a:xfrm>
          <a:prstGeom prst="rect">
            <a:avLst/>
          </a:prstGeom>
        </p:spPr>
      </p:pic>
      <p:sp>
        <p:nvSpPr>
          <p:cNvPr id="3" name="TextBox 2">
            <a:extLst>
              <a:ext uri="{FF2B5EF4-FFF2-40B4-BE49-F238E27FC236}">
                <a16:creationId xmlns:a16="http://schemas.microsoft.com/office/drawing/2014/main" id="{BD459072-D547-9343-3A37-DE0AD6E2D238}"/>
              </a:ext>
            </a:extLst>
          </p:cNvPr>
          <p:cNvSpPr txBox="1"/>
          <p:nvPr/>
        </p:nvSpPr>
        <p:spPr>
          <a:xfrm>
            <a:off x="4787504" y="1083385"/>
            <a:ext cx="4138461" cy="307777"/>
          </a:xfrm>
          <a:prstGeom prst="rect">
            <a:avLst/>
          </a:prstGeom>
          <a:solidFill>
            <a:srgbClr val="00FF00"/>
          </a:solidFill>
        </p:spPr>
        <p:txBody>
          <a:bodyPr wrap="square">
            <a:spAutoFit/>
          </a:bodyPr>
          <a:lstStyle/>
          <a:p>
            <a:r>
              <a:rPr lang="en-GB" sz="1400" b="1" dirty="0">
                <a:solidFill>
                  <a:srgbClr val="7F6D3A"/>
                </a:solidFill>
                <a:effectLst/>
                <a:latin typeface="SourceSansPro"/>
              </a:rPr>
              <a:t>Effect of compressor Pressure Ratio on Performance </a:t>
            </a:r>
            <a:endParaRPr lang="en-GB" dirty="0"/>
          </a:p>
        </p:txBody>
      </p:sp>
      <p:sp>
        <p:nvSpPr>
          <p:cNvPr id="6" name="TextBox 5">
            <a:extLst>
              <a:ext uri="{FF2B5EF4-FFF2-40B4-BE49-F238E27FC236}">
                <a16:creationId xmlns:a16="http://schemas.microsoft.com/office/drawing/2014/main" id="{B0548931-1DEC-4810-E4C8-5D6CADB8282F}"/>
              </a:ext>
            </a:extLst>
          </p:cNvPr>
          <p:cNvSpPr txBox="1"/>
          <p:nvPr/>
        </p:nvSpPr>
        <p:spPr>
          <a:xfrm>
            <a:off x="4787504" y="1457134"/>
            <a:ext cx="4138461" cy="1169551"/>
          </a:xfrm>
          <a:prstGeom prst="rect">
            <a:avLst/>
          </a:prstGeom>
          <a:solidFill>
            <a:srgbClr val="00FFFF"/>
          </a:solidFill>
        </p:spPr>
        <p:txBody>
          <a:bodyPr wrap="square">
            <a:spAutoFit/>
          </a:bodyPr>
          <a:lstStyle/>
          <a:p>
            <a:r>
              <a:rPr lang="en-GB" sz="1400" dirty="0">
                <a:effectLst/>
                <a:latin typeface="STIX" panose="02020603050405020304" pitchFamily="18" charset="0"/>
              </a:rPr>
              <a:t>The increase in thermal efficiency with the pressure ratio across the compressor is also brought out simply by the following development, in which the specific heat </a:t>
            </a:r>
            <a:r>
              <a:rPr lang="en-GB" sz="1400" i="1" dirty="0">
                <a:effectLst/>
                <a:latin typeface="STIX" panose="02020603050405020304" pitchFamily="18" charset="0"/>
              </a:rPr>
              <a:t>c</a:t>
            </a:r>
            <a:r>
              <a:rPr lang="en-GB" sz="800" i="1" dirty="0">
                <a:effectLst/>
                <a:latin typeface="STIX" panose="02020603050405020304" pitchFamily="18" charset="0"/>
              </a:rPr>
              <a:t>p </a:t>
            </a:r>
            <a:r>
              <a:rPr lang="en-GB" sz="1400" dirty="0">
                <a:effectLst/>
                <a:latin typeface="STIX" panose="02020603050405020304" pitchFamily="18" charset="0"/>
              </a:rPr>
              <a:t>and, thus, the specific heat ratio </a:t>
            </a:r>
            <a:r>
              <a:rPr lang="en-GB" sz="1400" i="1" dirty="0">
                <a:effectLst/>
                <a:latin typeface="STIX" panose="02020603050405020304" pitchFamily="18" charset="0"/>
              </a:rPr>
              <a:t>k </a:t>
            </a:r>
            <a:r>
              <a:rPr lang="en-GB" sz="1400" dirty="0">
                <a:effectLst/>
                <a:latin typeface="STIX" panose="02020603050405020304" pitchFamily="18" charset="0"/>
              </a:rPr>
              <a:t>are assumed constant. For constant </a:t>
            </a:r>
            <a:r>
              <a:rPr lang="en-GB" sz="1400" i="1" dirty="0">
                <a:effectLst/>
                <a:latin typeface="STIX" panose="02020603050405020304" pitchFamily="18" charset="0"/>
              </a:rPr>
              <a:t>c</a:t>
            </a:r>
            <a:r>
              <a:rPr lang="en-GB" sz="800" i="1" dirty="0">
                <a:effectLst/>
                <a:latin typeface="STIX" panose="02020603050405020304" pitchFamily="18" charset="0"/>
              </a:rPr>
              <a:t>p </a:t>
            </a:r>
            <a:endParaRPr lang="en-GB" dirty="0"/>
          </a:p>
        </p:txBody>
      </p:sp>
      <p:pic>
        <p:nvPicPr>
          <p:cNvPr id="12" name="Picture 11">
            <a:extLst>
              <a:ext uri="{FF2B5EF4-FFF2-40B4-BE49-F238E27FC236}">
                <a16:creationId xmlns:a16="http://schemas.microsoft.com/office/drawing/2014/main" id="{417D446A-E0D2-5133-399A-990C53D7358B}"/>
              </a:ext>
            </a:extLst>
          </p:cNvPr>
          <p:cNvPicPr>
            <a:picLocks noChangeAspect="1"/>
          </p:cNvPicPr>
          <p:nvPr/>
        </p:nvPicPr>
        <p:blipFill>
          <a:blip r:embed="rId4"/>
          <a:stretch>
            <a:fillRect/>
          </a:stretch>
        </p:blipFill>
        <p:spPr>
          <a:xfrm>
            <a:off x="5787085" y="2751441"/>
            <a:ext cx="1640473" cy="653003"/>
          </a:xfrm>
          <a:prstGeom prst="rect">
            <a:avLst/>
          </a:prstGeom>
        </p:spPr>
      </p:pic>
      <p:pic>
        <p:nvPicPr>
          <p:cNvPr id="15" name="Picture 14">
            <a:extLst>
              <a:ext uri="{FF2B5EF4-FFF2-40B4-BE49-F238E27FC236}">
                <a16:creationId xmlns:a16="http://schemas.microsoft.com/office/drawing/2014/main" id="{70A75534-691D-3946-AE05-B4B2DC2B3A4B}"/>
              </a:ext>
            </a:extLst>
          </p:cNvPr>
          <p:cNvPicPr>
            <a:picLocks noChangeAspect="1"/>
          </p:cNvPicPr>
          <p:nvPr/>
        </p:nvPicPr>
        <p:blipFill>
          <a:blip r:embed="rId5"/>
          <a:stretch>
            <a:fillRect/>
          </a:stretch>
        </p:blipFill>
        <p:spPr>
          <a:xfrm>
            <a:off x="5024285" y="3677509"/>
            <a:ext cx="3990172" cy="622452"/>
          </a:xfrm>
          <a:prstGeom prst="rect">
            <a:avLst/>
          </a:prstGeom>
        </p:spPr>
      </p:pic>
    </p:spTree>
    <p:extLst>
      <p:ext uri="{BB962C8B-B14F-4D97-AF65-F5344CB8AC3E}">
        <p14:creationId xmlns:p14="http://schemas.microsoft.com/office/powerpoint/2010/main" val="557450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EBCECB-FAE6-4FE0-B9DD-11E167AD3604}"/>
              </a:ext>
            </a:extLst>
          </p:cNvPr>
          <p:cNvSpPr>
            <a:spLocks noGrp="1"/>
          </p:cNvSpPr>
          <p:nvPr>
            <p:ph type="body" sz="half" idx="10"/>
          </p:nvPr>
        </p:nvSpPr>
        <p:spPr>
          <a:xfrm>
            <a:off x="287363" y="223017"/>
            <a:ext cx="6227278" cy="1157194"/>
          </a:xfrm>
        </p:spPr>
        <p:txBody>
          <a:bodyPr/>
          <a:lstStyle/>
          <a:p>
            <a:r>
              <a:rPr lang="en-US" sz="3200" dirty="0"/>
              <a:t>Vapor refrigeration Systems</a:t>
            </a:r>
          </a:p>
        </p:txBody>
      </p:sp>
      <p:sp>
        <p:nvSpPr>
          <p:cNvPr id="3" name="TextBox 2">
            <a:extLst>
              <a:ext uri="{FF2B5EF4-FFF2-40B4-BE49-F238E27FC236}">
                <a16:creationId xmlns:a16="http://schemas.microsoft.com/office/drawing/2014/main" id="{6693D690-EFD6-68E5-AF37-78F9FE203E44}"/>
              </a:ext>
            </a:extLst>
          </p:cNvPr>
          <p:cNvSpPr txBox="1"/>
          <p:nvPr/>
        </p:nvSpPr>
        <p:spPr>
          <a:xfrm>
            <a:off x="1942641" y="4207096"/>
            <a:ext cx="4572000" cy="307777"/>
          </a:xfrm>
          <a:prstGeom prst="rect">
            <a:avLst/>
          </a:prstGeom>
          <a:noFill/>
        </p:spPr>
        <p:txBody>
          <a:bodyPr wrap="square">
            <a:spAutoFit/>
          </a:bodyPr>
          <a:lstStyle/>
          <a:p>
            <a:r>
              <a:rPr lang="en-GB" sz="1400" dirty="0">
                <a:effectLst/>
                <a:latin typeface="STIX" panose="02020603050405020304" pitchFamily="18" charset="0"/>
              </a:rPr>
              <a:t>Carnot vapor refrigeration cycle </a:t>
            </a:r>
            <a:endParaRPr lang="en-GB" dirty="0"/>
          </a:p>
        </p:txBody>
      </p:sp>
      <p:pic>
        <p:nvPicPr>
          <p:cNvPr id="7" name="Picture 6">
            <a:extLst>
              <a:ext uri="{FF2B5EF4-FFF2-40B4-BE49-F238E27FC236}">
                <a16:creationId xmlns:a16="http://schemas.microsoft.com/office/drawing/2014/main" id="{04D8D614-71E6-A7AF-2EA2-9052D08CB5AC}"/>
              </a:ext>
            </a:extLst>
          </p:cNvPr>
          <p:cNvPicPr>
            <a:picLocks noChangeAspect="1"/>
          </p:cNvPicPr>
          <p:nvPr/>
        </p:nvPicPr>
        <p:blipFill>
          <a:blip r:embed="rId2"/>
          <a:stretch>
            <a:fillRect/>
          </a:stretch>
        </p:blipFill>
        <p:spPr>
          <a:xfrm>
            <a:off x="93933" y="889345"/>
            <a:ext cx="5556373" cy="3317751"/>
          </a:xfrm>
          <a:prstGeom prst="rect">
            <a:avLst/>
          </a:prstGeom>
        </p:spPr>
      </p:pic>
      <p:sp>
        <p:nvSpPr>
          <p:cNvPr id="15" name="TextBox 14">
            <a:extLst>
              <a:ext uri="{FF2B5EF4-FFF2-40B4-BE49-F238E27FC236}">
                <a16:creationId xmlns:a16="http://schemas.microsoft.com/office/drawing/2014/main" id="{3B4B3946-1EAF-E2D2-3020-5F0A827CA27C}"/>
              </a:ext>
            </a:extLst>
          </p:cNvPr>
          <p:cNvSpPr txBox="1"/>
          <p:nvPr/>
        </p:nvSpPr>
        <p:spPr>
          <a:xfrm>
            <a:off x="5750169" y="889345"/>
            <a:ext cx="3299898" cy="1600438"/>
          </a:xfrm>
          <a:prstGeom prst="rect">
            <a:avLst/>
          </a:prstGeom>
          <a:noFill/>
        </p:spPr>
        <p:txBody>
          <a:bodyPr wrap="square">
            <a:spAutoFit/>
          </a:bodyPr>
          <a:lstStyle/>
          <a:p>
            <a:r>
              <a:rPr lang="en-GB" sz="1400" dirty="0">
                <a:effectLst/>
                <a:latin typeface="STIX" panose="02020603050405020304" pitchFamily="18" charset="0"/>
              </a:rPr>
              <a:t>The </a:t>
            </a:r>
            <a:r>
              <a:rPr lang="en-GB" sz="1400" i="1" dirty="0">
                <a:effectLst/>
                <a:latin typeface="STIX" panose="02020603050405020304" pitchFamily="18" charset="0"/>
              </a:rPr>
              <a:t>coefficient of performance </a:t>
            </a:r>
            <a:r>
              <a:rPr lang="el-GR" sz="1400" dirty="0">
                <a:solidFill>
                  <a:srgbClr val="211E1E"/>
                </a:solidFill>
                <a:effectLst/>
                <a:latin typeface="Symbol" pitchFamily="2" charset="2"/>
              </a:rPr>
              <a:t>β </a:t>
            </a:r>
            <a:r>
              <a:rPr lang="en-GB" sz="1400" dirty="0">
                <a:effectLst/>
                <a:latin typeface="STIX" panose="02020603050405020304" pitchFamily="18" charset="0"/>
              </a:rPr>
              <a:t>of </a:t>
            </a:r>
            <a:r>
              <a:rPr lang="en-GB" sz="1400" i="1" dirty="0">
                <a:effectLst/>
                <a:latin typeface="STIX" panose="02020603050405020304" pitchFamily="18" charset="0"/>
              </a:rPr>
              <a:t>any </a:t>
            </a:r>
            <a:r>
              <a:rPr lang="en-GB" sz="1400" dirty="0">
                <a:effectLst/>
                <a:latin typeface="STIX" panose="02020603050405020304" pitchFamily="18" charset="0"/>
              </a:rPr>
              <a:t>refrigeration cycle is the ratio of the refrigeration effect to the net work input required to achieve that effect. For the Carnot vapor refrigeration cycle shown in Fig. 10.1, the coefficient of performance is </a:t>
            </a:r>
            <a:endParaRPr lang="en-GB" dirty="0"/>
          </a:p>
        </p:txBody>
      </p:sp>
      <p:pic>
        <p:nvPicPr>
          <p:cNvPr id="17" name="Picture 16">
            <a:extLst>
              <a:ext uri="{FF2B5EF4-FFF2-40B4-BE49-F238E27FC236}">
                <a16:creationId xmlns:a16="http://schemas.microsoft.com/office/drawing/2014/main" id="{E0C7FF8C-8CB6-9307-2D7C-784509008316}"/>
              </a:ext>
            </a:extLst>
          </p:cNvPr>
          <p:cNvPicPr>
            <a:picLocks noChangeAspect="1"/>
          </p:cNvPicPr>
          <p:nvPr/>
        </p:nvPicPr>
        <p:blipFill>
          <a:blip r:embed="rId3"/>
          <a:stretch>
            <a:fillRect/>
          </a:stretch>
        </p:blipFill>
        <p:spPr>
          <a:xfrm>
            <a:off x="4360985" y="3755496"/>
            <a:ext cx="4783015" cy="648189"/>
          </a:xfrm>
          <a:prstGeom prst="rect">
            <a:avLst/>
          </a:prstGeom>
        </p:spPr>
      </p:pic>
      <p:pic>
        <p:nvPicPr>
          <p:cNvPr id="19" name="Picture 18">
            <a:extLst>
              <a:ext uri="{FF2B5EF4-FFF2-40B4-BE49-F238E27FC236}">
                <a16:creationId xmlns:a16="http://schemas.microsoft.com/office/drawing/2014/main" id="{3E85E82C-25A5-D1C6-953B-A969EBB34FB7}"/>
              </a:ext>
            </a:extLst>
          </p:cNvPr>
          <p:cNvPicPr>
            <a:picLocks noChangeAspect="1"/>
          </p:cNvPicPr>
          <p:nvPr/>
        </p:nvPicPr>
        <p:blipFill>
          <a:blip r:embed="rId4"/>
          <a:stretch>
            <a:fillRect/>
          </a:stretch>
        </p:blipFill>
        <p:spPr>
          <a:xfrm>
            <a:off x="6514641" y="4564040"/>
            <a:ext cx="1185987" cy="523230"/>
          </a:xfrm>
          <a:prstGeom prst="rect">
            <a:avLst/>
          </a:prstGeom>
        </p:spPr>
      </p:pic>
    </p:spTree>
    <p:extLst>
      <p:ext uri="{BB962C8B-B14F-4D97-AF65-F5344CB8AC3E}">
        <p14:creationId xmlns:p14="http://schemas.microsoft.com/office/powerpoint/2010/main" val="5642434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8F809C-310A-48BA-D6AD-4E39D12CE69B}"/>
              </a:ext>
            </a:extLst>
          </p:cNvPr>
          <p:cNvSpPr txBox="1"/>
          <p:nvPr/>
        </p:nvSpPr>
        <p:spPr>
          <a:xfrm>
            <a:off x="167053" y="268143"/>
            <a:ext cx="7869116" cy="1077218"/>
          </a:xfrm>
          <a:prstGeom prst="rect">
            <a:avLst/>
          </a:prstGeom>
        </p:spPr>
        <p:txBody>
          <a:bodyPr lIns="0" tIns="0" rIns="0" bIns="0"/>
          <a:lstStyle>
            <a:lvl1pPr indent="0" defTabSz="685733">
              <a:lnSpc>
                <a:spcPct val="100000"/>
              </a:lnSpc>
              <a:spcBef>
                <a:spcPts val="750"/>
              </a:spcBef>
              <a:buFont typeface="Arial"/>
              <a:buNone/>
              <a:defRPr sz="3200" b="1" baseline="0"/>
            </a:lvl1pPr>
            <a:lvl2pPr marL="342866" indent="0" defTabSz="685733">
              <a:lnSpc>
                <a:spcPct val="90000"/>
              </a:lnSpc>
              <a:spcBef>
                <a:spcPts val="375"/>
              </a:spcBef>
              <a:buFont typeface="Arial"/>
              <a:buNone/>
              <a:defRPr sz="1050"/>
            </a:lvl2pPr>
            <a:lvl3pPr marL="685733" indent="0" defTabSz="685733">
              <a:lnSpc>
                <a:spcPct val="90000"/>
              </a:lnSpc>
              <a:spcBef>
                <a:spcPts val="375"/>
              </a:spcBef>
              <a:buFont typeface="Arial"/>
              <a:buNone/>
              <a:defRPr sz="900"/>
            </a:lvl3pPr>
            <a:lvl4pPr marL="1028598" indent="0" defTabSz="685733">
              <a:lnSpc>
                <a:spcPct val="90000"/>
              </a:lnSpc>
              <a:spcBef>
                <a:spcPts val="375"/>
              </a:spcBef>
              <a:buFont typeface="Arial"/>
              <a:buNone/>
              <a:defRPr sz="750"/>
            </a:lvl4pPr>
            <a:lvl5pPr marL="1371465" indent="0" defTabSz="685733">
              <a:lnSpc>
                <a:spcPct val="90000"/>
              </a:lnSpc>
              <a:spcBef>
                <a:spcPts val="375"/>
              </a:spcBef>
              <a:buFont typeface="Arial"/>
              <a:buNone/>
              <a:defRPr sz="750"/>
            </a:lvl5pPr>
            <a:lvl6pPr marL="1714330" indent="0" defTabSz="685733">
              <a:lnSpc>
                <a:spcPct val="90000"/>
              </a:lnSpc>
              <a:spcBef>
                <a:spcPts val="375"/>
              </a:spcBef>
              <a:buFont typeface="Arial"/>
              <a:buNone/>
              <a:defRPr sz="750"/>
            </a:lvl6pPr>
            <a:lvl7pPr marL="2057195" indent="0" defTabSz="685733">
              <a:lnSpc>
                <a:spcPct val="90000"/>
              </a:lnSpc>
              <a:spcBef>
                <a:spcPts val="375"/>
              </a:spcBef>
              <a:buFont typeface="Arial"/>
              <a:buNone/>
              <a:defRPr sz="750"/>
            </a:lvl7pPr>
            <a:lvl8pPr marL="2400060" indent="0" defTabSz="685733">
              <a:lnSpc>
                <a:spcPct val="90000"/>
              </a:lnSpc>
              <a:spcBef>
                <a:spcPts val="375"/>
              </a:spcBef>
              <a:buFont typeface="Arial"/>
              <a:buNone/>
              <a:defRPr sz="750"/>
            </a:lvl8pPr>
            <a:lvl9pPr marL="2742930" indent="0" defTabSz="685733">
              <a:lnSpc>
                <a:spcPct val="90000"/>
              </a:lnSpc>
              <a:spcBef>
                <a:spcPts val="375"/>
              </a:spcBef>
              <a:buFont typeface="Arial"/>
              <a:buNone/>
              <a:defRPr sz="750"/>
            </a:lvl9pPr>
          </a:lstStyle>
          <a:p>
            <a:r>
              <a:rPr lang="en-GB" dirty="0" err="1"/>
              <a:t>Analyzing</a:t>
            </a:r>
            <a:r>
              <a:rPr lang="en-GB" dirty="0"/>
              <a:t> Vapor-Compression refrigeration Systems</a:t>
            </a:r>
          </a:p>
        </p:txBody>
      </p:sp>
      <p:sp>
        <p:nvSpPr>
          <p:cNvPr id="11" name="TextBox 10">
            <a:extLst>
              <a:ext uri="{FF2B5EF4-FFF2-40B4-BE49-F238E27FC236}">
                <a16:creationId xmlns:a16="http://schemas.microsoft.com/office/drawing/2014/main" id="{622723AA-02D7-12B4-E149-243439B7FE01}"/>
              </a:ext>
            </a:extLst>
          </p:cNvPr>
          <p:cNvSpPr txBox="1"/>
          <p:nvPr/>
        </p:nvSpPr>
        <p:spPr>
          <a:xfrm>
            <a:off x="167053" y="1253028"/>
            <a:ext cx="4611564" cy="1169551"/>
          </a:xfrm>
          <a:prstGeom prst="rect">
            <a:avLst/>
          </a:prstGeom>
          <a:noFill/>
        </p:spPr>
        <p:txBody>
          <a:bodyPr wrap="square">
            <a:spAutoFit/>
          </a:bodyPr>
          <a:lstStyle/>
          <a:p>
            <a:r>
              <a:rPr lang="en-GB" sz="1400" b="1" dirty="0">
                <a:solidFill>
                  <a:srgbClr val="05729B"/>
                </a:solidFill>
                <a:effectLst/>
                <a:latin typeface="STIX" panose="02020603050405020304" pitchFamily="18" charset="0"/>
              </a:rPr>
              <a:t>Vapor-compression refrigeration </a:t>
            </a:r>
            <a:r>
              <a:rPr lang="en-GB" sz="1400" dirty="0">
                <a:effectLst/>
                <a:latin typeface="STIX" panose="02020603050405020304" pitchFamily="18" charset="0"/>
              </a:rPr>
              <a:t>systems are the most common refrigeration systems in use today. The objective of this section is to introduce some important features of systems of this type and to illustrate how they are </a:t>
            </a:r>
            <a:r>
              <a:rPr lang="en-GB" sz="1400" dirty="0" err="1">
                <a:effectLst/>
                <a:latin typeface="STIX" panose="02020603050405020304" pitchFamily="18" charset="0"/>
              </a:rPr>
              <a:t>modeled</a:t>
            </a:r>
            <a:r>
              <a:rPr lang="en-GB" sz="1400" dirty="0">
                <a:effectLst/>
                <a:latin typeface="STIX" panose="02020603050405020304" pitchFamily="18" charset="0"/>
              </a:rPr>
              <a:t> thermodynamically. </a:t>
            </a:r>
            <a:endParaRPr lang="en-GB" dirty="0"/>
          </a:p>
        </p:txBody>
      </p:sp>
      <p:pic>
        <p:nvPicPr>
          <p:cNvPr id="13" name="Picture 12">
            <a:extLst>
              <a:ext uri="{FF2B5EF4-FFF2-40B4-BE49-F238E27FC236}">
                <a16:creationId xmlns:a16="http://schemas.microsoft.com/office/drawing/2014/main" id="{E6A2C21D-9D40-B1E4-43E1-E489502D7823}"/>
              </a:ext>
            </a:extLst>
          </p:cNvPr>
          <p:cNvPicPr>
            <a:picLocks noChangeAspect="1"/>
          </p:cNvPicPr>
          <p:nvPr/>
        </p:nvPicPr>
        <p:blipFill>
          <a:blip r:embed="rId2"/>
          <a:stretch>
            <a:fillRect/>
          </a:stretch>
        </p:blipFill>
        <p:spPr>
          <a:xfrm>
            <a:off x="239239" y="2327889"/>
            <a:ext cx="2707993" cy="2771617"/>
          </a:xfrm>
          <a:prstGeom prst="rect">
            <a:avLst/>
          </a:prstGeom>
        </p:spPr>
      </p:pic>
      <p:sp>
        <p:nvSpPr>
          <p:cNvPr id="17" name="TextBox 16">
            <a:extLst>
              <a:ext uri="{FF2B5EF4-FFF2-40B4-BE49-F238E27FC236}">
                <a16:creationId xmlns:a16="http://schemas.microsoft.com/office/drawing/2014/main" id="{950BDF5A-4A5D-B528-F293-A4990C961B91}"/>
              </a:ext>
            </a:extLst>
          </p:cNvPr>
          <p:cNvSpPr txBox="1"/>
          <p:nvPr/>
        </p:nvSpPr>
        <p:spPr>
          <a:xfrm>
            <a:off x="4941276" y="976029"/>
            <a:ext cx="4035671" cy="954107"/>
          </a:xfrm>
          <a:prstGeom prst="rect">
            <a:avLst/>
          </a:prstGeom>
          <a:noFill/>
        </p:spPr>
        <p:txBody>
          <a:bodyPr wrap="square">
            <a:spAutoFit/>
          </a:bodyPr>
          <a:lstStyle/>
          <a:p>
            <a:r>
              <a:rPr lang="en-GB" sz="1400" dirty="0">
                <a:effectLst/>
                <a:latin typeface="STIX" panose="02020603050405020304" pitchFamily="18" charset="0"/>
              </a:rPr>
              <a:t>For a control volume enclosing the </a:t>
            </a:r>
            <a:r>
              <a:rPr lang="en-GB" sz="1400" dirty="0" err="1">
                <a:effectLst/>
                <a:latin typeface="STIX" panose="02020603050405020304" pitchFamily="18" charset="0"/>
              </a:rPr>
              <a:t>refrig</a:t>
            </a:r>
            <a:r>
              <a:rPr lang="en-GB" sz="1400" dirty="0">
                <a:effectLst/>
                <a:latin typeface="STIX" panose="02020603050405020304" pitchFamily="18" charset="0"/>
              </a:rPr>
              <a:t>- </a:t>
            </a:r>
            <a:r>
              <a:rPr lang="en-GB" sz="1400" dirty="0" err="1">
                <a:effectLst/>
                <a:latin typeface="STIX" panose="02020603050405020304" pitchFamily="18" charset="0"/>
              </a:rPr>
              <a:t>erant</a:t>
            </a:r>
            <a:r>
              <a:rPr lang="en-GB" sz="1400" dirty="0">
                <a:effectLst/>
                <a:latin typeface="STIX" panose="02020603050405020304" pitchFamily="18" charset="0"/>
              </a:rPr>
              <a:t> side of the evaporator, the mass and energy rate balances reduce to give the rate of heat transfer per unit mass of refrigerant flowing as </a:t>
            </a:r>
            <a:endParaRPr lang="en-GB" dirty="0"/>
          </a:p>
        </p:txBody>
      </p:sp>
      <p:pic>
        <p:nvPicPr>
          <p:cNvPr id="18" name="Picture 17">
            <a:extLst>
              <a:ext uri="{FF2B5EF4-FFF2-40B4-BE49-F238E27FC236}">
                <a16:creationId xmlns:a16="http://schemas.microsoft.com/office/drawing/2014/main" id="{6AFD21C5-0B76-8BF5-0C39-C09BA04D9607}"/>
              </a:ext>
            </a:extLst>
          </p:cNvPr>
          <p:cNvPicPr>
            <a:picLocks noChangeAspect="1"/>
          </p:cNvPicPr>
          <p:nvPr/>
        </p:nvPicPr>
        <p:blipFill>
          <a:blip r:embed="rId3"/>
          <a:stretch>
            <a:fillRect/>
          </a:stretch>
        </p:blipFill>
        <p:spPr>
          <a:xfrm>
            <a:off x="6449890" y="1930136"/>
            <a:ext cx="1018442" cy="501289"/>
          </a:xfrm>
          <a:prstGeom prst="rect">
            <a:avLst/>
          </a:prstGeom>
        </p:spPr>
      </p:pic>
      <p:pic>
        <p:nvPicPr>
          <p:cNvPr id="19" name="Picture 18">
            <a:extLst>
              <a:ext uri="{FF2B5EF4-FFF2-40B4-BE49-F238E27FC236}">
                <a16:creationId xmlns:a16="http://schemas.microsoft.com/office/drawing/2014/main" id="{8C83D137-7F3C-1E4A-43E1-E9D6C26C1A00}"/>
              </a:ext>
            </a:extLst>
          </p:cNvPr>
          <p:cNvPicPr>
            <a:picLocks noChangeAspect="1"/>
          </p:cNvPicPr>
          <p:nvPr/>
        </p:nvPicPr>
        <p:blipFill>
          <a:blip r:embed="rId4"/>
          <a:stretch>
            <a:fillRect/>
          </a:stretch>
        </p:blipFill>
        <p:spPr>
          <a:xfrm>
            <a:off x="6367455" y="3120201"/>
            <a:ext cx="1183309" cy="593497"/>
          </a:xfrm>
          <a:prstGeom prst="rect">
            <a:avLst/>
          </a:prstGeom>
        </p:spPr>
      </p:pic>
      <p:sp>
        <p:nvSpPr>
          <p:cNvPr id="21" name="TextBox 20">
            <a:extLst>
              <a:ext uri="{FF2B5EF4-FFF2-40B4-BE49-F238E27FC236}">
                <a16:creationId xmlns:a16="http://schemas.microsoft.com/office/drawing/2014/main" id="{068B6782-8AF2-204D-A372-B6F3E6AA62C1}"/>
              </a:ext>
            </a:extLst>
          </p:cNvPr>
          <p:cNvSpPr txBox="1"/>
          <p:nvPr/>
        </p:nvSpPr>
        <p:spPr>
          <a:xfrm>
            <a:off x="4941275" y="2431425"/>
            <a:ext cx="4035671" cy="738664"/>
          </a:xfrm>
          <a:prstGeom prst="rect">
            <a:avLst/>
          </a:prstGeom>
          <a:noFill/>
        </p:spPr>
        <p:txBody>
          <a:bodyPr wrap="square">
            <a:spAutoFit/>
          </a:bodyPr>
          <a:lstStyle/>
          <a:p>
            <a:r>
              <a:rPr lang="en-GB" sz="1400" dirty="0">
                <a:effectLst/>
                <a:latin typeface="STIX" panose="02020603050405020304" pitchFamily="18" charset="0"/>
              </a:rPr>
              <a:t>Assuming no heat transfer to or from the compressor, the mass and energy rate balances for a control volume enclosing the compressor give </a:t>
            </a:r>
            <a:endParaRPr lang="en-GB" dirty="0"/>
          </a:p>
        </p:txBody>
      </p:sp>
      <p:sp>
        <p:nvSpPr>
          <p:cNvPr id="23" name="TextBox 22">
            <a:extLst>
              <a:ext uri="{FF2B5EF4-FFF2-40B4-BE49-F238E27FC236}">
                <a16:creationId xmlns:a16="http://schemas.microsoft.com/office/drawing/2014/main" id="{FB675512-592E-A2A7-367A-313EDA350E1C}"/>
              </a:ext>
            </a:extLst>
          </p:cNvPr>
          <p:cNvSpPr txBox="1"/>
          <p:nvPr/>
        </p:nvSpPr>
        <p:spPr>
          <a:xfrm>
            <a:off x="4941275" y="3713698"/>
            <a:ext cx="4035671" cy="738664"/>
          </a:xfrm>
          <a:prstGeom prst="rect">
            <a:avLst/>
          </a:prstGeom>
          <a:noFill/>
        </p:spPr>
        <p:txBody>
          <a:bodyPr wrap="square">
            <a:spAutoFit/>
          </a:bodyPr>
          <a:lstStyle/>
          <a:p>
            <a:r>
              <a:rPr lang="en-GB" sz="1400" dirty="0">
                <a:effectLst/>
                <a:latin typeface="STIX" panose="02020603050405020304" pitchFamily="18" charset="0"/>
              </a:rPr>
              <a:t>For a control volume enclosing the refrigerant side of the condenser, the rate of heat transfer </a:t>
            </a:r>
            <a:r>
              <a:rPr lang="en-GB" sz="1400" i="1" dirty="0">
                <a:effectLst/>
                <a:latin typeface="STIX" panose="02020603050405020304" pitchFamily="18" charset="0"/>
              </a:rPr>
              <a:t>from </a:t>
            </a:r>
            <a:r>
              <a:rPr lang="en-GB" sz="1400" dirty="0">
                <a:effectLst/>
                <a:latin typeface="STIX" panose="02020603050405020304" pitchFamily="18" charset="0"/>
              </a:rPr>
              <a:t>the refrigerant per unit mass of refrigerant flowing is </a:t>
            </a:r>
            <a:endParaRPr lang="en-GB" dirty="0"/>
          </a:p>
        </p:txBody>
      </p:sp>
      <p:pic>
        <p:nvPicPr>
          <p:cNvPr id="24" name="Picture 23">
            <a:extLst>
              <a:ext uri="{FF2B5EF4-FFF2-40B4-BE49-F238E27FC236}">
                <a16:creationId xmlns:a16="http://schemas.microsoft.com/office/drawing/2014/main" id="{1EA2CD9A-2EE0-4F19-16A9-C56EB4CF641B}"/>
              </a:ext>
            </a:extLst>
          </p:cNvPr>
          <p:cNvPicPr>
            <a:picLocks noChangeAspect="1"/>
          </p:cNvPicPr>
          <p:nvPr/>
        </p:nvPicPr>
        <p:blipFill>
          <a:blip r:embed="rId5"/>
          <a:stretch>
            <a:fillRect/>
          </a:stretch>
        </p:blipFill>
        <p:spPr>
          <a:xfrm>
            <a:off x="6449890" y="4402474"/>
            <a:ext cx="1261208" cy="582942"/>
          </a:xfrm>
          <a:prstGeom prst="rect">
            <a:avLst/>
          </a:prstGeom>
        </p:spPr>
      </p:pic>
      <p:pic>
        <p:nvPicPr>
          <p:cNvPr id="25" name="Picture 24">
            <a:extLst>
              <a:ext uri="{FF2B5EF4-FFF2-40B4-BE49-F238E27FC236}">
                <a16:creationId xmlns:a16="http://schemas.microsoft.com/office/drawing/2014/main" id="{58280AB9-98F5-C33D-FD52-672217ADF40E}"/>
              </a:ext>
            </a:extLst>
          </p:cNvPr>
          <p:cNvPicPr>
            <a:picLocks noChangeAspect="1"/>
          </p:cNvPicPr>
          <p:nvPr/>
        </p:nvPicPr>
        <p:blipFill>
          <a:blip r:embed="rId6"/>
          <a:stretch>
            <a:fillRect/>
          </a:stretch>
        </p:blipFill>
        <p:spPr>
          <a:xfrm>
            <a:off x="6268915" y="5032334"/>
            <a:ext cx="1894498" cy="682666"/>
          </a:xfrm>
          <a:prstGeom prst="rect">
            <a:avLst/>
          </a:prstGeom>
        </p:spPr>
      </p:pic>
    </p:spTree>
    <p:extLst>
      <p:ext uri="{BB962C8B-B14F-4D97-AF65-F5344CB8AC3E}">
        <p14:creationId xmlns:p14="http://schemas.microsoft.com/office/powerpoint/2010/main" val="2753619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C9C6E1-25F2-4DBF-85BA-F7B6056FC1AA}"/>
              </a:ext>
            </a:extLst>
          </p:cNvPr>
          <p:cNvSpPr>
            <a:spLocks noGrp="1"/>
          </p:cNvSpPr>
          <p:nvPr>
            <p:ph type="body" sz="half" idx="10"/>
          </p:nvPr>
        </p:nvSpPr>
        <p:spPr>
          <a:xfrm>
            <a:off x="287363" y="223017"/>
            <a:ext cx="8397601" cy="1157194"/>
          </a:xfrm>
        </p:spPr>
        <p:txBody>
          <a:bodyPr/>
          <a:lstStyle/>
          <a:p>
            <a:r>
              <a:rPr lang="en-US" sz="3200" dirty="0"/>
              <a:t>Carnot Cycle</a:t>
            </a:r>
          </a:p>
        </p:txBody>
      </p:sp>
      <p:sp>
        <p:nvSpPr>
          <p:cNvPr id="6" name="TextBox 5">
            <a:extLst>
              <a:ext uri="{FF2B5EF4-FFF2-40B4-BE49-F238E27FC236}">
                <a16:creationId xmlns:a16="http://schemas.microsoft.com/office/drawing/2014/main" id="{7A530C4D-6123-4C0B-ACB4-A742EB449237}"/>
              </a:ext>
            </a:extLst>
          </p:cNvPr>
          <p:cNvSpPr txBox="1"/>
          <p:nvPr/>
        </p:nvSpPr>
        <p:spPr>
          <a:xfrm>
            <a:off x="287361" y="801614"/>
            <a:ext cx="4572000" cy="923330"/>
          </a:xfrm>
          <a:prstGeom prst="rect">
            <a:avLst/>
          </a:prstGeom>
          <a:noFill/>
        </p:spPr>
        <p:txBody>
          <a:bodyPr wrap="square">
            <a:spAutoFit/>
          </a:bodyPr>
          <a:lstStyle/>
          <a:p>
            <a:r>
              <a:rPr lang="en-US" dirty="0"/>
              <a:t>The Carnot cycle is an ideal reversible cyclic process involving the expansion and compression of an ideal gas, which enables us to evaluate the efficiency of an engine utilizing this cycle.</a:t>
            </a:r>
          </a:p>
        </p:txBody>
      </p:sp>
      <p:pic>
        <p:nvPicPr>
          <p:cNvPr id="2050" name="Picture 2" descr="Carnot cycle">
            <a:extLst>
              <a:ext uri="{FF2B5EF4-FFF2-40B4-BE49-F238E27FC236}">
                <a16:creationId xmlns:a16="http://schemas.microsoft.com/office/drawing/2014/main" id="{6D1D95D0-FD2F-BCBB-6F4A-C9EF8FEFB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61" y="1832909"/>
            <a:ext cx="4452523" cy="29893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79E5739-D48D-C5C4-C012-762DB796DBB3}"/>
              </a:ext>
            </a:extLst>
          </p:cNvPr>
          <p:cNvSpPr txBox="1"/>
          <p:nvPr/>
        </p:nvSpPr>
        <p:spPr>
          <a:xfrm>
            <a:off x="4967654" y="801614"/>
            <a:ext cx="3968363" cy="1169551"/>
          </a:xfrm>
          <a:prstGeom prst="rect">
            <a:avLst/>
          </a:prstGeom>
          <a:noFill/>
        </p:spPr>
        <p:txBody>
          <a:bodyPr wrap="square">
            <a:spAutoFit/>
          </a:bodyPr>
          <a:lstStyle/>
          <a:p>
            <a:r>
              <a:rPr lang="en-GB" sz="1400" dirty="0">
                <a:effectLst/>
                <a:latin typeface="STIX" panose="02020603050405020304" pitchFamily="18" charset="0"/>
              </a:rPr>
              <a:t>At steady state, the rate at which energy is supplied to the warm region by heat transfer is the sum of the energy supplied to the working fluid from the cold region, </a:t>
            </a:r>
            <a:r>
              <a:rPr lang="en-GB" sz="1400" i="1" dirty="0">
                <a:solidFill>
                  <a:srgbClr val="211E1E"/>
                </a:solidFill>
                <a:effectLst/>
                <a:latin typeface="STIX" panose="02020603050405020304" pitchFamily="18" charset="0"/>
              </a:rPr>
              <a:t>Q</a:t>
            </a:r>
            <a:r>
              <a:rPr lang="en-GB" sz="800" dirty="0">
                <a:solidFill>
                  <a:srgbClr val="211E1E"/>
                </a:solidFill>
                <a:effectLst/>
                <a:latin typeface="STIX" panose="02020603050405020304" pitchFamily="18" charset="0"/>
              </a:rPr>
              <a:t>in</a:t>
            </a:r>
            <a:r>
              <a:rPr lang="en-GB" sz="1400" dirty="0">
                <a:effectLst/>
                <a:latin typeface="STIX" panose="02020603050405020304" pitchFamily="18" charset="0"/>
              </a:rPr>
              <a:t>, and the net rate of work input to the cycle, </a:t>
            </a:r>
            <a:r>
              <a:rPr lang="en-GB" sz="1400" i="1" dirty="0" err="1">
                <a:solidFill>
                  <a:srgbClr val="211E1E"/>
                </a:solidFill>
                <a:effectLst/>
                <a:latin typeface="STIX" panose="02020603050405020304" pitchFamily="18" charset="0"/>
              </a:rPr>
              <a:t>W</a:t>
            </a:r>
            <a:r>
              <a:rPr lang="en-GB" sz="800" dirty="0" err="1">
                <a:solidFill>
                  <a:srgbClr val="211E1E"/>
                </a:solidFill>
                <a:effectLst/>
                <a:latin typeface="STIX" panose="02020603050405020304" pitchFamily="18" charset="0"/>
              </a:rPr>
              <a:t>net</a:t>
            </a:r>
            <a:r>
              <a:rPr lang="en-GB" sz="1400" dirty="0">
                <a:effectLst/>
                <a:latin typeface="STIX" panose="02020603050405020304" pitchFamily="18" charset="0"/>
              </a:rPr>
              <a:t>. That is, </a:t>
            </a:r>
            <a:endParaRPr lang="en-GB" dirty="0"/>
          </a:p>
        </p:txBody>
      </p:sp>
      <p:pic>
        <p:nvPicPr>
          <p:cNvPr id="5" name="Picture 4">
            <a:extLst>
              <a:ext uri="{FF2B5EF4-FFF2-40B4-BE49-F238E27FC236}">
                <a16:creationId xmlns:a16="http://schemas.microsoft.com/office/drawing/2014/main" id="{C4C9F8ED-429F-AB7E-DFA7-8B99B73A20F0}"/>
              </a:ext>
            </a:extLst>
          </p:cNvPr>
          <p:cNvPicPr>
            <a:picLocks noChangeAspect="1"/>
          </p:cNvPicPr>
          <p:nvPr/>
        </p:nvPicPr>
        <p:blipFill>
          <a:blip r:embed="rId3"/>
          <a:stretch>
            <a:fillRect/>
          </a:stretch>
        </p:blipFill>
        <p:spPr>
          <a:xfrm>
            <a:off x="6290693" y="1971165"/>
            <a:ext cx="1322284" cy="326449"/>
          </a:xfrm>
          <a:prstGeom prst="rect">
            <a:avLst/>
          </a:prstGeom>
        </p:spPr>
      </p:pic>
      <p:sp>
        <p:nvSpPr>
          <p:cNvPr id="9" name="TextBox 8">
            <a:extLst>
              <a:ext uri="{FF2B5EF4-FFF2-40B4-BE49-F238E27FC236}">
                <a16:creationId xmlns:a16="http://schemas.microsoft.com/office/drawing/2014/main" id="{2A2BC2FF-3283-600B-9273-043988563F82}"/>
              </a:ext>
            </a:extLst>
          </p:cNvPr>
          <p:cNvSpPr txBox="1"/>
          <p:nvPr/>
        </p:nvSpPr>
        <p:spPr>
          <a:xfrm>
            <a:off x="4967654" y="2320015"/>
            <a:ext cx="4176346" cy="738664"/>
          </a:xfrm>
          <a:prstGeom prst="rect">
            <a:avLst/>
          </a:prstGeom>
          <a:noFill/>
        </p:spPr>
        <p:txBody>
          <a:bodyPr wrap="square">
            <a:spAutoFit/>
          </a:bodyPr>
          <a:lstStyle/>
          <a:p>
            <a:r>
              <a:rPr lang="en-GB" sz="1400" dirty="0">
                <a:effectLst/>
                <a:latin typeface="STIX" panose="02020603050405020304" pitchFamily="18" charset="0"/>
              </a:rPr>
              <a:t>The </a:t>
            </a:r>
            <a:r>
              <a:rPr lang="en-GB" sz="1400" i="1" dirty="0">
                <a:effectLst/>
                <a:latin typeface="STIX" panose="02020603050405020304" pitchFamily="18" charset="0"/>
              </a:rPr>
              <a:t>coefficient of performance </a:t>
            </a:r>
            <a:r>
              <a:rPr lang="en-GB" sz="1400" dirty="0">
                <a:effectLst/>
                <a:latin typeface="STIX" panose="02020603050405020304" pitchFamily="18" charset="0"/>
              </a:rPr>
              <a:t>of </a:t>
            </a:r>
            <a:r>
              <a:rPr lang="en-GB" sz="1400" i="1" dirty="0">
                <a:effectLst/>
                <a:latin typeface="STIX" panose="02020603050405020304" pitchFamily="18" charset="0"/>
              </a:rPr>
              <a:t>any </a:t>
            </a:r>
            <a:r>
              <a:rPr lang="en-GB" sz="1400" dirty="0">
                <a:effectLst/>
                <a:latin typeface="STIX" panose="02020603050405020304" pitchFamily="18" charset="0"/>
              </a:rPr>
              <a:t>heat pump cycle is defined as the ratio of the heat- </a:t>
            </a:r>
            <a:r>
              <a:rPr lang="en-GB" sz="1400" dirty="0" err="1">
                <a:effectLst/>
                <a:latin typeface="STIX" panose="02020603050405020304" pitchFamily="18" charset="0"/>
              </a:rPr>
              <a:t>ing</a:t>
            </a:r>
            <a:r>
              <a:rPr lang="en-GB" sz="1400" dirty="0">
                <a:effectLst/>
                <a:latin typeface="STIX" panose="02020603050405020304" pitchFamily="18" charset="0"/>
              </a:rPr>
              <a:t> effect to the net work required to achieve that effect. </a:t>
            </a:r>
            <a:endParaRPr lang="en-GB" dirty="0"/>
          </a:p>
        </p:txBody>
      </p:sp>
      <p:pic>
        <p:nvPicPr>
          <p:cNvPr id="11" name="Picture 10">
            <a:extLst>
              <a:ext uri="{FF2B5EF4-FFF2-40B4-BE49-F238E27FC236}">
                <a16:creationId xmlns:a16="http://schemas.microsoft.com/office/drawing/2014/main" id="{F1BD7CD9-E83E-B8C2-EC9D-927293B322A9}"/>
              </a:ext>
            </a:extLst>
          </p:cNvPr>
          <p:cNvPicPr>
            <a:picLocks noChangeAspect="1"/>
          </p:cNvPicPr>
          <p:nvPr/>
        </p:nvPicPr>
        <p:blipFill>
          <a:blip r:embed="rId4"/>
          <a:stretch>
            <a:fillRect/>
          </a:stretch>
        </p:blipFill>
        <p:spPr>
          <a:xfrm>
            <a:off x="5333393" y="3081080"/>
            <a:ext cx="3236883" cy="738664"/>
          </a:xfrm>
          <a:prstGeom prst="rect">
            <a:avLst/>
          </a:prstGeom>
        </p:spPr>
      </p:pic>
      <p:pic>
        <p:nvPicPr>
          <p:cNvPr id="13" name="Picture 12">
            <a:extLst>
              <a:ext uri="{FF2B5EF4-FFF2-40B4-BE49-F238E27FC236}">
                <a16:creationId xmlns:a16="http://schemas.microsoft.com/office/drawing/2014/main" id="{6C26E2A9-E005-E436-F920-05FEBDB8991C}"/>
              </a:ext>
            </a:extLst>
          </p:cNvPr>
          <p:cNvPicPr>
            <a:picLocks noChangeAspect="1"/>
          </p:cNvPicPr>
          <p:nvPr/>
        </p:nvPicPr>
        <p:blipFill>
          <a:blip r:embed="rId5"/>
          <a:stretch>
            <a:fillRect/>
          </a:stretch>
        </p:blipFill>
        <p:spPr>
          <a:xfrm>
            <a:off x="5333393" y="4202572"/>
            <a:ext cx="3157632" cy="619722"/>
          </a:xfrm>
          <a:prstGeom prst="rect">
            <a:avLst/>
          </a:prstGeom>
        </p:spPr>
      </p:pic>
    </p:spTree>
    <p:extLst>
      <p:ext uri="{BB962C8B-B14F-4D97-AF65-F5344CB8AC3E}">
        <p14:creationId xmlns:p14="http://schemas.microsoft.com/office/powerpoint/2010/main" val="2030893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A526A27-79CD-417A-BE23-5A5880174D56}"/>
              </a:ext>
            </a:extLst>
          </p:cNvPr>
          <p:cNvSpPr txBox="1"/>
          <p:nvPr/>
        </p:nvSpPr>
        <p:spPr>
          <a:xfrm>
            <a:off x="163416" y="286961"/>
            <a:ext cx="6751503" cy="1077218"/>
          </a:xfrm>
          <a:prstGeom prst="rect">
            <a:avLst/>
          </a:prstGeom>
        </p:spPr>
        <p:txBody>
          <a:bodyPr lIns="0" tIns="0" rIns="0" bIns="0"/>
          <a:lstStyle>
            <a:lvl1pPr indent="0" defTabSz="685733">
              <a:lnSpc>
                <a:spcPct val="100000"/>
              </a:lnSpc>
              <a:spcBef>
                <a:spcPts val="750"/>
              </a:spcBef>
              <a:buFont typeface="Arial"/>
              <a:buNone/>
              <a:defRPr sz="3200" b="1" baseline="0"/>
            </a:lvl1pPr>
            <a:lvl2pPr marL="342866" indent="0" defTabSz="685733">
              <a:lnSpc>
                <a:spcPct val="90000"/>
              </a:lnSpc>
              <a:spcBef>
                <a:spcPts val="375"/>
              </a:spcBef>
              <a:buFont typeface="Arial"/>
              <a:buNone/>
              <a:defRPr sz="1050"/>
            </a:lvl2pPr>
            <a:lvl3pPr marL="685733" indent="0" defTabSz="685733">
              <a:lnSpc>
                <a:spcPct val="90000"/>
              </a:lnSpc>
              <a:spcBef>
                <a:spcPts val="375"/>
              </a:spcBef>
              <a:buFont typeface="Arial"/>
              <a:buNone/>
              <a:defRPr sz="900"/>
            </a:lvl3pPr>
            <a:lvl4pPr marL="1028598" indent="0" defTabSz="685733">
              <a:lnSpc>
                <a:spcPct val="90000"/>
              </a:lnSpc>
              <a:spcBef>
                <a:spcPts val="375"/>
              </a:spcBef>
              <a:buFont typeface="Arial"/>
              <a:buNone/>
              <a:defRPr sz="750"/>
            </a:lvl4pPr>
            <a:lvl5pPr marL="1371465" indent="0" defTabSz="685733">
              <a:lnSpc>
                <a:spcPct val="90000"/>
              </a:lnSpc>
              <a:spcBef>
                <a:spcPts val="375"/>
              </a:spcBef>
              <a:buFont typeface="Arial"/>
              <a:buNone/>
              <a:defRPr sz="750"/>
            </a:lvl5pPr>
            <a:lvl6pPr marL="1714330" indent="0" defTabSz="685733">
              <a:lnSpc>
                <a:spcPct val="90000"/>
              </a:lnSpc>
              <a:spcBef>
                <a:spcPts val="375"/>
              </a:spcBef>
              <a:buFont typeface="Arial"/>
              <a:buNone/>
              <a:defRPr sz="750"/>
            </a:lvl6pPr>
            <a:lvl7pPr marL="2057195" indent="0" defTabSz="685733">
              <a:lnSpc>
                <a:spcPct val="90000"/>
              </a:lnSpc>
              <a:spcBef>
                <a:spcPts val="375"/>
              </a:spcBef>
              <a:buFont typeface="Arial"/>
              <a:buNone/>
              <a:defRPr sz="750"/>
            </a:lvl7pPr>
            <a:lvl8pPr marL="2400060" indent="0" defTabSz="685733">
              <a:lnSpc>
                <a:spcPct val="90000"/>
              </a:lnSpc>
              <a:spcBef>
                <a:spcPts val="375"/>
              </a:spcBef>
              <a:buFont typeface="Arial"/>
              <a:buNone/>
              <a:defRPr sz="750"/>
            </a:lvl8pPr>
            <a:lvl9pPr marL="2742930" indent="0" defTabSz="685733">
              <a:lnSpc>
                <a:spcPct val="90000"/>
              </a:lnSpc>
              <a:spcBef>
                <a:spcPts val="375"/>
              </a:spcBef>
              <a:buFont typeface="Arial"/>
              <a:buNone/>
              <a:defRPr sz="750"/>
            </a:lvl9pPr>
          </a:lstStyle>
          <a:p>
            <a:r>
              <a:rPr lang="en-US" dirty="0"/>
              <a:t>Brayton refrigeration Cycle</a:t>
            </a:r>
          </a:p>
        </p:txBody>
      </p:sp>
      <p:sp>
        <p:nvSpPr>
          <p:cNvPr id="3" name="TextBox 2">
            <a:extLst>
              <a:ext uri="{FF2B5EF4-FFF2-40B4-BE49-F238E27FC236}">
                <a16:creationId xmlns:a16="http://schemas.microsoft.com/office/drawing/2014/main" id="{634316A5-9AB3-90DE-A68A-42F6628FD8A8}"/>
              </a:ext>
            </a:extLst>
          </p:cNvPr>
          <p:cNvSpPr txBox="1"/>
          <p:nvPr/>
        </p:nvSpPr>
        <p:spPr>
          <a:xfrm>
            <a:off x="163416" y="1017639"/>
            <a:ext cx="4611564" cy="954107"/>
          </a:xfrm>
          <a:prstGeom prst="rect">
            <a:avLst/>
          </a:prstGeom>
          <a:noFill/>
        </p:spPr>
        <p:txBody>
          <a:bodyPr wrap="square">
            <a:spAutoFit/>
          </a:bodyPr>
          <a:lstStyle/>
          <a:p>
            <a:r>
              <a:rPr lang="en-GB" sz="1400" dirty="0">
                <a:effectLst/>
                <a:latin typeface="STIX" panose="02020603050405020304" pitchFamily="18" charset="0"/>
              </a:rPr>
              <a:t>The method of analysis of the Brayton refrigeration cycle is similar to that of the Brayton power cycle. Thus, at steady state the work of the compressor and the turbine per unit of mass flow are, respectively, </a:t>
            </a:r>
            <a:endParaRPr lang="en-GB" dirty="0"/>
          </a:p>
        </p:txBody>
      </p:sp>
      <p:pic>
        <p:nvPicPr>
          <p:cNvPr id="4" name="Picture 3">
            <a:extLst>
              <a:ext uri="{FF2B5EF4-FFF2-40B4-BE49-F238E27FC236}">
                <a16:creationId xmlns:a16="http://schemas.microsoft.com/office/drawing/2014/main" id="{B663D9F5-DE98-C0D6-C1D8-B9292E6E67A4}"/>
              </a:ext>
            </a:extLst>
          </p:cNvPr>
          <p:cNvPicPr>
            <a:picLocks noChangeAspect="1"/>
          </p:cNvPicPr>
          <p:nvPr/>
        </p:nvPicPr>
        <p:blipFill>
          <a:blip r:embed="rId2"/>
          <a:stretch>
            <a:fillRect/>
          </a:stretch>
        </p:blipFill>
        <p:spPr>
          <a:xfrm>
            <a:off x="1097598" y="1971746"/>
            <a:ext cx="2743200" cy="653143"/>
          </a:xfrm>
          <a:prstGeom prst="rect">
            <a:avLst/>
          </a:prstGeom>
        </p:spPr>
      </p:pic>
      <p:pic>
        <p:nvPicPr>
          <p:cNvPr id="5" name="Picture 4">
            <a:extLst>
              <a:ext uri="{FF2B5EF4-FFF2-40B4-BE49-F238E27FC236}">
                <a16:creationId xmlns:a16="http://schemas.microsoft.com/office/drawing/2014/main" id="{FB0B2F25-3B88-6CB5-9411-BE9E1DE1131B}"/>
              </a:ext>
            </a:extLst>
          </p:cNvPr>
          <p:cNvPicPr>
            <a:picLocks noChangeAspect="1"/>
          </p:cNvPicPr>
          <p:nvPr/>
        </p:nvPicPr>
        <p:blipFill>
          <a:blip r:embed="rId3"/>
          <a:stretch>
            <a:fillRect/>
          </a:stretch>
        </p:blipFill>
        <p:spPr>
          <a:xfrm>
            <a:off x="5008859" y="1017639"/>
            <a:ext cx="3971725" cy="3057127"/>
          </a:xfrm>
          <a:prstGeom prst="rect">
            <a:avLst/>
          </a:prstGeom>
        </p:spPr>
      </p:pic>
      <p:sp>
        <p:nvSpPr>
          <p:cNvPr id="7" name="TextBox 6">
            <a:extLst>
              <a:ext uri="{FF2B5EF4-FFF2-40B4-BE49-F238E27FC236}">
                <a16:creationId xmlns:a16="http://schemas.microsoft.com/office/drawing/2014/main" id="{528152BE-F174-ECFC-8D64-008C9E083473}"/>
              </a:ext>
            </a:extLst>
          </p:cNvPr>
          <p:cNvSpPr txBox="1"/>
          <p:nvPr/>
        </p:nvSpPr>
        <p:spPr>
          <a:xfrm>
            <a:off x="5873014" y="4074766"/>
            <a:ext cx="2243414" cy="307777"/>
          </a:xfrm>
          <a:prstGeom prst="rect">
            <a:avLst/>
          </a:prstGeom>
          <a:noFill/>
        </p:spPr>
        <p:txBody>
          <a:bodyPr wrap="square">
            <a:spAutoFit/>
          </a:bodyPr>
          <a:lstStyle/>
          <a:p>
            <a:r>
              <a:rPr lang="en-GB" sz="1400" dirty="0">
                <a:effectLst/>
                <a:latin typeface="STIX" panose="02020603050405020304" pitchFamily="18" charset="0"/>
              </a:rPr>
              <a:t>Brayton refrigeration cycle. </a:t>
            </a:r>
            <a:endParaRPr lang="en-GB" dirty="0"/>
          </a:p>
        </p:txBody>
      </p:sp>
      <p:sp>
        <p:nvSpPr>
          <p:cNvPr id="11" name="TextBox 10">
            <a:extLst>
              <a:ext uri="{FF2B5EF4-FFF2-40B4-BE49-F238E27FC236}">
                <a16:creationId xmlns:a16="http://schemas.microsoft.com/office/drawing/2014/main" id="{A6E6272C-80A4-A7A1-ABEB-E5F2D71132C4}"/>
              </a:ext>
            </a:extLst>
          </p:cNvPr>
          <p:cNvSpPr txBox="1"/>
          <p:nvPr/>
        </p:nvSpPr>
        <p:spPr>
          <a:xfrm>
            <a:off x="163416" y="2624889"/>
            <a:ext cx="4611564" cy="738664"/>
          </a:xfrm>
          <a:prstGeom prst="rect">
            <a:avLst/>
          </a:prstGeom>
          <a:noFill/>
        </p:spPr>
        <p:txBody>
          <a:bodyPr wrap="square">
            <a:spAutoFit/>
          </a:bodyPr>
          <a:lstStyle/>
          <a:p>
            <a:r>
              <a:rPr lang="en-GB" sz="1400" dirty="0">
                <a:effectLst/>
                <a:latin typeface="STIX" panose="02020603050405020304" pitchFamily="18" charset="0"/>
              </a:rPr>
              <a:t>Heat transfer from the cold region to the refrigerant gas circulating through the low-pressure heat exchanger, the refrigeration effect, is </a:t>
            </a:r>
            <a:endParaRPr lang="en-GB" dirty="0"/>
          </a:p>
        </p:txBody>
      </p:sp>
      <p:pic>
        <p:nvPicPr>
          <p:cNvPr id="13" name="Picture 12">
            <a:extLst>
              <a:ext uri="{FF2B5EF4-FFF2-40B4-BE49-F238E27FC236}">
                <a16:creationId xmlns:a16="http://schemas.microsoft.com/office/drawing/2014/main" id="{DF7E335B-C72D-6B26-339E-94E21A955F18}"/>
              </a:ext>
            </a:extLst>
          </p:cNvPr>
          <p:cNvPicPr>
            <a:picLocks noChangeAspect="1"/>
          </p:cNvPicPr>
          <p:nvPr/>
        </p:nvPicPr>
        <p:blipFill>
          <a:blip r:embed="rId4"/>
          <a:stretch>
            <a:fillRect/>
          </a:stretch>
        </p:blipFill>
        <p:spPr>
          <a:xfrm>
            <a:off x="1928959" y="3363553"/>
            <a:ext cx="1080477" cy="526297"/>
          </a:xfrm>
          <a:prstGeom prst="rect">
            <a:avLst/>
          </a:prstGeom>
        </p:spPr>
      </p:pic>
      <p:sp>
        <p:nvSpPr>
          <p:cNvPr id="17" name="TextBox 16">
            <a:extLst>
              <a:ext uri="{FF2B5EF4-FFF2-40B4-BE49-F238E27FC236}">
                <a16:creationId xmlns:a16="http://schemas.microsoft.com/office/drawing/2014/main" id="{D539F103-4ADE-E30E-D811-A006FCD7C4F2}"/>
              </a:ext>
            </a:extLst>
          </p:cNvPr>
          <p:cNvSpPr txBox="1"/>
          <p:nvPr/>
        </p:nvSpPr>
        <p:spPr>
          <a:xfrm>
            <a:off x="163415" y="3893824"/>
            <a:ext cx="4611564" cy="523220"/>
          </a:xfrm>
          <a:prstGeom prst="rect">
            <a:avLst/>
          </a:prstGeom>
          <a:noFill/>
        </p:spPr>
        <p:txBody>
          <a:bodyPr wrap="square">
            <a:spAutoFit/>
          </a:bodyPr>
          <a:lstStyle/>
          <a:p>
            <a:r>
              <a:rPr lang="en-GB" sz="1400" dirty="0">
                <a:effectLst/>
                <a:latin typeface="STIX" panose="02020603050405020304" pitchFamily="18" charset="0"/>
              </a:rPr>
              <a:t>The coefficient of performance is the ratio of the refrigeration effect to the net work input: </a:t>
            </a:r>
            <a:endParaRPr lang="en-GB" dirty="0"/>
          </a:p>
        </p:txBody>
      </p:sp>
      <p:pic>
        <p:nvPicPr>
          <p:cNvPr id="19" name="Picture 18">
            <a:extLst>
              <a:ext uri="{FF2B5EF4-FFF2-40B4-BE49-F238E27FC236}">
                <a16:creationId xmlns:a16="http://schemas.microsoft.com/office/drawing/2014/main" id="{942BF2D5-BB21-4E1A-D151-84A9A1E9A254}"/>
              </a:ext>
            </a:extLst>
          </p:cNvPr>
          <p:cNvPicPr>
            <a:picLocks noChangeAspect="1"/>
          </p:cNvPicPr>
          <p:nvPr/>
        </p:nvPicPr>
        <p:blipFill>
          <a:blip r:embed="rId5"/>
          <a:stretch>
            <a:fillRect/>
          </a:stretch>
        </p:blipFill>
        <p:spPr>
          <a:xfrm>
            <a:off x="956921" y="4501391"/>
            <a:ext cx="2883877" cy="536590"/>
          </a:xfrm>
          <a:prstGeom prst="rect">
            <a:avLst/>
          </a:prstGeom>
        </p:spPr>
      </p:pic>
    </p:spTree>
    <p:extLst>
      <p:ext uri="{BB962C8B-B14F-4D97-AF65-F5344CB8AC3E}">
        <p14:creationId xmlns:p14="http://schemas.microsoft.com/office/powerpoint/2010/main" val="2972646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84F8CF62-99D7-4699-AA61-1FC379EDD469}"/>
              </a:ext>
            </a:extLst>
          </p:cNvPr>
          <p:cNvSpPr txBox="1">
            <a:spLocks/>
          </p:cNvSpPr>
          <p:nvPr/>
        </p:nvSpPr>
        <p:spPr>
          <a:xfrm>
            <a:off x="287363" y="223017"/>
            <a:ext cx="5099977"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Closed System</a:t>
            </a:r>
          </a:p>
        </p:txBody>
      </p:sp>
      <p:sp>
        <p:nvSpPr>
          <p:cNvPr id="6" name="TextBox 5">
            <a:extLst>
              <a:ext uri="{FF2B5EF4-FFF2-40B4-BE49-F238E27FC236}">
                <a16:creationId xmlns:a16="http://schemas.microsoft.com/office/drawing/2014/main" id="{2FCED52F-E4D5-4C0D-8A4C-1F35A0D86925}"/>
              </a:ext>
            </a:extLst>
          </p:cNvPr>
          <p:cNvSpPr txBox="1"/>
          <p:nvPr/>
        </p:nvSpPr>
        <p:spPr>
          <a:xfrm>
            <a:off x="306413" y="1899656"/>
            <a:ext cx="3087872" cy="923330"/>
          </a:xfrm>
          <a:prstGeom prst="rect">
            <a:avLst/>
          </a:prstGeom>
          <a:solidFill>
            <a:srgbClr val="00B0F0"/>
          </a:solidFill>
        </p:spPr>
        <p:txBody>
          <a:bodyPr wrap="square">
            <a:spAutoFit/>
          </a:bodyPr>
          <a:lstStyle/>
          <a:p>
            <a:pPr algn="just"/>
            <a:r>
              <a:rPr lang="en-US" dirty="0"/>
              <a:t>A closed system is defined when a particular quantity of matter is under study. There can be no transfer of mass across its boundary. </a:t>
            </a:r>
          </a:p>
        </p:txBody>
      </p:sp>
      <p:sp>
        <p:nvSpPr>
          <p:cNvPr id="7" name="TextBox 6">
            <a:extLst>
              <a:ext uri="{FF2B5EF4-FFF2-40B4-BE49-F238E27FC236}">
                <a16:creationId xmlns:a16="http://schemas.microsoft.com/office/drawing/2014/main" id="{9E9AA259-975D-4696-8D59-24096585042E}"/>
              </a:ext>
            </a:extLst>
          </p:cNvPr>
          <p:cNvSpPr txBox="1"/>
          <p:nvPr/>
        </p:nvSpPr>
        <p:spPr>
          <a:xfrm>
            <a:off x="287363" y="1261747"/>
            <a:ext cx="3125972" cy="400110"/>
          </a:xfrm>
          <a:prstGeom prst="rect">
            <a:avLst/>
          </a:prstGeom>
          <a:solidFill>
            <a:srgbClr val="00FF00"/>
          </a:solidFill>
        </p:spPr>
        <p:txBody>
          <a:bodyPr wrap="square" rtlCol="0">
            <a:spAutoFit/>
          </a:bodyPr>
          <a:lstStyle/>
          <a:p>
            <a:pPr algn="ctr"/>
            <a:r>
              <a:rPr lang="en-US" sz="2000" b="1" dirty="0">
                <a:highlight>
                  <a:srgbClr val="00FF00"/>
                </a:highlight>
              </a:rPr>
              <a:t>Closed Systems</a:t>
            </a:r>
          </a:p>
        </p:txBody>
      </p:sp>
      <p:pic>
        <p:nvPicPr>
          <p:cNvPr id="8" name="Picture 7" descr="Chart, funnel chart&#10;&#10;Description automatically generated">
            <a:extLst>
              <a:ext uri="{FF2B5EF4-FFF2-40B4-BE49-F238E27FC236}">
                <a16:creationId xmlns:a16="http://schemas.microsoft.com/office/drawing/2014/main" id="{1FF147BD-A62A-4C19-9A56-7894CB11C1AA}"/>
              </a:ext>
            </a:extLst>
          </p:cNvPr>
          <p:cNvPicPr>
            <a:picLocks noChangeAspect="1"/>
          </p:cNvPicPr>
          <p:nvPr/>
        </p:nvPicPr>
        <p:blipFill>
          <a:blip r:embed="rId2"/>
          <a:stretch>
            <a:fillRect/>
          </a:stretch>
        </p:blipFill>
        <p:spPr>
          <a:xfrm>
            <a:off x="3589217" y="1562751"/>
            <a:ext cx="5178993" cy="2589497"/>
          </a:xfrm>
          <a:prstGeom prst="rect">
            <a:avLst/>
          </a:prstGeom>
        </p:spPr>
      </p:pic>
      <p:sp>
        <p:nvSpPr>
          <p:cNvPr id="11" name="TextBox 10">
            <a:extLst>
              <a:ext uri="{FF2B5EF4-FFF2-40B4-BE49-F238E27FC236}">
                <a16:creationId xmlns:a16="http://schemas.microsoft.com/office/drawing/2014/main" id="{18AB677F-E7E4-4B7B-B6CC-18059A05CE97}"/>
              </a:ext>
            </a:extLst>
          </p:cNvPr>
          <p:cNvSpPr txBox="1"/>
          <p:nvPr/>
        </p:nvSpPr>
        <p:spPr>
          <a:xfrm>
            <a:off x="306413" y="3698695"/>
            <a:ext cx="3087872" cy="923330"/>
          </a:xfrm>
          <a:prstGeom prst="rect">
            <a:avLst/>
          </a:prstGeom>
          <a:solidFill>
            <a:srgbClr val="00B0F0"/>
          </a:solidFill>
        </p:spPr>
        <p:txBody>
          <a:bodyPr wrap="square">
            <a:spAutoFit/>
          </a:bodyPr>
          <a:lstStyle/>
          <a:p>
            <a:r>
              <a:rPr lang="en-US" dirty="0"/>
              <a:t>A special type of closed system that does not interact in any way with its surroundings is called an isolated system.</a:t>
            </a:r>
          </a:p>
        </p:txBody>
      </p:sp>
      <p:sp>
        <p:nvSpPr>
          <p:cNvPr id="12" name="TextBox 11">
            <a:extLst>
              <a:ext uri="{FF2B5EF4-FFF2-40B4-BE49-F238E27FC236}">
                <a16:creationId xmlns:a16="http://schemas.microsoft.com/office/drawing/2014/main" id="{555B90B1-1EE9-40E7-B332-4432BA0196A6}"/>
              </a:ext>
            </a:extLst>
          </p:cNvPr>
          <p:cNvSpPr txBox="1"/>
          <p:nvPr/>
        </p:nvSpPr>
        <p:spPr>
          <a:xfrm>
            <a:off x="306413" y="3060785"/>
            <a:ext cx="3087872" cy="400110"/>
          </a:xfrm>
          <a:prstGeom prst="rect">
            <a:avLst/>
          </a:prstGeom>
          <a:solidFill>
            <a:srgbClr val="00FF00"/>
          </a:solidFill>
        </p:spPr>
        <p:txBody>
          <a:bodyPr wrap="square" rtlCol="0">
            <a:spAutoFit/>
          </a:bodyPr>
          <a:lstStyle/>
          <a:p>
            <a:pPr algn="ctr"/>
            <a:r>
              <a:rPr lang="en-US" sz="2000" b="1" dirty="0">
                <a:highlight>
                  <a:srgbClr val="00FF00"/>
                </a:highlight>
              </a:rPr>
              <a:t>Isolated Systems</a:t>
            </a:r>
          </a:p>
        </p:txBody>
      </p:sp>
    </p:spTree>
    <p:extLst>
      <p:ext uri="{BB962C8B-B14F-4D97-AF65-F5344CB8AC3E}">
        <p14:creationId xmlns:p14="http://schemas.microsoft.com/office/powerpoint/2010/main" val="221601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BEEF44-26E6-B707-5C40-0375ED440859}"/>
              </a:ext>
            </a:extLst>
          </p:cNvPr>
          <p:cNvSpPr txBox="1"/>
          <p:nvPr/>
        </p:nvSpPr>
        <p:spPr>
          <a:xfrm>
            <a:off x="353961" y="2631377"/>
            <a:ext cx="8436077" cy="1323439"/>
          </a:xfrm>
          <a:prstGeom prst="rect">
            <a:avLst/>
          </a:prstGeom>
          <a:noFill/>
        </p:spPr>
        <p:txBody>
          <a:bodyPr wrap="square">
            <a:spAutoFit/>
          </a:bodyPr>
          <a:lstStyle/>
          <a:p>
            <a:pPr algn="ctr"/>
            <a:r>
              <a:rPr lang="en-US" sz="4000" b="1" dirty="0"/>
              <a:t>Reacting Mixtures and Combustion</a:t>
            </a:r>
          </a:p>
        </p:txBody>
      </p:sp>
    </p:spTree>
    <p:extLst>
      <p:ext uri="{BB962C8B-B14F-4D97-AF65-F5344CB8AC3E}">
        <p14:creationId xmlns:p14="http://schemas.microsoft.com/office/powerpoint/2010/main" val="1066652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036860-AC68-4914-B22D-2BB06806F76F}"/>
              </a:ext>
            </a:extLst>
          </p:cNvPr>
          <p:cNvSpPr>
            <a:spLocks noGrp="1"/>
          </p:cNvSpPr>
          <p:nvPr>
            <p:ph type="body" sz="half" idx="10"/>
          </p:nvPr>
        </p:nvSpPr>
        <p:spPr>
          <a:xfrm>
            <a:off x="287363" y="223017"/>
            <a:ext cx="7589697" cy="1157194"/>
          </a:xfrm>
        </p:spPr>
        <p:txBody>
          <a:bodyPr/>
          <a:lstStyle/>
          <a:p>
            <a:r>
              <a:rPr lang="en-US" sz="3200" dirty="0"/>
              <a:t>Modeling Combustion Air</a:t>
            </a:r>
          </a:p>
        </p:txBody>
      </p:sp>
      <p:sp>
        <p:nvSpPr>
          <p:cNvPr id="5" name="TextBox 4">
            <a:extLst>
              <a:ext uri="{FF2B5EF4-FFF2-40B4-BE49-F238E27FC236}">
                <a16:creationId xmlns:a16="http://schemas.microsoft.com/office/drawing/2014/main" id="{49A6FFCB-B192-2254-A407-0F232844AC32}"/>
              </a:ext>
            </a:extLst>
          </p:cNvPr>
          <p:cNvSpPr txBox="1"/>
          <p:nvPr/>
        </p:nvSpPr>
        <p:spPr>
          <a:xfrm>
            <a:off x="287363" y="884799"/>
            <a:ext cx="4572000" cy="307777"/>
          </a:xfrm>
          <a:prstGeom prst="rect">
            <a:avLst/>
          </a:prstGeom>
          <a:solidFill>
            <a:srgbClr val="00FF00"/>
          </a:solidFill>
        </p:spPr>
        <p:txBody>
          <a:bodyPr wrap="square">
            <a:spAutoFit/>
          </a:bodyPr>
          <a:lstStyle/>
          <a:p>
            <a:r>
              <a:rPr lang="en-GB" sz="1400" b="1" dirty="0">
                <a:solidFill>
                  <a:srgbClr val="023D5B"/>
                </a:solidFill>
                <a:effectLst/>
                <a:latin typeface="SourceSansPro"/>
              </a:rPr>
              <a:t>Air–Fuel Ratio </a:t>
            </a:r>
            <a:endParaRPr lang="en-GB" dirty="0">
              <a:effectLst/>
            </a:endParaRPr>
          </a:p>
        </p:txBody>
      </p:sp>
      <p:sp>
        <p:nvSpPr>
          <p:cNvPr id="7" name="TextBox 6">
            <a:extLst>
              <a:ext uri="{FF2B5EF4-FFF2-40B4-BE49-F238E27FC236}">
                <a16:creationId xmlns:a16="http://schemas.microsoft.com/office/drawing/2014/main" id="{346F07FE-2030-40B1-DF68-63F07C7A85F9}"/>
              </a:ext>
            </a:extLst>
          </p:cNvPr>
          <p:cNvSpPr txBox="1"/>
          <p:nvPr/>
        </p:nvSpPr>
        <p:spPr>
          <a:xfrm>
            <a:off x="287363" y="1299544"/>
            <a:ext cx="4572000" cy="1169551"/>
          </a:xfrm>
          <a:prstGeom prst="rect">
            <a:avLst/>
          </a:prstGeom>
          <a:solidFill>
            <a:srgbClr val="00FFFF"/>
          </a:solidFill>
        </p:spPr>
        <p:txBody>
          <a:bodyPr wrap="square">
            <a:spAutoFit/>
          </a:bodyPr>
          <a:lstStyle/>
          <a:p>
            <a:r>
              <a:rPr lang="en-GB" sz="1400" dirty="0">
                <a:effectLst/>
                <a:latin typeface="STIX" panose="02020603050405020304" pitchFamily="18" charset="0"/>
              </a:rPr>
              <a:t>The </a:t>
            </a:r>
            <a:r>
              <a:rPr lang="en-GB" sz="1400" b="1" dirty="0">
                <a:solidFill>
                  <a:srgbClr val="05729B"/>
                </a:solidFill>
                <a:effectLst/>
                <a:latin typeface="STIX" panose="02020603050405020304" pitchFamily="18" charset="0"/>
              </a:rPr>
              <a:t>air–fuel ratio </a:t>
            </a:r>
            <a:r>
              <a:rPr lang="en-GB" sz="1400" dirty="0">
                <a:effectLst/>
                <a:latin typeface="STIX" panose="02020603050405020304" pitchFamily="18" charset="0"/>
              </a:rPr>
              <a:t>is simply the ratio of the amount of air in a reaction to the amount of fuel. The ratio can be written on a molar basis (moles of air divided by moles of fuel) or on a mass basis (mass of air divided by mass of fuel). </a:t>
            </a:r>
            <a:endParaRPr lang="en-GB" dirty="0">
              <a:effectLst/>
            </a:endParaRPr>
          </a:p>
        </p:txBody>
      </p:sp>
      <p:pic>
        <p:nvPicPr>
          <p:cNvPr id="8" name="Picture 7">
            <a:extLst>
              <a:ext uri="{FF2B5EF4-FFF2-40B4-BE49-F238E27FC236}">
                <a16:creationId xmlns:a16="http://schemas.microsoft.com/office/drawing/2014/main" id="{D8EC368B-DDE4-2FED-4957-B551954F5046}"/>
              </a:ext>
            </a:extLst>
          </p:cNvPr>
          <p:cNvPicPr>
            <a:picLocks noChangeAspect="1"/>
          </p:cNvPicPr>
          <p:nvPr/>
        </p:nvPicPr>
        <p:blipFill>
          <a:blip r:embed="rId2"/>
          <a:stretch>
            <a:fillRect/>
          </a:stretch>
        </p:blipFill>
        <p:spPr>
          <a:xfrm>
            <a:off x="287363" y="2719901"/>
            <a:ext cx="2591560" cy="1099264"/>
          </a:xfrm>
          <a:prstGeom prst="rect">
            <a:avLst/>
          </a:prstGeom>
        </p:spPr>
      </p:pic>
      <p:pic>
        <p:nvPicPr>
          <p:cNvPr id="9" name="Picture 8">
            <a:extLst>
              <a:ext uri="{FF2B5EF4-FFF2-40B4-BE49-F238E27FC236}">
                <a16:creationId xmlns:a16="http://schemas.microsoft.com/office/drawing/2014/main" id="{BBEB3E63-0E84-212F-8F33-DEA8FD6DF03F}"/>
              </a:ext>
            </a:extLst>
          </p:cNvPr>
          <p:cNvPicPr>
            <a:picLocks noChangeAspect="1"/>
          </p:cNvPicPr>
          <p:nvPr/>
        </p:nvPicPr>
        <p:blipFill>
          <a:blip r:embed="rId3"/>
          <a:stretch>
            <a:fillRect/>
          </a:stretch>
        </p:blipFill>
        <p:spPr>
          <a:xfrm>
            <a:off x="3364081" y="3021530"/>
            <a:ext cx="1274195" cy="523220"/>
          </a:xfrm>
          <a:prstGeom prst="rect">
            <a:avLst/>
          </a:prstGeom>
        </p:spPr>
      </p:pic>
      <p:sp>
        <p:nvSpPr>
          <p:cNvPr id="11" name="TextBox 10">
            <a:extLst>
              <a:ext uri="{FF2B5EF4-FFF2-40B4-BE49-F238E27FC236}">
                <a16:creationId xmlns:a16="http://schemas.microsoft.com/office/drawing/2014/main" id="{0C434781-5479-2FFC-AB32-30D9D877C061}"/>
              </a:ext>
            </a:extLst>
          </p:cNvPr>
          <p:cNvSpPr txBox="1"/>
          <p:nvPr/>
        </p:nvSpPr>
        <p:spPr>
          <a:xfrm>
            <a:off x="287363" y="4007743"/>
            <a:ext cx="4572000" cy="523220"/>
          </a:xfrm>
          <a:prstGeom prst="rect">
            <a:avLst/>
          </a:prstGeom>
          <a:solidFill>
            <a:srgbClr val="00FFFF"/>
          </a:solidFill>
        </p:spPr>
        <p:txBody>
          <a:bodyPr wrap="square">
            <a:spAutoFit/>
          </a:bodyPr>
          <a:lstStyle/>
          <a:p>
            <a:r>
              <a:rPr lang="en-GB" sz="1400" dirty="0">
                <a:effectLst/>
                <a:latin typeface="STIX" panose="02020603050405020304" pitchFamily="18" charset="0"/>
              </a:rPr>
              <a:t>where </a:t>
            </a:r>
            <a:r>
              <a:rPr lang="en-GB" sz="1400" i="1" dirty="0">
                <a:solidFill>
                  <a:srgbClr val="211E1E"/>
                </a:solidFill>
                <a:effectLst/>
                <a:latin typeface="STIX" panose="02020603050405020304" pitchFamily="18" charset="0"/>
              </a:rPr>
              <a:t>AF </a:t>
            </a:r>
            <a:r>
              <a:rPr lang="en-GB" sz="1400" dirty="0">
                <a:effectLst/>
                <a:latin typeface="STIX" panose="02020603050405020304" pitchFamily="18" charset="0"/>
              </a:rPr>
              <a:t>is the air–fuel ratio on a molar basis and </a:t>
            </a:r>
            <a:r>
              <a:rPr lang="en-GB" sz="1400" i="1" dirty="0">
                <a:effectLst/>
                <a:latin typeface="STIX" panose="02020603050405020304" pitchFamily="18" charset="0"/>
              </a:rPr>
              <a:t>AF </a:t>
            </a:r>
            <a:r>
              <a:rPr lang="en-GB" sz="1400" dirty="0">
                <a:effectLst/>
                <a:latin typeface="STIX" panose="02020603050405020304" pitchFamily="18" charset="0"/>
              </a:rPr>
              <a:t>is the ratio on a mass basis. </a:t>
            </a:r>
            <a:endParaRPr lang="en-GB" dirty="0"/>
          </a:p>
        </p:txBody>
      </p:sp>
      <p:sp>
        <p:nvSpPr>
          <p:cNvPr id="13" name="TextBox 12">
            <a:extLst>
              <a:ext uri="{FF2B5EF4-FFF2-40B4-BE49-F238E27FC236}">
                <a16:creationId xmlns:a16="http://schemas.microsoft.com/office/drawing/2014/main" id="{481C0CF9-9849-273C-3419-4A78C2118F75}"/>
              </a:ext>
            </a:extLst>
          </p:cNvPr>
          <p:cNvSpPr txBox="1"/>
          <p:nvPr/>
        </p:nvSpPr>
        <p:spPr>
          <a:xfrm>
            <a:off x="5060270" y="884798"/>
            <a:ext cx="3796367" cy="307777"/>
          </a:xfrm>
          <a:prstGeom prst="rect">
            <a:avLst/>
          </a:prstGeom>
          <a:solidFill>
            <a:srgbClr val="00FF00"/>
          </a:solidFill>
        </p:spPr>
        <p:txBody>
          <a:bodyPr wrap="square">
            <a:spAutoFit/>
          </a:bodyPr>
          <a:lstStyle/>
          <a:p>
            <a:r>
              <a:rPr lang="en-GB" sz="1400" b="1" dirty="0">
                <a:solidFill>
                  <a:srgbClr val="023D5B"/>
                </a:solidFill>
                <a:effectLst/>
                <a:latin typeface="SourceSansPro"/>
              </a:rPr>
              <a:t>Theoretical Air </a:t>
            </a:r>
            <a:endParaRPr lang="en-GB" dirty="0"/>
          </a:p>
        </p:txBody>
      </p:sp>
      <p:sp>
        <p:nvSpPr>
          <p:cNvPr id="15" name="TextBox 14">
            <a:extLst>
              <a:ext uri="{FF2B5EF4-FFF2-40B4-BE49-F238E27FC236}">
                <a16:creationId xmlns:a16="http://schemas.microsoft.com/office/drawing/2014/main" id="{2ED88CB4-CA0C-8FB0-FCFE-248F633BE41B}"/>
              </a:ext>
            </a:extLst>
          </p:cNvPr>
          <p:cNvSpPr txBox="1"/>
          <p:nvPr/>
        </p:nvSpPr>
        <p:spPr>
          <a:xfrm>
            <a:off x="5060270" y="1335916"/>
            <a:ext cx="3796367" cy="1169551"/>
          </a:xfrm>
          <a:prstGeom prst="rect">
            <a:avLst/>
          </a:prstGeom>
          <a:solidFill>
            <a:srgbClr val="00FFFF"/>
          </a:solidFill>
        </p:spPr>
        <p:txBody>
          <a:bodyPr wrap="square">
            <a:spAutoFit/>
          </a:bodyPr>
          <a:lstStyle/>
          <a:p>
            <a:r>
              <a:rPr lang="en-GB" sz="1400" dirty="0">
                <a:effectLst/>
                <a:latin typeface="STIX" panose="02020603050405020304" pitchFamily="18" charset="0"/>
              </a:rPr>
              <a:t>The minimum amount of air that supplies sufficient oxygen for the complete combustion of all the carbon, hydrogen, and </a:t>
            </a:r>
            <a:r>
              <a:rPr lang="en-GB" sz="1400" dirty="0" err="1">
                <a:effectLst/>
                <a:latin typeface="STIX" panose="02020603050405020304" pitchFamily="18" charset="0"/>
              </a:rPr>
              <a:t>sulfur</a:t>
            </a:r>
            <a:r>
              <a:rPr lang="en-GB" sz="1400" dirty="0">
                <a:effectLst/>
                <a:latin typeface="STIX" panose="02020603050405020304" pitchFamily="18" charset="0"/>
              </a:rPr>
              <a:t> present in the fuel is called the </a:t>
            </a:r>
            <a:r>
              <a:rPr lang="en-GB" sz="1400" b="1" dirty="0">
                <a:solidFill>
                  <a:srgbClr val="05729B"/>
                </a:solidFill>
                <a:effectLst/>
                <a:latin typeface="STIX" panose="02020603050405020304" pitchFamily="18" charset="0"/>
              </a:rPr>
              <a:t>theoretical amount of air</a:t>
            </a:r>
            <a:r>
              <a:rPr lang="en-GB" sz="1400" dirty="0">
                <a:effectLst/>
                <a:latin typeface="STIX" panose="02020603050405020304" pitchFamily="18" charset="0"/>
              </a:rPr>
              <a:t>. </a:t>
            </a:r>
            <a:endParaRPr lang="en-GB" dirty="0"/>
          </a:p>
        </p:txBody>
      </p:sp>
      <p:sp>
        <p:nvSpPr>
          <p:cNvPr id="17" name="TextBox 16">
            <a:extLst>
              <a:ext uri="{FF2B5EF4-FFF2-40B4-BE49-F238E27FC236}">
                <a16:creationId xmlns:a16="http://schemas.microsoft.com/office/drawing/2014/main" id="{E9715F29-FF8D-3372-65BE-A284BD46FCB9}"/>
              </a:ext>
            </a:extLst>
          </p:cNvPr>
          <p:cNvSpPr txBox="1"/>
          <p:nvPr/>
        </p:nvSpPr>
        <p:spPr>
          <a:xfrm>
            <a:off x="5060270" y="3135534"/>
            <a:ext cx="3796367" cy="738664"/>
          </a:xfrm>
          <a:prstGeom prst="rect">
            <a:avLst/>
          </a:prstGeom>
          <a:solidFill>
            <a:srgbClr val="00FFFF"/>
          </a:solidFill>
        </p:spPr>
        <p:txBody>
          <a:bodyPr wrap="square">
            <a:spAutoFit/>
          </a:bodyPr>
          <a:lstStyle/>
          <a:p>
            <a:r>
              <a:rPr lang="en-GB" sz="1400" dirty="0">
                <a:effectLst/>
                <a:latin typeface="STIX" panose="02020603050405020304" pitchFamily="18" charset="0"/>
              </a:rPr>
              <a:t>The </a:t>
            </a:r>
            <a:r>
              <a:rPr lang="en-GB" sz="1400" b="1" dirty="0">
                <a:solidFill>
                  <a:srgbClr val="05729B"/>
                </a:solidFill>
                <a:effectLst/>
                <a:latin typeface="STIX" panose="02020603050405020304" pitchFamily="18" charset="0"/>
              </a:rPr>
              <a:t>equivalence ratio </a:t>
            </a:r>
            <a:r>
              <a:rPr lang="en-GB" sz="1400" dirty="0">
                <a:effectLst/>
                <a:latin typeface="STIX" panose="02020603050405020304" pitchFamily="18" charset="0"/>
              </a:rPr>
              <a:t>is the ratio of the actual fuel–air ratio to the fuel–air ratio for complete combustion with the theoretical amount of air. </a:t>
            </a:r>
            <a:endParaRPr lang="en-GB" dirty="0"/>
          </a:p>
        </p:txBody>
      </p:sp>
      <p:sp>
        <p:nvSpPr>
          <p:cNvPr id="19" name="TextBox 18">
            <a:extLst>
              <a:ext uri="{FF2B5EF4-FFF2-40B4-BE49-F238E27FC236}">
                <a16:creationId xmlns:a16="http://schemas.microsoft.com/office/drawing/2014/main" id="{7E48C025-D6AB-B7AD-CE78-3DAE64BB6A6F}"/>
              </a:ext>
            </a:extLst>
          </p:cNvPr>
          <p:cNvSpPr txBox="1"/>
          <p:nvPr/>
        </p:nvSpPr>
        <p:spPr>
          <a:xfrm>
            <a:off x="5060270" y="2626668"/>
            <a:ext cx="3796367" cy="307777"/>
          </a:xfrm>
          <a:prstGeom prst="rect">
            <a:avLst/>
          </a:prstGeom>
          <a:solidFill>
            <a:srgbClr val="00FF00"/>
          </a:solidFill>
        </p:spPr>
        <p:txBody>
          <a:bodyPr wrap="square">
            <a:spAutoFit/>
          </a:bodyPr>
          <a:lstStyle/>
          <a:p>
            <a:r>
              <a:rPr lang="en-GB" sz="1400" b="1" dirty="0">
                <a:solidFill>
                  <a:srgbClr val="05729B"/>
                </a:solidFill>
                <a:effectLst/>
                <a:latin typeface="STIX" panose="02020603050405020304" pitchFamily="18" charset="0"/>
              </a:rPr>
              <a:t>equivalence ratio </a:t>
            </a:r>
            <a:endParaRPr lang="en-GB" dirty="0"/>
          </a:p>
        </p:txBody>
      </p:sp>
    </p:spTree>
    <p:extLst>
      <p:ext uri="{BB962C8B-B14F-4D97-AF65-F5344CB8AC3E}">
        <p14:creationId xmlns:p14="http://schemas.microsoft.com/office/powerpoint/2010/main" val="316691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9DD9A3-AA19-4961-B8DD-3B50651B5FB1}"/>
              </a:ext>
            </a:extLst>
          </p:cNvPr>
          <p:cNvSpPr>
            <a:spLocks noGrp="1"/>
          </p:cNvSpPr>
          <p:nvPr>
            <p:ph type="body" sz="half" idx="10"/>
          </p:nvPr>
        </p:nvSpPr>
        <p:spPr>
          <a:xfrm>
            <a:off x="287363" y="223017"/>
            <a:ext cx="8368223" cy="1157194"/>
          </a:xfrm>
        </p:spPr>
        <p:txBody>
          <a:bodyPr/>
          <a:lstStyle/>
          <a:p>
            <a:r>
              <a:rPr lang="en-US" sz="3200" dirty="0"/>
              <a:t>Energy Balances for reacting Systems</a:t>
            </a:r>
          </a:p>
        </p:txBody>
      </p:sp>
      <p:sp>
        <p:nvSpPr>
          <p:cNvPr id="5" name="TextBox 4">
            <a:extLst>
              <a:ext uri="{FF2B5EF4-FFF2-40B4-BE49-F238E27FC236}">
                <a16:creationId xmlns:a16="http://schemas.microsoft.com/office/drawing/2014/main" id="{E8DE409A-A8FF-E027-C7C4-2266630AE5C9}"/>
              </a:ext>
            </a:extLst>
          </p:cNvPr>
          <p:cNvSpPr txBox="1"/>
          <p:nvPr/>
        </p:nvSpPr>
        <p:spPr>
          <a:xfrm>
            <a:off x="287363" y="920037"/>
            <a:ext cx="4572000" cy="307777"/>
          </a:xfrm>
          <a:prstGeom prst="rect">
            <a:avLst/>
          </a:prstGeom>
          <a:solidFill>
            <a:srgbClr val="00FF00"/>
          </a:solidFill>
        </p:spPr>
        <p:txBody>
          <a:bodyPr wrap="square">
            <a:spAutoFit/>
          </a:bodyPr>
          <a:lstStyle/>
          <a:p>
            <a:r>
              <a:rPr lang="en-GB" sz="1400" b="1" dirty="0" err="1">
                <a:solidFill>
                  <a:srgbClr val="023D5B"/>
                </a:solidFill>
                <a:effectLst/>
                <a:latin typeface="SourceSansPro"/>
              </a:rPr>
              <a:t>Analyzing</a:t>
            </a:r>
            <a:r>
              <a:rPr lang="en-GB" sz="1400" b="1" dirty="0">
                <a:solidFill>
                  <a:srgbClr val="023D5B"/>
                </a:solidFill>
                <a:effectLst/>
                <a:latin typeface="SourceSansPro"/>
              </a:rPr>
              <a:t> Control Volumes at Steady State </a:t>
            </a:r>
            <a:endParaRPr lang="en-GB" dirty="0"/>
          </a:p>
        </p:txBody>
      </p:sp>
      <p:pic>
        <p:nvPicPr>
          <p:cNvPr id="6" name="Picture 5">
            <a:extLst>
              <a:ext uri="{FF2B5EF4-FFF2-40B4-BE49-F238E27FC236}">
                <a16:creationId xmlns:a16="http://schemas.microsoft.com/office/drawing/2014/main" id="{83F01F13-148E-0B10-67C8-79534D7C763E}"/>
              </a:ext>
            </a:extLst>
          </p:cNvPr>
          <p:cNvPicPr>
            <a:picLocks noChangeAspect="1"/>
          </p:cNvPicPr>
          <p:nvPr/>
        </p:nvPicPr>
        <p:blipFill>
          <a:blip r:embed="rId2"/>
          <a:stretch>
            <a:fillRect/>
          </a:stretch>
        </p:blipFill>
        <p:spPr>
          <a:xfrm>
            <a:off x="282932" y="1540252"/>
            <a:ext cx="4572000" cy="610810"/>
          </a:xfrm>
          <a:prstGeom prst="rect">
            <a:avLst/>
          </a:prstGeom>
        </p:spPr>
      </p:pic>
      <p:pic>
        <p:nvPicPr>
          <p:cNvPr id="7" name="Picture 6">
            <a:extLst>
              <a:ext uri="{FF2B5EF4-FFF2-40B4-BE49-F238E27FC236}">
                <a16:creationId xmlns:a16="http://schemas.microsoft.com/office/drawing/2014/main" id="{60AF20FC-841C-9890-AD42-4EA209723C80}"/>
              </a:ext>
            </a:extLst>
          </p:cNvPr>
          <p:cNvPicPr>
            <a:picLocks noChangeAspect="1"/>
          </p:cNvPicPr>
          <p:nvPr/>
        </p:nvPicPr>
        <p:blipFill>
          <a:blip r:embed="rId3"/>
          <a:stretch>
            <a:fillRect/>
          </a:stretch>
        </p:blipFill>
        <p:spPr>
          <a:xfrm>
            <a:off x="282932" y="2332331"/>
            <a:ext cx="4572000" cy="1894585"/>
          </a:xfrm>
          <a:prstGeom prst="rect">
            <a:avLst/>
          </a:prstGeom>
        </p:spPr>
      </p:pic>
      <p:sp>
        <p:nvSpPr>
          <p:cNvPr id="9" name="TextBox 8">
            <a:extLst>
              <a:ext uri="{FF2B5EF4-FFF2-40B4-BE49-F238E27FC236}">
                <a16:creationId xmlns:a16="http://schemas.microsoft.com/office/drawing/2014/main" id="{D1685727-DA8B-AAE1-2020-336427E06C9D}"/>
              </a:ext>
            </a:extLst>
          </p:cNvPr>
          <p:cNvSpPr txBox="1"/>
          <p:nvPr/>
        </p:nvSpPr>
        <p:spPr>
          <a:xfrm>
            <a:off x="2810006" y="3590271"/>
            <a:ext cx="1411350" cy="246221"/>
          </a:xfrm>
          <a:prstGeom prst="rect">
            <a:avLst/>
          </a:prstGeom>
          <a:noFill/>
        </p:spPr>
        <p:txBody>
          <a:bodyPr wrap="square">
            <a:spAutoFit/>
          </a:bodyPr>
          <a:lstStyle/>
          <a:p>
            <a:r>
              <a:rPr lang="en-GB" sz="1000" dirty="0">
                <a:effectLst/>
                <a:latin typeface="STIX" panose="02020603050405020304" pitchFamily="18" charset="0"/>
              </a:rPr>
              <a:t>Reactor at steady state. </a:t>
            </a:r>
            <a:endParaRPr lang="en-GB" sz="1000" dirty="0"/>
          </a:p>
        </p:txBody>
      </p:sp>
      <p:sp>
        <p:nvSpPr>
          <p:cNvPr id="11" name="TextBox 10">
            <a:extLst>
              <a:ext uri="{FF2B5EF4-FFF2-40B4-BE49-F238E27FC236}">
                <a16:creationId xmlns:a16="http://schemas.microsoft.com/office/drawing/2014/main" id="{697FA068-FE5F-7B02-2863-A6E6E86B7D8B}"/>
              </a:ext>
            </a:extLst>
          </p:cNvPr>
          <p:cNvSpPr txBox="1"/>
          <p:nvPr/>
        </p:nvSpPr>
        <p:spPr>
          <a:xfrm>
            <a:off x="5170268" y="926222"/>
            <a:ext cx="3686369" cy="954107"/>
          </a:xfrm>
          <a:prstGeom prst="rect">
            <a:avLst/>
          </a:prstGeom>
          <a:solidFill>
            <a:srgbClr val="00FFFF"/>
          </a:solidFill>
        </p:spPr>
        <p:txBody>
          <a:bodyPr wrap="square">
            <a:spAutoFit/>
          </a:bodyPr>
          <a:lstStyle/>
          <a:p>
            <a:r>
              <a:rPr lang="en-GB" sz="1400" dirty="0">
                <a:effectLst/>
                <a:latin typeface="STIX" panose="02020603050405020304" pitchFamily="18" charset="0"/>
              </a:rPr>
              <a:t>With the foregoing idealizations, the mass and energy rate balances for the two-inlet, single-exit reactor can be used to obtain the following equation on a </a:t>
            </a:r>
            <a:r>
              <a:rPr lang="en-GB" sz="1400" i="1" dirty="0">
                <a:effectLst/>
                <a:latin typeface="STIX" panose="02020603050405020304" pitchFamily="18" charset="0"/>
              </a:rPr>
              <a:t>per mole of fuel basis: </a:t>
            </a:r>
            <a:endParaRPr lang="en-GB" dirty="0"/>
          </a:p>
        </p:txBody>
      </p:sp>
      <p:pic>
        <p:nvPicPr>
          <p:cNvPr id="12" name="Picture 11">
            <a:extLst>
              <a:ext uri="{FF2B5EF4-FFF2-40B4-BE49-F238E27FC236}">
                <a16:creationId xmlns:a16="http://schemas.microsoft.com/office/drawing/2014/main" id="{D2751759-5257-BC58-F5B7-6D746A5DCE6E}"/>
              </a:ext>
            </a:extLst>
          </p:cNvPr>
          <p:cNvPicPr>
            <a:picLocks noChangeAspect="1"/>
          </p:cNvPicPr>
          <p:nvPr/>
        </p:nvPicPr>
        <p:blipFill>
          <a:blip r:embed="rId4"/>
          <a:stretch>
            <a:fillRect/>
          </a:stretch>
        </p:blipFill>
        <p:spPr>
          <a:xfrm>
            <a:off x="5170268" y="2067422"/>
            <a:ext cx="3686369" cy="1366015"/>
          </a:xfrm>
          <a:prstGeom prst="rect">
            <a:avLst/>
          </a:prstGeom>
        </p:spPr>
      </p:pic>
      <p:pic>
        <p:nvPicPr>
          <p:cNvPr id="13" name="Picture 12">
            <a:extLst>
              <a:ext uri="{FF2B5EF4-FFF2-40B4-BE49-F238E27FC236}">
                <a16:creationId xmlns:a16="http://schemas.microsoft.com/office/drawing/2014/main" id="{10A931AE-5FD6-2E64-998C-EAC4625C23F6}"/>
              </a:ext>
            </a:extLst>
          </p:cNvPr>
          <p:cNvPicPr>
            <a:picLocks noChangeAspect="1"/>
          </p:cNvPicPr>
          <p:nvPr/>
        </p:nvPicPr>
        <p:blipFill>
          <a:blip r:embed="rId5"/>
          <a:stretch>
            <a:fillRect/>
          </a:stretch>
        </p:blipFill>
        <p:spPr>
          <a:xfrm>
            <a:off x="6408376" y="3590271"/>
            <a:ext cx="1697720" cy="636645"/>
          </a:xfrm>
          <a:prstGeom prst="rect">
            <a:avLst/>
          </a:prstGeom>
        </p:spPr>
      </p:pic>
    </p:spTree>
    <p:extLst>
      <p:ext uri="{BB962C8B-B14F-4D97-AF65-F5344CB8AC3E}">
        <p14:creationId xmlns:p14="http://schemas.microsoft.com/office/powerpoint/2010/main" val="10093450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9DD9A3-AA19-4961-B8DD-3B50651B5FB1}"/>
              </a:ext>
            </a:extLst>
          </p:cNvPr>
          <p:cNvSpPr>
            <a:spLocks noGrp="1"/>
          </p:cNvSpPr>
          <p:nvPr>
            <p:ph type="body" sz="half" idx="10"/>
          </p:nvPr>
        </p:nvSpPr>
        <p:spPr>
          <a:xfrm>
            <a:off x="287363" y="223017"/>
            <a:ext cx="8368223" cy="1157194"/>
          </a:xfrm>
        </p:spPr>
        <p:txBody>
          <a:bodyPr/>
          <a:lstStyle/>
          <a:p>
            <a:r>
              <a:rPr lang="en-US" sz="3200" dirty="0"/>
              <a:t>Energy Balances for reacting Systems</a:t>
            </a:r>
          </a:p>
        </p:txBody>
      </p:sp>
      <p:sp>
        <p:nvSpPr>
          <p:cNvPr id="15" name="TextBox 14">
            <a:extLst>
              <a:ext uri="{FF2B5EF4-FFF2-40B4-BE49-F238E27FC236}">
                <a16:creationId xmlns:a16="http://schemas.microsoft.com/office/drawing/2014/main" id="{C8B4AFA4-85B8-804B-C9AA-A2F227ABAEEE}"/>
              </a:ext>
            </a:extLst>
          </p:cNvPr>
          <p:cNvSpPr txBox="1"/>
          <p:nvPr/>
        </p:nvSpPr>
        <p:spPr>
          <a:xfrm>
            <a:off x="287363" y="1097957"/>
            <a:ext cx="4474344" cy="307777"/>
          </a:xfrm>
          <a:prstGeom prst="rect">
            <a:avLst/>
          </a:prstGeom>
          <a:solidFill>
            <a:srgbClr val="00FF00"/>
          </a:solidFill>
        </p:spPr>
        <p:txBody>
          <a:bodyPr wrap="square">
            <a:spAutoFit/>
          </a:bodyPr>
          <a:lstStyle/>
          <a:p>
            <a:r>
              <a:rPr lang="en-GB" sz="1400" b="1" dirty="0">
                <a:solidFill>
                  <a:srgbClr val="7F6D3A"/>
                </a:solidFill>
                <a:effectLst/>
                <a:latin typeface="SourceSansPro"/>
              </a:rPr>
              <a:t>Evaluating Enthalpy terms </a:t>
            </a:r>
            <a:endParaRPr lang="en-GB" dirty="0"/>
          </a:p>
        </p:txBody>
      </p:sp>
      <p:pic>
        <p:nvPicPr>
          <p:cNvPr id="16" name="Picture 15">
            <a:extLst>
              <a:ext uri="{FF2B5EF4-FFF2-40B4-BE49-F238E27FC236}">
                <a16:creationId xmlns:a16="http://schemas.microsoft.com/office/drawing/2014/main" id="{0E2BC11E-24EA-6579-702D-53A786DBB573}"/>
              </a:ext>
            </a:extLst>
          </p:cNvPr>
          <p:cNvPicPr>
            <a:picLocks noChangeAspect="1"/>
          </p:cNvPicPr>
          <p:nvPr/>
        </p:nvPicPr>
        <p:blipFill>
          <a:blip r:embed="rId2"/>
          <a:stretch>
            <a:fillRect/>
          </a:stretch>
        </p:blipFill>
        <p:spPr>
          <a:xfrm>
            <a:off x="1197611" y="1995670"/>
            <a:ext cx="2074908" cy="378531"/>
          </a:xfrm>
          <a:prstGeom prst="rect">
            <a:avLst/>
          </a:prstGeom>
        </p:spPr>
      </p:pic>
      <p:sp>
        <p:nvSpPr>
          <p:cNvPr id="18" name="TextBox 17">
            <a:extLst>
              <a:ext uri="{FF2B5EF4-FFF2-40B4-BE49-F238E27FC236}">
                <a16:creationId xmlns:a16="http://schemas.microsoft.com/office/drawing/2014/main" id="{699B1591-9AE5-D974-912F-226507013D88}"/>
              </a:ext>
            </a:extLst>
          </p:cNvPr>
          <p:cNvSpPr txBox="1"/>
          <p:nvPr/>
        </p:nvSpPr>
        <p:spPr>
          <a:xfrm>
            <a:off x="287362" y="1572160"/>
            <a:ext cx="4474345" cy="307777"/>
          </a:xfrm>
          <a:prstGeom prst="rect">
            <a:avLst/>
          </a:prstGeom>
          <a:solidFill>
            <a:srgbClr val="00FFFF"/>
          </a:solidFill>
        </p:spPr>
        <p:txBody>
          <a:bodyPr wrap="square">
            <a:spAutoFit/>
          </a:bodyPr>
          <a:lstStyle/>
          <a:p>
            <a:r>
              <a:rPr lang="en-GB" sz="1400" dirty="0">
                <a:effectLst/>
                <a:latin typeface="STIX" panose="02020603050405020304" pitchFamily="18" charset="0"/>
              </a:rPr>
              <a:t>Enthalpy for each component of the products </a:t>
            </a:r>
            <a:endParaRPr lang="en-GB" dirty="0"/>
          </a:p>
        </p:txBody>
      </p:sp>
      <p:sp>
        <p:nvSpPr>
          <p:cNvPr id="19" name="TextBox 18">
            <a:extLst>
              <a:ext uri="{FF2B5EF4-FFF2-40B4-BE49-F238E27FC236}">
                <a16:creationId xmlns:a16="http://schemas.microsoft.com/office/drawing/2014/main" id="{E286AC0F-ED0E-5DA4-17F9-F74323175FBF}"/>
              </a:ext>
            </a:extLst>
          </p:cNvPr>
          <p:cNvSpPr txBox="1"/>
          <p:nvPr/>
        </p:nvSpPr>
        <p:spPr>
          <a:xfrm>
            <a:off x="287362" y="2423741"/>
            <a:ext cx="4474344" cy="307777"/>
          </a:xfrm>
          <a:prstGeom prst="rect">
            <a:avLst/>
          </a:prstGeom>
          <a:solidFill>
            <a:srgbClr val="00FFFF"/>
          </a:solidFill>
        </p:spPr>
        <p:txBody>
          <a:bodyPr wrap="square">
            <a:spAutoFit/>
          </a:bodyPr>
          <a:lstStyle/>
          <a:p>
            <a:r>
              <a:rPr lang="en-GB" sz="1400" dirty="0">
                <a:effectLst/>
                <a:latin typeface="STIX" panose="02020603050405020304" pitchFamily="18" charset="0"/>
              </a:rPr>
              <a:t>Enthalpy for each component of the combustible air</a:t>
            </a:r>
            <a:endParaRPr lang="en-GB" dirty="0"/>
          </a:p>
        </p:txBody>
      </p:sp>
      <p:pic>
        <p:nvPicPr>
          <p:cNvPr id="20" name="Picture 19">
            <a:extLst>
              <a:ext uri="{FF2B5EF4-FFF2-40B4-BE49-F238E27FC236}">
                <a16:creationId xmlns:a16="http://schemas.microsoft.com/office/drawing/2014/main" id="{89821DC5-58BC-3EEA-3C19-62C3389135EA}"/>
              </a:ext>
            </a:extLst>
          </p:cNvPr>
          <p:cNvPicPr>
            <a:picLocks noChangeAspect="1"/>
          </p:cNvPicPr>
          <p:nvPr/>
        </p:nvPicPr>
        <p:blipFill>
          <a:blip r:embed="rId3"/>
          <a:stretch>
            <a:fillRect/>
          </a:stretch>
        </p:blipFill>
        <p:spPr>
          <a:xfrm>
            <a:off x="1197611" y="2857500"/>
            <a:ext cx="2121745" cy="412377"/>
          </a:xfrm>
          <a:prstGeom prst="rect">
            <a:avLst/>
          </a:prstGeom>
        </p:spPr>
      </p:pic>
      <p:pic>
        <p:nvPicPr>
          <p:cNvPr id="21" name="Picture 20">
            <a:extLst>
              <a:ext uri="{FF2B5EF4-FFF2-40B4-BE49-F238E27FC236}">
                <a16:creationId xmlns:a16="http://schemas.microsoft.com/office/drawing/2014/main" id="{5462BF8D-0BF2-1965-9131-DEA97FB800AA}"/>
              </a:ext>
            </a:extLst>
          </p:cNvPr>
          <p:cNvPicPr>
            <a:picLocks noChangeAspect="1"/>
          </p:cNvPicPr>
          <p:nvPr/>
        </p:nvPicPr>
        <p:blipFill>
          <a:blip r:embed="rId4"/>
          <a:stretch>
            <a:fillRect/>
          </a:stretch>
        </p:blipFill>
        <p:spPr>
          <a:xfrm>
            <a:off x="155782" y="3769794"/>
            <a:ext cx="4737499" cy="1066952"/>
          </a:xfrm>
          <a:prstGeom prst="rect">
            <a:avLst/>
          </a:prstGeom>
        </p:spPr>
      </p:pic>
      <p:pic>
        <p:nvPicPr>
          <p:cNvPr id="22" name="Picture 21">
            <a:extLst>
              <a:ext uri="{FF2B5EF4-FFF2-40B4-BE49-F238E27FC236}">
                <a16:creationId xmlns:a16="http://schemas.microsoft.com/office/drawing/2014/main" id="{398DFC73-B67A-76AF-5F13-FB7F6AE9954C}"/>
              </a:ext>
            </a:extLst>
          </p:cNvPr>
          <p:cNvPicPr>
            <a:picLocks noChangeAspect="1"/>
          </p:cNvPicPr>
          <p:nvPr/>
        </p:nvPicPr>
        <p:blipFill>
          <a:blip r:embed="rId5"/>
          <a:stretch>
            <a:fillRect/>
          </a:stretch>
        </p:blipFill>
        <p:spPr>
          <a:xfrm>
            <a:off x="5563372" y="1706859"/>
            <a:ext cx="3020987" cy="510263"/>
          </a:xfrm>
          <a:prstGeom prst="rect">
            <a:avLst/>
          </a:prstGeom>
        </p:spPr>
      </p:pic>
      <p:sp>
        <p:nvSpPr>
          <p:cNvPr id="3" name="TextBox 2">
            <a:extLst>
              <a:ext uri="{FF2B5EF4-FFF2-40B4-BE49-F238E27FC236}">
                <a16:creationId xmlns:a16="http://schemas.microsoft.com/office/drawing/2014/main" id="{853F3912-A358-C5E3-C22A-5079038124F6}"/>
              </a:ext>
            </a:extLst>
          </p:cNvPr>
          <p:cNvSpPr txBox="1"/>
          <p:nvPr/>
        </p:nvSpPr>
        <p:spPr>
          <a:xfrm>
            <a:off x="5154652" y="1097957"/>
            <a:ext cx="3838428" cy="523220"/>
          </a:xfrm>
          <a:prstGeom prst="rect">
            <a:avLst/>
          </a:prstGeom>
          <a:solidFill>
            <a:srgbClr val="00FFFF"/>
          </a:solidFill>
        </p:spPr>
        <p:txBody>
          <a:bodyPr wrap="square">
            <a:spAutoFit/>
          </a:bodyPr>
          <a:lstStyle/>
          <a:p>
            <a:r>
              <a:rPr lang="en-GB" sz="1400" dirty="0">
                <a:effectLst/>
                <a:latin typeface="STIX" panose="02020603050405020304" pitchFamily="18" charset="0"/>
              </a:rPr>
              <a:t>The terms set to zero in this expression are the enthalpies of formation of oxygen and nitrogen. </a:t>
            </a:r>
            <a:endParaRPr lang="en-GB" dirty="0"/>
          </a:p>
        </p:txBody>
      </p:sp>
      <p:sp>
        <p:nvSpPr>
          <p:cNvPr id="10" name="TextBox 9">
            <a:extLst>
              <a:ext uri="{FF2B5EF4-FFF2-40B4-BE49-F238E27FC236}">
                <a16:creationId xmlns:a16="http://schemas.microsoft.com/office/drawing/2014/main" id="{90F5F3BD-0EA5-E033-B04D-6E561E9F69EA}"/>
              </a:ext>
            </a:extLst>
          </p:cNvPr>
          <p:cNvSpPr txBox="1"/>
          <p:nvPr/>
        </p:nvSpPr>
        <p:spPr>
          <a:xfrm>
            <a:off x="287360" y="3275530"/>
            <a:ext cx="4474345" cy="307777"/>
          </a:xfrm>
          <a:prstGeom prst="rect">
            <a:avLst/>
          </a:prstGeom>
          <a:solidFill>
            <a:srgbClr val="00FFFF"/>
          </a:solidFill>
        </p:spPr>
        <p:txBody>
          <a:bodyPr wrap="square">
            <a:spAutoFit/>
          </a:bodyPr>
          <a:lstStyle/>
          <a:p>
            <a:r>
              <a:rPr lang="en-GB" sz="1400" dirty="0">
                <a:effectLst/>
                <a:latin typeface="STIX" panose="02020603050405020304" pitchFamily="18" charset="0"/>
              </a:rPr>
              <a:t>With the foregoing considerations, </a:t>
            </a:r>
            <a:endParaRPr lang="en-GB" dirty="0"/>
          </a:p>
        </p:txBody>
      </p:sp>
      <p:pic>
        <p:nvPicPr>
          <p:cNvPr id="1026" name="Picture 2" descr="What is Gas Turbine - Vantage Power">
            <a:extLst>
              <a:ext uri="{FF2B5EF4-FFF2-40B4-BE49-F238E27FC236}">
                <a16:creationId xmlns:a16="http://schemas.microsoft.com/office/drawing/2014/main" id="{ED27AE98-E55B-87C6-85E6-FBA1F1DE78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9788" y="2577630"/>
            <a:ext cx="3838429" cy="2159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1845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9DD9A3-AA19-4961-B8DD-3B50651B5FB1}"/>
              </a:ext>
            </a:extLst>
          </p:cNvPr>
          <p:cNvSpPr>
            <a:spLocks noGrp="1"/>
          </p:cNvSpPr>
          <p:nvPr>
            <p:ph type="body" sz="half" idx="10"/>
          </p:nvPr>
        </p:nvSpPr>
        <p:spPr>
          <a:xfrm>
            <a:off x="287363" y="223017"/>
            <a:ext cx="8368223" cy="1157194"/>
          </a:xfrm>
        </p:spPr>
        <p:txBody>
          <a:bodyPr/>
          <a:lstStyle/>
          <a:p>
            <a:r>
              <a:rPr lang="en-US" sz="3200" dirty="0"/>
              <a:t>Energy Balances for reacting Systems</a:t>
            </a:r>
          </a:p>
        </p:txBody>
      </p:sp>
      <p:sp>
        <p:nvSpPr>
          <p:cNvPr id="5" name="TextBox 4">
            <a:extLst>
              <a:ext uri="{FF2B5EF4-FFF2-40B4-BE49-F238E27FC236}">
                <a16:creationId xmlns:a16="http://schemas.microsoft.com/office/drawing/2014/main" id="{E8DE409A-A8FF-E027-C7C4-2266630AE5C9}"/>
              </a:ext>
            </a:extLst>
          </p:cNvPr>
          <p:cNvSpPr txBox="1"/>
          <p:nvPr/>
        </p:nvSpPr>
        <p:spPr>
          <a:xfrm>
            <a:off x="287363" y="991331"/>
            <a:ext cx="4572000" cy="307777"/>
          </a:xfrm>
          <a:prstGeom prst="rect">
            <a:avLst/>
          </a:prstGeom>
          <a:solidFill>
            <a:srgbClr val="00FF00"/>
          </a:solidFill>
        </p:spPr>
        <p:txBody>
          <a:bodyPr wrap="square">
            <a:spAutoFit/>
          </a:bodyPr>
          <a:lstStyle/>
          <a:p>
            <a:r>
              <a:rPr lang="en-GB" sz="1400" b="1" dirty="0" err="1">
                <a:solidFill>
                  <a:srgbClr val="023D5B"/>
                </a:solidFill>
                <a:effectLst/>
                <a:latin typeface="SourceSansPro"/>
              </a:rPr>
              <a:t>Analyzing</a:t>
            </a:r>
            <a:r>
              <a:rPr lang="en-GB" sz="1400" b="1" dirty="0">
                <a:solidFill>
                  <a:srgbClr val="023D5B"/>
                </a:solidFill>
                <a:effectLst/>
                <a:latin typeface="SourceSansPro"/>
              </a:rPr>
              <a:t> Closed Systems (Constant Volume)</a:t>
            </a:r>
            <a:endParaRPr lang="en-GB" dirty="0"/>
          </a:p>
        </p:txBody>
      </p:sp>
      <p:sp>
        <p:nvSpPr>
          <p:cNvPr id="3" name="TextBox 2">
            <a:extLst>
              <a:ext uri="{FF2B5EF4-FFF2-40B4-BE49-F238E27FC236}">
                <a16:creationId xmlns:a16="http://schemas.microsoft.com/office/drawing/2014/main" id="{91C8F015-1A3F-7FD2-0862-C0EACDFBD2F7}"/>
              </a:ext>
            </a:extLst>
          </p:cNvPr>
          <p:cNvSpPr txBox="1"/>
          <p:nvPr/>
        </p:nvSpPr>
        <p:spPr>
          <a:xfrm>
            <a:off x="287363" y="1380211"/>
            <a:ext cx="4572000" cy="954107"/>
          </a:xfrm>
          <a:prstGeom prst="rect">
            <a:avLst/>
          </a:prstGeom>
          <a:solidFill>
            <a:srgbClr val="00FFFF"/>
          </a:solidFill>
        </p:spPr>
        <p:txBody>
          <a:bodyPr wrap="square">
            <a:spAutoFit/>
          </a:bodyPr>
          <a:lstStyle/>
          <a:p>
            <a:r>
              <a:rPr lang="en-GB" sz="1400" dirty="0">
                <a:effectLst/>
                <a:latin typeface="STIX" panose="02020603050405020304" pitchFamily="18" charset="0"/>
              </a:rPr>
              <a:t>A closed system with constant volume involving a combustion process</a:t>
            </a:r>
            <a:r>
              <a:rPr lang="en-GB" sz="1400" dirty="0">
                <a:latin typeface="STIX" panose="02020603050405020304" pitchFamily="18" charset="0"/>
              </a:rPr>
              <a:t> with</a:t>
            </a:r>
            <a:r>
              <a:rPr lang="en-GB" sz="1400" dirty="0">
                <a:effectLst/>
                <a:latin typeface="STIX" panose="02020603050405020304" pitchFamily="18" charset="0"/>
              </a:rPr>
              <a:t> the absence of kinetic and potential energy effects, the appropriate form of the energy balance is </a:t>
            </a:r>
            <a:endParaRPr lang="en-GB" dirty="0"/>
          </a:p>
        </p:txBody>
      </p:sp>
      <p:pic>
        <p:nvPicPr>
          <p:cNvPr id="8" name="Picture 7">
            <a:extLst>
              <a:ext uri="{FF2B5EF4-FFF2-40B4-BE49-F238E27FC236}">
                <a16:creationId xmlns:a16="http://schemas.microsoft.com/office/drawing/2014/main" id="{70D8B5BC-BCB8-0EBB-BAC0-420F36356CF2}"/>
              </a:ext>
            </a:extLst>
          </p:cNvPr>
          <p:cNvPicPr>
            <a:picLocks noChangeAspect="1"/>
          </p:cNvPicPr>
          <p:nvPr/>
        </p:nvPicPr>
        <p:blipFill>
          <a:blip r:embed="rId2"/>
          <a:stretch>
            <a:fillRect/>
          </a:stretch>
        </p:blipFill>
        <p:spPr>
          <a:xfrm>
            <a:off x="1722060" y="2471508"/>
            <a:ext cx="1544183" cy="301655"/>
          </a:xfrm>
          <a:prstGeom prst="rect">
            <a:avLst/>
          </a:prstGeom>
        </p:spPr>
      </p:pic>
      <p:sp>
        <p:nvSpPr>
          <p:cNvPr id="14" name="TextBox 13">
            <a:extLst>
              <a:ext uri="{FF2B5EF4-FFF2-40B4-BE49-F238E27FC236}">
                <a16:creationId xmlns:a16="http://schemas.microsoft.com/office/drawing/2014/main" id="{2894DCFB-58AC-5A31-D100-800563B7425F}"/>
              </a:ext>
            </a:extLst>
          </p:cNvPr>
          <p:cNvSpPr txBox="1"/>
          <p:nvPr/>
        </p:nvSpPr>
        <p:spPr>
          <a:xfrm>
            <a:off x="287363" y="2851850"/>
            <a:ext cx="4572000" cy="523220"/>
          </a:xfrm>
          <a:prstGeom prst="rect">
            <a:avLst/>
          </a:prstGeom>
          <a:solidFill>
            <a:srgbClr val="00FFFF"/>
          </a:solidFill>
        </p:spPr>
        <p:txBody>
          <a:bodyPr wrap="square">
            <a:spAutoFit/>
          </a:bodyPr>
          <a:lstStyle/>
          <a:p>
            <a:r>
              <a:rPr lang="en-GB" sz="1400" dirty="0">
                <a:effectLst/>
                <a:latin typeface="STIX" panose="02020603050405020304" pitchFamily="18" charset="0"/>
              </a:rPr>
              <a:t>If the reactants and products form ideal gas mixtures, the energy balance can be expressed as </a:t>
            </a:r>
            <a:endParaRPr lang="en-GB" dirty="0"/>
          </a:p>
        </p:txBody>
      </p:sp>
      <p:pic>
        <p:nvPicPr>
          <p:cNvPr id="17" name="Picture 16">
            <a:extLst>
              <a:ext uri="{FF2B5EF4-FFF2-40B4-BE49-F238E27FC236}">
                <a16:creationId xmlns:a16="http://schemas.microsoft.com/office/drawing/2014/main" id="{F14DC14C-48C4-2F32-1ED6-D932E5EEF955}"/>
              </a:ext>
            </a:extLst>
          </p:cNvPr>
          <p:cNvPicPr>
            <a:picLocks noChangeAspect="1"/>
          </p:cNvPicPr>
          <p:nvPr/>
        </p:nvPicPr>
        <p:blipFill>
          <a:blip r:embed="rId3"/>
          <a:stretch>
            <a:fillRect/>
          </a:stretch>
        </p:blipFill>
        <p:spPr>
          <a:xfrm>
            <a:off x="390484" y="3521474"/>
            <a:ext cx="1994198" cy="496639"/>
          </a:xfrm>
          <a:prstGeom prst="rect">
            <a:avLst/>
          </a:prstGeom>
        </p:spPr>
      </p:pic>
      <p:pic>
        <p:nvPicPr>
          <p:cNvPr id="23" name="Picture 22">
            <a:extLst>
              <a:ext uri="{FF2B5EF4-FFF2-40B4-BE49-F238E27FC236}">
                <a16:creationId xmlns:a16="http://schemas.microsoft.com/office/drawing/2014/main" id="{9E97CC5E-8F19-00B5-A59D-CE2D8E5A4BA6}"/>
              </a:ext>
            </a:extLst>
          </p:cNvPr>
          <p:cNvPicPr>
            <a:picLocks noChangeAspect="1"/>
          </p:cNvPicPr>
          <p:nvPr/>
        </p:nvPicPr>
        <p:blipFill>
          <a:blip r:embed="rId4"/>
          <a:stretch>
            <a:fillRect/>
          </a:stretch>
        </p:blipFill>
        <p:spPr>
          <a:xfrm>
            <a:off x="3025817" y="3607463"/>
            <a:ext cx="1078432" cy="318099"/>
          </a:xfrm>
          <a:prstGeom prst="rect">
            <a:avLst/>
          </a:prstGeom>
        </p:spPr>
      </p:pic>
      <p:pic>
        <p:nvPicPr>
          <p:cNvPr id="24" name="Picture 23">
            <a:extLst>
              <a:ext uri="{FF2B5EF4-FFF2-40B4-BE49-F238E27FC236}">
                <a16:creationId xmlns:a16="http://schemas.microsoft.com/office/drawing/2014/main" id="{10178CD8-2539-7B43-B57E-2CB5D21AA1B8}"/>
              </a:ext>
            </a:extLst>
          </p:cNvPr>
          <p:cNvPicPr>
            <a:picLocks noChangeAspect="1"/>
          </p:cNvPicPr>
          <p:nvPr/>
        </p:nvPicPr>
        <p:blipFill>
          <a:blip r:embed="rId5"/>
          <a:stretch>
            <a:fillRect/>
          </a:stretch>
        </p:blipFill>
        <p:spPr>
          <a:xfrm>
            <a:off x="390484" y="4157955"/>
            <a:ext cx="3329802" cy="579400"/>
          </a:xfrm>
          <a:prstGeom prst="rect">
            <a:avLst/>
          </a:prstGeom>
        </p:spPr>
      </p:pic>
      <p:pic>
        <p:nvPicPr>
          <p:cNvPr id="25" name="Picture 24">
            <a:extLst>
              <a:ext uri="{FF2B5EF4-FFF2-40B4-BE49-F238E27FC236}">
                <a16:creationId xmlns:a16="http://schemas.microsoft.com/office/drawing/2014/main" id="{5AA15A50-E67C-E6E4-7CCE-EB6F6AD59300}"/>
              </a:ext>
            </a:extLst>
          </p:cNvPr>
          <p:cNvPicPr>
            <a:picLocks noChangeAspect="1"/>
          </p:cNvPicPr>
          <p:nvPr/>
        </p:nvPicPr>
        <p:blipFill>
          <a:blip r:embed="rId6"/>
          <a:stretch>
            <a:fillRect/>
          </a:stretch>
        </p:blipFill>
        <p:spPr>
          <a:xfrm>
            <a:off x="4813712" y="3990057"/>
            <a:ext cx="4330288" cy="915195"/>
          </a:xfrm>
          <a:prstGeom prst="rect">
            <a:avLst/>
          </a:prstGeom>
        </p:spPr>
      </p:pic>
      <p:pic>
        <p:nvPicPr>
          <p:cNvPr id="1026" name="Picture 2" descr="Next-generation IC Engine Combustion | Clean Combustion &amp; Energy Research  Lab | UNIST">
            <a:extLst>
              <a:ext uri="{FF2B5EF4-FFF2-40B4-BE49-F238E27FC236}">
                <a16:creationId xmlns:a16="http://schemas.microsoft.com/office/drawing/2014/main" id="{BA961853-1E80-AFC7-FCBA-A1B0A9F3D3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2254" y="1123607"/>
            <a:ext cx="4201746" cy="2705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516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rmodynamics - #Concept #Map - #MTG #Chemistry #Today #Magazine #JEEMain  #JEEAdvanced #Class11 #ClassX… | Chemistry education, Chemistry basics,  Study flashcards">
            <a:extLst>
              <a:ext uri="{FF2B5EF4-FFF2-40B4-BE49-F238E27FC236}">
                <a16:creationId xmlns:a16="http://schemas.microsoft.com/office/drawing/2014/main" id="{402BF613-E3FA-1D02-77B5-47A9C5CE86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00537"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4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Thermodynamics Concept Map Mtg Chemistry Today Magazine - Vrogue">
            <a:extLst>
              <a:ext uri="{FF2B5EF4-FFF2-40B4-BE49-F238E27FC236}">
                <a16:creationId xmlns:a16="http://schemas.microsoft.com/office/drawing/2014/main" id="{221753B0-65C3-E5BF-37C6-F31CF23DA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304" y="7055"/>
            <a:ext cx="7531510" cy="5700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1671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210 Teaching Science ideas | physics and mathematics, chemistry education,  chemistry lessons">
            <a:extLst>
              <a:ext uri="{FF2B5EF4-FFF2-40B4-BE49-F238E27FC236}">
                <a16:creationId xmlns:a16="http://schemas.microsoft.com/office/drawing/2014/main" id="{1C8CCBD5-D253-0045-1A02-617D0AFC9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323"/>
            <a:ext cx="4287837" cy="5715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Mindmap: Thermodynamics - Physics Class 11 - NEET PDF Download">
            <a:extLst>
              <a:ext uri="{FF2B5EF4-FFF2-40B4-BE49-F238E27FC236}">
                <a16:creationId xmlns:a16="http://schemas.microsoft.com/office/drawing/2014/main" id="{D0DD3F7E-90F8-FFA7-120D-3661605682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185" y="0"/>
            <a:ext cx="3424237"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819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84F8CF62-99D7-4699-AA61-1FC379EDD469}"/>
              </a:ext>
            </a:extLst>
          </p:cNvPr>
          <p:cNvSpPr txBox="1">
            <a:spLocks/>
          </p:cNvSpPr>
          <p:nvPr/>
        </p:nvSpPr>
        <p:spPr>
          <a:xfrm>
            <a:off x="287363" y="223017"/>
            <a:ext cx="6521109"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Control Volume Systems</a:t>
            </a:r>
          </a:p>
        </p:txBody>
      </p:sp>
      <p:sp>
        <p:nvSpPr>
          <p:cNvPr id="16" name="TextBox 15">
            <a:extLst>
              <a:ext uri="{FF2B5EF4-FFF2-40B4-BE49-F238E27FC236}">
                <a16:creationId xmlns:a16="http://schemas.microsoft.com/office/drawing/2014/main" id="{CA5E8C84-97C8-4B27-B65D-3E93143B5CFE}"/>
              </a:ext>
            </a:extLst>
          </p:cNvPr>
          <p:cNvSpPr txBox="1"/>
          <p:nvPr/>
        </p:nvSpPr>
        <p:spPr>
          <a:xfrm>
            <a:off x="389244" y="1632440"/>
            <a:ext cx="3347404" cy="507831"/>
          </a:xfrm>
          <a:prstGeom prst="rect">
            <a:avLst/>
          </a:prstGeom>
          <a:solidFill>
            <a:srgbClr val="00B0F0"/>
          </a:solidFill>
        </p:spPr>
        <p:txBody>
          <a:bodyPr wrap="square">
            <a:spAutoFit/>
          </a:bodyPr>
          <a:lstStyle/>
          <a:p>
            <a:r>
              <a:rPr lang="en-US" dirty="0"/>
              <a:t>Mass and heat both cross the boundary of a system</a:t>
            </a:r>
          </a:p>
        </p:txBody>
      </p:sp>
      <p:sp>
        <p:nvSpPr>
          <p:cNvPr id="17" name="TextBox 16">
            <a:extLst>
              <a:ext uri="{FF2B5EF4-FFF2-40B4-BE49-F238E27FC236}">
                <a16:creationId xmlns:a16="http://schemas.microsoft.com/office/drawing/2014/main" id="{A178519E-AFFA-4B2F-B937-015D836A0983}"/>
              </a:ext>
            </a:extLst>
          </p:cNvPr>
          <p:cNvSpPr txBox="1"/>
          <p:nvPr/>
        </p:nvSpPr>
        <p:spPr>
          <a:xfrm>
            <a:off x="389244" y="1031022"/>
            <a:ext cx="3347404" cy="307777"/>
          </a:xfrm>
          <a:prstGeom prst="rect">
            <a:avLst/>
          </a:prstGeom>
          <a:solidFill>
            <a:srgbClr val="00FF00"/>
          </a:solidFill>
        </p:spPr>
        <p:txBody>
          <a:bodyPr wrap="square" rtlCol="0">
            <a:spAutoFit/>
          </a:bodyPr>
          <a:lstStyle/>
          <a:p>
            <a:r>
              <a:rPr lang="en-US" sz="1400" b="1" dirty="0"/>
              <a:t>Control Volumes</a:t>
            </a:r>
            <a:endParaRPr lang="en-US" sz="1400" b="1" dirty="0">
              <a:highlight>
                <a:srgbClr val="00FF00"/>
              </a:highlight>
            </a:endParaRPr>
          </a:p>
        </p:txBody>
      </p:sp>
      <p:pic>
        <p:nvPicPr>
          <p:cNvPr id="18" name="Picture 17">
            <a:extLst>
              <a:ext uri="{FF2B5EF4-FFF2-40B4-BE49-F238E27FC236}">
                <a16:creationId xmlns:a16="http://schemas.microsoft.com/office/drawing/2014/main" id="{F7E21481-8A68-4B92-8084-405D8CDD32B8}"/>
              </a:ext>
            </a:extLst>
          </p:cNvPr>
          <p:cNvPicPr>
            <a:picLocks noChangeAspect="1"/>
          </p:cNvPicPr>
          <p:nvPr/>
        </p:nvPicPr>
        <p:blipFill>
          <a:blip r:embed="rId2"/>
          <a:stretch>
            <a:fillRect/>
          </a:stretch>
        </p:blipFill>
        <p:spPr>
          <a:xfrm>
            <a:off x="389244" y="2341579"/>
            <a:ext cx="3347404" cy="2401398"/>
          </a:xfrm>
          <a:prstGeom prst="rect">
            <a:avLst/>
          </a:prstGeom>
        </p:spPr>
      </p:pic>
      <p:pic>
        <p:nvPicPr>
          <p:cNvPr id="13" name="Picture 12">
            <a:extLst>
              <a:ext uri="{FF2B5EF4-FFF2-40B4-BE49-F238E27FC236}">
                <a16:creationId xmlns:a16="http://schemas.microsoft.com/office/drawing/2014/main" id="{B1C40861-E06A-43BA-AE7F-A1B9E27AE821}"/>
              </a:ext>
            </a:extLst>
          </p:cNvPr>
          <p:cNvPicPr>
            <a:picLocks noChangeAspect="1"/>
          </p:cNvPicPr>
          <p:nvPr/>
        </p:nvPicPr>
        <p:blipFill>
          <a:blip r:embed="rId3"/>
          <a:stretch>
            <a:fillRect/>
          </a:stretch>
        </p:blipFill>
        <p:spPr>
          <a:xfrm>
            <a:off x="4148466" y="2341579"/>
            <a:ext cx="4606290" cy="2489257"/>
          </a:xfrm>
          <a:prstGeom prst="rect">
            <a:avLst/>
          </a:prstGeom>
        </p:spPr>
      </p:pic>
    </p:spTree>
    <p:extLst>
      <p:ext uri="{BB962C8B-B14F-4D97-AF65-F5344CB8AC3E}">
        <p14:creationId xmlns:p14="http://schemas.microsoft.com/office/powerpoint/2010/main" val="347524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6C3483A-DD4E-3D65-C09F-1C272193ACBD}"/>
              </a:ext>
            </a:extLst>
          </p:cNvPr>
          <p:cNvSpPr>
            <a:spLocks noGrp="1"/>
          </p:cNvSpPr>
          <p:nvPr>
            <p:ph type="body" sz="half" idx="10"/>
          </p:nvPr>
        </p:nvSpPr>
        <p:spPr>
          <a:xfrm>
            <a:off x="287362" y="223017"/>
            <a:ext cx="7951115" cy="1157194"/>
          </a:xfrm>
        </p:spPr>
        <p:txBody>
          <a:bodyPr/>
          <a:lstStyle/>
          <a:p>
            <a:r>
              <a:rPr lang="en-FI" dirty="0"/>
              <a:t>Colsed and Control Volume  System</a:t>
            </a:r>
          </a:p>
        </p:txBody>
      </p:sp>
      <p:pic>
        <p:nvPicPr>
          <p:cNvPr id="1026" name="Picture 2" descr="Difference Between Open System, Closed System and Isolated System">
            <a:extLst>
              <a:ext uri="{FF2B5EF4-FFF2-40B4-BE49-F238E27FC236}">
                <a16:creationId xmlns:a16="http://schemas.microsoft.com/office/drawing/2014/main" id="{AE77645B-21DB-AE9D-7609-7BB98020D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85" y="1500974"/>
            <a:ext cx="5492001" cy="33218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1E7844C-7E76-B35D-A398-5F9866D5540B}"/>
              </a:ext>
            </a:extLst>
          </p:cNvPr>
          <p:cNvSpPr txBox="1"/>
          <p:nvPr/>
        </p:nvSpPr>
        <p:spPr>
          <a:xfrm>
            <a:off x="5841506" y="1424954"/>
            <a:ext cx="3184864" cy="3416320"/>
          </a:xfrm>
          <a:prstGeom prst="rect">
            <a:avLst/>
          </a:prstGeom>
          <a:solidFill>
            <a:srgbClr val="00FFFF"/>
          </a:solidFill>
        </p:spPr>
        <p:txBody>
          <a:bodyPr wrap="square">
            <a:spAutoFit/>
          </a:bodyPr>
          <a:lstStyle/>
          <a:p>
            <a:pPr>
              <a:buFont typeface="Arial" panose="020B0604020202020204" pitchFamily="34" charset="0"/>
              <a:buChar char="•"/>
            </a:pPr>
            <a:r>
              <a:rPr lang="en-GB" b="1" dirty="0"/>
              <a:t>Isolated System</a:t>
            </a:r>
            <a:r>
              <a:rPr lang="en-GB" dirty="0"/>
              <a:t> – An isolated system cannot exchange energy and mass with its surroundings. The universe is considered an isolated system.</a:t>
            </a:r>
          </a:p>
          <a:p>
            <a:pPr>
              <a:buFont typeface="Arial" panose="020B0604020202020204" pitchFamily="34" charset="0"/>
              <a:buChar char="•"/>
            </a:pPr>
            <a:r>
              <a:rPr lang="en-GB" b="1" dirty="0"/>
              <a:t>Closed System</a:t>
            </a:r>
            <a:r>
              <a:rPr lang="en-GB" dirty="0"/>
              <a:t> – Across the boundary of the closed system, the transfer of energy takes place but the transfer of mass doesn’t take place. Refrigerator, compression of gas in the piston-cylinder assembly are examples of closed systems.</a:t>
            </a:r>
          </a:p>
          <a:p>
            <a:pPr>
              <a:buFont typeface="Arial" panose="020B0604020202020204" pitchFamily="34" charset="0"/>
              <a:buChar char="•"/>
            </a:pPr>
            <a:r>
              <a:rPr lang="en-GB" b="1" dirty="0"/>
              <a:t>Open System</a:t>
            </a:r>
            <a:r>
              <a:rPr lang="en-GB" dirty="0"/>
              <a:t> – In an open system, the mass and energy both may be transferred between the system and surroundings. A steam turbine is an example of an open system.</a:t>
            </a:r>
          </a:p>
        </p:txBody>
      </p:sp>
    </p:spTree>
    <p:extLst>
      <p:ext uri="{BB962C8B-B14F-4D97-AF65-F5344CB8AC3E}">
        <p14:creationId xmlns:p14="http://schemas.microsoft.com/office/powerpoint/2010/main" val="2395788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A114FF2-C44B-48F7-8DB9-4C7191A71F72}"/>
              </a:ext>
            </a:extLst>
          </p:cNvPr>
          <p:cNvSpPr>
            <a:spLocks noGrp="1"/>
          </p:cNvSpPr>
          <p:nvPr>
            <p:ph type="body" sz="half" idx="10"/>
          </p:nvPr>
        </p:nvSpPr>
        <p:spPr>
          <a:xfrm>
            <a:off x="287363" y="223017"/>
            <a:ext cx="7854607" cy="1157194"/>
          </a:xfrm>
        </p:spPr>
        <p:txBody>
          <a:bodyPr/>
          <a:lstStyle/>
          <a:p>
            <a:r>
              <a:rPr lang="en-US" dirty="0"/>
              <a:t>Property</a:t>
            </a:r>
          </a:p>
        </p:txBody>
      </p:sp>
      <p:sp>
        <p:nvSpPr>
          <p:cNvPr id="5" name="TextBox 4">
            <a:extLst>
              <a:ext uri="{FF2B5EF4-FFF2-40B4-BE49-F238E27FC236}">
                <a16:creationId xmlns:a16="http://schemas.microsoft.com/office/drawing/2014/main" id="{0295C3D0-BA6A-4FB8-9AC2-C3A6804BF0DE}"/>
              </a:ext>
            </a:extLst>
          </p:cNvPr>
          <p:cNvSpPr txBox="1"/>
          <p:nvPr/>
        </p:nvSpPr>
        <p:spPr>
          <a:xfrm>
            <a:off x="98986" y="857625"/>
            <a:ext cx="3835061" cy="300082"/>
          </a:xfrm>
          <a:prstGeom prst="rect">
            <a:avLst/>
          </a:prstGeom>
          <a:solidFill>
            <a:srgbClr val="00FF00"/>
          </a:solidFill>
        </p:spPr>
        <p:txBody>
          <a:bodyPr wrap="square">
            <a:spAutoFit/>
          </a:bodyPr>
          <a:lstStyle/>
          <a:p>
            <a:r>
              <a:rPr lang="en-US" b="1" dirty="0"/>
              <a:t>Property</a:t>
            </a:r>
            <a:endParaRPr lang="en-US" dirty="0"/>
          </a:p>
        </p:txBody>
      </p:sp>
      <p:sp>
        <p:nvSpPr>
          <p:cNvPr id="6" name="TextBox 5">
            <a:extLst>
              <a:ext uri="{FF2B5EF4-FFF2-40B4-BE49-F238E27FC236}">
                <a16:creationId xmlns:a16="http://schemas.microsoft.com/office/drawing/2014/main" id="{C096BD58-407B-486A-94B9-EE1F6CC02228}"/>
              </a:ext>
            </a:extLst>
          </p:cNvPr>
          <p:cNvSpPr txBox="1"/>
          <p:nvPr/>
        </p:nvSpPr>
        <p:spPr>
          <a:xfrm>
            <a:off x="98986" y="1360255"/>
            <a:ext cx="3835061" cy="1338828"/>
          </a:xfrm>
          <a:prstGeom prst="rect">
            <a:avLst/>
          </a:prstGeom>
          <a:solidFill>
            <a:srgbClr val="00FFFF"/>
          </a:solidFill>
        </p:spPr>
        <p:txBody>
          <a:bodyPr wrap="square">
            <a:spAutoFit/>
          </a:bodyPr>
          <a:lstStyle/>
          <a:p>
            <a:r>
              <a:rPr lang="en-US" dirty="0"/>
              <a:t>A </a:t>
            </a:r>
            <a:r>
              <a:rPr lang="en-US" b="1" i="1" dirty="0"/>
              <a:t>property</a:t>
            </a:r>
            <a:r>
              <a:rPr lang="en-US" dirty="0"/>
              <a:t> is a macroscopic characteristic of a system such as mass, volume, energy, pressure, and temperature to which a numerical value can be assigned at a given time without knowledge of the previous behavior (history) of the system.</a:t>
            </a:r>
          </a:p>
        </p:txBody>
      </p:sp>
      <p:sp>
        <p:nvSpPr>
          <p:cNvPr id="11" name="TextBox 10">
            <a:extLst>
              <a:ext uri="{FF2B5EF4-FFF2-40B4-BE49-F238E27FC236}">
                <a16:creationId xmlns:a16="http://schemas.microsoft.com/office/drawing/2014/main" id="{1A99EFF4-408B-40AB-A777-E8D5ACA50F89}"/>
              </a:ext>
            </a:extLst>
          </p:cNvPr>
          <p:cNvSpPr txBox="1"/>
          <p:nvPr/>
        </p:nvSpPr>
        <p:spPr>
          <a:xfrm>
            <a:off x="98986" y="2901631"/>
            <a:ext cx="3835061" cy="300082"/>
          </a:xfrm>
          <a:prstGeom prst="rect">
            <a:avLst/>
          </a:prstGeom>
          <a:solidFill>
            <a:srgbClr val="00FF00"/>
          </a:solidFill>
        </p:spPr>
        <p:txBody>
          <a:bodyPr wrap="square">
            <a:spAutoFit/>
          </a:bodyPr>
          <a:lstStyle/>
          <a:p>
            <a:r>
              <a:rPr lang="en-US" b="1" i="1" dirty="0"/>
              <a:t>Extensive properties</a:t>
            </a:r>
          </a:p>
        </p:txBody>
      </p:sp>
      <p:sp>
        <p:nvSpPr>
          <p:cNvPr id="12" name="TextBox 11">
            <a:extLst>
              <a:ext uri="{FF2B5EF4-FFF2-40B4-BE49-F238E27FC236}">
                <a16:creationId xmlns:a16="http://schemas.microsoft.com/office/drawing/2014/main" id="{86692CF8-95E9-4E92-9C58-2514EBD18B68}"/>
              </a:ext>
            </a:extLst>
          </p:cNvPr>
          <p:cNvSpPr txBox="1"/>
          <p:nvPr/>
        </p:nvSpPr>
        <p:spPr>
          <a:xfrm>
            <a:off x="91094" y="3404262"/>
            <a:ext cx="3835061" cy="1131079"/>
          </a:xfrm>
          <a:prstGeom prst="rect">
            <a:avLst/>
          </a:prstGeom>
          <a:solidFill>
            <a:srgbClr val="00FFFF"/>
          </a:solidFill>
        </p:spPr>
        <p:txBody>
          <a:bodyPr wrap="square">
            <a:spAutoFit/>
          </a:bodyPr>
          <a:lstStyle/>
          <a:p>
            <a:pPr algn="just"/>
            <a:r>
              <a:rPr lang="en-US" dirty="0"/>
              <a:t>A property is called </a:t>
            </a:r>
            <a:r>
              <a:rPr lang="en-US" b="1" i="1" dirty="0"/>
              <a:t>extensive</a:t>
            </a:r>
            <a:r>
              <a:rPr lang="en-US" dirty="0"/>
              <a:t> if its value for an overall system is the sum of its values for the parts into which the system is divided. Mass, volume, energy, and several other properties introduced later are extensive. </a:t>
            </a:r>
          </a:p>
        </p:txBody>
      </p:sp>
      <p:sp>
        <p:nvSpPr>
          <p:cNvPr id="13" name="TextBox 12">
            <a:extLst>
              <a:ext uri="{FF2B5EF4-FFF2-40B4-BE49-F238E27FC236}">
                <a16:creationId xmlns:a16="http://schemas.microsoft.com/office/drawing/2014/main" id="{FDF20D29-EE2D-47F7-A400-64EBA5209244}"/>
              </a:ext>
            </a:extLst>
          </p:cNvPr>
          <p:cNvSpPr txBox="1"/>
          <p:nvPr/>
        </p:nvSpPr>
        <p:spPr>
          <a:xfrm>
            <a:off x="4644542" y="855950"/>
            <a:ext cx="4297439" cy="300082"/>
          </a:xfrm>
          <a:prstGeom prst="rect">
            <a:avLst/>
          </a:prstGeom>
          <a:solidFill>
            <a:srgbClr val="00FF00"/>
          </a:solidFill>
        </p:spPr>
        <p:txBody>
          <a:bodyPr wrap="square">
            <a:spAutoFit/>
          </a:bodyPr>
          <a:lstStyle/>
          <a:p>
            <a:r>
              <a:rPr lang="en-US" b="1" i="1" dirty="0"/>
              <a:t>Intensive properties</a:t>
            </a:r>
          </a:p>
        </p:txBody>
      </p:sp>
      <p:sp>
        <p:nvSpPr>
          <p:cNvPr id="14" name="TextBox 13">
            <a:extLst>
              <a:ext uri="{FF2B5EF4-FFF2-40B4-BE49-F238E27FC236}">
                <a16:creationId xmlns:a16="http://schemas.microsoft.com/office/drawing/2014/main" id="{1268B9A2-D468-4606-B869-EB8729A8E1EA}"/>
              </a:ext>
            </a:extLst>
          </p:cNvPr>
          <p:cNvSpPr txBox="1"/>
          <p:nvPr/>
        </p:nvSpPr>
        <p:spPr>
          <a:xfrm>
            <a:off x="4641972" y="1372302"/>
            <a:ext cx="4297439" cy="923330"/>
          </a:xfrm>
          <a:prstGeom prst="rect">
            <a:avLst/>
          </a:prstGeom>
          <a:solidFill>
            <a:srgbClr val="00FFFF"/>
          </a:solidFill>
        </p:spPr>
        <p:txBody>
          <a:bodyPr wrap="square">
            <a:spAutoFit/>
          </a:bodyPr>
          <a:lstStyle/>
          <a:p>
            <a:pPr algn="just"/>
            <a:r>
              <a:rPr lang="en-US" b="1" i="1" dirty="0"/>
              <a:t>Intensive</a:t>
            </a:r>
            <a:r>
              <a:rPr lang="en-US" dirty="0"/>
              <a:t> properties are not additive in the sense previously considered. Their values are independent of the size or extent of a system and may vary from place to place within the system at any moment. </a:t>
            </a:r>
          </a:p>
        </p:txBody>
      </p:sp>
      <p:pic>
        <p:nvPicPr>
          <p:cNvPr id="19" name="Picture 18">
            <a:extLst>
              <a:ext uri="{FF2B5EF4-FFF2-40B4-BE49-F238E27FC236}">
                <a16:creationId xmlns:a16="http://schemas.microsoft.com/office/drawing/2014/main" id="{FEC97081-4D41-4F84-96AB-903873E99E73}"/>
              </a:ext>
            </a:extLst>
          </p:cNvPr>
          <p:cNvPicPr>
            <a:picLocks noChangeAspect="1"/>
          </p:cNvPicPr>
          <p:nvPr/>
        </p:nvPicPr>
        <p:blipFill rotWithShape="1">
          <a:blip r:embed="rId2"/>
          <a:srcRect b="58165"/>
          <a:stretch/>
        </p:blipFill>
        <p:spPr>
          <a:xfrm>
            <a:off x="4487060" y="3013298"/>
            <a:ext cx="2374840" cy="1504628"/>
          </a:xfrm>
          <a:prstGeom prst="rect">
            <a:avLst/>
          </a:prstGeom>
        </p:spPr>
      </p:pic>
      <p:pic>
        <p:nvPicPr>
          <p:cNvPr id="2" name="Picture 1">
            <a:extLst>
              <a:ext uri="{FF2B5EF4-FFF2-40B4-BE49-F238E27FC236}">
                <a16:creationId xmlns:a16="http://schemas.microsoft.com/office/drawing/2014/main" id="{9950CBDC-8735-1997-BB7A-DC311D1CBE21}"/>
              </a:ext>
            </a:extLst>
          </p:cNvPr>
          <p:cNvPicPr>
            <a:picLocks noChangeAspect="1"/>
          </p:cNvPicPr>
          <p:nvPr/>
        </p:nvPicPr>
        <p:blipFill rotWithShape="1">
          <a:blip r:embed="rId2"/>
          <a:srcRect t="57869"/>
          <a:stretch/>
        </p:blipFill>
        <p:spPr>
          <a:xfrm>
            <a:off x="6564572" y="3020091"/>
            <a:ext cx="2374839" cy="1515250"/>
          </a:xfrm>
          <a:prstGeom prst="rect">
            <a:avLst/>
          </a:prstGeom>
        </p:spPr>
      </p:pic>
      <p:sp>
        <p:nvSpPr>
          <p:cNvPr id="3" name="Right Arrow 2">
            <a:extLst>
              <a:ext uri="{FF2B5EF4-FFF2-40B4-BE49-F238E27FC236}">
                <a16:creationId xmlns:a16="http://schemas.microsoft.com/office/drawing/2014/main" id="{3F66BAC3-38A6-471C-6DBA-DD429EAA5476}"/>
              </a:ext>
            </a:extLst>
          </p:cNvPr>
          <p:cNvSpPr/>
          <p:nvPr/>
        </p:nvSpPr>
        <p:spPr>
          <a:xfrm>
            <a:off x="5934157" y="3601597"/>
            <a:ext cx="667531" cy="2380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dirty="0"/>
          </a:p>
        </p:txBody>
      </p:sp>
    </p:spTree>
    <p:extLst>
      <p:ext uri="{BB962C8B-B14F-4D97-AF65-F5344CB8AC3E}">
        <p14:creationId xmlns:p14="http://schemas.microsoft.com/office/powerpoint/2010/main" val="30557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2" grpId="0" animBg="1"/>
      <p:bldP spid="13" grpId="0" animBg="1"/>
      <p:bldP spid="14"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A114FF2-C44B-48F7-8DB9-4C7191A71F72}"/>
              </a:ext>
            </a:extLst>
          </p:cNvPr>
          <p:cNvSpPr>
            <a:spLocks noGrp="1"/>
          </p:cNvSpPr>
          <p:nvPr>
            <p:ph type="body" sz="half" idx="10"/>
          </p:nvPr>
        </p:nvSpPr>
        <p:spPr>
          <a:xfrm>
            <a:off x="287363" y="223017"/>
            <a:ext cx="7854607" cy="1157194"/>
          </a:xfrm>
        </p:spPr>
        <p:txBody>
          <a:bodyPr/>
          <a:lstStyle/>
          <a:p>
            <a:r>
              <a:rPr lang="en-US" dirty="0"/>
              <a:t>State and Process</a:t>
            </a:r>
          </a:p>
        </p:txBody>
      </p:sp>
      <p:sp>
        <p:nvSpPr>
          <p:cNvPr id="7" name="TextBox 6">
            <a:extLst>
              <a:ext uri="{FF2B5EF4-FFF2-40B4-BE49-F238E27FC236}">
                <a16:creationId xmlns:a16="http://schemas.microsoft.com/office/drawing/2014/main" id="{D1B45F78-D33C-4976-B1B0-F48AC0C82E78}"/>
              </a:ext>
            </a:extLst>
          </p:cNvPr>
          <p:cNvSpPr txBox="1"/>
          <p:nvPr/>
        </p:nvSpPr>
        <p:spPr>
          <a:xfrm>
            <a:off x="96202" y="973694"/>
            <a:ext cx="3593296" cy="300082"/>
          </a:xfrm>
          <a:prstGeom prst="rect">
            <a:avLst/>
          </a:prstGeom>
          <a:solidFill>
            <a:srgbClr val="00FF00"/>
          </a:solidFill>
        </p:spPr>
        <p:txBody>
          <a:bodyPr wrap="square">
            <a:spAutoFit/>
          </a:bodyPr>
          <a:lstStyle/>
          <a:p>
            <a:r>
              <a:rPr lang="en-US" b="1" dirty="0"/>
              <a:t>State</a:t>
            </a:r>
            <a:endParaRPr lang="en-US" dirty="0"/>
          </a:p>
        </p:txBody>
      </p:sp>
      <p:sp>
        <p:nvSpPr>
          <p:cNvPr id="8" name="TextBox 7">
            <a:extLst>
              <a:ext uri="{FF2B5EF4-FFF2-40B4-BE49-F238E27FC236}">
                <a16:creationId xmlns:a16="http://schemas.microsoft.com/office/drawing/2014/main" id="{1045AE8F-AAFE-410D-BED5-FC97C1C566EC}"/>
              </a:ext>
            </a:extLst>
          </p:cNvPr>
          <p:cNvSpPr txBox="1"/>
          <p:nvPr/>
        </p:nvSpPr>
        <p:spPr>
          <a:xfrm>
            <a:off x="96203" y="1435884"/>
            <a:ext cx="3593296" cy="507831"/>
          </a:xfrm>
          <a:prstGeom prst="rect">
            <a:avLst/>
          </a:prstGeom>
          <a:solidFill>
            <a:srgbClr val="00FFFF"/>
          </a:solidFill>
        </p:spPr>
        <p:txBody>
          <a:bodyPr wrap="square">
            <a:spAutoFit/>
          </a:bodyPr>
          <a:lstStyle/>
          <a:p>
            <a:pPr algn="just"/>
            <a:r>
              <a:rPr lang="en-US" dirty="0"/>
              <a:t>The word </a:t>
            </a:r>
            <a:r>
              <a:rPr lang="en-US" b="1" i="1" dirty="0"/>
              <a:t>state</a:t>
            </a:r>
            <a:r>
              <a:rPr lang="en-US" dirty="0"/>
              <a:t> refers to the condition of a system as described by its properties. </a:t>
            </a:r>
          </a:p>
        </p:txBody>
      </p:sp>
      <p:sp>
        <p:nvSpPr>
          <p:cNvPr id="9" name="TextBox 8">
            <a:extLst>
              <a:ext uri="{FF2B5EF4-FFF2-40B4-BE49-F238E27FC236}">
                <a16:creationId xmlns:a16="http://schemas.microsoft.com/office/drawing/2014/main" id="{0B5211BD-05D0-4BFF-8B52-94DEBBC11705}"/>
              </a:ext>
            </a:extLst>
          </p:cNvPr>
          <p:cNvSpPr txBox="1"/>
          <p:nvPr/>
        </p:nvSpPr>
        <p:spPr>
          <a:xfrm>
            <a:off x="96202" y="2083486"/>
            <a:ext cx="3593296" cy="300082"/>
          </a:xfrm>
          <a:prstGeom prst="rect">
            <a:avLst/>
          </a:prstGeom>
          <a:solidFill>
            <a:srgbClr val="00FF00"/>
          </a:solidFill>
        </p:spPr>
        <p:txBody>
          <a:bodyPr wrap="square">
            <a:spAutoFit/>
          </a:bodyPr>
          <a:lstStyle/>
          <a:p>
            <a:r>
              <a:rPr lang="en-US" b="1" dirty="0"/>
              <a:t>Process</a:t>
            </a:r>
            <a:endParaRPr lang="en-US" dirty="0"/>
          </a:p>
        </p:txBody>
      </p:sp>
      <p:sp>
        <p:nvSpPr>
          <p:cNvPr id="10" name="TextBox 9">
            <a:extLst>
              <a:ext uri="{FF2B5EF4-FFF2-40B4-BE49-F238E27FC236}">
                <a16:creationId xmlns:a16="http://schemas.microsoft.com/office/drawing/2014/main" id="{521A306F-516D-4F7B-9A5C-DAACB2D5A3E1}"/>
              </a:ext>
            </a:extLst>
          </p:cNvPr>
          <p:cNvSpPr txBox="1"/>
          <p:nvPr/>
        </p:nvSpPr>
        <p:spPr>
          <a:xfrm>
            <a:off x="96203" y="2580701"/>
            <a:ext cx="3593296" cy="1131079"/>
          </a:xfrm>
          <a:prstGeom prst="rect">
            <a:avLst/>
          </a:prstGeom>
          <a:solidFill>
            <a:srgbClr val="00FFFF"/>
          </a:solidFill>
        </p:spPr>
        <p:txBody>
          <a:bodyPr wrap="square">
            <a:spAutoFit/>
          </a:bodyPr>
          <a:lstStyle/>
          <a:p>
            <a:pPr algn="just"/>
            <a:r>
              <a:rPr lang="en-US" dirty="0"/>
              <a:t>When any of the properties of a system changes, the state changes and the system </a:t>
            </a:r>
          </a:p>
          <a:p>
            <a:pPr algn="just"/>
            <a:r>
              <a:rPr lang="en-US" dirty="0"/>
              <a:t>is said to undergo a </a:t>
            </a:r>
            <a:r>
              <a:rPr lang="en-US" b="1" i="1" dirty="0"/>
              <a:t>process</a:t>
            </a:r>
            <a:r>
              <a:rPr lang="en-US" dirty="0"/>
              <a:t>. A system is said to be at steady state if none of its </a:t>
            </a:r>
          </a:p>
          <a:p>
            <a:pPr algn="just"/>
            <a:r>
              <a:rPr lang="en-US" dirty="0"/>
              <a:t>properties changes with time.</a:t>
            </a:r>
          </a:p>
        </p:txBody>
      </p:sp>
      <p:sp>
        <p:nvSpPr>
          <p:cNvPr id="15" name="TextBox 14">
            <a:extLst>
              <a:ext uri="{FF2B5EF4-FFF2-40B4-BE49-F238E27FC236}">
                <a16:creationId xmlns:a16="http://schemas.microsoft.com/office/drawing/2014/main" id="{465CF156-8FE9-49CE-825E-B73F9BCE0D4D}"/>
              </a:ext>
            </a:extLst>
          </p:cNvPr>
          <p:cNvSpPr txBox="1"/>
          <p:nvPr/>
        </p:nvSpPr>
        <p:spPr>
          <a:xfrm>
            <a:off x="96202" y="3780363"/>
            <a:ext cx="3593296" cy="300082"/>
          </a:xfrm>
          <a:prstGeom prst="rect">
            <a:avLst/>
          </a:prstGeom>
          <a:solidFill>
            <a:srgbClr val="00FF00"/>
          </a:solidFill>
        </p:spPr>
        <p:txBody>
          <a:bodyPr wrap="square">
            <a:spAutoFit/>
          </a:bodyPr>
          <a:lstStyle/>
          <a:p>
            <a:r>
              <a:rPr lang="en-US" b="1" i="1" dirty="0"/>
              <a:t>Equilibrium</a:t>
            </a:r>
          </a:p>
        </p:txBody>
      </p:sp>
      <p:sp>
        <p:nvSpPr>
          <p:cNvPr id="16" name="TextBox 15">
            <a:extLst>
              <a:ext uri="{FF2B5EF4-FFF2-40B4-BE49-F238E27FC236}">
                <a16:creationId xmlns:a16="http://schemas.microsoft.com/office/drawing/2014/main" id="{9830B5EB-2BDE-477B-80BD-B94089C35B1D}"/>
              </a:ext>
            </a:extLst>
          </p:cNvPr>
          <p:cNvSpPr txBox="1"/>
          <p:nvPr/>
        </p:nvSpPr>
        <p:spPr>
          <a:xfrm>
            <a:off x="96202" y="4202881"/>
            <a:ext cx="3593296" cy="715581"/>
          </a:xfrm>
          <a:prstGeom prst="rect">
            <a:avLst/>
          </a:prstGeom>
          <a:solidFill>
            <a:srgbClr val="00FFFF"/>
          </a:solidFill>
        </p:spPr>
        <p:txBody>
          <a:bodyPr wrap="square">
            <a:spAutoFit/>
          </a:bodyPr>
          <a:lstStyle/>
          <a:p>
            <a:pPr algn="just"/>
            <a:r>
              <a:rPr lang="en-US" dirty="0"/>
              <a:t>Classical thermodynamics places primary emphasis on equilibrium states and changes from one equilibrium state to another.</a:t>
            </a:r>
          </a:p>
        </p:txBody>
      </p:sp>
      <p:sp>
        <p:nvSpPr>
          <p:cNvPr id="18" name="TextBox 17">
            <a:extLst>
              <a:ext uri="{FF2B5EF4-FFF2-40B4-BE49-F238E27FC236}">
                <a16:creationId xmlns:a16="http://schemas.microsoft.com/office/drawing/2014/main" id="{E67CC2FE-7337-4161-8413-27DA116D7ACF}"/>
              </a:ext>
            </a:extLst>
          </p:cNvPr>
          <p:cNvSpPr txBox="1"/>
          <p:nvPr/>
        </p:nvSpPr>
        <p:spPr>
          <a:xfrm>
            <a:off x="4440115" y="974219"/>
            <a:ext cx="4424577" cy="923330"/>
          </a:xfrm>
          <a:prstGeom prst="rect">
            <a:avLst/>
          </a:prstGeom>
          <a:solidFill>
            <a:srgbClr val="00FFFF"/>
          </a:solidFill>
        </p:spPr>
        <p:txBody>
          <a:bodyPr wrap="square">
            <a:spAutoFit/>
          </a:bodyPr>
          <a:lstStyle/>
          <a:p>
            <a:r>
              <a:rPr lang="en-US" dirty="0"/>
              <a:t>Accordingly, several types of equilibrium must exist individually to fulfill the condition of complete equilibrium; among these are </a:t>
            </a:r>
            <a:r>
              <a:rPr lang="en-US" b="1" i="1" dirty="0"/>
              <a:t>mechanical, thermal, phase, and chemical equilibrium</a:t>
            </a:r>
            <a:r>
              <a:rPr lang="en-US" dirty="0"/>
              <a:t>.</a:t>
            </a:r>
          </a:p>
        </p:txBody>
      </p:sp>
      <p:pic>
        <p:nvPicPr>
          <p:cNvPr id="20" name="Picture 19">
            <a:extLst>
              <a:ext uri="{FF2B5EF4-FFF2-40B4-BE49-F238E27FC236}">
                <a16:creationId xmlns:a16="http://schemas.microsoft.com/office/drawing/2014/main" id="{5BD614AA-9E49-410F-847A-E7B90B2D6995}"/>
              </a:ext>
            </a:extLst>
          </p:cNvPr>
          <p:cNvPicPr>
            <a:picLocks noChangeAspect="1"/>
          </p:cNvPicPr>
          <p:nvPr/>
        </p:nvPicPr>
        <p:blipFill>
          <a:blip r:embed="rId2"/>
          <a:stretch>
            <a:fillRect/>
          </a:stretch>
        </p:blipFill>
        <p:spPr>
          <a:xfrm>
            <a:off x="5288903" y="2127292"/>
            <a:ext cx="2533147" cy="2037895"/>
          </a:xfrm>
          <a:prstGeom prst="rect">
            <a:avLst/>
          </a:prstGeom>
        </p:spPr>
      </p:pic>
      <p:pic>
        <p:nvPicPr>
          <p:cNvPr id="21" name="Picture 20">
            <a:extLst>
              <a:ext uri="{FF2B5EF4-FFF2-40B4-BE49-F238E27FC236}">
                <a16:creationId xmlns:a16="http://schemas.microsoft.com/office/drawing/2014/main" id="{D0C5E069-F585-437B-A8FF-659DC6AA28E3}"/>
              </a:ext>
            </a:extLst>
          </p:cNvPr>
          <p:cNvPicPr>
            <a:picLocks noChangeAspect="1"/>
          </p:cNvPicPr>
          <p:nvPr/>
        </p:nvPicPr>
        <p:blipFill>
          <a:blip r:embed="rId3"/>
          <a:stretch>
            <a:fillRect/>
          </a:stretch>
        </p:blipFill>
        <p:spPr>
          <a:xfrm>
            <a:off x="5288904" y="4202881"/>
            <a:ext cx="2533147" cy="1419493"/>
          </a:xfrm>
          <a:prstGeom prst="rect">
            <a:avLst/>
          </a:prstGeom>
        </p:spPr>
      </p:pic>
    </p:spTree>
    <p:extLst>
      <p:ext uri="{BB962C8B-B14F-4D97-AF65-F5344CB8AC3E}">
        <p14:creationId xmlns:p14="http://schemas.microsoft.com/office/powerpoint/2010/main" val="385829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5" grpId="0" animBg="1"/>
      <p:bldP spid="1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546B8ED-8330-688C-D740-59E9DAA21DA6}"/>
              </a:ext>
            </a:extLst>
          </p:cNvPr>
          <p:cNvSpPr txBox="1"/>
          <p:nvPr/>
        </p:nvSpPr>
        <p:spPr>
          <a:xfrm>
            <a:off x="853121" y="2503557"/>
            <a:ext cx="7437758" cy="707886"/>
          </a:xfrm>
          <a:prstGeom prst="rect">
            <a:avLst/>
          </a:prstGeom>
          <a:noFill/>
        </p:spPr>
        <p:txBody>
          <a:bodyPr wrap="square">
            <a:spAutoFit/>
          </a:bodyPr>
          <a:lstStyle/>
          <a:p>
            <a:pPr algn="ctr"/>
            <a:r>
              <a:rPr lang="en-GB" sz="4000" b="1" dirty="0">
                <a:effectLst/>
                <a:latin typeface="SourceSansPro"/>
              </a:rPr>
              <a:t>First Law of Thermodynamics</a:t>
            </a:r>
            <a:endParaRPr lang="en-GB" sz="4000" b="1" dirty="0"/>
          </a:p>
        </p:txBody>
      </p:sp>
    </p:spTree>
    <p:extLst>
      <p:ext uri="{BB962C8B-B14F-4D97-AF65-F5344CB8AC3E}">
        <p14:creationId xmlns:p14="http://schemas.microsoft.com/office/powerpoint/2010/main" val="2062560745"/>
      </p:ext>
    </p:extLst>
  </p:cSld>
  <p:clrMapOvr>
    <a:masterClrMapping/>
  </p:clrMapOvr>
</p:sld>
</file>

<file path=ppt/theme/theme1.xml><?xml version="1.0" encoding="utf-8"?>
<a:theme xmlns:a="http://schemas.openxmlformats.org/drawingml/2006/main" name="Office-teema">
  <a:themeElements>
    <a:clrScheme name="Mukautettu 10">
      <a:dk1>
        <a:sysClr val="windowText" lastClr="000000"/>
      </a:dk1>
      <a:lt1>
        <a:sysClr val="window" lastClr="FFFFFF"/>
      </a:lt1>
      <a:dk2>
        <a:srgbClr val="BB16A3"/>
      </a:dk2>
      <a:lt2>
        <a:srgbClr val="D673C8"/>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ENG_1610_EN.potx" id="{9639D5B8-18F0-4BC0-94F1-01CC797AE68B}" vid="{7E8E788C-F476-47D6-B495-2030361E40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Aalto_ENG_1610_EN</Template>
  <TotalTime>18805</TotalTime>
  <Words>3355</Words>
  <Application>Microsoft Macintosh PowerPoint</Application>
  <PresentationFormat>On-screen Show (16:10)</PresentationFormat>
  <Paragraphs>219</Paragraphs>
  <Slides>47</Slides>
  <Notes>14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SourceSansPro</vt:lpstr>
      <vt:lpstr>TimesLTStd</vt:lpstr>
      <vt:lpstr>Arial</vt:lpstr>
      <vt:lpstr>Arial</vt:lpstr>
      <vt:lpstr>Calibri</vt:lpstr>
      <vt:lpstr>Cambria Math</vt:lpstr>
      <vt:lpstr>STIX</vt:lpstr>
      <vt:lpstr>Symbol</vt:lpstr>
      <vt:lpstr>Office-teema</vt:lpstr>
      <vt:lpstr>Thermodynamics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Unigrafia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Cheng Qiang</dc:creator>
  <cp:lastModifiedBy>Cheng Qiang</cp:lastModifiedBy>
  <cp:revision>392</cp:revision>
  <dcterms:created xsi:type="dcterms:W3CDTF">2020-12-02T10:21:58Z</dcterms:created>
  <dcterms:modified xsi:type="dcterms:W3CDTF">2024-01-29T10:10:29Z</dcterms:modified>
</cp:coreProperties>
</file>