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1"/>
  </p:notesMasterIdLst>
  <p:handoutMasterIdLst>
    <p:handoutMasterId r:id="rId32"/>
  </p:handoutMasterIdLst>
  <p:sldIdLst>
    <p:sldId id="257" r:id="rId2"/>
    <p:sldId id="258" r:id="rId3"/>
    <p:sldId id="405" r:id="rId4"/>
    <p:sldId id="397" r:id="rId5"/>
    <p:sldId id="398" r:id="rId6"/>
    <p:sldId id="320" r:id="rId7"/>
    <p:sldId id="360" r:id="rId8"/>
    <p:sldId id="361" r:id="rId9"/>
    <p:sldId id="404" r:id="rId10"/>
    <p:sldId id="317" r:id="rId11"/>
    <p:sldId id="403" r:id="rId12"/>
    <p:sldId id="387" r:id="rId13"/>
    <p:sldId id="367" r:id="rId14"/>
    <p:sldId id="368" r:id="rId15"/>
    <p:sldId id="406" r:id="rId16"/>
    <p:sldId id="369" r:id="rId17"/>
    <p:sldId id="409" r:id="rId18"/>
    <p:sldId id="370" r:id="rId19"/>
    <p:sldId id="402" r:id="rId20"/>
    <p:sldId id="400" r:id="rId21"/>
    <p:sldId id="410" r:id="rId22"/>
    <p:sldId id="392" r:id="rId23"/>
    <p:sldId id="408" r:id="rId24"/>
    <p:sldId id="374" r:id="rId25"/>
    <p:sldId id="373" r:id="rId26"/>
    <p:sldId id="375" r:id="rId27"/>
    <p:sldId id="407" r:id="rId28"/>
    <p:sldId id="376" r:id="rId29"/>
    <p:sldId id="377" r:id="rId30"/>
  </p:sldIdLst>
  <p:sldSz cx="9144000" cy="5715000" type="screen16x10"/>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2EA1BC0-9DC8-4603-9055-5A4CCB63AF21}">
          <p14:sldIdLst>
            <p14:sldId id="257"/>
            <p14:sldId id="258"/>
            <p14:sldId id="405"/>
            <p14:sldId id="397"/>
            <p14:sldId id="398"/>
            <p14:sldId id="320"/>
            <p14:sldId id="360"/>
            <p14:sldId id="361"/>
            <p14:sldId id="404"/>
            <p14:sldId id="317"/>
            <p14:sldId id="403"/>
            <p14:sldId id="387"/>
            <p14:sldId id="367"/>
            <p14:sldId id="368"/>
            <p14:sldId id="406"/>
            <p14:sldId id="369"/>
            <p14:sldId id="409"/>
            <p14:sldId id="370"/>
            <p14:sldId id="402"/>
            <p14:sldId id="400"/>
            <p14:sldId id="410"/>
            <p14:sldId id="392"/>
            <p14:sldId id="408"/>
            <p14:sldId id="374"/>
            <p14:sldId id="373"/>
            <p14:sldId id="375"/>
            <p14:sldId id="407"/>
            <p14:sldId id="376"/>
            <p14:sldId id="377"/>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htinen Eeva" initials="LE" lastIdx="5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FF"/>
    <a:srgbClr val="00FF00"/>
    <a:srgbClr val="CCECFF"/>
    <a:srgbClr val="FF0000"/>
    <a:srgbClr val="EF363B"/>
    <a:srgbClr val="FFFFFF"/>
    <a:srgbClr val="00965E"/>
    <a:srgbClr val="EE353B"/>
    <a:srgbClr val="005EB8"/>
    <a:srgbClr val="FFCD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8268" autoAdjust="0"/>
    <p:restoredTop sz="80094" autoAdjust="0"/>
  </p:normalViewPr>
  <p:slideViewPr>
    <p:cSldViewPr snapToGrid="0" snapToObjects="1">
      <p:cViewPr varScale="1">
        <p:scale>
          <a:sx n="144" d="100"/>
          <a:sy n="144" d="100"/>
        </p:scale>
        <p:origin x="200" y="18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93" d="100"/>
          <a:sy n="93" d="100"/>
        </p:scale>
        <p:origin x="4022"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8CCC29D-C729-694F-A788-B5007BCA57F6}" type="datetimeFigureOut">
              <a:rPr lang="en-US" smtClean="0"/>
              <a:t>1/25/24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540BB66-2831-4C42-9675-9DAB39629BDD}" type="slidenum">
              <a:rPr lang="en-US" smtClean="0"/>
              <a:t>‹#›</a:t>
            </a:fld>
            <a:endParaRPr lang="en-US"/>
          </a:p>
        </p:txBody>
      </p:sp>
    </p:spTree>
    <p:extLst>
      <p:ext uri="{BB962C8B-B14F-4D97-AF65-F5344CB8AC3E}">
        <p14:creationId xmlns:p14="http://schemas.microsoft.com/office/powerpoint/2010/main" val="19300430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AAFD53-F29D-C94E-BF8B-0D8B7431C954}" type="datetimeFigureOut">
              <a:rPr lang="en-US" smtClean="0"/>
              <a:t>1/25/24</a:t>
            </a:fld>
            <a:endParaRPr lang="en-US"/>
          </a:p>
        </p:txBody>
      </p:sp>
      <p:sp>
        <p:nvSpPr>
          <p:cNvPr id="4" name="Slide Image Placeholder 3"/>
          <p:cNvSpPr>
            <a:spLocks noGrp="1" noRot="1" noChangeAspect="1"/>
          </p:cNvSpPr>
          <p:nvPr>
            <p:ph type="sldImg" idx="2"/>
          </p:nvPr>
        </p:nvSpPr>
        <p:spPr>
          <a:xfrm>
            <a:off x="960438" y="1143000"/>
            <a:ext cx="49371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164E42-DED0-9246-9B1B-B67105F62D49}" type="slidenum">
              <a:rPr lang="en-US" smtClean="0"/>
              <a:t>‹#›</a:t>
            </a:fld>
            <a:endParaRPr lang="en-US"/>
          </a:p>
        </p:txBody>
      </p:sp>
    </p:spTree>
    <p:extLst>
      <p:ext uri="{BB962C8B-B14F-4D97-AF65-F5344CB8AC3E}">
        <p14:creationId xmlns:p14="http://schemas.microsoft.com/office/powerpoint/2010/main" val="386339113"/>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960438" y="1143000"/>
            <a:ext cx="4937125" cy="3086100"/>
          </a:xfrm>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fld id="{DF164E42-DED0-9246-9B1B-B67105F62D49}" type="slidenum">
              <a:rPr lang="en-US" smtClean="0"/>
              <a:t>1</a:t>
            </a:fld>
            <a:endParaRPr lang="en-US"/>
          </a:p>
        </p:txBody>
      </p:sp>
    </p:spTree>
    <p:extLst>
      <p:ext uri="{BB962C8B-B14F-4D97-AF65-F5344CB8AC3E}">
        <p14:creationId xmlns:p14="http://schemas.microsoft.com/office/powerpoint/2010/main" val="5863350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960438" y="1143000"/>
            <a:ext cx="4937125" cy="3086100"/>
          </a:xfrm>
        </p:spPr>
      </p:sp>
      <p:sp>
        <p:nvSpPr>
          <p:cNvPr id="3" name="Huomautusten paikkamerkki 2"/>
          <p:cNvSpPr>
            <a:spLocks noGrp="1"/>
          </p:cNvSpPr>
          <p:nvPr>
            <p:ph type="body" idx="1"/>
          </p:nvPr>
        </p:nvSpPr>
        <p:spPr/>
        <p:txBody>
          <a:bodyPr/>
          <a:lstStyle/>
          <a:p>
            <a:r>
              <a:rPr lang="en-US" dirty="0"/>
              <a:t>Heat is energy can be converted from one form to another, or transferred from one object to another. For example, a stove burner converts electrical energy to heat and conducts that energy through the pot to the water. This increases the kinetic energy of the water molecules, causing them to move faster and faster. At a certain temperature (the boiling point), the atoms have gained enough energy to break free of the molecular bonds of the liquid and escape as vapor. </a:t>
            </a:r>
            <a:endParaRPr lang="fi-FI" dirty="0"/>
          </a:p>
        </p:txBody>
      </p:sp>
      <p:sp>
        <p:nvSpPr>
          <p:cNvPr id="4" name="Dian numeron paikkamerkki 3"/>
          <p:cNvSpPr>
            <a:spLocks noGrp="1"/>
          </p:cNvSpPr>
          <p:nvPr>
            <p:ph type="sldNum" sz="quarter" idx="10"/>
          </p:nvPr>
        </p:nvSpPr>
        <p:spPr/>
        <p:txBody>
          <a:bodyPr/>
          <a:lstStyle/>
          <a:p>
            <a:fld id="{DF164E42-DED0-9246-9B1B-B67105F62D49}" type="slidenum">
              <a:rPr lang="en-US" smtClean="0"/>
              <a:t>2</a:t>
            </a:fld>
            <a:endParaRPr lang="en-US"/>
          </a:p>
        </p:txBody>
      </p:sp>
    </p:spTree>
    <p:extLst>
      <p:ext uri="{BB962C8B-B14F-4D97-AF65-F5344CB8AC3E}">
        <p14:creationId xmlns:p14="http://schemas.microsoft.com/office/powerpoint/2010/main" val="24266870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960438" y="1143000"/>
            <a:ext cx="4937125" cy="3086100"/>
          </a:xfrm>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DF164E42-DED0-9246-9B1B-B67105F62D49}" type="slidenum">
              <a:rPr lang="en-US" smtClean="0"/>
              <a:t>6</a:t>
            </a:fld>
            <a:endParaRPr lang="en-US"/>
          </a:p>
        </p:txBody>
      </p:sp>
    </p:spTree>
    <p:extLst>
      <p:ext uri="{BB962C8B-B14F-4D97-AF65-F5344CB8AC3E}">
        <p14:creationId xmlns:p14="http://schemas.microsoft.com/office/powerpoint/2010/main" val="20556042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960438" y="1143000"/>
            <a:ext cx="4937125" cy="3086100"/>
          </a:xfrm>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DF164E42-DED0-9246-9B1B-B67105F62D49}" type="slidenum">
              <a:rPr lang="en-US" smtClean="0"/>
              <a:t>7</a:t>
            </a:fld>
            <a:endParaRPr lang="en-US"/>
          </a:p>
        </p:txBody>
      </p:sp>
    </p:spTree>
    <p:extLst>
      <p:ext uri="{BB962C8B-B14F-4D97-AF65-F5344CB8AC3E}">
        <p14:creationId xmlns:p14="http://schemas.microsoft.com/office/powerpoint/2010/main" val="4834872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960438" y="1143000"/>
            <a:ext cx="4937125" cy="3086100"/>
          </a:xfrm>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DF164E42-DED0-9246-9B1B-B67105F62D49}" type="slidenum">
              <a:rPr lang="en-US" smtClean="0"/>
              <a:t>10</a:t>
            </a:fld>
            <a:endParaRPr lang="en-US"/>
          </a:p>
        </p:txBody>
      </p:sp>
    </p:spTree>
    <p:extLst>
      <p:ext uri="{BB962C8B-B14F-4D97-AF65-F5344CB8AC3E}">
        <p14:creationId xmlns:p14="http://schemas.microsoft.com/office/powerpoint/2010/main" val="23427359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9.png"/><Relationship Id="rId3" Type="http://schemas.openxmlformats.org/officeDocument/2006/relationships/hyperlink" Target="https://www.facebook.com/aaltobiz/" TargetMode="External"/><Relationship Id="rId7" Type="http://schemas.openxmlformats.org/officeDocument/2006/relationships/hyperlink" Target="https://twitter.com/AaltoBIZ" TargetMode="External"/><Relationship Id="rId12" Type="http://schemas.openxmlformats.org/officeDocument/2006/relationships/image" Target="../media/image8.png"/><Relationship Id="rId2" Type="http://schemas.openxmlformats.org/officeDocument/2006/relationships/hyperlink" Target="http://biz.aalto.fi/" TargetMode="External"/><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hyperlink" Target="http://www.aalto.fi/snapchat/" TargetMode="External"/><Relationship Id="rId5" Type="http://schemas.openxmlformats.org/officeDocument/2006/relationships/hyperlink" Target="https://www.instagram.com/aaltouniversity/" TargetMode="External"/><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hyperlink" Target="https://www.youtube.com/user/aaltouniversity" TargetMode="External"/><Relationship Id="rId14"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Header Slide - Red">
    <p:spTree>
      <p:nvGrpSpPr>
        <p:cNvPr id="1" name=""/>
        <p:cNvGrpSpPr/>
        <p:nvPr/>
      </p:nvGrpSpPr>
      <p:grpSpPr>
        <a:xfrm>
          <a:off x="0" y="0"/>
          <a:ext cx="0" cy="0"/>
          <a:chOff x="0" y="0"/>
          <a:chExt cx="0" cy="0"/>
        </a:xfrm>
      </p:grpSpPr>
      <p:sp>
        <p:nvSpPr>
          <p:cNvPr id="5" name="Rectangle 4"/>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 name="Text Placeholder 3"/>
          <p:cNvSpPr>
            <a:spLocks noGrp="1"/>
          </p:cNvSpPr>
          <p:nvPr>
            <p:ph type="body" sz="half" idx="11" hasCustomPrompt="1"/>
          </p:nvPr>
        </p:nvSpPr>
        <p:spPr>
          <a:xfrm>
            <a:off x="431800" y="1820150"/>
            <a:ext cx="7948556" cy="736960"/>
          </a:xfrm>
          <a:prstGeom prst="rect">
            <a:avLst/>
          </a:prstGeom>
        </p:spPr>
        <p:txBody>
          <a:bodyPr lIns="0" rIns="0" anchor="b"/>
          <a:lstStyle>
            <a:lvl1pPr marL="0" indent="0">
              <a:lnSpc>
                <a:spcPct val="100000"/>
              </a:lnSpc>
              <a:buNone/>
              <a:defRPr sz="4000" b="1" baseline="0">
                <a:solidFill>
                  <a:schemeClr val="bg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Headline</a:t>
            </a:r>
          </a:p>
        </p:txBody>
      </p:sp>
      <p:sp>
        <p:nvSpPr>
          <p:cNvPr id="8" name="Text Placeholder 3"/>
          <p:cNvSpPr>
            <a:spLocks noGrp="1"/>
          </p:cNvSpPr>
          <p:nvPr>
            <p:ph type="body" sz="half" idx="2" hasCustomPrompt="1"/>
          </p:nvPr>
        </p:nvSpPr>
        <p:spPr>
          <a:xfrm>
            <a:off x="431825" y="2857500"/>
            <a:ext cx="7998597" cy="557098"/>
          </a:xfrm>
          <a:prstGeom prst="rect">
            <a:avLst/>
          </a:prstGeom>
        </p:spPr>
        <p:txBody>
          <a:bodyPr lIns="0" rIns="0"/>
          <a:lstStyle>
            <a:lvl1pPr marL="0" indent="0">
              <a:lnSpc>
                <a:spcPct val="100000"/>
              </a:lnSpc>
              <a:buNone/>
              <a:defRPr sz="2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No Image - Sub</a:t>
            </a:r>
          </a:p>
        </p:txBody>
      </p:sp>
      <p:sp>
        <p:nvSpPr>
          <p:cNvPr id="9" name="Text Placeholder 3"/>
          <p:cNvSpPr>
            <a:spLocks noGrp="1"/>
          </p:cNvSpPr>
          <p:nvPr>
            <p:ph type="body" sz="half" idx="12" hasCustomPrompt="1"/>
          </p:nvPr>
        </p:nvSpPr>
        <p:spPr>
          <a:xfrm>
            <a:off x="5966385" y="4683765"/>
            <a:ext cx="2464025" cy="327132"/>
          </a:xfrm>
          <a:prstGeom prst="rect">
            <a:avLst/>
          </a:prstGeom>
        </p:spPr>
        <p:txBody>
          <a:bodyPr/>
          <a:lstStyle>
            <a:lvl1pPr marL="0" indent="0">
              <a:lnSpc>
                <a:spcPct val="100000"/>
              </a:lnSpc>
              <a:buNone/>
              <a:defRPr sz="135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Name</a:t>
            </a:r>
          </a:p>
        </p:txBody>
      </p:sp>
      <p:sp>
        <p:nvSpPr>
          <p:cNvPr id="11" name="Text Placeholder 3"/>
          <p:cNvSpPr>
            <a:spLocks noGrp="1"/>
          </p:cNvSpPr>
          <p:nvPr>
            <p:ph type="body" sz="half" idx="13" hasCustomPrompt="1"/>
          </p:nvPr>
        </p:nvSpPr>
        <p:spPr>
          <a:xfrm>
            <a:off x="5966385" y="5010897"/>
            <a:ext cx="2464025" cy="327132"/>
          </a:xfrm>
          <a:prstGeom prst="rect">
            <a:avLst/>
          </a:prstGeom>
        </p:spPr>
        <p:txBody>
          <a:bodyPr/>
          <a:lstStyle>
            <a:lvl1pPr marL="0" indent="0">
              <a:lnSpc>
                <a:spcPct val="100000"/>
              </a:lnSpc>
              <a:buNone/>
              <a:defRPr sz="135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Date</a:t>
            </a:r>
          </a:p>
        </p:txBody>
      </p:sp>
      <p:pic>
        <p:nvPicPr>
          <p:cNvPr id="13" name="Kuva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005361"/>
            <a:ext cx="2044059" cy="1674000"/>
          </a:xfrm>
          <a:prstGeom prst="rect">
            <a:avLst/>
          </a:prstGeom>
        </p:spPr>
      </p:pic>
    </p:spTree>
  </p:cSld>
  <p:clrMapOvr>
    <a:masterClrMapping/>
  </p:clrMapOvr>
  <p:extLst>
    <p:ext uri="{DCECCB84-F9BA-43D5-87BE-67443E8EF086}">
      <p15:sldGuideLst xmlns:p15="http://schemas.microsoft.com/office/powerpoint/2012/main">
        <p15:guide id="1" orient="horz" pos="3287" userDrawn="1">
          <p15:clr>
            <a:srgbClr val="FBAE40"/>
          </p15:clr>
        </p15:guide>
        <p15:guide id="2" pos="27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 Body slide - Text - Full bleed image">
    <p:bg>
      <p:bgPr>
        <a:solidFill>
          <a:schemeClr val="bg1"/>
        </a:solidFill>
        <a:effectLst/>
      </p:bgPr>
    </p:bg>
    <p:spTree>
      <p:nvGrpSpPr>
        <p:cNvPr id="1" name=""/>
        <p:cNvGrpSpPr/>
        <p:nvPr/>
      </p:nvGrpSpPr>
      <p:grpSpPr>
        <a:xfrm>
          <a:off x="0" y="0"/>
          <a:ext cx="0" cy="0"/>
          <a:chOff x="0" y="0"/>
          <a:chExt cx="0" cy="0"/>
        </a:xfrm>
      </p:grpSpPr>
      <p:sp>
        <p:nvSpPr>
          <p:cNvPr id="12" name="Rectangle 4"/>
          <p:cNvSpPr/>
          <p:nvPr userDrawn="1"/>
        </p:nvSpPr>
        <p:spPr>
          <a:xfrm>
            <a:off x="-1066"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4" name="Text Placeholder 3"/>
          <p:cNvSpPr>
            <a:spLocks noGrp="1"/>
          </p:cNvSpPr>
          <p:nvPr>
            <p:ph type="body" sz="half" idx="2" hasCustomPrompt="1"/>
          </p:nvPr>
        </p:nvSpPr>
        <p:spPr>
          <a:xfrm>
            <a:off x="287339" y="1621807"/>
            <a:ext cx="4150122" cy="3265457"/>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Tx/>
              <a:buNone/>
              <a:tabLst/>
              <a:defRPr lang="en-GB" sz="2100" b="1" smtClean="0">
                <a:solidFill>
                  <a:srgbClr val="FFFFFF"/>
                </a:solidFill>
              </a:defRPr>
            </a:lvl1pPr>
            <a:lvl2pPr marL="628589" indent="-285720">
              <a:buFont typeface="Arial" panose="020B0604020202020204" pitchFamily="34" charset="0"/>
              <a:buChar char="•"/>
              <a:defRPr sz="2100">
                <a:solidFill>
                  <a:srgbClr val="FFFFFF"/>
                </a:solidFill>
              </a:defRPr>
            </a:lvl2pPr>
            <a:lvl3pPr marL="804783" indent="-176195">
              <a:buFont typeface="Arial" panose="020B0604020202020204" pitchFamily="34" charset="0"/>
              <a:buChar char="•"/>
              <a:defRPr sz="1600">
                <a:solidFill>
                  <a:srgbClr val="FFFFFF"/>
                </a:solidFill>
              </a:defRPr>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p:txBody>
      </p:sp>
      <p:sp>
        <p:nvSpPr>
          <p:cNvPr id="11" name="Text Placeholder 3"/>
          <p:cNvSpPr>
            <a:spLocks noGrp="1"/>
          </p:cNvSpPr>
          <p:nvPr>
            <p:ph type="body" sz="half" idx="10" hasCustomPrompt="1"/>
          </p:nvPr>
        </p:nvSpPr>
        <p:spPr>
          <a:xfrm>
            <a:off x="287363" y="148164"/>
            <a:ext cx="8497093" cy="1281617"/>
          </a:xfrm>
          <a:prstGeom prst="rect">
            <a:avLst/>
          </a:prstGeom>
        </p:spPr>
        <p:txBody>
          <a:bodyPr lIns="0" tIns="0" rIns="0" bIns="0"/>
          <a:lstStyle>
            <a:lvl1pPr marL="0" indent="0">
              <a:lnSpc>
                <a:spcPct val="100000"/>
              </a:lnSpc>
              <a:buNone/>
              <a:defRPr sz="4000" b="1" baseline="0">
                <a:solidFill>
                  <a:schemeClr val="bg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a:t>
            </a:r>
          </a:p>
        </p:txBody>
      </p:sp>
      <p:sp>
        <p:nvSpPr>
          <p:cNvPr id="8" name="Text Placeholder 3"/>
          <p:cNvSpPr>
            <a:spLocks noGrp="1"/>
          </p:cNvSpPr>
          <p:nvPr>
            <p:ph type="body" sz="half" idx="11" hasCustomPrompt="1"/>
          </p:nvPr>
        </p:nvSpPr>
        <p:spPr>
          <a:xfrm>
            <a:off x="4706543" y="1621799"/>
            <a:ext cx="4077891" cy="3267341"/>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Tx/>
              <a:buNone/>
              <a:tabLst/>
              <a:defRPr lang="en-GB" sz="2000" b="1">
                <a:solidFill>
                  <a:srgbClr val="FFFFFF"/>
                </a:solidFill>
              </a:defRPr>
            </a:lvl1pPr>
            <a:lvl2pPr marL="628589" indent="-285720">
              <a:buFont typeface="Arial" panose="020B0604020202020204" pitchFamily="34" charset="0"/>
              <a:buChar char="•"/>
              <a:defRPr sz="2100">
                <a:solidFill>
                  <a:srgbClr val="FFFFFF"/>
                </a:solidFill>
              </a:defRPr>
            </a:lvl2pPr>
            <a:lvl3pPr marL="804783" indent="-176195">
              <a:buFont typeface="Arial" panose="020B0604020202020204" pitchFamily="34" charset="0"/>
              <a:buChar char="•"/>
              <a:defRPr sz="1600">
                <a:solidFill>
                  <a:srgbClr val="FFFFFF"/>
                </a:solidFill>
              </a:defRPr>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p:txBody>
      </p:sp>
      <p:sp>
        <p:nvSpPr>
          <p:cNvPr id="2" name="Päivämäärän paikkamerkki 1">
            <a:extLst>
              <a:ext uri="{FF2B5EF4-FFF2-40B4-BE49-F238E27FC236}">
                <a16:creationId xmlns:a16="http://schemas.microsoft.com/office/drawing/2014/main" id="{62DDC196-D49A-4DB6-A68D-238E3C73DA3B}"/>
              </a:ext>
            </a:extLst>
          </p:cNvPr>
          <p:cNvSpPr>
            <a:spLocks noGrp="1"/>
          </p:cNvSpPr>
          <p:nvPr>
            <p:ph type="dt" sz="half" idx="13"/>
          </p:nvPr>
        </p:nvSpPr>
        <p:spPr/>
        <p:txBody>
          <a:bodyPr/>
          <a:lstStyle>
            <a:lvl1pPr>
              <a:defRPr>
                <a:solidFill>
                  <a:srgbClr val="FFFFFF"/>
                </a:solidFill>
              </a:defRPr>
            </a:lvl1pPr>
          </a:lstStyle>
          <a:p>
            <a:r>
              <a:rPr lang="fi-FI"/>
              <a:t>dd.mm.yyyy</a:t>
            </a:r>
            <a:endParaRPr lang="en-US" dirty="0"/>
          </a:p>
        </p:txBody>
      </p:sp>
      <p:sp>
        <p:nvSpPr>
          <p:cNvPr id="5" name="Alatunnisteen paikkamerkki 4">
            <a:extLst>
              <a:ext uri="{FF2B5EF4-FFF2-40B4-BE49-F238E27FC236}">
                <a16:creationId xmlns:a16="http://schemas.microsoft.com/office/drawing/2014/main" id="{51265EED-F2E6-43DA-B5C9-706015FF2F76}"/>
              </a:ext>
            </a:extLst>
          </p:cNvPr>
          <p:cNvSpPr>
            <a:spLocks noGrp="1"/>
          </p:cNvSpPr>
          <p:nvPr>
            <p:ph type="ftr" sz="quarter" idx="14"/>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sp>
        <p:nvSpPr>
          <p:cNvPr id="6" name="Dian numeron paikkamerkki 5">
            <a:extLst>
              <a:ext uri="{FF2B5EF4-FFF2-40B4-BE49-F238E27FC236}">
                <a16:creationId xmlns:a16="http://schemas.microsoft.com/office/drawing/2014/main" id="{E5011BD5-68CE-472A-A314-532B85BA474D}"/>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18" name="Kuva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 y="4823410"/>
            <a:ext cx="2149762" cy="856800"/>
          </a:xfrm>
          <a:prstGeom prst="rect">
            <a:avLst/>
          </a:prstGeom>
        </p:spPr>
      </p:pic>
    </p:spTree>
  </p:cSld>
  <p:clrMapOvr>
    <a:masterClrMapping/>
  </p:clrMapOvr>
  <p:extLst>
    <p:ext uri="{DCECCB84-F9BA-43D5-87BE-67443E8EF086}">
      <p15:sldGuideLst xmlns:p15="http://schemas.microsoft.com/office/powerpoint/2012/main">
        <p15:guide id="1" pos="2795" userDrawn="1">
          <p15:clr>
            <a:srgbClr val="FBAE40"/>
          </p15:clr>
        </p15:guide>
        <p15:guide id="2" pos="2965" userDrawn="1">
          <p15:clr>
            <a:srgbClr val="FBAE40"/>
          </p15:clr>
        </p15:guide>
        <p15:guide id="3" orient="horz" pos="943"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 Body slide - Table">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287363" y="215946"/>
            <a:ext cx="8497093" cy="1118950"/>
          </a:xfrm>
          <a:prstGeom prst="rect">
            <a:avLst/>
          </a:prstGeom>
        </p:spPr>
        <p:txBody>
          <a:bodyPr lIns="0" tIns="0" rIns="0" bIns="0"/>
          <a:lstStyle>
            <a:lvl1pPr marL="0" indent="0">
              <a:lnSpc>
                <a:spcPct val="100000"/>
              </a:lnSpc>
              <a:buNone/>
              <a:defRPr sz="40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 </a:t>
            </a:r>
          </a:p>
        </p:txBody>
      </p:sp>
      <p:sp>
        <p:nvSpPr>
          <p:cNvPr id="6" name="Table Placeholder 12">
            <a:extLst>
              <a:ext uri="{FF2B5EF4-FFF2-40B4-BE49-F238E27FC236}">
                <a16:creationId xmlns:a16="http://schemas.microsoft.com/office/drawing/2014/main" id="{D90CC8CD-0F46-F240-AF4E-99DE2A9ECF91}"/>
              </a:ext>
            </a:extLst>
          </p:cNvPr>
          <p:cNvSpPr>
            <a:spLocks noGrp="1"/>
          </p:cNvSpPr>
          <p:nvPr>
            <p:ph type="tbl" sz="quarter" idx="13" hasCustomPrompt="1"/>
          </p:nvPr>
        </p:nvSpPr>
        <p:spPr>
          <a:xfrm>
            <a:off x="287363" y="1526921"/>
            <a:ext cx="8497093" cy="3417429"/>
          </a:xfrm>
          <a:prstGeom prst="rect">
            <a:avLst/>
          </a:prstGeom>
        </p:spPr>
        <p:txBody>
          <a:bodyPr/>
          <a:lstStyle>
            <a:lvl1pPr marL="0" indent="0" algn="ctr">
              <a:buNone/>
              <a:defRPr b="1">
                <a:solidFill>
                  <a:schemeClr val="bg1">
                    <a:lumMod val="85000"/>
                  </a:schemeClr>
                </a:solidFill>
              </a:defRPr>
            </a:lvl1pPr>
          </a:lstStyle>
          <a:p>
            <a:r>
              <a:rPr lang="fi-FI" dirty="0" err="1"/>
              <a:t>Click</a:t>
            </a:r>
            <a:r>
              <a:rPr lang="fi-FI" dirty="0"/>
              <a:t> </a:t>
            </a:r>
            <a:r>
              <a:rPr lang="fi-FI" dirty="0" err="1"/>
              <a:t>icon</a:t>
            </a:r>
            <a:r>
              <a:rPr lang="fi-FI" dirty="0"/>
              <a:t> to </a:t>
            </a:r>
            <a:r>
              <a:rPr lang="fi-FI" dirty="0" err="1"/>
              <a:t>add</a:t>
            </a:r>
            <a:r>
              <a:rPr lang="fi-FI" dirty="0"/>
              <a:t> </a:t>
            </a:r>
            <a:r>
              <a:rPr lang="fi-FI" dirty="0" err="1"/>
              <a:t>table</a:t>
            </a:r>
            <a:endParaRPr lang="fi-FI" dirty="0"/>
          </a:p>
        </p:txBody>
      </p:sp>
      <p:sp>
        <p:nvSpPr>
          <p:cNvPr id="5" name="Slide Number Placeholder 5">
            <a:extLst>
              <a:ext uri="{FF2B5EF4-FFF2-40B4-BE49-F238E27FC236}">
                <a16:creationId xmlns:a16="http://schemas.microsoft.com/office/drawing/2014/main" id="{2D4CDEE4-AFAC-4BB1-B02E-FDE939F20DC1}"/>
              </a:ext>
            </a:extLst>
          </p:cNvPr>
          <p:cNvSpPr>
            <a:spLocks noGrp="1"/>
          </p:cNvSpPr>
          <p:nvPr>
            <p:ph type="sldNum" sz="quarter" idx="4"/>
          </p:nvPr>
        </p:nvSpPr>
        <p:spPr>
          <a:xfrm>
            <a:off x="6678800" y="5387368"/>
            <a:ext cx="2057400" cy="192026"/>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8" name="Date Placeholder 3">
            <a:extLst>
              <a:ext uri="{FF2B5EF4-FFF2-40B4-BE49-F238E27FC236}">
                <a16:creationId xmlns:a16="http://schemas.microsoft.com/office/drawing/2014/main" id="{32C686F0-0C1B-46BD-9DE7-A93BAA6AC898}"/>
              </a:ext>
            </a:extLst>
          </p:cNvPr>
          <p:cNvSpPr>
            <a:spLocks noGrp="1"/>
          </p:cNvSpPr>
          <p:nvPr>
            <p:ph type="dt" sz="half" idx="2"/>
          </p:nvPr>
        </p:nvSpPr>
        <p:spPr>
          <a:xfrm>
            <a:off x="6678800" y="5191935"/>
            <a:ext cx="2057400" cy="195432"/>
          </a:xfrm>
          <a:prstGeom prst="rect">
            <a:avLst/>
          </a:prstGeom>
        </p:spPr>
        <p:txBody>
          <a:bodyPr vert="horz" lIns="91440" tIns="45720" rIns="91440" bIns="45720" rtlCol="0" anchor="ctr"/>
          <a:lstStyle>
            <a:lvl1pPr algn="r">
              <a:defRPr sz="900" baseline="0">
                <a:solidFill>
                  <a:schemeClr val="tx1"/>
                </a:solidFill>
              </a:defRPr>
            </a:lvl1pPr>
          </a:lstStyle>
          <a:p>
            <a:r>
              <a:rPr lang="fi-FI"/>
              <a:t>dd.mm.yyyy</a:t>
            </a:r>
            <a:endParaRPr lang="en-US" dirty="0"/>
          </a:p>
        </p:txBody>
      </p:sp>
      <p:sp>
        <p:nvSpPr>
          <p:cNvPr id="9" name="Alatunnisteen paikkamerkki 1">
            <a:extLst>
              <a:ext uri="{FF2B5EF4-FFF2-40B4-BE49-F238E27FC236}">
                <a16:creationId xmlns:a16="http://schemas.microsoft.com/office/drawing/2014/main" id="{4338FCB4-9412-423F-84B9-91EDDBA25087}"/>
              </a:ext>
            </a:extLst>
          </p:cNvPr>
          <p:cNvSpPr>
            <a:spLocks noGrp="1"/>
          </p:cNvSpPr>
          <p:nvPr>
            <p:ph type="ftr" sz="quarter" idx="3"/>
          </p:nvPr>
        </p:nvSpPr>
        <p:spPr>
          <a:xfrm>
            <a:off x="3028950" y="5388000"/>
            <a:ext cx="3086100" cy="192000"/>
          </a:xfrm>
          <a:prstGeom prst="rect">
            <a:avLst/>
          </a:prstGeom>
        </p:spPr>
        <p:txBody>
          <a:bodyPr vert="horz" lIns="91440" tIns="45720" rIns="91440" bIns="45720" rtlCol="0" anchor="ctr"/>
          <a:lstStyle>
            <a:lvl1pPr algn="ctr">
              <a:defRPr sz="900">
                <a:solidFill>
                  <a:schemeClr val="tx1"/>
                </a:solidFill>
              </a:defRPr>
            </a:lvl1pPr>
          </a:lstStyle>
          <a:p>
            <a:r>
              <a:rPr lang="fi-FI" dirty="0" err="1"/>
              <a:t>Your</a:t>
            </a:r>
            <a:r>
              <a:rPr lang="fi-FI" dirty="0"/>
              <a:t> text </a:t>
            </a:r>
            <a:r>
              <a:rPr lang="fi-FI" dirty="0" err="1"/>
              <a:t>here</a:t>
            </a:r>
            <a:endParaRPr lang="fi-FI" dirty="0"/>
          </a:p>
        </p:txBody>
      </p:sp>
      <p:pic>
        <p:nvPicPr>
          <p:cNvPr id="17" name="Kuva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238235" cy="856800"/>
          </a:xfrm>
          <a:prstGeom prst="rect">
            <a:avLst/>
          </a:prstGeom>
        </p:spPr>
      </p:pic>
    </p:spTree>
    <p:extLst>
      <p:ext uri="{BB962C8B-B14F-4D97-AF65-F5344CB8AC3E}">
        <p14:creationId xmlns:p14="http://schemas.microsoft.com/office/powerpoint/2010/main" val="2920564110"/>
      </p:ext>
    </p:extLst>
  </p:cSld>
  <p:clrMapOvr>
    <a:masterClrMapping/>
  </p:clrMapOvr>
  <p:extLst>
    <p:ext uri="{DCECCB84-F9BA-43D5-87BE-67443E8EF086}">
      <p15:sldGuideLst xmlns:p15="http://schemas.microsoft.com/office/powerpoint/2012/main">
        <p15:guide id="1" orient="horz" pos="3444" userDrawn="1">
          <p15:clr>
            <a:srgbClr val="FBAE40"/>
          </p15:clr>
        </p15:guide>
        <p15:guide id="4" pos="5534" userDrawn="1">
          <p15:clr>
            <a:srgbClr val="FBAE40"/>
          </p15:clr>
        </p15:guide>
        <p15:guide id="5" orient="horz" pos="363" userDrawn="1">
          <p15:clr>
            <a:srgbClr val="FBAE40"/>
          </p15:clr>
        </p15:guide>
        <p15:guide id="6" pos="2795" userDrawn="1">
          <p15:clr>
            <a:srgbClr val="FBAE40"/>
          </p15:clr>
        </p15:guide>
        <p15:guide id="7" pos="2965"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 Body slide - 2 tables">
    <p:spTree>
      <p:nvGrpSpPr>
        <p:cNvPr id="1" name=""/>
        <p:cNvGrpSpPr/>
        <p:nvPr/>
      </p:nvGrpSpPr>
      <p:grpSpPr>
        <a:xfrm>
          <a:off x="0" y="0"/>
          <a:ext cx="0" cy="0"/>
          <a:chOff x="0" y="0"/>
          <a:chExt cx="0" cy="0"/>
        </a:xfrm>
      </p:grpSpPr>
      <p:sp>
        <p:nvSpPr>
          <p:cNvPr id="14" name="Table Placeholder 12">
            <a:extLst>
              <a:ext uri="{FF2B5EF4-FFF2-40B4-BE49-F238E27FC236}">
                <a16:creationId xmlns:a16="http://schemas.microsoft.com/office/drawing/2014/main" id="{BBBD8CFA-2274-400B-84ED-AD95B6C224E6}"/>
              </a:ext>
            </a:extLst>
          </p:cNvPr>
          <p:cNvSpPr>
            <a:spLocks noGrp="1"/>
          </p:cNvSpPr>
          <p:nvPr>
            <p:ph type="tbl" sz="quarter" idx="13" hasCustomPrompt="1"/>
          </p:nvPr>
        </p:nvSpPr>
        <p:spPr>
          <a:xfrm>
            <a:off x="287338" y="1516070"/>
            <a:ext cx="5486014" cy="1604191"/>
          </a:xfrm>
          <a:prstGeom prst="rect">
            <a:avLst/>
          </a:prstGeom>
        </p:spPr>
        <p:txBody>
          <a:bodyPr/>
          <a:lstStyle>
            <a:lvl1pPr marL="0" indent="0">
              <a:buNone/>
              <a:defRPr b="1">
                <a:solidFill>
                  <a:schemeClr val="bg1">
                    <a:lumMod val="85000"/>
                  </a:schemeClr>
                </a:solidFill>
              </a:defRPr>
            </a:lvl1pPr>
          </a:lstStyle>
          <a:p>
            <a:r>
              <a:rPr lang="fi-FI" dirty="0" err="1"/>
              <a:t>Click</a:t>
            </a:r>
            <a:r>
              <a:rPr lang="fi-FI" dirty="0"/>
              <a:t> </a:t>
            </a:r>
            <a:r>
              <a:rPr lang="fi-FI" dirty="0" err="1"/>
              <a:t>icon</a:t>
            </a:r>
            <a:r>
              <a:rPr lang="fi-FI" dirty="0"/>
              <a:t> to </a:t>
            </a:r>
            <a:r>
              <a:rPr lang="fi-FI" dirty="0" err="1"/>
              <a:t>add</a:t>
            </a:r>
            <a:r>
              <a:rPr lang="fi-FI" dirty="0"/>
              <a:t> </a:t>
            </a:r>
            <a:r>
              <a:rPr lang="fi-FI" dirty="0" err="1"/>
              <a:t>table</a:t>
            </a:r>
            <a:endParaRPr lang="fi-FI" dirty="0"/>
          </a:p>
        </p:txBody>
      </p:sp>
      <p:sp>
        <p:nvSpPr>
          <p:cNvPr id="13" name="Table Placeholder 12">
            <a:extLst>
              <a:ext uri="{FF2B5EF4-FFF2-40B4-BE49-F238E27FC236}">
                <a16:creationId xmlns:a16="http://schemas.microsoft.com/office/drawing/2014/main" id="{93B047F6-3228-402F-9203-526F72E0AFAD}"/>
              </a:ext>
            </a:extLst>
          </p:cNvPr>
          <p:cNvSpPr>
            <a:spLocks noGrp="1"/>
          </p:cNvSpPr>
          <p:nvPr>
            <p:ph type="tbl" sz="quarter" idx="12" hasCustomPrompt="1"/>
          </p:nvPr>
        </p:nvSpPr>
        <p:spPr>
          <a:xfrm>
            <a:off x="287338" y="3299738"/>
            <a:ext cx="5486014" cy="1644612"/>
          </a:xfrm>
          <a:prstGeom prst="rect">
            <a:avLst/>
          </a:prstGeom>
        </p:spPr>
        <p:txBody>
          <a:bodyPr/>
          <a:lstStyle>
            <a:lvl1pPr marL="0" indent="0">
              <a:buNone/>
              <a:defRPr b="1" baseline="0">
                <a:solidFill>
                  <a:schemeClr val="bg1">
                    <a:lumMod val="85000"/>
                  </a:schemeClr>
                </a:solidFill>
              </a:defRPr>
            </a:lvl1pPr>
          </a:lstStyle>
          <a:p>
            <a:r>
              <a:rPr lang="fi-FI" dirty="0" err="1"/>
              <a:t>Click</a:t>
            </a:r>
            <a:r>
              <a:rPr lang="fi-FI" dirty="0"/>
              <a:t> </a:t>
            </a:r>
            <a:r>
              <a:rPr lang="fi-FI" dirty="0" err="1"/>
              <a:t>icon</a:t>
            </a:r>
            <a:r>
              <a:rPr lang="fi-FI" dirty="0"/>
              <a:t> to </a:t>
            </a:r>
            <a:r>
              <a:rPr lang="fi-FI" dirty="0" err="1"/>
              <a:t>add</a:t>
            </a:r>
            <a:r>
              <a:rPr lang="fi-FI" dirty="0"/>
              <a:t> </a:t>
            </a:r>
            <a:r>
              <a:rPr lang="fi-FI" dirty="0" err="1"/>
              <a:t>table</a:t>
            </a:r>
            <a:endParaRPr lang="fi-FI" dirty="0"/>
          </a:p>
        </p:txBody>
      </p:sp>
      <p:sp>
        <p:nvSpPr>
          <p:cNvPr id="2" name="Suorakulmio 1"/>
          <p:cNvSpPr/>
          <p:nvPr userDrawn="1"/>
        </p:nvSpPr>
        <p:spPr>
          <a:xfrm>
            <a:off x="6288119" y="1516081"/>
            <a:ext cx="2167128" cy="34578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013" dirty="0"/>
          </a:p>
        </p:txBody>
      </p:sp>
      <p:sp>
        <p:nvSpPr>
          <p:cNvPr id="11" name="Text Placeholder 3"/>
          <p:cNvSpPr>
            <a:spLocks noGrp="1"/>
          </p:cNvSpPr>
          <p:nvPr>
            <p:ph type="body" sz="half" idx="10" hasCustomPrompt="1"/>
          </p:nvPr>
        </p:nvSpPr>
        <p:spPr>
          <a:xfrm>
            <a:off x="287363" y="214851"/>
            <a:ext cx="8167909" cy="1121738"/>
          </a:xfrm>
          <a:prstGeom prst="rect">
            <a:avLst/>
          </a:prstGeom>
        </p:spPr>
        <p:txBody>
          <a:bodyPr lIns="0" tIns="0" rIns="0" bIns="0"/>
          <a:lstStyle>
            <a:lvl1pPr marL="0" indent="0">
              <a:lnSpc>
                <a:spcPct val="100000"/>
              </a:lnSpc>
              <a:buNone/>
              <a:defRPr sz="40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a:t>
            </a:r>
          </a:p>
        </p:txBody>
      </p:sp>
      <p:sp>
        <p:nvSpPr>
          <p:cNvPr id="8" name="Text Placeholder 7">
            <a:extLst>
              <a:ext uri="{FF2B5EF4-FFF2-40B4-BE49-F238E27FC236}">
                <a16:creationId xmlns:a16="http://schemas.microsoft.com/office/drawing/2014/main" id="{B84722C4-26CA-4157-95A3-B7176EEF8B13}"/>
              </a:ext>
            </a:extLst>
          </p:cNvPr>
          <p:cNvSpPr>
            <a:spLocks noGrp="1"/>
          </p:cNvSpPr>
          <p:nvPr>
            <p:ph type="body" sz="quarter" idx="11" hasCustomPrompt="1"/>
          </p:nvPr>
        </p:nvSpPr>
        <p:spPr>
          <a:xfrm>
            <a:off x="6558279" y="1796473"/>
            <a:ext cx="1624668" cy="2915054"/>
          </a:xfrm>
          <a:prstGeom prst="rect">
            <a:avLst/>
          </a:prstGeom>
        </p:spPr>
        <p:txBody>
          <a:bodyPr lIns="0" tIns="0" rIns="0" bIns="0"/>
          <a:lstStyle>
            <a:lvl1pPr marL="0" indent="0">
              <a:lnSpc>
                <a:spcPct val="100000"/>
              </a:lnSpc>
              <a:buNone/>
              <a:defRPr lang="en-US" sz="1700" b="1" kern="1200" dirty="0" smtClean="0">
                <a:solidFill>
                  <a:schemeClr val="bg1"/>
                </a:solidFill>
                <a:latin typeface="+mn-lt"/>
                <a:ea typeface="Arial Hebrew Scholar" charset="-79"/>
                <a:cs typeface="Arial Hebrew Scholar" charset="-79"/>
              </a:defRPr>
            </a:lvl1pPr>
            <a:lvl2pPr>
              <a:defRPr lang="en-US" sz="1500" b="1" kern="1200" dirty="0" smtClean="0">
                <a:solidFill>
                  <a:schemeClr val="bg1"/>
                </a:solidFill>
                <a:latin typeface="+mn-lt"/>
                <a:ea typeface="Arial Hebrew Scholar" charset="-79"/>
                <a:cs typeface="Arial Hebrew Scholar" charset="-79"/>
              </a:defRPr>
            </a:lvl2pPr>
            <a:lvl3pPr>
              <a:defRPr lang="en-US" sz="1500" b="1" kern="1200" dirty="0" smtClean="0">
                <a:solidFill>
                  <a:schemeClr val="bg1"/>
                </a:solidFill>
                <a:latin typeface="+mn-lt"/>
                <a:ea typeface="Arial Hebrew Scholar" charset="-79"/>
                <a:cs typeface="Arial Hebrew Scholar" charset="-79"/>
              </a:defRPr>
            </a:lvl3pPr>
            <a:lvl4pPr>
              <a:defRPr lang="en-US" sz="1500" b="1" kern="1200" dirty="0" smtClean="0">
                <a:solidFill>
                  <a:schemeClr val="bg1"/>
                </a:solidFill>
                <a:latin typeface="+mn-lt"/>
                <a:ea typeface="Arial Hebrew Scholar" charset="-79"/>
                <a:cs typeface="Arial Hebrew Scholar" charset="-79"/>
              </a:defRPr>
            </a:lvl4pPr>
            <a:lvl5pPr>
              <a:defRPr lang="fi-FI" sz="1500" b="1" kern="1200" dirty="0">
                <a:solidFill>
                  <a:schemeClr val="bg1"/>
                </a:solidFill>
                <a:latin typeface="+mn-lt"/>
                <a:ea typeface="Arial Hebrew Scholar" charset="-79"/>
                <a:cs typeface="Arial Hebrew Scholar" charset="-79"/>
              </a:defRPr>
            </a:lvl5pPr>
          </a:lstStyle>
          <a:p>
            <a:pPr lvl="0"/>
            <a:r>
              <a:rPr lang="en-US" dirty="0"/>
              <a:t>Insert text here</a:t>
            </a:r>
          </a:p>
        </p:txBody>
      </p:sp>
      <p:sp>
        <p:nvSpPr>
          <p:cNvPr id="10" name="Slide Number Placeholder 5">
            <a:extLst>
              <a:ext uri="{FF2B5EF4-FFF2-40B4-BE49-F238E27FC236}">
                <a16:creationId xmlns:a16="http://schemas.microsoft.com/office/drawing/2014/main" id="{9ADAB2CE-4212-44E9-B137-C1C680FB619A}"/>
              </a:ext>
            </a:extLst>
          </p:cNvPr>
          <p:cNvSpPr>
            <a:spLocks noGrp="1"/>
          </p:cNvSpPr>
          <p:nvPr>
            <p:ph type="sldNum" sz="quarter" idx="4"/>
          </p:nvPr>
        </p:nvSpPr>
        <p:spPr>
          <a:xfrm>
            <a:off x="6678800" y="5387368"/>
            <a:ext cx="2057400" cy="192026"/>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12" name="Date Placeholder 3">
            <a:extLst>
              <a:ext uri="{FF2B5EF4-FFF2-40B4-BE49-F238E27FC236}">
                <a16:creationId xmlns:a16="http://schemas.microsoft.com/office/drawing/2014/main" id="{F4E096FB-FCA1-4B5C-ACD6-0CEFB3F91793}"/>
              </a:ext>
            </a:extLst>
          </p:cNvPr>
          <p:cNvSpPr>
            <a:spLocks noGrp="1"/>
          </p:cNvSpPr>
          <p:nvPr>
            <p:ph type="dt" sz="half" idx="2"/>
          </p:nvPr>
        </p:nvSpPr>
        <p:spPr>
          <a:xfrm>
            <a:off x="6678800" y="5191935"/>
            <a:ext cx="2057400" cy="195432"/>
          </a:xfrm>
          <a:prstGeom prst="rect">
            <a:avLst/>
          </a:prstGeom>
        </p:spPr>
        <p:txBody>
          <a:bodyPr vert="horz" lIns="91440" tIns="45720" rIns="91440" bIns="45720" rtlCol="0" anchor="ctr"/>
          <a:lstStyle>
            <a:lvl1pPr algn="r">
              <a:defRPr sz="900" baseline="0">
                <a:solidFill>
                  <a:schemeClr val="tx1"/>
                </a:solidFill>
              </a:defRPr>
            </a:lvl1pPr>
          </a:lstStyle>
          <a:p>
            <a:r>
              <a:rPr lang="fi-FI"/>
              <a:t>dd.mm.yyyy</a:t>
            </a:r>
            <a:endParaRPr lang="en-US" dirty="0"/>
          </a:p>
        </p:txBody>
      </p:sp>
      <p:sp>
        <p:nvSpPr>
          <p:cNvPr id="15" name="Alatunnisteen paikkamerkki 1">
            <a:extLst>
              <a:ext uri="{FF2B5EF4-FFF2-40B4-BE49-F238E27FC236}">
                <a16:creationId xmlns:a16="http://schemas.microsoft.com/office/drawing/2014/main" id="{3C30B25E-7918-4E31-B8C8-B2EDDFA118E6}"/>
              </a:ext>
            </a:extLst>
          </p:cNvPr>
          <p:cNvSpPr>
            <a:spLocks noGrp="1"/>
          </p:cNvSpPr>
          <p:nvPr>
            <p:ph type="ftr" sz="quarter" idx="3"/>
          </p:nvPr>
        </p:nvSpPr>
        <p:spPr>
          <a:xfrm>
            <a:off x="3028950" y="5388000"/>
            <a:ext cx="3086100" cy="192000"/>
          </a:xfrm>
          <a:prstGeom prst="rect">
            <a:avLst/>
          </a:prstGeom>
        </p:spPr>
        <p:txBody>
          <a:bodyPr vert="horz" lIns="91440" tIns="45720" rIns="91440" bIns="45720" rtlCol="0" anchor="ctr"/>
          <a:lstStyle>
            <a:lvl1pPr algn="ctr">
              <a:defRPr sz="900">
                <a:solidFill>
                  <a:schemeClr val="tx1"/>
                </a:solidFill>
              </a:defRPr>
            </a:lvl1pPr>
          </a:lstStyle>
          <a:p>
            <a:r>
              <a:rPr lang="fi-FI" dirty="0" err="1"/>
              <a:t>Your</a:t>
            </a:r>
            <a:r>
              <a:rPr lang="fi-FI" dirty="0"/>
              <a:t> text </a:t>
            </a:r>
            <a:r>
              <a:rPr lang="fi-FI" dirty="0" err="1"/>
              <a:t>here</a:t>
            </a:r>
            <a:endParaRPr lang="fi-FI" dirty="0"/>
          </a:p>
        </p:txBody>
      </p:sp>
      <p:pic>
        <p:nvPicPr>
          <p:cNvPr id="22" name="Kuva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238235" cy="856800"/>
          </a:xfrm>
          <a:prstGeom prst="rect">
            <a:avLst/>
          </a:prstGeom>
        </p:spPr>
      </p:pic>
    </p:spTree>
    <p:extLst>
      <p:ext uri="{BB962C8B-B14F-4D97-AF65-F5344CB8AC3E}">
        <p14:creationId xmlns:p14="http://schemas.microsoft.com/office/powerpoint/2010/main" val="3743304742"/>
      </p:ext>
    </p:extLst>
  </p:cSld>
  <p:clrMapOvr>
    <a:masterClrMapping/>
  </p:clrMapOvr>
  <p:extLst>
    <p:ext uri="{DCECCB84-F9BA-43D5-87BE-67443E8EF086}">
      <p15:sldGuideLst xmlns:p15="http://schemas.microsoft.com/office/powerpoint/2012/main">
        <p15:guide id="1" pos="5534"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 Body slide - Black and red text - Chart">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66B642BD-45BB-4F77-82AA-AE37473CB2B3}"/>
              </a:ext>
            </a:extLst>
          </p:cNvPr>
          <p:cNvSpPr>
            <a:spLocks noGrp="1"/>
          </p:cNvSpPr>
          <p:nvPr>
            <p:ph type="sldNum" sz="quarter" idx="4"/>
          </p:nvPr>
        </p:nvSpPr>
        <p:spPr>
          <a:xfrm>
            <a:off x="6678800" y="5387368"/>
            <a:ext cx="2057400" cy="192026"/>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11" name="Date Placeholder 3">
            <a:extLst>
              <a:ext uri="{FF2B5EF4-FFF2-40B4-BE49-F238E27FC236}">
                <a16:creationId xmlns:a16="http://schemas.microsoft.com/office/drawing/2014/main" id="{81652838-FE86-4ABD-9F9D-AFD4E96BB5D0}"/>
              </a:ext>
            </a:extLst>
          </p:cNvPr>
          <p:cNvSpPr>
            <a:spLocks noGrp="1"/>
          </p:cNvSpPr>
          <p:nvPr>
            <p:ph type="dt" sz="half" idx="13"/>
          </p:nvPr>
        </p:nvSpPr>
        <p:spPr>
          <a:xfrm>
            <a:off x="6678800" y="5191935"/>
            <a:ext cx="2057400" cy="195432"/>
          </a:xfrm>
          <a:prstGeom prst="rect">
            <a:avLst/>
          </a:prstGeom>
        </p:spPr>
        <p:txBody>
          <a:bodyPr vert="horz" lIns="91440" tIns="45720" rIns="91440" bIns="45720" rtlCol="0" anchor="ctr"/>
          <a:lstStyle>
            <a:lvl1pPr algn="r">
              <a:defRPr sz="900" baseline="0">
                <a:solidFill>
                  <a:schemeClr val="tx1"/>
                </a:solidFill>
              </a:defRPr>
            </a:lvl1pPr>
          </a:lstStyle>
          <a:p>
            <a:r>
              <a:rPr lang="fi-FI"/>
              <a:t>dd.mm.yyyy</a:t>
            </a:r>
            <a:endParaRPr lang="en-US" dirty="0"/>
          </a:p>
        </p:txBody>
      </p:sp>
      <p:sp>
        <p:nvSpPr>
          <p:cNvPr id="12" name="Alatunnisteen paikkamerkki 1">
            <a:extLst>
              <a:ext uri="{FF2B5EF4-FFF2-40B4-BE49-F238E27FC236}">
                <a16:creationId xmlns:a16="http://schemas.microsoft.com/office/drawing/2014/main" id="{0B96DB4D-EBEA-407A-A811-A01FA90FCD3C}"/>
              </a:ext>
            </a:extLst>
          </p:cNvPr>
          <p:cNvSpPr>
            <a:spLocks noGrp="1"/>
          </p:cNvSpPr>
          <p:nvPr>
            <p:ph type="ftr" sz="quarter" idx="3"/>
          </p:nvPr>
        </p:nvSpPr>
        <p:spPr>
          <a:xfrm>
            <a:off x="3028950" y="5388000"/>
            <a:ext cx="3086100" cy="192000"/>
          </a:xfrm>
          <a:prstGeom prst="rect">
            <a:avLst/>
          </a:prstGeom>
        </p:spPr>
        <p:txBody>
          <a:bodyPr vert="horz" lIns="91440" tIns="45720" rIns="91440" bIns="45720" rtlCol="0" anchor="ctr"/>
          <a:lstStyle>
            <a:lvl1pPr algn="ctr">
              <a:defRPr sz="900">
                <a:solidFill>
                  <a:schemeClr val="tx1"/>
                </a:solidFill>
              </a:defRPr>
            </a:lvl1pPr>
          </a:lstStyle>
          <a:p>
            <a:r>
              <a:rPr lang="fi-FI" dirty="0" err="1"/>
              <a:t>Your</a:t>
            </a:r>
            <a:r>
              <a:rPr lang="fi-FI" dirty="0"/>
              <a:t> text </a:t>
            </a:r>
            <a:r>
              <a:rPr lang="fi-FI" dirty="0" err="1"/>
              <a:t>here</a:t>
            </a:r>
            <a:endParaRPr lang="fi-FI" dirty="0"/>
          </a:p>
        </p:txBody>
      </p:sp>
      <p:sp>
        <p:nvSpPr>
          <p:cNvPr id="6" name="Chart Placeholder 2">
            <a:extLst>
              <a:ext uri="{FF2B5EF4-FFF2-40B4-BE49-F238E27FC236}">
                <a16:creationId xmlns:a16="http://schemas.microsoft.com/office/drawing/2014/main" id="{09161BE7-F8D2-4ACD-83CC-1D9839ED404B}"/>
              </a:ext>
            </a:extLst>
          </p:cNvPr>
          <p:cNvSpPr>
            <a:spLocks noGrp="1"/>
          </p:cNvSpPr>
          <p:nvPr>
            <p:ph type="chart" sz="quarter" idx="12" hasCustomPrompt="1"/>
          </p:nvPr>
        </p:nvSpPr>
        <p:spPr>
          <a:xfrm>
            <a:off x="3654042" y="576791"/>
            <a:ext cx="5130403" cy="4615142"/>
          </a:xfrm>
          <a:prstGeom prst="rect">
            <a:avLst/>
          </a:prstGeom>
        </p:spPr>
        <p:txBody>
          <a:bodyPr/>
          <a:lstStyle>
            <a:lvl1pPr marL="0" marR="0" indent="0" algn="l" defTabSz="685733" rtl="0" eaLnBrk="1" fontAlgn="auto" latinLnBrk="0" hangingPunct="1">
              <a:lnSpc>
                <a:spcPct val="90000"/>
              </a:lnSpc>
              <a:spcBef>
                <a:spcPts val="750"/>
              </a:spcBef>
              <a:spcAft>
                <a:spcPts val="0"/>
              </a:spcAft>
              <a:buClrTx/>
              <a:buSzTx/>
              <a:buFont typeface="Arial"/>
              <a:buNone/>
              <a:tabLst/>
              <a:defRPr b="1">
                <a:solidFill>
                  <a:schemeClr val="tx1">
                    <a:alpha val="17000"/>
                  </a:schemeClr>
                </a:solidFill>
              </a:defRPr>
            </a:lvl1pPr>
          </a:lstStyle>
          <a:p>
            <a:r>
              <a:rPr lang="fi-FI" dirty="0" err="1"/>
              <a:t>Click</a:t>
            </a:r>
            <a:r>
              <a:rPr lang="fi-FI" dirty="0"/>
              <a:t> </a:t>
            </a:r>
            <a:r>
              <a:rPr lang="fi-FI" dirty="0" err="1"/>
              <a:t>icon</a:t>
            </a:r>
            <a:r>
              <a:rPr lang="fi-FI" dirty="0"/>
              <a:t> to </a:t>
            </a:r>
            <a:r>
              <a:rPr lang="fi-FI" dirty="0" err="1"/>
              <a:t>add</a:t>
            </a:r>
            <a:r>
              <a:rPr lang="fi-FI" dirty="0"/>
              <a:t> </a:t>
            </a:r>
            <a:r>
              <a:rPr lang="fi-FI" dirty="0" err="1"/>
              <a:t>chart</a:t>
            </a:r>
            <a:endParaRPr lang="fi-FI" dirty="0"/>
          </a:p>
        </p:txBody>
      </p:sp>
      <p:sp>
        <p:nvSpPr>
          <p:cNvPr id="7" name="Text Placeholder 3">
            <a:extLst>
              <a:ext uri="{FF2B5EF4-FFF2-40B4-BE49-F238E27FC236}">
                <a16:creationId xmlns:a16="http://schemas.microsoft.com/office/drawing/2014/main" id="{9BF71F6C-31BF-8A4F-AA9D-13A108C26B84}"/>
              </a:ext>
            </a:extLst>
          </p:cNvPr>
          <p:cNvSpPr>
            <a:spLocks noGrp="1"/>
          </p:cNvSpPr>
          <p:nvPr>
            <p:ph type="body" sz="half" idx="2" hasCustomPrompt="1"/>
          </p:nvPr>
        </p:nvSpPr>
        <p:spPr>
          <a:xfrm>
            <a:off x="287342" y="2906566"/>
            <a:ext cx="3015455" cy="1853434"/>
          </a:xfrm>
          <a:prstGeom prst="rect">
            <a:avLst/>
          </a:prstGeom>
        </p:spPr>
        <p:txBody>
          <a:bodyPr lIns="0" tIns="0" rIns="0" bIns="0"/>
          <a:lstStyle>
            <a:lvl1pPr marL="0" indent="0">
              <a:lnSpc>
                <a:spcPct val="100000"/>
              </a:lnSpc>
              <a:spcBef>
                <a:spcPts val="0"/>
              </a:spcBef>
              <a:buNone/>
              <a:defRPr sz="2800" b="1" i="0" baseline="0">
                <a:solidFill>
                  <a:schemeClr val="tx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Sub Headline</a:t>
            </a:r>
          </a:p>
        </p:txBody>
      </p:sp>
      <p:sp>
        <p:nvSpPr>
          <p:cNvPr id="8" name="Text Placeholder 3">
            <a:extLst>
              <a:ext uri="{FF2B5EF4-FFF2-40B4-BE49-F238E27FC236}">
                <a16:creationId xmlns:a16="http://schemas.microsoft.com/office/drawing/2014/main" id="{8818ADAA-0D73-2649-A90F-A489016A1095}"/>
              </a:ext>
            </a:extLst>
          </p:cNvPr>
          <p:cNvSpPr>
            <a:spLocks noGrp="1"/>
          </p:cNvSpPr>
          <p:nvPr>
            <p:ph type="body" sz="half" idx="10" hasCustomPrompt="1"/>
          </p:nvPr>
        </p:nvSpPr>
        <p:spPr>
          <a:xfrm>
            <a:off x="287339" y="438728"/>
            <a:ext cx="3015456" cy="2080252"/>
          </a:xfrm>
          <a:prstGeom prst="rect">
            <a:avLst/>
          </a:prstGeom>
        </p:spPr>
        <p:txBody>
          <a:bodyPr lIns="0" tIns="0" rIns="0" bIns="0"/>
          <a:lstStyle>
            <a:lvl1pPr marL="0" indent="0">
              <a:lnSpc>
                <a:spcPct val="100000"/>
              </a:lnSpc>
              <a:buNone/>
              <a:defRPr sz="4000" b="1" baseline="0">
                <a:solidFill>
                  <a:schemeClr val="tx2"/>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a:t>
            </a:r>
          </a:p>
        </p:txBody>
      </p:sp>
      <p:pic>
        <p:nvPicPr>
          <p:cNvPr id="18" name="Kuva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238235" cy="856800"/>
          </a:xfrm>
          <a:prstGeom prst="rect">
            <a:avLst/>
          </a:prstGeom>
        </p:spPr>
      </p:pic>
    </p:spTree>
  </p:cSld>
  <p:clrMapOvr>
    <a:masterClrMapping/>
  </p:clrMapOvr>
  <p:extLst>
    <p:ext uri="{DCECCB84-F9BA-43D5-87BE-67443E8EF086}">
      <p15:sldGuideLst xmlns:p15="http://schemas.microsoft.com/office/powerpoint/2012/main">
        <p15:guide id="1" pos="2081" userDrawn="1">
          <p15:clr>
            <a:srgbClr val="FBAE40"/>
          </p15:clr>
        </p15:guide>
        <p15:guide id="2" pos="2302" userDrawn="1">
          <p15:clr>
            <a:srgbClr val="FBAE40"/>
          </p15:clr>
        </p15:guide>
        <p15:guide id="3" pos="5534"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 Process slide - Red">
    <p:bg>
      <p:bgPr>
        <a:solidFill>
          <a:schemeClr val="tx2"/>
        </a:solidFill>
        <a:effectLst/>
      </p:bgPr>
    </p:bg>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294503" y="215137"/>
            <a:ext cx="8489928" cy="1106552"/>
          </a:xfrm>
          <a:prstGeom prst="rect">
            <a:avLst/>
          </a:prstGeom>
        </p:spPr>
        <p:txBody>
          <a:bodyPr lIns="0" tIns="0" rIns="0" bIns="0"/>
          <a:lstStyle>
            <a:lvl1pPr marL="0" indent="0">
              <a:lnSpc>
                <a:spcPct val="100000"/>
              </a:lnSpc>
              <a:buNone/>
              <a:defRPr sz="4000" b="1" baseline="0">
                <a:solidFill>
                  <a:schemeClr val="bg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a:t>
            </a:r>
          </a:p>
        </p:txBody>
      </p:sp>
      <p:sp>
        <p:nvSpPr>
          <p:cNvPr id="6" name="Text Placeholder 5">
            <a:extLst>
              <a:ext uri="{FF2B5EF4-FFF2-40B4-BE49-F238E27FC236}">
                <a16:creationId xmlns:a16="http://schemas.microsoft.com/office/drawing/2014/main" id="{0836A9AB-7FD4-4A4D-8EF5-3255560CFBFE}"/>
              </a:ext>
            </a:extLst>
          </p:cNvPr>
          <p:cNvSpPr>
            <a:spLocks noGrp="1"/>
          </p:cNvSpPr>
          <p:nvPr>
            <p:ph type="body" sz="quarter" idx="11" hasCustomPrompt="1"/>
          </p:nvPr>
        </p:nvSpPr>
        <p:spPr>
          <a:xfrm>
            <a:off x="290831" y="2816115"/>
            <a:ext cx="1539000" cy="1948781"/>
          </a:xfrm>
          <a:prstGeom prst="rect">
            <a:avLst/>
          </a:prstGeom>
        </p:spPr>
        <p:txBody>
          <a:bodyPr lIns="0" tIns="0" rIns="0" bIns="0"/>
          <a:lstStyle>
            <a:lvl1pPr marL="80996" indent="-80996" algn="l" defTabSz="514386" rtl="0" eaLnBrk="1" latinLnBrk="0" hangingPunct="1">
              <a:lnSpc>
                <a:spcPct val="100000"/>
              </a:lnSpc>
              <a:buFont typeface="Arial" charset="0"/>
              <a:buChar char="•"/>
              <a:defRPr sz="1400" b="1">
                <a:solidFill>
                  <a:schemeClr val="bg1"/>
                </a:solidFill>
              </a:defRPr>
            </a:lvl1pPr>
            <a:lvl2pPr marL="0" indent="0">
              <a:lnSpc>
                <a:spcPts val="1500"/>
              </a:lnSpc>
              <a:buNone/>
              <a:defRPr lang="en-US" sz="1350" b="1" kern="1200" dirty="0" smtClean="0">
                <a:solidFill>
                  <a:schemeClr val="bg1"/>
                </a:solidFill>
                <a:latin typeface="+mn-lt"/>
                <a:ea typeface="Arial" charset="0"/>
                <a:cs typeface="Arial" charset="0"/>
              </a:defRPr>
            </a:lvl2pPr>
            <a:lvl3pPr>
              <a:buClr>
                <a:schemeClr val="bg1"/>
              </a:buClr>
              <a:defRPr sz="788">
                <a:solidFill>
                  <a:schemeClr val="bg1"/>
                </a:solidFill>
              </a:defRPr>
            </a:lvl3pPr>
          </a:lstStyle>
          <a:p>
            <a:pPr marL="80996" lvl="0" indent="-80996" algn="l" defTabSz="514386" rtl="0" eaLnBrk="1" latinLnBrk="0" hangingPunct="1">
              <a:lnSpc>
                <a:spcPts val="975"/>
              </a:lnSpc>
              <a:buFont typeface="Arial" charset="0"/>
              <a:buChar char="•"/>
            </a:pPr>
            <a:r>
              <a:rPr lang="fi-FI" dirty="0"/>
              <a:t>Add text</a:t>
            </a:r>
          </a:p>
        </p:txBody>
      </p:sp>
      <p:sp>
        <p:nvSpPr>
          <p:cNvPr id="18" name="Text Placeholder 5">
            <a:extLst>
              <a:ext uri="{FF2B5EF4-FFF2-40B4-BE49-F238E27FC236}">
                <a16:creationId xmlns:a16="http://schemas.microsoft.com/office/drawing/2014/main" id="{89987C57-966C-4855-9310-5E356BB3CB9E}"/>
              </a:ext>
            </a:extLst>
          </p:cNvPr>
          <p:cNvSpPr>
            <a:spLocks noGrp="1"/>
          </p:cNvSpPr>
          <p:nvPr>
            <p:ph type="body" sz="quarter" idx="12" hasCustomPrompt="1"/>
          </p:nvPr>
        </p:nvSpPr>
        <p:spPr>
          <a:xfrm>
            <a:off x="2039978" y="2818618"/>
            <a:ext cx="1539000" cy="2230202"/>
          </a:xfrm>
          <a:prstGeom prst="rect">
            <a:avLst/>
          </a:prstGeom>
        </p:spPr>
        <p:txBody>
          <a:bodyPr lIns="0" tIns="0" rIns="0" bIns="0"/>
          <a:lstStyle>
            <a:lvl1pPr marL="80996" marR="0" indent="-80996" algn="l" defTabSz="514386" rtl="0" eaLnBrk="1" fontAlgn="auto" latinLnBrk="0" hangingPunct="1">
              <a:lnSpc>
                <a:spcPct val="100000"/>
              </a:lnSpc>
              <a:spcBef>
                <a:spcPts val="750"/>
              </a:spcBef>
              <a:spcAft>
                <a:spcPts val="0"/>
              </a:spcAft>
              <a:buClrTx/>
              <a:buSzTx/>
              <a:buFont typeface="Arial" charset="0"/>
              <a:buChar char="•"/>
              <a:tabLst/>
              <a:defRPr sz="1400" b="1">
                <a:solidFill>
                  <a:schemeClr val="bg1"/>
                </a:solidFill>
              </a:defRPr>
            </a:lvl1pPr>
            <a:lvl2pPr marL="128577" indent="-128577">
              <a:lnSpc>
                <a:spcPts val="1600"/>
              </a:lnSpc>
              <a:buClr>
                <a:schemeClr val="bg1"/>
              </a:buClr>
              <a:defRPr lang="en-US" sz="1350" b="1" kern="1200" dirty="0" smtClean="0">
                <a:solidFill>
                  <a:schemeClr val="bg1"/>
                </a:solidFill>
                <a:latin typeface="+mn-lt"/>
                <a:ea typeface="Arial" charset="0"/>
                <a:cs typeface="Arial" charset="0"/>
              </a:defRPr>
            </a:lvl2pPr>
          </a:lstStyle>
          <a:p>
            <a:pPr marL="80996" marR="0" lvl="0" indent="-80996" algn="l" defTabSz="514386" rtl="0" eaLnBrk="1" fontAlgn="auto" latinLnBrk="0" hangingPunct="1">
              <a:lnSpc>
                <a:spcPts val="975"/>
              </a:lnSpc>
              <a:spcBef>
                <a:spcPts val="750"/>
              </a:spcBef>
              <a:spcAft>
                <a:spcPts val="0"/>
              </a:spcAft>
              <a:buClrTx/>
              <a:buSzTx/>
              <a:buFont typeface="Arial" charset="0"/>
              <a:buChar char="•"/>
              <a:tabLst/>
              <a:defRPr/>
            </a:pPr>
            <a:r>
              <a:rPr lang="fi-FI" dirty="0"/>
              <a:t>Add text</a:t>
            </a:r>
          </a:p>
          <a:p>
            <a:pPr marL="80996" lvl="0" indent="-80996" algn="l" defTabSz="514386" rtl="0" eaLnBrk="1" latinLnBrk="0" hangingPunct="1">
              <a:lnSpc>
                <a:spcPts val="975"/>
              </a:lnSpc>
              <a:buFont typeface="Arial" charset="0"/>
              <a:buChar char="•"/>
            </a:pPr>
            <a:endParaRPr lang="fi-FI" dirty="0"/>
          </a:p>
        </p:txBody>
      </p:sp>
      <p:sp>
        <p:nvSpPr>
          <p:cNvPr id="24" name="Text Placeholder 23">
            <a:extLst>
              <a:ext uri="{FF2B5EF4-FFF2-40B4-BE49-F238E27FC236}">
                <a16:creationId xmlns:a16="http://schemas.microsoft.com/office/drawing/2014/main" id="{EAC2BD28-BA40-4C62-9684-204677B491A2}"/>
              </a:ext>
            </a:extLst>
          </p:cNvPr>
          <p:cNvSpPr>
            <a:spLocks noGrp="1"/>
          </p:cNvSpPr>
          <p:nvPr>
            <p:ph type="body" sz="quarter" idx="16" hasCustomPrompt="1"/>
          </p:nvPr>
        </p:nvSpPr>
        <p:spPr>
          <a:xfrm>
            <a:off x="460045" y="1427946"/>
            <a:ext cx="1200623" cy="120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2014</a:t>
            </a:r>
          </a:p>
        </p:txBody>
      </p:sp>
      <p:sp>
        <p:nvSpPr>
          <p:cNvPr id="26" name="Text Placeholder 23">
            <a:extLst>
              <a:ext uri="{FF2B5EF4-FFF2-40B4-BE49-F238E27FC236}">
                <a16:creationId xmlns:a16="http://schemas.microsoft.com/office/drawing/2014/main" id="{0E8425B5-2F4C-4E05-8123-3A8B01FC8702}"/>
              </a:ext>
            </a:extLst>
          </p:cNvPr>
          <p:cNvSpPr>
            <a:spLocks noGrp="1"/>
          </p:cNvSpPr>
          <p:nvPr>
            <p:ph type="body" sz="quarter" idx="17" hasCustomPrompt="1"/>
          </p:nvPr>
        </p:nvSpPr>
        <p:spPr>
          <a:xfrm>
            <a:off x="2209188" y="1427946"/>
            <a:ext cx="1200623" cy="120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2015</a:t>
            </a:r>
          </a:p>
        </p:txBody>
      </p:sp>
      <p:sp>
        <p:nvSpPr>
          <p:cNvPr id="27" name="Text Placeholder 23">
            <a:extLst>
              <a:ext uri="{FF2B5EF4-FFF2-40B4-BE49-F238E27FC236}">
                <a16:creationId xmlns:a16="http://schemas.microsoft.com/office/drawing/2014/main" id="{DC20D224-7563-4C76-AD81-513A7C8829B2}"/>
              </a:ext>
            </a:extLst>
          </p:cNvPr>
          <p:cNvSpPr>
            <a:spLocks noGrp="1"/>
          </p:cNvSpPr>
          <p:nvPr>
            <p:ph type="body" sz="quarter" idx="18" hasCustomPrompt="1"/>
          </p:nvPr>
        </p:nvSpPr>
        <p:spPr>
          <a:xfrm>
            <a:off x="3953674" y="1427946"/>
            <a:ext cx="1200623" cy="120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2016</a:t>
            </a:r>
          </a:p>
        </p:txBody>
      </p:sp>
      <p:sp>
        <p:nvSpPr>
          <p:cNvPr id="28" name="Text Placeholder 23">
            <a:extLst>
              <a:ext uri="{FF2B5EF4-FFF2-40B4-BE49-F238E27FC236}">
                <a16:creationId xmlns:a16="http://schemas.microsoft.com/office/drawing/2014/main" id="{E06BCED4-D727-4040-AD5B-6450A58ED4DF}"/>
              </a:ext>
            </a:extLst>
          </p:cNvPr>
          <p:cNvSpPr>
            <a:spLocks noGrp="1"/>
          </p:cNvSpPr>
          <p:nvPr>
            <p:ph type="body" sz="quarter" idx="19" hasCustomPrompt="1"/>
          </p:nvPr>
        </p:nvSpPr>
        <p:spPr>
          <a:xfrm>
            <a:off x="5684141" y="1427946"/>
            <a:ext cx="1200623" cy="120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2017</a:t>
            </a:r>
          </a:p>
        </p:txBody>
      </p:sp>
      <p:sp>
        <p:nvSpPr>
          <p:cNvPr id="29" name="Text Placeholder 23">
            <a:extLst>
              <a:ext uri="{FF2B5EF4-FFF2-40B4-BE49-F238E27FC236}">
                <a16:creationId xmlns:a16="http://schemas.microsoft.com/office/drawing/2014/main" id="{294EAA4E-E8D4-4CC5-BDD1-70053B25FE63}"/>
              </a:ext>
            </a:extLst>
          </p:cNvPr>
          <p:cNvSpPr>
            <a:spLocks noGrp="1"/>
          </p:cNvSpPr>
          <p:nvPr>
            <p:ph type="body" sz="quarter" idx="20" hasCustomPrompt="1"/>
          </p:nvPr>
        </p:nvSpPr>
        <p:spPr>
          <a:xfrm>
            <a:off x="7414640" y="1427946"/>
            <a:ext cx="1200623" cy="120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2018</a:t>
            </a:r>
          </a:p>
        </p:txBody>
      </p:sp>
      <p:sp>
        <p:nvSpPr>
          <p:cNvPr id="17" name="Text Placeholder 5">
            <a:extLst>
              <a:ext uri="{FF2B5EF4-FFF2-40B4-BE49-F238E27FC236}">
                <a16:creationId xmlns:a16="http://schemas.microsoft.com/office/drawing/2014/main" id="{A827BBD5-9E69-4D6A-ACDE-EC26CFE2F6DA}"/>
              </a:ext>
            </a:extLst>
          </p:cNvPr>
          <p:cNvSpPr>
            <a:spLocks noGrp="1"/>
          </p:cNvSpPr>
          <p:nvPr>
            <p:ph type="body" sz="quarter" idx="23" hasCustomPrompt="1"/>
          </p:nvPr>
        </p:nvSpPr>
        <p:spPr>
          <a:xfrm>
            <a:off x="3771501" y="2818618"/>
            <a:ext cx="1539000" cy="2230202"/>
          </a:xfrm>
          <a:prstGeom prst="rect">
            <a:avLst/>
          </a:prstGeom>
        </p:spPr>
        <p:txBody>
          <a:bodyPr lIns="0" tIns="0" rIns="0" bIns="0"/>
          <a:lstStyle>
            <a:lvl1pPr marL="80996" marR="0" indent="-80996" algn="l" defTabSz="514386" rtl="0" eaLnBrk="1" fontAlgn="auto" latinLnBrk="0" hangingPunct="1">
              <a:lnSpc>
                <a:spcPct val="100000"/>
              </a:lnSpc>
              <a:spcBef>
                <a:spcPts val="750"/>
              </a:spcBef>
              <a:spcAft>
                <a:spcPts val="0"/>
              </a:spcAft>
              <a:buClrTx/>
              <a:buSzTx/>
              <a:buFont typeface="Arial" charset="0"/>
              <a:buChar char="•"/>
              <a:tabLst/>
              <a:defRPr sz="1400" b="1">
                <a:solidFill>
                  <a:schemeClr val="bg1"/>
                </a:solidFill>
              </a:defRPr>
            </a:lvl1pPr>
            <a:lvl2pPr marL="128577" indent="-128577">
              <a:lnSpc>
                <a:spcPts val="1600"/>
              </a:lnSpc>
              <a:buClr>
                <a:schemeClr val="bg1"/>
              </a:buClr>
              <a:defRPr lang="en-US" sz="1350" b="1" kern="1200" dirty="0" smtClean="0">
                <a:solidFill>
                  <a:schemeClr val="bg1"/>
                </a:solidFill>
                <a:latin typeface="+mn-lt"/>
                <a:ea typeface="Arial" charset="0"/>
                <a:cs typeface="Arial" charset="0"/>
              </a:defRPr>
            </a:lvl2pPr>
          </a:lstStyle>
          <a:p>
            <a:pPr marL="80996" marR="0" lvl="0" indent="-80996" algn="l" defTabSz="514386" rtl="0" eaLnBrk="1" fontAlgn="auto" latinLnBrk="0" hangingPunct="1">
              <a:lnSpc>
                <a:spcPts val="975"/>
              </a:lnSpc>
              <a:spcBef>
                <a:spcPts val="750"/>
              </a:spcBef>
              <a:spcAft>
                <a:spcPts val="0"/>
              </a:spcAft>
              <a:buClrTx/>
              <a:buSzTx/>
              <a:buFont typeface="Arial" charset="0"/>
              <a:buChar char="•"/>
              <a:tabLst/>
              <a:defRPr/>
            </a:pPr>
            <a:r>
              <a:rPr lang="fi-FI" dirty="0"/>
              <a:t>Add text</a:t>
            </a:r>
          </a:p>
          <a:p>
            <a:pPr marL="80996" lvl="0" indent="-80996" algn="l" defTabSz="514386" rtl="0" eaLnBrk="1" latinLnBrk="0" hangingPunct="1">
              <a:lnSpc>
                <a:spcPts val="975"/>
              </a:lnSpc>
              <a:buFont typeface="Arial" charset="0"/>
              <a:buChar char="•"/>
            </a:pPr>
            <a:endParaRPr lang="fi-FI" dirty="0"/>
          </a:p>
        </p:txBody>
      </p:sp>
      <p:sp>
        <p:nvSpPr>
          <p:cNvPr id="22" name="Text Placeholder 5">
            <a:extLst>
              <a:ext uri="{FF2B5EF4-FFF2-40B4-BE49-F238E27FC236}">
                <a16:creationId xmlns:a16="http://schemas.microsoft.com/office/drawing/2014/main" id="{1BA48B8B-BD2C-4A39-82AF-63EB5DF45DE4}"/>
              </a:ext>
            </a:extLst>
          </p:cNvPr>
          <p:cNvSpPr>
            <a:spLocks noGrp="1"/>
          </p:cNvSpPr>
          <p:nvPr>
            <p:ph type="body" sz="quarter" idx="24" hasCustomPrompt="1"/>
          </p:nvPr>
        </p:nvSpPr>
        <p:spPr>
          <a:xfrm>
            <a:off x="5515995" y="2818618"/>
            <a:ext cx="1539000" cy="2230202"/>
          </a:xfrm>
          <a:prstGeom prst="rect">
            <a:avLst/>
          </a:prstGeom>
        </p:spPr>
        <p:txBody>
          <a:bodyPr lIns="0" tIns="0" rIns="0" bIns="0"/>
          <a:lstStyle>
            <a:lvl1pPr marL="80996" marR="0" indent="-80996" algn="l" defTabSz="514386" rtl="0" eaLnBrk="1" fontAlgn="auto" latinLnBrk="0" hangingPunct="1">
              <a:lnSpc>
                <a:spcPct val="100000"/>
              </a:lnSpc>
              <a:spcBef>
                <a:spcPts val="750"/>
              </a:spcBef>
              <a:spcAft>
                <a:spcPts val="0"/>
              </a:spcAft>
              <a:buClrTx/>
              <a:buSzTx/>
              <a:buFont typeface="Arial" charset="0"/>
              <a:buChar char="•"/>
              <a:tabLst/>
              <a:defRPr sz="1400" b="1">
                <a:solidFill>
                  <a:schemeClr val="bg1"/>
                </a:solidFill>
              </a:defRPr>
            </a:lvl1pPr>
            <a:lvl2pPr marL="128577" indent="-128577">
              <a:lnSpc>
                <a:spcPts val="1600"/>
              </a:lnSpc>
              <a:buClr>
                <a:schemeClr val="bg1"/>
              </a:buClr>
              <a:defRPr lang="en-US" sz="1350" b="1" kern="1200" dirty="0" smtClean="0">
                <a:solidFill>
                  <a:schemeClr val="bg1"/>
                </a:solidFill>
                <a:latin typeface="+mn-lt"/>
                <a:ea typeface="Arial" charset="0"/>
                <a:cs typeface="Arial" charset="0"/>
              </a:defRPr>
            </a:lvl2pPr>
          </a:lstStyle>
          <a:p>
            <a:pPr marL="80996" marR="0" lvl="0" indent="-80996" algn="l" defTabSz="514386" rtl="0" eaLnBrk="1" fontAlgn="auto" latinLnBrk="0" hangingPunct="1">
              <a:lnSpc>
                <a:spcPts val="975"/>
              </a:lnSpc>
              <a:spcBef>
                <a:spcPts val="750"/>
              </a:spcBef>
              <a:spcAft>
                <a:spcPts val="0"/>
              </a:spcAft>
              <a:buClrTx/>
              <a:buSzTx/>
              <a:buFont typeface="Arial" charset="0"/>
              <a:buChar char="•"/>
              <a:tabLst/>
              <a:defRPr/>
            </a:pPr>
            <a:r>
              <a:rPr lang="fi-FI" dirty="0"/>
              <a:t>Add text</a:t>
            </a:r>
          </a:p>
          <a:p>
            <a:pPr marL="80996" lvl="0" indent="-80996" algn="l" defTabSz="514386" rtl="0" eaLnBrk="1" latinLnBrk="0" hangingPunct="1">
              <a:lnSpc>
                <a:spcPts val="975"/>
              </a:lnSpc>
              <a:buFont typeface="Arial" charset="0"/>
              <a:buChar char="•"/>
            </a:pPr>
            <a:endParaRPr lang="fi-FI" dirty="0"/>
          </a:p>
        </p:txBody>
      </p:sp>
      <p:sp>
        <p:nvSpPr>
          <p:cNvPr id="23" name="Text Placeholder 5">
            <a:extLst>
              <a:ext uri="{FF2B5EF4-FFF2-40B4-BE49-F238E27FC236}">
                <a16:creationId xmlns:a16="http://schemas.microsoft.com/office/drawing/2014/main" id="{FDACDC4A-3163-4169-8C73-15CC127E50C8}"/>
              </a:ext>
            </a:extLst>
          </p:cNvPr>
          <p:cNvSpPr>
            <a:spLocks noGrp="1"/>
          </p:cNvSpPr>
          <p:nvPr>
            <p:ph type="body" sz="quarter" idx="25" hasCustomPrompt="1"/>
          </p:nvPr>
        </p:nvSpPr>
        <p:spPr>
          <a:xfrm>
            <a:off x="7247518" y="2818618"/>
            <a:ext cx="1539000" cy="2230202"/>
          </a:xfrm>
          <a:prstGeom prst="rect">
            <a:avLst/>
          </a:prstGeom>
        </p:spPr>
        <p:txBody>
          <a:bodyPr lIns="0" tIns="0" rIns="0" bIns="0"/>
          <a:lstStyle>
            <a:lvl1pPr marL="80996" marR="0" indent="-80996" algn="l" defTabSz="514386" rtl="0" eaLnBrk="1" fontAlgn="auto" latinLnBrk="0" hangingPunct="1">
              <a:lnSpc>
                <a:spcPct val="100000"/>
              </a:lnSpc>
              <a:spcBef>
                <a:spcPts val="750"/>
              </a:spcBef>
              <a:spcAft>
                <a:spcPts val="0"/>
              </a:spcAft>
              <a:buClrTx/>
              <a:buSzTx/>
              <a:buFont typeface="Arial" charset="0"/>
              <a:buChar char="•"/>
              <a:tabLst/>
              <a:defRPr sz="1400" b="1">
                <a:solidFill>
                  <a:schemeClr val="bg1"/>
                </a:solidFill>
              </a:defRPr>
            </a:lvl1pPr>
            <a:lvl2pPr marL="128577" indent="-128577">
              <a:lnSpc>
                <a:spcPts val="1600"/>
              </a:lnSpc>
              <a:buClr>
                <a:schemeClr val="bg1"/>
              </a:buClr>
              <a:defRPr lang="en-US" sz="1350" b="1" kern="1200" dirty="0" smtClean="0">
                <a:solidFill>
                  <a:schemeClr val="bg1"/>
                </a:solidFill>
                <a:latin typeface="+mn-lt"/>
                <a:ea typeface="Arial" charset="0"/>
                <a:cs typeface="Arial" charset="0"/>
              </a:defRPr>
            </a:lvl2pPr>
          </a:lstStyle>
          <a:p>
            <a:pPr marL="80996" marR="0" lvl="0" indent="-80996" algn="l" defTabSz="514386" rtl="0" eaLnBrk="1" fontAlgn="auto" latinLnBrk="0" hangingPunct="1">
              <a:lnSpc>
                <a:spcPts val="975"/>
              </a:lnSpc>
              <a:spcBef>
                <a:spcPts val="750"/>
              </a:spcBef>
              <a:spcAft>
                <a:spcPts val="0"/>
              </a:spcAft>
              <a:buClrTx/>
              <a:buSzTx/>
              <a:buFont typeface="Arial" charset="0"/>
              <a:buChar char="•"/>
              <a:tabLst/>
              <a:defRPr/>
            </a:pPr>
            <a:r>
              <a:rPr lang="fi-FI" dirty="0"/>
              <a:t>Add text</a:t>
            </a:r>
          </a:p>
          <a:p>
            <a:pPr marL="80996" lvl="0" indent="-80996" algn="l" defTabSz="514386" rtl="0" eaLnBrk="1" latinLnBrk="0" hangingPunct="1">
              <a:lnSpc>
                <a:spcPts val="975"/>
              </a:lnSpc>
              <a:buFont typeface="Arial" charset="0"/>
              <a:buChar char="•"/>
            </a:pPr>
            <a:endParaRPr lang="fi-FI" dirty="0"/>
          </a:p>
        </p:txBody>
      </p:sp>
      <p:sp>
        <p:nvSpPr>
          <p:cNvPr id="2" name="Päivämäärän paikkamerkki 1">
            <a:extLst>
              <a:ext uri="{FF2B5EF4-FFF2-40B4-BE49-F238E27FC236}">
                <a16:creationId xmlns:a16="http://schemas.microsoft.com/office/drawing/2014/main" id="{17A6B884-331F-40FA-8908-119224136FDB}"/>
              </a:ext>
            </a:extLst>
          </p:cNvPr>
          <p:cNvSpPr>
            <a:spLocks noGrp="1"/>
          </p:cNvSpPr>
          <p:nvPr>
            <p:ph type="dt" sz="half" idx="26"/>
          </p:nvPr>
        </p:nvSpPr>
        <p:spPr/>
        <p:txBody>
          <a:bodyPr/>
          <a:lstStyle>
            <a:lvl1pPr>
              <a:defRPr>
                <a:solidFill>
                  <a:srgbClr val="FFFFFF"/>
                </a:solidFill>
              </a:defRPr>
            </a:lvl1pPr>
          </a:lstStyle>
          <a:p>
            <a:r>
              <a:rPr lang="fi-FI"/>
              <a:t>dd.mm.yyyy</a:t>
            </a:r>
            <a:endParaRPr lang="en-US" dirty="0"/>
          </a:p>
        </p:txBody>
      </p:sp>
      <p:sp>
        <p:nvSpPr>
          <p:cNvPr id="3" name="Alatunnisteen paikkamerkki 2">
            <a:extLst>
              <a:ext uri="{FF2B5EF4-FFF2-40B4-BE49-F238E27FC236}">
                <a16:creationId xmlns:a16="http://schemas.microsoft.com/office/drawing/2014/main" id="{A749CABA-9FF3-45EA-9953-7B719CB699D9}"/>
              </a:ext>
            </a:extLst>
          </p:cNvPr>
          <p:cNvSpPr>
            <a:spLocks noGrp="1"/>
          </p:cNvSpPr>
          <p:nvPr>
            <p:ph type="ftr" sz="quarter" idx="27"/>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sp>
        <p:nvSpPr>
          <p:cNvPr id="4" name="Dian numeron paikkamerkki 3">
            <a:extLst>
              <a:ext uri="{FF2B5EF4-FFF2-40B4-BE49-F238E27FC236}">
                <a16:creationId xmlns:a16="http://schemas.microsoft.com/office/drawing/2014/main" id="{FF271C0B-E7D3-474B-A483-3CBA7656076F}"/>
              </a:ext>
            </a:extLst>
          </p:cNvPr>
          <p:cNvSpPr>
            <a:spLocks noGrp="1"/>
          </p:cNvSpPr>
          <p:nvPr>
            <p:ph type="sldNum" sz="quarter" idx="28"/>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32" name="Kuva 3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 y="4823410"/>
            <a:ext cx="2149762" cy="856800"/>
          </a:xfrm>
          <a:prstGeom prst="rect">
            <a:avLst/>
          </a:prstGeom>
        </p:spPr>
      </p:pic>
    </p:spTree>
  </p:cSld>
  <p:clrMapOvr>
    <a:masterClrMapping/>
  </p:clrMapOvr>
  <p:extLst>
    <p:ext uri="{DCECCB84-F9BA-43D5-87BE-67443E8EF086}">
      <p15:sldGuideLst xmlns:p15="http://schemas.microsoft.com/office/powerpoint/2012/main">
        <p15:guide id="1" pos="5534"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 Process slide - White">
    <p:spTree>
      <p:nvGrpSpPr>
        <p:cNvPr id="1" name=""/>
        <p:cNvGrpSpPr/>
        <p:nvPr/>
      </p:nvGrpSpPr>
      <p:grpSpPr>
        <a:xfrm>
          <a:off x="0" y="0"/>
          <a:ext cx="0" cy="0"/>
          <a:chOff x="0" y="0"/>
          <a:chExt cx="0" cy="0"/>
        </a:xfrm>
      </p:grpSpPr>
      <p:sp>
        <p:nvSpPr>
          <p:cNvPr id="14" name="Slide Number Placeholder 5">
            <a:extLst>
              <a:ext uri="{FF2B5EF4-FFF2-40B4-BE49-F238E27FC236}">
                <a16:creationId xmlns:a16="http://schemas.microsoft.com/office/drawing/2014/main" id="{D9F47391-4AC0-4F7E-BFA1-6D69FD784378}"/>
              </a:ext>
            </a:extLst>
          </p:cNvPr>
          <p:cNvSpPr>
            <a:spLocks noGrp="1"/>
          </p:cNvSpPr>
          <p:nvPr>
            <p:ph type="sldNum" sz="quarter" idx="4"/>
          </p:nvPr>
        </p:nvSpPr>
        <p:spPr>
          <a:xfrm>
            <a:off x="6678800" y="5387368"/>
            <a:ext cx="2057400" cy="192026"/>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16" name="Date Placeholder 3">
            <a:extLst>
              <a:ext uri="{FF2B5EF4-FFF2-40B4-BE49-F238E27FC236}">
                <a16:creationId xmlns:a16="http://schemas.microsoft.com/office/drawing/2014/main" id="{FEF0705C-E100-4768-B5FA-237B27E15CFD}"/>
              </a:ext>
            </a:extLst>
          </p:cNvPr>
          <p:cNvSpPr>
            <a:spLocks noGrp="1"/>
          </p:cNvSpPr>
          <p:nvPr>
            <p:ph type="dt" sz="half" idx="25"/>
          </p:nvPr>
        </p:nvSpPr>
        <p:spPr>
          <a:xfrm>
            <a:off x="6678800" y="5191935"/>
            <a:ext cx="2057400" cy="195432"/>
          </a:xfrm>
          <a:prstGeom prst="rect">
            <a:avLst/>
          </a:prstGeom>
        </p:spPr>
        <p:txBody>
          <a:bodyPr vert="horz" lIns="91440" tIns="45720" rIns="91440" bIns="45720" rtlCol="0" anchor="ctr"/>
          <a:lstStyle>
            <a:lvl1pPr algn="r">
              <a:defRPr sz="900" baseline="0">
                <a:solidFill>
                  <a:schemeClr val="tx1"/>
                </a:solidFill>
              </a:defRPr>
            </a:lvl1pPr>
          </a:lstStyle>
          <a:p>
            <a:r>
              <a:rPr lang="fi-FI"/>
              <a:t>dd.mm.yyyy</a:t>
            </a:r>
            <a:endParaRPr lang="en-US" dirty="0"/>
          </a:p>
        </p:txBody>
      </p:sp>
      <p:sp>
        <p:nvSpPr>
          <p:cNvPr id="17" name="Alatunnisteen paikkamerkki 1">
            <a:extLst>
              <a:ext uri="{FF2B5EF4-FFF2-40B4-BE49-F238E27FC236}">
                <a16:creationId xmlns:a16="http://schemas.microsoft.com/office/drawing/2014/main" id="{84C2D171-9BD9-4BE0-A001-56E7273902C0}"/>
              </a:ext>
            </a:extLst>
          </p:cNvPr>
          <p:cNvSpPr>
            <a:spLocks noGrp="1"/>
          </p:cNvSpPr>
          <p:nvPr>
            <p:ph type="ftr" sz="quarter" idx="3"/>
          </p:nvPr>
        </p:nvSpPr>
        <p:spPr>
          <a:xfrm>
            <a:off x="3028950" y="5388000"/>
            <a:ext cx="3086100" cy="192000"/>
          </a:xfrm>
          <a:prstGeom prst="rect">
            <a:avLst/>
          </a:prstGeom>
        </p:spPr>
        <p:txBody>
          <a:bodyPr vert="horz" lIns="91440" tIns="45720" rIns="91440" bIns="45720" rtlCol="0" anchor="ctr"/>
          <a:lstStyle>
            <a:lvl1pPr algn="ctr">
              <a:defRPr sz="900">
                <a:solidFill>
                  <a:schemeClr val="tx1"/>
                </a:solidFill>
              </a:defRPr>
            </a:lvl1pPr>
          </a:lstStyle>
          <a:p>
            <a:r>
              <a:rPr lang="fi-FI" dirty="0" err="1"/>
              <a:t>Your</a:t>
            </a:r>
            <a:r>
              <a:rPr lang="fi-FI" dirty="0"/>
              <a:t> text </a:t>
            </a:r>
            <a:r>
              <a:rPr lang="fi-FI" dirty="0" err="1"/>
              <a:t>here</a:t>
            </a:r>
            <a:endParaRPr lang="fi-FI" dirty="0"/>
          </a:p>
        </p:txBody>
      </p:sp>
      <p:sp>
        <p:nvSpPr>
          <p:cNvPr id="11" name="Text Placeholder 3"/>
          <p:cNvSpPr>
            <a:spLocks noGrp="1"/>
          </p:cNvSpPr>
          <p:nvPr>
            <p:ph type="body" sz="half" idx="10" hasCustomPrompt="1"/>
          </p:nvPr>
        </p:nvSpPr>
        <p:spPr>
          <a:xfrm>
            <a:off x="287363" y="215768"/>
            <a:ext cx="8497093" cy="1262979"/>
          </a:xfrm>
          <a:prstGeom prst="rect">
            <a:avLst/>
          </a:prstGeom>
        </p:spPr>
        <p:txBody>
          <a:bodyPr lIns="0" tIns="0" rIns="0" bIns="0"/>
          <a:lstStyle>
            <a:lvl1pPr marL="0" indent="0">
              <a:lnSpc>
                <a:spcPct val="100000"/>
              </a:lnSpc>
              <a:buNone/>
              <a:defRPr sz="40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a:t>
            </a:r>
          </a:p>
        </p:txBody>
      </p:sp>
      <p:sp>
        <p:nvSpPr>
          <p:cNvPr id="24" name="Text Placeholder 23">
            <a:extLst>
              <a:ext uri="{FF2B5EF4-FFF2-40B4-BE49-F238E27FC236}">
                <a16:creationId xmlns:a16="http://schemas.microsoft.com/office/drawing/2014/main" id="{EAC2BD28-BA40-4C62-9684-204677B491A2}"/>
              </a:ext>
            </a:extLst>
          </p:cNvPr>
          <p:cNvSpPr>
            <a:spLocks noGrp="1" noChangeAspect="1"/>
          </p:cNvSpPr>
          <p:nvPr>
            <p:ph type="body" sz="quarter" idx="16" hasCustomPrompt="1"/>
          </p:nvPr>
        </p:nvSpPr>
        <p:spPr>
          <a:xfrm>
            <a:off x="631754" y="1723461"/>
            <a:ext cx="864000" cy="864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1</a:t>
            </a:r>
          </a:p>
        </p:txBody>
      </p:sp>
      <p:sp>
        <p:nvSpPr>
          <p:cNvPr id="26" name="Text Placeholder 23">
            <a:extLst>
              <a:ext uri="{FF2B5EF4-FFF2-40B4-BE49-F238E27FC236}">
                <a16:creationId xmlns:a16="http://schemas.microsoft.com/office/drawing/2014/main" id="{0E8425B5-2F4C-4E05-8123-3A8B01FC8702}"/>
              </a:ext>
            </a:extLst>
          </p:cNvPr>
          <p:cNvSpPr>
            <a:spLocks noGrp="1" noChangeAspect="1"/>
          </p:cNvSpPr>
          <p:nvPr>
            <p:ph type="body" sz="quarter" idx="17" hasCustomPrompt="1"/>
          </p:nvPr>
        </p:nvSpPr>
        <p:spPr>
          <a:xfrm>
            <a:off x="2385879" y="1723461"/>
            <a:ext cx="864000" cy="864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2</a:t>
            </a:r>
          </a:p>
        </p:txBody>
      </p:sp>
      <p:sp>
        <p:nvSpPr>
          <p:cNvPr id="27" name="Text Placeholder 23">
            <a:extLst>
              <a:ext uri="{FF2B5EF4-FFF2-40B4-BE49-F238E27FC236}">
                <a16:creationId xmlns:a16="http://schemas.microsoft.com/office/drawing/2014/main" id="{DC20D224-7563-4C76-AD81-513A7C8829B2}"/>
              </a:ext>
            </a:extLst>
          </p:cNvPr>
          <p:cNvSpPr>
            <a:spLocks noGrp="1" noChangeAspect="1"/>
          </p:cNvSpPr>
          <p:nvPr>
            <p:ph type="body" sz="quarter" idx="18" hasCustomPrompt="1"/>
          </p:nvPr>
        </p:nvSpPr>
        <p:spPr>
          <a:xfrm>
            <a:off x="4126004" y="1723461"/>
            <a:ext cx="864000" cy="864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3</a:t>
            </a:r>
          </a:p>
        </p:txBody>
      </p:sp>
      <p:sp>
        <p:nvSpPr>
          <p:cNvPr id="28" name="Text Placeholder 23">
            <a:extLst>
              <a:ext uri="{FF2B5EF4-FFF2-40B4-BE49-F238E27FC236}">
                <a16:creationId xmlns:a16="http://schemas.microsoft.com/office/drawing/2014/main" id="{E06BCED4-D727-4040-AD5B-6450A58ED4DF}"/>
              </a:ext>
            </a:extLst>
          </p:cNvPr>
          <p:cNvSpPr>
            <a:spLocks noGrp="1" noChangeAspect="1"/>
          </p:cNvSpPr>
          <p:nvPr>
            <p:ph type="body" sz="quarter" idx="19" hasCustomPrompt="1"/>
          </p:nvPr>
        </p:nvSpPr>
        <p:spPr>
          <a:xfrm>
            <a:off x="5856800" y="1723461"/>
            <a:ext cx="864000" cy="864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4</a:t>
            </a:r>
          </a:p>
        </p:txBody>
      </p:sp>
      <p:sp>
        <p:nvSpPr>
          <p:cNvPr id="29" name="Text Placeholder 23">
            <a:extLst>
              <a:ext uri="{FF2B5EF4-FFF2-40B4-BE49-F238E27FC236}">
                <a16:creationId xmlns:a16="http://schemas.microsoft.com/office/drawing/2014/main" id="{294EAA4E-E8D4-4CC5-BDD1-70053B25FE63}"/>
              </a:ext>
            </a:extLst>
          </p:cNvPr>
          <p:cNvSpPr>
            <a:spLocks noGrp="1" noChangeAspect="1"/>
          </p:cNvSpPr>
          <p:nvPr>
            <p:ph type="body" sz="quarter" idx="20" hasCustomPrompt="1"/>
          </p:nvPr>
        </p:nvSpPr>
        <p:spPr>
          <a:xfrm>
            <a:off x="7582931" y="1723461"/>
            <a:ext cx="864000" cy="864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5</a:t>
            </a:r>
          </a:p>
        </p:txBody>
      </p:sp>
      <p:sp>
        <p:nvSpPr>
          <p:cNvPr id="33" name="Text Placeholder 3">
            <a:extLst>
              <a:ext uri="{FF2B5EF4-FFF2-40B4-BE49-F238E27FC236}">
                <a16:creationId xmlns:a16="http://schemas.microsoft.com/office/drawing/2014/main" id="{8B20109F-4A5D-AF40-A937-1636D1D64A39}"/>
              </a:ext>
            </a:extLst>
          </p:cNvPr>
          <p:cNvSpPr>
            <a:spLocks noGrp="1"/>
          </p:cNvSpPr>
          <p:nvPr>
            <p:ph type="body" sz="half" idx="2" hasCustomPrompt="1"/>
          </p:nvPr>
        </p:nvSpPr>
        <p:spPr>
          <a:xfrm>
            <a:off x="294254" y="2744703"/>
            <a:ext cx="1539000" cy="2199661"/>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 typeface="Arial"/>
              <a:buNone/>
              <a:tabLst/>
              <a:defRPr lang="en-GB" sz="1400" b="1" smtClean="0"/>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Point 1</a:t>
            </a:r>
          </a:p>
        </p:txBody>
      </p:sp>
      <p:sp>
        <p:nvSpPr>
          <p:cNvPr id="34" name="Text Placeholder 3">
            <a:extLst>
              <a:ext uri="{FF2B5EF4-FFF2-40B4-BE49-F238E27FC236}">
                <a16:creationId xmlns:a16="http://schemas.microsoft.com/office/drawing/2014/main" id="{B1A38691-037D-394F-800A-B98CC5204D3A}"/>
              </a:ext>
            </a:extLst>
          </p:cNvPr>
          <p:cNvSpPr>
            <a:spLocks noGrp="1"/>
          </p:cNvSpPr>
          <p:nvPr>
            <p:ph type="body" sz="half" idx="21" hasCustomPrompt="1"/>
          </p:nvPr>
        </p:nvSpPr>
        <p:spPr>
          <a:xfrm>
            <a:off x="2048379" y="2760240"/>
            <a:ext cx="1539000" cy="2184111"/>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 typeface="Arial"/>
              <a:buNone/>
              <a:tabLst/>
              <a:defRPr lang="en-GB" sz="1400" b="1" smtClean="0"/>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Point 2</a:t>
            </a:r>
          </a:p>
        </p:txBody>
      </p:sp>
      <p:sp>
        <p:nvSpPr>
          <p:cNvPr id="35" name="Text Placeholder 3">
            <a:extLst>
              <a:ext uri="{FF2B5EF4-FFF2-40B4-BE49-F238E27FC236}">
                <a16:creationId xmlns:a16="http://schemas.microsoft.com/office/drawing/2014/main" id="{591022EE-194A-0147-A4C1-5527DCEE10B9}"/>
              </a:ext>
            </a:extLst>
          </p:cNvPr>
          <p:cNvSpPr>
            <a:spLocks noGrp="1"/>
          </p:cNvSpPr>
          <p:nvPr>
            <p:ph type="body" sz="half" idx="22" hasCustomPrompt="1"/>
          </p:nvPr>
        </p:nvSpPr>
        <p:spPr>
          <a:xfrm>
            <a:off x="3788504" y="2760239"/>
            <a:ext cx="1539000" cy="2184113"/>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 typeface="Arial"/>
              <a:buNone/>
              <a:tabLst/>
              <a:defRPr lang="en-GB" sz="1400" b="1" smtClean="0"/>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Point 3</a:t>
            </a:r>
          </a:p>
        </p:txBody>
      </p:sp>
      <p:sp>
        <p:nvSpPr>
          <p:cNvPr id="36" name="Text Placeholder 3">
            <a:extLst>
              <a:ext uri="{FF2B5EF4-FFF2-40B4-BE49-F238E27FC236}">
                <a16:creationId xmlns:a16="http://schemas.microsoft.com/office/drawing/2014/main" id="{59974140-1C49-A14E-96F4-B74CDFC7AA87}"/>
              </a:ext>
            </a:extLst>
          </p:cNvPr>
          <p:cNvSpPr>
            <a:spLocks noGrp="1"/>
          </p:cNvSpPr>
          <p:nvPr>
            <p:ph type="body" sz="half" idx="23" hasCustomPrompt="1"/>
          </p:nvPr>
        </p:nvSpPr>
        <p:spPr>
          <a:xfrm>
            <a:off x="5519300" y="2760239"/>
            <a:ext cx="1539000" cy="2184113"/>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 typeface="Arial"/>
              <a:buNone/>
              <a:tabLst/>
              <a:defRPr lang="en-GB" sz="1400" b="1" smtClean="0"/>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Point 4</a:t>
            </a:r>
          </a:p>
        </p:txBody>
      </p:sp>
      <p:sp>
        <p:nvSpPr>
          <p:cNvPr id="37" name="Text Placeholder 3">
            <a:extLst>
              <a:ext uri="{FF2B5EF4-FFF2-40B4-BE49-F238E27FC236}">
                <a16:creationId xmlns:a16="http://schemas.microsoft.com/office/drawing/2014/main" id="{5A54D1A0-56C3-904B-A447-7E1980F40DB9}"/>
              </a:ext>
            </a:extLst>
          </p:cNvPr>
          <p:cNvSpPr>
            <a:spLocks noGrp="1"/>
          </p:cNvSpPr>
          <p:nvPr>
            <p:ph type="body" sz="half" idx="24" hasCustomPrompt="1"/>
          </p:nvPr>
        </p:nvSpPr>
        <p:spPr>
          <a:xfrm>
            <a:off x="7245431" y="2760238"/>
            <a:ext cx="1539000" cy="2184116"/>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 typeface="Arial"/>
              <a:buNone/>
              <a:tabLst/>
              <a:defRPr lang="en-GB" sz="1400" b="1" smtClean="0"/>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Point 4</a:t>
            </a:r>
          </a:p>
        </p:txBody>
      </p:sp>
      <p:pic>
        <p:nvPicPr>
          <p:cNvPr id="25" name="Kuva 2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238235" cy="856800"/>
          </a:xfrm>
          <a:prstGeom prst="rect">
            <a:avLst/>
          </a:prstGeom>
        </p:spPr>
      </p:pic>
    </p:spTree>
    <p:extLst>
      <p:ext uri="{BB962C8B-B14F-4D97-AF65-F5344CB8AC3E}">
        <p14:creationId xmlns:p14="http://schemas.microsoft.com/office/powerpoint/2010/main" val="4012048773"/>
      </p:ext>
    </p:extLst>
  </p:cSld>
  <p:clrMapOvr>
    <a:masterClrMapping/>
  </p:clrMapOvr>
  <p:extLst>
    <p:ext uri="{DCECCB84-F9BA-43D5-87BE-67443E8EF086}">
      <p15:sldGuideLst xmlns:p15="http://schemas.microsoft.com/office/powerpoint/2012/main">
        <p15:guide id="1" pos="5534"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 Closing slide - Red - Social media icons">
    <p:spTree>
      <p:nvGrpSpPr>
        <p:cNvPr id="1" name=""/>
        <p:cNvGrpSpPr/>
        <p:nvPr/>
      </p:nvGrpSpPr>
      <p:grpSpPr>
        <a:xfrm>
          <a:off x="0" y="0"/>
          <a:ext cx="0" cy="0"/>
          <a:chOff x="0" y="0"/>
          <a:chExt cx="0" cy="0"/>
        </a:xfrm>
      </p:grpSpPr>
      <p:sp>
        <p:nvSpPr>
          <p:cNvPr id="5" name="Rectangle 4"/>
          <p:cNvSpPr/>
          <p:nvPr userDrawn="1"/>
        </p:nvSpPr>
        <p:spPr>
          <a:xfrm>
            <a:off x="0" y="0"/>
            <a:ext cx="9143999" cy="5715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620"/>
          </a:p>
        </p:txBody>
      </p:sp>
      <p:sp>
        <p:nvSpPr>
          <p:cNvPr id="12" name="Otsikko 1">
            <a:hlinkClick r:id="rId2"/>
          </p:cNvPr>
          <p:cNvSpPr txBox="1">
            <a:spLocks/>
          </p:cNvSpPr>
          <p:nvPr userDrawn="1"/>
        </p:nvSpPr>
        <p:spPr>
          <a:xfrm>
            <a:off x="3717368" y="3964834"/>
            <a:ext cx="1709289" cy="404836"/>
          </a:xfrm>
          <a:prstGeom prst="rect">
            <a:avLst/>
          </a:prstGeom>
        </p:spPr>
        <p:txBody>
          <a:bodyPr lIns="0" tIns="0" rIns="0" bIns="0" anchor="t" anchorCtr="0">
            <a:noAutofit/>
          </a:bodyPr>
          <a:lstStyle>
            <a:lvl1pPr algn="l" defTabSz="457200" rtl="0" eaLnBrk="0" fontAlgn="base" hangingPunct="0">
              <a:lnSpc>
                <a:spcPct val="85000"/>
              </a:lnSpc>
              <a:spcBef>
                <a:spcPct val="0"/>
              </a:spcBef>
              <a:spcAft>
                <a:spcPct val="0"/>
              </a:spcAft>
              <a:defRPr sz="3600" b="1" kern="1200" spc="-100">
                <a:solidFill>
                  <a:srgbClr val="FFFFFF"/>
                </a:solidFill>
                <a:latin typeface="+mj-lt"/>
                <a:ea typeface="ＭＳ Ｐゴシック" charset="0"/>
                <a:cs typeface="MS PGothic" pitchFamily="34" charset="-128"/>
              </a:defRPr>
            </a:lvl1pPr>
            <a:lvl2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2pPr>
            <a:lvl3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3pPr>
            <a:lvl4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4pPr>
            <a:lvl5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5pPr>
            <a:lvl6pPr marL="4572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9pPr>
          </a:lstStyle>
          <a:p>
            <a:pPr algn="ctr"/>
            <a:r>
              <a:rPr lang="fi-FI" sz="1800" spc="0" baseline="0" dirty="0">
                <a:latin typeface="Arial"/>
                <a:cs typeface="Arial"/>
              </a:rPr>
              <a:t>aalto.fi</a:t>
            </a:r>
          </a:p>
        </p:txBody>
      </p:sp>
      <p:pic>
        <p:nvPicPr>
          <p:cNvPr id="7" name="Picture 6" descr="FB.png">
            <a:hlinkClick r:id="rId3"/>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094351" y="3238454"/>
            <a:ext cx="353308" cy="353308"/>
          </a:xfrm>
          <a:prstGeom prst="rect">
            <a:avLst/>
          </a:prstGeom>
        </p:spPr>
      </p:pic>
      <p:pic>
        <p:nvPicPr>
          <p:cNvPr id="8" name="Picture 7" descr="IG.png">
            <a:hlinkClick r:id="rId5"/>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604034" y="3238454"/>
            <a:ext cx="353308" cy="353308"/>
          </a:xfrm>
          <a:prstGeom prst="rect">
            <a:avLst/>
          </a:prstGeom>
        </p:spPr>
      </p:pic>
      <p:pic>
        <p:nvPicPr>
          <p:cNvPr id="9" name="Picture 8" descr="Twitter.png">
            <a:hlinkClick r:id="rId7"/>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4113716" y="3238454"/>
            <a:ext cx="353308" cy="353308"/>
          </a:xfrm>
          <a:prstGeom prst="rect">
            <a:avLst/>
          </a:prstGeom>
        </p:spPr>
      </p:pic>
      <p:pic>
        <p:nvPicPr>
          <p:cNvPr id="10" name="Picture 9" descr="Youtube.png">
            <a:hlinkClick r:id="rId9"/>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4623399" y="3238454"/>
            <a:ext cx="353308" cy="353308"/>
          </a:xfrm>
          <a:prstGeom prst="rect">
            <a:avLst/>
          </a:prstGeom>
        </p:spPr>
      </p:pic>
      <p:pic>
        <p:nvPicPr>
          <p:cNvPr id="11" name="Picture 10" descr="SC.png">
            <a:hlinkClick r:id="rId11"/>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5133082" y="3238454"/>
            <a:ext cx="353308" cy="353308"/>
          </a:xfrm>
          <a:prstGeom prst="rect">
            <a:avLst/>
          </a:prstGeom>
        </p:spPr>
      </p:pic>
      <p:pic>
        <p:nvPicPr>
          <p:cNvPr id="3" name="Picture 2"/>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642766" y="3238347"/>
            <a:ext cx="406943" cy="342930"/>
          </a:xfrm>
          <a:prstGeom prst="rect">
            <a:avLst/>
          </a:prstGeom>
        </p:spPr>
      </p:pic>
      <p:sp>
        <p:nvSpPr>
          <p:cNvPr id="16" name="Tekstin paikkamerkki 2">
            <a:extLst>
              <a:ext uri="{FF2B5EF4-FFF2-40B4-BE49-F238E27FC236}">
                <a16:creationId xmlns:a16="http://schemas.microsoft.com/office/drawing/2014/main" id="{B67CF44B-9D5D-46DC-B676-986416FB8384}"/>
              </a:ext>
            </a:extLst>
          </p:cNvPr>
          <p:cNvSpPr>
            <a:spLocks noGrp="1"/>
          </p:cNvSpPr>
          <p:nvPr userDrawn="1">
            <p:ph type="body" sz="quarter" idx="10" hasCustomPrompt="1"/>
          </p:nvPr>
        </p:nvSpPr>
        <p:spPr>
          <a:xfrm>
            <a:off x="1576400" y="1516282"/>
            <a:ext cx="5995987" cy="1451219"/>
          </a:xfrm>
          <a:prstGeom prst="rect">
            <a:avLst/>
          </a:prstGeom>
        </p:spPr>
        <p:txBody>
          <a:bodyPr anchor="b" anchorCtr="0"/>
          <a:lstStyle>
            <a:lvl1pPr marL="0" indent="0" algn="ctr">
              <a:lnSpc>
                <a:spcPct val="100000"/>
              </a:lnSpc>
              <a:buNone/>
              <a:defRPr sz="4000" b="1">
                <a:solidFill>
                  <a:srgbClr val="FFFFFF"/>
                </a:solidFill>
                <a:latin typeface="+mj-lt"/>
              </a:defRPr>
            </a:lvl1pPr>
            <a:lvl2pPr marL="342866" indent="0">
              <a:buNone/>
              <a:defRPr/>
            </a:lvl2pPr>
          </a:lstStyle>
          <a:p>
            <a:pPr lvl="0"/>
            <a:r>
              <a:rPr lang="fi-FI" dirty="0"/>
              <a:t>Add text</a:t>
            </a:r>
          </a:p>
        </p:txBody>
      </p:sp>
      <p:pic>
        <p:nvPicPr>
          <p:cNvPr id="20" name="Kuva 19"/>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4005361"/>
            <a:ext cx="2044059" cy="1674000"/>
          </a:xfrm>
          <a:prstGeom prst="rect">
            <a:avLst/>
          </a:prstGeom>
        </p:spPr>
      </p:pic>
    </p:spTree>
    <p:extLst>
      <p:ext uri="{BB962C8B-B14F-4D97-AF65-F5344CB8AC3E}">
        <p14:creationId xmlns:p14="http://schemas.microsoft.com/office/powerpoint/2010/main" val="637427772"/>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2. Header Slide - Red - Image ">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9" name="Title 8"/>
          <p:cNvSpPr>
            <a:spLocks noGrp="1"/>
          </p:cNvSpPr>
          <p:nvPr>
            <p:ph type="title" hasCustomPrompt="1"/>
          </p:nvPr>
        </p:nvSpPr>
        <p:spPr>
          <a:xfrm>
            <a:off x="442403" y="996335"/>
            <a:ext cx="3869137" cy="634192"/>
          </a:xfrm>
          <a:prstGeom prst="rect">
            <a:avLst/>
          </a:prstGeom>
        </p:spPr>
        <p:txBody>
          <a:bodyPr lIns="0" tIns="0" rIns="0" bIns="0" anchor="b"/>
          <a:lstStyle>
            <a:lvl1pPr>
              <a:lnSpc>
                <a:spcPct val="100000"/>
              </a:lnSpc>
              <a:defRPr sz="4000" b="1" baseline="0">
                <a:solidFill>
                  <a:schemeClr val="bg1"/>
                </a:solidFill>
              </a:defRPr>
            </a:lvl1pPr>
          </a:lstStyle>
          <a:p>
            <a:r>
              <a:rPr lang="en-US" dirty="0"/>
              <a:t>Headline</a:t>
            </a:r>
          </a:p>
        </p:txBody>
      </p:sp>
      <p:sp>
        <p:nvSpPr>
          <p:cNvPr id="13" name="Text Placeholder 3"/>
          <p:cNvSpPr>
            <a:spLocks noGrp="1"/>
          </p:cNvSpPr>
          <p:nvPr>
            <p:ph type="body" sz="half" idx="2" hasCustomPrompt="1"/>
          </p:nvPr>
        </p:nvSpPr>
        <p:spPr>
          <a:xfrm>
            <a:off x="442403" y="1940741"/>
            <a:ext cx="3869137" cy="390769"/>
          </a:xfrm>
          <a:prstGeom prst="rect">
            <a:avLst/>
          </a:prstGeom>
        </p:spPr>
        <p:txBody>
          <a:bodyPr lIns="0" tIns="0" rIns="0" bIns="0"/>
          <a:lstStyle>
            <a:lvl1pPr marL="0" indent="0">
              <a:lnSpc>
                <a:spcPct val="100000"/>
              </a:lnSpc>
              <a:buNone/>
              <a:defRPr sz="2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Sub Headline</a:t>
            </a:r>
          </a:p>
        </p:txBody>
      </p:sp>
      <p:cxnSp>
        <p:nvCxnSpPr>
          <p:cNvPr id="15" name="Suora yhdysviiva 6"/>
          <p:cNvCxnSpPr/>
          <p:nvPr userDrawn="1"/>
        </p:nvCxnSpPr>
        <p:spPr>
          <a:xfrm>
            <a:off x="442409" y="1764847"/>
            <a:ext cx="379683" cy="0"/>
          </a:xfrm>
          <a:prstGeom prst="line">
            <a:avLst/>
          </a:prstGeom>
          <a:ln w="5715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2" name="Text Placeholder 3"/>
          <p:cNvSpPr>
            <a:spLocks noGrp="1"/>
          </p:cNvSpPr>
          <p:nvPr>
            <p:ph type="body" sz="half" idx="11" hasCustomPrompt="1"/>
          </p:nvPr>
        </p:nvSpPr>
        <p:spPr>
          <a:xfrm>
            <a:off x="442403" y="3104594"/>
            <a:ext cx="3869137" cy="327132"/>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Name</a:t>
            </a:r>
          </a:p>
        </p:txBody>
      </p:sp>
      <p:sp>
        <p:nvSpPr>
          <p:cNvPr id="16" name="Text Placeholder 3"/>
          <p:cNvSpPr>
            <a:spLocks noGrp="1"/>
          </p:cNvSpPr>
          <p:nvPr>
            <p:ph type="body" sz="half" idx="12" hasCustomPrompt="1"/>
          </p:nvPr>
        </p:nvSpPr>
        <p:spPr>
          <a:xfrm>
            <a:off x="442403" y="3431723"/>
            <a:ext cx="3869137" cy="360060"/>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a:t>Date</a:t>
            </a:r>
            <a:endParaRPr lang="en-US" dirty="0"/>
          </a:p>
        </p:txBody>
      </p:sp>
      <p:pic>
        <p:nvPicPr>
          <p:cNvPr id="2" name="Kuva 1"/>
          <p:cNvPicPr>
            <a:picLocks noChangeAspect="1"/>
          </p:cNvPicPr>
          <p:nvPr userDrawn="1"/>
        </p:nvPicPr>
        <p:blipFill rotWithShape="1">
          <a:blip r:embed="rId2">
            <a:extLst>
              <a:ext uri="{28A0092B-C50C-407E-A947-70E740481C1C}">
                <a14:useLocalDpi xmlns:a14="http://schemas.microsoft.com/office/drawing/2010/main" val="0"/>
              </a:ext>
            </a:extLst>
          </a:blip>
          <a:srcRect l="40973" r="14072"/>
          <a:stretch/>
        </p:blipFill>
        <p:spPr>
          <a:xfrm>
            <a:off x="4572000" y="0"/>
            <a:ext cx="4572000" cy="5715000"/>
          </a:xfrm>
          <a:prstGeom prst="rect">
            <a:avLst/>
          </a:prstGeom>
        </p:spPr>
      </p:pic>
      <p:pic>
        <p:nvPicPr>
          <p:cNvPr id="21" name="Kuva 2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005361"/>
            <a:ext cx="2044059" cy="1674000"/>
          </a:xfrm>
          <a:prstGeom prst="rect">
            <a:avLst/>
          </a:prstGeom>
        </p:spPr>
      </p:pic>
    </p:spTree>
    <p:extLst>
      <p:ext uri="{BB962C8B-B14F-4D97-AF65-F5344CB8AC3E}">
        <p14:creationId xmlns:p14="http://schemas.microsoft.com/office/powerpoint/2010/main" val="1351974751"/>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2. Header Slide - Red - Image ">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9" name="Title 8"/>
          <p:cNvSpPr>
            <a:spLocks noGrp="1"/>
          </p:cNvSpPr>
          <p:nvPr>
            <p:ph type="title" hasCustomPrompt="1"/>
          </p:nvPr>
        </p:nvSpPr>
        <p:spPr>
          <a:xfrm>
            <a:off x="442403" y="996335"/>
            <a:ext cx="3869137" cy="634192"/>
          </a:xfrm>
          <a:prstGeom prst="rect">
            <a:avLst/>
          </a:prstGeom>
        </p:spPr>
        <p:txBody>
          <a:bodyPr lIns="0" tIns="0" rIns="0" bIns="0" anchor="b"/>
          <a:lstStyle>
            <a:lvl1pPr>
              <a:lnSpc>
                <a:spcPct val="100000"/>
              </a:lnSpc>
              <a:defRPr sz="4000" b="1" baseline="0">
                <a:solidFill>
                  <a:schemeClr val="bg1"/>
                </a:solidFill>
              </a:defRPr>
            </a:lvl1pPr>
          </a:lstStyle>
          <a:p>
            <a:r>
              <a:rPr lang="en-US" dirty="0"/>
              <a:t>Headline</a:t>
            </a:r>
          </a:p>
        </p:txBody>
      </p:sp>
      <p:cxnSp>
        <p:nvCxnSpPr>
          <p:cNvPr id="15" name="Suora yhdysviiva 6"/>
          <p:cNvCxnSpPr/>
          <p:nvPr userDrawn="1"/>
        </p:nvCxnSpPr>
        <p:spPr>
          <a:xfrm>
            <a:off x="442409" y="1764847"/>
            <a:ext cx="379683" cy="0"/>
          </a:xfrm>
          <a:prstGeom prst="line">
            <a:avLst/>
          </a:prstGeom>
          <a:ln w="5715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2" name="Kuva 1"/>
          <p:cNvPicPr>
            <a:picLocks noChangeAspect="1"/>
          </p:cNvPicPr>
          <p:nvPr userDrawn="1"/>
        </p:nvPicPr>
        <p:blipFill rotWithShape="1">
          <a:blip r:embed="rId2">
            <a:extLst>
              <a:ext uri="{28A0092B-C50C-407E-A947-70E740481C1C}">
                <a14:useLocalDpi xmlns:a14="http://schemas.microsoft.com/office/drawing/2010/main" val="0"/>
              </a:ext>
            </a:extLst>
          </a:blip>
          <a:srcRect l="25853" r="20815"/>
          <a:stretch/>
        </p:blipFill>
        <p:spPr>
          <a:xfrm>
            <a:off x="4572014" y="0"/>
            <a:ext cx="4572000" cy="5715014"/>
          </a:xfrm>
          <a:prstGeom prst="rect">
            <a:avLst/>
          </a:prstGeom>
        </p:spPr>
      </p:pic>
      <p:sp>
        <p:nvSpPr>
          <p:cNvPr id="14" name="Text Placeholder 3"/>
          <p:cNvSpPr>
            <a:spLocks noGrp="1"/>
          </p:cNvSpPr>
          <p:nvPr>
            <p:ph type="body" sz="half" idx="2" hasCustomPrompt="1"/>
          </p:nvPr>
        </p:nvSpPr>
        <p:spPr>
          <a:xfrm>
            <a:off x="442403" y="1940741"/>
            <a:ext cx="3869137" cy="390769"/>
          </a:xfrm>
          <a:prstGeom prst="rect">
            <a:avLst/>
          </a:prstGeom>
        </p:spPr>
        <p:txBody>
          <a:bodyPr lIns="0" tIns="0" rIns="0" bIns="0"/>
          <a:lstStyle>
            <a:lvl1pPr marL="0" indent="0">
              <a:lnSpc>
                <a:spcPct val="100000"/>
              </a:lnSpc>
              <a:buNone/>
              <a:defRPr sz="2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Sub Headline</a:t>
            </a:r>
          </a:p>
        </p:txBody>
      </p:sp>
      <p:sp>
        <p:nvSpPr>
          <p:cNvPr id="10" name="Text Placeholder 3"/>
          <p:cNvSpPr>
            <a:spLocks noGrp="1"/>
          </p:cNvSpPr>
          <p:nvPr>
            <p:ph type="body" sz="half" idx="11" hasCustomPrompt="1"/>
          </p:nvPr>
        </p:nvSpPr>
        <p:spPr>
          <a:xfrm>
            <a:off x="442403" y="3104594"/>
            <a:ext cx="3869137" cy="327132"/>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Name</a:t>
            </a:r>
          </a:p>
        </p:txBody>
      </p:sp>
      <p:sp>
        <p:nvSpPr>
          <p:cNvPr id="17" name="Text Placeholder 3"/>
          <p:cNvSpPr>
            <a:spLocks noGrp="1"/>
          </p:cNvSpPr>
          <p:nvPr>
            <p:ph type="body" sz="half" idx="12" hasCustomPrompt="1"/>
          </p:nvPr>
        </p:nvSpPr>
        <p:spPr>
          <a:xfrm>
            <a:off x="442403" y="3431723"/>
            <a:ext cx="3869137" cy="360060"/>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a:t>Date</a:t>
            </a:r>
            <a:endParaRPr lang="en-US" dirty="0"/>
          </a:p>
        </p:txBody>
      </p:sp>
      <p:pic>
        <p:nvPicPr>
          <p:cNvPr id="21" name="Kuva 2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005361"/>
            <a:ext cx="2044059" cy="1674000"/>
          </a:xfrm>
          <a:prstGeom prst="rect">
            <a:avLst/>
          </a:prstGeom>
        </p:spPr>
      </p:pic>
    </p:spTree>
    <p:extLst>
      <p:ext uri="{BB962C8B-B14F-4D97-AF65-F5344CB8AC3E}">
        <p14:creationId xmlns:p14="http://schemas.microsoft.com/office/powerpoint/2010/main" val="2380885714"/>
      </p:ext>
    </p:extLst>
  </p:cSld>
  <p:clrMapOvr>
    <a:masterClrMapping/>
  </p:clrMapOvr>
  <p:extLst>
    <p:ext uri="{DCECCB84-F9BA-43D5-87BE-67443E8EF086}">
      <p15:sldGuideLst xmlns:p15="http://schemas.microsoft.com/office/powerpoint/2012/main">
        <p15:guide id="1" orient="horz" pos="180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2. Header Slide - Red - Image ">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9" name="Title 8"/>
          <p:cNvSpPr>
            <a:spLocks noGrp="1"/>
          </p:cNvSpPr>
          <p:nvPr>
            <p:ph type="title" hasCustomPrompt="1"/>
          </p:nvPr>
        </p:nvSpPr>
        <p:spPr>
          <a:xfrm>
            <a:off x="442403" y="996335"/>
            <a:ext cx="3869137" cy="634192"/>
          </a:xfrm>
          <a:prstGeom prst="rect">
            <a:avLst/>
          </a:prstGeom>
        </p:spPr>
        <p:txBody>
          <a:bodyPr lIns="0" tIns="0" rIns="0" bIns="0" anchor="b"/>
          <a:lstStyle>
            <a:lvl1pPr>
              <a:lnSpc>
                <a:spcPct val="100000"/>
              </a:lnSpc>
              <a:defRPr sz="4000" b="1" baseline="0">
                <a:solidFill>
                  <a:schemeClr val="bg1"/>
                </a:solidFill>
              </a:defRPr>
            </a:lvl1pPr>
          </a:lstStyle>
          <a:p>
            <a:r>
              <a:rPr lang="en-US" dirty="0"/>
              <a:t>Headline</a:t>
            </a:r>
          </a:p>
        </p:txBody>
      </p:sp>
      <p:cxnSp>
        <p:nvCxnSpPr>
          <p:cNvPr id="15" name="Suora yhdysviiva 6"/>
          <p:cNvCxnSpPr/>
          <p:nvPr userDrawn="1"/>
        </p:nvCxnSpPr>
        <p:spPr>
          <a:xfrm>
            <a:off x="442409" y="1764847"/>
            <a:ext cx="379683" cy="0"/>
          </a:xfrm>
          <a:prstGeom prst="line">
            <a:avLst/>
          </a:prstGeom>
          <a:ln w="5715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3" name="Kuva 2"/>
          <p:cNvPicPr>
            <a:picLocks noChangeAspect="1"/>
          </p:cNvPicPr>
          <p:nvPr userDrawn="1"/>
        </p:nvPicPr>
        <p:blipFill rotWithShape="1">
          <a:blip r:embed="rId2">
            <a:extLst>
              <a:ext uri="{28A0092B-C50C-407E-A947-70E740481C1C}">
                <a14:useLocalDpi xmlns:a14="http://schemas.microsoft.com/office/drawing/2010/main" val="0"/>
              </a:ext>
            </a:extLst>
          </a:blip>
          <a:srcRect l="11982" t="22626" r="53157"/>
          <a:stretch/>
        </p:blipFill>
        <p:spPr>
          <a:xfrm>
            <a:off x="4576717" y="1"/>
            <a:ext cx="4572000" cy="5714999"/>
          </a:xfrm>
          <a:prstGeom prst="rect">
            <a:avLst/>
          </a:prstGeom>
        </p:spPr>
      </p:pic>
      <p:sp>
        <p:nvSpPr>
          <p:cNvPr id="14" name="Text Placeholder 3"/>
          <p:cNvSpPr>
            <a:spLocks noGrp="1"/>
          </p:cNvSpPr>
          <p:nvPr>
            <p:ph type="body" sz="half" idx="2" hasCustomPrompt="1"/>
          </p:nvPr>
        </p:nvSpPr>
        <p:spPr>
          <a:xfrm>
            <a:off x="442403" y="1940741"/>
            <a:ext cx="3869137" cy="390769"/>
          </a:xfrm>
          <a:prstGeom prst="rect">
            <a:avLst/>
          </a:prstGeom>
        </p:spPr>
        <p:txBody>
          <a:bodyPr lIns="0" tIns="0" rIns="0" bIns="0"/>
          <a:lstStyle>
            <a:lvl1pPr marL="0" indent="0">
              <a:lnSpc>
                <a:spcPct val="100000"/>
              </a:lnSpc>
              <a:buNone/>
              <a:defRPr sz="2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Sub Headline</a:t>
            </a:r>
          </a:p>
        </p:txBody>
      </p:sp>
      <p:sp>
        <p:nvSpPr>
          <p:cNvPr id="10" name="Text Placeholder 3"/>
          <p:cNvSpPr>
            <a:spLocks noGrp="1"/>
          </p:cNvSpPr>
          <p:nvPr>
            <p:ph type="body" sz="half" idx="11" hasCustomPrompt="1"/>
          </p:nvPr>
        </p:nvSpPr>
        <p:spPr>
          <a:xfrm>
            <a:off x="442403" y="3104594"/>
            <a:ext cx="3869137" cy="327132"/>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Name</a:t>
            </a:r>
          </a:p>
        </p:txBody>
      </p:sp>
      <p:sp>
        <p:nvSpPr>
          <p:cNvPr id="17" name="Text Placeholder 3"/>
          <p:cNvSpPr>
            <a:spLocks noGrp="1"/>
          </p:cNvSpPr>
          <p:nvPr>
            <p:ph type="body" sz="half" idx="12" hasCustomPrompt="1"/>
          </p:nvPr>
        </p:nvSpPr>
        <p:spPr>
          <a:xfrm>
            <a:off x="442403" y="3431723"/>
            <a:ext cx="3869137" cy="360060"/>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a:t>Date</a:t>
            </a:r>
            <a:endParaRPr lang="en-US" dirty="0"/>
          </a:p>
        </p:txBody>
      </p:sp>
      <p:pic>
        <p:nvPicPr>
          <p:cNvPr id="20" name="Kuva 1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005361"/>
            <a:ext cx="2044059" cy="1674000"/>
          </a:xfrm>
          <a:prstGeom prst="rect">
            <a:avLst/>
          </a:prstGeom>
        </p:spPr>
      </p:pic>
    </p:spTree>
    <p:extLst>
      <p:ext uri="{BB962C8B-B14F-4D97-AF65-F5344CB8AC3E}">
        <p14:creationId xmlns:p14="http://schemas.microsoft.com/office/powerpoint/2010/main" val="26538529"/>
      </p:ext>
    </p:extLst>
  </p:cSld>
  <p:clrMapOvr>
    <a:masterClrMapping/>
  </p:clrMapOvr>
  <p:extLst>
    <p:ext uri="{DCECCB84-F9BA-43D5-87BE-67443E8EF086}">
      <p15:sldGuideLst xmlns:p15="http://schemas.microsoft.com/office/powerpoint/2012/main">
        <p15:guide id="1"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 Header Slide - Red - Image ">
    <p:spTree>
      <p:nvGrpSpPr>
        <p:cNvPr id="1" name=""/>
        <p:cNvGrpSpPr/>
        <p:nvPr/>
      </p:nvGrpSpPr>
      <p:grpSpPr>
        <a:xfrm>
          <a:off x="0" y="0"/>
          <a:ext cx="0" cy="0"/>
          <a:chOff x="0" y="0"/>
          <a:chExt cx="0" cy="0"/>
        </a:xfrm>
      </p:grpSpPr>
      <p:sp>
        <p:nvSpPr>
          <p:cNvPr id="11" name="Rectangle 10"/>
          <p:cNvSpPr/>
          <p:nvPr userDrawn="1"/>
        </p:nvSpPr>
        <p:spPr>
          <a:xfrm>
            <a:off x="3"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9" name="Title 8"/>
          <p:cNvSpPr>
            <a:spLocks noGrp="1"/>
          </p:cNvSpPr>
          <p:nvPr>
            <p:ph type="title" hasCustomPrompt="1"/>
          </p:nvPr>
        </p:nvSpPr>
        <p:spPr>
          <a:xfrm>
            <a:off x="442403" y="996335"/>
            <a:ext cx="3869137" cy="634192"/>
          </a:xfrm>
          <a:prstGeom prst="rect">
            <a:avLst/>
          </a:prstGeom>
        </p:spPr>
        <p:txBody>
          <a:bodyPr lIns="0" tIns="0" rIns="0" bIns="0" anchor="b"/>
          <a:lstStyle>
            <a:lvl1pPr>
              <a:lnSpc>
                <a:spcPct val="100000"/>
              </a:lnSpc>
              <a:defRPr sz="4000" b="1" baseline="0">
                <a:solidFill>
                  <a:schemeClr val="bg1"/>
                </a:solidFill>
              </a:defRPr>
            </a:lvl1pPr>
          </a:lstStyle>
          <a:p>
            <a:r>
              <a:rPr lang="en-US" dirty="0"/>
              <a:t>Headline</a:t>
            </a:r>
          </a:p>
        </p:txBody>
      </p:sp>
      <p:sp>
        <p:nvSpPr>
          <p:cNvPr id="13" name="Text Placeholder 3"/>
          <p:cNvSpPr>
            <a:spLocks noGrp="1"/>
          </p:cNvSpPr>
          <p:nvPr>
            <p:ph type="body" sz="half" idx="2" hasCustomPrompt="1"/>
          </p:nvPr>
        </p:nvSpPr>
        <p:spPr>
          <a:xfrm>
            <a:off x="442403" y="1979220"/>
            <a:ext cx="3869137" cy="390769"/>
          </a:xfrm>
          <a:prstGeom prst="rect">
            <a:avLst/>
          </a:prstGeom>
        </p:spPr>
        <p:txBody>
          <a:bodyPr lIns="0" tIns="0" rIns="0" bIns="0"/>
          <a:lstStyle>
            <a:lvl1pPr marL="0" indent="0">
              <a:lnSpc>
                <a:spcPct val="100000"/>
              </a:lnSpc>
              <a:buNone/>
              <a:defRPr sz="2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Sub Headline</a:t>
            </a:r>
          </a:p>
        </p:txBody>
      </p:sp>
      <p:sp>
        <p:nvSpPr>
          <p:cNvPr id="12" name="Text Placeholder 3"/>
          <p:cNvSpPr>
            <a:spLocks noGrp="1"/>
          </p:cNvSpPr>
          <p:nvPr>
            <p:ph type="body" sz="half" idx="11" hasCustomPrompt="1"/>
          </p:nvPr>
        </p:nvSpPr>
        <p:spPr>
          <a:xfrm>
            <a:off x="442403" y="3104594"/>
            <a:ext cx="3869137" cy="327132"/>
          </a:xfrm>
          <a:prstGeom prst="rect">
            <a:avLst/>
          </a:prstGeom>
        </p:spPr>
        <p:txBody>
          <a:bodyPr lIns="0" tIns="0" rIns="0" bIns="0"/>
          <a:lstStyle>
            <a:lvl1pPr marL="0" indent="0">
              <a:buNone/>
              <a:defRPr sz="1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Name</a:t>
            </a:r>
          </a:p>
        </p:txBody>
      </p:sp>
      <p:sp>
        <p:nvSpPr>
          <p:cNvPr id="16" name="Text Placeholder 3"/>
          <p:cNvSpPr>
            <a:spLocks noGrp="1"/>
          </p:cNvSpPr>
          <p:nvPr>
            <p:ph type="body" sz="half" idx="12" hasCustomPrompt="1"/>
          </p:nvPr>
        </p:nvSpPr>
        <p:spPr>
          <a:xfrm>
            <a:off x="442403" y="3431723"/>
            <a:ext cx="3869137" cy="360060"/>
          </a:xfrm>
          <a:prstGeom prst="rect">
            <a:avLst/>
          </a:prstGeom>
        </p:spPr>
        <p:txBody>
          <a:bodyPr lIns="0" tIns="0" rIns="0" bIns="0"/>
          <a:lstStyle>
            <a:lvl1pPr marL="0" indent="0">
              <a:buNone/>
              <a:defRPr sz="1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a:t>Date</a:t>
            </a:r>
            <a:endParaRPr lang="en-US" dirty="0"/>
          </a:p>
        </p:txBody>
      </p:sp>
      <p:sp>
        <p:nvSpPr>
          <p:cNvPr id="14" name="Picture Placeholder 2"/>
          <p:cNvSpPr>
            <a:spLocks noGrp="1"/>
          </p:cNvSpPr>
          <p:nvPr>
            <p:ph type="pic" idx="13" hasCustomPrompt="1"/>
          </p:nvPr>
        </p:nvSpPr>
        <p:spPr>
          <a:xfrm>
            <a:off x="4564419" y="0"/>
            <a:ext cx="4579582" cy="5715000"/>
          </a:xfrm>
          <a:prstGeom prst="rect">
            <a:avLst/>
          </a:prstGeom>
        </p:spPr>
        <p:txBody>
          <a:bodyPr/>
          <a:lstStyle>
            <a:lvl1pPr marL="0" marR="0" indent="0" algn="l" defTabSz="685733" rtl="0" eaLnBrk="1" fontAlgn="auto" latinLnBrk="0" hangingPunct="1">
              <a:lnSpc>
                <a:spcPct val="90000"/>
              </a:lnSpc>
              <a:spcBef>
                <a:spcPts val="750"/>
              </a:spcBef>
              <a:spcAft>
                <a:spcPts val="0"/>
              </a:spcAft>
              <a:buClrTx/>
              <a:buSzTx/>
              <a:buFont typeface="Arial"/>
              <a:buNone/>
              <a:tabLst/>
              <a:defRPr sz="2400" b="1" i="0" baseline="0">
                <a:solidFill>
                  <a:schemeClr val="bg1">
                    <a:alpha val="62000"/>
                  </a:schemeClr>
                </a:solidFill>
              </a:defRPr>
            </a:lvl1pPr>
            <a:lvl2pPr marL="342866" indent="0">
              <a:buNone/>
              <a:defRPr sz="2100"/>
            </a:lvl2pPr>
            <a:lvl3pPr marL="685733" indent="0">
              <a:buNone/>
              <a:defRPr sz="1800"/>
            </a:lvl3pPr>
            <a:lvl4pPr marL="1028598" indent="0">
              <a:buNone/>
              <a:defRPr sz="1500"/>
            </a:lvl4pPr>
            <a:lvl5pPr marL="1371465" indent="0">
              <a:buNone/>
              <a:defRPr sz="1500"/>
            </a:lvl5pPr>
            <a:lvl6pPr marL="1714330" indent="0">
              <a:buNone/>
              <a:defRPr sz="1500"/>
            </a:lvl6pPr>
            <a:lvl7pPr marL="2057195" indent="0">
              <a:buNone/>
              <a:defRPr sz="1500"/>
            </a:lvl7pPr>
            <a:lvl8pPr marL="2400060" indent="0">
              <a:buNone/>
              <a:defRPr sz="1500"/>
            </a:lvl8pPr>
            <a:lvl9pPr marL="2742930" indent="0">
              <a:buNone/>
              <a:defRPr sz="1500"/>
            </a:lvl9pPr>
          </a:lstStyle>
          <a:p>
            <a:r>
              <a:rPr lang="en-US" dirty="0"/>
              <a:t>Click icon to add image.</a:t>
            </a:r>
          </a:p>
          <a:p>
            <a:r>
              <a:rPr lang="fi-FI" dirty="0" err="1"/>
              <a:t>Fit</a:t>
            </a:r>
            <a:r>
              <a:rPr lang="fi-FI" dirty="0"/>
              <a:t> </a:t>
            </a:r>
            <a:r>
              <a:rPr lang="fi-FI" dirty="0" err="1"/>
              <a:t>the</a:t>
            </a:r>
            <a:r>
              <a:rPr lang="fi-FI" dirty="0"/>
              <a:t> image to </a:t>
            </a:r>
            <a:r>
              <a:rPr lang="fi-FI" dirty="0" err="1"/>
              <a:t>frame</a:t>
            </a:r>
            <a:r>
              <a:rPr lang="fi-FI" dirty="0"/>
              <a:t> </a:t>
            </a:r>
            <a:br>
              <a:rPr lang="fi-FI" dirty="0"/>
            </a:br>
            <a:r>
              <a:rPr lang="fi-FI" dirty="0" err="1"/>
              <a:t>by</a:t>
            </a:r>
            <a:r>
              <a:rPr lang="fi-FI" dirty="0"/>
              <a:t> </a:t>
            </a:r>
            <a:r>
              <a:rPr lang="fi-FI" dirty="0" err="1"/>
              <a:t>choosing</a:t>
            </a:r>
            <a:r>
              <a:rPr lang="fi-FI" dirty="0"/>
              <a:t>: </a:t>
            </a:r>
            <a:br>
              <a:rPr lang="fi-FI" dirty="0"/>
            </a:br>
            <a:r>
              <a:rPr lang="fi-FI" dirty="0" err="1"/>
              <a:t>crop</a:t>
            </a:r>
            <a:r>
              <a:rPr lang="fi-FI" dirty="0"/>
              <a:t>&gt;</a:t>
            </a:r>
            <a:r>
              <a:rPr lang="fi-FI" dirty="0" err="1"/>
              <a:t>fit</a:t>
            </a:r>
            <a:r>
              <a:rPr lang="fi-FI" dirty="0"/>
              <a:t> / rajaa&gt;sovita</a:t>
            </a:r>
            <a:endParaRPr lang="en-US" dirty="0"/>
          </a:p>
        </p:txBody>
      </p:sp>
      <p:pic>
        <p:nvPicPr>
          <p:cNvPr id="21" name="Kuva 2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005361"/>
            <a:ext cx="2044059" cy="1674000"/>
          </a:xfrm>
          <a:prstGeom prst="rect">
            <a:avLst/>
          </a:prstGeom>
        </p:spPr>
      </p:pic>
    </p:spTree>
    <p:extLst>
      <p:ext uri="{BB962C8B-B14F-4D97-AF65-F5344CB8AC3E}">
        <p14:creationId xmlns:p14="http://schemas.microsoft.com/office/powerpoint/2010/main" val="75828619"/>
      </p:ext>
    </p:extLst>
  </p:cSld>
  <p:clrMapOvr>
    <a:masterClrMapping/>
  </p:clrMapOvr>
  <p:extLst>
    <p:ext uri="{DCECCB84-F9BA-43D5-87BE-67443E8EF086}">
      <p15:sldGuideLst xmlns:p15="http://schemas.microsoft.com/office/powerpoint/2012/main">
        <p15:guide id="1" orient="horz" pos="3297"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7. Divider - Red - Text and image">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3" name="Text Placeholder 2">
            <a:extLst>
              <a:ext uri="{FF2B5EF4-FFF2-40B4-BE49-F238E27FC236}">
                <a16:creationId xmlns:a16="http://schemas.microsoft.com/office/drawing/2014/main" id="{3CC9C0A2-E518-4F61-BACC-25E3255118C4}"/>
              </a:ext>
            </a:extLst>
          </p:cNvPr>
          <p:cNvSpPr>
            <a:spLocks noGrp="1"/>
          </p:cNvSpPr>
          <p:nvPr>
            <p:ph type="body" sz="quarter" idx="12" hasCustomPrompt="1"/>
          </p:nvPr>
        </p:nvSpPr>
        <p:spPr>
          <a:xfrm>
            <a:off x="287338" y="576797"/>
            <a:ext cx="4218160" cy="4186208"/>
          </a:xfrm>
          <a:prstGeom prst="rect">
            <a:avLst/>
          </a:prstGeom>
        </p:spPr>
        <p:txBody>
          <a:bodyPr lIns="0" tIns="0" rIns="0" bIns="0"/>
          <a:lstStyle>
            <a:lvl1pPr marL="0" indent="0">
              <a:lnSpc>
                <a:spcPct val="100000"/>
              </a:lnSpc>
              <a:buNone/>
              <a:defRPr sz="3300" b="1">
                <a:solidFill>
                  <a:schemeClr val="bg1"/>
                </a:solidFill>
              </a:defRPr>
            </a:lvl1pPr>
          </a:lstStyle>
          <a:p>
            <a:r>
              <a:rPr lang="fi-FI" dirty="0"/>
              <a:t>Lorem </a:t>
            </a:r>
            <a:r>
              <a:rPr lang="fi-FI" dirty="0" err="1"/>
              <a:t>ipsum</a:t>
            </a:r>
            <a:r>
              <a:rPr lang="fi-FI" dirty="0"/>
              <a:t> </a:t>
            </a:r>
            <a:r>
              <a:rPr lang="fi-FI" dirty="0" err="1"/>
              <a:t>dolor</a:t>
            </a:r>
            <a:r>
              <a:rPr lang="fi-FI" dirty="0"/>
              <a:t> </a:t>
            </a:r>
            <a:r>
              <a:rPr lang="fi-FI" dirty="0" err="1"/>
              <a:t>sit</a:t>
            </a:r>
            <a:r>
              <a:rPr lang="fi-FI" dirty="0"/>
              <a:t> amet, </a:t>
            </a:r>
            <a:r>
              <a:rPr lang="fi-FI" dirty="0" err="1"/>
              <a:t>consectetur</a:t>
            </a:r>
            <a:r>
              <a:rPr lang="fi-FI" dirty="0"/>
              <a:t> adipiscing elit. </a:t>
            </a:r>
            <a:r>
              <a:rPr lang="fi-FI" dirty="0" err="1"/>
              <a:t>Maecenas</a:t>
            </a:r>
            <a:r>
              <a:rPr lang="fi-FI" dirty="0"/>
              <a:t> </a:t>
            </a:r>
            <a:r>
              <a:rPr lang="fi-FI" dirty="0" err="1"/>
              <a:t>velit</a:t>
            </a:r>
            <a:r>
              <a:rPr lang="fi-FI" dirty="0"/>
              <a:t> </a:t>
            </a:r>
            <a:r>
              <a:rPr lang="fi-FI" dirty="0" err="1"/>
              <a:t>velit</a:t>
            </a:r>
            <a:r>
              <a:rPr lang="fi-FI" dirty="0"/>
              <a:t>, </a:t>
            </a:r>
            <a:r>
              <a:rPr lang="fi-FI" dirty="0" err="1"/>
              <a:t>consequat</a:t>
            </a:r>
            <a:r>
              <a:rPr lang="fi-FI" dirty="0"/>
              <a:t> </a:t>
            </a:r>
            <a:r>
              <a:rPr lang="fi-FI" dirty="0" err="1"/>
              <a:t>eget</a:t>
            </a:r>
            <a:r>
              <a:rPr lang="fi-FI" dirty="0"/>
              <a:t> </a:t>
            </a:r>
            <a:r>
              <a:rPr lang="fi-FI" dirty="0" err="1"/>
              <a:t>ullamcorper</a:t>
            </a:r>
            <a:r>
              <a:rPr lang="fi-FI" dirty="0"/>
              <a:t> a, </a:t>
            </a:r>
            <a:r>
              <a:rPr lang="fi-FI" dirty="0" err="1"/>
              <a:t>maximus</a:t>
            </a:r>
            <a:r>
              <a:rPr lang="fi-FI" dirty="0"/>
              <a:t> </a:t>
            </a:r>
            <a:r>
              <a:rPr lang="fi-FI" dirty="0" err="1"/>
              <a:t>ac</a:t>
            </a:r>
            <a:r>
              <a:rPr lang="fi-FI" dirty="0"/>
              <a:t> ex.</a:t>
            </a:r>
          </a:p>
        </p:txBody>
      </p:sp>
      <p:sp>
        <p:nvSpPr>
          <p:cNvPr id="4" name="Päivämäärän paikkamerkki 3">
            <a:extLst>
              <a:ext uri="{FF2B5EF4-FFF2-40B4-BE49-F238E27FC236}">
                <a16:creationId xmlns:a16="http://schemas.microsoft.com/office/drawing/2014/main" id="{04E326D0-D397-4DCF-88BA-ADD90C3D5C3E}"/>
              </a:ext>
            </a:extLst>
          </p:cNvPr>
          <p:cNvSpPr>
            <a:spLocks noGrp="1"/>
          </p:cNvSpPr>
          <p:nvPr>
            <p:ph type="dt" sz="half" idx="13"/>
          </p:nvPr>
        </p:nvSpPr>
        <p:spPr/>
        <p:txBody>
          <a:bodyPr/>
          <a:lstStyle>
            <a:lvl1pPr>
              <a:defRPr>
                <a:solidFill>
                  <a:srgbClr val="FFFFFF"/>
                </a:solidFill>
              </a:defRPr>
            </a:lvl1pPr>
          </a:lstStyle>
          <a:p>
            <a:r>
              <a:rPr lang="fi-FI"/>
              <a:t>dd.mm.yyyy</a:t>
            </a:r>
            <a:endParaRPr lang="en-US" dirty="0"/>
          </a:p>
        </p:txBody>
      </p:sp>
      <p:sp>
        <p:nvSpPr>
          <p:cNvPr id="10" name="Dian numeron paikkamerkki 9">
            <a:extLst>
              <a:ext uri="{FF2B5EF4-FFF2-40B4-BE49-F238E27FC236}">
                <a16:creationId xmlns:a16="http://schemas.microsoft.com/office/drawing/2014/main" id="{439BEBFE-6A3C-4862-B3C0-DF2EC5E8CBFB}"/>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12" name="Kuva 11"/>
          <p:cNvPicPr>
            <a:picLocks noChangeAspect="1"/>
          </p:cNvPicPr>
          <p:nvPr userDrawn="1"/>
        </p:nvPicPr>
        <p:blipFill rotWithShape="1">
          <a:blip r:embed="rId2">
            <a:extLst>
              <a:ext uri="{28A0092B-C50C-407E-A947-70E740481C1C}">
                <a14:useLocalDpi xmlns:a14="http://schemas.microsoft.com/office/drawing/2010/main" val="0"/>
              </a:ext>
            </a:extLst>
          </a:blip>
          <a:srcRect l="33859" r="22506"/>
          <a:stretch/>
        </p:blipFill>
        <p:spPr>
          <a:xfrm>
            <a:off x="4715180" y="0"/>
            <a:ext cx="4428000" cy="5715000"/>
          </a:xfrm>
          <a:prstGeom prst="rect">
            <a:avLst/>
          </a:prstGeom>
        </p:spPr>
      </p:pic>
      <p:sp>
        <p:nvSpPr>
          <p:cNvPr id="5" name="Alatunnisteen paikkamerkki 4">
            <a:extLst>
              <a:ext uri="{FF2B5EF4-FFF2-40B4-BE49-F238E27FC236}">
                <a16:creationId xmlns:a16="http://schemas.microsoft.com/office/drawing/2014/main" id="{0B124AD7-04E5-4E26-A7E3-6E499B81497F}"/>
              </a:ext>
            </a:extLst>
          </p:cNvPr>
          <p:cNvSpPr>
            <a:spLocks noGrp="1"/>
          </p:cNvSpPr>
          <p:nvPr>
            <p:ph type="ftr" sz="quarter" idx="14"/>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pic>
        <p:nvPicPr>
          <p:cNvPr id="18" name="Kuva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 y="4823410"/>
            <a:ext cx="2149762" cy="856800"/>
          </a:xfrm>
          <a:prstGeom prst="rect">
            <a:avLst/>
          </a:prstGeom>
        </p:spPr>
      </p:pic>
    </p:spTree>
    <p:extLst>
      <p:ext uri="{BB962C8B-B14F-4D97-AF65-F5344CB8AC3E}">
        <p14:creationId xmlns:p14="http://schemas.microsoft.com/office/powerpoint/2010/main" val="2907931115"/>
      </p:ext>
    </p:extLst>
  </p:cSld>
  <p:clrMapOvr>
    <a:masterClrMapping/>
  </p:clrMapOvr>
  <p:extLst>
    <p:ext uri="{DCECCB84-F9BA-43D5-87BE-67443E8EF086}">
      <p15:sldGuideLst xmlns:p15="http://schemas.microsoft.com/office/powerpoint/2012/main">
        <p15:guide id="1" pos="2971"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7. Divider - Red - Text and image">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3" name="Text Placeholder 2">
            <a:extLst>
              <a:ext uri="{FF2B5EF4-FFF2-40B4-BE49-F238E27FC236}">
                <a16:creationId xmlns:a16="http://schemas.microsoft.com/office/drawing/2014/main" id="{3CC9C0A2-E518-4F61-BACC-25E3255118C4}"/>
              </a:ext>
            </a:extLst>
          </p:cNvPr>
          <p:cNvSpPr>
            <a:spLocks noGrp="1"/>
          </p:cNvSpPr>
          <p:nvPr>
            <p:ph type="body" sz="quarter" idx="12" hasCustomPrompt="1"/>
          </p:nvPr>
        </p:nvSpPr>
        <p:spPr>
          <a:xfrm>
            <a:off x="287338" y="576797"/>
            <a:ext cx="4218160" cy="4186208"/>
          </a:xfrm>
          <a:prstGeom prst="rect">
            <a:avLst/>
          </a:prstGeom>
        </p:spPr>
        <p:txBody>
          <a:bodyPr lIns="0" tIns="0" rIns="0" bIns="0"/>
          <a:lstStyle>
            <a:lvl1pPr marL="0" indent="0">
              <a:lnSpc>
                <a:spcPct val="100000"/>
              </a:lnSpc>
              <a:buNone/>
              <a:defRPr sz="3300" b="1">
                <a:solidFill>
                  <a:schemeClr val="bg1"/>
                </a:solidFill>
              </a:defRPr>
            </a:lvl1pPr>
          </a:lstStyle>
          <a:p>
            <a:r>
              <a:rPr lang="fi-FI" dirty="0"/>
              <a:t>Lorem </a:t>
            </a:r>
            <a:r>
              <a:rPr lang="fi-FI" dirty="0" err="1"/>
              <a:t>ipsum</a:t>
            </a:r>
            <a:r>
              <a:rPr lang="fi-FI" dirty="0"/>
              <a:t> </a:t>
            </a:r>
            <a:r>
              <a:rPr lang="fi-FI" dirty="0" err="1"/>
              <a:t>dolor</a:t>
            </a:r>
            <a:r>
              <a:rPr lang="fi-FI" dirty="0"/>
              <a:t> </a:t>
            </a:r>
            <a:r>
              <a:rPr lang="fi-FI" dirty="0" err="1"/>
              <a:t>sit</a:t>
            </a:r>
            <a:r>
              <a:rPr lang="fi-FI" dirty="0"/>
              <a:t> amet, </a:t>
            </a:r>
            <a:r>
              <a:rPr lang="fi-FI" dirty="0" err="1"/>
              <a:t>consectetur</a:t>
            </a:r>
            <a:r>
              <a:rPr lang="fi-FI" dirty="0"/>
              <a:t> </a:t>
            </a:r>
            <a:r>
              <a:rPr lang="fi-FI" dirty="0" err="1"/>
              <a:t>adipiscing</a:t>
            </a:r>
            <a:r>
              <a:rPr lang="fi-FI" dirty="0"/>
              <a:t> elit. Maecenas </a:t>
            </a:r>
            <a:r>
              <a:rPr lang="fi-FI" dirty="0" err="1"/>
              <a:t>velit</a:t>
            </a:r>
            <a:r>
              <a:rPr lang="fi-FI" dirty="0"/>
              <a:t> </a:t>
            </a:r>
            <a:r>
              <a:rPr lang="fi-FI" dirty="0" err="1"/>
              <a:t>velit</a:t>
            </a:r>
            <a:r>
              <a:rPr lang="fi-FI" dirty="0"/>
              <a:t>, </a:t>
            </a:r>
            <a:r>
              <a:rPr lang="fi-FI" dirty="0" err="1"/>
              <a:t>consequat</a:t>
            </a:r>
            <a:r>
              <a:rPr lang="fi-FI" dirty="0"/>
              <a:t> </a:t>
            </a:r>
            <a:r>
              <a:rPr lang="fi-FI" dirty="0" err="1"/>
              <a:t>eget</a:t>
            </a:r>
            <a:r>
              <a:rPr lang="fi-FI" dirty="0"/>
              <a:t> </a:t>
            </a:r>
            <a:r>
              <a:rPr lang="fi-FI" dirty="0" err="1"/>
              <a:t>ullamcorper</a:t>
            </a:r>
            <a:r>
              <a:rPr lang="fi-FI" dirty="0"/>
              <a:t> a, </a:t>
            </a:r>
            <a:r>
              <a:rPr lang="fi-FI" dirty="0" err="1"/>
              <a:t>maximus</a:t>
            </a:r>
            <a:r>
              <a:rPr lang="fi-FI" dirty="0"/>
              <a:t> </a:t>
            </a:r>
            <a:r>
              <a:rPr lang="fi-FI" dirty="0" err="1"/>
              <a:t>ac</a:t>
            </a:r>
            <a:r>
              <a:rPr lang="fi-FI" dirty="0"/>
              <a:t> ex.</a:t>
            </a:r>
          </a:p>
        </p:txBody>
      </p:sp>
      <p:sp>
        <p:nvSpPr>
          <p:cNvPr id="4" name="Päivämäärän paikkamerkki 3">
            <a:extLst>
              <a:ext uri="{FF2B5EF4-FFF2-40B4-BE49-F238E27FC236}">
                <a16:creationId xmlns:a16="http://schemas.microsoft.com/office/drawing/2014/main" id="{04E326D0-D397-4DCF-88BA-ADD90C3D5C3E}"/>
              </a:ext>
            </a:extLst>
          </p:cNvPr>
          <p:cNvSpPr>
            <a:spLocks noGrp="1"/>
          </p:cNvSpPr>
          <p:nvPr>
            <p:ph type="dt" sz="half" idx="13"/>
          </p:nvPr>
        </p:nvSpPr>
        <p:spPr/>
        <p:txBody>
          <a:bodyPr/>
          <a:lstStyle>
            <a:lvl1pPr>
              <a:defRPr>
                <a:solidFill>
                  <a:srgbClr val="FFFFFF"/>
                </a:solidFill>
              </a:defRPr>
            </a:lvl1pPr>
          </a:lstStyle>
          <a:p>
            <a:r>
              <a:rPr lang="fi-FI"/>
              <a:t>dd.mm.yyyy</a:t>
            </a:r>
            <a:endParaRPr lang="en-US" dirty="0"/>
          </a:p>
        </p:txBody>
      </p:sp>
      <p:sp>
        <p:nvSpPr>
          <p:cNvPr id="10" name="Dian numeron paikkamerkki 9">
            <a:extLst>
              <a:ext uri="{FF2B5EF4-FFF2-40B4-BE49-F238E27FC236}">
                <a16:creationId xmlns:a16="http://schemas.microsoft.com/office/drawing/2014/main" id="{439BEBFE-6A3C-4862-B3C0-DF2EC5E8CBFB}"/>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14" name="Kuva 13"/>
          <p:cNvPicPr>
            <a:picLocks noChangeAspect="1"/>
          </p:cNvPicPr>
          <p:nvPr userDrawn="1"/>
        </p:nvPicPr>
        <p:blipFill rotWithShape="1">
          <a:blip r:embed="rId2">
            <a:extLst>
              <a:ext uri="{28A0092B-C50C-407E-A947-70E740481C1C}">
                <a14:useLocalDpi xmlns:a14="http://schemas.microsoft.com/office/drawing/2010/main" val="0"/>
              </a:ext>
            </a:extLst>
          </a:blip>
          <a:srcRect l="33408" r="14927"/>
          <a:stretch/>
        </p:blipFill>
        <p:spPr>
          <a:xfrm>
            <a:off x="4722854" y="0"/>
            <a:ext cx="4428000" cy="5715000"/>
          </a:xfrm>
          <a:prstGeom prst="rect">
            <a:avLst/>
          </a:prstGeom>
        </p:spPr>
      </p:pic>
      <p:sp>
        <p:nvSpPr>
          <p:cNvPr id="5" name="Alatunnisteen paikkamerkki 4">
            <a:extLst>
              <a:ext uri="{FF2B5EF4-FFF2-40B4-BE49-F238E27FC236}">
                <a16:creationId xmlns:a16="http://schemas.microsoft.com/office/drawing/2014/main" id="{0B124AD7-04E5-4E26-A7E3-6E499B81497F}"/>
              </a:ext>
            </a:extLst>
          </p:cNvPr>
          <p:cNvSpPr>
            <a:spLocks noGrp="1"/>
          </p:cNvSpPr>
          <p:nvPr>
            <p:ph type="ftr" sz="quarter" idx="14"/>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pic>
        <p:nvPicPr>
          <p:cNvPr id="18" name="Kuva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 y="4823410"/>
            <a:ext cx="2149762" cy="856800"/>
          </a:xfrm>
          <a:prstGeom prst="rect">
            <a:avLst/>
          </a:prstGeom>
        </p:spPr>
      </p:pic>
    </p:spTree>
    <p:extLst>
      <p:ext uri="{BB962C8B-B14F-4D97-AF65-F5344CB8AC3E}">
        <p14:creationId xmlns:p14="http://schemas.microsoft.com/office/powerpoint/2010/main" val="3970361234"/>
      </p:ext>
    </p:extLst>
  </p:cSld>
  <p:clrMapOvr>
    <a:masterClrMapping/>
  </p:clrMapOvr>
  <p:extLst>
    <p:ext uri="{DCECCB84-F9BA-43D5-87BE-67443E8EF086}">
      <p15:sldGuideLst xmlns:p15="http://schemas.microsoft.com/office/powerpoint/2012/main">
        <p15:guide id="1" pos="2971"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7. Divider - Red - Text and image">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3" name="Text Placeholder 2">
            <a:extLst>
              <a:ext uri="{FF2B5EF4-FFF2-40B4-BE49-F238E27FC236}">
                <a16:creationId xmlns:a16="http://schemas.microsoft.com/office/drawing/2014/main" id="{3CC9C0A2-E518-4F61-BACC-25E3255118C4}"/>
              </a:ext>
            </a:extLst>
          </p:cNvPr>
          <p:cNvSpPr>
            <a:spLocks noGrp="1"/>
          </p:cNvSpPr>
          <p:nvPr>
            <p:ph type="body" sz="quarter" idx="12" hasCustomPrompt="1"/>
          </p:nvPr>
        </p:nvSpPr>
        <p:spPr>
          <a:xfrm>
            <a:off x="287338" y="576797"/>
            <a:ext cx="4218160" cy="4186208"/>
          </a:xfrm>
          <a:prstGeom prst="rect">
            <a:avLst/>
          </a:prstGeom>
        </p:spPr>
        <p:txBody>
          <a:bodyPr lIns="0" tIns="0" rIns="0" bIns="0"/>
          <a:lstStyle>
            <a:lvl1pPr marL="0" indent="0">
              <a:lnSpc>
                <a:spcPct val="100000"/>
              </a:lnSpc>
              <a:buNone/>
              <a:defRPr sz="3300" b="1">
                <a:solidFill>
                  <a:schemeClr val="bg1"/>
                </a:solidFill>
              </a:defRPr>
            </a:lvl1pPr>
          </a:lstStyle>
          <a:p>
            <a:r>
              <a:rPr lang="fi-FI" dirty="0"/>
              <a:t>Lorem </a:t>
            </a:r>
            <a:r>
              <a:rPr lang="fi-FI" dirty="0" err="1"/>
              <a:t>ipsum</a:t>
            </a:r>
            <a:r>
              <a:rPr lang="fi-FI" dirty="0"/>
              <a:t> </a:t>
            </a:r>
            <a:r>
              <a:rPr lang="fi-FI" dirty="0" err="1"/>
              <a:t>dolor</a:t>
            </a:r>
            <a:r>
              <a:rPr lang="fi-FI" dirty="0"/>
              <a:t> </a:t>
            </a:r>
            <a:r>
              <a:rPr lang="fi-FI" dirty="0" err="1"/>
              <a:t>sit</a:t>
            </a:r>
            <a:r>
              <a:rPr lang="fi-FI" dirty="0"/>
              <a:t> amet, </a:t>
            </a:r>
            <a:r>
              <a:rPr lang="fi-FI" dirty="0" err="1"/>
              <a:t>consectetur</a:t>
            </a:r>
            <a:r>
              <a:rPr lang="fi-FI" dirty="0"/>
              <a:t> </a:t>
            </a:r>
            <a:r>
              <a:rPr lang="fi-FI" dirty="0" err="1"/>
              <a:t>adipiscing</a:t>
            </a:r>
            <a:r>
              <a:rPr lang="fi-FI" dirty="0"/>
              <a:t> elit. Maecenas </a:t>
            </a:r>
            <a:r>
              <a:rPr lang="fi-FI" dirty="0" err="1"/>
              <a:t>velit</a:t>
            </a:r>
            <a:r>
              <a:rPr lang="fi-FI" dirty="0"/>
              <a:t> </a:t>
            </a:r>
            <a:r>
              <a:rPr lang="fi-FI" dirty="0" err="1"/>
              <a:t>velit</a:t>
            </a:r>
            <a:r>
              <a:rPr lang="fi-FI" dirty="0"/>
              <a:t>, </a:t>
            </a:r>
            <a:r>
              <a:rPr lang="fi-FI" dirty="0" err="1"/>
              <a:t>consequat</a:t>
            </a:r>
            <a:r>
              <a:rPr lang="fi-FI" dirty="0"/>
              <a:t> </a:t>
            </a:r>
            <a:r>
              <a:rPr lang="fi-FI" dirty="0" err="1"/>
              <a:t>eget</a:t>
            </a:r>
            <a:r>
              <a:rPr lang="fi-FI" dirty="0"/>
              <a:t> </a:t>
            </a:r>
            <a:r>
              <a:rPr lang="fi-FI" dirty="0" err="1"/>
              <a:t>ullamcorper</a:t>
            </a:r>
            <a:r>
              <a:rPr lang="fi-FI" dirty="0"/>
              <a:t> a, </a:t>
            </a:r>
            <a:r>
              <a:rPr lang="fi-FI" dirty="0" err="1"/>
              <a:t>maximus</a:t>
            </a:r>
            <a:r>
              <a:rPr lang="fi-FI" dirty="0"/>
              <a:t> </a:t>
            </a:r>
            <a:r>
              <a:rPr lang="fi-FI" dirty="0" err="1"/>
              <a:t>ac</a:t>
            </a:r>
            <a:r>
              <a:rPr lang="fi-FI" dirty="0"/>
              <a:t> ex.</a:t>
            </a:r>
          </a:p>
        </p:txBody>
      </p:sp>
      <p:sp>
        <p:nvSpPr>
          <p:cNvPr id="4" name="Päivämäärän paikkamerkki 3">
            <a:extLst>
              <a:ext uri="{FF2B5EF4-FFF2-40B4-BE49-F238E27FC236}">
                <a16:creationId xmlns:a16="http://schemas.microsoft.com/office/drawing/2014/main" id="{04E326D0-D397-4DCF-88BA-ADD90C3D5C3E}"/>
              </a:ext>
            </a:extLst>
          </p:cNvPr>
          <p:cNvSpPr>
            <a:spLocks noGrp="1"/>
          </p:cNvSpPr>
          <p:nvPr>
            <p:ph type="dt" sz="half" idx="13"/>
          </p:nvPr>
        </p:nvSpPr>
        <p:spPr/>
        <p:txBody>
          <a:bodyPr/>
          <a:lstStyle>
            <a:lvl1pPr>
              <a:defRPr>
                <a:solidFill>
                  <a:srgbClr val="FFFFFF"/>
                </a:solidFill>
              </a:defRPr>
            </a:lvl1pPr>
          </a:lstStyle>
          <a:p>
            <a:r>
              <a:rPr lang="fi-FI"/>
              <a:t>dd.mm.yyyy</a:t>
            </a:r>
            <a:endParaRPr lang="en-US" dirty="0"/>
          </a:p>
        </p:txBody>
      </p:sp>
      <p:sp>
        <p:nvSpPr>
          <p:cNvPr id="10" name="Dian numeron paikkamerkki 9">
            <a:extLst>
              <a:ext uri="{FF2B5EF4-FFF2-40B4-BE49-F238E27FC236}">
                <a16:creationId xmlns:a16="http://schemas.microsoft.com/office/drawing/2014/main" id="{439BEBFE-6A3C-4862-B3C0-DF2EC5E8CBFB}"/>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13" name="Kuva 12"/>
          <p:cNvPicPr>
            <a:picLocks noChangeAspect="1"/>
          </p:cNvPicPr>
          <p:nvPr userDrawn="1"/>
        </p:nvPicPr>
        <p:blipFill rotWithShape="1">
          <a:blip r:embed="rId2">
            <a:extLst>
              <a:ext uri="{28A0092B-C50C-407E-A947-70E740481C1C}">
                <a14:useLocalDpi xmlns:a14="http://schemas.microsoft.com/office/drawing/2010/main" val="0"/>
              </a:ext>
            </a:extLst>
          </a:blip>
          <a:srcRect l="20020" r="21909"/>
          <a:stretch/>
        </p:blipFill>
        <p:spPr>
          <a:xfrm>
            <a:off x="4713402" y="1"/>
            <a:ext cx="4428000" cy="5714999"/>
          </a:xfrm>
          <a:prstGeom prst="rect">
            <a:avLst/>
          </a:prstGeom>
        </p:spPr>
      </p:pic>
      <p:sp>
        <p:nvSpPr>
          <p:cNvPr id="5" name="Alatunnisteen paikkamerkki 4">
            <a:extLst>
              <a:ext uri="{FF2B5EF4-FFF2-40B4-BE49-F238E27FC236}">
                <a16:creationId xmlns:a16="http://schemas.microsoft.com/office/drawing/2014/main" id="{0B124AD7-04E5-4E26-A7E3-6E499B81497F}"/>
              </a:ext>
            </a:extLst>
          </p:cNvPr>
          <p:cNvSpPr>
            <a:spLocks noGrp="1"/>
          </p:cNvSpPr>
          <p:nvPr>
            <p:ph type="ftr" sz="quarter" idx="14"/>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pic>
        <p:nvPicPr>
          <p:cNvPr id="18" name="Kuva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 y="4823410"/>
            <a:ext cx="2149762" cy="856800"/>
          </a:xfrm>
          <a:prstGeom prst="rect">
            <a:avLst/>
          </a:prstGeom>
        </p:spPr>
      </p:pic>
    </p:spTree>
    <p:extLst>
      <p:ext uri="{BB962C8B-B14F-4D97-AF65-F5344CB8AC3E}">
        <p14:creationId xmlns:p14="http://schemas.microsoft.com/office/powerpoint/2010/main" val="463234212"/>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 Body slide - 1 wide column">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292353" y="215948"/>
            <a:ext cx="8492897" cy="1110638"/>
          </a:xfrm>
          <a:prstGeom prst="rect">
            <a:avLst/>
          </a:prstGeom>
        </p:spPr>
        <p:txBody>
          <a:bodyPr lIns="0" tIns="0" rIns="0" bIns="0"/>
          <a:lstStyle>
            <a:lvl1pPr marL="0" indent="0">
              <a:lnSpc>
                <a:spcPct val="100000"/>
              </a:lnSpc>
              <a:buNone/>
              <a:defRPr sz="40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 </a:t>
            </a:r>
          </a:p>
        </p:txBody>
      </p:sp>
      <p:sp>
        <p:nvSpPr>
          <p:cNvPr id="13" name="Text Placeholder 3"/>
          <p:cNvSpPr>
            <a:spLocks noGrp="1"/>
          </p:cNvSpPr>
          <p:nvPr>
            <p:ph type="body" sz="half" idx="11" hasCustomPrompt="1"/>
          </p:nvPr>
        </p:nvSpPr>
        <p:spPr>
          <a:xfrm>
            <a:off x="292353" y="1563761"/>
            <a:ext cx="8492897" cy="3388289"/>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 typeface="Arial" panose="020B0604020202020204" pitchFamily="34" charset="0"/>
              <a:buNone/>
              <a:tabLst/>
              <a:defRPr sz="2100" b="1" baseline="0">
                <a:solidFill>
                  <a:schemeClr val="tx1"/>
                </a:solidFill>
              </a:defRPr>
            </a:lvl1pPr>
            <a:lvl2pPr marL="628589" indent="-271437">
              <a:buFont typeface="Arial" panose="020B0604020202020204" pitchFamily="34" charset="0"/>
              <a:buChar char="•"/>
              <a:defRPr sz="2100"/>
            </a:lvl2pPr>
            <a:lvl3pPr marL="804783" indent="-176195">
              <a:buFont typeface="Arial" panose="020B0604020202020204" pitchFamily="34" charset="0"/>
              <a:buChar char="•"/>
              <a:defRPr sz="16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a:p>
            <a:pPr lvl="1"/>
            <a:r>
              <a:rPr lang="fi-FI" dirty="0"/>
              <a:t>Second </a:t>
            </a:r>
            <a:r>
              <a:rPr lang="fi-FI" dirty="0" err="1"/>
              <a:t>level</a:t>
            </a:r>
            <a:endParaRPr lang="fi-FI" dirty="0"/>
          </a:p>
          <a:p>
            <a:pPr lvl="2"/>
            <a:r>
              <a:rPr lang="fi-FI" dirty="0"/>
              <a:t>Third </a:t>
            </a:r>
            <a:r>
              <a:rPr lang="fi-FI" dirty="0" err="1"/>
              <a:t>level</a:t>
            </a:r>
            <a:endParaRPr lang="fi-FI" dirty="0"/>
          </a:p>
        </p:txBody>
      </p:sp>
      <p:sp>
        <p:nvSpPr>
          <p:cNvPr id="2" name="Päivämäärän paikkamerkki 1">
            <a:extLst>
              <a:ext uri="{FF2B5EF4-FFF2-40B4-BE49-F238E27FC236}">
                <a16:creationId xmlns:a16="http://schemas.microsoft.com/office/drawing/2014/main" id="{4C366827-B13F-41D2-9BB1-86D6952FE74F}"/>
              </a:ext>
            </a:extLst>
          </p:cNvPr>
          <p:cNvSpPr>
            <a:spLocks noGrp="1"/>
          </p:cNvSpPr>
          <p:nvPr>
            <p:ph type="dt" sz="half" idx="12"/>
          </p:nvPr>
        </p:nvSpPr>
        <p:spPr/>
        <p:txBody>
          <a:bodyPr/>
          <a:lstStyle/>
          <a:p>
            <a:r>
              <a:rPr lang="fi-FI"/>
              <a:t>dd.mm.yyyy</a:t>
            </a:r>
            <a:endParaRPr lang="en-US" dirty="0"/>
          </a:p>
        </p:txBody>
      </p:sp>
      <p:sp>
        <p:nvSpPr>
          <p:cNvPr id="3" name="Alatunnisteen paikkamerkki 2">
            <a:extLst>
              <a:ext uri="{FF2B5EF4-FFF2-40B4-BE49-F238E27FC236}">
                <a16:creationId xmlns:a16="http://schemas.microsoft.com/office/drawing/2014/main" id="{B081CECA-2419-49BC-A865-E26F838DFBF9}"/>
              </a:ext>
            </a:extLst>
          </p:cNvPr>
          <p:cNvSpPr>
            <a:spLocks noGrp="1"/>
          </p:cNvSpPr>
          <p:nvPr>
            <p:ph type="ftr" sz="quarter" idx="13"/>
          </p:nvPr>
        </p:nvSpPr>
        <p:spPr/>
        <p:txBody>
          <a:bodyPr/>
          <a:lstStyle/>
          <a:p>
            <a:r>
              <a:rPr lang="fi-FI" dirty="0" err="1"/>
              <a:t>Your</a:t>
            </a:r>
            <a:r>
              <a:rPr lang="fi-FI" dirty="0"/>
              <a:t> text </a:t>
            </a:r>
            <a:r>
              <a:rPr lang="fi-FI" dirty="0" err="1"/>
              <a:t>here</a:t>
            </a:r>
            <a:endParaRPr lang="fi-FI" dirty="0"/>
          </a:p>
        </p:txBody>
      </p:sp>
      <p:sp>
        <p:nvSpPr>
          <p:cNvPr id="4" name="Dian numeron paikkamerkki 3">
            <a:extLst>
              <a:ext uri="{FF2B5EF4-FFF2-40B4-BE49-F238E27FC236}">
                <a16:creationId xmlns:a16="http://schemas.microsoft.com/office/drawing/2014/main" id="{75CA6814-F1E3-4289-929D-E2AEACCAF6C2}"/>
              </a:ext>
            </a:extLst>
          </p:cNvPr>
          <p:cNvSpPr>
            <a:spLocks noGrp="1"/>
          </p:cNvSpPr>
          <p:nvPr>
            <p:ph type="sldNum" sz="quarter" idx="14"/>
          </p:nvPr>
        </p:nvSpPr>
        <p:spPr/>
        <p:txBody>
          <a:bodyPr/>
          <a:lstStyle/>
          <a:p>
            <a:fld id="{28F7F04C-F568-F649-A2AE-EA61C66B69B4}" type="slidenum">
              <a:rPr lang="en-US" smtClean="0"/>
              <a:pPr/>
              <a:t>‹#›</a:t>
            </a:fld>
            <a:endParaRPr lang="en-US" dirty="0"/>
          </a:p>
        </p:txBody>
      </p:sp>
      <p:pic>
        <p:nvPicPr>
          <p:cNvPr id="12" name="Kuva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238235" cy="856800"/>
          </a:xfrm>
          <a:prstGeom prst="rect">
            <a:avLst/>
          </a:prstGeom>
        </p:spPr>
      </p:pic>
    </p:spTree>
    <p:extLst>
      <p:ext uri="{BB962C8B-B14F-4D97-AF65-F5344CB8AC3E}">
        <p14:creationId xmlns:p14="http://schemas.microsoft.com/office/powerpoint/2010/main" val="1497419491"/>
      </p:ext>
    </p:extLst>
  </p:cSld>
  <p:clrMapOvr>
    <a:masterClrMapping/>
  </p:clrMapOvr>
  <p:extLst>
    <p:ext uri="{DCECCB84-F9BA-43D5-87BE-67443E8EF086}">
      <p15:sldGuideLst xmlns:p15="http://schemas.microsoft.com/office/powerpoint/2012/main">
        <p15:guide id="4" pos="5534" userDrawn="1">
          <p15:clr>
            <a:srgbClr val="FBAE40"/>
          </p15:clr>
        </p15:guide>
        <p15:guide id="5" orient="horz" pos="363" userDrawn="1">
          <p15:clr>
            <a:srgbClr val="FBAE40"/>
          </p15:clr>
        </p15:guide>
        <p15:guide id="6" pos="2795" userDrawn="1">
          <p15:clr>
            <a:srgbClr val="FBAE40"/>
          </p15:clr>
        </p15:guide>
        <p15:guide id="7" pos="2965" userDrawn="1">
          <p15:clr>
            <a:srgbClr val="FBAE40"/>
          </p15:clr>
        </p15:guide>
        <p15:guide id="8" orient="horz" pos="341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 Body slide with Subheadline">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292353" y="215947"/>
            <a:ext cx="8492897" cy="1110638"/>
          </a:xfrm>
          <a:prstGeom prst="rect">
            <a:avLst/>
          </a:prstGeom>
        </p:spPr>
        <p:txBody>
          <a:bodyPr lIns="0" tIns="0" rIns="0" bIns="0"/>
          <a:lstStyle>
            <a:lvl1pPr marL="0" indent="0">
              <a:lnSpc>
                <a:spcPct val="100000"/>
              </a:lnSpc>
              <a:buNone/>
              <a:defRPr sz="40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 </a:t>
            </a:r>
          </a:p>
        </p:txBody>
      </p:sp>
      <p:sp>
        <p:nvSpPr>
          <p:cNvPr id="13" name="Text Placeholder 3"/>
          <p:cNvSpPr>
            <a:spLocks noGrp="1"/>
          </p:cNvSpPr>
          <p:nvPr>
            <p:ph type="body" sz="half" idx="11" hasCustomPrompt="1"/>
          </p:nvPr>
        </p:nvSpPr>
        <p:spPr>
          <a:xfrm>
            <a:off x="292353" y="2433703"/>
            <a:ext cx="8492897" cy="2510647"/>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 typeface="Arial" panose="020B0604020202020204" pitchFamily="34" charset="0"/>
              <a:buNone/>
              <a:tabLst/>
              <a:defRPr sz="2100" b="1" baseline="0">
                <a:solidFill>
                  <a:schemeClr val="tx1"/>
                </a:solidFill>
              </a:defRPr>
            </a:lvl1pPr>
            <a:lvl2pPr marL="628589" indent="-271437">
              <a:buFont typeface="Arial" panose="020B0604020202020204" pitchFamily="34" charset="0"/>
              <a:buChar char="•"/>
              <a:defRPr sz="2100"/>
            </a:lvl2pPr>
            <a:lvl3pPr marL="804783" indent="-176195">
              <a:buFont typeface="Arial" panose="020B0604020202020204" pitchFamily="34" charset="0"/>
              <a:buChar char="•"/>
              <a:defRPr sz="16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a:p>
            <a:pPr lvl="1"/>
            <a:r>
              <a:rPr lang="fi-FI" dirty="0"/>
              <a:t>Second </a:t>
            </a:r>
            <a:r>
              <a:rPr lang="fi-FI" dirty="0" err="1"/>
              <a:t>level</a:t>
            </a:r>
            <a:endParaRPr lang="fi-FI" dirty="0"/>
          </a:p>
          <a:p>
            <a:pPr lvl="2"/>
            <a:r>
              <a:rPr lang="fi-FI" dirty="0"/>
              <a:t>Third </a:t>
            </a:r>
            <a:r>
              <a:rPr lang="fi-FI" dirty="0" err="1"/>
              <a:t>level</a:t>
            </a:r>
            <a:endParaRPr lang="fi-FI" dirty="0"/>
          </a:p>
        </p:txBody>
      </p:sp>
      <p:sp>
        <p:nvSpPr>
          <p:cNvPr id="7" name="Text Placeholder 3"/>
          <p:cNvSpPr>
            <a:spLocks noGrp="1"/>
          </p:cNvSpPr>
          <p:nvPr>
            <p:ph type="body" sz="half" idx="12" hasCustomPrompt="1"/>
          </p:nvPr>
        </p:nvSpPr>
        <p:spPr>
          <a:xfrm>
            <a:off x="292353" y="1517578"/>
            <a:ext cx="8492897" cy="720946"/>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Tx/>
              <a:buNone/>
              <a:tabLst/>
              <a:defRPr sz="28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Sub Headline</a:t>
            </a:r>
          </a:p>
          <a:p>
            <a:pPr lvl="0"/>
            <a:endParaRPr lang="en-US" dirty="0"/>
          </a:p>
        </p:txBody>
      </p:sp>
      <p:sp>
        <p:nvSpPr>
          <p:cNvPr id="2" name="Päivämäärän paikkamerkki 1">
            <a:extLst>
              <a:ext uri="{FF2B5EF4-FFF2-40B4-BE49-F238E27FC236}">
                <a16:creationId xmlns:a16="http://schemas.microsoft.com/office/drawing/2014/main" id="{15F98E76-565B-438E-BE24-AF36CE784A61}"/>
              </a:ext>
            </a:extLst>
          </p:cNvPr>
          <p:cNvSpPr>
            <a:spLocks noGrp="1"/>
          </p:cNvSpPr>
          <p:nvPr>
            <p:ph type="dt" sz="half" idx="13"/>
          </p:nvPr>
        </p:nvSpPr>
        <p:spPr/>
        <p:txBody>
          <a:bodyPr/>
          <a:lstStyle/>
          <a:p>
            <a:r>
              <a:rPr lang="fi-FI"/>
              <a:t>dd.mm.yyyy</a:t>
            </a:r>
            <a:endParaRPr lang="en-US" dirty="0"/>
          </a:p>
        </p:txBody>
      </p:sp>
      <p:sp>
        <p:nvSpPr>
          <p:cNvPr id="3" name="Alatunnisteen paikkamerkki 2">
            <a:extLst>
              <a:ext uri="{FF2B5EF4-FFF2-40B4-BE49-F238E27FC236}">
                <a16:creationId xmlns:a16="http://schemas.microsoft.com/office/drawing/2014/main" id="{0477500B-A8BC-45B6-BA85-A082FC8528F3}"/>
              </a:ext>
            </a:extLst>
          </p:cNvPr>
          <p:cNvSpPr>
            <a:spLocks noGrp="1"/>
          </p:cNvSpPr>
          <p:nvPr>
            <p:ph type="ftr" sz="quarter" idx="14"/>
          </p:nvPr>
        </p:nvSpPr>
        <p:spPr/>
        <p:txBody>
          <a:bodyPr/>
          <a:lstStyle/>
          <a:p>
            <a:r>
              <a:rPr lang="fi-FI" dirty="0" err="1"/>
              <a:t>Your</a:t>
            </a:r>
            <a:r>
              <a:rPr lang="fi-FI" dirty="0"/>
              <a:t> text </a:t>
            </a:r>
            <a:r>
              <a:rPr lang="fi-FI" dirty="0" err="1"/>
              <a:t>here</a:t>
            </a:r>
            <a:endParaRPr lang="fi-FI" dirty="0"/>
          </a:p>
        </p:txBody>
      </p:sp>
      <p:sp>
        <p:nvSpPr>
          <p:cNvPr id="4" name="Dian numeron paikkamerkki 3">
            <a:extLst>
              <a:ext uri="{FF2B5EF4-FFF2-40B4-BE49-F238E27FC236}">
                <a16:creationId xmlns:a16="http://schemas.microsoft.com/office/drawing/2014/main" id="{4A736A4D-A5BC-4E4F-9FD0-C4BC6EEC989C}"/>
              </a:ext>
            </a:extLst>
          </p:cNvPr>
          <p:cNvSpPr>
            <a:spLocks noGrp="1"/>
          </p:cNvSpPr>
          <p:nvPr>
            <p:ph type="sldNum" sz="quarter" idx="15"/>
          </p:nvPr>
        </p:nvSpPr>
        <p:spPr/>
        <p:txBody>
          <a:bodyPr/>
          <a:lstStyle/>
          <a:p>
            <a:fld id="{28F7F04C-F568-F649-A2AE-EA61C66B69B4}" type="slidenum">
              <a:rPr lang="en-US" smtClean="0"/>
              <a:pPr/>
              <a:t>‹#›</a:t>
            </a:fld>
            <a:endParaRPr lang="en-US" dirty="0"/>
          </a:p>
        </p:txBody>
      </p:sp>
      <p:pic>
        <p:nvPicPr>
          <p:cNvPr id="17" name="Kuva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238235" cy="856800"/>
          </a:xfrm>
          <a:prstGeom prst="rect">
            <a:avLst/>
          </a:prstGeom>
        </p:spPr>
      </p:pic>
    </p:spTree>
    <p:extLst>
      <p:ext uri="{BB962C8B-B14F-4D97-AF65-F5344CB8AC3E}">
        <p14:creationId xmlns:p14="http://schemas.microsoft.com/office/powerpoint/2010/main" val="1164578354"/>
      </p:ext>
    </p:extLst>
  </p:cSld>
  <p:clrMapOvr>
    <a:masterClrMapping/>
  </p:clrMapOvr>
  <p:extLst>
    <p:ext uri="{DCECCB84-F9BA-43D5-87BE-67443E8EF086}">
      <p15:sldGuideLst xmlns:p15="http://schemas.microsoft.com/office/powerpoint/2012/main">
        <p15:guide id="4" pos="5534" userDrawn="1">
          <p15:clr>
            <a:srgbClr val="FBAE40"/>
          </p15:clr>
        </p15:guide>
        <p15:guide id="5" orient="horz" pos="363" userDrawn="1">
          <p15:clr>
            <a:srgbClr val="FBAE40"/>
          </p15:clr>
        </p15:guide>
        <p15:guide id="6" pos="2795" userDrawn="1">
          <p15:clr>
            <a:srgbClr val="FBAE40"/>
          </p15:clr>
        </p15:guide>
        <p15:guide id="7" pos="2965" userDrawn="1">
          <p15:clr>
            <a:srgbClr val="FBAE40"/>
          </p15:clr>
        </p15:guide>
        <p15:guide id="8" orient="horz" pos="341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 Body slide - 2 text columns ">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292905" y="214300"/>
            <a:ext cx="8497093" cy="1129216"/>
          </a:xfrm>
          <a:prstGeom prst="rect">
            <a:avLst/>
          </a:prstGeom>
        </p:spPr>
        <p:txBody>
          <a:bodyPr lIns="0" tIns="0" rIns="0" bIns="0" anchor="t"/>
          <a:lstStyle>
            <a:lvl1pPr marL="0" indent="0">
              <a:lnSpc>
                <a:spcPct val="100000"/>
              </a:lnSpc>
              <a:buNone/>
              <a:defRPr sz="40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a:t>
            </a:r>
          </a:p>
        </p:txBody>
      </p:sp>
      <p:sp>
        <p:nvSpPr>
          <p:cNvPr id="13" name="Text Placeholder 3"/>
          <p:cNvSpPr>
            <a:spLocks noGrp="1"/>
          </p:cNvSpPr>
          <p:nvPr>
            <p:ph type="body" sz="half" idx="11" hasCustomPrompt="1"/>
          </p:nvPr>
        </p:nvSpPr>
        <p:spPr>
          <a:xfrm>
            <a:off x="287339" y="1681893"/>
            <a:ext cx="4150122" cy="3262458"/>
          </a:xfrm>
          <a:prstGeom prst="rect">
            <a:avLst/>
          </a:prstGeom>
        </p:spPr>
        <p:txBody>
          <a:bodyPr lIns="0" tIns="0" rIns="0" bIns="0"/>
          <a:lstStyle>
            <a:lvl1pPr marL="342866" marR="0" indent="-342866" algn="l" defTabSz="685733" rtl="0" eaLnBrk="1" fontAlgn="auto" latinLnBrk="0" hangingPunct="1">
              <a:lnSpc>
                <a:spcPct val="100000"/>
              </a:lnSpc>
              <a:spcBef>
                <a:spcPts val="750"/>
              </a:spcBef>
              <a:spcAft>
                <a:spcPts val="0"/>
              </a:spcAft>
              <a:buClrTx/>
              <a:buSzTx/>
              <a:buFont typeface="Arial" panose="020B0604020202020204" pitchFamily="34" charset="0"/>
              <a:buChar char="•"/>
              <a:tabLst/>
              <a:defRPr sz="2100" b="1" baseline="0">
                <a:solidFill>
                  <a:schemeClr val="tx1"/>
                </a:solidFill>
              </a:defRPr>
            </a:lvl1pPr>
            <a:lvl2pPr marL="628589" indent="-285720">
              <a:buFont typeface="Arial" panose="020B0604020202020204" pitchFamily="34" charset="0"/>
              <a:buChar char="•"/>
              <a:defRPr sz="2100"/>
            </a:lvl2pPr>
            <a:lvl3pPr marL="804783" indent="-176195">
              <a:buFont typeface="Arial" panose="020B0604020202020204" pitchFamily="34" charset="0"/>
              <a:buChar char="•"/>
              <a:defRPr sz="16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a:p>
            <a:pPr lvl="1"/>
            <a:r>
              <a:rPr lang="fi-FI" dirty="0"/>
              <a:t>Second </a:t>
            </a:r>
            <a:r>
              <a:rPr lang="fi-FI" dirty="0" err="1"/>
              <a:t>level</a:t>
            </a:r>
            <a:endParaRPr lang="fi-FI" dirty="0"/>
          </a:p>
          <a:p>
            <a:pPr lvl="2"/>
            <a:r>
              <a:rPr lang="fi-FI" dirty="0"/>
              <a:t>Third </a:t>
            </a:r>
            <a:r>
              <a:rPr lang="fi-FI" dirty="0" err="1"/>
              <a:t>level</a:t>
            </a:r>
            <a:endParaRPr lang="fi-FI" dirty="0"/>
          </a:p>
        </p:txBody>
      </p:sp>
      <p:sp>
        <p:nvSpPr>
          <p:cNvPr id="21" name="Text Placeholder 3"/>
          <p:cNvSpPr>
            <a:spLocks noGrp="1"/>
          </p:cNvSpPr>
          <p:nvPr>
            <p:ph type="body" sz="half" idx="12" hasCustomPrompt="1"/>
          </p:nvPr>
        </p:nvSpPr>
        <p:spPr>
          <a:xfrm>
            <a:off x="4706541" y="1681893"/>
            <a:ext cx="4078684" cy="3262458"/>
          </a:xfrm>
          <a:prstGeom prst="rect">
            <a:avLst/>
          </a:prstGeom>
        </p:spPr>
        <p:txBody>
          <a:bodyPr lIns="0" tIns="0" rIns="0" bIns="0"/>
          <a:lstStyle>
            <a:lvl1pPr marL="342866" marR="0" indent="-342866" algn="l" defTabSz="685733" rtl="0" eaLnBrk="1" fontAlgn="auto" latinLnBrk="0" hangingPunct="1">
              <a:lnSpc>
                <a:spcPct val="100000"/>
              </a:lnSpc>
              <a:spcBef>
                <a:spcPts val="750"/>
              </a:spcBef>
              <a:spcAft>
                <a:spcPts val="0"/>
              </a:spcAft>
              <a:buClrTx/>
              <a:buSzTx/>
              <a:buFont typeface="Arial" panose="020B0604020202020204" pitchFamily="34" charset="0"/>
              <a:buChar char="•"/>
              <a:tabLst/>
              <a:defRPr sz="2100" b="1" baseline="0">
                <a:solidFill>
                  <a:schemeClr val="tx1"/>
                </a:solidFill>
              </a:defRPr>
            </a:lvl1pPr>
            <a:lvl2pPr marL="628589" indent="-285720">
              <a:buFont typeface="Arial" panose="020B0604020202020204" pitchFamily="34" charset="0"/>
              <a:buChar char="•"/>
              <a:defRPr sz="2100"/>
            </a:lvl2pPr>
            <a:lvl3pPr marL="804783" indent="-176195">
              <a:buFont typeface="Arial" panose="020B0604020202020204" pitchFamily="34" charset="0"/>
              <a:buChar char="•"/>
              <a:defRPr sz="16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a:p>
            <a:pPr lvl="1"/>
            <a:r>
              <a:rPr lang="fi-FI" dirty="0"/>
              <a:t>Second </a:t>
            </a:r>
            <a:r>
              <a:rPr lang="fi-FI" dirty="0" err="1"/>
              <a:t>level</a:t>
            </a:r>
            <a:endParaRPr lang="fi-FI" dirty="0"/>
          </a:p>
          <a:p>
            <a:pPr lvl="2"/>
            <a:r>
              <a:rPr lang="fi-FI" dirty="0"/>
              <a:t>Third </a:t>
            </a:r>
            <a:r>
              <a:rPr lang="fi-FI" dirty="0" err="1"/>
              <a:t>level</a:t>
            </a:r>
            <a:endParaRPr lang="fi-FI" dirty="0"/>
          </a:p>
        </p:txBody>
      </p:sp>
      <p:sp>
        <p:nvSpPr>
          <p:cNvPr id="3" name="Päivämäärän paikkamerkki 2">
            <a:extLst>
              <a:ext uri="{FF2B5EF4-FFF2-40B4-BE49-F238E27FC236}">
                <a16:creationId xmlns:a16="http://schemas.microsoft.com/office/drawing/2014/main" id="{0ACE9B33-D0C7-4AF1-A02A-1559773A78AC}"/>
              </a:ext>
            </a:extLst>
          </p:cNvPr>
          <p:cNvSpPr>
            <a:spLocks noGrp="1"/>
          </p:cNvSpPr>
          <p:nvPr>
            <p:ph type="dt" sz="half" idx="13"/>
          </p:nvPr>
        </p:nvSpPr>
        <p:spPr/>
        <p:txBody>
          <a:bodyPr/>
          <a:lstStyle/>
          <a:p>
            <a:r>
              <a:rPr lang="fi-FI"/>
              <a:t>dd.mm.yyyy</a:t>
            </a:r>
            <a:endParaRPr lang="en-US" dirty="0"/>
          </a:p>
        </p:txBody>
      </p:sp>
      <p:sp>
        <p:nvSpPr>
          <p:cNvPr id="4" name="Alatunnisteen paikkamerkki 3">
            <a:extLst>
              <a:ext uri="{FF2B5EF4-FFF2-40B4-BE49-F238E27FC236}">
                <a16:creationId xmlns:a16="http://schemas.microsoft.com/office/drawing/2014/main" id="{8F7430A1-7AEB-4722-97B3-51719F60574B}"/>
              </a:ext>
            </a:extLst>
          </p:cNvPr>
          <p:cNvSpPr>
            <a:spLocks noGrp="1"/>
          </p:cNvSpPr>
          <p:nvPr>
            <p:ph type="ftr" sz="quarter" idx="14"/>
          </p:nvPr>
        </p:nvSpPr>
        <p:spPr/>
        <p:txBody>
          <a:bodyPr/>
          <a:lstStyle/>
          <a:p>
            <a:r>
              <a:rPr lang="fi-FI" dirty="0" err="1"/>
              <a:t>Your</a:t>
            </a:r>
            <a:r>
              <a:rPr lang="fi-FI" dirty="0"/>
              <a:t> text </a:t>
            </a:r>
            <a:r>
              <a:rPr lang="fi-FI" dirty="0" err="1"/>
              <a:t>here</a:t>
            </a:r>
            <a:endParaRPr lang="fi-FI" dirty="0"/>
          </a:p>
        </p:txBody>
      </p:sp>
      <p:sp>
        <p:nvSpPr>
          <p:cNvPr id="5" name="Dian numeron paikkamerkki 4">
            <a:extLst>
              <a:ext uri="{FF2B5EF4-FFF2-40B4-BE49-F238E27FC236}">
                <a16:creationId xmlns:a16="http://schemas.microsoft.com/office/drawing/2014/main" id="{75B56DD1-CE07-4F8B-9EEB-5CFC86C5CCF2}"/>
              </a:ext>
            </a:extLst>
          </p:cNvPr>
          <p:cNvSpPr>
            <a:spLocks noGrp="1"/>
          </p:cNvSpPr>
          <p:nvPr>
            <p:ph type="sldNum" sz="quarter" idx="15"/>
          </p:nvPr>
        </p:nvSpPr>
        <p:spPr/>
        <p:txBody>
          <a:bodyPr/>
          <a:lstStyle/>
          <a:p>
            <a:fld id="{28F7F04C-F568-F649-A2AE-EA61C66B69B4}" type="slidenum">
              <a:rPr lang="en-US" smtClean="0"/>
              <a:pPr/>
              <a:t>‹#›</a:t>
            </a:fld>
            <a:endParaRPr lang="en-US" dirty="0"/>
          </a:p>
        </p:txBody>
      </p:sp>
      <p:pic>
        <p:nvPicPr>
          <p:cNvPr id="17" name="Kuva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238235" cy="856800"/>
          </a:xfrm>
          <a:prstGeom prst="rect">
            <a:avLst/>
          </a:prstGeom>
        </p:spPr>
      </p:pic>
    </p:spTree>
  </p:cSld>
  <p:clrMapOvr>
    <a:masterClrMapping/>
  </p:clrMapOvr>
  <p:extLst>
    <p:ext uri="{DCECCB84-F9BA-43D5-87BE-67443E8EF086}">
      <p15:sldGuideLst xmlns:p15="http://schemas.microsoft.com/office/powerpoint/2012/main">
        <p15:guide id="4" pos="5534" userDrawn="1">
          <p15:clr>
            <a:srgbClr val="FBAE40"/>
          </p15:clr>
        </p15:guide>
        <p15:guide id="5" orient="horz" pos="3410" userDrawn="1">
          <p15:clr>
            <a:srgbClr val="FBAE40"/>
          </p15:clr>
        </p15:guide>
        <p15:guide id="6" pos="2795" userDrawn="1">
          <p15:clr>
            <a:srgbClr val="FBAE40"/>
          </p15:clr>
        </p15:guide>
        <p15:guide id="7" pos="2965" userDrawn="1">
          <p15:clr>
            <a:srgbClr val="FBAE40"/>
          </p15:clr>
        </p15:guide>
        <p15:guide id="8" pos="181" userDrawn="1">
          <p15:clr>
            <a:srgbClr val="FBAE40"/>
          </p15:clr>
        </p15:guide>
        <p15:guide id="9" orient="horz" pos="943"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 Body slide - Black text - Image">
    <p:spTree>
      <p:nvGrpSpPr>
        <p:cNvPr id="1" name=""/>
        <p:cNvGrpSpPr/>
        <p:nvPr/>
      </p:nvGrpSpPr>
      <p:grpSpPr>
        <a:xfrm>
          <a:off x="0" y="0"/>
          <a:ext cx="0" cy="0"/>
          <a:chOff x="0" y="0"/>
          <a:chExt cx="0" cy="0"/>
        </a:xfrm>
      </p:grpSpPr>
      <p:sp>
        <p:nvSpPr>
          <p:cNvPr id="8" name="Picture Placeholder 2"/>
          <p:cNvSpPr>
            <a:spLocks noGrp="1"/>
          </p:cNvSpPr>
          <p:nvPr>
            <p:ph type="pic" idx="11" hasCustomPrompt="1"/>
          </p:nvPr>
        </p:nvSpPr>
        <p:spPr>
          <a:xfrm>
            <a:off x="4710816" y="0"/>
            <a:ext cx="4433207" cy="5715000"/>
          </a:xfrm>
          <a:prstGeom prst="rect">
            <a:avLst/>
          </a:prstGeom>
        </p:spPr>
        <p:txBody>
          <a:bodyPr/>
          <a:lstStyle>
            <a:lvl1pPr marL="0" indent="0">
              <a:buNone/>
              <a:defRPr sz="2400" b="1" baseline="0">
                <a:solidFill>
                  <a:schemeClr val="bg1">
                    <a:lumMod val="85000"/>
                    <a:alpha val="62000"/>
                  </a:schemeClr>
                </a:solidFill>
              </a:defRPr>
            </a:lvl1pPr>
            <a:lvl2pPr marL="342866" indent="0">
              <a:buNone/>
              <a:defRPr sz="2100"/>
            </a:lvl2pPr>
            <a:lvl3pPr marL="685733" indent="0">
              <a:buNone/>
              <a:defRPr sz="1800"/>
            </a:lvl3pPr>
            <a:lvl4pPr marL="1028598" indent="0">
              <a:buNone/>
              <a:defRPr sz="1500"/>
            </a:lvl4pPr>
            <a:lvl5pPr marL="1371465" indent="0">
              <a:buNone/>
              <a:defRPr sz="1500"/>
            </a:lvl5pPr>
            <a:lvl6pPr marL="1714330" indent="0">
              <a:buNone/>
              <a:defRPr sz="1500"/>
            </a:lvl6pPr>
            <a:lvl7pPr marL="2057195" indent="0">
              <a:buNone/>
              <a:defRPr sz="1500"/>
            </a:lvl7pPr>
            <a:lvl8pPr marL="2400060" indent="0">
              <a:buNone/>
              <a:defRPr sz="1500"/>
            </a:lvl8pPr>
            <a:lvl9pPr marL="2742930" indent="0">
              <a:buNone/>
              <a:defRPr sz="1500"/>
            </a:lvl9pPr>
          </a:lstStyle>
          <a:p>
            <a:r>
              <a:rPr lang="fi-FI" dirty="0" err="1"/>
              <a:t>Click</a:t>
            </a:r>
            <a:r>
              <a:rPr lang="fi-FI" dirty="0"/>
              <a:t> </a:t>
            </a:r>
            <a:r>
              <a:rPr lang="fi-FI" dirty="0" err="1"/>
              <a:t>icon</a:t>
            </a:r>
            <a:r>
              <a:rPr lang="fi-FI" dirty="0"/>
              <a:t> to </a:t>
            </a:r>
            <a:r>
              <a:rPr lang="fi-FI" dirty="0" err="1"/>
              <a:t>add</a:t>
            </a:r>
            <a:r>
              <a:rPr lang="fi-FI" dirty="0"/>
              <a:t> image</a:t>
            </a:r>
            <a:br>
              <a:rPr lang="fi-FI" dirty="0"/>
            </a:br>
            <a:br>
              <a:rPr lang="fi-FI" dirty="0"/>
            </a:br>
            <a:r>
              <a:rPr lang="fi-FI" dirty="0" err="1"/>
              <a:t>Fit</a:t>
            </a:r>
            <a:r>
              <a:rPr lang="fi-FI" dirty="0"/>
              <a:t> the image to </a:t>
            </a:r>
            <a:r>
              <a:rPr lang="fi-FI" dirty="0" err="1"/>
              <a:t>frame</a:t>
            </a:r>
            <a:r>
              <a:rPr lang="fi-FI" dirty="0"/>
              <a:t> </a:t>
            </a:r>
            <a:br>
              <a:rPr lang="fi-FI" dirty="0"/>
            </a:br>
            <a:r>
              <a:rPr lang="fi-FI" dirty="0" err="1"/>
              <a:t>by</a:t>
            </a:r>
            <a:r>
              <a:rPr lang="fi-FI" dirty="0"/>
              <a:t> </a:t>
            </a:r>
            <a:r>
              <a:rPr lang="fi-FI" dirty="0" err="1"/>
              <a:t>choosing</a:t>
            </a:r>
            <a:r>
              <a:rPr lang="fi-FI" dirty="0"/>
              <a:t>: </a:t>
            </a:r>
            <a:br>
              <a:rPr lang="fi-FI" dirty="0"/>
            </a:br>
            <a:r>
              <a:rPr lang="fi-FI" dirty="0" err="1"/>
              <a:t>crop</a:t>
            </a:r>
            <a:r>
              <a:rPr lang="fi-FI" dirty="0"/>
              <a:t>&gt;</a:t>
            </a:r>
            <a:r>
              <a:rPr lang="fi-FI" dirty="0" err="1"/>
              <a:t>fit</a:t>
            </a:r>
            <a:r>
              <a:rPr lang="fi-FI" dirty="0"/>
              <a:t> / rajaa&gt;sovita</a:t>
            </a:r>
            <a:endParaRPr lang="en-US" dirty="0"/>
          </a:p>
        </p:txBody>
      </p:sp>
      <p:sp>
        <p:nvSpPr>
          <p:cNvPr id="4" name="Text Placeholder 3"/>
          <p:cNvSpPr>
            <a:spLocks noGrp="1"/>
          </p:cNvSpPr>
          <p:nvPr>
            <p:ph type="body" sz="half" idx="2" hasCustomPrompt="1"/>
          </p:nvPr>
        </p:nvSpPr>
        <p:spPr>
          <a:xfrm>
            <a:off x="287363" y="1693836"/>
            <a:ext cx="4052221" cy="3250514"/>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Tx/>
              <a:buNone/>
              <a:tabLst/>
              <a:defRPr lang="en-GB" sz="2100" b="1" smtClean="0"/>
            </a:lvl1pPr>
            <a:lvl2pPr marL="342866" indent="0">
              <a:buFontTx/>
              <a:buNone/>
              <a:defRPr sz="2100"/>
            </a:lvl2pPr>
            <a:lvl3pPr marL="628589" indent="0">
              <a:buFontTx/>
              <a:buNone/>
              <a:defRPr sz="16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p:txBody>
      </p:sp>
      <p:sp>
        <p:nvSpPr>
          <p:cNvPr id="11" name="Text Placeholder 3"/>
          <p:cNvSpPr>
            <a:spLocks noGrp="1"/>
          </p:cNvSpPr>
          <p:nvPr>
            <p:ph type="body" sz="half" idx="10" hasCustomPrompt="1"/>
          </p:nvPr>
        </p:nvSpPr>
        <p:spPr>
          <a:xfrm>
            <a:off x="287363" y="223017"/>
            <a:ext cx="4052221" cy="1157194"/>
          </a:xfrm>
          <a:prstGeom prst="rect">
            <a:avLst/>
          </a:prstGeom>
        </p:spPr>
        <p:txBody>
          <a:bodyPr lIns="0" tIns="0" rIns="0" bIns="0"/>
          <a:lstStyle>
            <a:lvl1pPr marL="0" indent="0">
              <a:lnSpc>
                <a:spcPct val="100000"/>
              </a:lnSpc>
              <a:buNone/>
              <a:defRPr sz="40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a:t>
            </a:r>
          </a:p>
        </p:txBody>
      </p:sp>
      <p:sp>
        <p:nvSpPr>
          <p:cNvPr id="6" name="Päivämäärän paikkamerkki 5"/>
          <p:cNvSpPr>
            <a:spLocks noGrp="1"/>
          </p:cNvSpPr>
          <p:nvPr>
            <p:ph type="dt" sz="half" idx="12"/>
          </p:nvPr>
        </p:nvSpPr>
        <p:spPr/>
        <p:txBody>
          <a:bodyPr/>
          <a:lstStyle/>
          <a:p>
            <a:r>
              <a:rPr lang="fi-FI"/>
              <a:t>dd.mm.yyyy</a:t>
            </a:r>
            <a:endParaRPr lang="en-US" dirty="0"/>
          </a:p>
        </p:txBody>
      </p:sp>
      <p:sp>
        <p:nvSpPr>
          <p:cNvPr id="9" name="Alatunnisteen paikkamerkki 8"/>
          <p:cNvSpPr>
            <a:spLocks noGrp="1"/>
          </p:cNvSpPr>
          <p:nvPr>
            <p:ph type="ftr" sz="quarter" idx="13"/>
          </p:nvPr>
        </p:nvSpPr>
        <p:spPr/>
        <p:txBody>
          <a:bodyPr/>
          <a:lstStyle/>
          <a:p>
            <a:r>
              <a:rPr lang="fi-FI" dirty="0" err="1"/>
              <a:t>Your</a:t>
            </a:r>
            <a:r>
              <a:rPr lang="fi-FI" dirty="0"/>
              <a:t> text </a:t>
            </a:r>
            <a:r>
              <a:rPr lang="fi-FI" dirty="0" err="1"/>
              <a:t>here</a:t>
            </a:r>
            <a:endParaRPr lang="fi-FI" dirty="0"/>
          </a:p>
        </p:txBody>
      </p:sp>
      <p:sp>
        <p:nvSpPr>
          <p:cNvPr id="10" name="Dian numeron paikkamerkki 9"/>
          <p:cNvSpPr>
            <a:spLocks noGrp="1"/>
          </p:cNvSpPr>
          <p:nvPr>
            <p:ph type="sldNum" sz="quarter" idx="14"/>
          </p:nvPr>
        </p:nvSpPr>
        <p:spPr/>
        <p:txBody>
          <a:bodyPr/>
          <a:lstStyle/>
          <a:p>
            <a:fld id="{28F7F04C-F568-F649-A2AE-EA61C66B69B4}" type="slidenum">
              <a:rPr lang="en-US" smtClean="0"/>
              <a:pPr/>
              <a:t>‹#›</a:t>
            </a:fld>
            <a:endParaRPr lang="en-US" dirty="0"/>
          </a:p>
        </p:txBody>
      </p:sp>
      <p:pic>
        <p:nvPicPr>
          <p:cNvPr id="18" name="Kuva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238235" cy="856800"/>
          </a:xfrm>
          <a:prstGeom prst="rect">
            <a:avLst/>
          </a:prstGeom>
        </p:spPr>
      </p:pic>
    </p:spTree>
    <p:extLst>
      <p:ext uri="{BB962C8B-B14F-4D97-AF65-F5344CB8AC3E}">
        <p14:creationId xmlns:p14="http://schemas.microsoft.com/office/powerpoint/2010/main" val="4106515586"/>
      </p:ext>
    </p:extLst>
  </p:cSld>
  <p:clrMapOvr>
    <a:masterClrMapping/>
  </p:clrMapOvr>
  <p:extLst>
    <p:ext uri="{DCECCB84-F9BA-43D5-87BE-67443E8EF086}">
      <p15:sldGuideLst xmlns:p15="http://schemas.microsoft.com/office/powerpoint/2012/main">
        <p15:guide id="1" orient="horz" pos="341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 Divider - Red - Text and image">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6" name="Picture Placeholder 2"/>
          <p:cNvSpPr>
            <a:spLocks noGrp="1"/>
          </p:cNvSpPr>
          <p:nvPr>
            <p:ph type="pic" idx="11" hasCustomPrompt="1"/>
          </p:nvPr>
        </p:nvSpPr>
        <p:spPr>
          <a:xfrm>
            <a:off x="4710816" y="0"/>
            <a:ext cx="4433207" cy="5715000"/>
          </a:xfrm>
          <a:prstGeom prst="rect">
            <a:avLst/>
          </a:prstGeom>
        </p:spPr>
        <p:txBody>
          <a:bodyPr/>
          <a:lstStyle>
            <a:lvl1pPr marL="0" marR="0" indent="0" algn="l" defTabSz="685733" rtl="0" eaLnBrk="1" fontAlgn="auto" latinLnBrk="0" hangingPunct="1">
              <a:lnSpc>
                <a:spcPct val="90000"/>
              </a:lnSpc>
              <a:spcBef>
                <a:spcPts val="750"/>
              </a:spcBef>
              <a:spcAft>
                <a:spcPts val="0"/>
              </a:spcAft>
              <a:buClrTx/>
              <a:buSzTx/>
              <a:buFont typeface="Arial"/>
              <a:buNone/>
              <a:tabLst/>
              <a:defRPr sz="2400" b="1" baseline="0">
                <a:solidFill>
                  <a:schemeClr val="bg1">
                    <a:alpha val="62000"/>
                  </a:schemeClr>
                </a:solidFill>
              </a:defRPr>
            </a:lvl1pPr>
            <a:lvl2pPr marL="342866" indent="0">
              <a:buNone/>
              <a:defRPr sz="2100"/>
            </a:lvl2pPr>
            <a:lvl3pPr marL="685733" indent="0">
              <a:buNone/>
              <a:defRPr sz="1800"/>
            </a:lvl3pPr>
            <a:lvl4pPr marL="1028598" indent="0">
              <a:buNone/>
              <a:defRPr sz="1500"/>
            </a:lvl4pPr>
            <a:lvl5pPr marL="1371465" indent="0">
              <a:buNone/>
              <a:defRPr sz="1500"/>
            </a:lvl5pPr>
            <a:lvl6pPr marL="1714330" indent="0">
              <a:buNone/>
              <a:defRPr sz="1500"/>
            </a:lvl6pPr>
            <a:lvl7pPr marL="2057195" indent="0">
              <a:buNone/>
              <a:defRPr sz="1500"/>
            </a:lvl7pPr>
            <a:lvl8pPr marL="2400060" indent="0">
              <a:buNone/>
              <a:defRPr sz="1500"/>
            </a:lvl8pPr>
            <a:lvl9pPr marL="2742930" indent="0">
              <a:buNone/>
              <a:defRPr sz="1500"/>
            </a:lvl9pPr>
          </a:lstStyle>
          <a:p>
            <a:r>
              <a:rPr lang="en-US" dirty="0"/>
              <a:t>Click icon to add image.</a:t>
            </a:r>
            <a:br>
              <a:rPr lang="en-US" dirty="0"/>
            </a:br>
            <a:br>
              <a:rPr lang="en-US" dirty="0"/>
            </a:br>
            <a:r>
              <a:rPr lang="fi-FI" dirty="0" err="1"/>
              <a:t>Fit</a:t>
            </a:r>
            <a:r>
              <a:rPr lang="fi-FI" dirty="0"/>
              <a:t> </a:t>
            </a:r>
            <a:r>
              <a:rPr lang="fi-FI" dirty="0" err="1"/>
              <a:t>the</a:t>
            </a:r>
            <a:r>
              <a:rPr lang="fi-FI" dirty="0"/>
              <a:t> image to </a:t>
            </a:r>
            <a:r>
              <a:rPr lang="fi-FI" dirty="0" err="1"/>
              <a:t>frame</a:t>
            </a:r>
            <a:r>
              <a:rPr lang="fi-FI" dirty="0"/>
              <a:t> </a:t>
            </a:r>
            <a:br>
              <a:rPr lang="fi-FI" dirty="0"/>
            </a:br>
            <a:r>
              <a:rPr lang="fi-FI" dirty="0" err="1"/>
              <a:t>by</a:t>
            </a:r>
            <a:r>
              <a:rPr lang="fi-FI" dirty="0"/>
              <a:t> </a:t>
            </a:r>
            <a:r>
              <a:rPr lang="fi-FI" dirty="0" err="1"/>
              <a:t>choosing</a:t>
            </a:r>
            <a:r>
              <a:rPr lang="fi-FI" dirty="0"/>
              <a:t>: </a:t>
            </a:r>
            <a:br>
              <a:rPr lang="fi-FI" dirty="0"/>
            </a:br>
            <a:r>
              <a:rPr lang="fi-FI" dirty="0" err="1"/>
              <a:t>crop</a:t>
            </a:r>
            <a:r>
              <a:rPr lang="fi-FI" dirty="0"/>
              <a:t>&gt;</a:t>
            </a:r>
            <a:r>
              <a:rPr lang="fi-FI" dirty="0" err="1"/>
              <a:t>fit</a:t>
            </a:r>
            <a:r>
              <a:rPr lang="fi-FI" dirty="0"/>
              <a:t> / rajaa&gt;sovita</a:t>
            </a:r>
            <a:endParaRPr lang="en-US" dirty="0"/>
          </a:p>
        </p:txBody>
      </p:sp>
      <p:sp>
        <p:nvSpPr>
          <p:cNvPr id="4" name="Päivämäärän paikkamerkki 3">
            <a:extLst>
              <a:ext uri="{FF2B5EF4-FFF2-40B4-BE49-F238E27FC236}">
                <a16:creationId xmlns:a16="http://schemas.microsoft.com/office/drawing/2014/main" id="{04E326D0-D397-4DCF-88BA-ADD90C3D5C3E}"/>
              </a:ext>
            </a:extLst>
          </p:cNvPr>
          <p:cNvSpPr>
            <a:spLocks noGrp="1"/>
          </p:cNvSpPr>
          <p:nvPr>
            <p:ph type="dt" sz="half" idx="13"/>
          </p:nvPr>
        </p:nvSpPr>
        <p:spPr/>
        <p:txBody>
          <a:bodyPr/>
          <a:lstStyle>
            <a:lvl1pPr>
              <a:defRPr>
                <a:solidFill>
                  <a:srgbClr val="FFFFFF"/>
                </a:solidFill>
              </a:defRPr>
            </a:lvl1pPr>
          </a:lstStyle>
          <a:p>
            <a:r>
              <a:rPr lang="fi-FI"/>
              <a:t>dd.mm.yyyy</a:t>
            </a:r>
            <a:endParaRPr lang="en-US" dirty="0"/>
          </a:p>
        </p:txBody>
      </p:sp>
      <p:sp>
        <p:nvSpPr>
          <p:cNvPr id="5" name="Alatunnisteen paikkamerkki 4">
            <a:extLst>
              <a:ext uri="{FF2B5EF4-FFF2-40B4-BE49-F238E27FC236}">
                <a16:creationId xmlns:a16="http://schemas.microsoft.com/office/drawing/2014/main" id="{0B124AD7-04E5-4E26-A7E3-6E499B81497F}"/>
              </a:ext>
            </a:extLst>
          </p:cNvPr>
          <p:cNvSpPr>
            <a:spLocks noGrp="1"/>
          </p:cNvSpPr>
          <p:nvPr>
            <p:ph type="ftr" sz="quarter" idx="14"/>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sp>
        <p:nvSpPr>
          <p:cNvPr id="10" name="Dian numeron paikkamerkki 9">
            <a:extLst>
              <a:ext uri="{FF2B5EF4-FFF2-40B4-BE49-F238E27FC236}">
                <a16:creationId xmlns:a16="http://schemas.microsoft.com/office/drawing/2014/main" id="{439BEBFE-6A3C-4862-B3C0-DF2EC5E8CBFB}"/>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sp>
        <p:nvSpPr>
          <p:cNvPr id="9" name="Text Placeholder 2">
            <a:extLst>
              <a:ext uri="{FF2B5EF4-FFF2-40B4-BE49-F238E27FC236}">
                <a16:creationId xmlns:a16="http://schemas.microsoft.com/office/drawing/2014/main" id="{3CC9C0A2-E518-4F61-BACC-25E3255118C4}"/>
              </a:ext>
            </a:extLst>
          </p:cNvPr>
          <p:cNvSpPr>
            <a:spLocks noGrp="1"/>
          </p:cNvSpPr>
          <p:nvPr>
            <p:ph type="body" sz="quarter" idx="12" hasCustomPrompt="1"/>
          </p:nvPr>
        </p:nvSpPr>
        <p:spPr>
          <a:xfrm>
            <a:off x="287338" y="576797"/>
            <a:ext cx="4218160" cy="4186208"/>
          </a:xfrm>
          <a:prstGeom prst="rect">
            <a:avLst/>
          </a:prstGeom>
        </p:spPr>
        <p:txBody>
          <a:bodyPr lIns="0" tIns="0" rIns="0" bIns="0"/>
          <a:lstStyle>
            <a:lvl1pPr marL="0" indent="0">
              <a:lnSpc>
                <a:spcPct val="100000"/>
              </a:lnSpc>
              <a:buNone/>
              <a:defRPr sz="3300" b="1">
                <a:solidFill>
                  <a:schemeClr val="bg1"/>
                </a:solidFill>
              </a:defRPr>
            </a:lvl1pPr>
          </a:lstStyle>
          <a:p>
            <a:r>
              <a:rPr lang="fi-FI" dirty="0"/>
              <a:t>Lorem </a:t>
            </a:r>
            <a:r>
              <a:rPr lang="fi-FI" dirty="0" err="1"/>
              <a:t>ipsum</a:t>
            </a:r>
            <a:r>
              <a:rPr lang="fi-FI" dirty="0"/>
              <a:t> </a:t>
            </a:r>
            <a:r>
              <a:rPr lang="fi-FI" dirty="0" err="1"/>
              <a:t>dolor</a:t>
            </a:r>
            <a:r>
              <a:rPr lang="fi-FI" dirty="0"/>
              <a:t> </a:t>
            </a:r>
            <a:r>
              <a:rPr lang="fi-FI" dirty="0" err="1"/>
              <a:t>sit</a:t>
            </a:r>
            <a:r>
              <a:rPr lang="fi-FI" dirty="0"/>
              <a:t> amet, </a:t>
            </a:r>
            <a:r>
              <a:rPr lang="fi-FI" dirty="0" err="1"/>
              <a:t>consectetur</a:t>
            </a:r>
            <a:r>
              <a:rPr lang="fi-FI" dirty="0"/>
              <a:t> adipiscing elit. </a:t>
            </a:r>
            <a:r>
              <a:rPr lang="fi-FI" dirty="0" err="1"/>
              <a:t>Maecenas</a:t>
            </a:r>
            <a:r>
              <a:rPr lang="fi-FI" dirty="0"/>
              <a:t> </a:t>
            </a:r>
            <a:r>
              <a:rPr lang="fi-FI" dirty="0" err="1"/>
              <a:t>velit</a:t>
            </a:r>
            <a:r>
              <a:rPr lang="fi-FI" dirty="0"/>
              <a:t> </a:t>
            </a:r>
            <a:r>
              <a:rPr lang="fi-FI" dirty="0" err="1"/>
              <a:t>velit</a:t>
            </a:r>
            <a:r>
              <a:rPr lang="fi-FI" dirty="0"/>
              <a:t>, </a:t>
            </a:r>
            <a:r>
              <a:rPr lang="fi-FI" dirty="0" err="1"/>
              <a:t>consequat</a:t>
            </a:r>
            <a:r>
              <a:rPr lang="fi-FI" dirty="0"/>
              <a:t> </a:t>
            </a:r>
            <a:r>
              <a:rPr lang="fi-FI" dirty="0" err="1"/>
              <a:t>eget</a:t>
            </a:r>
            <a:r>
              <a:rPr lang="fi-FI" dirty="0"/>
              <a:t> </a:t>
            </a:r>
            <a:r>
              <a:rPr lang="fi-FI" dirty="0" err="1"/>
              <a:t>ullamcorper</a:t>
            </a:r>
            <a:r>
              <a:rPr lang="fi-FI" dirty="0"/>
              <a:t> a, </a:t>
            </a:r>
            <a:r>
              <a:rPr lang="fi-FI" dirty="0" err="1"/>
              <a:t>maximus</a:t>
            </a:r>
            <a:r>
              <a:rPr lang="fi-FI" dirty="0"/>
              <a:t> </a:t>
            </a:r>
            <a:r>
              <a:rPr lang="fi-FI" dirty="0" err="1"/>
              <a:t>ac</a:t>
            </a:r>
            <a:r>
              <a:rPr lang="fi-FI" dirty="0"/>
              <a:t> ex.</a:t>
            </a:r>
          </a:p>
        </p:txBody>
      </p:sp>
      <p:pic>
        <p:nvPicPr>
          <p:cNvPr id="14" name="Kuva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 y="4823410"/>
            <a:ext cx="2149762" cy="856800"/>
          </a:xfrm>
          <a:prstGeom prst="rect">
            <a:avLst/>
          </a:prstGeom>
        </p:spPr>
      </p:pic>
    </p:spTree>
    <p:extLst>
      <p:ext uri="{BB962C8B-B14F-4D97-AF65-F5344CB8AC3E}">
        <p14:creationId xmlns:p14="http://schemas.microsoft.com/office/powerpoint/2010/main" val="362416079"/>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 Divider - Red">
    <p:spTree>
      <p:nvGrpSpPr>
        <p:cNvPr id="1" name=""/>
        <p:cNvGrpSpPr/>
        <p:nvPr/>
      </p:nvGrpSpPr>
      <p:grpSpPr>
        <a:xfrm>
          <a:off x="0" y="0"/>
          <a:ext cx="0" cy="0"/>
          <a:chOff x="0" y="0"/>
          <a:chExt cx="0" cy="0"/>
        </a:xfrm>
      </p:grpSpPr>
      <p:sp>
        <p:nvSpPr>
          <p:cNvPr id="5" name="Rectangle 4"/>
          <p:cNvSpPr/>
          <p:nvPr userDrawn="1"/>
        </p:nvSpPr>
        <p:spPr>
          <a:xfrm>
            <a:off x="-1066"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 name="Text Placeholder 3"/>
          <p:cNvSpPr>
            <a:spLocks noGrp="1"/>
          </p:cNvSpPr>
          <p:nvPr>
            <p:ph type="body" sz="half" idx="11" hasCustomPrompt="1"/>
          </p:nvPr>
        </p:nvSpPr>
        <p:spPr>
          <a:xfrm>
            <a:off x="755662" y="1954930"/>
            <a:ext cx="7669159" cy="1502517"/>
          </a:xfrm>
          <a:prstGeom prst="rect">
            <a:avLst/>
          </a:prstGeom>
        </p:spPr>
        <p:txBody>
          <a:bodyPr lIns="0" rIns="0"/>
          <a:lstStyle>
            <a:lvl1pPr marL="0" indent="0" algn="l">
              <a:lnSpc>
                <a:spcPct val="100000"/>
              </a:lnSpc>
              <a:spcBef>
                <a:spcPts val="0"/>
              </a:spcBef>
              <a:buNone/>
              <a:defRPr sz="4000" b="1" baseline="0">
                <a:solidFill>
                  <a:schemeClr val="bg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Divider – Headline</a:t>
            </a:r>
          </a:p>
        </p:txBody>
      </p:sp>
      <p:sp>
        <p:nvSpPr>
          <p:cNvPr id="2" name="Päivämäärän paikkamerkki 1">
            <a:extLst>
              <a:ext uri="{FF2B5EF4-FFF2-40B4-BE49-F238E27FC236}">
                <a16:creationId xmlns:a16="http://schemas.microsoft.com/office/drawing/2014/main" id="{37C6C481-D72C-4B89-AA19-AC91EB21FEFA}"/>
              </a:ext>
            </a:extLst>
          </p:cNvPr>
          <p:cNvSpPr>
            <a:spLocks noGrp="1"/>
          </p:cNvSpPr>
          <p:nvPr>
            <p:ph type="dt" sz="half" idx="12"/>
          </p:nvPr>
        </p:nvSpPr>
        <p:spPr/>
        <p:txBody>
          <a:bodyPr/>
          <a:lstStyle>
            <a:lvl1pPr>
              <a:defRPr>
                <a:solidFill>
                  <a:srgbClr val="FFFFFF"/>
                </a:solidFill>
              </a:defRPr>
            </a:lvl1pPr>
          </a:lstStyle>
          <a:p>
            <a:r>
              <a:rPr lang="fi-FI"/>
              <a:t>dd.mm.yyyy</a:t>
            </a:r>
            <a:endParaRPr lang="en-US" dirty="0"/>
          </a:p>
        </p:txBody>
      </p:sp>
      <p:sp>
        <p:nvSpPr>
          <p:cNvPr id="3" name="Alatunnisteen paikkamerkki 2">
            <a:extLst>
              <a:ext uri="{FF2B5EF4-FFF2-40B4-BE49-F238E27FC236}">
                <a16:creationId xmlns:a16="http://schemas.microsoft.com/office/drawing/2014/main" id="{2A81A4FB-6563-4C02-8A9B-51D830F1EAB1}"/>
              </a:ext>
            </a:extLst>
          </p:cNvPr>
          <p:cNvSpPr>
            <a:spLocks noGrp="1"/>
          </p:cNvSpPr>
          <p:nvPr>
            <p:ph type="ftr" sz="quarter" idx="13"/>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sp>
        <p:nvSpPr>
          <p:cNvPr id="4" name="Dian numeron paikkamerkki 3">
            <a:extLst>
              <a:ext uri="{FF2B5EF4-FFF2-40B4-BE49-F238E27FC236}">
                <a16:creationId xmlns:a16="http://schemas.microsoft.com/office/drawing/2014/main" id="{1F6A7C93-158F-48BA-8E95-EC2109A4B4DE}"/>
              </a:ext>
            </a:extLst>
          </p:cNvPr>
          <p:cNvSpPr>
            <a:spLocks noGrp="1"/>
          </p:cNvSpPr>
          <p:nvPr>
            <p:ph type="sldNum" sz="quarter" idx="14"/>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14" name="Kuva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 y="4823410"/>
            <a:ext cx="2149762" cy="856800"/>
          </a:xfrm>
          <a:prstGeom prst="rect">
            <a:avLst/>
          </a:prstGeom>
        </p:spPr>
      </p:pic>
    </p:spTree>
    <p:extLst>
      <p:ext uri="{BB962C8B-B14F-4D97-AF65-F5344CB8AC3E}">
        <p14:creationId xmlns:p14="http://schemas.microsoft.com/office/powerpoint/2010/main" val="3803549555"/>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 Body slide - Text - Red title left">
    <p:spTree>
      <p:nvGrpSpPr>
        <p:cNvPr id="1" name=""/>
        <p:cNvGrpSpPr/>
        <p:nvPr/>
      </p:nvGrpSpPr>
      <p:grpSpPr>
        <a:xfrm>
          <a:off x="0" y="0"/>
          <a:ext cx="0" cy="0"/>
          <a:chOff x="0" y="0"/>
          <a:chExt cx="0" cy="0"/>
        </a:xfrm>
      </p:grpSpPr>
      <p:sp>
        <p:nvSpPr>
          <p:cNvPr id="4" name="Text Placeholder 3"/>
          <p:cNvSpPr>
            <a:spLocks noGrp="1"/>
          </p:cNvSpPr>
          <p:nvPr>
            <p:ph type="body" sz="half" idx="2" hasCustomPrompt="1"/>
          </p:nvPr>
        </p:nvSpPr>
        <p:spPr>
          <a:xfrm>
            <a:off x="287339" y="2906565"/>
            <a:ext cx="3015456" cy="1827938"/>
          </a:xfrm>
          <a:prstGeom prst="rect">
            <a:avLst/>
          </a:prstGeom>
        </p:spPr>
        <p:txBody>
          <a:bodyPr lIns="0" tIns="0" rIns="0" bIns="0"/>
          <a:lstStyle>
            <a:lvl1pPr marL="0" indent="0">
              <a:lnSpc>
                <a:spcPct val="100000"/>
              </a:lnSpc>
              <a:spcBef>
                <a:spcPts val="0"/>
              </a:spcBef>
              <a:buNone/>
              <a:defRPr sz="2800" b="1" i="0" baseline="0">
                <a:solidFill>
                  <a:schemeClr val="tx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Sub Headline</a:t>
            </a:r>
          </a:p>
        </p:txBody>
      </p:sp>
      <p:sp>
        <p:nvSpPr>
          <p:cNvPr id="11" name="Text Placeholder 3"/>
          <p:cNvSpPr>
            <a:spLocks noGrp="1"/>
          </p:cNvSpPr>
          <p:nvPr>
            <p:ph type="body" sz="half" idx="10" hasCustomPrompt="1"/>
          </p:nvPr>
        </p:nvSpPr>
        <p:spPr>
          <a:xfrm>
            <a:off x="287339" y="445949"/>
            <a:ext cx="3015456" cy="1942188"/>
          </a:xfrm>
          <a:prstGeom prst="rect">
            <a:avLst/>
          </a:prstGeom>
        </p:spPr>
        <p:txBody>
          <a:bodyPr lIns="0" tIns="0" rIns="0" bIns="0"/>
          <a:lstStyle>
            <a:lvl1pPr marL="0" indent="0">
              <a:lnSpc>
                <a:spcPct val="100000"/>
              </a:lnSpc>
              <a:buNone/>
              <a:defRPr sz="4000" b="1" baseline="0">
                <a:solidFill>
                  <a:schemeClr val="tx2"/>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a:t>
            </a:r>
          </a:p>
        </p:txBody>
      </p:sp>
      <p:sp>
        <p:nvSpPr>
          <p:cNvPr id="21" name="Text Placeholder 3"/>
          <p:cNvSpPr>
            <a:spLocks noGrp="1"/>
          </p:cNvSpPr>
          <p:nvPr>
            <p:ph type="body" sz="half" idx="12" hasCustomPrompt="1"/>
          </p:nvPr>
        </p:nvSpPr>
        <p:spPr>
          <a:xfrm>
            <a:off x="3654029" y="515218"/>
            <a:ext cx="5130402" cy="4219286"/>
          </a:xfrm>
          <a:prstGeom prst="rect">
            <a:avLst/>
          </a:prstGeom>
        </p:spPr>
        <p:txBody>
          <a:bodyPr wrap="square" lIns="0" tIns="0" rIns="0" bIns="0"/>
          <a:lstStyle>
            <a:lvl1pPr marL="0" marR="0" indent="0" algn="l" defTabSz="685733" rtl="0" eaLnBrk="1" fontAlgn="auto" latinLnBrk="0" hangingPunct="1">
              <a:lnSpc>
                <a:spcPct val="100000"/>
              </a:lnSpc>
              <a:spcBef>
                <a:spcPts val="750"/>
              </a:spcBef>
              <a:spcAft>
                <a:spcPts val="0"/>
              </a:spcAft>
              <a:buClrTx/>
              <a:buSzTx/>
              <a:buFontTx/>
              <a:buNone/>
              <a:tabLst/>
              <a:defRPr lang="en-US" sz="2100" b="1" kern="1200" dirty="0">
                <a:solidFill>
                  <a:schemeClr val="tx1"/>
                </a:solidFill>
                <a:latin typeface="+mn-lt"/>
                <a:ea typeface="+mn-ea"/>
                <a:cs typeface="+mn-cs"/>
              </a:defRPr>
            </a:lvl1pPr>
            <a:lvl2pPr marL="342866" indent="0">
              <a:buFontTx/>
              <a:buNone/>
              <a:defRPr sz="2100"/>
            </a:lvl2pPr>
            <a:lvl3pPr marL="628589" indent="0">
              <a:buFontTx/>
              <a:buNone/>
              <a:defRPr sz="16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p:txBody>
      </p:sp>
      <p:sp>
        <p:nvSpPr>
          <p:cNvPr id="6" name="Slide Number Placeholder 5">
            <a:extLst>
              <a:ext uri="{FF2B5EF4-FFF2-40B4-BE49-F238E27FC236}">
                <a16:creationId xmlns:a16="http://schemas.microsoft.com/office/drawing/2014/main" id="{479062E6-8B0E-4DB4-8209-4E7EB4F3FAA8}"/>
              </a:ext>
            </a:extLst>
          </p:cNvPr>
          <p:cNvSpPr>
            <a:spLocks noGrp="1"/>
          </p:cNvSpPr>
          <p:nvPr>
            <p:ph type="sldNum" sz="quarter" idx="4"/>
          </p:nvPr>
        </p:nvSpPr>
        <p:spPr>
          <a:xfrm>
            <a:off x="6678800" y="5387368"/>
            <a:ext cx="2057400" cy="192026"/>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8" name="Date Placeholder 3">
            <a:extLst>
              <a:ext uri="{FF2B5EF4-FFF2-40B4-BE49-F238E27FC236}">
                <a16:creationId xmlns:a16="http://schemas.microsoft.com/office/drawing/2014/main" id="{5DE37A55-AE2A-40CC-8240-F6FD4F5BD0F6}"/>
              </a:ext>
            </a:extLst>
          </p:cNvPr>
          <p:cNvSpPr>
            <a:spLocks noGrp="1"/>
          </p:cNvSpPr>
          <p:nvPr>
            <p:ph type="dt" sz="half" idx="13"/>
          </p:nvPr>
        </p:nvSpPr>
        <p:spPr>
          <a:xfrm>
            <a:off x="6678800" y="5191935"/>
            <a:ext cx="2057400" cy="195432"/>
          </a:xfrm>
          <a:prstGeom prst="rect">
            <a:avLst/>
          </a:prstGeom>
        </p:spPr>
        <p:txBody>
          <a:bodyPr vert="horz" lIns="91440" tIns="45720" rIns="91440" bIns="45720" rtlCol="0" anchor="ctr"/>
          <a:lstStyle>
            <a:lvl1pPr algn="r">
              <a:defRPr sz="900" baseline="0">
                <a:solidFill>
                  <a:schemeClr val="tx1"/>
                </a:solidFill>
              </a:defRPr>
            </a:lvl1pPr>
          </a:lstStyle>
          <a:p>
            <a:r>
              <a:rPr lang="fi-FI"/>
              <a:t>dd.mm.yyyy</a:t>
            </a:r>
            <a:endParaRPr lang="en-US" dirty="0"/>
          </a:p>
        </p:txBody>
      </p:sp>
      <p:sp>
        <p:nvSpPr>
          <p:cNvPr id="9" name="Alatunnisteen paikkamerkki 1">
            <a:extLst>
              <a:ext uri="{FF2B5EF4-FFF2-40B4-BE49-F238E27FC236}">
                <a16:creationId xmlns:a16="http://schemas.microsoft.com/office/drawing/2014/main" id="{AD81B084-A59A-450A-B69B-00DEBAF84E34}"/>
              </a:ext>
            </a:extLst>
          </p:cNvPr>
          <p:cNvSpPr>
            <a:spLocks noGrp="1"/>
          </p:cNvSpPr>
          <p:nvPr>
            <p:ph type="ftr" sz="quarter" idx="3"/>
          </p:nvPr>
        </p:nvSpPr>
        <p:spPr>
          <a:xfrm>
            <a:off x="3028950" y="5388000"/>
            <a:ext cx="3086100" cy="192000"/>
          </a:xfrm>
          <a:prstGeom prst="rect">
            <a:avLst/>
          </a:prstGeom>
        </p:spPr>
        <p:txBody>
          <a:bodyPr vert="horz" lIns="91440" tIns="45720" rIns="91440" bIns="45720" rtlCol="0" anchor="ctr"/>
          <a:lstStyle>
            <a:lvl1pPr algn="ctr">
              <a:defRPr sz="900">
                <a:solidFill>
                  <a:schemeClr val="tx1"/>
                </a:solidFill>
              </a:defRPr>
            </a:lvl1pPr>
          </a:lstStyle>
          <a:p>
            <a:r>
              <a:rPr lang="fi-FI" dirty="0" err="1"/>
              <a:t>Your</a:t>
            </a:r>
            <a:r>
              <a:rPr lang="fi-FI" dirty="0"/>
              <a:t> text </a:t>
            </a:r>
            <a:r>
              <a:rPr lang="fi-FI" dirty="0" err="1"/>
              <a:t>here</a:t>
            </a:r>
            <a:endParaRPr lang="fi-FI" dirty="0"/>
          </a:p>
        </p:txBody>
      </p:sp>
      <p:pic>
        <p:nvPicPr>
          <p:cNvPr id="17" name="Kuva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238235" cy="856800"/>
          </a:xfrm>
          <a:prstGeom prst="rect">
            <a:avLst/>
          </a:prstGeom>
        </p:spPr>
      </p:pic>
    </p:spTree>
  </p:cSld>
  <p:clrMapOvr>
    <a:masterClrMapping/>
  </p:clrMapOvr>
  <p:extLst>
    <p:ext uri="{DCECCB84-F9BA-43D5-87BE-67443E8EF086}">
      <p15:sldGuideLst xmlns:p15="http://schemas.microsoft.com/office/powerpoint/2012/main">
        <p15:guide id="1" pos="2081" userDrawn="1">
          <p15:clr>
            <a:srgbClr val="FBAE40"/>
          </p15:clr>
        </p15:guide>
        <p15:guide id="2" pos="2302" userDrawn="1">
          <p15:clr>
            <a:srgbClr val="FBAE40"/>
          </p15:clr>
        </p15:guide>
        <p15:guide id="3" pos="5534"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Slide Number Placeholder 5"/>
          <p:cNvSpPr>
            <a:spLocks noGrp="1"/>
          </p:cNvSpPr>
          <p:nvPr>
            <p:ph type="sldNum" sz="quarter" idx="4"/>
          </p:nvPr>
        </p:nvSpPr>
        <p:spPr>
          <a:xfrm>
            <a:off x="6678800" y="5387368"/>
            <a:ext cx="2057400" cy="192026"/>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4" name="Date Placeholder 3"/>
          <p:cNvSpPr>
            <a:spLocks noGrp="1"/>
          </p:cNvSpPr>
          <p:nvPr>
            <p:ph type="dt" sz="half" idx="2"/>
          </p:nvPr>
        </p:nvSpPr>
        <p:spPr>
          <a:xfrm>
            <a:off x="6678800" y="5191935"/>
            <a:ext cx="2057400" cy="195432"/>
          </a:xfrm>
          <a:prstGeom prst="rect">
            <a:avLst/>
          </a:prstGeom>
        </p:spPr>
        <p:txBody>
          <a:bodyPr vert="horz" lIns="91440" tIns="45720" rIns="91440" bIns="45720" rtlCol="0" anchor="ctr"/>
          <a:lstStyle>
            <a:lvl1pPr algn="r">
              <a:defRPr sz="900" baseline="0">
                <a:solidFill>
                  <a:schemeClr val="tx1"/>
                </a:solidFill>
              </a:defRPr>
            </a:lvl1pPr>
          </a:lstStyle>
          <a:p>
            <a:r>
              <a:rPr lang="fi-FI"/>
              <a:t>dd.mm.yyyy</a:t>
            </a:r>
            <a:endParaRPr lang="en-US" dirty="0"/>
          </a:p>
        </p:txBody>
      </p:sp>
      <p:sp>
        <p:nvSpPr>
          <p:cNvPr id="2" name="Alatunnisteen paikkamerkki 1">
            <a:extLst>
              <a:ext uri="{FF2B5EF4-FFF2-40B4-BE49-F238E27FC236}">
                <a16:creationId xmlns:a16="http://schemas.microsoft.com/office/drawing/2014/main" id="{1C150BC1-EEBC-48B9-AEAE-962A54F46FC4}"/>
              </a:ext>
            </a:extLst>
          </p:cNvPr>
          <p:cNvSpPr>
            <a:spLocks noGrp="1"/>
          </p:cNvSpPr>
          <p:nvPr>
            <p:ph type="ftr" sz="quarter" idx="3"/>
          </p:nvPr>
        </p:nvSpPr>
        <p:spPr>
          <a:xfrm>
            <a:off x="3028950" y="5388000"/>
            <a:ext cx="3086100" cy="192000"/>
          </a:xfrm>
          <a:prstGeom prst="rect">
            <a:avLst/>
          </a:prstGeom>
        </p:spPr>
        <p:txBody>
          <a:bodyPr vert="horz" lIns="91440" tIns="45720" rIns="91440" bIns="45720" rtlCol="0" anchor="ctr"/>
          <a:lstStyle>
            <a:lvl1pPr algn="ctr">
              <a:defRPr sz="900">
                <a:solidFill>
                  <a:schemeClr val="tx1"/>
                </a:solidFill>
              </a:defRPr>
            </a:lvl1pPr>
          </a:lstStyle>
          <a:p>
            <a:r>
              <a:rPr lang="fi-FI" dirty="0" err="1"/>
              <a:t>Your</a:t>
            </a:r>
            <a:r>
              <a:rPr lang="fi-FI" dirty="0"/>
              <a:t> text </a:t>
            </a:r>
            <a:r>
              <a:rPr lang="fi-FI" dirty="0" err="1"/>
              <a:t>here</a:t>
            </a:r>
            <a:endParaRPr lang="fi-FI" dirty="0"/>
          </a:p>
        </p:txBody>
      </p:sp>
    </p:spTree>
    <p:extLst>
      <p:ext uri="{BB962C8B-B14F-4D97-AF65-F5344CB8AC3E}">
        <p14:creationId xmlns:p14="http://schemas.microsoft.com/office/powerpoint/2010/main" val="1833754440"/>
      </p:ext>
    </p:extLst>
  </p:cSld>
  <p:clrMap bg1="lt1" tx1="dk1" bg2="lt2" tx2="dk2" accent1="accent1" accent2="accent2" accent3="accent3" accent4="accent4" accent5="accent5" accent6="accent6" hlink="hlink" folHlink="folHlink"/>
  <p:sldLayoutIdLst>
    <p:sldLayoutId id="2147483667" r:id="rId1"/>
    <p:sldLayoutId id="2147483650" r:id="rId2"/>
    <p:sldLayoutId id="2147483704" r:id="rId3"/>
    <p:sldLayoutId id="2147483708" r:id="rId4"/>
    <p:sldLayoutId id="2147483707" r:id="rId5"/>
    <p:sldLayoutId id="2147483694" r:id="rId6"/>
    <p:sldLayoutId id="2147483695" r:id="rId7"/>
    <p:sldLayoutId id="2147483702" r:id="rId8"/>
    <p:sldLayoutId id="2147483678" r:id="rId9"/>
    <p:sldLayoutId id="2147483705" r:id="rId10"/>
    <p:sldLayoutId id="2147483701" r:id="rId11"/>
    <p:sldLayoutId id="2147483697" r:id="rId12"/>
    <p:sldLayoutId id="2147483703" r:id="rId13"/>
    <p:sldLayoutId id="2147483691" r:id="rId14"/>
    <p:sldLayoutId id="2147483699" r:id="rId15"/>
    <p:sldLayoutId id="2147483679" r:id="rId16"/>
    <p:sldLayoutId id="2147483709" r:id="rId17"/>
    <p:sldLayoutId id="2147483710" r:id="rId18"/>
    <p:sldLayoutId id="2147483711" r:id="rId19"/>
    <p:sldLayoutId id="2147483712" r:id="rId20"/>
    <p:sldLayoutId id="2147483713" r:id="rId21"/>
    <p:sldLayoutId id="2147483714" r:id="rId22"/>
  </p:sldLayoutIdLst>
  <p:hf sldNum="0" hdr="0" ftr="0" dt="0"/>
  <p:txStyles>
    <p:titleStyle>
      <a:lvl1pPr algn="l" defTabSz="685733" rtl="0" eaLnBrk="1" latinLnBrk="0" hangingPunct="1">
        <a:lnSpc>
          <a:spcPct val="90000"/>
        </a:lnSpc>
        <a:spcBef>
          <a:spcPct val="0"/>
        </a:spcBef>
        <a:buNone/>
        <a:defRPr sz="3300" kern="1200" baseline="0">
          <a:solidFill>
            <a:schemeClr val="tx1"/>
          </a:solidFill>
          <a:latin typeface="+mj-lt"/>
          <a:ea typeface="+mj-ea"/>
          <a:cs typeface="+mj-cs"/>
        </a:defRPr>
      </a:lvl1pPr>
    </p:titleStyle>
    <p:bodyStyle>
      <a:lvl1pPr marL="171435" indent="-171435" algn="l" defTabSz="685733"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00" indent="-171435" algn="l" defTabSz="685733"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160" indent="-171435" algn="l" defTabSz="685733"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030" indent="-171435" algn="l" defTabSz="685733"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2895" indent="-171435" algn="l" defTabSz="685733"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766" indent="-171435" algn="l" defTabSz="685733"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626" indent="-171435" algn="l" defTabSz="685733"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494" indent="-171435" algn="l" defTabSz="685733"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360" indent="-171435" algn="l" defTabSz="685733"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733" rtl="0" eaLnBrk="1" latinLnBrk="0" hangingPunct="1">
        <a:defRPr sz="1350" kern="1200">
          <a:solidFill>
            <a:schemeClr val="tx1"/>
          </a:solidFill>
          <a:latin typeface="+mn-lt"/>
          <a:ea typeface="+mn-ea"/>
          <a:cs typeface="+mn-cs"/>
        </a:defRPr>
      </a:lvl1pPr>
      <a:lvl2pPr marL="342866" algn="l" defTabSz="685733" rtl="0" eaLnBrk="1" latinLnBrk="0" hangingPunct="1">
        <a:defRPr sz="1350" kern="1200">
          <a:solidFill>
            <a:schemeClr val="tx1"/>
          </a:solidFill>
          <a:latin typeface="+mn-lt"/>
          <a:ea typeface="+mn-ea"/>
          <a:cs typeface="+mn-cs"/>
        </a:defRPr>
      </a:lvl2pPr>
      <a:lvl3pPr marL="685733" algn="l" defTabSz="685733" rtl="0" eaLnBrk="1" latinLnBrk="0" hangingPunct="1">
        <a:defRPr sz="1350" kern="1200">
          <a:solidFill>
            <a:schemeClr val="tx1"/>
          </a:solidFill>
          <a:latin typeface="+mn-lt"/>
          <a:ea typeface="+mn-ea"/>
          <a:cs typeface="+mn-cs"/>
        </a:defRPr>
      </a:lvl3pPr>
      <a:lvl4pPr marL="1028598" algn="l" defTabSz="685733" rtl="0" eaLnBrk="1" latinLnBrk="0" hangingPunct="1">
        <a:defRPr sz="1350" kern="1200">
          <a:solidFill>
            <a:schemeClr val="tx1"/>
          </a:solidFill>
          <a:latin typeface="+mn-lt"/>
          <a:ea typeface="+mn-ea"/>
          <a:cs typeface="+mn-cs"/>
        </a:defRPr>
      </a:lvl4pPr>
      <a:lvl5pPr marL="1371465" algn="l" defTabSz="685733" rtl="0" eaLnBrk="1" latinLnBrk="0" hangingPunct="1">
        <a:defRPr sz="1350" kern="1200">
          <a:solidFill>
            <a:schemeClr val="tx1"/>
          </a:solidFill>
          <a:latin typeface="+mn-lt"/>
          <a:ea typeface="+mn-ea"/>
          <a:cs typeface="+mn-cs"/>
        </a:defRPr>
      </a:lvl5pPr>
      <a:lvl6pPr marL="1714330" algn="l" defTabSz="685733" rtl="0" eaLnBrk="1" latinLnBrk="0" hangingPunct="1">
        <a:defRPr sz="1350" kern="1200">
          <a:solidFill>
            <a:schemeClr val="tx1"/>
          </a:solidFill>
          <a:latin typeface="+mn-lt"/>
          <a:ea typeface="+mn-ea"/>
          <a:cs typeface="+mn-cs"/>
        </a:defRPr>
      </a:lvl6pPr>
      <a:lvl7pPr marL="2057195" algn="l" defTabSz="685733" rtl="0" eaLnBrk="1" latinLnBrk="0" hangingPunct="1">
        <a:defRPr sz="1350" kern="1200">
          <a:solidFill>
            <a:schemeClr val="tx1"/>
          </a:solidFill>
          <a:latin typeface="+mn-lt"/>
          <a:ea typeface="+mn-ea"/>
          <a:cs typeface="+mn-cs"/>
        </a:defRPr>
      </a:lvl7pPr>
      <a:lvl8pPr marL="2400060" algn="l" defTabSz="685733" rtl="0" eaLnBrk="1" latinLnBrk="0" hangingPunct="1">
        <a:defRPr sz="1350" kern="1200">
          <a:solidFill>
            <a:schemeClr val="tx1"/>
          </a:solidFill>
          <a:latin typeface="+mn-lt"/>
          <a:ea typeface="+mn-ea"/>
          <a:cs typeface="+mn-cs"/>
        </a:defRPr>
      </a:lvl8pPr>
      <a:lvl9pPr marL="2742930" algn="l" defTabSz="68573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81" userDrawn="1">
          <p15:clr>
            <a:srgbClr val="F26B43"/>
          </p15:clr>
        </p15:guide>
        <p15:guide id="3" orient="horz" pos="363"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6.xml"/><Relationship Id="rId5" Type="http://schemas.openxmlformats.org/officeDocument/2006/relationships/image" Target="../media/image60.png"/><Relationship Id="rId4" Type="http://schemas.openxmlformats.org/officeDocument/2006/relationships/image" Target="../media/image59.png"/></Relationships>
</file>

<file path=ppt/slides/_rels/slide12.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61.png"/><Relationship Id="rId1" Type="http://schemas.openxmlformats.org/officeDocument/2006/relationships/slideLayout" Target="../slideLayouts/slideLayout6.xml"/><Relationship Id="rId6" Type="http://schemas.openxmlformats.org/officeDocument/2006/relationships/image" Target="../media/image65.png"/><Relationship Id="rId5" Type="http://schemas.openxmlformats.org/officeDocument/2006/relationships/image" Target="../media/image64.png"/><Relationship Id="rId10" Type="http://schemas.openxmlformats.org/officeDocument/2006/relationships/image" Target="../media/image69.png"/><Relationship Id="rId4" Type="http://schemas.openxmlformats.org/officeDocument/2006/relationships/image" Target="../media/image63.png"/><Relationship Id="rId9" Type="http://schemas.openxmlformats.org/officeDocument/2006/relationships/image" Target="../media/image6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6.xml"/><Relationship Id="rId5" Type="http://schemas.openxmlformats.org/officeDocument/2006/relationships/image" Target="../media/image77.png"/><Relationship Id="rId4" Type="http://schemas.openxmlformats.org/officeDocument/2006/relationships/image" Target="../media/image76.png"/></Relationships>
</file>

<file path=ppt/slides/_rels/slide1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6.xml"/><Relationship Id="rId6" Type="http://schemas.openxmlformats.org/officeDocument/2006/relationships/image" Target="../media/image16.jpeg"/><Relationship Id="rId5" Type="http://schemas.openxmlformats.org/officeDocument/2006/relationships/image" Target="../media/image81.png"/><Relationship Id="rId4" Type="http://schemas.openxmlformats.org/officeDocument/2006/relationships/image" Target="../media/image8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image" Target="../media/image82.png"/><Relationship Id="rId1" Type="http://schemas.openxmlformats.org/officeDocument/2006/relationships/slideLayout" Target="../slideLayouts/slideLayout6.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21.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image" Target="../media/image88.png"/><Relationship Id="rId1" Type="http://schemas.openxmlformats.org/officeDocument/2006/relationships/slideLayout" Target="../slideLayouts/slideLayout6.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6.xml"/><Relationship Id="rId4" Type="http://schemas.openxmlformats.org/officeDocument/2006/relationships/image" Target="../media/image97.gif"/></Relationships>
</file>

<file path=ppt/slides/_rels/slide25.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hyperlink" Target="https://news.panasonic.com/global/press/en130117-5" TargetMode="External"/><Relationship Id="rId2" Type="http://schemas.openxmlformats.org/officeDocument/2006/relationships/hyperlink" Target="https://www.nrel.gov/docs/fy12osti/54021.pdf" TargetMode="External"/><Relationship Id="rId1" Type="http://schemas.openxmlformats.org/officeDocument/2006/relationships/slideLayout" Target="../slideLayouts/slideLayout6.xml"/><Relationship Id="rId6" Type="http://schemas.openxmlformats.org/officeDocument/2006/relationships/hyperlink" Target="http://www.bloomenergy.com/fuel-cell/es5-data-sheet/" TargetMode="External"/><Relationship Id="rId5" Type="http://schemas.openxmlformats.org/officeDocument/2006/relationships/hyperlink" Target="http://www.fuelcellenergy.com/assets/DFC300-product-specifications1.pdf" TargetMode="External"/><Relationship Id="rId4" Type="http://schemas.openxmlformats.org/officeDocument/2006/relationships/hyperlink" Target="https://www.doosanfuelcellpower.com/download/pdf/catalog/pafc-400kw_en.pdf"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gif"/><Relationship Id="rId2" Type="http://schemas.openxmlformats.org/officeDocument/2006/relationships/image" Target="../media/image16.jpeg"/><Relationship Id="rId1" Type="http://schemas.openxmlformats.org/officeDocument/2006/relationships/slideLayout" Target="../slideLayouts/slideLayout6.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gif"/></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6.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269014" y="660630"/>
            <a:ext cx="4215913" cy="634192"/>
          </a:xfrm>
        </p:spPr>
        <p:txBody>
          <a:bodyPr/>
          <a:lstStyle/>
          <a:p>
            <a:r>
              <a:rPr lang="en-US" dirty="0"/>
              <a:t>Thermodynamics</a:t>
            </a:r>
            <a:endParaRPr lang="fi-FI" dirty="0"/>
          </a:p>
        </p:txBody>
      </p:sp>
      <p:sp>
        <p:nvSpPr>
          <p:cNvPr id="3" name="Tekstin paikkamerkki 2"/>
          <p:cNvSpPr>
            <a:spLocks noGrp="1"/>
          </p:cNvSpPr>
          <p:nvPr>
            <p:ph type="body" sz="half" idx="2"/>
          </p:nvPr>
        </p:nvSpPr>
        <p:spPr>
          <a:xfrm>
            <a:off x="310519" y="1820357"/>
            <a:ext cx="4476893" cy="426074"/>
          </a:xfrm>
        </p:spPr>
        <p:txBody>
          <a:bodyPr/>
          <a:lstStyle/>
          <a:p>
            <a:r>
              <a:rPr lang="en-US" dirty="0"/>
              <a:t>An Engineering Approach</a:t>
            </a:r>
            <a:endParaRPr lang="fi-FI" dirty="0"/>
          </a:p>
        </p:txBody>
      </p:sp>
      <p:sp>
        <p:nvSpPr>
          <p:cNvPr id="5" name="Tekstin paikkamerkki 4"/>
          <p:cNvSpPr>
            <a:spLocks noGrp="1"/>
          </p:cNvSpPr>
          <p:nvPr>
            <p:ph type="body" sz="half" idx="12"/>
          </p:nvPr>
        </p:nvSpPr>
        <p:spPr>
          <a:xfrm>
            <a:off x="1739026" y="4694310"/>
            <a:ext cx="2774217" cy="360060"/>
          </a:xfrm>
        </p:spPr>
        <p:txBody>
          <a:bodyPr/>
          <a:lstStyle/>
          <a:p>
            <a:r>
              <a:rPr lang="en-US" dirty="0"/>
              <a:t>Qiang Cheng (Jonny)</a:t>
            </a:r>
            <a:endParaRPr lang="fi-FI" dirty="0"/>
          </a:p>
          <a:p>
            <a:endParaRPr lang="fi-FI" dirty="0"/>
          </a:p>
        </p:txBody>
      </p:sp>
      <p:cxnSp>
        <p:nvCxnSpPr>
          <p:cNvPr id="7" name="Suora yhdysviiva 6">
            <a:extLst>
              <a:ext uri="{FF2B5EF4-FFF2-40B4-BE49-F238E27FC236}">
                <a16:creationId xmlns:a16="http://schemas.microsoft.com/office/drawing/2014/main" id="{44D42085-CC57-854B-9151-3C66E83D17EE}"/>
              </a:ext>
            </a:extLst>
          </p:cNvPr>
          <p:cNvCxnSpPr>
            <a:cxnSpLocks/>
          </p:cNvCxnSpPr>
          <p:nvPr/>
        </p:nvCxnSpPr>
        <p:spPr>
          <a:xfrm>
            <a:off x="5243" y="1557589"/>
            <a:ext cx="4922844" cy="0"/>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13" name="Tekstin paikkamerkki 3">
            <a:extLst>
              <a:ext uri="{FF2B5EF4-FFF2-40B4-BE49-F238E27FC236}">
                <a16:creationId xmlns:a16="http://schemas.microsoft.com/office/drawing/2014/main" id="{931BA333-9483-4DBB-AA7C-64F76F9B7D8D}"/>
              </a:ext>
            </a:extLst>
          </p:cNvPr>
          <p:cNvSpPr txBox="1">
            <a:spLocks/>
          </p:cNvSpPr>
          <p:nvPr/>
        </p:nvSpPr>
        <p:spPr>
          <a:xfrm>
            <a:off x="301799" y="2450361"/>
            <a:ext cx="4550111" cy="559626"/>
          </a:xfrm>
          <a:prstGeom prst="rect">
            <a:avLst/>
          </a:prstGeom>
        </p:spPr>
        <p:txBody>
          <a:bodyPr lIns="0" tIns="0" rIns="0" bIns="0"/>
          <a:lstStyle>
            <a:lvl1pPr marL="0" indent="0" algn="l" defTabSz="685733" rtl="0" eaLnBrk="1" latinLnBrk="0" hangingPunct="1">
              <a:lnSpc>
                <a:spcPct val="90000"/>
              </a:lnSpc>
              <a:spcBef>
                <a:spcPts val="750"/>
              </a:spcBef>
              <a:buFont typeface="Arial"/>
              <a:buNone/>
              <a:defRPr sz="1800" b="1" i="0" kern="1200" baseline="0">
                <a:solidFill>
                  <a:schemeClr val="bg1"/>
                </a:solidFill>
                <a:latin typeface="arial" charset="0"/>
                <a:ea typeface="+mn-ea"/>
                <a:cs typeface="+mn-cs"/>
              </a:defRPr>
            </a:lvl1pPr>
            <a:lvl2pPr marL="342866" indent="0" algn="l" defTabSz="685733" rtl="0" eaLnBrk="1" latinLnBrk="0" hangingPunct="1">
              <a:lnSpc>
                <a:spcPct val="90000"/>
              </a:lnSpc>
              <a:spcBef>
                <a:spcPts val="375"/>
              </a:spcBef>
              <a:buFont typeface="Arial"/>
              <a:buNone/>
              <a:defRPr sz="1050" kern="1200">
                <a:solidFill>
                  <a:schemeClr val="tx1"/>
                </a:solidFill>
                <a:latin typeface="+mn-lt"/>
                <a:ea typeface="+mn-ea"/>
                <a:cs typeface="+mn-cs"/>
              </a:defRPr>
            </a:lvl2pPr>
            <a:lvl3pPr marL="685733" indent="0" algn="l" defTabSz="685733" rtl="0" eaLnBrk="1" latinLnBrk="0" hangingPunct="1">
              <a:lnSpc>
                <a:spcPct val="90000"/>
              </a:lnSpc>
              <a:spcBef>
                <a:spcPts val="375"/>
              </a:spcBef>
              <a:buFont typeface="Arial"/>
              <a:buNone/>
              <a:defRPr sz="900" kern="1200">
                <a:solidFill>
                  <a:schemeClr val="tx1"/>
                </a:solidFill>
                <a:latin typeface="+mn-lt"/>
                <a:ea typeface="+mn-ea"/>
                <a:cs typeface="+mn-cs"/>
              </a:defRPr>
            </a:lvl3pPr>
            <a:lvl4pPr marL="1028598"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4pPr>
            <a:lvl5pPr marL="1371465"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5pPr>
            <a:lvl6pPr marL="1714330"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6pPr>
            <a:lvl7pPr marL="2057195"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7pPr>
            <a:lvl8pPr marL="2400060"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8pPr>
            <a:lvl9pPr marL="2742930"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9pPr>
          </a:lstStyle>
          <a:p>
            <a:r>
              <a:rPr lang="en-US" dirty="0"/>
              <a:t>Lecture 6: Reacting Mixtures and Combustion</a:t>
            </a:r>
            <a:endParaRPr lang="fi-FI" dirty="0"/>
          </a:p>
        </p:txBody>
      </p:sp>
    </p:spTree>
    <p:extLst>
      <p:ext uri="{BB962C8B-B14F-4D97-AF65-F5344CB8AC3E}">
        <p14:creationId xmlns:p14="http://schemas.microsoft.com/office/powerpoint/2010/main" val="14403096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F053FDC-F859-49E1-B881-63C08B7FBBC9}"/>
              </a:ext>
            </a:extLst>
          </p:cNvPr>
          <p:cNvSpPr/>
          <p:nvPr/>
        </p:nvSpPr>
        <p:spPr>
          <a:xfrm>
            <a:off x="156229" y="131487"/>
            <a:ext cx="7537641" cy="584775"/>
          </a:xfrm>
          <a:prstGeom prst="rect">
            <a:avLst/>
          </a:prstGeom>
        </p:spPr>
        <p:txBody>
          <a:bodyPr wrap="none">
            <a:spAutoFit/>
          </a:bodyPr>
          <a:lstStyle/>
          <a:p>
            <a:r>
              <a:rPr lang="en-US" sz="3200" b="1" dirty="0"/>
              <a:t> Introducing psychrometric principles</a:t>
            </a:r>
            <a:endParaRPr lang="fi-FI" sz="3200" b="1" dirty="0"/>
          </a:p>
        </p:txBody>
      </p:sp>
      <p:sp>
        <p:nvSpPr>
          <p:cNvPr id="4" name="TextBox 3">
            <a:extLst>
              <a:ext uri="{FF2B5EF4-FFF2-40B4-BE49-F238E27FC236}">
                <a16:creationId xmlns:a16="http://schemas.microsoft.com/office/drawing/2014/main" id="{4798C9E3-022A-BC18-0614-2E604F6F7ABF}"/>
              </a:ext>
            </a:extLst>
          </p:cNvPr>
          <p:cNvSpPr txBox="1"/>
          <p:nvPr/>
        </p:nvSpPr>
        <p:spPr>
          <a:xfrm>
            <a:off x="156229" y="861095"/>
            <a:ext cx="4572000" cy="1384995"/>
          </a:xfrm>
          <a:prstGeom prst="rect">
            <a:avLst/>
          </a:prstGeom>
          <a:solidFill>
            <a:srgbClr val="00FFFF"/>
          </a:solidFill>
        </p:spPr>
        <p:txBody>
          <a:bodyPr wrap="square">
            <a:spAutoFit/>
          </a:bodyPr>
          <a:lstStyle/>
          <a:p>
            <a:r>
              <a:rPr lang="en-GB" sz="1400" dirty="0">
                <a:effectLst/>
                <a:latin typeface="STIX" panose="02020603050405020304" pitchFamily="18" charset="0"/>
              </a:rPr>
              <a:t>The term </a:t>
            </a:r>
            <a:r>
              <a:rPr lang="en-GB" sz="1400" b="1" dirty="0">
                <a:solidFill>
                  <a:srgbClr val="05729B"/>
                </a:solidFill>
                <a:effectLst/>
                <a:latin typeface="STIX" panose="02020603050405020304" pitchFamily="18" charset="0"/>
              </a:rPr>
              <a:t>moist air </a:t>
            </a:r>
            <a:r>
              <a:rPr lang="en-GB" sz="1400" dirty="0">
                <a:effectLst/>
                <a:latin typeface="STIX" panose="02020603050405020304" pitchFamily="18" charset="0"/>
              </a:rPr>
              <a:t>refers to a mixture of dry air and water vapor in which the dry air is treated as if it were a pure component. As can be verified by reference to appropriate property data, the overall mixture and each mixture component behave as ideal gases at the states under present consideration. </a:t>
            </a:r>
            <a:endParaRPr lang="en-GB" dirty="0"/>
          </a:p>
        </p:txBody>
      </p:sp>
      <p:pic>
        <p:nvPicPr>
          <p:cNvPr id="7" name="Picture 6">
            <a:extLst>
              <a:ext uri="{FF2B5EF4-FFF2-40B4-BE49-F238E27FC236}">
                <a16:creationId xmlns:a16="http://schemas.microsoft.com/office/drawing/2014/main" id="{59D3E49A-8B14-F697-E683-A5206C5FAD99}"/>
              </a:ext>
            </a:extLst>
          </p:cNvPr>
          <p:cNvPicPr>
            <a:picLocks noChangeAspect="1"/>
          </p:cNvPicPr>
          <p:nvPr/>
        </p:nvPicPr>
        <p:blipFill>
          <a:blip r:embed="rId3"/>
          <a:stretch>
            <a:fillRect/>
          </a:stretch>
        </p:blipFill>
        <p:spPr>
          <a:xfrm>
            <a:off x="1384917" y="2352693"/>
            <a:ext cx="2219417" cy="2332696"/>
          </a:xfrm>
          <a:prstGeom prst="rect">
            <a:avLst/>
          </a:prstGeom>
        </p:spPr>
      </p:pic>
      <p:sp>
        <p:nvSpPr>
          <p:cNvPr id="12" name="TextBox 11">
            <a:extLst>
              <a:ext uri="{FF2B5EF4-FFF2-40B4-BE49-F238E27FC236}">
                <a16:creationId xmlns:a16="http://schemas.microsoft.com/office/drawing/2014/main" id="{0369DBF5-4CBB-56CB-4285-EAC18FF38E2E}"/>
              </a:ext>
            </a:extLst>
          </p:cNvPr>
          <p:cNvSpPr txBox="1"/>
          <p:nvPr/>
        </p:nvSpPr>
        <p:spPr>
          <a:xfrm>
            <a:off x="1383567" y="4791992"/>
            <a:ext cx="2117324" cy="246221"/>
          </a:xfrm>
          <a:prstGeom prst="rect">
            <a:avLst/>
          </a:prstGeom>
          <a:noFill/>
        </p:spPr>
        <p:txBody>
          <a:bodyPr wrap="square">
            <a:spAutoFit/>
          </a:bodyPr>
          <a:lstStyle/>
          <a:p>
            <a:r>
              <a:rPr lang="en-GB" sz="1000" dirty="0">
                <a:effectLst/>
                <a:latin typeface="STIX" panose="02020603050405020304" pitchFamily="18" charset="0"/>
              </a:rPr>
              <a:t>Mixture of dry air and water vapor. </a:t>
            </a:r>
            <a:endParaRPr lang="en-GB" sz="1000" dirty="0"/>
          </a:p>
        </p:txBody>
      </p:sp>
      <p:sp>
        <p:nvSpPr>
          <p:cNvPr id="16" name="TextBox 15">
            <a:extLst>
              <a:ext uri="{FF2B5EF4-FFF2-40B4-BE49-F238E27FC236}">
                <a16:creationId xmlns:a16="http://schemas.microsoft.com/office/drawing/2014/main" id="{556D60BC-DE0F-EFE7-CD10-3ABB01BF3508}"/>
              </a:ext>
            </a:extLst>
          </p:cNvPr>
          <p:cNvSpPr txBox="1"/>
          <p:nvPr/>
        </p:nvSpPr>
        <p:spPr>
          <a:xfrm>
            <a:off x="5113537" y="861095"/>
            <a:ext cx="3733060" cy="523220"/>
          </a:xfrm>
          <a:prstGeom prst="rect">
            <a:avLst/>
          </a:prstGeom>
          <a:solidFill>
            <a:srgbClr val="00FFFF"/>
          </a:solidFill>
        </p:spPr>
        <p:txBody>
          <a:bodyPr wrap="square">
            <a:spAutoFit/>
          </a:bodyPr>
          <a:lstStyle/>
          <a:p>
            <a:r>
              <a:rPr lang="en-GB" sz="1400" dirty="0">
                <a:effectLst/>
                <a:latin typeface="STIX" panose="02020603050405020304" pitchFamily="18" charset="0"/>
              </a:rPr>
              <a:t>The overall mixture is assumed to obey the ideal gas equation of state. </a:t>
            </a:r>
            <a:endParaRPr lang="en-GB" dirty="0"/>
          </a:p>
        </p:txBody>
      </p:sp>
      <p:pic>
        <p:nvPicPr>
          <p:cNvPr id="20" name="Picture 19">
            <a:extLst>
              <a:ext uri="{FF2B5EF4-FFF2-40B4-BE49-F238E27FC236}">
                <a16:creationId xmlns:a16="http://schemas.microsoft.com/office/drawing/2014/main" id="{878817C8-8F4E-58E1-CAD8-1463981CA50E}"/>
              </a:ext>
            </a:extLst>
          </p:cNvPr>
          <p:cNvPicPr>
            <a:picLocks noChangeAspect="1"/>
          </p:cNvPicPr>
          <p:nvPr/>
        </p:nvPicPr>
        <p:blipFill>
          <a:blip r:embed="rId4"/>
          <a:stretch>
            <a:fillRect/>
          </a:stretch>
        </p:blipFill>
        <p:spPr>
          <a:xfrm>
            <a:off x="6156046" y="1525931"/>
            <a:ext cx="1648041" cy="513855"/>
          </a:xfrm>
          <a:prstGeom prst="rect">
            <a:avLst/>
          </a:prstGeom>
        </p:spPr>
      </p:pic>
      <p:sp>
        <p:nvSpPr>
          <p:cNvPr id="24" name="TextBox 23">
            <a:extLst>
              <a:ext uri="{FF2B5EF4-FFF2-40B4-BE49-F238E27FC236}">
                <a16:creationId xmlns:a16="http://schemas.microsoft.com/office/drawing/2014/main" id="{00C450D3-6C9E-DA29-80C2-2FD90DABFC23}"/>
              </a:ext>
            </a:extLst>
          </p:cNvPr>
          <p:cNvSpPr txBox="1"/>
          <p:nvPr/>
        </p:nvSpPr>
        <p:spPr>
          <a:xfrm>
            <a:off x="5113537" y="2129313"/>
            <a:ext cx="3733060" cy="738664"/>
          </a:xfrm>
          <a:prstGeom prst="rect">
            <a:avLst/>
          </a:prstGeom>
          <a:solidFill>
            <a:srgbClr val="00FFFF"/>
          </a:solidFill>
        </p:spPr>
        <p:txBody>
          <a:bodyPr wrap="square">
            <a:spAutoFit/>
          </a:bodyPr>
          <a:lstStyle/>
          <a:p>
            <a:r>
              <a:rPr lang="en-GB" sz="1400" dirty="0">
                <a:effectLst/>
                <a:latin typeface="STIX" panose="02020603050405020304" pitchFamily="18" charset="0"/>
              </a:rPr>
              <a:t>Using the ideal gas equation of state, the partial pressures </a:t>
            </a:r>
            <a:r>
              <a:rPr lang="en-GB" sz="1400" i="1" dirty="0">
                <a:effectLst/>
                <a:latin typeface="STIX" panose="02020603050405020304" pitchFamily="18" charset="0"/>
              </a:rPr>
              <a:t>p</a:t>
            </a:r>
            <a:r>
              <a:rPr lang="en-GB" sz="800" dirty="0">
                <a:effectLst/>
                <a:latin typeface="STIX" panose="02020603050405020304" pitchFamily="18" charset="0"/>
              </a:rPr>
              <a:t>a </a:t>
            </a:r>
            <a:r>
              <a:rPr lang="en-GB" sz="1400" dirty="0">
                <a:effectLst/>
                <a:latin typeface="STIX" panose="02020603050405020304" pitchFamily="18" charset="0"/>
              </a:rPr>
              <a:t>and </a:t>
            </a:r>
            <a:r>
              <a:rPr lang="en-GB" sz="1400" i="1" dirty="0" err="1">
                <a:effectLst/>
                <a:latin typeface="STIX" panose="02020603050405020304" pitchFamily="18" charset="0"/>
              </a:rPr>
              <a:t>p</a:t>
            </a:r>
            <a:r>
              <a:rPr lang="en-GB" sz="800" dirty="0" err="1">
                <a:effectLst/>
                <a:latin typeface="STIX" panose="02020603050405020304" pitchFamily="18" charset="0"/>
              </a:rPr>
              <a:t>v</a:t>
            </a:r>
            <a:r>
              <a:rPr lang="en-GB" sz="800" dirty="0">
                <a:effectLst/>
                <a:latin typeface="STIX" panose="02020603050405020304" pitchFamily="18" charset="0"/>
              </a:rPr>
              <a:t> </a:t>
            </a:r>
            <a:r>
              <a:rPr lang="en-GB" sz="1400" dirty="0">
                <a:effectLst/>
                <a:latin typeface="STIX" panose="02020603050405020304" pitchFamily="18" charset="0"/>
              </a:rPr>
              <a:t>of the dry air and water vapor are, respectively, </a:t>
            </a:r>
            <a:endParaRPr lang="en-GB" dirty="0"/>
          </a:p>
        </p:txBody>
      </p:sp>
      <p:pic>
        <p:nvPicPr>
          <p:cNvPr id="25" name="Picture 24">
            <a:extLst>
              <a:ext uri="{FF2B5EF4-FFF2-40B4-BE49-F238E27FC236}">
                <a16:creationId xmlns:a16="http://schemas.microsoft.com/office/drawing/2014/main" id="{30F6116B-7CA8-CA16-D94A-83027AC7F43C}"/>
              </a:ext>
            </a:extLst>
          </p:cNvPr>
          <p:cNvPicPr>
            <a:picLocks noChangeAspect="1"/>
          </p:cNvPicPr>
          <p:nvPr/>
        </p:nvPicPr>
        <p:blipFill rotWithShape="1">
          <a:blip r:embed="rId5"/>
          <a:srcRect r="52443"/>
          <a:stretch/>
        </p:blipFill>
        <p:spPr>
          <a:xfrm>
            <a:off x="5674531" y="2957504"/>
            <a:ext cx="2308374" cy="651064"/>
          </a:xfrm>
          <a:prstGeom prst="rect">
            <a:avLst/>
          </a:prstGeom>
        </p:spPr>
      </p:pic>
      <p:pic>
        <p:nvPicPr>
          <p:cNvPr id="26" name="Picture 25">
            <a:extLst>
              <a:ext uri="{FF2B5EF4-FFF2-40B4-BE49-F238E27FC236}">
                <a16:creationId xmlns:a16="http://schemas.microsoft.com/office/drawing/2014/main" id="{FB3EE470-9E3B-1B09-C2C1-779FA0890106}"/>
              </a:ext>
            </a:extLst>
          </p:cNvPr>
          <p:cNvPicPr>
            <a:picLocks noChangeAspect="1"/>
          </p:cNvPicPr>
          <p:nvPr/>
        </p:nvPicPr>
        <p:blipFill>
          <a:blip r:embed="rId6"/>
          <a:stretch>
            <a:fillRect/>
          </a:stretch>
        </p:blipFill>
        <p:spPr>
          <a:xfrm>
            <a:off x="5539668" y="4428455"/>
            <a:ext cx="2578100" cy="425450"/>
          </a:xfrm>
          <a:prstGeom prst="rect">
            <a:avLst/>
          </a:prstGeom>
        </p:spPr>
      </p:pic>
      <p:pic>
        <p:nvPicPr>
          <p:cNvPr id="2" name="Picture 1">
            <a:extLst>
              <a:ext uri="{FF2B5EF4-FFF2-40B4-BE49-F238E27FC236}">
                <a16:creationId xmlns:a16="http://schemas.microsoft.com/office/drawing/2014/main" id="{0F29A361-0651-7EE2-190E-B796E929023B}"/>
              </a:ext>
            </a:extLst>
          </p:cNvPr>
          <p:cNvPicPr>
            <a:picLocks noChangeAspect="1"/>
          </p:cNvPicPr>
          <p:nvPr/>
        </p:nvPicPr>
        <p:blipFill rotWithShape="1">
          <a:blip r:embed="rId5"/>
          <a:srcRect l="54275"/>
          <a:stretch/>
        </p:blipFill>
        <p:spPr>
          <a:xfrm>
            <a:off x="5674531" y="3608568"/>
            <a:ext cx="2219417" cy="651064"/>
          </a:xfrm>
          <a:prstGeom prst="rect">
            <a:avLst/>
          </a:prstGeom>
        </p:spPr>
      </p:pic>
    </p:spTree>
    <p:extLst>
      <p:ext uri="{BB962C8B-B14F-4D97-AF65-F5344CB8AC3E}">
        <p14:creationId xmlns:p14="http://schemas.microsoft.com/office/powerpoint/2010/main" val="17264048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0DD7CD3-8F2D-D06C-AA9C-F5A6DB0AA662}"/>
              </a:ext>
            </a:extLst>
          </p:cNvPr>
          <p:cNvSpPr>
            <a:spLocks noGrp="1"/>
          </p:cNvSpPr>
          <p:nvPr>
            <p:ph type="body" sz="half" idx="10"/>
          </p:nvPr>
        </p:nvSpPr>
        <p:spPr>
          <a:xfrm>
            <a:off x="287363" y="223017"/>
            <a:ext cx="8705717" cy="1157194"/>
          </a:xfrm>
        </p:spPr>
        <p:txBody>
          <a:bodyPr/>
          <a:lstStyle/>
          <a:p>
            <a:r>
              <a:rPr lang="en-GB" dirty="0"/>
              <a:t>Evaluating the Dew point temperature</a:t>
            </a:r>
            <a:endParaRPr lang="en-FI" dirty="0"/>
          </a:p>
        </p:txBody>
      </p:sp>
      <p:sp>
        <p:nvSpPr>
          <p:cNvPr id="6" name="TextBox 5">
            <a:extLst>
              <a:ext uri="{FF2B5EF4-FFF2-40B4-BE49-F238E27FC236}">
                <a16:creationId xmlns:a16="http://schemas.microsoft.com/office/drawing/2014/main" id="{C86DCF85-620D-FE19-91EF-130F3E46F713}"/>
              </a:ext>
            </a:extLst>
          </p:cNvPr>
          <p:cNvSpPr txBox="1"/>
          <p:nvPr/>
        </p:nvSpPr>
        <p:spPr>
          <a:xfrm>
            <a:off x="287363" y="1571308"/>
            <a:ext cx="4585316" cy="1169551"/>
          </a:xfrm>
          <a:prstGeom prst="rect">
            <a:avLst/>
          </a:prstGeom>
          <a:solidFill>
            <a:srgbClr val="00FFFF"/>
          </a:solidFill>
        </p:spPr>
        <p:txBody>
          <a:bodyPr wrap="square">
            <a:spAutoFit/>
          </a:bodyPr>
          <a:lstStyle/>
          <a:p>
            <a:r>
              <a:rPr lang="en-GB" sz="1400" dirty="0">
                <a:effectLst/>
                <a:latin typeface="STIX" panose="02020603050405020304" pitchFamily="18" charset="0"/>
              </a:rPr>
              <a:t>A significant aspect of the </a:t>
            </a:r>
            <a:r>
              <a:rPr lang="en-GB" sz="1400" dirty="0" err="1">
                <a:effectLst/>
                <a:latin typeface="STIX" panose="02020603050405020304" pitchFamily="18" charset="0"/>
              </a:rPr>
              <a:t>behavior</a:t>
            </a:r>
            <a:r>
              <a:rPr lang="en-GB" sz="1400" dirty="0">
                <a:effectLst/>
                <a:latin typeface="STIX" panose="02020603050405020304" pitchFamily="18" charset="0"/>
              </a:rPr>
              <a:t> of moist air is that partial condensation of the water vapor can occur when the temperature is reduced. This type of phenomenon is commonly encountered in the condensation of vapor on windowpanes and on pipes carrying cold water. </a:t>
            </a:r>
            <a:endParaRPr lang="en-GB" dirty="0"/>
          </a:p>
        </p:txBody>
      </p:sp>
      <p:pic>
        <p:nvPicPr>
          <p:cNvPr id="7" name="Picture 6">
            <a:extLst>
              <a:ext uri="{FF2B5EF4-FFF2-40B4-BE49-F238E27FC236}">
                <a16:creationId xmlns:a16="http://schemas.microsoft.com/office/drawing/2014/main" id="{C6BDBD50-DF5F-B888-6369-14535714B01A}"/>
              </a:ext>
            </a:extLst>
          </p:cNvPr>
          <p:cNvPicPr>
            <a:picLocks noChangeAspect="1"/>
          </p:cNvPicPr>
          <p:nvPr/>
        </p:nvPicPr>
        <p:blipFill>
          <a:blip r:embed="rId2"/>
          <a:stretch>
            <a:fillRect/>
          </a:stretch>
        </p:blipFill>
        <p:spPr>
          <a:xfrm>
            <a:off x="960771" y="2857500"/>
            <a:ext cx="3238500" cy="2101850"/>
          </a:xfrm>
          <a:prstGeom prst="rect">
            <a:avLst/>
          </a:prstGeom>
        </p:spPr>
      </p:pic>
      <p:pic>
        <p:nvPicPr>
          <p:cNvPr id="8" name="Picture 7">
            <a:extLst>
              <a:ext uri="{FF2B5EF4-FFF2-40B4-BE49-F238E27FC236}">
                <a16:creationId xmlns:a16="http://schemas.microsoft.com/office/drawing/2014/main" id="{1E8D60BD-BA57-CD76-EE00-B383569CBE32}"/>
              </a:ext>
            </a:extLst>
          </p:cNvPr>
          <p:cNvPicPr>
            <a:picLocks noChangeAspect="1"/>
          </p:cNvPicPr>
          <p:nvPr/>
        </p:nvPicPr>
        <p:blipFill>
          <a:blip r:embed="rId3"/>
          <a:stretch>
            <a:fillRect/>
          </a:stretch>
        </p:blipFill>
        <p:spPr>
          <a:xfrm>
            <a:off x="5301850" y="907876"/>
            <a:ext cx="3403230" cy="1949624"/>
          </a:xfrm>
          <a:prstGeom prst="rect">
            <a:avLst/>
          </a:prstGeom>
        </p:spPr>
      </p:pic>
      <p:sp>
        <p:nvSpPr>
          <p:cNvPr id="10" name="TextBox 9">
            <a:extLst>
              <a:ext uri="{FF2B5EF4-FFF2-40B4-BE49-F238E27FC236}">
                <a16:creationId xmlns:a16="http://schemas.microsoft.com/office/drawing/2014/main" id="{D5A96CAF-728E-EE14-D998-0AD3030B9499}"/>
              </a:ext>
            </a:extLst>
          </p:cNvPr>
          <p:cNvSpPr txBox="1"/>
          <p:nvPr/>
        </p:nvSpPr>
        <p:spPr>
          <a:xfrm>
            <a:off x="4944730" y="2872770"/>
            <a:ext cx="4048349" cy="523220"/>
          </a:xfrm>
          <a:prstGeom prst="rect">
            <a:avLst/>
          </a:prstGeom>
          <a:solidFill>
            <a:srgbClr val="00FF00"/>
          </a:solidFill>
        </p:spPr>
        <p:txBody>
          <a:bodyPr wrap="square">
            <a:spAutoFit/>
          </a:bodyPr>
          <a:lstStyle/>
          <a:p>
            <a:r>
              <a:rPr lang="en-GB" sz="1400" dirty="0">
                <a:solidFill>
                  <a:srgbClr val="A50C11"/>
                </a:solidFill>
                <a:effectLst/>
                <a:latin typeface="SourceSansPro"/>
              </a:rPr>
              <a:t>Evaluating humidity ratio Using the Adiabatic-Saturation temperature </a:t>
            </a:r>
            <a:endParaRPr lang="en-GB" dirty="0"/>
          </a:p>
        </p:txBody>
      </p:sp>
      <p:sp>
        <p:nvSpPr>
          <p:cNvPr id="12" name="TextBox 11">
            <a:extLst>
              <a:ext uri="{FF2B5EF4-FFF2-40B4-BE49-F238E27FC236}">
                <a16:creationId xmlns:a16="http://schemas.microsoft.com/office/drawing/2014/main" id="{58E4B53B-2585-DFB3-DF8C-F111148420F9}"/>
              </a:ext>
            </a:extLst>
          </p:cNvPr>
          <p:cNvSpPr txBox="1"/>
          <p:nvPr/>
        </p:nvSpPr>
        <p:spPr>
          <a:xfrm>
            <a:off x="4944729" y="3412057"/>
            <a:ext cx="4048349" cy="1169551"/>
          </a:xfrm>
          <a:prstGeom prst="rect">
            <a:avLst/>
          </a:prstGeom>
          <a:noFill/>
        </p:spPr>
        <p:txBody>
          <a:bodyPr wrap="square">
            <a:spAutoFit/>
          </a:bodyPr>
          <a:lstStyle/>
          <a:p>
            <a:r>
              <a:rPr lang="en-GB" sz="1400" dirty="0">
                <a:effectLst/>
                <a:latin typeface="STIX" panose="02020603050405020304" pitchFamily="18" charset="0"/>
              </a:rPr>
              <a:t>The humidity ratio </a:t>
            </a:r>
            <a:r>
              <a:rPr lang="el-GR" sz="1400" dirty="0">
                <a:solidFill>
                  <a:srgbClr val="211E1E"/>
                </a:solidFill>
                <a:effectLst/>
                <a:latin typeface="Symbol" pitchFamily="2" charset="2"/>
              </a:rPr>
              <a:t>ω </a:t>
            </a:r>
            <a:r>
              <a:rPr lang="en-GB" sz="1400" dirty="0">
                <a:effectLst/>
                <a:latin typeface="STIX" panose="02020603050405020304" pitchFamily="18" charset="0"/>
              </a:rPr>
              <a:t>of an air–water vapor mixture can be determined, in principle, knowing the values of three mixture properties: the pressure </a:t>
            </a:r>
            <a:r>
              <a:rPr lang="en-GB" sz="1400" i="1" dirty="0">
                <a:effectLst/>
                <a:latin typeface="STIX" panose="02020603050405020304" pitchFamily="18" charset="0"/>
              </a:rPr>
              <a:t>p</a:t>
            </a:r>
            <a:r>
              <a:rPr lang="en-GB" sz="1400" dirty="0">
                <a:effectLst/>
                <a:latin typeface="STIX" panose="02020603050405020304" pitchFamily="18" charset="0"/>
              </a:rPr>
              <a:t>, the temperature </a:t>
            </a:r>
            <a:r>
              <a:rPr lang="en-GB" sz="1400" i="1" dirty="0">
                <a:effectLst/>
                <a:latin typeface="STIX" panose="02020603050405020304" pitchFamily="18" charset="0"/>
              </a:rPr>
              <a:t>T, </a:t>
            </a:r>
            <a:r>
              <a:rPr lang="en-GB" sz="1400" dirty="0">
                <a:effectLst/>
                <a:latin typeface="STIX" panose="02020603050405020304" pitchFamily="18" charset="0"/>
              </a:rPr>
              <a:t>and the </a:t>
            </a:r>
            <a:r>
              <a:rPr lang="en-GB" sz="1400" b="1" dirty="0">
                <a:solidFill>
                  <a:srgbClr val="05729B"/>
                </a:solidFill>
                <a:effectLst/>
                <a:latin typeface="STIX" panose="02020603050405020304" pitchFamily="18" charset="0"/>
              </a:rPr>
              <a:t>adiabatic- saturation temperature </a:t>
            </a:r>
            <a:r>
              <a:rPr lang="en-GB" sz="1400" i="1" dirty="0">
                <a:effectLst/>
                <a:latin typeface="STIX" panose="02020603050405020304" pitchFamily="18" charset="0"/>
              </a:rPr>
              <a:t>T</a:t>
            </a:r>
            <a:r>
              <a:rPr lang="en-GB" sz="800" dirty="0">
                <a:effectLst/>
                <a:latin typeface="STIX" panose="02020603050405020304" pitchFamily="18" charset="0"/>
              </a:rPr>
              <a:t>as </a:t>
            </a:r>
            <a:r>
              <a:rPr lang="en-GB" sz="1400" dirty="0">
                <a:effectLst/>
                <a:latin typeface="STIX" panose="02020603050405020304" pitchFamily="18" charset="0"/>
              </a:rPr>
              <a:t>introduced in this section. </a:t>
            </a:r>
            <a:endParaRPr lang="en-GB" dirty="0"/>
          </a:p>
        </p:txBody>
      </p:sp>
      <p:pic>
        <p:nvPicPr>
          <p:cNvPr id="13" name="Picture 12">
            <a:extLst>
              <a:ext uri="{FF2B5EF4-FFF2-40B4-BE49-F238E27FC236}">
                <a16:creationId xmlns:a16="http://schemas.microsoft.com/office/drawing/2014/main" id="{7F9BDFD5-D127-8221-B179-ED7BF1430D50}"/>
              </a:ext>
            </a:extLst>
          </p:cNvPr>
          <p:cNvPicPr>
            <a:picLocks noChangeAspect="1"/>
          </p:cNvPicPr>
          <p:nvPr/>
        </p:nvPicPr>
        <p:blipFill>
          <a:blip r:embed="rId4"/>
          <a:stretch>
            <a:fillRect/>
          </a:stretch>
        </p:blipFill>
        <p:spPr>
          <a:xfrm>
            <a:off x="5604249" y="4585750"/>
            <a:ext cx="2798431" cy="534779"/>
          </a:xfrm>
          <a:prstGeom prst="rect">
            <a:avLst/>
          </a:prstGeom>
        </p:spPr>
      </p:pic>
      <p:pic>
        <p:nvPicPr>
          <p:cNvPr id="14" name="Picture 13">
            <a:extLst>
              <a:ext uri="{FF2B5EF4-FFF2-40B4-BE49-F238E27FC236}">
                <a16:creationId xmlns:a16="http://schemas.microsoft.com/office/drawing/2014/main" id="{471BBD5A-DA54-799A-3473-CBCAAF4F3CB9}"/>
              </a:ext>
            </a:extLst>
          </p:cNvPr>
          <p:cNvPicPr>
            <a:picLocks noChangeAspect="1"/>
          </p:cNvPicPr>
          <p:nvPr/>
        </p:nvPicPr>
        <p:blipFill>
          <a:blip r:embed="rId5"/>
          <a:stretch>
            <a:fillRect/>
          </a:stretch>
        </p:blipFill>
        <p:spPr>
          <a:xfrm>
            <a:off x="6095568" y="5143496"/>
            <a:ext cx="1815792" cy="571504"/>
          </a:xfrm>
          <a:prstGeom prst="rect">
            <a:avLst/>
          </a:prstGeom>
        </p:spPr>
      </p:pic>
    </p:spTree>
    <p:extLst>
      <p:ext uri="{BB962C8B-B14F-4D97-AF65-F5344CB8AC3E}">
        <p14:creationId xmlns:p14="http://schemas.microsoft.com/office/powerpoint/2010/main" val="6690109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10EBB19-B2CB-08AD-7A09-1FA6A8506D44}"/>
              </a:ext>
            </a:extLst>
          </p:cNvPr>
          <p:cNvSpPr/>
          <p:nvPr/>
        </p:nvSpPr>
        <p:spPr>
          <a:xfrm>
            <a:off x="276793" y="140437"/>
            <a:ext cx="7643439" cy="1077218"/>
          </a:xfrm>
          <a:prstGeom prst="rect">
            <a:avLst/>
          </a:prstGeom>
        </p:spPr>
        <p:txBody>
          <a:bodyPr wrap="none">
            <a:spAutoFit/>
          </a:bodyPr>
          <a:lstStyle/>
          <a:p>
            <a:r>
              <a:rPr lang="en-US" sz="3200" b="1" dirty="0"/>
              <a:t>Humidity Ratio, Relative Humidity,</a:t>
            </a:r>
          </a:p>
          <a:p>
            <a:r>
              <a:rPr lang="en-US" sz="3200" b="1" dirty="0"/>
              <a:t>Mixture Enthalpy, and Mixture Entropy</a:t>
            </a:r>
            <a:endParaRPr lang="fi-FI" sz="3200" b="1" dirty="0"/>
          </a:p>
        </p:txBody>
      </p:sp>
      <p:sp>
        <p:nvSpPr>
          <p:cNvPr id="5" name="TextBox 4">
            <a:extLst>
              <a:ext uri="{FF2B5EF4-FFF2-40B4-BE49-F238E27FC236}">
                <a16:creationId xmlns:a16="http://schemas.microsoft.com/office/drawing/2014/main" id="{AA8B2F60-6195-0246-2E07-A6581BB74EEF}"/>
              </a:ext>
            </a:extLst>
          </p:cNvPr>
          <p:cNvSpPr txBox="1"/>
          <p:nvPr/>
        </p:nvSpPr>
        <p:spPr>
          <a:xfrm>
            <a:off x="276793" y="1299669"/>
            <a:ext cx="4572000" cy="738664"/>
          </a:xfrm>
          <a:prstGeom prst="rect">
            <a:avLst/>
          </a:prstGeom>
          <a:solidFill>
            <a:srgbClr val="00FFFF"/>
          </a:solidFill>
        </p:spPr>
        <p:txBody>
          <a:bodyPr wrap="square">
            <a:spAutoFit/>
          </a:bodyPr>
          <a:lstStyle/>
          <a:p>
            <a:r>
              <a:rPr lang="en-GB" sz="1400" dirty="0">
                <a:effectLst/>
                <a:latin typeface="STIX" panose="02020603050405020304" pitchFamily="18" charset="0"/>
              </a:rPr>
              <a:t>The composition also can be indicated by means of the </a:t>
            </a:r>
            <a:r>
              <a:rPr lang="en-GB" sz="1400" b="1" dirty="0">
                <a:solidFill>
                  <a:srgbClr val="05729B"/>
                </a:solidFill>
                <a:effectLst/>
                <a:latin typeface="STIX" panose="02020603050405020304" pitchFamily="18" charset="0"/>
              </a:rPr>
              <a:t>humidity ratio </a:t>
            </a:r>
            <a:r>
              <a:rPr lang="el-GR" sz="1400" dirty="0">
                <a:solidFill>
                  <a:srgbClr val="211E1E"/>
                </a:solidFill>
                <a:effectLst/>
                <a:latin typeface="Symbol" pitchFamily="2" charset="2"/>
              </a:rPr>
              <a:t>ω</a:t>
            </a:r>
            <a:r>
              <a:rPr lang="el-GR" sz="1400" dirty="0">
                <a:effectLst/>
                <a:latin typeface="STIX" panose="02020603050405020304" pitchFamily="18" charset="0"/>
              </a:rPr>
              <a:t>, </a:t>
            </a:r>
            <a:r>
              <a:rPr lang="en-GB" sz="1400" dirty="0">
                <a:effectLst/>
                <a:latin typeface="STIX" panose="02020603050405020304" pitchFamily="18" charset="0"/>
              </a:rPr>
              <a:t>defined as the ratio of the mass of the water vapor to the mass of dry air </a:t>
            </a:r>
            <a:endParaRPr lang="en-GB" dirty="0"/>
          </a:p>
        </p:txBody>
      </p:sp>
      <p:pic>
        <p:nvPicPr>
          <p:cNvPr id="6" name="Picture 5">
            <a:extLst>
              <a:ext uri="{FF2B5EF4-FFF2-40B4-BE49-F238E27FC236}">
                <a16:creationId xmlns:a16="http://schemas.microsoft.com/office/drawing/2014/main" id="{0EA31774-3857-7048-0ABD-EA4D43DE7EB9}"/>
              </a:ext>
            </a:extLst>
          </p:cNvPr>
          <p:cNvPicPr>
            <a:picLocks noChangeAspect="1"/>
          </p:cNvPicPr>
          <p:nvPr/>
        </p:nvPicPr>
        <p:blipFill>
          <a:blip r:embed="rId2"/>
          <a:stretch>
            <a:fillRect/>
          </a:stretch>
        </p:blipFill>
        <p:spPr>
          <a:xfrm>
            <a:off x="505931" y="2270496"/>
            <a:ext cx="719835" cy="526836"/>
          </a:xfrm>
          <a:prstGeom prst="rect">
            <a:avLst/>
          </a:prstGeom>
        </p:spPr>
      </p:pic>
      <p:pic>
        <p:nvPicPr>
          <p:cNvPr id="10" name="Picture 9">
            <a:extLst>
              <a:ext uri="{FF2B5EF4-FFF2-40B4-BE49-F238E27FC236}">
                <a16:creationId xmlns:a16="http://schemas.microsoft.com/office/drawing/2014/main" id="{8C4C9A8C-33CC-7EEF-D809-B3029736D9A3}"/>
              </a:ext>
            </a:extLst>
          </p:cNvPr>
          <p:cNvPicPr>
            <a:picLocks noChangeAspect="1"/>
          </p:cNvPicPr>
          <p:nvPr/>
        </p:nvPicPr>
        <p:blipFill>
          <a:blip r:embed="rId3"/>
          <a:stretch>
            <a:fillRect/>
          </a:stretch>
        </p:blipFill>
        <p:spPr>
          <a:xfrm>
            <a:off x="1661958" y="2210328"/>
            <a:ext cx="2572905" cy="647172"/>
          </a:xfrm>
          <a:prstGeom prst="rect">
            <a:avLst/>
          </a:prstGeom>
        </p:spPr>
      </p:pic>
      <p:pic>
        <p:nvPicPr>
          <p:cNvPr id="11" name="Picture 10">
            <a:extLst>
              <a:ext uri="{FF2B5EF4-FFF2-40B4-BE49-F238E27FC236}">
                <a16:creationId xmlns:a16="http://schemas.microsoft.com/office/drawing/2014/main" id="{09800B06-A20B-6E9A-E6D7-A0F2B8563980}"/>
              </a:ext>
            </a:extLst>
          </p:cNvPr>
          <p:cNvPicPr>
            <a:picLocks noChangeAspect="1"/>
          </p:cNvPicPr>
          <p:nvPr/>
        </p:nvPicPr>
        <p:blipFill>
          <a:blip r:embed="rId4"/>
          <a:stretch>
            <a:fillRect/>
          </a:stretch>
        </p:blipFill>
        <p:spPr>
          <a:xfrm>
            <a:off x="452017" y="2964418"/>
            <a:ext cx="1547498" cy="601186"/>
          </a:xfrm>
          <a:prstGeom prst="rect">
            <a:avLst/>
          </a:prstGeom>
        </p:spPr>
      </p:pic>
      <p:sp>
        <p:nvSpPr>
          <p:cNvPr id="13" name="TextBox 12">
            <a:extLst>
              <a:ext uri="{FF2B5EF4-FFF2-40B4-BE49-F238E27FC236}">
                <a16:creationId xmlns:a16="http://schemas.microsoft.com/office/drawing/2014/main" id="{AFE92EC5-3E39-2C2B-D948-81D4D19E73D3}"/>
              </a:ext>
            </a:extLst>
          </p:cNvPr>
          <p:cNvSpPr txBox="1"/>
          <p:nvPr/>
        </p:nvSpPr>
        <p:spPr>
          <a:xfrm>
            <a:off x="276793" y="3569237"/>
            <a:ext cx="4572000" cy="523220"/>
          </a:xfrm>
          <a:prstGeom prst="rect">
            <a:avLst/>
          </a:prstGeom>
          <a:solidFill>
            <a:srgbClr val="00FFFF"/>
          </a:solidFill>
        </p:spPr>
        <p:txBody>
          <a:bodyPr wrap="square">
            <a:spAutoFit/>
          </a:bodyPr>
          <a:lstStyle/>
          <a:p>
            <a:r>
              <a:rPr lang="en-GB" sz="1400" dirty="0">
                <a:effectLst/>
                <a:latin typeface="STIX" panose="02020603050405020304" pitchFamily="18" charset="0"/>
              </a:rPr>
              <a:t>Moist air also can be described in terms of the </a:t>
            </a:r>
            <a:r>
              <a:rPr lang="en-GB" sz="1400" i="1" dirty="0">
                <a:effectLst/>
                <a:latin typeface="STIX" panose="02020603050405020304" pitchFamily="18" charset="0"/>
              </a:rPr>
              <a:t>relative humidity </a:t>
            </a:r>
            <a:r>
              <a:rPr lang="el-GR" sz="1400" dirty="0">
                <a:solidFill>
                  <a:srgbClr val="211E1E"/>
                </a:solidFill>
                <a:effectLst/>
                <a:latin typeface="Symbol" pitchFamily="2" charset="2"/>
              </a:rPr>
              <a:t>φ </a:t>
            </a:r>
            <a:endParaRPr lang="el-GR" dirty="0"/>
          </a:p>
        </p:txBody>
      </p:sp>
      <p:pic>
        <p:nvPicPr>
          <p:cNvPr id="14" name="Picture 13">
            <a:extLst>
              <a:ext uri="{FF2B5EF4-FFF2-40B4-BE49-F238E27FC236}">
                <a16:creationId xmlns:a16="http://schemas.microsoft.com/office/drawing/2014/main" id="{8B022D32-756E-B170-6799-8370BEEEF0B3}"/>
              </a:ext>
            </a:extLst>
          </p:cNvPr>
          <p:cNvPicPr>
            <a:picLocks noChangeAspect="1"/>
          </p:cNvPicPr>
          <p:nvPr/>
        </p:nvPicPr>
        <p:blipFill>
          <a:blip r:embed="rId5"/>
          <a:stretch>
            <a:fillRect/>
          </a:stretch>
        </p:blipFill>
        <p:spPr>
          <a:xfrm>
            <a:off x="953933" y="4092457"/>
            <a:ext cx="1416050" cy="838200"/>
          </a:xfrm>
          <a:prstGeom prst="rect">
            <a:avLst/>
          </a:prstGeom>
        </p:spPr>
      </p:pic>
      <p:pic>
        <p:nvPicPr>
          <p:cNvPr id="15" name="Picture 14">
            <a:extLst>
              <a:ext uri="{FF2B5EF4-FFF2-40B4-BE49-F238E27FC236}">
                <a16:creationId xmlns:a16="http://schemas.microsoft.com/office/drawing/2014/main" id="{23AAFE3F-E177-BC13-0188-10021596145B}"/>
              </a:ext>
            </a:extLst>
          </p:cNvPr>
          <p:cNvPicPr>
            <a:picLocks noChangeAspect="1"/>
          </p:cNvPicPr>
          <p:nvPr/>
        </p:nvPicPr>
        <p:blipFill>
          <a:blip r:embed="rId6"/>
          <a:stretch>
            <a:fillRect/>
          </a:stretch>
        </p:blipFill>
        <p:spPr>
          <a:xfrm>
            <a:off x="2983913" y="4088396"/>
            <a:ext cx="1250950" cy="838200"/>
          </a:xfrm>
          <a:prstGeom prst="rect">
            <a:avLst/>
          </a:prstGeom>
        </p:spPr>
      </p:pic>
      <p:sp>
        <p:nvSpPr>
          <p:cNvPr id="17" name="TextBox 16">
            <a:extLst>
              <a:ext uri="{FF2B5EF4-FFF2-40B4-BE49-F238E27FC236}">
                <a16:creationId xmlns:a16="http://schemas.microsoft.com/office/drawing/2014/main" id="{F8447D24-4478-0773-54C5-B6CE81915530}"/>
              </a:ext>
            </a:extLst>
          </p:cNvPr>
          <p:cNvSpPr txBox="1"/>
          <p:nvPr/>
        </p:nvSpPr>
        <p:spPr>
          <a:xfrm>
            <a:off x="5193437" y="1299669"/>
            <a:ext cx="3870664" cy="307777"/>
          </a:xfrm>
          <a:prstGeom prst="rect">
            <a:avLst/>
          </a:prstGeom>
          <a:solidFill>
            <a:srgbClr val="00FFFF"/>
          </a:solidFill>
        </p:spPr>
        <p:txBody>
          <a:bodyPr wrap="square">
            <a:spAutoFit/>
          </a:bodyPr>
          <a:lstStyle/>
          <a:p>
            <a:r>
              <a:rPr lang="en-GB" sz="1400" dirty="0">
                <a:effectLst/>
                <a:latin typeface="STIX" panose="02020603050405020304" pitchFamily="18" charset="0"/>
              </a:rPr>
              <a:t>the enthalpy </a:t>
            </a:r>
            <a:r>
              <a:rPr lang="en-GB" sz="1400" i="1" dirty="0">
                <a:effectLst/>
                <a:latin typeface="STIX" panose="02020603050405020304" pitchFamily="18" charset="0"/>
              </a:rPr>
              <a:t>H </a:t>
            </a:r>
            <a:r>
              <a:rPr lang="en-GB" sz="1400" dirty="0">
                <a:effectLst/>
                <a:latin typeface="STIX" panose="02020603050405020304" pitchFamily="18" charset="0"/>
              </a:rPr>
              <a:t>of a given moist air sample is </a:t>
            </a:r>
            <a:endParaRPr lang="en-GB" dirty="0"/>
          </a:p>
        </p:txBody>
      </p:sp>
      <p:pic>
        <p:nvPicPr>
          <p:cNvPr id="18" name="Picture 17">
            <a:extLst>
              <a:ext uri="{FF2B5EF4-FFF2-40B4-BE49-F238E27FC236}">
                <a16:creationId xmlns:a16="http://schemas.microsoft.com/office/drawing/2014/main" id="{8808E2CD-877B-96DF-58BC-3089996FAAA9}"/>
              </a:ext>
            </a:extLst>
          </p:cNvPr>
          <p:cNvPicPr>
            <a:picLocks noChangeAspect="1"/>
          </p:cNvPicPr>
          <p:nvPr/>
        </p:nvPicPr>
        <p:blipFill>
          <a:blip r:embed="rId7"/>
          <a:stretch>
            <a:fillRect/>
          </a:stretch>
        </p:blipFill>
        <p:spPr>
          <a:xfrm>
            <a:off x="5912777" y="1669001"/>
            <a:ext cx="2563057" cy="348961"/>
          </a:xfrm>
          <a:prstGeom prst="rect">
            <a:avLst/>
          </a:prstGeom>
        </p:spPr>
      </p:pic>
      <p:sp>
        <p:nvSpPr>
          <p:cNvPr id="20" name="TextBox 19">
            <a:extLst>
              <a:ext uri="{FF2B5EF4-FFF2-40B4-BE49-F238E27FC236}">
                <a16:creationId xmlns:a16="http://schemas.microsoft.com/office/drawing/2014/main" id="{F1F3179B-52B2-B6E9-A7AA-5D2FE5336FC9}"/>
              </a:ext>
            </a:extLst>
          </p:cNvPr>
          <p:cNvSpPr txBox="1"/>
          <p:nvPr/>
        </p:nvSpPr>
        <p:spPr>
          <a:xfrm>
            <a:off x="5193438" y="2024114"/>
            <a:ext cx="3870664" cy="738664"/>
          </a:xfrm>
          <a:prstGeom prst="rect">
            <a:avLst/>
          </a:prstGeom>
          <a:solidFill>
            <a:srgbClr val="00FFFF"/>
          </a:solidFill>
        </p:spPr>
        <p:txBody>
          <a:bodyPr wrap="square">
            <a:spAutoFit/>
          </a:bodyPr>
          <a:lstStyle/>
          <a:p>
            <a:r>
              <a:rPr lang="en-GB" sz="1400" dirty="0">
                <a:effectLst/>
                <a:latin typeface="STIX" panose="02020603050405020304" pitchFamily="18" charset="0"/>
              </a:rPr>
              <a:t>Dividing by </a:t>
            </a:r>
            <a:r>
              <a:rPr lang="en-GB" sz="1400" i="1" dirty="0">
                <a:effectLst/>
                <a:latin typeface="STIX" panose="02020603050405020304" pitchFamily="18" charset="0"/>
              </a:rPr>
              <a:t>m</a:t>
            </a:r>
            <a:r>
              <a:rPr lang="en-GB" sz="800" dirty="0">
                <a:effectLst/>
                <a:latin typeface="STIX" panose="02020603050405020304" pitchFamily="18" charset="0"/>
              </a:rPr>
              <a:t>a </a:t>
            </a:r>
            <a:r>
              <a:rPr lang="en-GB" sz="1400" dirty="0">
                <a:effectLst/>
                <a:latin typeface="STIX" panose="02020603050405020304" pitchFamily="18" charset="0"/>
              </a:rPr>
              <a:t>and introducing the humidity ratio gives the </a:t>
            </a:r>
            <a:r>
              <a:rPr lang="en-GB" sz="1400" b="1" dirty="0">
                <a:solidFill>
                  <a:srgbClr val="05729B"/>
                </a:solidFill>
                <a:effectLst/>
                <a:latin typeface="STIX" panose="02020603050405020304" pitchFamily="18" charset="0"/>
              </a:rPr>
              <a:t>mixture enthalpy </a:t>
            </a:r>
            <a:r>
              <a:rPr lang="en-GB" sz="1400" i="1" dirty="0">
                <a:effectLst/>
                <a:latin typeface="STIX" panose="02020603050405020304" pitchFamily="18" charset="0"/>
              </a:rPr>
              <a:t>per unit </a:t>
            </a:r>
            <a:endParaRPr lang="en-GB" dirty="0"/>
          </a:p>
          <a:p>
            <a:r>
              <a:rPr lang="en-GB" sz="1400" i="1" dirty="0">
                <a:effectLst/>
                <a:latin typeface="STIX" panose="02020603050405020304" pitchFamily="18" charset="0"/>
              </a:rPr>
              <a:t>mass of dry air </a:t>
            </a:r>
            <a:endParaRPr lang="en-GB" dirty="0"/>
          </a:p>
        </p:txBody>
      </p:sp>
      <p:pic>
        <p:nvPicPr>
          <p:cNvPr id="21" name="Picture 20">
            <a:extLst>
              <a:ext uri="{FF2B5EF4-FFF2-40B4-BE49-F238E27FC236}">
                <a16:creationId xmlns:a16="http://schemas.microsoft.com/office/drawing/2014/main" id="{107CF820-B3F4-B84B-C5DF-8E607A5831DE}"/>
              </a:ext>
            </a:extLst>
          </p:cNvPr>
          <p:cNvPicPr>
            <a:picLocks noChangeAspect="1"/>
          </p:cNvPicPr>
          <p:nvPr/>
        </p:nvPicPr>
        <p:blipFill>
          <a:blip r:embed="rId8"/>
          <a:stretch>
            <a:fillRect/>
          </a:stretch>
        </p:blipFill>
        <p:spPr>
          <a:xfrm>
            <a:off x="5912775" y="2824432"/>
            <a:ext cx="2563057" cy="631739"/>
          </a:xfrm>
          <a:prstGeom prst="rect">
            <a:avLst/>
          </a:prstGeom>
        </p:spPr>
      </p:pic>
      <p:pic>
        <p:nvPicPr>
          <p:cNvPr id="22" name="Picture 21">
            <a:extLst>
              <a:ext uri="{FF2B5EF4-FFF2-40B4-BE49-F238E27FC236}">
                <a16:creationId xmlns:a16="http://schemas.microsoft.com/office/drawing/2014/main" id="{B6495B14-2FD9-8337-B03B-80D4C0083FEE}"/>
              </a:ext>
            </a:extLst>
          </p:cNvPr>
          <p:cNvPicPr>
            <a:picLocks noChangeAspect="1"/>
          </p:cNvPicPr>
          <p:nvPr/>
        </p:nvPicPr>
        <p:blipFill>
          <a:blip r:embed="rId9"/>
          <a:stretch>
            <a:fillRect/>
          </a:stretch>
        </p:blipFill>
        <p:spPr>
          <a:xfrm>
            <a:off x="6524347" y="3554325"/>
            <a:ext cx="1208843" cy="424534"/>
          </a:xfrm>
          <a:prstGeom prst="rect">
            <a:avLst/>
          </a:prstGeom>
        </p:spPr>
      </p:pic>
      <p:sp>
        <p:nvSpPr>
          <p:cNvPr id="24" name="TextBox 23">
            <a:extLst>
              <a:ext uri="{FF2B5EF4-FFF2-40B4-BE49-F238E27FC236}">
                <a16:creationId xmlns:a16="http://schemas.microsoft.com/office/drawing/2014/main" id="{F3D545DD-A32B-DD79-456D-FD072AE541E7}"/>
              </a:ext>
            </a:extLst>
          </p:cNvPr>
          <p:cNvSpPr txBox="1"/>
          <p:nvPr/>
        </p:nvSpPr>
        <p:spPr>
          <a:xfrm>
            <a:off x="5193437" y="4030997"/>
            <a:ext cx="3870664" cy="523220"/>
          </a:xfrm>
          <a:prstGeom prst="rect">
            <a:avLst/>
          </a:prstGeom>
          <a:solidFill>
            <a:srgbClr val="00FFFF"/>
          </a:solidFill>
        </p:spPr>
        <p:txBody>
          <a:bodyPr wrap="square">
            <a:spAutoFit/>
          </a:bodyPr>
          <a:lstStyle/>
          <a:p>
            <a:r>
              <a:rPr lang="en-GB" sz="1400" dirty="0">
                <a:effectLst/>
                <a:latin typeface="STIX" panose="02020603050405020304" pitchFamily="18" charset="0"/>
              </a:rPr>
              <a:t>the moist air </a:t>
            </a:r>
            <a:r>
              <a:rPr lang="en-GB" sz="1400" b="1" dirty="0">
                <a:solidFill>
                  <a:srgbClr val="05729B"/>
                </a:solidFill>
                <a:effectLst/>
                <a:latin typeface="STIX" panose="02020603050405020304" pitchFamily="18" charset="0"/>
              </a:rPr>
              <a:t>mixture entropy </a:t>
            </a:r>
            <a:r>
              <a:rPr lang="en-GB" sz="1400" dirty="0">
                <a:effectLst/>
                <a:latin typeface="STIX" panose="02020603050405020304" pitchFamily="18" charset="0"/>
              </a:rPr>
              <a:t>has two contributions: water vapor and dry air. </a:t>
            </a:r>
            <a:endParaRPr lang="en-GB" dirty="0"/>
          </a:p>
        </p:txBody>
      </p:sp>
      <p:pic>
        <p:nvPicPr>
          <p:cNvPr id="25" name="Picture 24">
            <a:extLst>
              <a:ext uri="{FF2B5EF4-FFF2-40B4-BE49-F238E27FC236}">
                <a16:creationId xmlns:a16="http://schemas.microsoft.com/office/drawing/2014/main" id="{AFF435E4-BF93-19AF-3ECD-781F95403D33}"/>
              </a:ext>
            </a:extLst>
          </p:cNvPr>
          <p:cNvPicPr>
            <a:picLocks noChangeAspect="1"/>
          </p:cNvPicPr>
          <p:nvPr/>
        </p:nvPicPr>
        <p:blipFill>
          <a:blip r:embed="rId10"/>
          <a:stretch>
            <a:fillRect/>
          </a:stretch>
        </p:blipFill>
        <p:spPr>
          <a:xfrm>
            <a:off x="6016214" y="4771290"/>
            <a:ext cx="2562816" cy="357753"/>
          </a:xfrm>
          <a:prstGeom prst="rect">
            <a:avLst/>
          </a:prstGeom>
        </p:spPr>
      </p:pic>
    </p:spTree>
    <p:extLst>
      <p:ext uri="{BB962C8B-B14F-4D97-AF65-F5344CB8AC3E}">
        <p14:creationId xmlns:p14="http://schemas.microsoft.com/office/powerpoint/2010/main" val="25926046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188F832-D478-AA2F-9BB9-342863B102B7}"/>
              </a:ext>
            </a:extLst>
          </p:cNvPr>
          <p:cNvSpPr txBox="1"/>
          <p:nvPr/>
        </p:nvSpPr>
        <p:spPr>
          <a:xfrm>
            <a:off x="430823" y="2503557"/>
            <a:ext cx="8282354" cy="707886"/>
          </a:xfrm>
          <a:prstGeom prst="rect">
            <a:avLst/>
          </a:prstGeom>
          <a:noFill/>
        </p:spPr>
        <p:txBody>
          <a:bodyPr wrap="square">
            <a:spAutoFit/>
          </a:bodyPr>
          <a:lstStyle>
            <a:defPPr>
              <a:defRPr lang="en-US"/>
            </a:defPPr>
            <a:lvl1pPr>
              <a:defRPr sz="4000" b="1">
                <a:effectLst/>
                <a:latin typeface="SourceSansPro"/>
              </a:defRPr>
            </a:lvl1pPr>
          </a:lstStyle>
          <a:p>
            <a:r>
              <a:rPr lang="en-GB" dirty="0"/>
              <a:t>Reacting Mixtures and Combustion</a:t>
            </a:r>
          </a:p>
        </p:txBody>
      </p:sp>
    </p:spTree>
    <p:extLst>
      <p:ext uri="{BB962C8B-B14F-4D97-AF65-F5344CB8AC3E}">
        <p14:creationId xmlns:p14="http://schemas.microsoft.com/office/powerpoint/2010/main" val="22676926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86B4E93-FE0B-476A-8C47-7689F2919402}"/>
              </a:ext>
            </a:extLst>
          </p:cNvPr>
          <p:cNvSpPr>
            <a:spLocks noGrp="1"/>
          </p:cNvSpPr>
          <p:nvPr>
            <p:ph type="body" sz="half" idx="10"/>
          </p:nvPr>
        </p:nvSpPr>
        <p:spPr>
          <a:xfrm>
            <a:off x="287363" y="223017"/>
            <a:ext cx="6458632" cy="1157194"/>
          </a:xfrm>
        </p:spPr>
        <p:txBody>
          <a:bodyPr/>
          <a:lstStyle/>
          <a:p>
            <a:r>
              <a:rPr lang="en-US" sz="3200" dirty="0"/>
              <a:t>Introducing Combustion</a:t>
            </a:r>
          </a:p>
        </p:txBody>
      </p:sp>
      <p:sp>
        <p:nvSpPr>
          <p:cNvPr id="5" name="TextBox 4">
            <a:extLst>
              <a:ext uri="{FF2B5EF4-FFF2-40B4-BE49-F238E27FC236}">
                <a16:creationId xmlns:a16="http://schemas.microsoft.com/office/drawing/2014/main" id="{E208CA2C-3C6E-B46C-70A0-1E638821CECA}"/>
              </a:ext>
            </a:extLst>
          </p:cNvPr>
          <p:cNvSpPr txBox="1"/>
          <p:nvPr/>
        </p:nvSpPr>
        <p:spPr>
          <a:xfrm>
            <a:off x="287363" y="910775"/>
            <a:ext cx="4284637" cy="3493264"/>
          </a:xfrm>
          <a:prstGeom prst="rect">
            <a:avLst/>
          </a:prstGeom>
          <a:solidFill>
            <a:srgbClr val="00FFFF"/>
          </a:solidFill>
        </p:spPr>
        <p:txBody>
          <a:bodyPr wrap="square">
            <a:spAutoFit/>
          </a:bodyPr>
          <a:lstStyle/>
          <a:p>
            <a:pPr>
              <a:spcBef>
                <a:spcPts val="600"/>
              </a:spcBef>
              <a:spcAft>
                <a:spcPts val="600"/>
              </a:spcAft>
            </a:pPr>
            <a:r>
              <a:rPr lang="en-GB" sz="1400" dirty="0">
                <a:effectLst/>
                <a:latin typeface="STIX" panose="02020603050405020304" pitchFamily="18" charset="0"/>
              </a:rPr>
              <a:t>When a chemical reaction occurs, the bonds within molecules of the </a:t>
            </a:r>
            <a:r>
              <a:rPr lang="en-GB" sz="1400" b="1" dirty="0">
                <a:solidFill>
                  <a:srgbClr val="05729B"/>
                </a:solidFill>
                <a:effectLst/>
                <a:latin typeface="STIX" panose="02020603050405020304" pitchFamily="18" charset="0"/>
              </a:rPr>
              <a:t>reactants </a:t>
            </a:r>
            <a:r>
              <a:rPr lang="en-GB" sz="1400" dirty="0">
                <a:effectLst/>
                <a:latin typeface="STIX" panose="02020603050405020304" pitchFamily="18" charset="0"/>
              </a:rPr>
              <a:t>are broken, and atoms and electrons rearrange to form </a:t>
            </a:r>
            <a:r>
              <a:rPr lang="en-GB" sz="1400" b="1" dirty="0">
                <a:solidFill>
                  <a:srgbClr val="05729B"/>
                </a:solidFill>
                <a:effectLst/>
                <a:latin typeface="STIX" panose="02020603050405020304" pitchFamily="18" charset="0"/>
              </a:rPr>
              <a:t>products</a:t>
            </a:r>
            <a:r>
              <a:rPr lang="en-GB" sz="1400" dirty="0">
                <a:effectLst/>
                <a:latin typeface="STIX" panose="02020603050405020304" pitchFamily="18" charset="0"/>
              </a:rPr>
              <a:t>. </a:t>
            </a:r>
          </a:p>
          <a:p>
            <a:pPr>
              <a:spcBef>
                <a:spcPts val="600"/>
              </a:spcBef>
              <a:spcAft>
                <a:spcPts val="600"/>
              </a:spcAft>
            </a:pPr>
            <a:r>
              <a:rPr lang="en-GB" sz="1400" dirty="0">
                <a:effectLst/>
                <a:latin typeface="STIX" panose="02020603050405020304" pitchFamily="18" charset="0"/>
              </a:rPr>
              <a:t>In combustion reactions, rapid oxidation of combustible elements of the fuel results in energy release as combustion products are formed. </a:t>
            </a:r>
          </a:p>
          <a:p>
            <a:pPr>
              <a:spcBef>
                <a:spcPts val="600"/>
              </a:spcBef>
              <a:spcAft>
                <a:spcPts val="600"/>
              </a:spcAft>
            </a:pPr>
            <a:r>
              <a:rPr lang="en-GB" sz="1400" dirty="0">
                <a:effectLst/>
                <a:latin typeface="STIX" panose="02020603050405020304" pitchFamily="18" charset="0"/>
              </a:rPr>
              <a:t>The three major combustible chemical elements in most common fuels are carbon, hydrogen, and </a:t>
            </a:r>
            <a:r>
              <a:rPr lang="en-GB" sz="1400" dirty="0" err="1">
                <a:effectLst/>
                <a:latin typeface="STIX" panose="02020603050405020304" pitchFamily="18" charset="0"/>
              </a:rPr>
              <a:t>sulfur</a:t>
            </a:r>
            <a:r>
              <a:rPr lang="en-GB" sz="1400" dirty="0">
                <a:effectLst/>
                <a:latin typeface="STIX" panose="02020603050405020304" pitchFamily="18" charset="0"/>
              </a:rPr>
              <a:t>. </a:t>
            </a:r>
          </a:p>
          <a:p>
            <a:pPr>
              <a:spcBef>
                <a:spcPts val="600"/>
              </a:spcBef>
              <a:spcAft>
                <a:spcPts val="600"/>
              </a:spcAft>
            </a:pPr>
            <a:r>
              <a:rPr lang="en-GB" sz="1400" dirty="0" err="1">
                <a:effectLst/>
                <a:latin typeface="STIX" panose="02020603050405020304" pitchFamily="18" charset="0"/>
              </a:rPr>
              <a:t>Sulfur</a:t>
            </a:r>
            <a:r>
              <a:rPr lang="en-GB" sz="1400" dirty="0">
                <a:effectLst/>
                <a:latin typeface="STIX" panose="02020603050405020304" pitchFamily="18" charset="0"/>
              </a:rPr>
              <a:t> is usually a relatively unimportant contributor to the energy released, but it can be a significant cause of pollution and corrosion problems. </a:t>
            </a:r>
          </a:p>
          <a:p>
            <a:pPr>
              <a:spcBef>
                <a:spcPts val="600"/>
              </a:spcBef>
              <a:spcAft>
                <a:spcPts val="600"/>
              </a:spcAft>
            </a:pPr>
            <a:r>
              <a:rPr lang="en-GB" sz="1400" dirty="0">
                <a:latin typeface="STIX" panose="02020603050405020304" pitchFamily="18" charset="0"/>
              </a:rPr>
              <a:t>Combustion is complete when all the combustible elements are fully oxidized.</a:t>
            </a:r>
          </a:p>
        </p:txBody>
      </p:sp>
      <p:sp>
        <p:nvSpPr>
          <p:cNvPr id="7" name="TextBox 6">
            <a:extLst>
              <a:ext uri="{FF2B5EF4-FFF2-40B4-BE49-F238E27FC236}">
                <a16:creationId xmlns:a16="http://schemas.microsoft.com/office/drawing/2014/main" id="{92309A12-1512-EF59-54CB-FB87F3D1C3AA}"/>
              </a:ext>
            </a:extLst>
          </p:cNvPr>
          <p:cNvSpPr txBox="1"/>
          <p:nvPr/>
        </p:nvSpPr>
        <p:spPr>
          <a:xfrm>
            <a:off x="287362" y="4542615"/>
            <a:ext cx="4284637" cy="523220"/>
          </a:xfrm>
          <a:prstGeom prst="rect">
            <a:avLst/>
          </a:prstGeom>
          <a:solidFill>
            <a:srgbClr val="00FFFF"/>
          </a:solidFill>
        </p:spPr>
        <p:txBody>
          <a:bodyPr wrap="square">
            <a:spAutoFit/>
          </a:bodyPr>
          <a:lstStyle/>
          <a:p>
            <a:r>
              <a:rPr lang="en-GB" sz="1400" dirty="0">
                <a:effectLst/>
                <a:latin typeface="STIX" panose="02020603050405020304" pitchFamily="18" charset="0"/>
              </a:rPr>
              <a:t>we deal with combustion reactions expressed by chemical equations of the form </a:t>
            </a:r>
            <a:endParaRPr lang="en-GB" dirty="0"/>
          </a:p>
        </p:txBody>
      </p:sp>
      <p:sp>
        <p:nvSpPr>
          <p:cNvPr id="10" name="TextBox 9">
            <a:extLst>
              <a:ext uri="{FF2B5EF4-FFF2-40B4-BE49-F238E27FC236}">
                <a16:creationId xmlns:a16="http://schemas.microsoft.com/office/drawing/2014/main" id="{72AFCDE5-30A9-2560-F0AC-6F4B8C7C17DC}"/>
              </a:ext>
            </a:extLst>
          </p:cNvPr>
          <p:cNvSpPr txBox="1"/>
          <p:nvPr/>
        </p:nvSpPr>
        <p:spPr>
          <a:xfrm>
            <a:off x="5116815" y="910775"/>
            <a:ext cx="2507941" cy="307777"/>
          </a:xfrm>
          <a:prstGeom prst="rect">
            <a:avLst/>
          </a:prstGeom>
          <a:noFill/>
        </p:spPr>
        <p:txBody>
          <a:bodyPr wrap="square">
            <a:spAutoFit/>
          </a:bodyPr>
          <a:lstStyle/>
          <a:p>
            <a:r>
              <a:rPr lang="en-GB" sz="1400" dirty="0">
                <a:solidFill>
                  <a:srgbClr val="211E1E"/>
                </a:solidFill>
                <a:effectLst/>
                <a:latin typeface="STIX" panose="02020603050405020304" pitchFamily="18" charset="0"/>
              </a:rPr>
              <a:t>reactants </a:t>
            </a:r>
            <a:r>
              <a:rPr lang="en-GB" sz="1400" dirty="0">
                <a:solidFill>
                  <a:srgbClr val="211E1E"/>
                </a:solidFill>
                <a:effectLst/>
                <a:latin typeface="Symbol" pitchFamily="2" charset="2"/>
              </a:rPr>
              <a:t>→ </a:t>
            </a:r>
            <a:r>
              <a:rPr lang="en-GB" sz="1400" dirty="0">
                <a:solidFill>
                  <a:srgbClr val="211E1E"/>
                </a:solidFill>
                <a:effectLst/>
                <a:latin typeface="STIX" panose="02020603050405020304" pitchFamily="18" charset="0"/>
              </a:rPr>
              <a:t>products </a:t>
            </a:r>
            <a:endParaRPr lang="en-GB" dirty="0"/>
          </a:p>
        </p:txBody>
      </p:sp>
      <p:sp>
        <p:nvSpPr>
          <p:cNvPr id="12" name="TextBox 11">
            <a:extLst>
              <a:ext uri="{FF2B5EF4-FFF2-40B4-BE49-F238E27FC236}">
                <a16:creationId xmlns:a16="http://schemas.microsoft.com/office/drawing/2014/main" id="{9AEC0D7E-724C-3CD6-BB0E-5228C768DF92}"/>
              </a:ext>
            </a:extLst>
          </p:cNvPr>
          <p:cNvSpPr txBox="1"/>
          <p:nvPr/>
        </p:nvSpPr>
        <p:spPr>
          <a:xfrm>
            <a:off x="5116815" y="1375967"/>
            <a:ext cx="2507941" cy="307777"/>
          </a:xfrm>
          <a:prstGeom prst="rect">
            <a:avLst/>
          </a:prstGeom>
          <a:noFill/>
        </p:spPr>
        <p:txBody>
          <a:bodyPr wrap="square">
            <a:spAutoFit/>
          </a:bodyPr>
          <a:lstStyle/>
          <a:p>
            <a:r>
              <a:rPr lang="en-GB" sz="1400" dirty="0">
                <a:solidFill>
                  <a:srgbClr val="211E1E"/>
                </a:solidFill>
                <a:effectLst/>
                <a:latin typeface="STIX" panose="02020603050405020304" pitchFamily="18" charset="0"/>
              </a:rPr>
              <a:t>fuel </a:t>
            </a:r>
            <a:r>
              <a:rPr lang="en-GB" sz="1400" dirty="0">
                <a:solidFill>
                  <a:srgbClr val="211E1E"/>
                </a:solidFill>
                <a:effectLst/>
                <a:latin typeface="Symbol" pitchFamily="2" charset="2"/>
              </a:rPr>
              <a:t>+ </a:t>
            </a:r>
            <a:r>
              <a:rPr lang="en-GB" sz="1400" dirty="0">
                <a:solidFill>
                  <a:srgbClr val="211E1E"/>
                </a:solidFill>
                <a:effectLst/>
                <a:latin typeface="STIX" panose="02020603050405020304" pitchFamily="18" charset="0"/>
              </a:rPr>
              <a:t>oxidizer </a:t>
            </a:r>
            <a:r>
              <a:rPr lang="en-GB" sz="1400" dirty="0">
                <a:solidFill>
                  <a:srgbClr val="211E1E"/>
                </a:solidFill>
                <a:effectLst/>
                <a:latin typeface="Symbol" pitchFamily="2" charset="2"/>
              </a:rPr>
              <a:t>→ </a:t>
            </a:r>
            <a:r>
              <a:rPr lang="en-GB" sz="1400" dirty="0">
                <a:solidFill>
                  <a:srgbClr val="211E1E"/>
                </a:solidFill>
                <a:effectLst/>
                <a:latin typeface="STIX" panose="02020603050405020304" pitchFamily="18" charset="0"/>
              </a:rPr>
              <a:t>products </a:t>
            </a:r>
            <a:endParaRPr lang="en-GB" dirty="0"/>
          </a:p>
        </p:txBody>
      </p:sp>
      <p:sp>
        <p:nvSpPr>
          <p:cNvPr id="14" name="TextBox 13">
            <a:extLst>
              <a:ext uri="{FF2B5EF4-FFF2-40B4-BE49-F238E27FC236}">
                <a16:creationId xmlns:a16="http://schemas.microsoft.com/office/drawing/2014/main" id="{700E538B-AADD-C148-DFAA-05CC605A1D58}"/>
              </a:ext>
            </a:extLst>
          </p:cNvPr>
          <p:cNvSpPr txBox="1"/>
          <p:nvPr/>
        </p:nvSpPr>
        <p:spPr>
          <a:xfrm>
            <a:off x="4859362" y="1760192"/>
            <a:ext cx="3997274" cy="307777"/>
          </a:xfrm>
          <a:prstGeom prst="rect">
            <a:avLst/>
          </a:prstGeom>
          <a:solidFill>
            <a:srgbClr val="00FF00"/>
          </a:solidFill>
        </p:spPr>
        <p:txBody>
          <a:bodyPr wrap="square">
            <a:spAutoFit/>
          </a:bodyPr>
          <a:lstStyle/>
          <a:p>
            <a:r>
              <a:rPr lang="en-GB" sz="1400" dirty="0">
                <a:solidFill>
                  <a:srgbClr val="A50C11"/>
                </a:solidFill>
                <a:effectLst/>
                <a:latin typeface="SourceSansPro"/>
              </a:rPr>
              <a:t>Fuels </a:t>
            </a:r>
            <a:endParaRPr lang="en-GB" dirty="0"/>
          </a:p>
        </p:txBody>
      </p:sp>
      <p:sp>
        <p:nvSpPr>
          <p:cNvPr id="16" name="TextBox 15">
            <a:extLst>
              <a:ext uri="{FF2B5EF4-FFF2-40B4-BE49-F238E27FC236}">
                <a16:creationId xmlns:a16="http://schemas.microsoft.com/office/drawing/2014/main" id="{A67A4289-7164-1283-EA25-E5EA1036A5DA}"/>
              </a:ext>
            </a:extLst>
          </p:cNvPr>
          <p:cNvSpPr txBox="1"/>
          <p:nvPr/>
        </p:nvSpPr>
        <p:spPr>
          <a:xfrm>
            <a:off x="4859363" y="2388179"/>
            <a:ext cx="3997273" cy="2677656"/>
          </a:xfrm>
          <a:prstGeom prst="rect">
            <a:avLst/>
          </a:prstGeom>
          <a:solidFill>
            <a:srgbClr val="00FFFF"/>
          </a:solidFill>
        </p:spPr>
        <p:txBody>
          <a:bodyPr wrap="square">
            <a:spAutoFit/>
          </a:bodyPr>
          <a:lstStyle/>
          <a:p>
            <a:r>
              <a:rPr lang="en-GB" sz="1400" dirty="0">
                <a:effectLst/>
                <a:latin typeface="STIX" panose="02020603050405020304" pitchFamily="18" charset="0"/>
              </a:rPr>
              <a:t>Liquid hydrocarbon fuels are commonly derived from crude oil through distillation and cracking processes. </a:t>
            </a:r>
          </a:p>
          <a:p>
            <a:r>
              <a:rPr lang="en-GB" sz="1400" dirty="0">
                <a:effectLst/>
                <a:latin typeface="STIX" panose="02020603050405020304" pitchFamily="18" charset="0"/>
              </a:rPr>
              <a:t>For simplicity in combustion calculations, gasoline is often </a:t>
            </a:r>
            <a:r>
              <a:rPr lang="en-GB" sz="1400" dirty="0" err="1">
                <a:effectLst/>
                <a:latin typeface="STIX" panose="02020603050405020304" pitchFamily="18" charset="0"/>
              </a:rPr>
              <a:t>modeled</a:t>
            </a:r>
            <a:r>
              <a:rPr lang="en-GB" sz="1400" dirty="0">
                <a:effectLst/>
                <a:latin typeface="STIX" panose="02020603050405020304" pitchFamily="18" charset="0"/>
              </a:rPr>
              <a:t> as octane, C8H18, and diesel fuel as dodecane, C12H26. </a:t>
            </a:r>
          </a:p>
          <a:p>
            <a:r>
              <a:rPr lang="en-GB" sz="1400" dirty="0">
                <a:effectLst/>
                <a:latin typeface="STIX" panose="02020603050405020304" pitchFamily="18" charset="0"/>
              </a:rPr>
              <a:t>Gaseous hydrocarbon fuels are obtained from natural gas wells or are produced in certain chemical processes. </a:t>
            </a:r>
          </a:p>
          <a:p>
            <a:r>
              <a:rPr lang="en-GB" sz="1400" dirty="0">
                <a:effectLst/>
                <a:latin typeface="STIX" panose="02020603050405020304" pitchFamily="18" charset="0"/>
              </a:rPr>
              <a:t>Coal is a familiar solid fuel. </a:t>
            </a:r>
            <a:endParaRPr lang="en-GB" sz="1400" dirty="0"/>
          </a:p>
          <a:p>
            <a:r>
              <a:rPr lang="en-GB" sz="1400" dirty="0">
                <a:latin typeface="STIX" panose="02020603050405020304" pitchFamily="18" charset="0"/>
              </a:rPr>
              <a:t>Hydrogen and ammonia nowadays are very attractive fuels due to their nature of carbon-free.</a:t>
            </a:r>
            <a:endParaRPr lang="en-GB" sz="1400" dirty="0"/>
          </a:p>
        </p:txBody>
      </p:sp>
    </p:spTree>
    <p:extLst>
      <p:ext uri="{BB962C8B-B14F-4D97-AF65-F5344CB8AC3E}">
        <p14:creationId xmlns:p14="http://schemas.microsoft.com/office/powerpoint/2010/main" val="41704303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844A990-173E-8FA2-DDB3-1CC2194B4910}"/>
              </a:ext>
            </a:extLst>
          </p:cNvPr>
          <p:cNvSpPr>
            <a:spLocks noGrp="1"/>
          </p:cNvSpPr>
          <p:nvPr>
            <p:ph type="body" sz="half" idx="10"/>
          </p:nvPr>
        </p:nvSpPr>
        <p:spPr/>
        <p:txBody>
          <a:bodyPr/>
          <a:lstStyle/>
          <a:p>
            <a:r>
              <a:rPr lang="en-FI" sz="3200" dirty="0"/>
              <a:t>Different Fuels</a:t>
            </a:r>
          </a:p>
        </p:txBody>
      </p:sp>
      <p:pic>
        <p:nvPicPr>
          <p:cNvPr id="2050" name="Picture 2" descr="The Impact Of Chlorine On Flame Tests: How It Affects Results And The  Importance Of Controlling Its Presence – GroundWaterGovernance.org">
            <a:extLst>
              <a:ext uri="{FF2B5EF4-FFF2-40B4-BE49-F238E27FC236}">
                <a16:creationId xmlns:a16="http://schemas.microsoft.com/office/drawing/2014/main" id="{22D0AC69-CCC8-43DB-DC48-7CE82FB106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4418" y="1164920"/>
            <a:ext cx="4136721" cy="413672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2547C741-123C-0B5E-AB68-26CFF4B5D4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363" y="889348"/>
            <a:ext cx="3470445" cy="312418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681431B-B5D5-06C8-2634-C82F351BDE91}"/>
              </a:ext>
            </a:extLst>
          </p:cNvPr>
          <p:cNvSpPr txBox="1"/>
          <p:nvPr/>
        </p:nvSpPr>
        <p:spPr>
          <a:xfrm>
            <a:off x="287363" y="4191755"/>
            <a:ext cx="3470445" cy="707886"/>
          </a:xfrm>
          <a:prstGeom prst="rect">
            <a:avLst/>
          </a:prstGeom>
          <a:noFill/>
        </p:spPr>
        <p:txBody>
          <a:bodyPr wrap="square">
            <a:spAutoFit/>
          </a:bodyPr>
          <a:lstStyle/>
          <a:p>
            <a:r>
              <a:rPr lang="en-GB" sz="1000" dirty="0"/>
              <a:t>Different Bunsen flames. 1. air hole closed (safety flame, incomplete combustion), 2. air hole slightly open, 3. air hole half open, 4. air hole fully open (roaring blue flame, complete combustion).</a:t>
            </a:r>
            <a:endParaRPr lang="en-FI" sz="1000" dirty="0"/>
          </a:p>
        </p:txBody>
      </p:sp>
    </p:spTree>
    <p:extLst>
      <p:ext uri="{BB962C8B-B14F-4D97-AF65-F5344CB8AC3E}">
        <p14:creationId xmlns:p14="http://schemas.microsoft.com/office/powerpoint/2010/main" val="12213002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C036860-AC68-4914-B22D-2BB06806F76F}"/>
              </a:ext>
            </a:extLst>
          </p:cNvPr>
          <p:cNvSpPr>
            <a:spLocks noGrp="1"/>
          </p:cNvSpPr>
          <p:nvPr>
            <p:ph type="body" sz="half" idx="10"/>
          </p:nvPr>
        </p:nvSpPr>
        <p:spPr>
          <a:xfrm>
            <a:off x="287363" y="223017"/>
            <a:ext cx="7589697" cy="1157194"/>
          </a:xfrm>
        </p:spPr>
        <p:txBody>
          <a:bodyPr/>
          <a:lstStyle/>
          <a:p>
            <a:r>
              <a:rPr lang="en-US" sz="3200" dirty="0"/>
              <a:t>Modeling Combustion Air</a:t>
            </a:r>
          </a:p>
        </p:txBody>
      </p:sp>
      <p:sp>
        <p:nvSpPr>
          <p:cNvPr id="5" name="TextBox 4">
            <a:extLst>
              <a:ext uri="{FF2B5EF4-FFF2-40B4-BE49-F238E27FC236}">
                <a16:creationId xmlns:a16="http://schemas.microsoft.com/office/drawing/2014/main" id="{49A6FFCB-B192-2254-A407-0F232844AC32}"/>
              </a:ext>
            </a:extLst>
          </p:cNvPr>
          <p:cNvSpPr txBox="1"/>
          <p:nvPr/>
        </p:nvSpPr>
        <p:spPr>
          <a:xfrm>
            <a:off x="287363" y="884799"/>
            <a:ext cx="4572000" cy="307777"/>
          </a:xfrm>
          <a:prstGeom prst="rect">
            <a:avLst/>
          </a:prstGeom>
          <a:solidFill>
            <a:srgbClr val="00FF00"/>
          </a:solidFill>
        </p:spPr>
        <p:txBody>
          <a:bodyPr wrap="square">
            <a:spAutoFit/>
          </a:bodyPr>
          <a:lstStyle/>
          <a:p>
            <a:r>
              <a:rPr lang="en-GB" sz="1400" b="1" dirty="0">
                <a:solidFill>
                  <a:srgbClr val="023D5B"/>
                </a:solidFill>
                <a:effectLst/>
                <a:latin typeface="SourceSansPro"/>
              </a:rPr>
              <a:t>Air–Fuel Ratio </a:t>
            </a:r>
            <a:endParaRPr lang="en-GB" dirty="0">
              <a:effectLst/>
            </a:endParaRPr>
          </a:p>
        </p:txBody>
      </p:sp>
      <p:sp>
        <p:nvSpPr>
          <p:cNvPr id="7" name="TextBox 6">
            <a:extLst>
              <a:ext uri="{FF2B5EF4-FFF2-40B4-BE49-F238E27FC236}">
                <a16:creationId xmlns:a16="http://schemas.microsoft.com/office/drawing/2014/main" id="{346F07FE-2030-40B1-DF68-63F07C7A85F9}"/>
              </a:ext>
            </a:extLst>
          </p:cNvPr>
          <p:cNvSpPr txBox="1"/>
          <p:nvPr/>
        </p:nvSpPr>
        <p:spPr>
          <a:xfrm>
            <a:off x="287363" y="1299544"/>
            <a:ext cx="4572000" cy="1169551"/>
          </a:xfrm>
          <a:prstGeom prst="rect">
            <a:avLst/>
          </a:prstGeom>
          <a:solidFill>
            <a:srgbClr val="00FFFF"/>
          </a:solidFill>
        </p:spPr>
        <p:txBody>
          <a:bodyPr wrap="square">
            <a:spAutoFit/>
          </a:bodyPr>
          <a:lstStyle/>
          <a:p>
            <a:r>
              <a:rPr lang="en-GB" sz="1400" dirty="0">
                <a:effectLst/>
                <a:latin typeface="STIX" panose="02020603050405020304" pitchFamily="18" charset="0"/>
              </a:rPr>
              <a:t>The </a:t>
            </a:r>
            <a:r>
              <a:rPr lang="en-GB" sz="1400" b="1" dirty="0">
                <a:solidFill>
                  <a:srgbClr val="05729B"/>
                </a:solidFill>
                <a:effectLst/>
                <a:latin typeface="STIX" panose="02020603050405020304" pitchFamily="18" charset="0"/>
              </a:rPr>
              <a:t>air–fuel ratio </a:t>
            </a:r>
            <a:r>
              <a:rPr lang="en-GB" sz="1400" dirty="0">
                <a:effectLst/>
                <a:latin typeface="STIX" panose="02020603050405020304" pitchFamily="18" charset="0"/>
              </a:rPr>
              <a:t>is simply the ratio of the amount of air in a reaction to the amount of fuel. The ratio can be written on a molar basis (moles of air divided by moles of fuel) or on a mass basis (mass of air divided by mass of fuel). </a:t>
            </a:r>
            <a:endParaRPr lang="en-GB" dirty="0">
              <a:effectLst/>
            </a:endParaRPr>
          </a:p>
        </p:txBody>
      </p:sp>
      <p:pic>
        <p:nvPicPr>
          <p:cNvPr id="8" name="Picture 7">
            <a:extLst>
              <a:ext uri="{FF2B5EF4-FFF2-40B4-BE49-F238E27FC236}">
                <a16:creationId xmlns:a16="http://schemas.microsoft.com/office/drawing/2014/main" id="{D8EC368B-DDE4-2FED-4957-B551954F5046}"/>
              </a:ext>
            </a:extLst>
          </p:cNvPr>
          <p:cNvPicPr>
            <a:picLocks noChangeAspect="1"/>
          </p:cNvPicPr>
          <p:nvPr/>
        </p:nvPicPr>
        <p:blipFill>
          <a:blip r:embed="rId2"/>
          <a:stretch>
            <a:fillRect/>
          </a:stretch>
        </p:blipFill>
        <p:spPr>
          <a:xfrm>
            <a:off x="287363" y="2719901"/>
            <a:ext cx="2591560" cy="1099264"/>
          </a:xfrm>
          <a:prstGeom prst="rect">
            <a:avLst/>
          </a:prstGeom>
        </p:spPr>
      </p:pic>
      <p:pic>
        <p:nvPicPr>
          <p:cNvPr id="9" name="Picture 8">
            <a:extLst>
              <a:ext uri="{FF2B5EF4-FFF2-40B4-BE49-F238E27FC236}">
                <a16:creationId xmlns:a16="http://schemas.microsoft.com/office/drawing/2014/main" id="{BBEB3E63-0E84-212F-8F33-DEA8FD6DF03F}"/>
              </a:ext>
            </a:extLst>
          </p:cNvPr>
          <p:cNvPicPr>
            <a:picLocks noChangeAspect="1"/>
          </p:cNvPicPr>
          <p:nvPr/>
        </p:nvPicPr>
        <p:blipFill>
          <a:blip r:embed="rId3"/>
          <a:stretch>
            <a:fillRect/>
          </a:stretch>
        </p:blipFill>
        <p:spPr>
          <a:xfrm>
            <a:off x="3364081" y="3021530"/>
            <a:ext cx="1274195" cy="523220"/>
          </a:xfrm>
          <a:prstGeom prst="rect">
            <a:avLst/>
          </a:prstGeom>
        </p:spPr>
      </p:pic>
      <p:sp>
        <p:nvSpPr>
          <p:cNvPr id="11" name="TextBox 10">
            <a:extLst>
              <a:ext uri="{FF2B5EF4-FFF2-40B4-BE49-F238E27FC236}">
                <a16:creationId xmlns:a16="http://schemas.microsoft.com/office/drawing/2014/main" id="{0C434781-5479-2FFC-AB32-30D9D877C061}"/>
              </a:ext>
            </a:extLst>
          </p:cNvPr>
          <p:cNvSpPr txBox="1"/>
          <p:nvPr/>
        </p:nvSpPr>
        <p:spPr>
          <a:xfrm>
            <a:off x="287363" y="4007743"/>
            <a:ext cx="4572000" cy="523220"/>
          </a:xfrm>
          <a:prstGeom prst="rect">
            <a:avLst/>
          </a:prstGeom>
          <a:solidFill>
            <a:srgbClr val="00FFFF"/>
          </a:solidFill>
        </p:spPr>
        <p:txBody>
          <a:bodyPr wrap="square">
            <a:spAutoFit/>
          </a:bodyPr>
          <a:lstStyle/>
          <a:p>
            <a:r>
              <a:rPr lang="en-GB" sz="1400" dirty="0">
                <a:effectLst/>
                <a:latin typeface="STIX" panose="02020603050405020304" pitchFamily="18" charset="0"/>
              </a:rPr>
              <a:t>where </a:t>
            </a:r>
            <a:r>
              <a:rPr lang="en-GB" sz="1400" i="1" dirty="0">
                <a:solidFill>
                  <a:srgbClr val="211E1E"/>
                </a:solidFill>
                <a:effectLst/>
                <a:latin typeface="STIX" panose="02020603050405020304" pitchFamily="18" charset="0"/>
              </a:rPr>
              <a:t>AF </a:t>
            </a:r>
            <a:r>
              <a:rPr lang="en-GB" sz="1400" dirty="0">
                <a:effectLst/>
                <a:latin typeface="STIX" panose="02020603050405020304" pitchFamily="18" charset="0"/>
              </a:rPr>
              <a:t>is the air–fuel ratio on a molar basis and </a:t>
            </a:r>
            <a:r>
              <a:rPr lang="en-GB" sz="1400" i="1" dirty="0">
                <a:effectLst/>
                <a:latin typeface="STIX" panose="02020603050405020304" pitchFamily="18" charset="0"/>
              </a:rPr>
              <a:t>AF </a:t>
            </a:r>
            <a:r>
              <a:rPr lang="en-GB" sz="1400" dirty="0">
                <a:effectLst/>
                <a:latin typeface="STIX" panose="02020603050405020304" pitchFamily="18" charset="0"/>
              </a:rPr>
              <a:t>is the ratio on a mass basis. </a:t>
            </a:r>
            <a:endParaRPr lang="en-GB" dirty="0"/>
          </a:p>
        </p:txBody>
      </p:sp>
      <p:sp>
        <p:nvSpPr>
          <p:cNvPr id="13" name="TextBox 12">
            <a:extLst>
              <a:ext uri="{FF2B5EF4-FFF2-40B4-BE49-F238E27FC236}">
                <a16:creationId xmlns:a16="http://schemas.microsoft.com/office/drawing/2014/main" id="{481C0CF9-9849-273C-3419-4A78C2118F75}"/>
              </a:ext>
            </a:extLst>
          </p:cNvPr>
          <p:cNvSpPr txBox="1"/>
          <p:nvPr/>
        </p:nvSpPr>
        <p:spPr>
          <a:xfrm>
            <a:off x="5060270" y="884798"/>
            <a:ext cx="3796367" cy="307777"/>
          </a:xfrm>
          <a:prstGeom prst="rect">
            <a:avLst/>
          </a:prstGeom>
          <a:solidFill>
            <a:srgbClr val="00FF00"/>
          </a:solidFill>
        </p:spPr>
        <p:txBody>
          <a:bodyPr wrap="square">
            <a:spAutoFit/>
          </a:bodyPr>
          <a:lstStyle/>
          <a:p>
            <a:r>
              <a:rPr lang="en-GB" sz="1400" b="1" dirty="0">
                <a:solidFill>
                  <a:srgbClr val="023D5B"/>
                </a:solidFill>
                <a:effectLst/>
                <a:latin typeface="SourceSansPro"/>
              </a:rPr>
              <a:t>Theoretical Air </a:t>
            </a:r>
            <a:endParaRPr lang="en-GB" dirty="0"/>
          </a:p>
        </p:txBody>
      </p:sp>
      <p:sp>
        <p:nvSpPr>
          <p:cNvPr id="15" name="TextBox 14">
            <a:extLst>
              <a:ext uri="{FF2B5EF4-FFF2-40B4-BE49-F238E27FC236}">
                <a16:creationId xmlns:a16="http://schemas.microsoft.com/office/drawing/2014/main" id="{2ED88CB4-CA0C-8FB0-FCFE-248F633BE41B}"/>
              </a:ext>
            </a:extLst>
          </p:cNvPr>
          <p:cNvSpPr txBox="1"/>
          <p:nvPr/>
        </p:nvSpPr>
        <p:spPr>
          <a:xfrm>
            <a:off x="5060270" y="1335916"/>
            <a:ext cx="3796367" cy="1169551"/>
          </a:xfrm>
          <a:prstGeom prst="rect">
            <a:avLst/>
          </a:prstGeom>
          <a:solidFill>
            <a:srgbClr val="00FFFF"/>
          </a:solidFill>
        </p:spPr>
        <p:txBody>
          <a:bodyPr wrap="square">
            <a:spAutoFit/>
          </a:bodyPr>
          <a:lstStyle/>
          <a:p>
            <a:r>
              <a:rPr lang="en-GB" sz="1400" dirty="0">
                <a:effectLst/>
                <a:latin typeface="STIX" panose="02020603050405020304" pitchFamily="18" charset="0"/>
              </a:rPr>
              <a:t>The minimum amount of air that supplies sufficient oxygen for the complete combustion of all the carbon, hydrogen, and </a:t>
            </a:r>
            <a:r>
              <a:rPr lang="en-GB" sz="1400" dirty="0" err="1">
                <a:effectLst/>
                <a:latin typeface="STIX" panose="02020603050405020304" pitchFamily="18" charset="0"/>
              </a:rPr>
              <a:t>sulfur</a:t>
            </a:r>
            <a:r>
              <a:rPr lang="en-GB" sz="1400" dirty="0">
                <a:effectLst/>
                <a:latin typeface="STIX" panose="02020603050405020304" pitchFamily="18" charset="0"/>
              </a:rPr>
              <a:t> present in the fuel is called the </a:t>
            </a:r>
            <a:r>
              <a:rPr lang="en-GB" sz="1400" b="1" dirty="0">
                <a:solidFill>
                  <a:srgbClr val="05729B"/>
                </a:solidFill>
                <a:effectLst/>
                <a:latin typeface="STIX" panose="02020603050405020304" pitchFamily="18" charset="0"/>
              </a:rPr>
              <a:t>theoretical amount of air</a:t>
            </a:r>
            <a:r>
              <a:rPr lang="en-GB" sz="1400" dirty="0">
                <a:effectLst/>
                <a:latin typeface="STIX" panose="02020603050405020304" pitchFamily="18" charset="0"/>
              </a:rPr>
              <a:t>. </a:t>
            </a:r>
            <a:endParaRPr lang="en-GB" dirty="0"/>
          </a:p>
        </p:txBody>
      </p:sp>
      <p:sp>
        <p:nvSpPr>
          <p:cNvPr id="17" name="TextBox 16">
            <a:extLst>
              <a:ext uri="{FF2B5EF4-FFF2-40B4-BE49-F238E27FC236}">
                <a16:creationId xmlns:a16="http://schemas.microsoft.com/office/drawing/2014/main" id="{E9715F29-FF8D-3372-65BE-A284BD46FCB9}"/>
              </a:ext>
            </a:extLst>
          </p:cNvPr>
          <p:cNvSpPr txBox="1"/>
          <p:nvPr/>
        </p:nvSpPr>
        <p:spPr>
          <a:xfrm>
            <a:off x="5060270" y="3135534"/>
            <a:ext cx="3796367" cy="738664"/>
          </a:xfrm>
          <a:prstGeom prst="rect">
            <a:avLst/>
          </a:prstGeom>
          <a:solidFill>
            <a:srgbClr val="00FFFF"/>
          </a:solidFill>
        </p:spPr>
        <p:txBody>
          <a:bodyPr wrap="square">
            <a:spAutoFit/>
          </a:bodyPr>
          <a:lstStyle/>
          <a:p>
            <a:r>
              <a:rPr lang="en-GB" sz="1400" dirty="0">
                <a:effectLst/>
                <a:latin typeface="STIX" panose="02020603050405020304" pitchFamily="18" charset="0"/>
              </a:rPr>
              <a:t>The </a:t>
            </a:r>
            <a:r>
              <a:rPr lang="en-GB" sz="1400" b="1" dirty="0">
                <a:solidFill>
                  <a:srgbClr val="05729B"/>
                </a:solidFill>
                <a:effectLst/>
                <a:latin typeface="STIX" panose="02020603050405020304" pitchFamily="18" charset="0"/>
              </a:rPr>
              <a:t>equivalence ratio </a:t>
            </a:r>
            <a:r>
              <a:rPr lang="en-GB" sz="1400" dirty="0">
                <a:effectLst/>
                <a:latin typeface="STIX" panose="02020603050405020304" pitchFamily="18" charset="0"/>
              </a:rPr>
              <a:t>is the ratio of the actual fuel–air ratio to the fuel–air ratio for complete combustion with the theoretical amount of air. </a:t>
            </a:r>
            <a:endParaRPr lang="en-GB" dirty="0"/>
          </a:p>
        </p:txBody>
      </p:sp>
      <p:sp>
        <p:nvSpPr>
          <p:cNvPr id="19" name="TextBox 18">
            <a:extLst>
              <a:ext uri="{FF2B5EF4-FFF2-40B4-BE49-F238E27FC236}">
                <a16:creationId xmlns:a16="http://schemas.microsoft.com/office/drawing/2014/main" id="{7E48C025-D6AB-B7AD-CE78-3DAE64BB6A6F}"/>
              </a:ext>
            </a:extLst>
          </p:cNvPr>
          <p:cNvSpPr txBox="1"/>
          <p:nvPr/>
        </p:nvSpPr>
        <p:spPr>
          <a:xfrm>
            <a:off x="5060270" y="2626668"/>
            <a:ext cx="3796367" cy="307777"/>
          </a:xfrm>
          <a:prstGeom prst="rect">
            <a:avLst/>
          </a:prstGeom>
          <a:solidFill>
            <a:srgbClr val="00FF00"/>
          </a:solidFill>
        </p:spPr>
        <p:txBody>
          <a:bodyPr wrap="square">
            <a:spAutoFit/>
          </a:bodyPr>
          <a:lstStyle/>
          <a:p>
            <a:r>
              <a:rPr lang="en-GB" sz="1400" b="1" dirty="0">
                <a:solidFill>
                  <a:srgbClr val="05729B"/>
                </a:solidFill>
                <a:effectLst/>
                <a:latin typeface="STIX" panose="02020603050405020304" pitchFamily="18" charset="0"/>
              </a:rPr>
              <a:t>equivalence ratio </a:t>
            </a:r>
            <a:endParaRPr lang="en-GB" dirty="0"/>
          </a:p>
        </p:txBody>
      </p:sp>
    </p:spTree>
    <p:extLst>
      <p:ext uri="{BB962C8B-B14F-4D97-AF65-F5344CB8AC3E}">
        <p14:creationId xmlns:p14="http://schemas.microsoft.com/office/powerpoint/2010/main" val="3166911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426E148-5C5B-5FF0-AEEB-AFDAA674CD5A}"/>
              </a:ext>
            </a:extLst>
          </p:cNvPr>
          <p:cNvSpPr>
            <a:spLocks noGrp="1"/>
          </p:cNvSpPr>
          <p:nvPr>
            <p:ph type="body" sz="half" idx="10"/>
          </p:nvPr>
        </p:nvSpPr>
        <p:spPr/>
        <p:txBody>
          <a:bodyPr/>
          <a:lstStyle/>
          <a:p>
            <a:r>
              <a:rPr lang="en-FI" dirty="0"/>
              <a:t>Example</a:t>
            </a:r>
          </a:p>
        </p:txBody>
      </p:sp>
      <p:sp>
        <p:nvSpPr>
          <p:cNvPr id="6" name="TextBox 5">
            <a:extLst>
              <a:ext uri="{FF2B5EF4-FFF2-40B4-BE49-F238E27FC236}">
                <a16:creationId xmlns:a16="http://schemas.microsoft.com/office/drawing/2014/main" id="{04D123FD-B30D-A1A0-FEF4-83A574A0B61E}"/>
              </a:ext>
            </a:extLst>
          </p:cNvPr>
          <p:cNvSpPr txBox="1"/>
          <p:nvPr/>
        </p:nvSpPr>
        <p:spPr>
          <a:xfrm>
            <a:off x="287363" y="1200185"/>
            <a:ext cx="4435557" cy="1200329"/>
          </a:xfrm>
          <a:prstGeom prst="rect">
            <a:avLst/>
          </a:prstGeom>
          <a:noFill/>
        </p:spPr>
        <p:txBody>
          <a:bodyPr wrap="square">
            <a:spAutoFit/>
          </a:bodyPr>
          <a:lstStyle/>
          <a:p>
            <a:r>
              <a:rPr lang="en-GB" sz="1200" b="1" dirty="0">
                <a:solidFill>
                  <a:srgbClr val="4C4C4F"/>
                </a:solidFill>
                <a:latin typeface="STIX" panose="02020603050405020304" pitchFamily="18" charset="0"/>
              </a:rPr>
              <a:t>L</a:t>
            </a:r>
            <a:r>
              <a:rPr lang="en-GB" sz="1200" b="1" dirty="0">
                <a:solidFill>
                  <a:srgbClr val="4C4C4F"/>
                </a:solidFill>
                <a:effectLst/>
                <a:latin typeface="STIX" panose="02020603050405020304" pitchFamily="18" charset="0"/>
              </a:rPr>
              <a:t>et us determine the theoretical amount of air for the complete combustion of methane. For this reaction, the products contain only carbon dioxide, water, and nitrogen. The reaction is </a:t>
            </a:r>
            <a:endParaRPr lang="en-GB" sz="1200" dirty="0"/>
          </a:p>
          <a:p>
            <a:r>
              <a:rPr lang="en-GB" sz="1200" dirty="0">
                <a:solidFill>
                  <a:srgbClr val="424242"/>
                </a:solidFill>
                <a:effectLst/>
                <a:latin typeface="STIX" panose="02020603050405020304" pitchFamily="18" charset="0"/>
              </a:rPr>
              <a:t>CH4 </a:t>
            </a:r>
            <a:r>
              <a:rPr lang="en-GB" sz="1200" dirty="0">
                <a:solidFill>
                  <a:srgbClr val="424242"/>
                </a:solidFill>
                <a:effectLst/>
                <a:latin typeface="Symbol" pitchFamily="2" charset="2"/>
              </a:rPr>
              <a:t>+ </a:t>
            </a:r>
            <a:r>
              <a:rPr lang="en-GB" sz="1200" i="1" dirty="0">
                <a:solidFill>
                  <a:srgbClr val="424242"/>
                </a:solidFill>
                <a:effectLst/>
                <a:latin typeface="STIX" panose="02020603050405020304" pitchFamily="18" charset="0"/>
              </a:rPr>
              <a:t>a</a:t>
            </a:r>
            <a:r>
              <a:rPr lang="en-GB" sz="1200" dirty="0">
                <a:solidFill>
                  <a:srgbClr val="424242"/>
                </a:solidFill>
                <a:effectLst/>
                <a:latin typeface="STIX" panose="02020603050405020304" pitchFamily="18" charset="0"/>
              </a:rPr>
              <a:t>(O2 </a:t>
            </a:r>
            <a:r>
              <a:rPr lang="en-GB" sz="1200" dirty="0">
                <a:solidFill>
                  <a:srgbClr val="424242"/>
                </a:solidFill>
                <a:effectLst/>
                <a:latin typeface="Symbol" pitchFamily="2" charset="2"/>
              </a:rPr>
              <a:t>+ </a:t>
            </a:r>
            <a:r>
              <a:rPr lang="en-GB" sz="1200" dirty="0">
                <a:solidFill>
                  <a:srgbClr val="424242"/>
                </a:solidFill>
                <a:effectLst/>
                <a:latin typeface="STIX" panose="02020603050405020304" pitchFamily="18" charset="0"/>
              </a:rPr>
              <a:t>3.76N2 ) </a:t>
            </a:r>
            <a:r>
              <a:rPr lang="en-GB" sz="1200" dirty="0">
                <a:solidFill>
                  <a:srgbClr val="424242"/>
                </a:solidFill>
                <a:effectLst/>
                <a:latin typeface="Symbol" pitchFamily="2" charset="2"/>
              </a:rPr>
              <a:t>→ </a:t>
            </a:r>
            <a:r>
              <a:rPr lang="en-GB" sz="1200" i="1" dirty="0">
                <a:solidFill>
                  <a:srgbClr val="424242"/>
                </a:solidFill>
                <a:effectLst/>
                <a:latin typeface="STIX" panose="02020603050405020304" pitchFamily="18" charset="0"/>
              </a:rPr>
              <a:t>b</a:t>
            </a:r>
            <a:r>
              <a:rPr lang="en-GB" sz="1200" dirty="0">
                <a:solidFill>
                  <a:srgbClr val="424242"/>
                </a:solidFill>
                <a:effectLst/>
                <a:latin typeface="STIX" panose="02020603050405020304" pitchFamily="18" charset="0"/>
              </a:rPr>
              <a:t>CO2 </a:t>
            </a:r>
            <a:r>
              <a:rPr lang="en-GB" sz="1200" dirty="0">
                <a:solidFill>
                  <a:srgbClr val="424242"/>
                </a:solidFill>
                <a:effectLst/>
                <a:latin typeface="Symbol" pitchFamily="2" charset="2"/>
              </a:rPr>
              <a:t>+ </a:t>
            </a:r>
            <a:r>
              <a:rPr lang="en-GB" sz="1200" i="1" dirty="0">
                <a:solidFill>
                  <a:srgbClr val="424242"/>
                </a:solidFill>
                <a:effectLst/>
                <a:latin typeface="STIX" panose="02020603050405020304" pitchFamily="18" charset="0"/>
              </a:rPr>
              <a:t>c</a:t>
            </a:r>
            <a:r>
              <a:rPr lang="en-GB" sz="1200" dirty="0">
                <a:solidFill>
                  <a:srgbClr val="424242"/>
                </a:solidFill>
                <a:effectLst/>
                <a:latin typeface="STIX" panose="02020603050405020304" pitchFamily="18" charset="0"/>
              </a:rPr>
              <a:t>H2O </a:t>
            </a:r>
            <a:r>
              <a:rPr lang="en-GB" sz="1200" dirty="0">
                <a:solidFill>
                  <a:srgbClr val="424242"/>
                </a:solidFill>
                <a:effectLst/>
                <a:latin typeface="Symbol" pitchFamily="2" charset="2"/>
              </a:rPr>
              <a:t>+ </a:t>
            </a:r>
            <a:r>
              <a:rPr lang="en-GB" sz="1200" i="1" dirty="0">
                <a:solidFill>
                  <a:srgbClr val="424242"/>
                </a:solidFill>
                <a:effectLst/>
                <a:latin typeface="STIX" panose="02020603050405020304" pitchFamily="18" charset="0"/>
              </a:rPr>
              <a:t>d</a:t>
            </a:r>
            <a:r>
              <a:rPr lang="en-GB" sz="1200" dirty="0">
                <a:solidFill>
                  <a:srgbClr val="424242"/>
                </a:solidFill>
                <a:effectLst/>
                <a:latin typeface="STIX" panose="02020603050405020304" pitchFamily="18" charset="0"/>
              </a:rPr>
              <a:t>N2</a:t>
            </a:r>
            <a:r>
              <a:rPr lang="en-GB" sz="1200" dirty="0">
                <a:effectLst/>
                <a:latin typeface="STIX" panose="02020603050405020304" pitchFamily="18" charset="0"/>
              </a:rPr>
              <a:t> </a:t>
            </a:r>
            <a:endParaRPr lang="en-GB" sz="1200" dirty="0"/>
          </a:p>
          <a:p>
            <a:r>
              <a:rPr lang="en-GB" sz="1200" b="1" dirty="0">
                <a:solidFill>
                  <a:srgbClr val="4C4C4F"/>
                </a:solidFill>
                <a:effectLst/>
                <a:latin typeface="STIX" panose="02020603050405020304" pitchFamily="18" charset="0"/>
              </a:rPr>
              <a:t>where </a:t>
            </a:r>
            <a:r>
              <a:rPr lang="en-GB" sz="1200" b="1" i="1" dirty="0">
                <a:solidFill>
                  <a:srgbClr val="4C4C4F"/>
                </a:solidFill>
                <a:effectLst/>
                <a:latin typeface="STIX" panose="02020603050405020304" pitchFamily="18" charset="0"/>
              </a:rPr>
              <a:t>a</a:t>
            </a:r>
            <a:r>
              <a:rPr lang="en-GB" sz="1200" b="1" dirty="0">
                <a:solidFill>
                  <a:srgbClr val="4C4C4F"/>
                </a:solidFill>
                <a:effectLst/>
                <a:latin typeface="STIX" panose="02020603050405020304" pitchFamily="18" charset="0"/>
              </a:rPr>
              <a:t>, </a:t>
            </a:r>
            <a:r>
              <a:rPr lang="en-GB" sz="1200" b="1" i="1" dirty="0">
                <a:solidFill>
                  <a:srgbClr val="4C4C4F"/>
                </a:solidFill>
                <a:effectLst/>
                <a:latin typeface="STIX" panose="02020603050405020304" pitchFamily="18" charset="0"/>
              </a:rPr>
              <a:t>b</a:t>
            </a:r>
            <a:r>
              <a:rPr lang="en-GB" sz="1200" b="1" dirty="0">
                <a:solidFill>
                  <a:srgbClr val="4C4C4F"/>
                </a:solidFill>
                <a:effectLst/>
                <a:latin typeface="STIX" panose="02020603050405020304" pitchFamily="18" charset="0"/>
              </a:rPr>
              <a:t>, </a:t>
            </a:r>
            <a:r>
              <a:rPr lang="en-GB" sz="1200" b="1" i="1" dirty="0">
                <a:solidFill>
                  <a:srgbClr val="4C4C4F"/>
                </a:solidFill>
                <a:effectLst/>
                <a:latin typeface="STIX" panose="02020603050405020304" pitchFamily="18" charset="0"/>
              </a:rPr>
              <a:t>c</a:t>
            </a:r>
            <a:r>
              <a:rPr lang="en-GB" sz="1200" b="1" dirty="0">
                <a:solidFill>
                  <a:srgbClr val="4C4C4F"/>
                </a:solidFill>
                <a:effectLst/>
                <a:latin typeface="STIX" panose="02020603050405020304" pitchFamily="18" charset="0"/>
              </a:rPr>
              <a:t>, and </a:t>
            </a:r>
            <a:r>
              <a:rPr lang="en-GB" sz="1200" b="1" i="1" dirty="0">
                <a:solidFill>
                  <a:srgbClr val="4C4C4F"/>
                </a:solidFill>
                <a:effectLst/>
                <a:latin typeface="STIX" panose="02020603050405020304" pitchFamily="18" charset="0"/>
              </a:rPr>
              <a:t>d </a:t>
            </a:r>
            <a:r>
              <a:rPr lang="en-GB" sz="1200" b="1" dirty="0">
                <a:solidFill>
                  <a:srgbClr val="4C4C4F"/>
                </a:solidFill>
                <a:effectLst/>
                <a:latin typeface="STIX" panose="02020603050405020304" pitchFamily="18" charset="0"/>
              </a:rPr>
              <a:t>represent the numbers of moles of oxygen, carbon dioxide, water, and nitrogen. </a:t>
            </a:r>
          </a:p>
        </p:txBody>
      </p:sp>
      <p:sp>
        <p:nvSpPr>
          <p:cNvPr id="8" name="TextBox 7">
            <a:extLst>
              <a:ext uri="{FF2B5EF4-FFF2-40B4-BE49-F238E27FC236}">
                <a16:creationId xmlns:a16="http://schemas.microsoft.com/office/drawing/2014/main" id="{7478A31C-1FED-BCE2-449A-61DBF52D9AB3}"/>
              </a:ext>
            </a:extLst>
          </p:cNvPr>
          <p:cNvSpPr txBox="1"/>
          <p:nvPr/>
        </p:nvSpPr>
        <p:spPr>
          <a:xfrm>
            <a:off x="287363" y="3145036"/>
            <a:ext cx="4435557" cy="830997"/>
          </a:xfrm>
          <a:prstGeom prst="rect">
            <a:avLst/>
          </a:prstGeom>
          <a:noFill/>
        </p:spPr>
        <p:txBody>
          <a:bodyPr wrap="square">
            <a:spAutoFit/>
          </a:bodyPr>
          <a:lstStyle/>
          <a:p>
            <a:r>
              <a:rPr lang="en-GB" sz="1200" b="1" dirty="0">
                <a:solidFill>
                  <a:srgbClr val="4C4C4F"/>
                </a:solidFill>
                <a:effectLst/>
                <a:latin typeface="STIX" panose="02020603050405020304" pitchFamily="18" charset="0"/>
              </a:rPr>
              <a:t>Consider the </a:t>
            </a:r>
            <a:r>
              <a:rPr lang="en-GB" sz="1200" b="1" i="1" dirty="0">
                <a:solidFill>
                  <a:srgbClr val="4C4C4F"/>
                </a:solidFill>
                <a:effectLst/>
                <a:latin typeface="STIX" panose="02020603050405020304" pitchFamily="18" charset="0"/>
              </a:rPr>
              <a:t>complete </a:t>
            </a:r>
            <a:r>
              <a:rPr lang="en-GB" sz="1200" b="1" dirty="0">
                <a:solidFill>
                  <a:srgbClr val="4C4C4F"/>
                </a:solidFill>
                <a:effectLst/>
                <a:latin typeface="STIX" panose="02020603050405020304" pitchFamily="18" charset="0"/>
              </a:rPr>
              <a:t>combustion of methane with 150% theoretical air (50% excess air). The balanced chemical reaction equation is </a:t>
            </a:r>
            <a:endParaRPr lang="en-GB" sz="1200" dirty="0"/>
          </a:p>
          <a:p>
            <a:r>
              <a:rPr lang="en-GB" sz="1200" dirty="0">
                <a:solidFill>
                  <a:srgbClr val="424242"/>
                </a:solidFill>
                <a:effectLst/>
                <a:latin typeface="STIX" panose="02020603050405020304" pitchFamily="18" charset="0"/>
              </a:rPr>
              <a:t>CH4 </a:t>
            </a:r>
            <a:r>
              <a:rPr lang="en-GB" sz="1200" dirty="0">
                <a:solidFill>
                  <a:srgbClr val="424242"/>
                </a:solidFill>
                <a:effectLst/>
                <a:latin typeface="Symbol" pitchFamily="2" charset="2"/>
              </a:rPr>
              <a:t>+ </a:t>
            </a:r>
            <a:r>
              <a:rPr lang="en-GB" sz="1200" dirty="0">
                <a:solidFill>
                  <a:srgbClr val="424242"/>
                </a:solidFill>
                <a:effectLst/>
                <a:latin typeface="STIX" panose="02020603050405020304" pitchFamily="18" charset="0"/>
              </a:rPr>
              <a:t>(1.5)(2)(O2 </a:t>
            </a:r>
            <a:r>
              <a:rPr lang="en-GB" sz="1200" dirty="0">
                <a:solidFill>
                  <a:srgbClr val="424242"/>
                </a:solidFill>
                <a:effectLst/>
                <a:latin typeface="Symbol" pitchFamily="2" charset="2"/>
              </a:rPr>
              <a:t>+ </a:t>
            </a:r>
            <a:r>
              <a:rPr lang="en-GB" sz="1200" dirty="0">
                <a:solidFill>
                  <a:srgbClr val="424242"/>
                </a:solidFill>
                <a:effectLst/>
                <a:latin typeface="STIX" panose="02020603050405020304" pitchFamily="18" charset="0"/>
              </a:rPr>
              <a:t>3.76N2) </a:t>
            </a:r>
            <a:r>
              <a:rPr lang="en-GB" sz="1200" dirty="0">
                <a:solidFill>
                  <a:srgbClr val="424242"/>
                </a:solidFill>
                <a:effectLst/>
                <a:latin typeface="Symbol" pitchFamily="2" charset="2"/>
              </a:rPr>
              <a:t>→ </a:t>
            </a:r>
            <a:r>
              <a:rPr lang="en-GB" sz="1200" dirty="0">
                <a:solidFill>
                  <a:srgbClr val="424242"/>
                </a:solidFill>
                <a:effectLst/>
                <a:latin typeface="STIX" panose="02020603050405020304" pitchFamily="18" charset="0"/>
              </a:rPr>
              <a:t>CO2 </a:t>
            </a:r>
            <a:r>
              <a:rPr lang="en-GB" sz="1200" dirty="0">
                <a:solidFill>
                  <a:srgbClr val="424242"/>
                </a:solidFill>
                <a:effectLst/>
                <a:latin typeface="Symbol" pitchFamily="2" charset="2"/>
              </a:rPr>
              <a:t>+ </a:t>
            </a:r>
            <a:r>
              <a:rPr lang="en-GB" sz="1200" dirty="0">
                <a:solidFill>
                  <a:srgbClr val="424242"/>
                </a:solidFill>
                <a:effectLst/>
                <a:latin typeface="STIX" panose="02020603050405020304" pitchFamily="18" charset="0"/>
              </a:rPr>
              <a:t>2H2O </a:t>
            </a:r>
            <a:r>
              <a:rPr lang="en-GB" sz="1200" dirty="0">
                <a:solidFill>
                  <a:srgbClr val="424242"/>
                </a:solidFill>
                <a:effectLst/>
                <a:latin typeface="Symbol" pitchFamily="2" charset="2"/>
              </a:rPr>
              <a:t>+ </a:t>
            </a:r>
            <a:r>
              <a:rPr lang="en-GB" sz="1200" dirty="0">
                <a:solidFill>
                  <a:srgbClr val="424242"/>
                </a:solidFill>
                <a:effectLst/>
                <a:latin typeface="STIX" panose="02020603050405020304" pitchFamily="18" charset="0"/>
              </a:rPr>
              <a:t>O2 </a:t>
            </a:r>
            <a:r>
              <a:rPr lang="en-GB" sz="1200" dirty="0">
                <a:solidFill>
                  <a:srgbClr val="424242"/>
                </a:solidFill>
                <a:effectLst/>
                <a:latin typeface="Symbol" pitchFamily="2" charset="2"/>
              </a:rPr>
              <a:t>+ </a:t>
            </a:r>
            <a:r>
              <a:rPr lang="en-GB" sz="1200" dirty="0">
                <a:solidFill>
                  <a:srgbClr val="424242"/>
                </a:solidFill>
                <a:effectLst/>
                <a:latin typeface="STIX" panose="02020603050405020304" pitchFamily="18" charset="0"/>
              </a:rPr>
              <a:t>11.28N2 </a:t>
            </a:r>
            <a:endParaRPr lang="en-GB" sz="1200" dirty="0"/>
          </a:p>
        </p:txBody>
      </p:sp>
    </p:spTree>
    <p:extLst>
      <p:ext uri="{BB962C8B-B14F-4D97-AF65-F5344CB8AC3E}">
        <p14:creationId xmlns:p14="http://schemas.microsoft.com/office/powerpoint/2010/main" val="26258967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19DD9A3-AA19-4961-B8DD-3B50651B5FB1}"/>
              </a:ext>
            </a:extLst>
          </p:cNvPr>
          <p:cNvSpPr>
            <a:spLocks noGrp="1"/>
          </p:cNvSpPr>
          <p:nvPr>
            <p:ph type="body" sz="half" idx="10"/>
          </p:nvPr>
        </p:nvSpPr>
        <p:spPr>
          <a:xfrm>
            <a:off x="287363" y="223017"/>
            <a:ext cx="8368223" cy="1157194"/>
          </a:xfrm>
        </p:spPr>
        <p:txBody>
          <a:bodyPr/>
          <a:lstStyle/>
          <a:p>
            <a:r>
              <a:rPr lang="en-US" sz="3200" dirty="0"/>
              <a:t>Energy Balances for reacting Systems</a:t>
            </a:r>
          </a:p>
        </p:txBody>
      </p:sp>
      <p:sp>
        <p:nvSpPr>
          <p:cNvPr id="5" name="TextBox 4">
            <a:extLst>
              <a:ext uri="{FF2B5EF4-FFF2-40B4-BE49-F238E27FC236}">
                <a16:creationId xmlns:a16="http://schemas.microsoft.com/office/drawing/2014/main" id="{E8DE409A-A8FF-E027-C7C4-2266630AE5C9}"/>
              </a:ext>
            </a:extLst>
          </p:cNvPr>
          <p:cNvSpPr txBox="1"/>
          <p:nvPr/>
        </p:nvSpPr>
        <p:spPr>
          <a:xfrm>
            <a:off x="287363" y="920037"/>
            <a:ext cx="4572000" cy="307777"/>
          </a:xfrm>
          <a:prstGeom prst="rect">
            <a:avLst/>
          </a:prstGeom>
          <a:solidFill>
            <a:srgbClr val="00FF00"/>
          </a:solidFill>
        </p:spPr>
        <p:txBody>
          <a:bodyPr wrap="square">
            <a:spAutoFit/>
          </a:bodyPr>
          <a:lstStyle/>
          <a:p>
            <a:r>
              <a:rPr lang="en-GB" sz="1400" b="1" dirty="0" err="1">
                <a:solidFill>
                  <a:srgbClr val="023D5B"/>
                </a:solidFill>
                <a:effectLst/>
                <a:latin typeface="SourceSansPro"/>
              </a:rPr>
              <a:t>Analyzing</a:t>
            </a:r>
            <a:r>
              <a:rPr lang="en-GB" sz="1400" b="1" dirty="0">
                <a:solidFill>
                  <a:srgbClr val="023D5B"/>
                </a:solidFill>
                <a:effectLst/>
                <a:latin typeface="SourceSansPro"/>
              </a:rPr>
              <a:t> Control Volumes at Steady State </a:t>
            </a:r>
            <a:endParaRPr lang="en-GB" dirty="0"/>
          </a:p>
        </p:txBody>
      </p:sp>
      <p:pic>
        <p:nvPicPr>
          <p:cNvPr id="6" name="Picture 5">
            <a:extLst>
              <a:ext uri="{FF2B5EF4-FFF2-40B4-BE49-F238E27FC236}">
                <a16:creationId xmlns:a16="http://schemas.microsoft.com/office/drawing/2014/main" id="{83F01F13-148E-0B10-67C8-79534D7C763E}"/>
              </a:ext>
            </a:extLst>
          </p:cNvPr>
          <p:cNvPicPr>
            <a:picLocks noChangeAspect="1"/>
          </p:cNvPicPr>
          <p:nvPr/>
        </p:nvPicPr>
        <p:blipFill>
          <a:blip r:embed="rId2"/>
          <a:stretch>
            <a:fillRect/>
          </a:stretch>
        </p:blipFill>
        <p:spPr>
          <a:xfrm>
            <a:off x="287363" y="1292351"/>
            <a:ext cx="4401105" cy="587978"/>
          </a:xfrm>
          <a:prstGeom prst="rect">
            <a:avLst/>
          </a:prstGeom>
        </p:spPr>
      </p:pic>
      <p:pic>
        <p:nvPicPr>
          <p:cNvPr id="7" name="Picture 6">
            <a:extLst>
              <a:ext uri="{FF2B5EF4-FFF2-40B4-BE49-F238E27FC236}">
                <a16:creationId xmlns:a16="http://schemas.microsoft.com/office/drawing/2014/main" id="{60AF20FC-841C-9890-AD42-4EA209723C80}"/>
              </a:ext>
            </a:extLst>
          </p:cNvPr>
          <p:cNvPicPr>
            <a:picLocks noChangeAspect="1"/>
          </p:cNvPicPr>
          <p:nvPr/>
        </p:nvPicPr>
        <p:blipFill>
          <a:blip r:embed="rId3"/>
          <a:stretch>
            <a:fillRect/>
          </a:stretch>
        </p:blipFill>
        <p:spPr>
          <a:xfrm>
            <a:off x="287363" y="2067422"/>
            <a:ext cx="4188542" cy="1735684"/>
          </a:xfrm>
          <a:prstGeom prst="rect">
            <a:avLst/>
          </a:prstGeom>
        </p:spPr>
      </p:pic>
      <p:sp>
        <p:nvSpPr>
          <p:cNvPr id="9" name="TextBox 8">
            <a:extLst>
              <a:ext uri="{FF2B5EF4-FFF2-40B4-BE49-F238E27FC236}">
                <a16:creationId xmlns:a16="http://schemas.microsoft.com/office/drawing/2014/main" id="{D1685727-DA8B-AAE1-2020-336427E06C9D}"/>
              </a:ext>
            </a:extLst>
          </p:cNvPr>
          <p:cNvSpPr txBox="1"/>
          <p:nvPr/>
        </p:nvSpPr>
        <p:spPr>
          <a:xfrm>
            <a:off x="2810006" y="3590271"/>
            <a:ext cx="1411350" cy="246221"/>
          </a:xfrm>
          <a:prstGeom prst="rect">
            <a:avLst/>
          </a:prstGeom>
          <a:noFill/>
        </p:spPr>
        <p:txBody>
          <a:bodyPr wrap="square">
            <a:spAutoFit/>
          </a:bodyPr>
          <a:lstStyle/>
          <a:p>
            <a:r>
              <a:rPr lang="en-GB" sz="1000" dirty="0">
                <a:effectLst/>
                <a:latin typeface="STIX" panose="02020603050405020304" pitchFamily="18" charset="0"/>
              </a:rPr>
              <a:t>Reactor at steady state. </a:t>
            </a:r>
            <a:endParaRPr lang="en-GB" sz="1000" dirty="0"/>
          </a:p>
        </p:txBody>
      </p:sp>
      <p:sp>
        <p:nvSpPr>
          <p:cNvPr id="11" name="TextBox 10">
            <a:extLst>
              <a:ext uri="{FF2B5EF4-FFF2-40B4-BE49-F238E27FC236}">
                <a16:creationId xmlns:a16="http://schemas.microsoft.com/office/drawing/2014/main" id="{697FA068-FE5F-7B02-2863-A6E6E86B7D8B}"/>
              </a:ext>
            </a:extLst>
          </p:cNvPr>
          <p:cNvSpPr txBox="1"/>
          <p:nvPr/>
        </p:nvSpPr>
        <p:spPr>
          <a:xfrm>
            <a:off x="287362" y="4050362"/>
            <a:ext cx="4572001" cy="954107"/>
          </a:xfrm>
          <a:prstGeom prst="rect">
            <a:avLst/>
          </a:prstGeom>
          <a:solidFill>
            <a:srgbClr val="00FFFF"/>
          </a:solidFill>
        </p:spPr>
        <p:txBody>
          <a:bodyPr wrap="square">
            <a:spAutoFit/>
          </a:bodyPr>
          <a:lstStyle/>
          <a:p>
            <a:r>
              <a:rPr lang="en-GB" sz="1400" dirty="0">
                <a:effectLst/>
                <a:latin typeface="STIX" panose="02020603050405020304" pitchFamily="18" charset="0"/>
              </a:rPr>
              <a:t>With the foregoing idealizations, the mass and energy rate balances for the two-inlet, single-exit reactor can be used to obtain the following equation on a </a:t>
            </a:r>
            <a:r>
              <a:rPr lang="en-GB" sz="1400" i="1" dirty="0">
                <a:effectLst/>
                <a:latin typeface="STIX" panose="02020603050405020304" pitchFamily="18" charset="0"/>
              </a:rPr>
              <a:t>per mole of fuel basis: </a:t>
            </a:r>
            <a:endParaRPr lang="en-GB" dirty="0"/>
          </a:p>
        </p:txBody>
      </p:sp>
      <p:pic>
        <p:nvPicPr>
          <p:cNvPr id="12" name="Picture 11">
            <a:extLst>
              <a:ext uri="{FF2B5EF4-FFF2-40B4-BE49-F238E27FC236}">
                <a16:creationId xmlns:a16="http://schemas.microsoft.com/office/drawing/2014/main" id="{D2751759-5257-BC58-F5B7-6D746A5DCE6E}"/>
              </a:ext>
            </a:extLst>
          </p:cNvPr>
          <p:cNvPicPr>
            <a:picLocks noChangeAspect="1"/>
          </p:cNvPicPr>
          <p:nvPr/>
        </p:nvPicPr>
        <p:blipFill>
          <a:blip r:embed="rId4"/>
          <a:stretch>
            <a:fillRect/>
          </a:stretch>
        </p:blipFill>
        <p:spPr>
          <a:xfrm>
            <a:off x="5441193" y="1380211"/>
            <a:ext cx="3557541" cy="1318277"/>
          </a:xfrm>
          <a:prstGeom prst="rect">
            <a:avLst/>
          </a:prstGeom>
        </p:spPr>
      </p:pic>
      <p:pic>
        <p:nvPicPr>
          <p:cNvPr id="13" name="Picture 12">
            <a:extLst>
              <a:ext uri="{FF2B5EF4-FFF2-40B4-BE49-F238E27FC236}">
                <a16:creationId xmlns:a16="http://schemas.microsoft.com/office/drawing/2014/main" id="{10A931AE-5FD6-2E64-998C-EAC4625C23F6}"/>
              </a:ext>
            </a:extLst>
          </p:cNvPr>
          <p:cNvPicPr>
            <a:picLocks noChangeAspect="1"/>
          </p:cNvPicPr>
          <p:nvPr/>
        </p:nvPicPr>
        <p:blipFill>
          <a:blip r:embed="rId5"/>
          <a:stretch>
            <a:fillRect/>
          </a:stretch>
        </p:blipFill>
        <p:spPr>
          <a:xfrm>
            <a:off x="6475284" y="3083098"/>
            <a:ext cx="1697720" cy="636645"/>
          </a:xfrm>
          <a:prstGeom prst="rect">
            <a:avLst/>
          </a:prstGeom>
        </p:spPr>
      </p:pic>
    </p:spTree>
    <p:extLst>
      <p:ext uri="{BB962C8B-B14F-4D97-AF65-F5344CB8AC3E}">
        <p14:creationId xmlns:p14="http://schemas.microsoft.com/office/powerpoint/2010/main" val="10093450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19DD9A3-AA19-4961-B8DD-3B50651B5FB1}"/>
              </a:ext>
            </a:extLst>
          </p:cNvPr>
          <p:cNvSpPr>
            <a:spLocks noGrp="1"/>
          </p:cNvSpPr>
          <p:nvPr>
            <p:ph type="body" sz="half" idx="10"/>
          </p:nvPr>
        </p:nvSpPr>
        <p:spPr>
          <a:xfrm>
            <a:off x="287363" y="223017"/>
            <a:ext cx="8368223" cy="1157194"/>
          </a:xfrm>
        </p:spPr>
        <p:txBody>
          <a:bodyPr/>
          <a:lstStyle/>
          <a:p>
            <a:r>
              <a:rPr lang="en-US" sz="3200" dirty="0"/>
              <a:t>Energy Balances for reacting Systems</a:t>
            </a:r>
          </a:p>
        </p:txBody>
      </p:sp>
      <p:sp>
        <p:nvSpPr>
          <p:cNvPr id="15" name="TextBox 14">
            <a:extLst>
              <a:ext uri="{FF2B5EF4-FFF2-40B4-BE49-F238E27FC236}">
                <a16:creationId xmlns:a16="http://schemas.microsoft.com/office/drawing/2014/main" id="{C8B4AFA4-85B8-804B-C9AA-A2F227ABAEEE}"/>
              </a:ext>
            </a:extLst>
          </p:cNvPr>
          <p:cNvSpPr txBox="1"/>
          <p:nvPr/>
        </p:nvSpPr>
        <p:spPr>
          <a:xfrm>
            <a:off x="287363" y="1097957"/>
            <a:ext cx="4474344" cy="307777"/>
          </a:xfrm>
          <a:prstGeom prst="rect">
            <a:avLst/>
          </a:prstGeom>
          <a:solidFill>
            <a:srgbClr val="00FF00"/>
          </a:solidFill>
        </p:spPr>
        <p:txBody>
          <a:bodyPr wrap="square">
            <a:spAutoFit/>
          </a:bodyPr>
          <a:lstStyle/>
          <a:p>
            <a:r>
              <a:rPr lang="en-GB" sz="1400" b="1" dirty="0">
                <a:solidFill>
                  <a:srgbClr val="7F6D3A"/>
                </a:solidFill>
                <a:effectLst/>
                <a:latin typeface="SourceSansPro"/>
              </a:rPr>
              <a:t>Evaluating Enthalpy terms </a:t>
            </a:r>
            <a:endParaRPr lang="en-GB" dirty="0"/>
          </a:p>
        </p:txBody>
      </p:sp>
      <p:pic>
        <p:nvPicPr>
          <p:cNvPr id="16" name="Picture 15">
            <a:extLst>
              <a:ext uri="{FF2B5EF4-FFF2-40B4-BE49-F238E27FC236}">
                <a16:creationId xmlns:a16="http://schemas.microsoft.com/office/drawing/2014/main" id="{0E2BC11E-24EA-6579-702D-53A786DBB573}"/>
              </a:ext>
            </a:extLst>
          </p:cNvPr>
          <p:cNvPicPr>
            <a:picLocks noChangeAspect="1"/>
          </p:cNvPicPr>
          <p:nvPr/>
        </p:nvPicPr>
        <p:blipFill>
          <a:blip r:embed="rId2"/>
          <a:stretch>
            <a:fillRect/>
          </a:stretch>
        </p:blipFill>
        <p:spPr>
          <a:xfrm>
            <a:off x="1197611" y="1995670"/>
            <a:ext cx="2074908" cy="378531"/>
          </a:xfrm>
          <a:prstGeom prst="rect">
            <a:avLst/>
          </a:prstGeom>
        </p:spPr>
      </p:pic>
      <p:sp>
        <p:nvSpPr>
          <p:cNvPr id="18" name="TextBox 17">
            <a:extLst>
              <a:ext uri="{FF2B5EF4-FFF2-40B4-BE49-F238E27FC236}">
                <a16:creationId xmlns:a16="http://schemas.microsoft.com/office/drawing/2014/main" id="{699B1591-9AE5-D974-912F-226507013D88}"/>
              </a:ext>
            </a:extLst>
          </p:cNvPr>
          <p:cNvSpPr txBox="1"/>
          <p:nvPr/>
        </p:nvSpPr>
        <p:spPr>
          <a:xfrm>
            <a:off x="287362" y="1572160"/>
            <a:ext cx="4474345" cy="307777"/>
          </a:xfrm>
          <a:prstGeom prst="rect">
            <a:avLst/>
          </a:prstGeom>
          <a:solidFill>
            <a:srgbClr val="00FFFF"/>
          </a:solidFill>
        </p:spPr>
        <p:txBody>
          <a:bodyPr wrap="square">
            <a:spAutoFit/>
          </a:bodyPr>
          <a:lstStyle/>
          <a:p>
            <a:r>
              <a:rPr lang="en-GB" sz="1400" dirty="0">
                <a:effectLst/>
                <a:latin typeface="STIX" panose="02020603050405020304" pitchFamily="18" charset="0"/>
              </a:rPr>
              <a:t>Enthalpy for each component of the products </a:t>
            </a:r>
            <a:endParaRPr lang="en-GB" dirty="0"/>
          </a:p>
        </p:txBody>
      </p:sp>
      <p:sp>
        <p:nvSpPr>
          <p:cNvPr id="19" name="TextBox 18">
            <a:extLst>
              <a:ext uri="{FF2B5EF4-FFF2-40B4-BE49-F238E27FC236}">
                <a16:creationId xmlns:a16="http://schemas.microsoft.com/office/drawing/2014/main" id="{E286AC0F-ED0E-5DA4-17F9-F74323175FBF}"/>
              </a:ext>
            </a:extLst>
          </p:cNvPr>
          <p:cNvSpPr txBox="1"/>
          <p:nvPr/>
        </p:nvSpPr>
        <p:spPr>
          <a:xfrm>
            <a:off x="287362" y="2423741"/>
            <a:ext cx="4474344" cy="307777"/>
          </a:xfrm>
          <a:prstGeom prst="rect">
            <a:avLst/>
          </a:prstGeom>
          <a:solidFill>
            <a:srgbClr val="00FFFF"/>
          </a:solidFill>
        </p:spPr>
        <p:txBody>
          <a:bodyPr wrap="square">
            <a:spAutoFit/>
          </a:bodyPr>
          <a:lstStyle/>
          <a:p>
            <a:r>
              <a:rPr lang="en-GB" sz="1400" dirty="0">
                <a:effectLst/>
                <a:latin typeface="STIX" panose="02020603050405020304" pitchFamily="18" charset="0"/>
              </a:rPr>
              <a:t>Enthalpy for each component of the combustible air</a:t>
            </a:r>
            <a:endParaRPr lang="en-GB" dirty="0"/>
          </a:p>
        </p:txBody>
      </p:sp>
      <p:pic>
        <p:nvPicPr>
          <p:cNvPr id="20" name="Picture 19">
            <a:extLst>
              <a:ext uri="{FF2B5EF4-FFF2-40B4-BE49-F238E27FC236}">
                <a16:creationId xmlns:a16="http://schemas.microsoft.com/office/drawing/2014/main" id="{89821DC5-58BC-3EEA-3C19-62C3389135EA}"/>
              </a:ext>
            </a:extLst>
          </p:cNvPr>
          <p:cNvPicPr>
            <a:picLocks noChangeAspect="1"/>
          </p:cNvPicPr>
          <p:nvPr/>
        </p:nvPicPr>
        <p:blipFill>
          <a:blip r:embed="rId3"/>
          <a:stretch>
            <a:fillRect/>
          </a:stretch>
        </p:blipFill>
        <p:spPr>
          <a:xfrm>
            <a:off x="1197611" y="2857500"/>
            <a:ext cx="2121745" cy="412377"/>
          </a:xfrm>
          <a:prstGeom prst="rect">
            <a:avLst/>
          </a:prstGeom>
        </p:spPr>
      </p:pic>
      <p:pic>
        <p:nvPicPr>
          <p:cNvPr id="21" name="Picture 20">
            <a:extLst>
              <a:ext uri="{FF2B5EF4-FFF2-40B4-BE49-F238E27FC236}">
                <a16:creationId xmlns:a16="http://schemas.microsoft.com/office/drawing/2014/main" id="{5462BF8D-0BF2-1965-9131-DEA97FB800AA}"/>
              </a:ext>
            </a:extLst>
          </p:cNvPr>
          <p:cNvPicPr>
            <a:picLocks noChangeAspect="1"/>
          </p:cNvPicPr>
          <p:nvPr/>
        </p:nvPicPr>
        <p:blipFill>
          <a:blip r:embed="rId4"/>
          <a:stretch>
            <a:fillRect/>
          </a:stretch>
        </p:blipFill>
        <p:spPr>
          <a:xfrm>
            <a:off x="155782" y="3769794"/>
            <a:ext cx="4737499" cy="1066952"/>
          </a:xfrm>
          <a:prstGeom prst="rect">
            <a:avLst/>
          </a:prstGeom>
        </p:spPr>
      </p:pic>
      <p:pic>
        <p:nvPicPr>
          <p:cNvPr id="22" name="Picture 21">
            <a:extLst>
              <a:ext uri="{FF2B5EF4-FFF2-40B4-BE49-F238E27FC236}">
                <a16:creationId xmlns:a16="http://schemas.microsoft.com/office/drawing/2014/main" id="{398DFC73-B67A-76AF-5F13-FB7F6AE9954C}"/>
              </a:ext>
            </a:extLst>
          </p:cNvPr>
          <p:cNvPicPr>
            <a:picLocks noChangeAspect="1"/>
          </p:cNvPicPr>
          <p:nvPr/>
        </p:nvPicPr>
        <p:blipFill>
          <a:blip r:embed="rId5"/>
          <a:stretch>
            <a:fillRect/>
          </a:stretch>
        </p:blipFill>
        <p:spPr>
          <a:xfrm>
            <a:off x="5563372" y="1706859"/>
            <a:ext cx="3020987" cy="510263"/>
          </a:xfrm>
          <a:prstGeom prst="rect">
            <a:avLst/>
          </a:prstGeom>
        </p:spPr>
      </p:pic>
      <p:sp>
        <p:nvSpPr>
          <p:cNvPr id="3" name="TextBox 2">
            <a:extLst>
              <a:ext uri="{FF2B5EF4-FFF2-40B4-BE49-F238E27FC236}">
                <a16:creationId xmlns:a16="http://schemas.microsoft.com/office/drawing/2014/main" id="{853F3912-A358-C5E3-C22A-5079038124F6}"/>
              </a:ext>
            </a:extLst>
          </p:cNvPr>
          <p:cNvSpPr txBox="1"/>
          <p:nvPr/>
        </p:nvSpPr>
        <p:spPr>
          <a:xfrm>
            <a:off x="5154652" y="1097957"/>
            <a:ext cx="3838428" cy="523220"/>
          </a:xfrm>
          <a:prstGeom prst="rect">
            <a:avLst/>
          </a:prstGeom>
          <a:solidFill>
            <a:srgbClr val="00FFFF"/>
          </a:solidFill>
        </p:spPr>
        <p:txBody>
          <a:bodyPr wrap="square">
            <a:spAutoFit/>
          </a:bodyPr>
          <a:lstStyle/>
          <a:p>
            <a:r>
              <a:rPr lang="en-GB" sz="1400" dirty="0">
                <a:effectLst/>
                <a:latin typeface="STIX" panose="02020603050405020304" pitchFamily="18" charset="0"/>
              </a:rPr>
              <a:t>The terms set to zero in this expression are the enthalpies of formation of oxygen and nitrogen. </a:t>
            </a:r>
            <a:endParaRPr lang="en-GB" dirty="0"/>
          </a:p>
        </p:txBody>
      </p:sp>
      <p:sp>
        <p:nvSpPr>
          <p:cNvPr id="10" name="TextBox 9">
            <a:extLst>
              <a:ext uri="{FF2B5EF4-FFF2-40B4-BE49-F238E27FC236}">
                <a16:creationId xmlns:a16="http://schemas.microsoft.com/office/drawing/2014/main" id="{90F5F3BD-0EA5-E033-B04D-6E561E9F69EA}"/>
              </a:ext>
            </a:extLst>
          </p:cNvPr>
          <p:cNvSpPr txBox="1"/>
          <p:nvPr/>
        </p:nvSpPr>
        <p:spPr>
          <a:xfrm>
            <a:off x="287360" y="3275530"/>
            <a:ext cx="4474345" cy="307777"/>
          </a:xfrm>
          <a:prstGeom prst="rect">
            <a:avLst/>
          </a:prstGeom>
          <a:solidFill>
            <a:srgbClr val="00FFFF"/>
          </a:solidFill>
        </p:spPr>
        <p:txBody>
          <a:bodyPr wrap="square">
            <a:spAutoFit/>
          </a:bodyPr>
          <a:lstStyle/>
          <a:p>
            <a:r>
              <a:rPr lang="en-GB" sz="1400" dirty="0">
                <a:effectLst/>
                <a:latin typeface="STIX" panose="02020603050405020304" pitchFamily="18" charset="0"/>
              </a:rPr>
              <a:t>With the foregoing considerations, </a:t>
            </a:r>
            <a:endParaRPr lang="en-GB" dirty="0"/>
          </a:p>
        </p:txBody>
      </p:sp>
      <p:pic>
        <p:nvPicPr>
          <p:cNvPr id="1026" name="Picture 2" descr="What is Gas Turbine - Vantage Power">
            <a:extLst>
              <a:ext uri="{FF2B5EF4-FFF2-40B4-BE49-F238E27FC236}">
                <a16:creationId xmlns:a16="http://schemas.microsoft.com/office/drawing/2014/main" id="{ED27AE98-E55B-87C6-85E6-FBA1F1DE781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49788" y="2577630"/>
            <a:ext cx="3838429" cy="2159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21845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F053FDC-F859-49E1-B881-63C08B7FBBC9}"/>
              </a:ext>
            </a:extLst>
          </p:cNvPr>
          <p:cNvSpPr/>
          <p:nvPr/>
        </p:nvSpPr>
        <p:spPr>
          <a:xfrm>
            <a:off x="214364" y="224900"/>
            <a:ext cx="4145687" cy="584775"/>
          </a:xfrm>
          <a:prstGeom prst="rect">
            <a:avLst/>
          </a:prstGeom>
        </p:spPr>
        <p:txBody>
          <a:bodyPr wrap="none">
            <a:spAutoFit/>
          </a:bodyPr>
          <a:lstStyle/>
          <a:p>
            <a:r>
              <a:rPr lang="fi-FI" sz="3200" b="1" dirty="0"/>
              <a:t> Learning </a:t>
            </a:r>
            <a:r>
              <a:rPr lang="fi-FI" sz="3200" b="1" dirty="0" err="1"/>
              <a:t>Outcomes</a:t>
            </a:r>
            <a:endParaRPr lang="fi-FI" sz="3200" b="1" dirty="0"/>
          </a:p>
        </p:txBody>
      </p:sp>
      <p:sp>
        <p:nvSpPr>
          <p:cNvPr id="9" name="TextBox 8">
            <a:extLst>
              <a:ext uri="{FF2B5EF4-FFF2-40B4-BE49-F238E27FC236}">
                <a16:creationId xmlns:a16="http://schemas.microsoft.com/office/drawing/2014/main" id="{DCC04030-56B9-4133-AE71-BAD973C4C028}"/>
              </a:ext>
            </a:extLst>
          </p:cNvPr>
          <p:cNvSpPr txBox="1"/>
          <p:nvPr/>
        </p:nvSpPr>
        <p:spPr>
          <a:xfrm>
            <a:off x="441897" y="1234391"/>
            <a:ext cx="6633606" cy="300082"/>
          </a:xfrm>
          <a:prstGeom prst="rect">
            <a:avLst/>
          </a:prstGeom>
          <a:solidFill>
            <a:schemeClr val="tx2">
              <a:lumMod val="60000"/>
              <a:lumOff val="40000"/>
            </a:schemeClr>
          </a:solidFill>
        </p:spPr>
        <p:txBody>
          <a:bodyPr wrap="square">
            <a:spAutoFit/>
          </a:bodyPr>
          <a:lstStyle/>
          <a:p>
            <a:r>
              <a:rPr lang="en-US" b="1" i="1" dirty="0"/>
              <a:t>When you complete your study of this chapter, you will be able to…</a:t>
            </a:r>
          </a:p>
        </p:txBody>
      </p:sp>
      <p:sp>
        <p:nvSpPr>
          <p:cNvPr id="4" name="TextBox 3">
            <a:extLst>
              <a:ext uri="{FF2B5EF4-FFF2-40B4-BE49-F238E27FC236}">
                <a16:creationId xmlns:a16="http://schemas.microsoft.com/office/drawing/2014/main" id="{2AABA093-0677-ED84-9BC4-FE8CE0B3DA24}"/>
              </a:ext>
            </a:extLst>
          </p:cNvPr>
          <p:cNvSpPr txBox="1"/>
          <p:nvPr/>
        </p:nvSpPr>
        <p:spPr>
          <a:xfrm>
            <a:off x="401947" y="1786164"/>
            <a:ext cx="6673556" cy="523220"/>
          </a:xfrm>
          <a:prstGeom prst="rect">
            <a:avLst/>
          </a:prstGeom>
          <a:solidFill>
            <a:srgbClr val="00FFFF"/>
          </a:solidFill>
        </p:spPr>
        <p:txBody>
          <a:bodyPr wrap="square">
            <a:spAutoFit/>
          </a:bodyPr>
          <a:lstStyle/>
          <a:p>
            <a:pPr>
              <a:spcBef>
                <a:spcPts val="600"/>
              </a:spcBef>
              <a:spcAft>
                <a:spcPts val="600"/>
              </a:spcAft>
            </a:pPr>
            <a:r>
              <a:rPr lang="en-GB" sz="1400" dirty="0">
                <a:effectLst/>
                <a:latin typeface="SourceSansPro"/>
              </a:rPr>
              <a:t>Define complete combustion, theoretical air, enthalpy of formation, and adiabatic flame temperature, and compute values associated with each term.</a:t>
            </a:r>
          </a:p>
        </p:txBody>
      </p:sp>
      <p:sp>
        <p:nvSpPr>
          <p:cNvPr id="13" name="TextBox 12">
            <a:extLst>
              <a:ext uri="{FF2B5EF4-FFF2-40B4-BE49-F238E27FC236}">
                <a16:creationId xmlns:a16="http://schemas.microsoft.com/office/drawing/2014/main" id="{142B9296-64B0-B09C-E726-ED202BE6E2EA}"/>
              </a:ext>
            </a:extLst>
          </p:cNvPr>
          <p:cNvSpPr txBox="1"/>
          <p:nvPr/>
        </p:nvSpPr>
        <p:spPr>
          <a:xfrm>
            <a:off x="401947" y="3024263"/>
            <a:ext cx="6673556" cy="523220"/>
          </a:xfrm>
          <a:prstGeom prst="rect">
            <a:avLst/>
          </a:prstGeom>
          <a:solidFill>
            <a:srgbClr val="00FFFF"/>
          </a:solidFill>
        </p:spPr>
        <p:txBody>
          <a:bodyPr wrap="square">
            <a:spAutoFit/>
          </a:bodyPr>
          <a:lstStyle/>
          <a:p>
            <a:pPr>
              <a:spcBef>
                <a:spcPts val="600"/>
              </a:spcBef>
              <a:spcAft>
                <a:spcPts val="600"/>
              </a:spcAft>
            </a:pPr>
            <a:r>
              <a:rPr lang="en-GB" sz="1400" dirty="0">
                <a:effectLst/>
                <a:latin typeface="SourceSansPro"/>
              </a:rPr>
              <a:t>Apply mass, energy, and entropy balances to closed systems and control volumes involving chemical reactions.</a:t>
            </a:r>
            <a:endParaRPr lang="en-GB" dirty="0">
              <a:effectLst/>
            </a:endParaRPr>
          </a:p>
        </p:txBody>
      </p:sp>
      <p:sp>
        <p:nvSpPr>
          <p:cNvPr id="14" name="TextBox 13">
            <a:extLst>
              <a:ext uri="{FF2B5EF4-FFF2-40B4-BE49-F238E27FC236}">
                <a16:creationId xmlns:a16="http://schemas.microsoft.com/office/drawing/2014/main" id="{888F568F-40E3-8A9D-D5AB-5A28704D9C39}"/>
              </a:ext>
            </a:extLst>
          </p:cNvPr>
          <p:cNvSpPr txBox="1"/>
          <p:nvPr/>
        </p:nvSpPr>
        <p:spPr>
          <a:xfrm>
            <a:off x="401947" y="2510962"/>
            <a:ext cx="6673556" cy="307777"/>
          </a:xfrm>
          <a:prstGeom prst="rect">
            <a:avLst/>
          </a:prstGeom>
          <a:solidFill>
            <a:srgbClr val="00FFFF"/>
          </a:solidFill>
        </p:spPr>
        <p:txBody>
          <a:bodyPr wrap="square">
            <a:spAutoFit/>
          </a:bodyPr>
          <a:lstStyle/>
          <a:p>
            <a:pPr>
              <a:spcBef>
                <a:spcPts val="600"/>
              </a:spcBef>
              <a:spcAft>
                <a:spcPts val="600"/>
              </a:spcAft>
            </a:pPr>
            <a:r>
              <a:rPr lang="en-GB" sz="1400" dirty="0">
                <a:effectLst/>
                <a:latin typeface="SourceSansPro"/>
              </a:rPr>
              <a:t>Develop balanced reaction equations for combustion of hydrocarbon fuels.</a:t>
            </a:r>
          </a:p>
        </p:txBody>
      </p:sp>
    </p:spTree>
    <p:extLst>
      <p:ext uri="{BB962C8B-B14F-4D97-AF65-F5344CB8AC3E}">
        <p14:creationId xmlns:p14="http://schemas.microsoft.com/office/powerpoint/2010/main" val="1378088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19DD9A3-AA19-4961-B8DD-3B50651B5FB1}"/>
              </a:ext>
            </a:extLst>
          </p:cNvPr>
          <p:cNvSpPr>
            <a:spLocks noGrp="1"/>
          </p:cNvSpPr>
          <p:nvPr>
            <p:ph type="body" sz="half" idx="10"/>
          </p:nvPr>
        </p:nvSpPr>
        <p:spPr>
          <a:xfrm>
            <a:off x="287363" y="223017"/>
            <a:ext cx="8368223" cy="1157194"/>
          </a:xfrm>
        </p:spPr>
        <p:txBody>
          <a:bodyPr/>
          <a:lstStyle/>
          <a:p>
            <a:r>
              <a:rPr lang="en-US" sz="3200" dirty="0"/>
              <a:t>Energy Balances for reacting Systems</a:t>
            </a:r>
          </a:p>
        </p:txBody>
      </p:sp>
      <p:sp>
        <p:nvSpPr>
          <p:cNvPr id="5" name="TextBox 4">
            <a:extLst>
              <a:ext uri="{FF2B5EF4-FFF2-40B4-BE49-F238E27FC236}">
                <a16:creationId xmlns:a16="http://schemas.microsoft.com/office/drawing/2014/main" id="{E8DE409A-A8FF-E027-C7C4-2266630AE5C9}"/>
              </a:ext>
            </a:extLst>
          </p:cNvPr>
          <p:cNvSpPr txBox="1"/>
          <p:nvPr/>
        </p:nvSpPr>
        <p:spPr>
          <a:xfrm>
            <a:off x="287363" y="991331"/>
            <a:ext cx="4572000" cy="307777"/>
          </a:xfrm>
          <a:prstGeom prst="rect">
            <a:avLst/>
          </a:prstGeom>
          <a:solidFill>
            <a:srgbClr val="00FF00"/>
          </a:solidFill>
        </p:spPr>
        <p:txBody>
          <a:bodyPr wrap="square">
            <a:spAutoFit/>
          </a:bodyPr>
          <a:lstStyle/>
          <a:p>
            <a:r>
              <a:rPr lang="en-GB" sz="1400" b="1" dirty="0" err="1">
                <a:solidFill>
                  <a:srgbClr val="023D5B"/>
                </a:solidFill>
                <a:effectLst/>
                <a:latin typeface="SourceSansPro"/>
              </a:rPr>
              <a:t>Analyzing</a:t>
            </a:r>
            <a:r>
              <a:rPr lang="en-GB" sz="1400" b="1" dirty="0">
                <a:solidFill>
                  <a:srgbClr val="023D5B"/>
                </a:solidFill>
                <a:effectLst/>
                <a:latin typeface="SourceSansPro"/>
              </a:rPr>
              <a:t> Closed Systems (Constant Volume)</a:t>
            </a:r>
            <a:endParaRPr lang="en-GB" dirty="0"/>
          </a:p>
        </p:txBody>
      </p:sp>
      <p:sp>
        <p:nvSpPr>
          <p:cNvPr id="3" name="TextBox 2">
            <a:extLst>
              <a:ext uri="{FF2B5EF4-FFF2-40B4-BE49-F238E27FC236}">
                <a16:creationId xmlns:a16="http://schemas.microsoft.com/office/drawing/2014/main" id="{91C8F015-1A3F-7FD2-0862-C0EACDFBD2F7}"/>
              </a:ext>
            </a:extLst>
          </p:cNvPr>
          <p:cNvSpPr txBox="1"/>
          <p:nvPr/>
        </p:nvSpPr>
        <p:spPr>
          <a:xfrm>
            <a:off x="287363" y="1380211"/>
            <a:ext cx="4572000" cy="954107"/>
          </a:xfrm>
          <a:prstGeom prst="rect">
            <a:avLst/>
          </a:prstGeom>
          <a:solidFill>
            <a:srgbClr val="00FFFF"/>
          </a:solidFill>
        </p:spPr>
        <p:txBody>
          <a:bodyPr wrap="square">
            <a:spAutoFit/>
          </a:bodyPr>
          <a:lstStyle/>
          <a:p>
            <a:r>
              <a:rPr lang="en-GB" sz="1400" dirty="0">
                <a:effectLst/>
                <a:latin typeface="STIX" panose="02020603050405020304" pitchFamily="18" charset="0"/>
              </a:rPr>
              <a:t>A closed system with constant volume involving a combustion process</a:t>
            </a:r>
            <a:r>
              <a:rPr lang="en-GB" sz="1400" dirty="0">
                <a:latin typeface="STIX" panose="02020603050405020304" pitchFamily="18" charset="0"/>
              </a:rPr>
              <a:t> with</a:t>
            </a:r>
            <a:r>
              <a:rPr lang="en-GB" sz="1400" dirty="0">
                <a:effectLst/>
                <a:latin typeface="STIX" panose="02020603050405020304" pitchFamily="18" charset="0"/>
              </a:rPr>
              <a:t> the absence of kinetic and potential energy effects, the appropriate form of the energy balance is </a:t>
            </a:r>
            <a:endParaRPr lang="en-GB" dirty="0"/>
          </a:p>
        </p:txBody>
      </p:sp>
      <p:pic>
        <p:nvPicPr>
          <p:cNvPr id="8" name="Picture 7">
            <a:extLst>
              <a:ext uri="{FF2B5EF4-FFF2-40B4-BE49-F238E27FC236}">
                <a16:creationId xmlns:a16="http://schemas.microsoft.com/office/drawing/2014/main" id="{70D8B5BC-BCB8-0EBB-BAC0-420F36356CF2}"/>
              </a:ext>
            </a:extLst>
          </p:cNvPr>
          <p:cNvPicPr>
            <a:picLocks noChangeAspect="1"/>
          </p:cNvPicPr>
          <p:nvPr/>
        </p:nvPicPr>
        <p:blipFill>
          <a:blip r:embed="rId2"/>
          <a:stretch>
            <a:fillRect/>
          </a:stretch>
        </p:blipFill>
        <p:spPr>
          <a:xfrm>
            <a:off x="1722060" y="2471508"/>
            <a:ext cx="1544183" cy="301655"/>
          </a:xfrm>
          <a:prstGeom prst="rect">
            <a:avLst/>
          </a:prstGeom>
        </p:spPr>
      </p:pic>
      <p:sp>
        <p:nvSpPr>
          <p:cNvPr id="14" name="TextBox 13">
            <a:extLst>
              <a:ext uri="{FF2B5EF4-FFF2-40B4-BE49-F238E27FC236}">
                <a16:creationId xmlns:a16="http://schemas.microsoft.com/office/drawing/2014/main" id="{2894DCFB-58AC-5A31-D100-800563B7425F}"/>
              </a:ext>
            </a:extLst>
          </p:cNvPr>
          <p:cNvSpPr txBox="1"/>
          <p:nvPr/>
        </p:nvSpPr>
        <p:spPr>
          <a:xfrm>
            <a:off x="287363" y="2851850"/>
            <a:ext cx="4572000" cy="523220"/>
          </a:xfrm>
          <a:prstGeom prst="rect">
            <a:avLst/>
          </a:prstGeom>
          <a:solidFill>
            <a:srgbClr val="00FFFF"/>
          </a:solidFill>
        </p:spPr>
        <p:txBody>
          <a:bodyPr wrap="square">
            <a:spAutoFit/>
          </a:bodyPr>
          <a:lstStyle/>
          <a:p>
            <a:r>
              <a:rPr lang="en-GB" sz="1400" dirty="0">
                <a:effectLst/>
                <a:latin typeface="STIX" panose="02020603050405020304" pitchFamily="18" charset="0"/>
              </a:rPr>
              <a:t>If the reactants and products form ideal gas mixtures, the energy balance can be expressed as </a:t>
            </a:r>
            <a:endParaRPr lang="en-GB" dirty="0"/>
          </a:p>
        </p:txBody>
      </p:sp>
      <p:pic>
        <p:nvPicPr>
          <p:cNvPr id="17" name="Picture 16">
            <a:extLst>
              <a:ext uri="{FF2B5EF4-FFF2-40B4-BE49-F238E27FC236}">
                <a16:creationId xmlns:a16="http://schemas.microsoft.com/office/drawing/2014/main" id="{F14DC14C-48C4-2F32-1ED6-D932E5EEF955}"/>
              </a:ext>
            </a:extLst>
          </p:cNvPr>
          <p:cNvPicPr>
            <a:picLocks noChangeAspect="1"/>
          </p:cNvPicPr>
          <p:nvPr/>
        </p:nvPicPr>
        <p:blipFill>
          <a:blip r:embed="rId3"/>
          <a:stretch>
            <a:fillRect/>
          </a:stretch>
        </p:blipFill>
        <p:spPr>
          <a:xfrm>
            <a:off x="390484" y="3521474"/>
            <a:ext cx="1994198" cy="496639"/>
          </a:xfrm>
          <a:prstGeom prst="rect">
            <a:avLst/>
          </a:prstGeom>
        </p:spPr>
      </p:pic>
      <p:pic>
        <p:nvPicPr>
          <p:cNvPr id="23" name="Picture 22">
            <a:extLst>
              <a:ext uri="{FF2B5EF4-FFF2-40B4-BE49-F238E27FC236}">
                <a16:creationId xmlns:a16="http://schemas.microsoft.com/office/drawing/2014/main" id="{9E97CC5E-8F19-00B5-A59D-CE2D8E5A4BA6}"/>
              </a:ext>
            </a:extLst>
          </p:cNvPr>
          <p:cNvPicPr>
            <a:picLocks noChangeAspect="1"/>
          </p:cNvPicPr>
          <p:nvPr/>
        </p:nvPicPr>
        <p:blipFill>
          <a:blip r:embed="rId4"/>
          <a:stretch>
            <a:fillRect/>
          </a:stretch>
        </p:blipFill>
        <p:spPr>
          <a:xfrm>
            <a:off x="3025817" y="3607463"/>
            <a:ext cx="1078432" cy="318099"/>
          </a:xfrm>
          <a:prstGeom prst="rect">
            <a:avLst/>
          </a:prstGeom>
        </p:spPr>
      </p:pic>
      <p:pic>
        <p:nvPicPr>
          <p:cNvPr id="24" name="Picture 23">
            <a:extLst>
              <a:ext uri="{FF2B5EF4-FFF2-40B4-BE49-F238E27FC236}">
                <a16:creationId xmlns:a16="http://schemas.microsoft.com/office/drawing/2014/main" id="{10178CD8-2539-7B43-B57E-2CB5D21AA1B8}"/>
              </a:ext>
            </a:extLst>
          </p:cNvPr>
          <p:cNvPicPr>
            <a:picLocks noChangeAspect="1"/>
          </p:cNvPicPr>
          <p:nvPr/>
        </p:nvPicPr>
        <p:blipFill>
          <a:blip r:embed="rId5"/>
          <a:stretch>
            <a:fillRect/>
          </a:stretch>
        </p:blipFill>
        <p:spPr>
          <a:xfrm>
            <a:off x="390484" y="4157955"/>
            <a:ext cx="3329802" cy="579400"/>
          </a:xfrm>
          <a:prstGeom prst="rect">
            <a:avLst/>
          </a:prstGeom>
        </p:spPr>
      </p:pic>
      <p:pic>
        <p:nvPicPr>
          <p:cNvPr id="25" name="Picture 24">
            <a:extLst>
              <a:ext uri="{FF2B5EF4-FFF2-40B4-BE49-F238E27FC236}">
                <a16:creationId xmlns:a16="http://schemas.microsoft.com/office/drawing/2014/main" id="{5AA15A50-E67C-E6E4-7CCE-EB6F6AD59300}"/>
              </a:ext>
            </a:extLst>
          </p:cNvPr>
          <p:cNvPicPr>
            <a:picLocks noChangeAspect="1"/>
          </p:cNvPicPr>
          <p:nvPr/>
        </p:nvPicPr>
        <p:blipFill>
          <a:blip r:embed="rId6"/>
          <a:stretch>
            <a:fillRect/>
          </a:stretch>
        </p:blipFill>
        <p:spPr>
          <a:xfrm>
            <a:off x="4813712" y="3990057"/>
            <a:ext cx="4330288" cy="915195"/>
          </a:xfrm>
          <a:prstGeom prst="rect">
            <a:avLst/>
          </a:prstGeom>
        </p:spPr>
      </p:pic>
      <p:pic>
        <p:nvPicPr>
          <p:cNvPr id="1026" name="Picture 2" descr="Next-generation IC Engine Combustion | Clean Combustion &amp; Energy Research  Lab | UNIST">
            <a:extLst>
              <a:ext uri="{FF2B5EF4-FFF2-40B4-BE49-F238E27FC236}">
                <a16:creationId xmlns:a16="http://schemas.microsoft.com/office/drawing/2014/main" id="{BA961853-1E80-AFC7-FCBA-A1B0A9F3D39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42254" y="1123607"/>
            <a:ext cx="4201746" cy="27054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6516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30F743F2-DAEE-DB3C-53CC-837C006E9D66}"/>
              </a:ext>
            </a:extLst>
          </p:cNvPr>
          <p:cNvSpPr txBox="1">
            <a:spLocks/>
          </p:cNvSpPr>
          <p:nvPr/>
        </p:nvSpPr>
        <p:spPr>
          <a:xfrm>
            <a:off x="287363" y="223017"/>
            <a:ext cx="8368223" cy="1157194"/>
          </a:xfrm>
          <a:prstGeom prst="rect">
            <a:avLst/>
          </a:prstGeom>
        </p:spPr>
        <p:txBody>
          <a:bodyPr lIns="0" tIns="0" rIns="0" bIns="0"/>
          <a:lstStyle>
            <a:lvl1pPr marL="0" indent="0" algn="l" defTabSz="685733" rtl="0" eaLnBrk="1" latinLnBrk="0" hangingPunct="1">
              <a:lnSpc>
                <a:spcPct val="100000"/>
              </a:lnSpc>
              <a:spcBef>
                <a:spcPts val="750"/>
              </a:spcBef>
              <a:buFont typeface="Arial"/>
              <a:buNone/>
              <a:defRPr sz="4000" b="1" kern="1200" baseline="0">
                <a:solidFill>
                  <a:schemeClr val="tx1"/>
                </a:solidFill>
                <a:latin typeface="+mn-lt"/>
                <a:ea typeface="+mn-ea"/>
                <a:cs typeface="+mn-cs"/>
              </a:defRPr>
            </a:lvl1pPr>
            <a:lvl2pPr marL="342866" indent="0" algn="l" defTabSz="685733" rtl="0" eaLnBrk="1" latinLnBrk="0" hangingPunct="1">
              <a:lnSpc>
                <a:spcPct val="90000"/>
              </a:lnSpc>
              <a:spcBef>
                <a:spcPts val="375"/>
              </a:spcBef>
              <a:buFont typeface="Arial"/>
              <a:buNone/>
              <a:defRPr sz="1050" kern="1200">
                <a:solidFill>
                  <a:schemeClr val="tx1"/>
                </a:solidFill>
                <a:latin typeface="+mn-lt"/>
                <a:ea typeface="+mn-ea"/>
                <a:cs typeface="+mn-cs"/>
              </a:defRPr>
            </a:lvl2pPr>
            <a:lvl3pPr marL="685733" indent="0" algn="l" defTabSz="685733" rtl="0" eaLnBrk="1" latinLnBrk="0" hangingPunct="1">
              <a:lnSpc>
                <a:spcPct val="90000"/>
              </a:lnSpc>
              <a:spcBef>
                <a:spcPts val="375"/>
              </a:spcBef>
              <a:buFont typeface="Arial"/>
              <a:buNone/>
              <a:defRPr sz="900" kern="1200">
                <a:solidFill>
                  <a:schemeClr val="tx1"/>
                </a:solidFill>
                <a:latin typeface="+mn-lt"/>
                <a:ea typeface="+mn-ea"/>
                <a:cs typeface="+mn-cs"/>
              </a:defRPr>
            </a:lvl3pPr>
            <a:lvl4pPr marL="1028598"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4pPr>
            <a:lvl5pPr marL="1371465"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5pPr>
            <a:lvl6pPr marL="1714330"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6pPr>
            <a:lvl7pPr marL="2057195"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7pPr>
            <a:lvl8pPr marL="2400060"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8pPr>
            <a:lvl9pPr marL="2742930"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9pPr>
          </a:lstStyle>
          <a:p>
            <a:r>
              <a:rPr lang="en-US" sz="3200" dirty="0"/>
              <a:t>Example</a:t>
            </a:r>
          </a:p>
        </p:txBody>
      </p:sp>
      <p:sp>
        <p:nvSpPr>
          <p:cNvPr id="7" name="TextBox 6">
            <a:extLst>
              <a:ext uri="{FF2B5EF4-FFF2-40B4-BE49-F238E27FC236}">
                <a16:creationId xmlns:a16="http://schemas.microsoft.com/office/drawing/2014/main" id="{AD4654BF-BF51-CAE5-DD5B-D606ACBE5C32}"/>
              </a:ext>
            </a:extLst>
          </p:cNvPr>
          <p:cNvSpPr txBox="1"/>
          <p:nvPr/>
        </p:nvSpPr>
        <p:spPr>
          <a:xfrm>
            <a:off x="287363" y="826175"/>
            <a:ext cx="4572000" cy="2031325"/>
          </a:xfrm>
          <a:prstGeom prst="rect">
            <a:avLst/>
          </a:prstGeom>
          <a:noFill/>
        </p:spPr>
        <p:txBody>
          <a:bodyPr wrap="square">
            <a:spAutoFit/>
          </a:bodyPr>
          <a:lstStyle/>
          <a:p>
            <a:r>
              <a:rPr lang="en-GB" sz="1400" dirty="0">
                <a:effectLst/>
                <a:latin typeface="STIX" panose="02020603050405020304" pitchFamily="18" charset="0"/>
              </a:rPr>
              <a:t>Liquid octane (C8H18) enters an internal combustion engine operating at steady state with a mass flow rate of 0.0018 kg/s and is mixed with the theoretical amount of air. The fuel and air enter the engine at 298 K and 1 atm. The mixture burns completely and combustion products leave the engine at </a:t>
            </a:r>
            <a:r>
              <a:rPr lang="en-GB" sz="1400" dirty="0">
                <a:latin typeface="STIX" panose="02020603050405020304" pitchFamily="18" charset="0"/>
              </a:rPr>
              <a:t>889 K</a:t>
            </a:r>
            <a:r>
              <a:rPr lang="en-GB" sz="1400" dirty="0">
                <a:effectLst/>
                <a:latin typeface="STIX" panose="02020603050405020304" pitchFamily="18" charset="0"/>
              </a:rPr>
              <a:t>. The engine develops a power output of kW. Determine the rate of heat transfer from the engine, in </a:t>
            </a:r>
            <a:r>
              <a:rPr lang="en-GB" sz="1400" dirty="0">
                <a:latin typeface="STIX" panose="02020603050405020304" pitchFamily="18" charset="0"/>
              </a:rPr>
              <a:t>kW</a:t>
            </a:r>
            <a:r>
              <a:rPr lang="en-GB" sz="1400" dirty="0">
                <a:effectLst/>
                <a:latin typeface="STIX" panose="02020603050405020304" pitchFamily="18" charset="0"/>
              </a:rPr>
              <a:t>, neglecting kinetic and potential energy effects. </a:t>
            </a:r>
            <a:endParaRPr lang="en-GB" dirty="0"/>
          </a:p>
        </p:txBody>
      </p:sp>
      <p:sp>
        <p:nvSpPr>
          <p:cNvPr id="9" name="TextBox 8">
            <a:extLst>
              <a:ext uri="{FF2B5EF4-FFF2-40B4-BE49-F238E27FC236}">
                <a16:creationId xmlns:a16="http://schemas.microsoft.com/office/drawing/2014/main" id="{5137C257-ABD9-151F-9104-022BD88A1D9C}"/>
              </a:ext>
            </a:extLst>
          </p:cNvPr>
          <p:cNvSpPr txBox="1"/>
          <p:nvPr/>
        </p:nvSpPr>
        <p:spPr>
          <a:xfrm>
            <a:off x="287363" y="2857500"/>
            <a:ext cx="4572000" cy="307777"/>
          </a:xfrm>
          <a:prstGeom prst="rect">
            <a:avLst/>
          </a:prstGeom>
          <a:noFill/>
        </p:spPr>
        <p:txBody>
          <a:bodyPr wrap="square">
            <a:spAutoFit/>
          </a:bodyPr>
          <a:lstStyle/>
          <a:p>
            <a:r>
              <a:rPr lang="en-GB" sz="1400" dirty="0">
                <a:solidFill>
                  <a:srgbClr val="211E1E"/>
                </a:solidFill>
                <a:effectLst/>
                <a:latin typeface="STIX" panose="02020603050405020304" pitchFamily="18" charset="0"/>
              </a:rPr>
              <a:t>C</a:t>
            </a:r>
            <a:r>
              <a:rPr lang="en-GB" sz="800" dirty="0">
                <a:solidFill>
                  <a:srgbClr val="211E1E"/>
                </a:solidFill>
                <a:effectLst/>
                <a:latin typeface="STIX" panose="02020603050405020304" pitchFamily="18" charset="0"/>
              </a:rPr>
              <a:t>8</a:t>
            </a:r>
            <a:r>
              <a:rPr lang="en-GB" sz="1400" dirty="0">
                <a:solidFill>
                  <a:srgbClr val="211E1E"/>
                </a:solidFill>
                <a:effectLst/>
                <a:latin typeface="STIX" panose="02020603050405020304" pitchFamily="18" charset="0"/>
              </a:rPr>
              <a:t>H</a:t>
            </a:r>
            <a:r>
              <a:rPr lang="en-GB" sz="800" dirty="0">
                <a:solidFill>
                  <a:srgbClr val="211E1E"/>
                </a:solidFill>
                <a:effectLst/>
                <a:latin typeface="STIX" panose="02020603050405020304" pitchFamily="18" charset="0"/>
              </a:rPr>
              <a:t>18 </a:t>
            </a:r>
            <a:r>
              <a:rPr lang="en-GB" sz="1400" dirty="0">
                <a:solidFill>
                  <a:srgbClr val="211E1E"/>
                </a:solidFill>
                <a:effectLst/>
                <a:latin typeface="Symbol" pitchFamily="2" charset="2"/>
              </a:rPr>
              <a:t>+ </a:t>
            </a:r>
            <a:r>
              <a:rPr lang="en-GB" sz="1400" dirty="0">
                <a:solidFill>
                  <a:srgbClr val="211E1E"/>
                </a:solidFill>
                <a:effectLst/>
                <a:latin typeface="STIX" panose="02020603050405020304" pitchFamily="18" charset="0"/>
              </a:rPr>
              <a:t>12.5O</a:t>
            </a:r>
            <a:r>
              <a:rPr lang="en-GB" sz="800" dirty="0">
                <a:solidFill>
                  <a:srgbClr val="211E1E"/>
                </a:solidFill>
                <a:effectLst/>
                <a:latin typeface="STIX" panose="02020603050405020304" pitchFamily="18" charset="0"/>
              </a:rPr>
              <a:t>2 </a:t>
            </a:r>
            <a:r>
              <a:rPr lang="en-GB" sz="1400" dirty="0">
                <a:solidFill>
                  <a:srgbClr val="211E1E"/>
                </a:solidFill>
                <a:effectLst/>
                <a:latin typeface="Symbol" pitchFamily="2" charset="2"/>
              </a:rPr>
              <a:t>+ </a:t>
            </a:r>
            <a:r>
              <a:rPr lang="en-GB" sz="1400" dirty="0">
                <a:solidFill>
                  <a:srgbClr val="211E1E"/>
                </a:solidFill>
                <a:effectLst/>
                <a:latin typeface="STIX" panose="02020603050405020304" pitchFamily="18" charset="0"/>
              </a:rPr>
              <a:t>47N</a:t>
            </a:r>
            <a:r>
              <a:rPr lang="en-GB" sz="800" dirty="0">
                <a:solidFill>
                  <a:srgbClr val="211E1E"/>
                </a:solidFill>
                <a:effectLst/>
                <a:latin typeface="STIX" panose="02020603050405020304" pitchFamily="18" charset="0"/>
              </a:rPr>
              <a:t>2 </a:t>
            </a:r>
            <a:r>
              <a:rPr lang="en-GB" sz="1400" dirty="0">
                <a:solidFill>
                  <a:srgbClr val="211E1E"/>
                </a:solidFill>
                <a:effectLst/>
                <a:latin typeface="Symbol" pitchFamily="2" charset="2"/>
              </a:rPr>
              <a:t>→ </a:t>
            </a:r>
            <a:r>
              <a:rPr lang="en-GB" sz="1400" dirty="0">
                <a:solidFill>
                  <a:srgbClr val="211E1E"/>
                </a:solidFill>
                <a:effectLst/>
                <a:latin typeface="STIX" panose="02020603050405020304" pitchFamily="18" charset="0"/>
              </a:rPr>
              <a:t>8CO</a:t>
            </a:r>
            <a:r>
              <a:rPr lang="en-GB" sz="800" dirty="0">
                <a:solidFill>
                  <a:srgbClr val="211E1E"/>
                </a:solidFill>
                <a:effectLst/>
                <a:latin typeface="STIX" panose="02020603050405020304" pitchFamily="18" charset="0"/>
              </a:rPr>
              <a:t>2 </a:t>
            </a:r>
            <a:r>
              <a:rPr lang="en-GB" sz="1400" dirty="0">
                <a:solidFill>
                  <a:srgbClr val="211E1E"/>
                </a:solidFill>
                <a:effectLst/>
                <a:latin typeface="Symbol" pitchFamily="2" charset="2"/>
              </a:rPr>
              <a:t>+ </a:t>
            </a:r>
            <a:r>
              <a:rPr lang="en-GB" sz="1400" dirty="0">
                <a:solidFill>
                  <a:srgbClr val="211E1E"/>
                </a:solidFill>
                <a:effectLst/>
                <a:latin typeface="STIX" panose="02020603050405020304" pitchFamily="18" charset="0"/>
              </a:rPr>
              <a:t>9H</a:t>
            </a:r>
            <a:r>
              <a:rPr lang="en-GB" sz="800" dirty="0">
                <a:solidFill>
                  <a:srgbClr val="211E1E"/>
                </a:solidFill>
                <a:effectLst/>
                <a:latin typeface="STIX" panose="02020603050405020304" pitchFamily="18" charset="0"/>
              </a:rPr>
              <a:t>2</a:t>
            </a:r>
            <a:r>
              <a:rPr lang="en-GB" sz="1400" dirty="0">
                <a:solidFill>
                  <a:srgbClr val="211E1E"/>
                </a:solidFill>
                <a:effectLst/>
                <a:latin typeface="STIX" panose="02020603050405020304" pitchFamily="18" charset="0"/>
              </a:rPr>
              <a:t>O(g) </a:t>
            </a:r>
            <a:r>
              <a:rPr lang="en-GB" sz="1400" dirty="0">
                <a:solidFill>
                  <a:srgbClr val="211E1E"/>
                </a:solidFill>
                <a:effectLst/>
                <a:latin typeface="Symbol" pitchFamily="2" charset="2"/>
              </a:rPr>
              <a:t>+ </a:t>
            </a:r>
            <a:r>
              <a:rPr lang="en-GB" sz="1400" dirty="0">
                <a:solidFill>
                  <a:srgbClr val="211E1E"/>
                </a:solidFill>
                <a:effectLst/>
                <a:latin typeface="STIX" panose="02020603050405020304" pitchFamily="18" charset="0"/>
              </a:rPr>
              <a:t>47N</a:t>
            </a:r>
            <a:r>
              <a:rPr lang="en-GB" sz="800" dirty="0">
                <a:solidFill>
                  <a:srgbClr val="211E1E"/>
                </a:solidFill>
                <a:effectLst/>
                <a:latin typeface="STIX" panose="02020603050405020304" pitchFamily="18" charset="0"/>
              </a:rPr>
              <a:t>2 </a:t>
            </a:r>
            <a:endParaRPr lang="en-GB" dirty="0"/>
          </a:p>
        </p:txBody>
      </p:sp>
      <p:sp>
        <p:nvSpPr>
          <p:cNvPr id="11" name="TextBox 10">
            <a:extLst>
              <a:ext uri="{FF2B5EF4-FFF2-40B4-BE49-F238E27FC236}">
                <a16:creationId xmlns:a16="http://schemas.microsoft.com/office/drawing/2014/main" id="{C05DFAB2-4423-3758-E55D-1728539913EE}"/>
              </a:ext>
            </a:extLst>
          </p:cNvPr>
          <p:cNvSpPr txBox="1"/>
          <p:nvPr/>
        </p:nvSpPr>
        <p:spPr>
          <a:xfrm>
            <a:off x="287363" y="3223263"/>
            <a:ext cx="4572000" cy="523220"/>
          </a:xfrm>
          <a:prstGeom prst="rect">
            <a:avLst/>
          </a:prstGeom>
          <a:noFill/>
        </p:spPr>
        <p:txBody>
          <a:bodyPr wrap="square">
            <a:spAutoFit/>
          </a:bodyPr>
          <a:lstStyle/>
          <a:p>
            <a:r>
              <a:rPr lang="en-GB" sz="1400" dirty="0">
                <a:effectLst/>
                <a:latin typeface="STIX" panose="02020603050405020304" pitchFamily="18" charset="0"/>
              </a:rPr>
              <a:t>The energy rate balance reduces, with assumptions 1–3, to give </a:t>
            </a:r>
            <a:endParaRPr lang="en-GB" dirty="0"/>
          </a:p>
        </p:txBody>
      </p:sp>
      <p:pic>
        <p:nvPicPr>
          <p:cNvPr id="12" name="Picture 11">
            <a:extLst>
              <a:ext uri="{FF2B5EF4-FFF2-40B4-BE49-F238E27FC236}">
                <a16:creationId xmlns:a16="http://schemas.microsoft.com/office/drawing/2014/main" id="{5D74370A-C0A1-AA0C-6287-80D1C12BE36E}"/>
              </a:ext>
            </a:extLst>
          </p:cNvPr>
          <p:cNvPicPr>
            <a:picLocks noChangeAspect="1"/>
          </p:cNvPicPr>
          <p:nvPr/>
        </p:nvPicPr>
        <p:blipFill>
          <a:blip r:embed="rId2"/>
          <a:stretch>
            <a:fillRect/>
          </a:stretch>
        </p:blipFill>
        <p:spPr>
          <a:xfrm>
            <a:off x="287363" y="3746483"/>
            <a:ext cx="4572000" cy="1367607"/>
          </a:xfrm>
          <a:prstGeom prst="rect">
            <a:avLst/>
          </a:prstGeom>
        </p:spPr>
      </p:pic>
      <p:pic>
        <p:nvPicPr>
          <p:cNvPr id="13" name="Picture 12">
            <a:extLst>
              <a:ext uri="{FF2B5EF4-FFF2-40B4-BE49-F238E27FC236}">
                <a16:creationId xmlns:a16="http://schemas.microsoft.com/office/drawing/2014/main" id="{329464F1-C10F-894F-C1DF-6E9D90E4D787}"/>
              </a:ext>
            </a:extLst>
          </p:cNvPr>
          <p:cNvPicPr>
            <a:picLocks noChangeAspect="1"/>
          </p:cNvPicPr>
          <p:nvPr/>
        </p:nvPicPr>
        <p:blipFill>
          <a:blip r:embed="rId3"/>
          <a:stretch>
            <a:fillRect/>
          </a:stretch>
        </p:blipFill>
        <p:spPr>
          <a:xfrm>
            <a:off x="5141651" y="826175"/>
            <a:ext cx="1524000" cy="469900"/>
          </a:xfrm>
          <a:prstGeom prst="rect">
            <a:avLst/>
          </a:prstGeom>
        </p:spPr>
      </p:pic>
      <p:pic>
        <p:nvPicPr>
          <p:cNvPr id="14" name="Picture 13">
            <a:extLst>
              <a:ext uri="{FF2B5EF4-FFF2-40B4-BE49-F238E27FC236}">
                <a16:creationId xmlns:a16="http://schemas.microsoft.com/office/drawing/2014/main" id="{74EA139D-B618-EA77-619C-7FEF2C3C72CB}"/>
              </a:ext>
            </a:extLst>
          </p:cNvPr>
          <p:cNvPicPr>
            <a:picLocks noChangeAspect="1"/>
          </p:cNvPicPr>
          <p:nvPr/>
        </p:nvPicPr>
        <p:blipFill>
          <a:blip r:embed="rId4"/>
          <a:stretch>
            <a:fillRect/>
          </a:stretch>
        </p:blipFill>
        <p:spPr>
          <a:xfrm>
            <a:off x="5141651" y="1296075"/>
            <a:ext cx="2324100" cy="495300"/>
          </a:xfrm>
          <a:prstGeom prst="rect">
            <a:avLst/>
          </a:prstGeom>
        </p:spPr>
      </p:pic>
      <p:pic>
        <p:nvPicPr>
          <p:cNvPr id="15" name="Picture 14">
            <a:extLst>
              <a:ext uri="{FF2B5EF4-FFF2-40B4-BE49-F238E27FC236}">
                <a16:creationId xmlns:a16="http://schemas.microsoft.com/office/drawing/2014/main" id="{9B5E65B5-5580-7201-766B-5E309F147B83}"/>
              </a:ext>
            </a:extLst>
          </p:cNvPr>
          <p:cNvPicPr>
            <a:picLocks noChangeAspect="1"/>
          </p:cNvPicPr>
          <p:nvPr/>
        </p:nvPicPr>
        <p:blipFill>
          <a:blip r:embed="rId5"/>
          <a:stretch>
            <a:fillRect/>
          </a:stretch>
        </p:blipFill>
        <p:spPr>
          <a:xfrm>
            <a:off x="5010181" y="2362199"/>
            <a:ext cx="3890845" cy="3177595"/>
          </a:xfrm>
          <a:prstGeom prst="rect">
            <a:avLst/>
          </a:prstGeom>
        </p:spPr>
      </p:pic>
      <p:pic>
        <p:nvPicPr>
          <p:cNvPr id="16" name="Picture 15">
            <a:extLst>
              <a:ext uri="{FF2B5EF4-FFF2-40B4-BE49-F238E27FC236}">
                <a16:creationId xmlns:a16="http://schemas.microsoft.com/office/drawing/2014/main" id="{7DA4C6E4-EAB4-5683-36FA-905113CDB753}"/>
              </a:ext>
            </a:extLst>
          </p:cNvPr>
          <p:cNvPicPr>
            <a:picLocks noChangeAspect="1"/>
          </p:cNvPicPr>
          <p:nvPr/>
        </p:nvPicPr>
        <p:blipFill>
          <a:blip r:embed="rId6"/>
          <a:stretch>
            <a:fillRect/>
          </a:stretch>
        </p:blipFill>
        <p:spPr>
          <a:xfrm>
            <a:off x="5010181" y="2369133"/>
            <a:ext cx="3890846" cy="2883145"/>
          </a:xfrm>
          <a:prstGeom prst="rect">
            <a:avLst/>
          </a:prstGeom>
        </p:spPr>
      </p:pic>
      <p:pic>
        <p:nvPicPr>
          <p:cNvPr id="17" name="Picture 16">
            <a:extLst>
              <a:ext uri="{FF2B5EF4-FFF2-40B4-BE49-F238E27FC236}">
                <a16:creationId xmlns:a16="http://schemas.microsoft.com/office/drawing/2014/main" id="{1669B284-5D46-7231-7047-5D54CA8FBF89}"/>
              </a:ext>
            </a:extLst>
          </p:cNvPr>
          <p:cNvPicPr>
            <a:picLocks noChangeAspect="1"/>
          </p:cNvPicPr>
          <p:nvPr/>
        </p:nvPicPr>
        <p:blipFill>
          <a:blip r:embed="rId7"/>
          <a:stretch>
            <a:fillRect/>
          </a:stretch>
        </p:blipFill>
        <p:spPr>
          <a:xfrm>
            <a:off x="5010181" y="2509423"/>
            <a:ext cx="3893649" cy="2883145"/>
          </a:xfrm>
          <a:prstGeom prst="rect">
            <a:avLst/>
          </a:prstGeom>
        </p:spPr>
      </p:pic>
    </p:spTree>
    <p:extLst>
      <p:ext uri="{BB962C8B-B14F-4D97-AF65-F5344CB8AC3E}">
        <p14:creationId xmlns:p14="http://schemas.microsoft.com/office/powerpoint/2010/main" val="18432752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0410EE5-70D8-4873-C820-5AD887CB5B13}"/>
              </a:ext>
            </a:extLst>
          </p:cNvPr>
          <p:cNvSpPr txBox="1"/>
          <p:nvPr/>
        </p:nvSpPr>
        <p:spPr>
          <a:xfrm>
            <a:off x="290146" y="2503557"/>
            <a:ext cx="8563707" cy="369332"/>
          </a:xfrm>
          <a:prstGeom prst="rect">
            <a:avLst/>
          </a:prstGeom>
          <a:noFill/>
        </p:spPr>
        <p:txBody>
          <a:bodyPr wrap="square">
            <a:spAutoFit/>
          </a:bodyPr>
          <a:lstStyle>
            <a:defPPr>
              <a:defRPr lang="en-US"/>
            </a:defPPr>
            <a:lvl1pPr>
              <a:defRPr sz="4000" b="1">
                <a:effectLst/>
                <a:latin typeface="SourceSansPro"/>
              </a:defRPr>
            </a:lvl1pPr>
          </a:lstStyle>
          <a:p>
            <a:pPr algn="ctr"/>
            <a:r>
              <a:rPr lang="en-GB" dirty="0"/>
              <a:t>Fuel </a:t>
            </a:r>
            <a:r>
              <a:rPr lang="en-GB"/>
              <a:t>Cells </a:t>
            </a:r>
            <a:endParaRPr lang="en-GB" dirty="0"/>
          </a:p>
        </p:txBody>
      </p:sp>
    </p:spTree>
    <p:extLst>
      <p:ext uri="{BB962C8B-B14F-4D97-AF65-F5344CB8AC3E}">
        <p14:creationId xmlns:p14="http://schemas.microsoft.com/office/powerpoint/2010/main" val="15701681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80C198BD-336A-3B26-6221-C721E9DECBB3}"/>
              </a:ext>
            </a:extLst>
          </p:cNvPr>
          <p:cNvSpPr>
            <a:spLocks noGrp="1"/>
          </p:cNvSpPr>
          <p:nvPr>
            <p:ph type="body" sz="half" idx="10"/>
          </p:nvPr>
        </p:nvSpPr>
        <p:spPr>
          <a:xfrm>
            <a:off x="287363" y="223017"/>
            <a:ext cx="6227278" cy="1157194"/>
          </a:xfrm>
        </p:spPr>
        <p:txBody>
          <a:bodyPr/>
          <a:lstStyle/>
          <a:p>
            <a:r>
              <a:rPr lang="en-US" sz="3200" dirty="0"/>
              <a:t>Fuel Cell</a:t>
            </a:r>
          </a:p>
        </p:txBody>
      </p:sp>
      <p:pic>
        <p:nvPicPr>
          <p:cNvPr id="1028" name="Picture 4" descr="Toyota Mirai review: A futuristic, super-smooth hydrogen fuel cell car |  Ars Technica">
            <a:extLst>
              <a:ext uri="{FF2B5EF4-FFF2-40B4-BE49-F238E27FC236}">
                <a16:creationId xmlns:a16="http://schemas.microsoft.com/office/drawing/2014/main" id="{98628D89-5BC3-D242-502E-B4FB09ABACB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4150" b="5931"/>
          <a:stretch/>
        </p:blipFill>
        <p:spPr bwMode="auto">
          <a:xfrm>
            <a:off x="416017" y="801614"/>
            <a:ext cx="8311965" cy="4205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01853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4EBCECB-FAE6-4FE0-B9DD-11E167AD3604}"/>
              </a:ext>
            </a:extLst>
          </p:cNvPr>
          <p:cNvSpPr>
            <a:spLocks noGrp="1"/>
          </p:cNvSpPr>
          <p:nvPr>
            <p:ph type="body" sz="half" idx="10"/>
          </p:nvPr>
        </p:nvSpPr>
        <p:spPr>
          <a:xfrm>
            <a:off x="287363" y="223017"/>
            <a:ext cx="6227278" cy="1157194"/>
          </a:xfrm>
        </p:spPr>
        <p:txBody>
          <a:bodyPr/>
          <a:lstStyle/>
          <a:p>
            <a:r>
              <a:rPr lang="en-US" sz="3200" dirty="0"/>
              <a:t>Fuel Cell</a:t>
            </a:r>
          </a:p>
        </p:txBody>
      </p:sp>
      <p:sp>
        <p:nvSpPr>
          <p:cNvPr id="5" name="TextBox 4">
            <a:extLst>
              <a:ext uri="{FF2B5EF4-FFF2-40B4-BE49-F238E27FC236}">
                <a16:creationId xmlns:a16="http://schemas.microsoft.com/office/drawing/2014/main" id="{41E83551-52DF-0EC8-AB30-92A5495C4EA2}"/>
              </a:ext>
            </a:extLst>
          </p:cNvPr>
          <p:cNvSpPr txBox="1"/>
          <p:nvPr/>
        </p:nvSpPr>
        <p:spPr>
          <a:xfrm>
            <a:off x="287363" y="1103173"/>
            <a:ext cx="4572000" cy="3508653"/>
          </a:xfrm>
          <a:prstGeom prst="rect">
            <a:avLst/>
          </a:prstGeom>
          <a:solidFill>
            <a:srgbClr val="00FFFF"/>
          </a:solidFill>
        </p:spPr>
        <p:txBody>
          <a:bodyPr wrap="square">
            <a:spAutoFit/>
          </a:bodyPr>
          <a:lstStyle/>
          <a:p>
            <a:pPr>
              <a:spcBef>
                <a:spcPts val="600"/>
              </a:spcBef>
              <a:spcAft>
                <a:spcPts val="600"/>
              </a:spcAft>
            </a:pPr>
            <a:r>
              <a:rPr lang="en-GB" sz="1400" dirty="0">
                <a:effectLst/>
                <a:latin typeface="STIX" panose="02020603050405020304" pitchFamily="18" charset="0"/>
              </a:rPr>
              <a:t>A </a:t>
            </a:r>
            <a:r>
              <a:rPr lang="en-GB" sz="1400" b="1" dirty="0">
                <a:solidFill>
                  <a:srgbClr val="05729B"/>
                </a:solidFill>
                <a:effectLst/>
                <a:latin typeface="STIX" panose="02020603050405020304" pitchFamily="18" charset="0"/>
              </a:rPr>
              <a:t>fuel cell </a:t>
            </a:r>
            <a:r>
              <a:rPr lang="en-GB" sz="1400" dirty="0">
                <a:effectLst/>
                <a:latin typeface="STIX" panose="02020603050405020304" pitchFamily="18" charset="0"/>
              </a:rPr>
              <a:t>is an </a:t>
            </a:r>
            <a:r>
              <a:rPr lang="en-GB" sz="1400" i="1" dirty="0">
                <a:effectLst/>
                <a:latin typeface="STIX" panose="02020603050405020304" pitchFamily="18" charset="0"/>
              </a:rPr>
              <a:t>electrochemical </a:t>
            </a:r>
            <a:r>
              <a:rPr lang="en-GB" sz="1400" dirty="0">
                <a:effectLst/>
                <a:latin typeface="STIX" panose="02020603050405020304" pitchFamily="18" charset="0"/>
              </a:rPr>
              <a:t>device in which fuel and an oxidizer (normally oxygen from air) undergo a chemical reaction, providing electrical current to an external circuit and producing products. </a:t>
            </a:r>
          </a:p>
          <a:p>
            <a:pPr>
              <a:spcBef>
                <a:spcPts val="600"/>
              </a:spcBef>
              <a:spcAft>
                <a:spcPts val="600"/>
              </a:spcAft>
            </a:pPr>
            <a:r>
              <a:rPr lang="en-GB" sz="1400" dirty="0">
                <a:effectLst/>
                <a:latin typeface="STIX" panose="02020603050405020304" pitchFamily="18" charset="0"/>
              </a:rPr>
              <a:t>The fuel and oxidizer react catalytically in stages on separate electrodes: the anode and the cathode.</a:t>
            </a:r>
          </a:p>
          <a:p>
            <a:pPr>
              <a:spcBef>
                <a:spcPts val="600"/>
              </a:spcBef>
              <a:spcAft>
                <a:spcPts val="600"/>
              </a:spcAft>
            </a:pPr>
            <a:r>
              <a:rPr lang="en-GB" sz="1400" dirty="0">
                <a:effectLst/>
                <a:latin typeface="STIX" panose="02020603050405020304" pitchFamily="18" charset="0"/>
              </a:rPr>
              <a:t>An electrolyte separating the two electrodes allows passage of ions formed by reaction. </a:t>
            </a:r>
          </a:p>
          <a:p>
            <a:pPr>
              <a:spcBef>
                <a:spcPts val="600"/>
              </a:spcBef>
              <a:spcAft>
                <a:spcPts val="600"/>
              </a:spcAft>
            </a:pPr>
            <a:r>
              <a:rPr lang="en-GB" sz="1400" dirty="0">
                <a:effectLst/>
                <a:latin typeface="STIX" panose="02020603050405020304" pitchFamily="18" charset="0"/>
              </a:rPr>
              <a:t>Depending on the type of fuel cell, the ions may be positively or negatively charged. </a:t>
            </a:r>
          </a:p>
          <a:p>
            <a:pPr>
              <a:spcBef>
                <a:spcPts val="600"/>
              </a:spcBef>
              <a:spcAft>
                <a:spcPts val="600"/>
              </a:spcAft>
            </a:pPr>
            <a:r>
              <a:rPr lang="en-GB" sz="1400" dirty="0">
                <a:effectLst/>
                <a:latin typeface="STIX" panose="02020603050405020304" pitchFamily="18" charset="0"/>
              </a:rPr>
              <a:t>Individual fuel cells are connected in parallel or series to form fuel cell </a:t>
            </a:r>
            <a:r>
              <a:rPr lang="en-GB" sz="1400" i="1" dirty="0">
                <a:effectLst/>
                <a:latin typeface="STIX" panose="02020603050405020304" pitchFamily="18" charset="0"/>
              </a:rPr>
              <a:t>stacks </a:t>
            </a:r>
            <a:r>
              <a:rPr lang="en-GB" sz="1400" dirty="0">
                <a:effectLst/>
                <a:latin typeface="STIX" panose="02020603050405020304" pitchFamily="18" charset="0"/>
              </a:rPr>
              <a:t>to provide the desired level of power output. </a:t>
            </a:r>
            <a:endParaRPr lang="en-GB" dirty="0"/>
          </a:p>
        </p:txBody>
      </p:sp>
      <p:pic>
        <p:nvPicPr>
          <p:cNvPr id="6" name="Picture 2">
            <a:extLst>
              <a:ext uri="{FF2B5EF4-FFF2-40B4-BE49-F238E27FC236}">
                <a16:creationId xmlns:a16="http://schemas.microsoft.com/office/drawing/2014/main" id="{7305EDD3-DD2A-7D35-CC74-48708B6A3B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0570" y="655282"/>
            <a:ext cx="3480047" cy="195752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BD1CC91E-E912-0144-FBD6-8448923540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3273" y="2924640"/>
            <a:ext cx="4010727" cy="225603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A6377C27-EED6-F375-77AD-B075BF7C33BB}"/>
              </a:ext>
            </a:extLst>
          </p:cNvPr>
          <p:cNvSpPr txBox="1"/>
          <p:nvPr/>
        </p:nvSpPr>
        <p:spPr>
          <a:xfrm>
            <a:off x="5530788" y="5276539"/>
            <a:ext cx="3440097" cy="215444"/>
          </a:xfrm>
          <a:prstGeom prst="rect">
            <a:avLst/>
          </a:prstGeom>
          <a:noFill/>
        </p:spPr>
        <p:txBody>
          <a:bodyPr wrap="square">
            <a:spAutoFit/>
          </a:bodyPr>
          <a:lstStyle/>
          <a:p>
            <a:r>
              <a:rPr lang="en-FI" sz="800" dirty="0"/>
              <a:t>https://www.chfca.ca/fuel-cells-hydrogen/about-fuel-cells/</a:t>
            </a:r>
          </a:p>
        </p:txBody>
      </p:sp>
      <p:pic>
        <p:nvPicPr>
          <p:cNvPr id="2" name="Picture 2" descr="Hydrogen cars are here. Now how long until you can actually fuel one near  you? | Hydrogen fuel, Fuel cell, Fuel cells">
            <a:extLst>
              <a:ext uri="{FF2B5EF4-FFF2-40B4-BE49-F238E27FC236}">
                <a16:creationId xmlns:a16="http://schemas.microsoft.com/office/drawing/2014/main" id="{86FCD83F-387C-AB8C-ADD9-1C7095DD6C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4707" y="989187"/>
            <a:ext cx="4111772" cy="4111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42434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48F809C-310A-48BA-D6AD-4E39D12CE69B}"/>
              </a:ext>
            </a:extLst>
          </p:cNvPr>
          <p:cNvSpPr txBox="1"/>
          <p:nvPr/>
        </p:nvSpPr>
        <p:spPr>
          <a:xfrm>
            <a:off x="167053" y="268143"/>
            <a:ext cx="7869116" cy="1077218"/>
          </a:xfrm>
          <a:prstGeom prst="rect">
            <a:avLst/>
          </a:prstGeom>
        </p:spPr>
        <p:txBody>
          <a:bodyPr lIns="0" tIns="0" rIns="0" bIns="0"/>
          <a:lstStyle>
            <a:lvl1pPr indent="0" defTabSz="685733">
              <a:lnSpc>
                <a:spcPct val="100000"/>
              </a:lnSpc>
              <a:spcBef>
                <a:spcPts val="750"/>
              </a:spcBef>
              <a:buFont typeface="Arial"/>
              <a:buNone/>
              <a:defRPr sz="3200" b="1" baseline="0"/>
            </a:lvl1pPr>
            <a:lvl2pPr marL="342866" indent="0" defTabSz="685733">
              <a:lnSpc>
                <a:spcPct val="90000"/>
              </a:lnSpc>
              <a:spcBef>
                <a:spcPts val="375"/>
              </a:spcBef>
              <a:buFont typeface="Arial"/>
              <a:buNone/>
              <a:defRPr sz="1050"/>
            </a:lvl2pPr>
            <a:lvl3pPr marL="685733" indent="0" defTabSz="685733">
              <a:lnSpc>
                <a:spcPct val="90000"/>
              </a:lnSpc>
              <a:spcBef>
                <a:spcPts val="375"/>
              </a:spcBef>
              <a:buFont typeface="Arial"/>
              <a:buNone/>
              <a:defRPr sz="900"/>
            </a:lvl3pPr>
            <a:lvl4pPr marL="1028598" indent="0" defTabSz="685733">
              <a:lnSpc>
                <a:spcPct val="90000"/>
              </a:lnSpc>
              <a:spcBef>
                <a:spcPts val="375"/>
              </a:spcBef>
              <a:buFont typeface="Arial"/>
              <a:buNone/>
              <a:defRPr sz="750"/>
            </a:lvl4pPr>
            <a:lvl5pPr marL="1371465" indent="0" defTabSz="685733">
              <a:lnSpc>
                <a:spcPct val="90000"/>
              </a:lnSpc>
              <a:spcBef>
                <a:spcPts val="375"/>
              </a:spcBef>
              <a:buFont typeface="Arial"/>
              <a:buNone/>
              <a:defRPr sz="750"/>
            </a:lvl5pPr>
            <a:lvl6pPr marL="1714330" indent="0" defTabSz="685733">
              <a:lnSpc>
                <a:spcPct val="90000"/>
              </a:lnSpc>
              <a:spcBef>
                <a:spcPts val="375"/>
              </a:spcBef>
              <a:buFont typeface="Arial"/>
              <a:buNone/>
              <a:defRPr sz="750"/>
            </a:lvl6pPr>
            <a:lvl7pPr marL="2057195" indent="0" defTabSz="685733">
              <a:lnSpc>
                <a:spcPct val="90000"/>
              </a:lnSpc>
              <a:spcBef>
                <a:spcPts val="375"/>
              </a:spcBef>
              <a:buFont typeface="Arial"/>
              <a:buNone/>
              <a:defRPr sz="750"/>
            </a:lvl7pPr>
            <a:lvl8pPr marL="2400060" indent="0" defTabSz="685733">
              <a:lnSpc>
                <a:spcPct val="90000"/>
              </a:lnSpc>
              <a:spcBef>
                <a:spcPts val="375"/>
              </a:spcBef>
              <a:buFont typeface="Arial"/>
              <a:buNone/>
              <a:defRPr sz="750"/>
            </a:lvl8pPr>
            <a:lvl9pPr marL="2742930" indent="0" defTabSz="685733">
              <a:lnSpc>
                <a:spcPct val="90000"/>
              </a:lnSpc>
              <a:spcBef>
                <a:spcPts val="375"/>
              </a:spcBef>
              <a:buFont typeface="Arial"/>
              <a:buNone/>
              <a:defRPr sz="750"/>
            </a:lvl9pPr>
          </a:lstStyle>
          <a:p>
            <a:r>
              <a:rPr lang="en-GB" dirty="0"/>
              <a:t>Fuel Cell</a:t>
            </a:r>
          </a:p>
        </p:txBody>
      </p:sp>
      <p:sp>
        <p:nvSpPr>
          <p:cNvPr id="3" name="TextBox 2">
            <a:extLst>
              <a:ext uri="{FF2B5EF4-FFF2-40B4-BE49-F238E27FC236}">
                <a16:creationId xmlns:a16="http://schemas.microsoft.com/office/drawing/2014/main" id="{DDAEF11F-904C-4439-A153-E1B10ECD7D79}"/>
              </a:ext>
            </a:extLst>
          </p:cNvPr>
          <p:cNvSpPr txBox="1"/>
          <p:nvPr/>
        </p:nvSpPr>
        <p:spPr>
          <a:xfrm>
            <a:off x="167054" y="1287839"/>
            <a:ext cx="4493724" cy="3139321"/>
          </a:xfrm>
          <a:prstGeom prst="rect">
            <a:avLst/>
          </a:prstGeom>
          <a:solidFill>
            <a:srgbClr val="00FFFF"/>
          </a:solidFill>
        </p:spPr>
        <p:txBody>
          <a:bodyPr wrap="square">
            <a:spAutoFit/>
          </a:bodyPr>
          <a:lstStyle/>
          <a:p>
            <a:pPr>
              <a:spcBef>
                <a:spcPts val="600"/>
              </a:spcBef>
              <a:spcAft>
                <a:spcPts val="600"/>
              </a:spcAft>
            </a:pPr>
            <a:r>
              <a:rPr lang="en-GB" sz="1400" dirty="0">
                <a:effectLst/>
                <a:latin typeface="STIX" panose="02020603050405020304" pitchFamily="18" charset="0"/>
              </a:rPr>
              <a:t>Rates of reaction in fuel cells are limited by the time it takes for diffusion of chemical species through the electrodes and the electrolyte and by the speed of the chemical reactions themselves. </a:t>
            </a:r>
          </a:p>
          <a:p>
            <a:pPr>
              <a:spcBef>
                <a:spcPts val="600"/>
              </a:spcBef>
              <a:spcAft>
                <a:spcPts val="600"/>
              </a:spcAft>
            </a:pPr>
            <a:r>
              <a:rPr lang="en-GB" sz="1400" dirty="0">
                <a:effectLst/>
                <a:latin typeface="STIX" panose="02020603050405020304" pitchFamily="18" charset="0"/>
              </a:rPr>
              <a:t>The reaction in a fuel cell is </a:t>
            </a:r>
            <a:r>
              <a:rPr lang="en-GB" sz="1400" i="1" dirty="0">
                <a:effectLst/>
                <a:latin typeface="STIX" panose="02020603050405020304" pitchFamily="18" charset="0"/>
              </a:rPr>
              <a:t>not </a:t>
            </a:r>
            <a:r>
              <a:rPr lang="en-GB" sz="1400" dirty="0">
                <a:effectLst/>
                <a:latin typeface="STIX" panose="02020603050405020304" pitchFamily="18" charset="0"/>
              </a:rPr>
              <a:t>a combustion process. </a:t>
            </a:r>
          </a:p>
          <a:p>
            <a:pPr>
              <a:spcBef>
                <a:spcPts val="600"/>
              </a:spcBef>
              <a:spcAft>
                <a:spcPts val="600"/>
              </a:spcAft>
            </a:pPr>
            <a:r>
              <a:rPr lang="en-GB" sz="1400" dirty="0">
                <a:effectLst/>
                <a:latin typeface="STIX" panose="02020603050405020304" pitchFamily="18" charset="0"/>
              </a:rPr>
              <a:t>These features result in fuel cell internal </a:t>
            </a:r>
            <a:r>
              <a:rPr lang="en-GB" sz="1400" dirty="0" err="1">
                <a:effectLst/>
                <a:latin typeface="STIX" panose="02020603050405020304" pitchFamily="18" charset="0"/>
              </a:rPr>
              <a:t>irreversibilities</a:t>
            </a:r>
            <a:r>
              <a:rPr lang="en-GB" sz="1400" dirty="0">
                <a:effectLst/>
                <a:latin typeface="STIX" panose="02020603050405020304" pitchFamily="18" charset="0"/>
              </a:rPr>
              <a:t> that are inherently less significant than those encountered in power systems employing combustion. </a:t>
            </a:r>
          </a:p>
          <a:p>
            <a:pPr>
              <a:spcBef>
                <a:spcPts val="600"/>
              </a:spcBef>
              <a:spcAft>
                <a:spcPts val="600"/>
              </a:spcAft>
            </a:pPr>
            <a:r>
              <a:rPr lang="en-GB" sz="1400" dirty="0">
                <a:effectLst/>
                <a:latin typeface="STIX" panose="02020603050405020304" pitchFamily="18" charset="0"/>
              </a:rPr>
              <a:t>Thus, fuel cells have the </a:t>
            </a:r>
            <a:r>
              <a:rPr lang="en-GB" sz="1400" i="1" dirty="0">
                <a:effectLst/>
                <a:latin typeface="STIX" panose="02020603050405020304" pitchFamily="18" charset="0"/>
              </a:rPr>
              <a:t>potential </a:t>
            </a:r>
            <a:r>
              <a:rPr lang="en-GB" sz="1400" dirty="0">
                <a:effectLst/>
                <a:latin typeface="STIX" panose="02020603050405020304" pitchFamily="18" charset="0"/>
              </a:rPr>
              <a:t>of providing more power from a given supply of fuel and oxidizer than conventional internal combustion engines and gas turbines. </a:t>
            </a:r>
            <a:endParaRPr lang="en-GB" dirty="0"/>
          </a:p>
        </p:txBody>
      </p:sp>
      <p:pic>
        <p:nvPicPr>
          <p:cNvPr id="7" name="Picture 6">
            <a:extLst>
              <a:ext uri="{FF2B5EF4-FFF2-40B4-BE49-F238E27FC236}">
                <a16:creationId xmlns:a16="http://schemas.microsoft.com/office/drawing/2014/main" id="{77D267BD-5F9C-317D-7504-274A1C6EBB60}"/>
              </a:ext>
            </a:extLst>
          </p:cNvPr>
          <p:cNvPicPr>
            <a:picLocks noChangeAspect="1"/>
          </p:cNvPicPr>
          <p:nvPr/>
        </p:nvPicPr>
        <p:blipFill>
          <a:blip r:embed="rId2"/>
          <a:stretch>
            <a:fillRect/>
          </a:stretch>
        </p:blipFill>
        <p:spPr>
          <a:xfrm>
            <a:off x="4740676" y="1154881"/>
            <a:ext cx="4403324" cy="3405237"/>
          </a:xfrm>
          <a:prstGeom prst="rect">
            <a:avLst/>
          </a:prstGeom>
        </p:spPr>
      </p:pic>
    </p:spTree>
    <p:extLst>
      <p:ext uri="{BB962C8B-B14F-4D97-AF65-F5344CB8AC3E}">
        <p14:creationId xmlns:p14="http://schemas.microsoft.com/office/powerpoint/2010/main" val="27536192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4EBCECB-FAE6-4FE0-B9DD-11E167AD3604}"/>
              </a:ext>
            </a:extLst>
          </p:cNvPr>
          <p:cNvSpPr>
            <a:spLocks noGrp="1"/>
          </p:cNvSpPr>
          <p:nvPr>
            <p:ph type="body" sz="half" idx="10"/>
          </p:nvPr>
        </p:nvSpPr>
        <p:spPr>
          <a:xfrm>
            <a:off x="287363" y="223017"/>
            <a:ext cx="6227278" cy="1157194"/>
          </a:xfrm>
        </p:spPr>
        <p:txBody>
          <a:bodyPr/>
          <a:lstStyle/>
          <a:p>
            <a:r>
              <a:rPr lang="en-US" sz="3200" dirty="0"/>
              <a:t>Fuel cell types</a:t>
            </a:r>
          </a:p>
        </p:txBody>
      </p:sp>
      <p:graphicFrame>
        <p:nvGraphicFramePr>
          <p:cNvPr id="3" name="Table 2">
            <a:extLst>
              <a:ext uri="{FF2B5EF4-FFF2-40B4-BE49-F238E27FC236}">
                <a16:creationId xmlns:a16="http://schemas.microsoft.com/office/drawing/2014/main" id="{D5C37AE1-3EE1-D06E-B7F9-0B9B464C9346}"/>
              </a:ext>
            </a:extLst>
          </p:cNvPr>
          <p:cNvGraphicFramePr>
            <a:graphicFrameLocks noGrp="1"/>
          </p:cNvGraphicFramePr>
          <p:nvPr>
            <p:extLst>
              <p:ext uri="{D42A27DB-BD31-4B8C-83A1-F6EECF244321}">
                <p14:modId xmlns:p14="http://schemas.microsoft.com/office/powerpoint/2010/main" val="3914046186"/>
              </p:ext>
            </p:extLst>
          </p:nvPr>
        </p:nvGraphicFramePr>
        <p:xfrm>
          <a:off x="144507" y="801614"/>
          <a:ext cx="8854986" cy="3802236"/>
        </p:xfrm>
        <a:graphic>
          <a:graphicData uri="http://schemas.openxmlformats.org/drawingml/2006/table">
            <a:tbl>
              <a:tblPr firstRow="1" firstCol="1">
                <a:tableStyleId>{F2DE63D5-997A-4646-A377-4702673A728D}</a:tableStyleId>
              </a:tblPr>
              <a:tblGrid>
                <a:gridCol w="816168">
                  <a:extLst>
                    <a:ext uri="{9D8B030D-6E8A-4147-A177-3AD203B41FA5}">
                      <a16:colId xmlns:a16="http://schemas.microsoft.com/office/drawing/2014/main" val="1170280866"/>
                    </a:ext>
                  </a:extLst>
                </a:gridCol>
                <a:gridCol w="960971">
                  <a:extLst>
                    <a:ext uri="{9D8B030D-6E8A-4147-A177-3AD203B41FA5}">
                      <a16:colId xmlns:a16="http://schemas.microsoft.com/office/drawing/2014/main" val="4265378981"/>
                    </a:ext>
                  </a:extLst>
                </a:gridCol>
                <a:gridCol w="681016">
                  <a:extLst>
                    <a:ext uri="{9D8B030D-6E8A-4147-A177-3AD203B41FA5}">
                      <a16:colId xmlns:a16="http://schemas.microsoft.com/office/drawing/2014/main" val="1675853046"/>
                    </a:ext>
                  </a:extLst>
                </a:gridCol>
                <a:gridCol w="1074198">
                  <a:extLst>
                    <a:ext uri="{9D8B030D-6E8A-4147-A177-3AD203B41FA5}">
                      <a16:colId xmlns:a16="http://schemas.microsoft.com/office/drawing/2014/main" val="1059173091"/>
                    </a:ext>
                  </a:extLst>
                </a:gridCol>
                <a:gridCol w="994299">
                  <a:extLst>
                    <a:ext uri="{9D8B030D-6E8A-4147-A177-3AD203B41FA5}">
                      <a16:colId xmlns:a16="http://schemas.microsoft.com/office/drawing/2014/main" val="2600810703"/>
                    </a:ext>
                  </a:extLst>
                </a:gridCol>
                <a:gridCol w="1216241">
                  <a:extLst>
                    <a:ext uri="{9D8B030D-6E8A-4147-A177-3AD203B41FA5}">
                      <a16:colId xmlns:a16="http://schemas.microsoft.com/office/drawing/2014/main" val="3090121999"/>
                    </a:ext>
                  </a:extLst>
                </a:gridCol>
                <a:gridCol w="1686757">
                  <a:extLst>
                    <a:ext uri="{9D8B030D-6E8A-4147-A177-3AD203B41FA5}">
                      <a16:colId xmlns:a16="http://schemas.microsoft.com/office/drawing/2014/main" val="685016880"/>
                    </a:ext>
                  </a:extLst>
                </a:gridCol>
                <a:gridCol w="1425336">
                  <a:extLst>
                    <a:ext uri="{9D8B030D-6E8A-4147-A177-3AD203B41FA5}">
                      <a16:colId xmlns:a16="http://schemas.microsoft.com/office/drawing/2014/main" val="1958310330"/>
                    </a:ext>
                  </a:extLst>
                </a:gridCol>
              </a:tblGrid>
              <a:tr h="178904">
                <a:tc>
                  <a:txBody>
                    <a:bodyPr/>
                    <a:lstStyle/>
                    <a:p>
                      <a:r>
                        <a:rPr lang="en-GB" sz="800"/>
                        <a:t>Fuel Cell Type</a:t>
                      </a:r>
                    </a:p>
                  </a:txBody>
                  <a:tcPr marL="12338" marR="12338" marT="6169" marB="616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a:t>Common Electrolyte</a:t>
                      </a:r>
                    </a:p>
                  </a:txBody>
                  <a:tcPr marL="12338" marR="12338" marT="6169" marB="616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dirty="0"/>
                        <a:t>Operating Temperature</a:t>
                      </a:r>
                    </a:p>
                  </a:txBody>
                  <a:tcPr marL="12338" marR="12338" marT="6169" marB="616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a:t>Typical Stack Size</a:t>
                      </a:r>
                    </a:p>
                  </a:txBody>
                  <a:tcPr marL="12338" marR="12338" marT="6169" marB="616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a:t>Electrical Efficiency (LHV)</a:t>
                      </a:r>
                    </a:p>
                  </a:txBody>
                  <a:tcPr marL="12338" marR="12338" marT="6169" marB="616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a:t>Applications</a:t>
                      </a:r>
                    </a:p>
                  </a:txBody>
                  <a:tcPr marL="12338" marR="12338" marT="6169" marB="616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a:t>Advantages</a:t>
                      </a:r>
                    </a:p>
                  </a:txBody>
                  <a:tcPr marL="12338" marR="12338" marT="6169" marB="616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a:t>Challenges</a:t>
                      </a:r>
                    </a:p>
                  </a:txBody>
                  <a:tcPr marL="12338" marR="12338" marT="6169" marB="616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35570052"/>
                  </a:ext>
                </a:extLst>
              </a:tr>
              <a:tr h="832792">
                <a:tc>
                  <a:txBody>
                    <a:bodyPr/>
                    <a:lstStyle/>
                    <a:p>
                      <a:r>
                        <a:rPr lang="en-GB" sz="800" b="1" dirty="0"/>
                        <a:t>Polymer electrolyte membrane (PEM)</a:t>
                      </a:r>
                      <a:endParaRPr lang="en-GB" sz="800" dirty="0"/>
                    </a:p>
                  </a:txBody>
                  <a:tcPr marL="12338" marR="12338" marT="6169" marB="616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dirty="0" err="1"/>
                        <a:t>Perfluorosulfonic</a:t>
                      </a:r>
                      <a:r>
                        <a:rPr lang="en-GB" sz="800" dirty="0"/>
                        <a:t> acid</a:t>
                      </a:r>
                    </a:p>
                  </a:txBody>
                  <a:tcPr marL="12338" marR="12338" marT="6169" marB="616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a:t>&lt;120°C</a:t>
                      </a:r>
                    </a:p>
                  </a:txBody>
                  <a:tcPr marL="12338" marR="12338" marT="6169" marB="616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dirty="0"/>
                        <a:t>&lt;1 kW–100 kW</a:t>
                      </a:r>
                    </a:p>
                  </a:txBody>
                  <a:tcPr marL="12338" marR="12338" marT="6169" marB="616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a:t>60% direct H</a:t>
                      </a:r>
                      <a:r>
                        <a:rPr lang="en-GB" sz="800" baseline="-25000"/>
                        <a:t>2</a:t>
                      </a:r>
                      <a:r>
                        <a:rPr lang="en-GB" sz="800"/>
                        <a:t>; </a:t>
                      </a:r>
                      <a:r>
                        <a:rPr lang="en-GB" sz="800" baseline="30000"/>
                        <a:t>a</a:t>
                      </a:r>
                      <a:br>
                        <a:rPr lang="en-GB" sz="800"/>
                      </a:br>
                      <a:r>
                        <a:rPr lang="en-GB" sz="800"/>
                        <a:t>40% reformed fuel </a:t>
                      </a:r>
                      <a:r>
                        <a:rPr lang="en-GB" sz="800" baseline="30000"/>
                        <a:t>b</a:t>
                      </a:r>
                      <a:endParaRPr lang="en-GB" sz="800"/>
                    </a:p>
                  </a:txBody>
                  <a:tcPr marL="12338" marR="12338" marT="6169" marB="616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a:t>Backup power</a:t>
                      </a:r>
                    </a:p>
                    <a:p>
                      <a:r>
                        <a:rPr lang="en-GB" sz="800"/>
                        <a:t>Portable power</a:t>
                      </a:r>
                    </a:p>
                    <a:p>
                      <a:r>
                        <a:rPr lang="en-GB" sz="800"/>
                        <a:t>Distributed generation</a:t>
                      </a:r>
                    </a:p>
                    <a:p>
                      <a:r>
                        <a:rPr lang="en-GB" sz="800"/>
                        <a:t>Transportation</a:t>
                      </a:r>
                    </a:p>
                    <a:p>
                      <a:r>
                        <a:rPr lang="en-GB" sz="800"/>
                        <a:t>Specialty vehicles</a:t>
                      </a:r>
                    </a:p>
                  </a:txBody>
                  <a:tcPr marL="12338" marR="12338" marT="6169" marB="616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a:t>Solid electrolyte reduces corrosion and electrolyte management problems</a:t>
                      </a:r>
                    </a:p>
                    <a:p>
                      <a:r>
                        <a:rPr lang="en-GB" sz="800"/>
                        <a:t>Low temperature</a:t>
                      </a:r>
                    </a:p>
                    <a:p>
                      <a:r>
                        <a:rPr lang="en-GB" sz="800"/>
                        <a:t>Quick start-up and load following</a:t>
                      </a:r>
                    </a:p>
                  </a:txBody>
                  <a:tcPr marL="12338" marR="12338" marT="6169" marB="616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a:t>Expensive catalysts</a:t>
                      </a:r>
                    </a:p>
                    <a:p>
                      <a:r>
                        <a:rPr lang="en-GB" sz="800"/>
                        <a:t>Sensitive to fuel impurities</a:t>
                      </a:r>
                    </a:p>
                  </a:txBody>
                  <a:tcPr marL="12338" marR="12338" marT="6169" marB="616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60809854"/>
                  </a:ext>
                </a:extLst>
              </a:tr>
              <a:tr h="706363">
                <a:tc>
                  <a:txBody>
                    <a:bodyPr/>
                    <a:lstStyle/>
                    <a:p>
                      <a:r>
                        <a:rPr lang="en-GB" sz="800" b="1"/>
                        <a:t>Alkaline (AFC)</a:t>
                      </a:r>
                      <a:endParaRPr lang="en-GB" sz="800"/>
                    </a:p>
                  </a:txBody>
                  <a:tcPr marL="12338" marR="12338" marT="6169" marB="616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dirty="0"/>
                        <a:t>Aqueous potassium hydroxide soaked in a porous matrix, or alkaline polymer membrane</a:t>
                      </a:r>
                    </a:p>
                  </a:txBody>
                  <a:tcPr marL="12338" marR="12338" marT="6169" marB="616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dirty="0"/>
                        <a:t>&lt;100°C</a:t>
                      </a:r>
                    </a:p>
                  </a:txBody>
                  <a:tcPr marL="12338" marR="12338" marT="6169" marB="616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a:t>1–100 kW</a:t>
                      </a:r>
                    </a:p>
                  </a:txBody>
                  <a:tcPr marL="12338" marR="12338" marT="6169" marB="616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dirty="0"/>
                        <a:t>60% </a:t>
                      </a:r>
                      <a:r>
                        <a:rPr lang="en-GB" sz="800" baseline="30000" dirty="0"/>
                        <a:t>c</a:t>
                      </a:r>
                      <a:endParaRPr lang="en-GB" sz="800" dirty="0"/>
                    </a:p>
                  </a:txBody>
                  <a:tcPr marL="12338" marR="12338" marT="6169" marB="616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a:t>Military</a:t>
                      </a:r>
                    </a:p>
                    <a:p>
                      <a:r>
                        <a:rPr lang="en-GB" sz="800"/>
                        <a:t>Space</a:t>
                      </a:r>
                    </a:p>
                    <a:p>
                      <a:r>
                        <a:rPr lang="en-GB" sz="800"/>
                        <a:t>Backup power</a:t>
                      </a:r>
                    </a:p>
                    <a:p>
                      <a:r>
                        <a:rPr lang="en-GB" sz="800"/>
                        <a:t>Transportation</a:t>
                      </a:r>
                    </a:p>
                  </a:txBody>
                  <a:tcPr marL="12338" marR="12338" marT="6169" marB="616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a:t>Wider range of stable materials allows lower cost components</a:t>
                      </a:r>
                    </a:p>
                    <a:p>
                      <a:r>
                        <a:rPr lang="en-GB" sz="800"/>
                        <a:t>Low temperature</a:t>
                      </a:r>
                    </a:p>
                    <a:p>
                      <a:r>
                        <a:rPr lang="en-GB" sz="800"/>
                        <a:t>Quick start-up</a:t>
                      </a:r>
                    </a:p>
                  </a:txBody>
                  <a:tcPr marL="12338" marR="12338" marT="6169" marB="616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a:t>Sensitive to CO</a:t>
                      </a:r>
                      <a:r>
                        <a:rPr lang="en-GB" sz="800" baseline="-25000"/>
                        <a:t>2</a:t>
                      </a:r>
                      <a:r>
                        <a:rPr lang="en-GB" sz="800"/>
                        <a:t> in fuel and air</a:t>
                      </a:r>
                    </a:p>
                    <a:p>
                      <a:r>
                        <a:rPr lang="en-GB" sz="800"/>
                        <a:t>Electrolyte management (aqueous)</a:t>
                      </a:r>
                    </a:p>
                    <a:p>
                      <a:r>
                        <a:rPr lang="en-GB" sz="800"/>
                        <a:t>Electrolyte conductivity (polymer)</a:t>
                      </a:r>
                    </a:p>
                  </a:txBody>
                  <a:tcPr marL="12338" marR="12338" marT="6169" marB="616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84836662"/>
                  </a:ext>
                </a:extLst>
              </a:tr>
              <a:tr h="539797">
                <a:tc>
                  <a:txBody>
                    <a:bodyPr/>
                    <a:lstStyle/>
                    <a:p>
                      <a:r>
                        <a:rPr lang="en-GB" sz="800" b="1" dirty="0"/>
                        <a:t>Phosphoric acid (PAFC)</a:t>
                      </a:r>
                      <a:endParaRPr lang="en-GB" sz="800" dirty="0"/>
                    </a:p>
                  </a:txBody>
                  <a:tcPr marL="12338" marR="12338" marT="6169" marB="616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a:t>Phosphoric acid soaked in a porous matrix or imbibed in a polymer membrane</a:t>
                      </a:r>
                    </a:p>
                  </a:txBody>
                  <a:tcPr marL="12338" marR="12338" marT="6169" marB="616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a:t>150°–200°C</a:t>
                      </a:r>
                    </a:p>
                  </a:txBody>
                  <a:tcPr marL="12338" marR="12338" marT="6169" marB="616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a:t>5–400 kW, 100 kW module (liquid PAFC)</a:t>
                      </a:r>
                    </a:p>
                    <a:p>
                      <a:r>
                        <a:rPr lang="en-GB" sz="800"/>
                        <a:t>&lt;10 kW (polymer membrane)</a:t>
                      </a:r>
                    </a:p>
                  </a:txBody>
                  <a:tcPr marL="12338" marR="12338" marT="6169" marB="616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a:t>40% </a:t>
                      </a:r>
                      <a:r>
                        <a:rPr lang="en-GB" sz="800" baseline="30000"/>
                        <a:t>d</a:t>
                      </a:r>
                      <a:endParaRPr lang="en-GB" sz="800"/>
                    </a:p>
                  </a:txBody>
                  <a:tcPr marL="12338" marR="12338" marT="6169" marB="616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dirty="0"/>
                        <a:t>Distributed generation</a:t>
                      </a:r>
                    </a:p>
                  </a:txBody>
                  <a:tcPr marL="12338" marR="12338" marT="6169" marB="616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a:t>Suitable for CHP</a:t>
                      </a:r>
                    </a:p>
                    <a:p>
                      <a:r>
                        <a:rPr lang="en-GB" sz="800"/>
                        <a:t>Increased tolerance to fuel impurities</a:t>
                      </a:r>
                    </a:p>
                  </a:txBody>
                  <a:tcPr marL="12338" marR="12338" marT="6169" marB="616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a:t>Expensive catalysts</a:t>
                      </a:r>
                    </a:p>
                    <a:p>
                      <a:r>
                        <a:rPr lang="en-GB" sz="800"/>
                        <a:t>Long start-up time</a:t>
                      </a:r>
                    </a:p>
                    <a:p>
                      <a:r>
                        <a:rPr lang="en-GB" sz="800"/>
                        <a:t>Sulfur sensitivity</a:t>
                      </a:r>
                    </a:p>
                  </a:txBody>
                  <a:tcPr marL="12338" marR="12338" marT="6169" marB="616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57394284"/>
                  </a:ext>
                </a:extLst>
              </a:tr>
              <a:tr h="650841">
                <a:tc>
                  <a:txBody>
                    <a:bodyPr/>
                    <a:lstStyle/>
                    <a:p>
                      <a:r>
                        <a:rPr lang="en-GB" sz="800" b="1"/>
                        <a:t>Molten carbonate (MCFC)</a:t>
                      </a:r>
                      <a:endParaRPr lang="en-GB" sz="800"/>
                    </a:p>
                  </a:txBody>
                  <a:tcPr marL="12338" marR="12338" marT="6169" marB="616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a:t>Molten lithium, sodium, and/or potassium carbonates, soaked in a porous matrix</a:t>
                      </a:r>
                    </a:p>
                  </a:txBody>
                  <a:tcPr marL="12338" marR="12338" marT="6169" marB="616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a:t>600°–700°C</a:t>
                      </a:r>
                    </a:p>
                  </a:txBody>
                  <a:tcPr marL="12338" marR="12338" marT="6169" marB="616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a:t>300 kW–3 MW,</a:t>
                      </a:r>
                      <a:br>
                        <a:rPr lang="en-GB" sz="800"/>
                      </a:br>
                      <a:r>
                        <a:rPr lang="en-GB" sz="800"/>
                        <a:t>300 kW module</a:t>
                      </a:r>
                    </a:p>
                  </a:txBody>
                  <a:tcPr marL="12338" marR="12338" marT="6169" marB="616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a:t>50% </a:t>
                      </a:r>
                      <a:r>
                        <a:rPr lang="en-GB" sz="800" baseline="30000"/>
                        <a:t>e</a:t>
                      </a:r>
                      <a:endParaRPr lang="en-GB" sz="800"/>
                    </a:p>
                  </a:txBody>
                  <a:tcPr marL="12338" marR="12338" marT="6169" marB="616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a:t>Electric utility</a:t>
                      </a:r>
                    </a:p>
                    <a:p>
                      <a:r>
                        <a:rPr lang="en-GB" sz="800"/>
                        <a:t>Distributed generation</a:t>
                      </a:r>
                    </a:p>
                  </a:txBody>
                  <a:tcPr marL="12338" marR="12338" marT="6169" marB="616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a:t>High efficiency</a:t>
                      </a:r>
                    </a:p>
                    <a:p>
                      <a:r>
                        <a:rPr lang="en-GB" sz="800"/>
                        <a:t>Fuel flexibility</a:t>
                      </a:r>
                    </a:p>
                    <a:p>
                      <a:r>
                        <a:rPr lang="en-GB" sz="800"/>
                        <a:t>Suitable for CHP</a:t>
                      </a:r>
                    </a:p>
                    <a:p>
                      <a:r>
                        <a:rPr lang="en-GB" sz="800"/>
                        <a:t>Hybrid/gas turbine cycle</a:t>
                      </a:r>
                    </a:p>
                  </a:txBody>
                  <a:tcPr marL="12338" marR="12338" marT="6169" marB="616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a:t>High temperature corrosion and breakdown of cell components</a:t>
                      </a:r>
                    </a:p>
                    <a:p>
                      <a:r>
                        <a:rPr lang="en-GB" sz="800"/>
                        <a:t>Long start-up time</a:t>
                      </a:r>
                    </a:p>
                    <a:p>
                      <a:r>
                        <a:rPr lang="en-GB" sz="800"/>
                        <a:t>Low power density</a:t>
                      </a:r>
                    </a:p>
                  </a:txBody>
                  <a:tcPr marL="12338" marR="12338" marT="6169" marB="616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23073149"/>
                  </a:ext>
                </a:extLst>
              </a:tr>
              <a:tr h="734124">
                <a:tc>
                  <a:txBody>
                    <a:bodyPr/>
                    <a:lstStyle/>
                    <a:p>
                      <a:r>
                        <a:rPr lang="en-GB" sz="800" b="1"/>
                        <a:t>Solid oxide (SOFC)</a:t>
                      </a:r>
                      <a:endParaRPr lang="en-GB" sz="800"/>
                    </a:p>
                  </a:txBody>
                  <a:tcPr marL="12338" marR="12338" marT="6169" marB="616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a:t>Yttria stabilized zirconia</a:t>
                      </a:r>
                    </a:p>
                  </a:txBody>
                  <a:tcPr marL="12338" marR="12338" marT="6169" marB="616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a:t>500°–1,000°C</a:t>
                      </a:r>
                    </a:p>
                  </a:txBody>
                  <a:tcPr marL="12338" marR="12338" marT="6169" marB="616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a:t>1 kW–2 MW</a:t>
                      </a:r>
                    </a:p>
                  </a:txBody>
                  <a:tcPr marL="12338" marR="12338" marT="6169" marB="616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a:t>60% </a:t>
                      </a:r>
                      <a:r>
                        <a:rPr lang="en-GB" sz="800" baseline="30000"/>
                        <a:t>f</a:t>
                      </a:r>
                      <a:endParaRPr lang="en-GB" sz="800"/>
                    </a:p>
                  </a:txBody>
                  <a:tcPr marL="12338" marR="12338" marT="6169" marB="616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a:t>Auxiliary power</a:t>
                      </a:r>
                    </a:p>
                    <a:p>
                      <a:r>
                        <a:rPr lang="en-GB" sz="800"/>
                        <a:t>Electric utility</a:t>
                      </a:r>
                    </a:p>
                    <a:p>
                      <a:r>
                        <a:rPr lang="en-GB" sz="800"/>
                        <a:t>Distributed generation</a:t>
                      </a:r>
                    </a:p>
                  </a:txBody>
                  <a:tcPr marL="12338" marR="12338" marT="6169" marB="616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a:t>High efficiency</a:t>
                      </a:r>
                    </a:p>
                    <a:p>
                      <a:r>
                        <a:rPr lang="en-GB" sz="800"/>
                        <a:t>Fuel flexibility</a:t>
                      </a:r>
                    </a:p>
                    <a:p>
                      <a:r>
                        <a:rPr lang="en-GB" sz="800"/>
                        <a:t>Solid electrolyte</a:t>
                      </a:r>
                    </a:p>
                    <a:p>
                      <a:r>
                        <a:rPr lang="en-GB" sz="800"/>
                        <a:t>Suitable for CHP</a:t>
                      </a:r>
                    </a:p>
                    <a:p>
                      <a:r>
                        <a:rPr lang="en-GB" sz="800"/>
                        <a:t>Hybrid/gas turbine cycle</a:t>
                      </a:r>
                    </a:p>
                  </a:txBody>
                  <a:tcPr marL="12338" marR="12338" marT="6169" marB="616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dirty="0"/>
                        <a:t>High temperature corrosion and breakdown of cell components</a:t>
                      </a:r>
                    </a:p>
                    <a:p>
                      <a:r>
                        <a:rPr lang="en-GB" sz="800" dirty="0"/>
                        <a:t>Long start-up time</a:t>
                      </a:r>
                    </a:p>
                    <a:p>
                      <a:r>
                        <a:rPr lang="en-GB" sz="800" dirty="0"/>
                        <a:t>Limited number of shutdowns</a:t>
                      </a:r>
                    </a:p>
                  </a:txBody>
                  <a:tcPr marL="12338" marR="12338" marT="6169" marB="616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96751962"/>
                  </a:ext>
                </a:extLst>
              </a:tr>
            </a:tbl>
          </a:graphicData>
        </a:graphic>
      </p:graphicFrame>
      <p:sp>
        <p:nvSpPr>
          <p:cNvPr id="5" name="Rectangle 1">
            <a:extLst>
              <a:ext uri="{FF2B5EF4-FFF2-40B4-BE49-F238E27FC236}">
                <a16:creationId xmlns:a16="http://schemas.microsoft.com/office/drawing/2014/main" id="{DFBFA8F9-459B-711E-E80E-5572578736B4}"/>
              </a:ext>
            </a:extLst>
          </p:cNvPr>
          <p:cNvSpPr>
            <a:spLocks noChangeArrowheads="1"/>
          </p:cNvSpPr>
          <p:nvPr/>
        </p:nvSpPr>
        <p:spPr bwMode="auto">
          <a:xfrm>
            <a:off x="2748120" y="4772999"/>
            <a:ext cx="5951037"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FI" altLang="en-FI" sz="800" b="0" i="0" u="none" strike="noStrike" cap="none" normalizeH="0" baseline="30000" dirty="0">
                <a:ln>
                  <a:noFill/>
                </a:ln>
                <a:solidFill>
                  <a:schemeClr val="tx1"/>
                </a:solidFill>
                <a:effectLst/>
                <a:latin typeface="Arial" panose="020B0604020202020204" pitchFamily="34" charset="0"/>
              </a:rPr>
              <a:t>a</a:t>
            </a:r>
            <a:r>
              <a:rPr kumimoji="0" lang="en-FI" altLang="en-FI" sz="800" b="0" i="0" u="none" strike="noStrike" cap="none" normalizeH="0" baseline="0" dirty="0">
                <a:ln>
                  <a:noFill/>
                </a:ln>
                <a:solidFill>
                  <a:schemeClr val="tx1"/>
                </a:solidFill>
                <a:effectLst/>
                <a:latin typeface="Arial" panose="020B0604020202020204" pitchFamily="34" charset="0"/>
              </a:rPr>
              <a:t> NREL Composite Data Product 8, "</a:t>
            </a:r>
            <a:r>
              <a:rPr kumimoji="0" lang="en-FI" altLang="en-FI" sz="800" b="0" i="0" u="none" strike="noStrike" cap="none" normalizeH="0" baseline="0" dirty="0">
                <a:ln>
                  <a:noFill/>
                </a:ln>
                <a:solidFill>
                  <a:schemeClr val="tx1"/>
                </a:solidFill>
                <a:effectLst/>
                <a:latin typeface="Arial" panose="020B0604020202020204" pitchFamily="34" charset="0"/>
                <a:hlinkClick r:id="rId2" tooltip="Read more about Fuel Cell System Efficiency"/>
              </a:rPr>
              <a:t>Fuel Cell System Efficiency</a:t>
            </a:r>
            <a:r>
              <a:rPr kumimoji="0" lang="en-FI" altLang="en-FI" sz="800" b="0" i="0" u="none" strike="noStrike" cap="none" normalizeH="0" baseline="0" dirty="0">
                <a:ln>
                  <a:noFill/>
                </a:ln>
                <a:solidFill>
                  <a:schemeClr val="tx1"/>
                </a:solidFill>
                <a:effectLst/>
                <a:latin typeface="Arial" panose="020B0604020202020204" pitchFamily="34" charset="0"/>
              </a:rPr>
              <a:t>"</a:t>
            </a:r>
            <a:br>
              <a:rPr kumimoji="0" lang="en-FI" altLang="en-FI" sz="800" b="0" i="0" u="none" strike="noStrike" cap="none" normalizeH="0" baseline="0" dirty="0">
                <a:ln>
                  <a:noFill/>
                </a:ln>
                <a:solidFill>
                  <a:schemeClr val="tx1"/>
                </a:solidFill>
                <a:effectLst/>
                <a:latin typeface="Arial" panose="020B0604020202020204" pitchFamily="34" charset="0"/>
              </a:rPr>
            </a:br>
            <a:r>
              <a:rPr kumimoji="0" lang="en-FI" altLang="en-FI" sz="800" b="0" i="0" u="none" strike="noStrike" cap="none" normalizeH="0" baseline="30000" dirty="0">
                <a:ln>
                  <a:noFill/>
                </a:ln>
                <a:solidFill>
                  <a:schemeClr val="tx1"/>
                </a:solidFill>
                <a:effectLst/>
                <a:latin typeface="Arial" panose="020B0604020202020204" pitchFamily="34" charset="0"/>
              </a:rPr>
              <a:t>b</a:t>
            </a:r>
            <a:r>
              <a:rPr kumimoji="0" lang="en-FI" altLang="en-FI" sz="800" b="0" i="0" u="none" strike="noStrike" cap="none" normalizeH="0" baseline="0" dirty="0">
                <a:ln>
                  <a:noFill/>
                </a:ln>
                <a:solidFill>
                  <a:schemeClr val="tx1"/>
                </a:solidFill>
                <a:effectLst/>
                <a:latin typeface="Arial" panose="020B0604020202020204" pitchFamily="34" charset="0"/>
              </a:rPr>
              <a:t> Panasonic Headquarters News Release, "</a:t>
            </a:r>
            <a:r>
              <a:rPr kumimoji="0" lang="en-FI" altLang="en-FI" sz="800" b="0" i="0" u="none" strike="noStrike" cap="none" normalizeH="0" baseline="0" dirty="0">
                <a:ln>
                  <a:noFill/>
                </a:ln>
                <a:solidFill>
                  <a:schemeClr val="tx1"/>
                </a:solidFill>
                <a:effectLst/>
                <a:latin typeface="Arial" panose="020B0604020202020204" pitchFamily="34" charset="0"/>
                <a:hlinkClick r:id="rId3"/>
              </a:rPr>
              <a:t>Launch of New 'Ene-Farm' Home Fuel Cell Product More Affordable and Easier to Install</a:t>
            </a:r>
            <a:r>
              <a:rPr kumimoji="0" lang="en-FI" altLang="en-FI" sz="800" b="0" i="0" u="none" strike="noStrike" cap="none" normalizeH="0" baseline="0" dirty="0">
                <a:ln>
                  <a:noFill/>
                </a:ln>
                <a:solidFill>
                  <a:schemeClr val="tx1"/>
                </a:solidFill>
                <a:effectLst/>
                <a:latin typeface="Arial" panose="020B0604020202020204" pitchFamily="34" charset="0"/>
              </a:rPr>
              <a:t>"</a:t>
            </a:r>
            <a:br>
              <a:rPr kumimoji="0" lang="en-FI" altLang="en-FI" sz="800" b="0" i="0" u="none" strike="noStrike" cap="none" normalizeH="0" baseline="0" dirty="0">
                <a:ln>
                  <a:noFill/>
                </a:ln>
                <a:solidFill>
                  <a:schemeClr val="tx1"/>
                </a:solidFill>
                <a:effectLst/>
                <a:latin typeface="Arial" panose="020B0604020202020204" pitchFamily="34" charset="0"/>
              </a:rPr>
            </a:br>
            <a:r>
              <a:rPr kumimoji="0" lang="en-FI" altLang="en-FI" sz="800" b="0" i="0" u="none" strike="noStrike" cap="none" normalizeH="0" baseline="30000" dirty="0">
                <a:ln>
                  <a:noFill/>
                </a:ln>
                <a:solidFill>
                  <a:schemeClr val="tx1"/>
                </a:solidFill>
                <a:effectLst/>
                <a:latin typeface="Arial" panose="020B0604020202020204" pitchFamily="34" charset="0"/>
              </a:rPr>
              <a:t>c</a:t>
            </a:r>
            <a:r>
              <a:rPr kumimoji="0" lang="en-FI" altLang="en-FI" sz="800" b="0" i="0" u="none" strike="noStrike" cap="none" normalizeH="0" baseline="0" dirty="0">
                <a:ln>
                  <a:noFill/>
                </a:ln>
                <a:solidFill>
                  <a:schemeClr val="tx1"/>
                </a:solidFill>
                <a:effectLst/>
                <a:latin typeface="Arial" panose="020B0604020202020204" pitchFamily="34" charset="0"/>
              </a:rPr>
              <a:t> G. Mulder et al., "Market-ready stationary 6 kW generator with alkaline fuel cells," ECS Transactions 12 (2008) 743-758</a:t>
            </a:r>
            <a:br>
              <a:rPr kumimoji="0" lang="en-FI" altLang="en-FI" sz="800" b="0" i="0" u="none" strike="noStrike" cap="none" normalizeH="0" baseline="0" dirty="0">
                <a:ln>
                  <a:noFill/>
                </a:ln>
                <a:solidFill>
                  <a:schemeClr val="tx1"/>
                </a:solidFill>
                <a:effectLst/>
                <a:latin typeface="Arial" panose="020B0604020202020204" pitchFamily="34" charset="0"/>
              </a:rPr>
            </a:br>
            <a:r>
              <a:rPr kumimoji="0" lang="en-FI" altLang="en-FI" sz="800" b="0" i="0" u="none" strike="noStrike" cap="none" normalizeH="0" baseline="30000" dirty="0">
                <a:ln>
                  <a:noFill/>
                </a:ln>
                <a:solidFill>
                  <a:schemeClr val="tx1"/>
                </a:solidFill>
                <a:effectLst/>
                <a:latin typeface="Arial" panose="020B0604020202020204" pitchFamily="34" charset="0"/>
              </a:rPr>
              <a:t>d</a:t>
            </a:r>
            <a:r>
              <a:rPr kumimoji="0" lang="en-FI" altLang="en-FI" sz="800" b="0" i="0" u="none" strike="noStrike" cap="none" normalizeH="0" baseline="0" dirty="0">
                <a:ln>
                  <a:noFill/>
                </a:ln>
                <a:solidFill>
                  <a:schemeClr val="tx1"/>
                </a:solidFill>
                <a:effectLst/>
                <a:latin typeface="Arial" panose="020B0604020202020204" pitchFamily="34" charset="0"/>
              </a:rPr>
              <a:t> Doosan </a:t>
            </a:r>
            <a:r>
              <a:rPr kumimoji="0" lang="en-FI" altLang="en-FI" sz="800" b="0" i="0" u="none" strike="noStrike" cap="none" normalizeH="0" baseline="0" dirty="0">
                <a:ln>
                  <a:noFill/>
                </a:ln>
                <a:solidFill>
                  <a:schemeClr val="tx1"/>
                </a:solidFill>
                <a:effectLst/>
                <a:latin typeface="Arial" panose="020B0604020202020204" pitchFamily="34" charset="0"/>
                <a:hlinkClick r:id="rId4" tooltip="Read more about PureCell Model 400 Datasheet"/>
              </a:rPr>
              <a:t>PureCell Model 400 Datasheet</a:t>
            </a:r>
            <a:br>
              <a:rPr kumimoji="0" lang="en-FI" altLang="en-FI" sz="800" b="0" i="0" u="none" strike="noStrike" cap="none" normalizeH="0" baseline="0" dirty="0">
                <a:ln>
                  <a:noFill/>
                </a:ln>
                <a:solidFill>
                  <a:schemeClr val="tx1"/>
                </a:solidFill>
                <a:effectLst/>
                <a:latin typeface="Arial" panose="020B0604020202020204" pitchFamily="34" charset="0"/>
              </a:rPr>
            </a:br>
            <a:r>
              <a:rPr kumimoji="0" lang="en-FI" altLang="en-FI" sz="800" b="0" i="0" u="none" strike="noStrike" cap="none" normalizeH="0" baseline="30000" dirty="0">
                <a:ln>
                  <a:noFill/>
                </a:ln>
                <a:solidFill>
                  <a:schemeClr val="tx1"/>
                </a:solidFill>
                <a:effectLst/>
                <a:latin typeface="Arial" panose="020B0604020202020204" pitchFamily="34" charset="0"/>
              </a:rPr>
              <a:t>e</a:t>
            </a:r>
            <a:r>
              <a:rPr kumimoji="0" lang="en-FI" altLang="en-FI" sz="800" b="0" i="0" u="none" strike="noStrike" cap="none" normalizeH="0" baseline="0" dirty="0">
                <a:ln>
                  <a:noFill/>
                </a:ln>
                <a:solidFill>
                  <a:schemeClr val="tx1"/>
                </a:solidFill>
                <a:effectLst/>
                <a:latin typeface="Arial" panose="020B0604020202020204" pitchFamily="34" charset="0"/>
              </a:rPr>
              <a:t> FuelCell Energy </a:t>
            </a:r>
            <a:r>
              <a:rPr kumimoji="0" lang="en-FI" altLang="en-FI" sz="800" b="0" i="0" u="none" strike="noStrike" cap="none" normalizeH="0" baseline="0" dirty="0">
                <a:ln>
                  <a:noFill/>
                </a:ln>
                <a:solidFill>
                  <a:schemeClr val="tx1"/>
                </a:solidFill>
                <a:effectLst/>
                <a:latin typeface="Arial" panose="020B0604020202020204" pitchFamily="34" charset="0"/>
                <a:hlinkClick r:id="rId5"/>
              </a:rPr>
              <a:t>DFC300 Product Specifications</a:t>
            </a:r>
            <a:br>
              <a:rPr kumimoji="0" lang="en-FI" altLang="en-FI" sz="800" b="0" i="0" u="none" strike="noStrike" cap="none" normalizeH="0" baseline="0" dirty="0">
                <a:ln>
                  <a:noFill/>
                </a:ln>
                <a:solidFill>
                  <a:schemeClr val="tx1"/>
                </a:solidFill>
                <a:effectLst/>
                <a:latin typeface="Arial" panose="020B0604020202020204" pitchFamily="34" charset="0"/>
              </a:rPr>
            </a:br>
            <a:r>
              <a:rPr kumimoji="0" lang="en-FI" altLang="en-FI" sz="800" b="0" i="0" u="none" strike="noStrike" cap="none" normalizeH="0" baseline="30000" dirty="0">
                <a:ln>
                  <a:noFill/>
                </a:ln>
                <a:solidFill>
                  <a:schemeClr val="tx1"/>
                </a:solidFill>
                <a:effectLst/>
                <a:latin typeface="Arial" panose="020B0604020202020204" pitchFamily="34" charset="0"/>
              </a:rPr>
              <a:t>f</a:t>
            </a:r>
            <a:r>
              <a:rPr kumimoji="0" lang="en-FI" altLang="en-FI" sz="800" b="0" i="0" u="none" strike="noStrike" cap="none" normalizeH="0" baseline="0" dirty="0">
                <a:ln>
                  <a:noFill/>
                </a:ln>
                <a:solidFill>
                  <a:schemeClr val="tx1"/>
                </a:solidFill>
                <a:effectLst/>
                <a:latin typeface="Arial" panose="020B0604020202020204" pitchFamily="34" charset="0"/>
              </a:rPr>
              <a:t> Ceramic Fuel Cells </a:t>
            </a:r>
            <a:r>
              <a:rPr kumimoji="0" lang="en-FI" altLang="en-FI" sz="800" b="0" i="0" u="none" strike="noStrike" cap="none" normalizeH="0" baseline="0" dirty="0">
                <a:ln>
                  <a:noFill/>
                </a:ln>
                <a:solidFill>
                  <a:schemeClr val="tx1"/>
                </a:solidFill>
                <a:effectLst/>
                <a:latin typeface="Arial" panose="020B0604020202020204" pitchFamily="34" charset="0"/>
                <a:hlinkClick r:id="rId6"/>
              </a:rPr>
              <a:t>Gennex Product Specifications</a:t>
            </a:r>
            <a:endParaRPr kumimoji="0" lang="en-FI" altLang="en-FI" sz="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420237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2BB1BB7-335A-A20C-C9CB-393549C9D6C3}"/>
              </a:ext>
            </a:extLst>
          </p:cNvPr>
          <p:cNvSpPr>
            <a:spLocks noGrp="1"/>
          </p:cNvSpPr>
          <p:nvPr>
            <p:ph type="body" sz="half" idx="10"/>
          </p:nvPr>
        </p:nvSpPr>
        <p:spPr/>
        <p:txBody>
          <a:bodyPr/>
          <a:lstStyle/>
          <a:p>
            <a:r>
              <a:rPr lang="en-US" sz="4000" dirty="0"/>
              <a:t>Fuel cell types</a:t>
            </a:r>
          </a:p>
        </p:txBody>
      </p:sp>
      <p:pic>
        <p:nvPicPr>
          <p:cNvPr id="3076" name="Picture 4" descr="Overview of the various types of fuel cells with the following... |  Download Scientific Diagram">
            <a:extLst>
              <a:ext uri="{FF2B5EF4-FFF2-40B4-BE49-F238E27FC236}">
                <a16:creationId xmlns:a16="http://schemas.microsoft.com/office/drawing/2014/main" id="{963BF336-070C-AB39-3DBD-460932007D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363" y="931688"/>
            <a:ext cx="5508234" cy="40568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1BDBE17-44C3-5D76-9296-A5CC19181D4A}"/>
              </a:ext>
            </a:extLst>
          </p:cNvPr>
          <p:cNvSpPr txBox="1"/>
          <p:nvPr/>
        </p:nvSpPr>
        <p:spPr>
          <a:xfrm>
            <a:off x="5864862" y="1668713"/>
            <a:ext cx="2991775" cy="2377574"/>
          </a:xfrm>
          <a:prstGeom prst="rect">
            <a:avLst/>
          </a:prstGeom>
          <a:noFill/>
        </p:spPr>
        <p:txBody>
          <a:bodyPr wrap="square">
            <a:spAutoFit/>
          </a:bodyPr>
          <a:lstStyle/>
          <a:p>
            <a:r>
              <a:rPr lang="en-GB" dirty="0"/>
              <a:t>Overview of the various types of fuel cells with the following operation temperatures: polymer electrolyte membrane fuel cell (PEMFC) and direct methanol fuel cell (DMFC) RT-100 °C, phosphoric acid fuel cell (PAFC) 150-220 °C, alkaline fuel cell (AFC) RT-250 °C, molten carbonate fuel cell (MCFC) 620-660 °C, and solid oxide fuel cell (SOFC) 600-1000 °C. RT = room temperature.</a:t>
            </a:r>
            <a:endParaRPr lang="en-FI" dirty="0"/>
          </a:p>
        </p:txBody>
      </p:sp>
    </p:spTree>
    <p:extLst>
      <p:ext uri="{BB962C8B-B14F-4D97-AF65-F5344CB8AC3E}">
        <p14:creationId xmlns:p14="http://schemas.microsoft.com/office/powerpoint/2010/main" val="24569239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DA6E9C8-B34D-6475-A2B7-AB8A056D5FF4}"/>
              </a:ext>
            </a:extLst>
          </p:cNvPr>
          <p:cNvSpPr txBox="1">
            <a:spLocks/>
          </p:cNvSpPr>
          <p:nvPr/>
        </p:nvSpPr>
        <p:spPr>
          <a:xfrm>
            <a:off x="287363" y="223017"/>
            <a:ext cx="6227278" cy="1157194"/>
          </a:xfrm>
          <a:prstGeom prst="rect">
            <a:avLst/>
          </a:prstGeom>
        </p:spPr>
        <p:txBody>
          <a:bodyPr lIns="0" tIns="0" rIns="0" bIns="0"/>
          <a:lstStyle>
            <a:lvl1pPr marL="0" indent="0" algn="l" defTabSz="685733" rtl="0" eaLnBrk="1" latinLnBrk="0" hangingPunct="1">
              <a:lnSpc>
                <a:spcPct val="100000"/>
              </a:lnSpc>
              <a:spcBef>
                <a:spcPts val="750"/>
              </a:spcBef>
              <a:buFont typeface="Arial"/>
              <a:buNone/>
              <a:defRPr sz="4000" b="1" kern="1200" baseline="0">
                <a:solidFill>
                  <a:schemeClr val="tx1"/>
                </a:solidFill>
                <a:latin typeface="+mn-lt"/>
                <a:ea typeface="+mn-ea"/>
                <a:cs typeface="+mn-cs"/>
              </a:defRPr>
            </a:lvl1pPr>
            <a:lvl2pPr marL="342866" indent="0" algn="l" defTabSz="685733" rtl="0" eaLnBrk="1" latinLnBrk="0" hangingPunct="1">
              <a:lnSpc>
                <a:spcPct val="90000"/>
              </a:lnSpc>
              <a:spcBef>
                <a:spcPts val="375"/>
              </a:spcBef>
              <a:buFont typeface="Arial"/>
              <a:buNone/>
              <a:defRPr sz="1050" kern="1200">
                <a:solidFill>
                  <a:schemeClr val="tx1"/>
                </a:solidFill>
                <a:latin typeface="+mn-lt"/>
                <a:ea typeface="+mn-ea"/>
                <a:cs typeface="+mn-cs"/>
              </a:defRPr>
            </a:lvl2pPr>
            <a:lvl3pPr marL="685733" indent="0" algn="l" defTabSz="685733" rtl="0" eaLnBrk="1" latinLnBrk="0" hangingPunct="1">
              <a:lnSpc>
                <a:spcPct val="90000"/>
              </a:lnSpc>
              <a:spcBef>
                <a:spcPts val="375"/>
              </a:spcBef>
              <a:buFont typeface="Arial"/>
              <a:buNone/>
              <a:defRPr sz="900" kern="1200">
                <a:solidFill>
                  <a:schemeClr val="tx1"/>
                </a:solidFill>
                <a:latin typeface="+mn-lt"/>
                <a:ea typeface="+mn-ea"/>
                <a:cs typeface="+mn-cs"/>
              </a:defRPr>
            </a:lvl3pPr>
            <a:lvl4pPr marL="1028598"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4pPr>
            <a:lvl5pPr marL="1371465"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5pPr>
            <a:lvl6pPr marL="1714330"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6pPr>
            <a:lvl7pPr marL="2057195"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7pPr>
            <a:lvl8pPr marL="2400060"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8pPr>
            <a:lvl9pPr marL="2742930"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9pPr>
          </a:lstStyle>
          <a:p>
            <a:r>
              <a:rPr lang="en-US" sz="3200" dirty="0"/>
              <a:t>Proton Exchange Membrane Fuel Cell</a:t>
            </a:r>
          </a:p>
        </p:txBody>
      </p:sp>
      <p:pic>
        <p:nvPicPr>
          <p:cNvPr id="2" name="Picture 1">
            <a:extLst>
              <a:ext uri="{FF2B5EF4-FFF2-40B4-BE49-F238E27FC236}">
                <a16:creationId xmlns:a16="http://schemas.microsoft.com/office/drawing/2014/main" id="{91AFF0F3-A31F-0B19-76F9-EB8E9B1A62C3}"/>
              </a:ext>
            </a:extLst>
          </p:cNvPr>
          <p:cNvPicPr>
            <a:picLocks noChangeAspect="1"/>
          </p:cNvPicPr>
          <p:nvPr/>
        </p:nvPicPr>
        <p:blipFill>
          <a:blip r:embed="rId2"/>
          <a:stretch>
            <a:fillRect/>
          </a:stretch>
        </p:blipFill>
        <p:spPr>
          <a:xfrm>
            <a:off x="191269" y="1610664"/>
            <a:ext cx="3960602" cy="2852936"/>
          </a:xfrm>
          <a:prstGeom prst="rect">
            <a:avLst/>
          </a:prstGeom>
        </p:spPr>
      </p:pic>
      <p:pic>
        <p:nvPicPr>
          <p:cNvPr id="3" name="Picture 2">
            <a:extLst>
              <a:ext uri="{FF2B5EF4-FFF2-40B4-BE49-F238E27FC236}">
                <a16:creationId xmlns:a16="http://schemas.microsoft.com/office/drawing/2014/main" id="{533885F5-D8A1-BBEA-9748-44768AD8EA68}"/>
              </a:ext>
            </a:extLst>
          </p:cNvPr>
          <p:cNvPicPr>
            <a:picLocks noChangeAspect="1"/>
          </p:cNvPicPr>
          <p:nvPr/>
        </p:nvPicPr>
        <p:blipFill>
          <a:blip r:embed="rId3"/>
          <a:stretch>
            <a:fillRect/>
          </a:stretch>
        </p:blipFill>
        <p:spPr>
          <a:xfrm>
            <a:off x="4296792" y="1690600"/>
            <a:ext cx="4847208" cy="2692894"/>
          </a:xfrm>
          <a:prstGeom prst="rect">
            <a:avLst/>
          </a:prstGeom>
        </p:spPr>
      </p:pic>
      <p:sp>
        <p:nvSpPr>
          <p:cNvPr id="7" name="TextBox 6">
            <a:extLst>
              <a:ext uri="{FF2B5EF4-FFF2-40B4-BE49-F238E27FC236}">
                <a16:creationId xmlns:a16="http://schemas.microsoft.com/office/drawing/2014/main" id="{8A4257D0-70E5-F0EB-CD9C-26A6F4456185}"/>
              </a:ext>
            </a:extLst>
          </p:cNvPr>
          <p:cNvSpPr txBox="1"/>
          <p:nvPr/>
        </p:nvSpPr>
        <p:spPr>
          <a:xfrm>
            <a:off x="2419165" y="4585597"/>
            <a:ext cx="4572000" cy="523220"/>
          </a:xfrm>
          <a:prstGeom prst="rect">
            <a:avLst/>
          </a:prstGeom>
          <a:noFill/>
        </p:spPr>
        <p:txBody>
          <a:bodyPr wrap="square">
            <a:spAutoFit/>
          </a:bodyPr>
          <a:lstStyle/>
          <a:p>
            <a:r>
              <a:rPr lang="en-GB" sz="1400" dirty="0">
                <a:effectLst/>
                <a:latin typeface="STIX" panose="02020603050405020304" pitchFamily="18" charset="0"/>
              </a:rPr>
              <a:t>Proton exchange membrane fuel cell. (</a:t>
            </a:r>
            <a:r>
              <a:rPr lang="en-GB" sz="1400" i="1" dirty="0">
                <a:effectLst/>
                <a:latin typeface="STIX" panose="02020603050405020304" pitchFamily="18" charset="0"/>
              </a:rPr>
              <a:t>a</a:t>
            </a:r>
            <a:r>
              <a:rPr lang="en-GB" sz="1400" dirty="0">
                <a:effectLst/>
                <a:latin typeface="STIX" panose="02020603050405020304" pitchFamily="18" charset="0"/>
              </a:rPr>
              <a:t>) Hydrogen </a:t>
            </a:r>
            <a:r>
              <a:rPr lang="en-GB" sz="1400" dirty="0" err="1">
                <a:effectLst/>
                <a:latin typeface="STIX" panose="02020603050405020304" pitchFamily="18" charset="0"/>
              </a:rPr>
              <a:t>fueled</a:t>
            </a:r>
            <a:r>
              <a:rPr lang="en-GB" sz="1400" dirty="0">
                <a:effectLst/>
                <a:latin typeface="STIX" panose="02020603050405020304" pitchFamily="18" charset="0"/>
              </a:rPr>
              <a:t>. (</a:t>
            </a:r>
            <a:r>
              <a:rPr lang="en-GB" sz="1400" i="1" dirty="0">
                <a:effectLst/>
                <a:latin typeface="STIX" panose="02020603050405020304" pitchFamily="18" charset="0"/>
              </a:rPr>
              <a:t>b</a:t>
            </a:r>
            <a:r>
              <a:rPr lang="en-GB" sz="1400" dirty="0">
                <a:effectLst/>
                <a:latin typeface="STIX" panose="02020603050405020304" pitchFamily="18" charset="0"/>
              </a:rPr>
              <a:t>) Humidified-methanol </a:t>
            </a:r>
            <a:r>
              <a:rPr lang="en-GB" sz="1400" dirty="0" err="1">
                <a:effectLst/>
                <a:latin typeface="STIX" panose="02020603050405020304" pitchFamily="18" charset="0"/>
              </a:rPr>
              <a:t>fueled</a:t>
            </a:r>
            <a:r>
              <a:rPr lang="en-GB" sz="1400" dirty="0">
                <a:effectLst/>
                <a:latin typeface="STIX" panose="02020603050405020304" pitchFamily="18" charset="0"/>
              </a:rPr>
              <a:t>. </a:t>
            </a:r>
            <a:endParaRPr lang="en-GB" dirty="0"/>
          </a:p>
        </p:txBody>
      </p:sp>
    </p:spTree>
    <p:extLst>
      <p:ext uri="{BB962C8B-B14F-4D97-AF65-F5344CB8AC3E}">
        <p14:creationId xmlns:p14="http://schemas.microsoft.com/office/powerpoint/2010/main" val="18294021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6DC35F2-D3FB-43E0-B619-6DB85798DF5F}"/>
              </a:ext>
            </a:extLst>
          </p:cNvPr>
          <p:cNvSpPr>
            <a:spLocks noGrp="1"/>
          </p:cNvSpPr>
          <p:nvPr>
            <p:ph type="body" sz="half" idx="10"/>
          </p:nvPr>
        </p:nvSpPr>
        <p:spPr>
          <a:xfrm>
            <a:off x="287363" y="223017"/>
            <a:ext cx="7468512" cy="1157194"/>
          </a:xfrm>
        </p:spPr>
        <p:txBody>
          <a:bodyPr/>
          <a:lstStyle/>
          <a:p>
            <a:r>
              <a:rPr lang="en-US" sz="3200" dirty="0"/>
              <a:t>Solid oxide fuel cell</a:t>
            </a:r>
          </a:p>
        </p:txBody>
      </p:sp>
      <p:pic>
        <p:nvPicPr>
          <p:cNvPr id="5122" name="Picture 2" descr="KIT - LEM - Research - Solid oxide fuel cells">
            <a:extLst>
              <a:ext uri="{FF2B5EF4-FFF2-40B4-BE49-F238E27FC236}">
                <a16:creationId xmlns:a16="http://schemas.microsoft.com/office/drawing/2014/main" id="{B6AAFA3E-A1FB-92FD-1563-9F8BE1EE35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274" y="1258795"/>
            <a:ext cx="4906137" cy="302452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A52C624-2C10-E415-1D3A-B7D2ACC3AB06}"/>
              </a:ext>
            </a:extLst>
          </p:cNvPr>
          <p:cNvPicPr>
            <a:picLocks noChangeAspect="1"/>
          </p:cNvPicPr>
          <p:nvPr/>
        </p:nvPicPr>
        <p:blipFill>
          <a:blip r:embed="rId3"/>
          <a:stretch>
            <a:fillRect/>
          </a:stretch>
        </p:blipFill>
        <p:spPr>
          <a:xfrm>
            <a:off x="5140411" y="1345569"/>
            <a:ext cx="3886199" cy="2816331"/>
          </a:xfrm>
          <a:prstGeom prst="rect">
            <a:avLst/>
          </a:prstGeom>
        </p:spPr>
      </p:pic>
      <p:sp>
        <p:nvSpPr>
          <p:cNvPr id="7" name="TextBox 6">
            <a:extLst>
              <a:ext uri="{FF2B5EF4-FFF2-40B4-BE49-F238E27FC236}">
                <a16:creationId xmlns:a16="http://schemas.microsoft.com/office/drawing/2014/main" id="{91FC6129-ED0B-E842-EEA5-5CDB3D85F276}"/>
              </a:ext>
            </a:extLst>
          </p:cNvPr>
          <p:cNvSpPr txBox="1"/>
          <p:nvPr/>
        </p:nvSpPr>
        <p:spPr>
          <a:xfrm>
            <a:off x="5813329" y="4283317"/>
            <a:ext cx="2540362" cy="246221"/>
          </a:xfrm>
          <a:prstGeom prst="rect">
            <a:avLst/>
          </a:prstGeom>
          <a:noFill/>
        </p:spPr>
        <p:txBody>
          <a:bodyPr wrap="square">
            <a:spAutoFit/>
          </a:bodyPr>
          <a:lstStyle/>
          <a:p>
            <a:r>
              <a:rPr lang="en-GB" sz="1000" dirty="0">
                <a:effectLst/>
                <a:latin typeface="STIX" panose="02020603050405020304" pitchFamily="18" charset="0"/>
              </a:rPr>
              <a:t>Solid oxide fuel cell–microturbine hybrid. </a:t>
            </a:r>
            <a:endParaRPr lang="en-GB" sz="1000" dirty="0"/>
          </a:p>
        </p:txBody>
      </p:sp>
    </p:spTree>
    <p:extLst>
      <p:ext uri="{BB962C8B-B14F-4D97-AF65-F5344CB8AC3E}">
        <p14:creationId xmlns:p14="http://schemas.microsoft.com/office/powerpoint/2010/main" val="13393775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D181D67-A2C6-8791-AE98-245B1E60A1C5}"/>
              </a:ext>
            </a:extLst>
          </p:cNvPr>
          <p:cNvSpPr>
            <a:spLocks noGrp="1"/>
          </p:cNvSpPr>
          <p:nvPr>
            <p:ph type="body" sz="half" idx="10"/>
          </p:nvPr>
        </p:nvSpPr>
        <p:spPr>
          <a:xfrm>
            <a:off x="287363" y="223017"/>
            <a:ext cx="8315099" cy="1157194"/>
          </a:xfrm>
        </p:spPr>
        <p:txBody>
          <a:bodyPr/>
          <a:lstStyle/>
          <a:p>
            <a:r>
              <a:rPr lang="en-FI" dirty="0"/>
              <a:t>Application of the Combustion</a:t>
            </a:r>
          </a:p>
        </p:txBody>
      </p:sp>
      <p:pic>
        <p:nvPicPr>
          <p:cNvPr id="1026" name="Picture 2" descr="What is Gas Turbine - Vantage Power">
            <a:extLst>
              <a:ext uri="{FF2B5EF4-FFF2-40B4-BE49-F238E27FC236}">
                <a16:creationId xmlns:a16="http://schemas.microsoft.com/office/drawing/2014/main" id="{9B17078A-B56C-65A0-488D-A4CCD163AB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363" y="1207682"/>
            <a:ext cx="2160000" cy="1215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4978C9F2-CAE8-6FD7-504E-F1BBD2E35565}"/>
              </a:ext>
            </a:extLst>
          </p:cNvPr>
          <p:cNvPicPr>
            <a:picLocks noChangeAspect="1"/>
          </p:cNvPicPr>
          <p:nvPr/>
        </p:nvPicPr>
        <p:blipFill>
          <a:blip r:embed="rId3"/>
          <a:stretch>
            <a:fillRect/>
          </a:stretch>
        </p:blipFill>
        <p:spPr>
          <a:xfrm>
            <a:off x="287363" y="2866358"/>
            <a:ext cx="2160000" cy="1215000"/>
          </a:xfrm>
          <a:prstGeom prst="rect">
            <a:avLst/>
          </a:prstGeom>
        </p:spPr>
      </p:pic>
      <p:pic>
        <p:nvPicPr>
          <p:cNvPr id="1028" name="Picture 4" descr="FOTILE tri-ring burner on a gas cooktop">
            <a:extLst>
              <a:ext uri="{FF2B5EF4-FFF2-40B4-BE49-F238E27FC236}">
                <a16:creationId xmlns:a16="http://schemas.microsoft.com/office/drawing/2014/main" id="{F141FDC0-2159-50AC-5D11-149D871D8C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7363" y="4083075"/>
            <a:ext cx="2160000" cy="1215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irbus to use A380 to test hydrogen-fueled engine | CNN">
            <a:extLst>
              <a:ext uri="{FF2B5EF4-FFF2-40B4-BE49-F238E27FC236}">
                <a16:creationId xmlns:a16="http://schemas.microsoft.com/office/drawing/2014/main" id="{2D4F18AB-B2F8-455A-92FD-3D078547C2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96637" y="1207682"/>
            <a:ext cx="2160000" cy="143787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aise Of Hydrogen Internal Combustion Engines (H-ICE)">
            <a:extLst>
              <a:ext uri="{FF2B5EF4-FFF2-40B4-BE49-F238E27FC236}">
                <a16:creationId xmlns:a16="http://schemas.microsoft.com/office/drawing/2014/main" id="{3D8569FA-C287-C75F-B3F6-0345D14EA73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96637" y="2645552"/>
            <a:ext cx="2160000" cy="144080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Fascinating GIFs Showing What You Would See If Rockets Were Transparent -  Home - Made from the finest of internets">
            <a:extLst>
              <a:ext uri="{FF2B5EF4-FFF2-40B4-BE49-F238E27FC236}">
                <a16:creationId xmlns:a16="http://schemas.microsoft.com/office/drawing/2014/main" id="{88110E39-35D2-03D9-62E9-B97A7510E2C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96637" y="4342896"/>
            <a:ext cx="2160000" cy="118132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BBD9840-840E-1A2F-4510-5D85F2C4728C}"/>
              </a:ext>
            </a:extLst>
          </p:cNvPr>
          <p:cNvSpPr txBox="1"/>
          <p:nvPr/>
        </p:nvSpPr>
        <p:spPr>
          <a:xfrm>
            <a:off x="366740" y="930947"/>
            <a:ext cx="2001246" cy="300082"/>
          </a:xfrm>
          <a:prstGeom prst="rect">
            <a:avLst/>
          </a:prstGeom>
          <a:noFill/>
        </p:spPr>
        <p:txBody>
          <a:bodyPr wrap="square" rtlCol="0">
            <a:spAutoFit/>
          </a:bodyPr>
          <a:lstStyle/>
          <a:p>
            <a:pPr algn="ctr"/>
            <a:r>
              <a:rPr lang="en-FI" dirty="0"/>
              <a:t>Power Generation</a:t>
            </a:r>
          </a:p>
        </p:txBody>
      </p:sp>
      <p:sp>
        <p:nvSpPr>
          <p:cNvPr id="9" name="TextBox 8">
            <a:extLst>
              <a:ext uri="{FF2B5EF4-FFF2-40B4-BE49-F238E27FC236}">
                <a16:creationId xmlns:a16="http://schemas.microsoft.com/office/drawing/2014/main" id="{4663DB3E-F4D1-AEA7-1BCE-0A500D661520}"/>
              </a:ext>
            </a:extLst>
          </p:cNvPr>
          <p:cNvSpPr txBox="1"/>
          <p:nvPr/>
        </p:nvSpPr>
        <p:spPr>
          <a:xfrm>
            <a:off x="366740" y="2548560"/>
            <a:ext cx="2001246" cy="300082"/>
          </a:xfrm>
          <a:prstGeom prst="rect">
            <a:avLst/>
          </a:prstGeom>
          <a:noFill/>
        </p:spPr>
        <p:txBody>
          <a:bodyPr wrap="square" rtlCol="0">
            <a:spAutoFit/>
          </a:bodyPr>
          <a:lstStyle/>
          <a:p>
            <a:pPr algn="ctr"/>
            <a:r>
              <a:rPr lang="en-FI" dirty="0"/>
              <a:t>Industry&amp; Household</a:t>
            </a:r>
          </a:p>
        </p:txBody>
      </p:sp>
      <p:sp>
        <p:nvSpPr>
          <p:cNvPr id="10" name="TextBox 9">
            <a:extLst>
              <a:ext uri="{FF2B5EF4-FFF2-40B4-BE49-F238E27FC236}">
                <a16:creationId xmlns:a16="http://schemas.microsoft.com/office/drawing/2014/main" id="{4BE3E7C0-EF04-56D6-5648-9487EFBDE94D}"/>
              </a:ext>
            </a:extLst>
          </p:cNvPr>
          <p:cNvSpPr txBox="1"/>
          <p:nvPr/>
        </p:nvSpPr>
        <p:spPr>
          <a:xfrm>
            <a:off x="6601216" y="899671"/>
            <a:ext cx="2001246" cy="300082"/>
          </a:xfrm>
          <a:prstGeom prst="rect">
            <a:avLst/>
          </a:prstGeom>
          <a:noFill/>
        </p:spPr>
        <p:txBody>
          <a:bodyPr wrap="square" rtlCol="0">
            <a:spAutoFit/>
          </a:bodyPr>
          <a:lstStyle/>
          <a:p>
            <a:pPr algn="ctr"/>
            <a:r>
              <a:rPr lang="en-FI" dirty="0"/>
              <a:t>Mobility&amp;Transportation</a:t>
            </a:r>
          </a:p>
        </p:txBody>
      </p:sp>
      <p:sp>
        <p:nvSpPr>
          <p:cNvPr id="11" name="TextBox 10">
            <a:extLst>
              <a:ext uri="{FF2B5EF4-FFF2-40B4-BE49-F238E27FC236}">
                <a16:creationId xmlns:a16="http://schemas.microsoft.com/office/drawing/2014/main" id="{CC68E674-80C8-E7F4-3CA2-15C91BB585F5}"/>
              </a:ext>
            </a:extLst>
          </p:cNvPr>
          <p:cNvSpPr txBox="1"/>
          <p:nvPr/>
        </p:nvSpPr>
        <p:spPr>
          <a:xfrm>
            <a:off x="6610823" y="4034707"/>
            <a:ext cx="2001246" cy="300082"/>
          </a:xfrm>
          <a:prstGeom prst="rect">
            <a:avLst/>
          </a:prstGeom>
          <a:noFill/>
        </p:spPr>
        <p:txBody>
          <a:bodyPr wrap="square" rtlCol="0">
            <a:spAutoFit/>
          </a:bodyPr>
          <a:lstStyle/>
          <a:p>
            <a:pPr algn="ctr"/>
            <a:r>
              <a:rPr lang="en-FI" dirty="0"/>
              <a:t>AeroSpace</a:t>
            </a:r>
          </a:p>
        </p:txBody>
      </p:sp>
      <p:sp>
        <p:nvSpPr>
          <p:cNvPr id="12" name="TextBox 11">
            <a:extLst>
              <a:ext uri="{FF2B5EF4-FFF2-40B4-BE49-F238E27FC236}">
                <a16:creationId xmlns:a16="http://schemas.microsoft.com/office/drawing/2014/main" id="{CE37BFD2-1AFD-FF10-4888-827F311E71ED}"/>
              </a:ext>
            </a:extLst>
          </p:cNvPr>
          <p:cNvSpPr txBox="1"/>
          <p:nvPr/>
        </p:nvSpPr>
        <p:spPr>
          <a:xfrm>
            <a:off x="3009291" y="1091841"/>
            <a:ext cx="2555310" cy="300082"/>
          </a:xfrm>
          <a:prstGeom prst="rect">
            <a:avLst/>
          </a:prstGeom>
          <a:noFill/>
        </p:spPr>
        <p:txBody>
          <a:bodyPr wrap="square" rtlCol="0">
            <a:spAutoFit/>
          </a:bodyPr>
          <a:lstStyle/>
          <a:p>
            <a:r>
              <a:rPr lang="en-FI" b="1" dirty="0">
                <a:solidFill>
                  <a:srgbClr val="FF0000"/>
                </a:solidFill>
              </a:rPr>
              <a:t>Combustion is omnipresent!</a:t>
            </a:r>
          </a:p>
        </p:txBody>
      </p:sp>
      <p:sp>
        <p:nvSpPr>
          <p:cNvPr id="13" name="TextBox 12">
            <a:extLst>
              <a:ext uri="{FF2B5EF4-FFF2-40B4-BE49-F238E27FC236}">
                <a16:creationId xmlns:a16="http://schemas.microsoft.com/office/drawing/2014/main" id="{6DB0C4ED-4EFB-E0D0-6109-4E7A5854AD02}"/>
              </a:ext>
            </a:extLst>
          </p:cNvPr>
          <p:cNvSpPr txBox="1"/>
          <p:nvPr/>
        </p:nvSpPr>
        <p:spPr>
          <a:xfrm>
            <a:off x="3009291" y="1543656"/>
            <a:ext cx="2555310" cy="715581"/>
          </a:xfrm>
          <a:prstGeom prst="rect">
            <a:avLst/>
          </a:prstGeom>
          <a:solidFill>
            <a:srgbClr val="00FFFF"/>
          </a:solidFill>
        </p:spPr>
        <p:txBody>
          <a:bodyPr wrap="square" rtlCol="0">
            <a:spAutoFit/>
          </a:bodyPr>
          <a:lstStyle/>
          <a:p>
            <a:r>
              <a:rPr lang="en-FI" dirty="0"/>
              <a:t>But Because of emissions of </a:t>
            </a:r>
          </a:p>
          <a:p>
            <a:pPr marL="285750" indent="-285750">
              <a:buFont typeface="Arial" panose="020B0604020202020204" pitchFamily="34" charset="0"/>
              <a:buChar char="•"/>
            </a:pPr>
            <a:r>
              <a:rPr lang="en-FI" dirty="0"/>
              <a:t>Harmful pollutants</a:t>
            </a:r>
          </a:p>
          <a:p>
            <a:pPr marL="285750" indent="-285750">
              <a:buFont typeface="Arial" panose="020B0604020202020204" pitchFamily="34" charset="0"/>
              <a:buChar char="•"/>
            </a:pPr>
            <a:r>
              <a:rPr lang="en-FI" dirty="0"/>
              <a:t>Greenhouse gases</a:t>
            </a:r>
          </a:p>
        </p:txBody>
      </p:sp>
      <p:sp>
        <p:nvSpPr>
          <p:cNvPr id="14" name="TextBox 13">
            <a:extLst>
              <a:ext uri="{FF2B5EF4-FFF2-40B4-BE49-F238E27FC236}">
                <a16:creationId xmlns:a16="http://schemas.microsoft.com/office/drawing/2014/main" id="{DE718270-5B2E-DD91-BE38-41DFC71376A1}"/>
              </a:ext>
            </a:extLst>
          </p:cNvPr>
          <p:cNvSpPr txBox="1"/>
          <p:nvPr/>
        </p:nvSpPr>
        <p:spPr>
          <a:xfrm>
            <a:off x="3009291" y="3059637"/>
            <a:ext cx="2965623" cy="1131079"/>
          </a:xfrm>
          <a:prstGeom prst="rect">
            <a:avLst/>
          </a:prstGeom>
          <a:solidFill>
            <a:srgbClr val="00FFFF"/>
          </a:solidFill>
        </p:spPr>
        <p:txBody>
          <a:bodyPr wrap="square" rtlCol="0">
            <a:spAutoFit/>
          </a:bodyPr>
          <a:lstStyle/>
          <a:p>
            <a:pPr marL="285750" indent="-285750">
              <a:buFont typeface="Arial" panose="020B0604020202020204" pitchFamily="34" charset="0"/>
              <a:buChar char="•"/>
            </a:pPr>
            <a:r>
              <a:rPr lang="en-FI" dirty="0"/>
              <a:t>Combustion extremely complex, multi-scale and multi-physics</a:t>
            </a:r>
          </a:p>
          <a:p>
            <a:pPr marL="285750" indent="-285750">
              <a:buFont typeface="Arial" panose="020B0604020202020204" pitchFamily="34" charset="0"/>
              <a:buChar char="•"/>
            </a:pPr>
            <a:r>
              <a:rPr lang="en-FI" dirty="0"/>
              <a:t>Devices usually big and high power</a:t>
            </a:r>
          </a:p>
          <a:p>
            <a:pPr marL="285750" indent="-285750">
              <a:buFont typeface="Arial" panose="020B0604020202020204" pitchFamily="34" charset="0"/>
              <a:buChar char="•"/>
            </a:pPr>
            <a:r>
              <a:rPr lang="en-FI" dirty="0"/>
              <a:t>Measurements difficult</a:t>
            </a:r>
          </a:p>
        </p:txBody>
      </p:sp>
      <p:sp>
        <p:nvSpPr>
          <p:cNvPr id="16" name="TextBox 15">
            <a:extLst>
              <a:ext uri="{FF2B5EF4-FFF2-40B4-BE49-F238E27FC236}">
                <a16:creationId xmlns:a16="http://schemas.microsoft.com/office/drawing/2014/main" id="{43E305F6-774F-2907-B57A-F0174FD27DC7}"/>
              </a:ext>
            </a:extLst>
          </p:cNvPr>
          <p:cNvSpPr txBox="1"/>
          <p:nvPr/>
        </p:nvSpPr>
        <p:spPr>
          <a:xfrm>
            <a:off x="3009291" y="2431561"/>
            <a:ext cx="2805830" cy="300082"/>
          </a:xfrm>
          <a:prstGeom prst="rect">
            <a:avLst/>
          </a:prstGeom>
          <a:noFill/>
        </p:spPr>
        <p:txBody>
          <a:bodyPr wrap="square">
            <a:spAutoFit/>
          </a:bodyPr>
          <a:lstStyle/>
          <a:p>
            <a:r>
              <a:rPr lang="en-FI" b="1" dirty="0">
                <a:solidFill>
                  <a:srgbClr val="FF0000"/>
                </a:solidFill>
              </a:rPr>
              <a:t>Design challenges</a:t>
            </a:r>
          </a:p>
        </p:txBody>
      </p:sp>
      <p:sp>
        <p:nvSpPr>
          <p:cNvPr id="17" name="TextBox 16">
            <a:extLst>
              <a:ext uri="{FF2B5EF4-FFF2-40B4-BE49-F238E27FC236}">
                <a16:creationId xmlns:a16="http://schemas.microsoft.com/office/drawing/2014/main" id="{56C12A8A-1706-6874-D826-5B230EBA5A7D}"/>
              </a:ext>
            </a:extLst>
          </p:cNvPr>
          <p:cNvSpPr txBox="1"/>
          <p:nvPr/>
        </p:nvSpPr>
        <p:spPr>
          <a:xfrm>
            <a:off x="3009291" y="4518710"/>
            <a:ext cx="2805829" cy="507831"/>
          </a:xfrm>
          <a:prstGeom prst="rect">
            <a:avLst/>
          </a:prstGeom>
          <a:noFill/>
        </p:spPr>
        <p:txBody>
          <a:bodyPr wrap="square" rtlCol="0">
            <a:spAutoFit/>
          </a:bodyPr>
          <a:lstStyle/>
          <a:p>
            <a:r>
              <a:rPr lang="en-FI" dirty="0">
                <a:solidFill>
                  <a:srgbClr val="FF0000"/>
                </a:solidFill>
              </a:rPr>
              <a:t>Computational engineering very important</a:t>
            </a:r>
          </a:p>
        </p:txBody>
      </p:sp>
    </p:spTree>
    <p:extLst>
      <p:ext uri="{BB962C8B-B14F-4D97-AF65-F5344CB8AC3E}">
        <p14:creationId xmlns:p14="http://schemas.microsoft.com/office/powerpoint/2010/main" val="38008589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37032AC-1E09-48D5-887D-9C6D4ED50867}"/>
              </a:ext>
            </a:extLst>
          </p:cNvPr>
          <p:cNvSpPr/>
          <p:nvPr/>
        </p:nvSpPr>
        <p:spPr>
          <a:xfrm>
            <a:off x="276793" y="83064"/>
            <a:ext cx="6670416" cy="584775"/>
          </a:xfrm>
          <a:prstGeom prst="rect">
            <a:avLst/>
          </a:prstGeom>
        </p:spPr>
        <p:txBody>
          <a:bodyPr wrap="none">
            <a:spAutoFit/>
          </a:bodyPr>
          <a:lstStyle/>
          <a:p>
            <a:r>
              <a:rPr lang="en-US" sz="3200" b="1" dirty="0"/>
              <a:t>p–</a:t>
            </a:r>
            <a:r>
              <a:rPr lang="el-GR" sz="3200" b="1" dirty="0"/>
              <a:t>υ–</a:t>
            </a:r>
            <a:r>
              <a:rPr lang="en-US" sz="3200" b="1" dirty="0"/>
              <a:t>T relations for Gas Mixtures</a:t>
            </a:r>
            <a:endParaRPr lang="fi-FI" sz="3200" b="1" dirty="0"/>
          </a:p>
        </p:txBody>
      </p:sp>
      <p:sp>
        <p:nvSpPr>
          <p:cNvPr id="3" name="TextBox 2">
            <a:extLst>
              <a:ext uri="{FF2B5EF4-FFF2-40B4-BE49-F238E27FC236}">
                <a16:creationId xmlns:a16="http://schemas.microsoft.com/office/drawing/2014/main" id="{9E241D76-75E9-AD29-1F58-07B4DD70862E}"/>
              </a:ext>
            </a:extLst>
          </p:cNvPr>
          <p:cNvSpPr txBox="1"/>
          <p:nvPr/>
        </p:nvSpPr>
        <p:spPr>
          <a:xfrm>
            <a:off x="247497" y="843559"/>
            <a:ext cx="4572000" cy="1169551"/>
          </a:xfrm>
          <a:prstGeom prst="rect">
            <a:avLst/>
          </a:prstGeom>
          <a:solidFill>
            <a:srgbClr val="00FFFF"/>
          </a:solidFill>
        </p:spPr>
        <p:txBody>
          <a:bodyPr wrap="square">
            <a:spAutoFit/>
          </a:bodyPr>
          <a:lstStyle/>
          <a:p>
            <a:r>
              <a:rPr lang="en-GB" sz="1400" dirty="0">
                <a:effectLst/>
                <a:latin typeface="STIX" panose="02020603050405020304" pitchFamily="18" charset="0"/>
              </a:rPr>
              <a:t>Many systems of interest involve mixtures of two or more components. The principles of thermodynamics introduced thus far </a:t>
            </a:r>
            <a:r>
              <a:rPr lang="en-GB" sz="1400" i="1" dirty="0">
                <a:effectLst/>
                <a:latin typeface="STIX" panose="02020603050405020304" pitchFamily="18" charset="0"/>
              </a:rPr>
              <a:t>are </a:t>
            </a:r>
            <a:r>
              <a:rPr lang="en-GB" sz="1400" dirty="0">
                <a:effectLst/>
                <a:latin typeface="STIX" panose="02020603050405020304" pitchFamily="18" charset="0"/>
              </a:rPr>
              <a:t>applicable to systems involving mixtures, but to apply such principles requires that mixture properties be evaluated. </a:t>
            </a:r>
            <a:endParaRPr lang="en-GB" sz="1400" dirty="0"/>
          </a:p>
        </p:txBody>
      </p:sp>
      <p:sp>
        <p:nvSpPr>
          <p:cNvPr id="6" name="TextBox 5">
            <a:extLst>
              <a:ext uri="{FF2B5EF4-FFF2-40B4-BE49-F238E27FC236}">
                <a16:creationId xmlns:a16="http://schemas.microsoft.com/office/drawing/2014/main" id="{2631F307-E213-4308-C095-D8CE0CC77F73}"/>
              </a:ext>
            </a:extLst>
          </p:cNvPr>
          <p:cNvSpPr txBox="1"/>
          <p:nvPr/>
        </p:nvSpPr>
        <p:spPr>
          <a:xfrm>
            <a:off x="247497" y="2102069"/>
            <a:ext cx="4572000" cy="307777"/>
          </a:xfrm>
          <a:prstGeom prst="rect">
            <a:avLst/>
          </a:prstGeom>
          <a:solidFill>
            <a:srgbClr val="00FF00"/>
          </a:solidFill>
        </p:spPr>
        <p:txBody>
          <a:bodyPr wrap="square">
            <a:spAutoFit/>
          </a:bodyPr>
          <a:lstStyle/>
          <a:p>
            <a:r>
              <a:rPr lang="en-GB" sz="1400" i="1" dirty="0">
                <a:effectLst/>
                <a:latin typeface="STIX" panose="02020603050405020304" pitchFamily="18" charset="0"/>
              </a:rPr>
              <a:t>number of moles </a:t>
            </a:r>
            <a:endParaRPr lang="en-GB" dirty="0"/>
          </a:p>
        </p:txBody>
      </p:sp>
      <p:pic>
        <p:nvPicPr>
          <p:cNvPr id="10" name="Picture 9">
            <a:extLst>
              <a:ext uri="{FF2B5EF4-FFF2-40B4-BE49-F238E27FC236}">
                <a16:creationId xmlns:a16="http://schemas.microsoft.com/office/drawing/2014/main" id="{5AE02998-B7F6-FAFD-8354-6314C534CDE5}"/>
              </a:ext>
            </a:extLst>
          </p:cNvPr>
          <p:cNvPicPr>
            <a:picLocks noChangeAspect="1"/>
          </p:cNvPicPr>
          <p:nvPr/>
        </p:nvPicPr>
        <p:blipFill>
          <a:blip r:embed="rId2"/>
          <a:stretch>
            <a:fillRect/>
          </a:stretch>
        </p:blipFill>
        <p:spPr>
          <a:xfrm>
            <a:off x="1044790" y="2398849"/>
            <a:ext cx="2577298" cy="729954"/>
          </a:xfrm>
          <a:prstGeom prst="rect">
            <a:avLst/>
          </a:prstGeom>
        </p:spPr>
      </p:pic>
      <p:sp>
        <p:nvSpPr>
          <p:cNvPr id="14" name="TextBox 13">
            <a:extLst>
              <a:ext uri="{FF2B5EF4-FFF2-40B4-BE49-F238E27FC236}">
                <a16:creationId xmlns:a16="http://schemas.microsoft.com/office/drawing/2014/main" id="{F32D7174-8573-E625-1F7A-E0C6A0621E7F}"/>
              </a:ext>
            </a:extLst>
          </p:cNvPr>
          <p:cNvSpPr txBox="1"/>
          <p:nvPr/>
        </p:nvSpPr>
        <p:spPr>
          <a:xfrm>
            <a:off x="276793" y="3064506"/>
            <a:ext cx="4572000" cy="307777"/>
          </a:xfrm>
          <a:prstGeom prst="rect">
            <a:avLst/>
          </a:prstGeom>
          <a:solidFill>
            <a:srgbClr val="00FF00"/>
          </a:solidFill>
        </p:spPr>
        <p:txBody>
          <a:bodyPr wrap="square">
            <a:spAutoFit/>
          </a:bodyPr>
          <a:lstStyle/>
          <a:p>
            <a:r>
              <a:rPr lang="en-GB" sz="1400" i="1" dirty="0">
                <a:effectLst/>
                <a:latin typeface="STIX" panose="02020603050405020304" pitchFamily="18" charset="0"/>
              </a:rPr>
              <a:t>mole fractions </a:t>
            </a:r>
            <a:endParaRPr lang="en-GB" dirty="0"/>
          </a:p>
        </p:txBody>
      </p:sp>
      <p:pic>
        <p:nvPicPr>
          <p:cNvPr id="15" name="Picture 14">
            <a:extLst>
              <a:ext uri="{FF2B5EF4-FFF2-40B4-BE49-F238E27FC236}">
                <a16:creationId xmlns:a16="http://schemas.microsoft.com/office/drawing/2014/main" id="{02B2E8FF-FC9A-F253-F9C3-C2AA56D9992B}"/>
              </a:ext>
            </a:extLst>
          </p:cNvPr>
          <p:cNvPicPr>
            <a:picLocks noChangeAspect="1"/>
          </p:cNvPicPr>
          <p:nvPr/>
        </p:nvPicPr>
        <p:blipFill>
          <a:blip r:embed="rId3"/>
          <a:stretch>
            <a:fillRect/>
          </a:stretch>
        </p:blipFill>
        <p:spPr>
          <a:xfrm>
            <a:off x="1940018" y="3421048"/>
            <a:ext cx="704883" cy="484271"/>
          </a:xfrm>
          <a:prstGeom prst="rect">
            <a:avLst/>
          </a:prstGeom>
        </p:spPr>
      </p:pic>
      <p:sp>
        <p:nvSpPr>
          <p:cNvPr id="17" name="TextBox 16">
            <a:extLst>
              <a:ext uri="{FF2B5EF4-FFF2-40B4-BE49-F238E27FC236}">
                <a16:creationId xmlns:a16="http://schemas.microsoft.com/office/drawing/2014/main" id="{422DD2A6-FB1C-6F44-0175-B4FF9F12D788}"/>
              </a:ext>
            </a:extLst>
          </p:cNvPr>
          <p:cNvSpPr txBox="1"/>
          <p:nvPr/>
        </p:nvSpPr>
        <p:spPr>
          <a:xfrm>
            <a:off x="247497" y="3953187"/>
            <a:ext cx="4601296" cy="307777"/>
          </a:xfrm>
          <a:prstGeom prst="rect">
            <a:avLst/>
          </a:prstGeom>
          <a:solidFill>
            <a:srgbClr val="00FF00"/>
          </a:solidFill>
        </p:spPr>
        <p:txBody>
          <a:bodyPr wrap="square">
            <a:spAutoFit/>
          </a:bodyPr>
          <a:lstStyle>
            <a:defPPr>
              <a:defRPr lang="en-US"/>
            </a:defPPr>
            <a:lvl1pPr>
              <a:defRPr sz="1400" i="1">
                <a:effectLst/>
                <a:latin typeface="STIX" panose="02020603050405020304" pitchFamily="18" charset="0"/>
              </a:defRPr>
            </a:lvl1pPr>
          </a:lstStyle>
          <a:p>
            <a:r>
              <a:rPr lang="en-GB" dirty="0"/>
              <a:t>mixture Equation of state </a:t>
            </a:r>
          </a:p>
        </p:txBody>
      </p:sp>
      <p:pic>
        <p:nvPicPr>
          <p:cNvPr id="18" name="Picture 17">
            <a:extLst>
              <a:ext uri="{FF2B5EF4-FFF2-40B4-BE49-F238E27FC236}">
                <a16:creationId xmlns:a16="http://schemas.microsoft.com/office/drawing/2014/main" id="{7CB01E9E-8EF3-DDD6-8143-D19F4E19B0ED}"/>
              </a:ext>
            </a:extLst>
          </p:cNvPr>
          <p:cNvPicPr>
            <a:picLocks noChangeAspect="1"/>
          </p:cNvPicPr>
          <p:nvPr/>
        </p:nvPicPr>
        <p:blipFill>
          <a:blip r:embed="rId4"/>
          <a:stretch>
            <a:fillRect/>
          </a:stretch>
        </p:blipFill>
        <p:spPr>
          <a:xfrm>
            <a:off x="3116337" y="3347198"/>
            <a:ext cx="853137" cy="612374"/>
          </a:xfrm>
          <a:prstGeom prst="rect">
            <a:avLst/>
          </a:prstGeom>
        </p:spPr>
      </p:pic>
      <p:sp>
        <p:nvSpPr>
          <p:cNvPr id="20" name="TextBox 19">
            <a:extLst>
              <a:ext uri="{FF2B5EF4-FFF2-40B4-BE49-F238E27FC236}">
                <a16:creationId xmlns:a16="http://schemas.microsoft.com/office/drawing/2014/main" id="{16CB7E26-5562-65EC-A575-BB51B7144BE5}"/>
              </a:ext>
            </a:extLst>
          </p:cNvPr>
          <p:cNvSpPr txBox="1"/>
          <p:nvPr/>
        </p:nvSpPr>
        <p:spPr>
          <a:xfrm>
            <a:off x="238691" y="4338324"/>
            <a:ext cx="4610102" cy="738664"/>
          </a:xfrm>
          <a:prstGeom prst="rect">
            <a:avLst/>
          </a:prstGeom>
          <a:solidFill>
            <a:srgbClr val="00FFFF"/>
          </a:solidFill>
        </p:spPr>
        <p:txBody>
          <a:bodyPr wrap="square">
            <a:spAutoFit/>
          </a:bodyPr>
          <a:lstStyle/>
          <a:p>
            <a:r>
              <a:rPr lang="en-GB" sz="1400" dirty="0">
                <a:effectLst/>
                <a:latin typeface="STIX" panose="02020603050405020304" pitchFamily="18" charset="0"/>
              </a:rPr>
              <a:t>mixture values of the constants </a:t>
            </a:r>
            <a:r>
              <a:rPr lang="en-GB" sz="1400" i="1" dirty="0">
                <a:effectLst/>
                <a:latin typeface="STIX" panose="02020603050405020304" pitchFamily="18" charset="0"/>
              </a:rPr>
              <a:t>a </a:t>
            </a:r>
            <a:r>
              <a:rPr lang="en-GB" sz="1400" dirty="0">
                <a:effectLst/>
                <a:latin typeface="STIX" panose="02020603050405020304" pitchFamily="18" charset="0"/>
              </a:rPr>
              <a:t>and </a:t>
            </a:r>
            <a:r>
              <a:rPr lang="en-GB" sz="1400" i="1" dirty="0">
                <a:effectLst/>
                <a:latin typeface="STIX" panose="02020603050405020304" pitchFamily="18" charset="0"/>
              </a:rPr>
              <a:t>b </a:t>
            </a:r>
            <a:r>
              <a:rPr lang="en-GB" sz="1400" dirty="0">
                <a:effectLst/>
                <a:latin typeface="STIX" panose="02020603050405020304" pitchFamily="18" charset="0"/>
              </a:rPr>
              <a:t>for use in the van der Waals and Redlich–</a:t>
            </a:r>
            <a:r>
              <a:rPr lang="en-GB" sz="1400" dirty="0" err="1">
                <a:effectLst/>
                <a:latin typeface="STIX" panose="02020603050405020304" pitchFamily="18" charset="0"/>
              </a:rPr>
              <a:t>Kwong</a:t>
            </a:r>
            <a:r>
              <a:rPr lang="en-GB" sz="1400" dirty="0">
                <a:effectLst/>
                <a:latin typeface="STIX" panose="02020603050405020304" pitchFamily="18" charset="0"/>
              </a:rPr>
              <a:t> equations would be obtained using relations of the form </a:t>
            </a:r>
            <a:endParaRPr lang="en-GB" dirty="0"/>
          </a:p>
        </p:txBody>
      </p:sp>
      <p:pic>
        <p:nvPicPr>
          <p:cNvPr id="21" name="Picture 20">
            <a:extLst>
              <a:ext uri="{FF2B5EF4-FFF2-40B4-BE49-F238E27FC236}">
                <a16:creationId xmlns:a16="http://schemas.microsoft.com/office/drawing/2014/main" id="{AFF638FF-9787-7B5E-C257-4C193E080AC1}"/>
              </a:ext>
            </a:extLst>
          </p:cNvPr>
          <p:cNvPicPr>
            <a:picLocks noChangeAspect="1"/>
          </p:cNvPicPr>
          <p:nvPr/>
        </p:nvPicPr>
        <p:blipFill>
          <a:blip r:embed="rId5"/>
          <a:stretch>
            <a:fillRect/>
          </a:stretch>
        </p:blipFill>
        <p:spPr>
          <a:xfrm>
            <a:off x="5390155" y="843559"/>
            <a:ext cx="3114107" cy="979719"/>
          </a:xfrm>
          <a:prstGeom prst="rect">
            <a:avLst/>
          </a:prstGeom>
        </p:spPr>
      </p:pic>
      <p:sp>
        <p:nvSpPr>
          <p:cNvPr id="23" name="TextBox 22">
            <a:extLst>
              <a:ext uri="{FF2B5EF4-FFF2-40B4-BE49-F238E27FC236}">
                <a16:creationId xmlns:a16="http://schemas.microsoft.com/office/drawing/2014/main" id="{0B03125D-4757-89E3-D101-CD139E364FF2}"/>
              </a:ext>
            </a:extLst>
          </p:cNvPr>
          <p:cNvSpPr txBox="1"/>
          <p:nvPr/>
        </p:nvSpPr>
        <p:spPr>
          <a:xfrm>
            <a:off x="5293598" y="1912338"/>
            <a:ext cx="3677288" cy="307777"/>
          </a:xfrm>
          <a:prstGeom prst="rect">
            <a:avLst/>
          </a:prstGeom>
          <a:solidFill>
            <a:srgbClr val="00FF00"/>
          </a:solidFill>
        </p:spPr>
        <p:txBody>
          <a:bodyPr wrap="square">
            <a:spAutoFit/>
          </a:bodyPr>
          <a:lstStyle/>
          <a:p>
            <a:r>
              <a:rPr lang="en-GB" sz="1400" b="1" dirty="0">
                <a:solidFill>
                  <a:srgbClr val="05729B"/>
                </a:solidFill>
                <a:effectLst/>
                <a:latin typeface="STIX" panose="02020603050405020304" pitchFamily="18" charset="0"/>
              </a:rPr>
              <a:t>Kay’s rule </a:t>
            </a:r>
            <a:endParaRPr lang="en-GB" sz="1400" dirty="0">
              <a:effectLst/>
              <a:latin typeface="STIX" panose="02020603050405020304" pitchFamily="18" charset="0"/>
            </a:endParaRPr>
          </a:p>
        </p:txBody>
      </p:sp>
      <p:pic>
        <p:nvPicPr>
          <p:cNvPr id="24" name="Picture 23">
            <a:extLst>
              <a:ext uri="{FF2B5EF4-FFF2-40B4-BE49-F238E27FC236}">
                <a16:creationId xmlns:a16="http://schemas.microsoft.com/office/drawing/2014/main" id="{5E0016F3-C921-0B18-D018-6A6BF57C15D4}"/>
              </a:ext>
            </a:extLst>
          </p:cNvPr>
          <p:cNvPicPr>
            <a:picLocks noChangeAspect="1"/>
          </p:cNvPicPr>
          <p:nvPr/>
        </p:nvPicPr>
        <p:blipFill>
          <a:blip r:embed="rId6"/>
          <a:stretch>
            <a:fillRect/>
          </a:stretch>
        </p:blipFill>
        <p:spPr>
          <a:xfrm>
            <a:off x="5983550" y="2210372"/>
            <a:ext cx="2850652" cy="739957"/>
          </a:xfrm>
          <a:prstGeom prst="rect">
            <a:avLst/>
          </a:prstGeom>
        </p:spPr>
      </p:pic>
      <p:sp>
        <p:nvSpPr>
          <p:cNvPr id="26" name="TextBox 25">
            <a:extLst>
              <a:ext uri="{FF2B5EF4-FFF2-40B4-BE49-F238E27FC236}">
                <a16:creationId xmlns:a16="http://schemas.microsoft.com/office/drawing/2014/main" id="{64E48240-87A3-D160-24E3-BEE70DB01D67}"/>
              </a:ext>
            </a:extLst>
          </p:cNvPr>
          <p:cNvSpPr txBox="1"/>
          <p:nvPr/>
        </p:nvSpPr>
        <p:spPr>
          <a:xfrm>
            <a:off x="5293597" y="2973750"/>
            <a:ext cx="3677288" cy="738664"/>
          </a:xfrm>
          <a:prstGeom prst="rect">
            <a:avLst/>
          </a:prstGeom>
          <a:solidFill>
            <a:srgbClr val="00FFFF"/>
          </a:solidFill>
        </p:spPr>
        <p:txBody>
          <a:bodyPr wrap="square">
            <a:spAutoFit/>
          </a:bodyPr>
          <a:lstStyle/>
          <a:p>
            <a:r>
              <a:rPr lang="en-GB" sz="1400" dirty="0">
                <a:effectLst/>
                <a:latin typeface="STIX" panose="02020603050405020304" pitchFamily="18" charset="0"/>
              </a:rPr>
              <a:t>where </a:t>
            </a:r>
            <a:r>
              <a:rPr lang="en-GB" sz="1400" i="1" dirty="0" err="1">
                <a:effectLst/>
                <a:latin typeface="STIX" panose="02020603050405020304" pitchFamily="18" charset="0"/>
              </a:rPr>
              <a:t>T</a:t>
            </a:r>
            <a:r>
              <a:rPr lang="en-GB" sz="800" dirty="0" err="1">
                <a:effectLst/>
                <a:latin typeface="STIX" panose="02020603050405020304" pitchFamily="18" charset="0"/>
              </a:rPr>
              <a:t>c,</a:t>
            </a:r>
            <a:r>
              <a:rPr lang="en-GB" sz="800" i="1" dirty="0" err="1">
                <a:effectLst/>
                <a:latin typeface="STIX" panose="02020603050405020304" pitchFamily="18" charset="0"/>
              </a:rPr>
              <a:t>i</a:t>
            </a:r>
            <a:r>
              <a:rPr lang="en-GB" sz="1400" dirty="0">
                <a:effectLst/>
                <a:latin typeface="STIX" panose="02020603050405020304" pitchFamily="18" charset="0"/>
              </a:rPr>
              <a:t>, </a:t>
            </a:r>
            <a:r>
              <a:rPr lang="en-GB" sz="1400" i="1" dirty="0" err="1">
                <a:effectLst/>
                <a:latin typeface="STIX" panose="02020603050405020304" pitchFamily="18" charset="0"/>
              </a:rPr>
              <a:t>p</a:t>
            </a:r>
            <a:r>
              <a:rPr lang="en-GB" sz="800" dirty="0" err="1">
                <a:effectLst/>
                <a:latin typeface="STIX" panose="02020603050405020304" pitchFamily="18" charset="0"/>
              </a:rPr>
              <a:t>c,</a:t>
            </a:r>
            <a:r>
              <a:rPr lang="en-GB" sz="800" i="1" dirty="0" err="1">
                <a:effectLst/>
                <a:latin typeface="STIX" panose="02020603050405020304" pitchFamily="18" charset="0"/>
              </a:rPr>
              <a:t>i</a:t>
            </a:r>
            <a:r>
              <a:rPr lang="en-GB" sz="1400" dirty="0">
                <a:effectLst/>
                <a:latin typeface="STIX" panose="02020603050405020304" pitchFamily="18" charset="0"/>
              </a:rPr>
              <a:t>, and </a:t>
            </a:r>
            <a:r>
              <a:rPr lang="en-GB" sz="1400" i="1" dirty="0" err="1">
                <a:effectLst/>
                <a:latin typeface="STIX" panose="02020603050405020304" pitchFamily="18" charset="0"/>
              </a:rPr>
              <a:t>y</a:t>
            </a:r>
            <a:r>
              <a:rPr lang="en-GB" sz="800" i="1" dirty="0" err="1">
                <a:effectLst/>
                <a:latin typeface="STIX" panose="02020603050405020304" pitchFamily="18" charset="0"/>
              </a:rPr>
              <a:t>i</a:t>
            </a:r>
            <a:r>
              <a:rPr lang="en-GB" sz="800" i="1" dirty="0">
                <a:effectLst/>
                <a:latin typeface="STIX" panose="02020603050405020304" pitchFamily="18" charset="0"/>
              </a:rPr>
              <a:t> </a:t>
            </a:r>
            <a:r>
              <a:rPr lang="en-GB" sz="1400" dirty="0">
                <a:effectLst/>
                <a:latin typeface="STIX" panose="02020603050405020304" pitchFamily="18" charset="0"/>
              </a:rPr>
              <a:t>are the critical temperature, critical pressure, and mole fraction of component </a:t>
            </a:r>
            <a:r>
              <a:rPr lang="en-GB" sz="1400" i="1" dirty="0" err="1">
                <a:effectLst/>
                <a:latin typeface="STIX" panose="02020603050405020304" pitchFamily="18" charset="0"/>
              </a:rPr>
              <a:t>i</a:t>
            </a:r>
            <a:r>
              <a:rPr lang="en-GB" sz="1400" dirty="0">
                <a:effectLst/>
                <a:latin typeface="STIX" panose="02020603050405020304" pitchFamily="18" charset="0"/>
              </a:rPr>
              <a:t>, respectively. </a:t>
            </a:r>
            <a:endParaRPr lang="en-GB" dirty="0"/>
          </a:p>
        </p:txBody>
      </p:sp>
      <p:pic>
        <p:nvPicPr>
          <p:cNvPr id="27" name="Picture 26">
            <a:extLst>
              <a:ext uri="{FF2B5EF4-FFF2-40B4-BE49-F238E27FC236}">
                <a16:creationId xmlns:a16="http://schemas.microsoft.com/office/drawing/2014/main" id="{F0EF10AE-3AF7-03DF-2613-8F5E4EC737E0}"/>
              </a:ext>
            </a:extLst>
          </p:cNvPr>
          <p:cNvPicPr>
            <a:picLocks noChangeAspect="1"/>
          </p:cNvPicPr>
          <p:nvPr/>
        </p:nvPicPr>
        <p:blipFill>
          <a:blip r:embed="rId7"/>
          <a:stretch>
            <a:fillRect/>
          </a:stretch>
        </p:blipFill>
        <p:spPr>
          <a:xfrm>
            <a:off x="6702179" y="4620525"/>
            <a:ext cx="1006608" cy="643761"/>
          </a:xfrm>
          <a:prstGeom prst="rect">
            <a:avLst/>
          </a:prstGeom>
        </p:spPr>
      </p:pic>
      <p:sp>
        <p:nvSpPr>
          <p:cNvPr id="4" name="TextBox 3">
            <a:extLst>
              <a:ext uri="{FF2B5EF4-FFF2-40B4-BE49-F238E27FC236}">
                <a16:creationId xmlns:a16="http://schemas.microsoft.com/office/drawing/2014/main" id="{B711BFFC-3169-4C08-5465-22899AB3E816}"/>
              </a:ext>
            </a:extLst>
          </p:cNvPr>
          <p:cNvSpPr txBox="1"/>
          <p:nvPr/>
        </p:nvSpPr>
        <p:spPr>
          <a:xfrm>
            <a:off x="5294478" y="3905319"/>
            <a:ext cx="3676407" cy="461665"/>
          </a:xfrm>
          <a:prstGeom prst="rect">
            <a:avLst/>
          </a:prstGeom>
          <a:solidFill>
            <a:srgbClr val="00FFFF"/>
          </a:solidFill>
        </p:spPr>
        <p:txBody>
          <a:bodyPr wrap="square">
            <a:spAutoFit/>
          </a:bodyPr>
          <a:lstStyle/>
          <a:p>
            <a:r>
              <a:rPr lang="en-GB" sz="1200" dirty="0">
                <a:effectLst/>
                <a:latin typeface="STIX" panose="02020603050405020304" pitchFamily="18" charset="0"/>
              </a:rPr>
              <a:t>Using </a:t>
            </a:r>
            <a:r>
              <a:rPr lang="en-GB" sz="1200" i="1" dirty="0">
                <a:effectLst/>
                <a:latin typeface="STIX" panose="02020603050405020304" pitchFamily="18" charset="0"/>
              </a:rPr>
              <a:t>T</a:t>
            </a:r>
            <a:r>
              <a:rPr lang="en-GB" sz="700" dirty="0">
                <a:effectLst/>
                <a:latin typeface="STIX" panose="02020603050405020304" pitchFamily="18" charset="0"/>
              </a:rPr>
              <a:t>c </a:t>
            </a:r>
            <a:r>
              <a:rPr lang="en-GB" sz="1200" dirty="0">
                <a:effectLst/>
                <a:latin typeface="STIX" panose="02020603050405020304" pitchFamily="18" charset="0"/>
              </a:rPr>
              <a:t>and </a:t>
            </a:r>
            <a:r>
              <a:rPr lang="en-GB" sz="1200" i="1" dirty="0">
                <a:effectLst/>
                <a:latin typeface="STIX" panose="02020603050405020304" pitchFamily="18" charset="0"/>
              </a:rPr>
              <a:t>p</a:t>
            </a:r>
            <a:r>
              <a:rPr lang="en-GB" sz="700" dirty="0">
                <a:effectLst/>
                <a:latin typeface="STIX" panose="02020603050405020304" pitchFamily="18" charset="0"/>
              </a:rPr>
              <a:t>c</a:t>
            </a:r>
            <a:r>
              <a:rPr lang="en-GB" sz="1200" dirty="0">
                <a:effectLst/>
                <a:latin typeface="STIX" panose="02020603050405020304" pitchFamily="18" charset="0"/>
              </a:rPr>
              <a:t>, the mixture compressibility factor </a:t>
            </a:r>
            <a:r>
              <a:rPr lang="en-GB" sz="1200" i="1" dirty="0">
                <a:effectLst/>
                <a:latin typeface="STIX" panose="02020603050405020304" pitchFamily="18" charset="0"/>
              </a:rPr>
              <a:t>Z </a:t>
            </a:r>
            <a:r>
              <a:rPr lang="en-GB" sz="1200" dirty="0">
                <a:effectLst/>
                <a:latin typeface="STIX" panose="02020603050405020304" pitchFamily="18" charset="0"/>
              </a:rPr>
              <a:t>is obtained as for a single pure component. </a:t>
            </a:r>
            <a:endParaRPr lang="en-FI" dirty="0"/>
          </a:p>
        </p:txBody>
      </p:sp>
    </p:spTree>
    <p:extLst>
      <p:ext uri="{BB962C8B-B14F-4D97-AF65-F5344CB8AC3E}">
        <p14:creationId xmlns:p14="http://schemas.microsoft.com/office/powerpoint/2010/main" val="38193035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37032AC-1E09-48D5-887D-9C6D4ED50867}"/>
              </a:ext>
            </a:extLst>
          </p:cNvPr>
          <p:cNvSpPr/>
          <p:nvPr/>
        </p:nvSpPr>
        <p:spPr>
          <a:xfrm>
            <a:off x="276793" y="83064"/>
            <a:ext cx="6670416" cy="584775"/>
          </a:xfrm>
          <a:prstGeom prst="rect">
            <a:avLst/>
          </a:prstGeom>
        </p:spPr>
        <p:txBody>
          <a:bodyPr wrap="none">
            <a:spAutoFit/>
          </a:bodyPr>
          <a:lstStyle/>
          <a:p>
            <a:r>
              <a:rPr lang="en-US" sz="3200" b="1" dirty="0"/>
              <a:t>p–</a:t>
            </a:r>
            <a:r>
              <a:rPr lang="el-GR" sz="3200" b="1" dirty="0"/>
              <a:t>υ–</a:t>
            </a:r>
            <a:r>
              <a:rPr lang="en-US" sz="3200" b="1" dirty="0"/>
              <a:t>T relations for Gas Mixtures</a:t>
            </a:r>
            <a:endParaRPr lang="fi-FI" sz="3200" b="1" dirty="0"/>
          </a:p>
        </p:txBody>
      </p:sp>
      <p:sp>
        <p:nvSpPr>
          <p:cNvPr id="4" name="TextBox 3">
            <a:extLst>
              <a:ext uri="{FF2B5EF4-FFF2-40B4-BE49-F238E27FC236}">
                <a16:creationId xmlns:a16="http://schemas.microsoft.com/office/drawing/2014/main" id="{6791C07B-9AF3-5398-4C4D-58073ECB195F}"/>
              </a:ext>
            </a:extLst>
          </p:cNvPr>
          <p:cNvSpPr txBox="1"/>
          <p:nvPr/>
        </p:nvSpPr>
        <p:spPr>
          <a:xfrm>
            <a:off x="276793" y="819086"/>
            <a:ext cx="4572000" cy="954107"/>
          </a:xfrm>
          <a:prstGeom prst="rect">
            <a:avLst/>
          </a:prstGeom>
          <a:solidFill>
            <a:srgbClr val="00FFFF"/>
          </a:solidFill>
        </p:spPr>
        <p:txBody>
          <a:bodyPr wrap="square">
            <a:spAutoFit/>
          </a:bodyPr>
          <a:lstStyle/>
          <a:p>
            <a:r>
              <a:rPr lang="en-GB" sz="1400" dirty="0">
                <a:effectLst/>
                <a:latin typeface="STIX" panose="02020603050405020304" pitchFamily="18" charset="0"/>
              </a:rPr>
              <a:t>According to the </a:t>
            </a:r>
            <a:r>
              <a:rPr lang="en-GB" sz="1400" b="1" dirty="0">
                <a:solidFill>
                  <a:srgbClr val="05729B"/>
                </a:solidFill>
                <a:effectLst/>
                <a:latin typeface="STIX" panose="02020603050405020304" pitchFamily="18" charset="0"/>
              </a:rPr>
              <a:t>additive pressure rule</a:t>
            </a:r>
            <a:r>
              <a:rPr lang="en-GB" sz="1400" dirty="0">
                <a:effectLst/>
                <a:latin typeface="STIX" panose="02020603050405020304" pitchFamily="18" charset="0"/>
              </a:rPr>
              <a:t>, the pressure of a gas mixture occupying volume </a:t>
            </a:r>
            <a:r>
              <a:rPr lang="en-GB" sz="1400" i="1" dirty="0">
                <a:effectLst/>
                <a:latin typeface="STIX" panose="02020603050405020304" pitchFamily="18" charset="0"/>
              </a:rPr>
              <a:t>V </a:t>
            </a:r>
            <a:r>
              <a:rPr lang="en-GB" sz="1400" dirty="0">
                <a:effectLst/>
                <a:latin typeface="STIX" panose="02020603050405020304" pitchFamily="18" charset="0"/>
              </a:rPr>
              <a:t>at temperature </a:t>
            </a:r>
            <a:r>
              <a:rPr lang="en-GB" sz="1400" i="1" dirty="0">
                <a:effectLst/>
                <a:latin typeface="STIX" panose="02020603050405020304" pitchFamily="18" charset="0"/>
              </a:rPr>
              <a:t>T </a:t>
            </a:r>
            <a:r>
              <a:rPr lang="en-GB" sz="1400" dirty="0">
                <a:effectLst/>
                <a:latin typeface="STIX" panose="02020603050405020304" pitchFamily="18" charset="0"/>
              </a:rPr>
              <a:t>is expressible as a sum of pressures exerted by the individual components: </a:t>
            </a:r>
            <a:endParaRPr lang="en-GB" dirty="0"/>
          </a:p>
        </p:txBody>
      </p:sp>
      <p:pic>
        <p:nvPicPr>
          <p:cNvPr id="5" name="Picture 4">
            <a:extLst>
              <a:ext uri="{FF2B5EF4-FFF2-40B4-BE49-F238E27FC236}">
                <a16:creationId xmlns:a16="http://schemas.microsoft.com/office/drawing/2014/main" id="{38EDC80C-839D-D30C-0538-E9DF13A56BC2}"/>
              </a:ext>
            </a:extLst>
          </p:cNvPr>
          <p:cNvPicPr>
            <a:picLocks noChangeAspect="1"/>
          </p:cNvPicPr>
          <p:nvPr/>
        </p:nvPicPr>
        <p:blipFill>
          <a:blip r:embed="rId2"/>
          <a:stretch>
            <a:fillRect/>
          </a:stretch>
        </p:blipFill>
        <p:spPr>
          <a:xfrm>
            <a:off x="1191985" y="1773193"/>
            <a:ext cx="2741615" cy="436166"/>
          </a:xfrm>
          <a:prstGeom prst="rect">
            <a:avLst/>
          </a:prstGeom>
        </p:spPr>
      </p:pic>
      <p:sp>
        <p:nvSpPr>
          <p:cNvPr id="9" name="TextBox 8">
            <a:extLst>
              <a:ext uri="{FF2B5EF4-FFF2-40B4-BE49-F238E27FC236}">
                <a16:creationId xmlns:a16="http://schemas.microsoft.com/office/drawing/2014/main" id="{500DA5F0-4C78-A88C-EEAB-0A69AA1D1397}"/>
              </a:ext>
            </a:extLst>
          </p:cNvPr>
          <p:cNvSpPr txBox="1"/>
          <p:nvPr/>
        </p:nvSpPr>
        <p:spPr>
          <a:xfrm>
            <a:off x="276793" y="2209359"/>
            <a:ext cx="4572000" cy="738664"/>
          </a:xfrm>
          <a:prstGeom prst="rect">
            <a:avLst/>
          </a:prstGeom>
          <a:solidFill>
            <a:srgbClr val="00FFFF"/>
          </a:solidFill>
        </p:spPr>
        <p:txBody>
          <a:bodyPr wrap="square">
            <a:spAutoFit/>
          </a:bodyPr>
          <a:lstStyle/>
          <a:p>
            <a:r>
              <a:rPr lang="en-GB" sz="1400" dirty="0">
                <a:effectLst/>
                <a:latin typeface="STIX" panose="02020603050405020304" pitchFamily="18" charset="0"/>
              </a:rPr>
              <a:t>Since component </a:t>
            </a:r>
            <a:r>
              <a:rPr lang="en-GB" sz="1400" i="1" dirty="0" err="1">
                <a:effectLst/>
                <a:latin typeface="STIX" panose="02020603050405020304" pitchFamily="18" charset="0"/>
              </a:rPr>
              <a:t>i</a:t>
            </a:r>
            <a:r>
              <a:rPr lang="en-GB" sz="1400" i="1" dirty="0">
                <a:effectLst/>
                <a:latin typeface="STIX" panose="02020603050405020304" pitchFamily="18" charset="0"/>
              </a:rPr>
              <a:t> </a:t>
            </a:r>
            <a:r>
              <a:rPr lang="en-GB" sz="1400" dirty="0">
                <a:effectLst/>
                <a:latin typeface="STIX" panose="02020603050405020304" pitchFamily="18" charset="0"/>
              </a:rPr>
              <a:t>is considered to be at the volume and temperature of the mixture, the compressibility factor </a:t>
            </a:r>
            <a:r>
              <a:rPr lang="en-GB" sz="1400" i="1" dirty="0">
                <a:effectLst/>
                <a:latin typeface="STIX" panose="02020603050405020304" pitchFamily="18" charset="0"/>
              </a:rPr>
              <a:t>Z</a:t>
            </a:r>
            <a:r>
              <a:rPr lang="en-GB" sz="800" i="1" dirty="0">
                <a:effectLst/>
                <a:latin typeface="STIX" panose="02020603050405020304" pitchFamily="18" charset="0"/>
              </a:rPr>
              <a:t>i </a:t>
            </a:r>
            <a:r>
              <a:rPr lang="en-GB" sz="1400" dirty="0">
                <a:effectLst/>
                <a:latin typeface="STIX" panose="02020603050405020304" pitchFamily="18" charset="0"/>
              </a:rPr>
              <a:t>for this component is </a:t>
            </a:r>
            <a:endParaRPr lang="en-GB" dirty="0"/>
          </a:p>
        </p:txBody>
      </p:sp>
      <p:pic>
        <p:nvPicPr>
          <p:cNvPr id="11" name="Picture 10">
            <a:extLst>
              <a:ext uri="{FF2B5EF4-FFF2-40B4-BE49-F238E27FC236}">
                <a16:creationId xmlns:a16="http://schemas.microsoft.com/office/drawing/2014/main" id="{851A4DAA-CD9D-805C-CB72-3E76B0C8FA3D}"/>
              </a:ext>
            </a:extLst>
          </p:cNvPr>
          <p:cNvPicPr>
            <a:picLocks noChangeAspect="1"/>
          </p:cNvPicPr>
          <p:nvPr/>
        </p:nvPicPr>
        <p:blipFill>
          <a:blip r:embed="rId3"/>
          <a:stretch>
            <a:fillRect/>
          </a:stretch>
        </p:blipFill>
        <p:spPr>
          <a:xfrm>
            <a:off x="577110" y="3200167"/>
            <a:ext cx="1291525" cy="312369"/>
          </a:xfrm>
          <a:prstGeom prst="rect">
            <a:avLst/>
          </a:prstGeom>
        </p:spPr>
      </p:pic>
      <p:pic>
        <p:nvPicPr>
          <p:cNvPr id="12" name="Picture 11">
            <a:extLst>
              <a:ext uri="{FF2B5EF4-FFF2-40B4-BE49-F238E27FC236}">
                <a16:creationId xmlns:a16="http://schemas.microsoft.com/office/drawing/2014/main" id="{0495B941-31EB-2361-6173-915CE7E22A64}"/>
              </a:ext>
            </a:extLst>
          </p:cNvPr>
          <p:cNvPicPr>
            <a:picLocks noChangeAspect="1"/>
          </p:cNvPicPr>
          <p:nvPr/>
        </p:nvPicPr>
        <p:blipFill>
          <a:blip r:embed="rId4"/>
          <a:stretch>
            <a:fillRect/>
          </a:stretch>
        </p:blipFill>
        <p:spPr>
          <a:xfrm>
            <a:off x="2080421" y="3019183"/>
            <a:ext cx="1291525" cy="674336"/>
          </a:xfrm>
          <a:prstGeom prst="rect">
            <a:avLst/>
          </a:prstGeom>
        </p:spPr>
      </p:pic>
      <p:sp>
        <p:nvSpPr>
          <p:cNvPr id="16" name="TextBox 15">
            <a:extLst>
              <a:ext uri="{FF2B5EF4-FFF2-40B4-BE49-F238E27FC236}">
                <a16:creationId xmlns:a16="http://schemas.microsoft.com/office/drawing/2014/main" id="{49D169BB-9B05-9918-33BC-663C90A91006}"/>
              </a:ext>
            </a:extLst>
          </p:cNvPr>
          <p:cNvSpPr txBox="1"/>
          <p:nvPr/>
        </p:nvSpPr>
        <p:spPr>
          <a:xfrm>
            <a:off x="276792" y="3744738"/>
            <a:ext cx="4572000" cy="307777"/>
          </a:xfrm>
          <a:prstGeom prst="rect">
            <a:avLst/>
          </a:prstGeom>
          <a:solidFill>
            <a:srgbClr val="00FFFF"/>
          </a:solidFill>
        </p:spPr>
        <p:txBody>
          <a:bodyPr wrap="square">
            <a:spAutoFit/>
          </a:bodyPr>
          <a:lstStyle/>
          <a:p>
            <a:r>
              <a:rPr lang="en-GB" sz="1400" dirty="0">
                <a:effectLst/>
                <a:latin typeface="STIX" panose="02020603050405020304" pitchFamily="18" charset="0"/>
              </a:rPr>
              <a:t>Similarly, for the mixture</a:t>
            </a:r>
            <a:endParaRPr lang="en-GB" dirty="0"/>
          </a:p>
        </p:txBody>
      </p:sp>
      <p:pic>
        <p:nvPicPr>
          <p:cNvPr id="19" name="Picture 18">
            <a:extLst>
              <a:ext uri="{FF2B5EF4-FFF2-40B4-BE49-F238E27FC236}">
                <a16:creationId xmlns:a16="http://schemas.microsoft.com/office/drawing/2014/main" id="{40ED893C-7C9B-E37E-7375-BCD2069B5169}"/>
              </a:ext>
            </a:extLst>
          </p:cNvPr>
          <p:cNvPicPr>
            <a:picLocks noChangeAspect="1"/>
          </p:cNvPicPr>
          <p:nvPr/>
        </p:nvPicPr>
        <p:blipFill>
          <a:blip r:embed="rId5"/>
          <a:stretch>
            <a:fillRect/>
          </a:stretch>
        </p:blipFill>
        <p:spPr>
          <a:xfrm>
            <a:off x="3603123" y="3067412"/>
            <a:ext cx="964945" cy="577877"/>
          </a:xfrm>
          <a:prstGeom prst="rect">
            <a:avLst/>
          </a:prstGeom>
        </p:spPr>
      </p:pic>
      <p:pic>
        <p:nvPicPr>
          <p:cNvPr id="22" name="Picture 21">
            <a:extLst>
              <a:ext uri="{FF2B5EF4-FFF2-40B4-BE49-F238E27FC236}">
                <a16:creationId xmlns:a16="http://schemas.microsoft.com/office/drawing/2014/main" id="{37BB31DD-B842-E435-FCA0-4F3086C76D4C}"/>
              </a:ext>
            </a:extLst>
          </p:cNvPr>
          <p:cNvPicPr>
            <a:picLocks noChangeAspect="1"/>
          </p:cNvPicPr>
          <p:nvPr/>
        </p:nvPicPr>
        <p:blipFill>
          <a:blip r:embed="rId6"/>
          <a:stretch>
            <a:fillRect/>
          </a:stretch>
        </p:blipFill>
        <p:spPr>
          <a:xfrm>
            <a:off x="1972105" y="4120541"/>
            <a:ext cx="1522635" cy="739386"/>
          </a:xfrm>
          <a:prstGeom prst="rect">
            <a:avLst/>
          </a:prstGeom>
        </p:spPr>
      </p:pic>
      <p:sp>
        <p:nvSpPr>
          <p:cNvPr id="28" name="TextBox 27">
            <a:extLst>
              <a:ext uri="{FF2B5EF4-FFF2-40B4-BE49-F238E27FC236}">
                <a16:creationId xmlns:a16="http://schemas.microsoft.com/office/drawing/2014/main" id="{CF926B5D-0D80-36B0-3E1A-551CCC390914}"/>
              </a:ext>
            </a:extLst>
          </p:cNvPr>
          <p:cNvSpPr txBox="1"/>
          <p:nvPr/>
        </p:nvSpPr>
        <p:spPr>
          <a:xfrm>
            <a:off x="5140170" y="819086"/>
            <a:ext cx="3808522" cy="1169551"/>
          </a:xfrm>
          <a:prstGeom prst="rect">
            <a:avLst/>
          </a:prstGeom>
          <a:solidFill>
            <a:srgbClr val="00FFFF"/>
          </a:solidFill>
        </p:spPr>
        <p:txBody>
          <a:bodyPr wrap="square">
            <a:spAutoFit/>
          </a:bodyPr>
          <a:lstStyle/>
          <a:p>
            <a:r>
              <a:rPr lang="en-GB" sz="1400" dirty="0">
                <a:effectLst/>
                <a:latin typeface="STIX" panose="02020603050405020304" pitchFamily="18" charset="0"/>
              </a:rPr>
              <a:t>The underlying assumption of the </a:t>
            </a:r>
            <a:r>
              <a:rPr lang="en-GB" sz="1400" b="1" dirty="0">
                <a:solidFill>
                  <a:srgbClr val="05729B"/>
                </a:solidFill>
                <a:effectLst/>
                <a:latin typeface="STIX" panose="02020603050405020304" pitchFamily="18" charset="0"/>
              </a:rPr>
              <a:t>additive volume rule </a:t>
            </a:r>
            <a:r>
              <a:rPr lang="en-GB" sz="1400" dirty="0">
                <a:effectLst/>
                <a:latin typeface="STIX" panose="02020603050405020304" pitchFamily="18" charset="0"/>
              </a:rPr>
              <a:t>is that the volume </a:t>
            </a:r>
            <a:r>
              <a:rPr lang="en-GB" sz="1400" i="1" dirty="0">
                <a:effectLst/>
                <a:latin typeface="STIX" panose="02020603050405020304" pitchFamily="18" charset="0"/>
              </a:rPr>
              <a:t>V </a:t>
            </a:r>
            <a:r>
              <a:rPr lang="en-GB" sz="1400" dirty="0">
                <a:effectLst/>
                <a:latin typeface="STIX" panose="02020603050405020304" pitchFamily="18" charset="0"/>
              </a:rPr>
              <a:t>of a gas mixture at temperature </a:t>
            </a:r>
            <a:r>
              <a:rPr lang="en-GB" sz="1400" i="1" dirty="0">
                <a:effectLst/>
                <a:latin typeface="STIX" panose="02020603050405020304" pitchFamily="18" charset="0"/>
              </a:rPr>
              <a:t>T </a:t>
            </a:r>
            <a:r>
              <a:rPr lang="en-GB" sz="1400" dirty="0">
                <a:effectLst/>
                <a:latin typeface="STIX" panose="02020603050405020304" pitchFamily="18" charset="0"/>
              </a:rPr>
              <a:t>and pressure </a:t>
            </a:r>
            <a:r>
              <a:rPr lang="en-GB" sz="1400" i="1" dirty="0">
                <a:effectLst/>
                <a:latin typeface="STIX" panose="02020603050405020304" pitchFamily="18" charset="0"/>
              </a:rPr>
              <a:t>p </a:t>
            </a:r>
            <a:r>
              <a:rPr lang="en-GB" sz="1400" dirty="0">
                <a:effectLst/>
                <a:latin typeface="STIX" panose="02020603050405020304" pitchFamily="18" charset="0"/>
              </a:rPr>
              <a:t>is expressible as the sum of volumes occupied by the individual components: </a:t>
            </a:r>
            <a:endParaRPr lang="en-GB" dirty="0"/>
          </a:p>
        </p:txBody>
      </p:sp>
      <p:pic>
        <p:nvPicPr>
          <p:cNvPr id="29" name="Picture 28">
            <a:extLst>
              <a:ext uri="{FF2B5EF4-FFF2-40B4-BE49-F238E27FC236}">
                <a16:creationId xmlns:a16="http://schemas.microsoft.com/office/drawing/2014/main" id="{EDAE4D14-3840-6D41-B120-8D490279290D}"/>
              </a:ext>
            </a:extLst>
          </p:cNvPr>
          <p:cNvPicPr>
            <a:picLocks noChangeAspect="1"/>
          </p:cNvPicPr>
          <p:nvPr/>
        </p:nvPicPr>
        <p:blipFill>
          <a:blip r:embed="rId7"/>
          <a:stretch>
            <a:fillRect/>
          </a:stretch>
        </p:blipFill>
        <p:spPr>
          <a:xfrm>
            <a:off x="5983942" y="2030456"/>
            <a:ext cx="2316281" cy="371596"/>
          </a:xfrm>
          <a:prstGeom prst="rect">
            <a:avLst/>
          </a:prstGeom>
        </p:spPr>
      </p:pic>
      <p:sp>
        <p:nvSpPr>
          <p:cNvPr id="31" name="TextBox 30">
            <a:extLst>
              <a:ext uri="{FF2B5EF4-FFF2-40B4-BE49-F238E27FC236}">
                <a16:creationId xmlns:a16="http://schemas.microsoft.com/office/drawing/2014/main" id="{D1B48613-0696-0104-1EF7-3ACE51ABA71A}"/>
              </a:ext>
            </a:extLst>
          </p:cNvPr>
          <p:cNvSpPr txBox="1"/>
          <p:nvPr/>
        </p:nvSpPr>
        <p:spPr>
          <a:xfrm>
            <a:off x="5140169" y="2419524"/>
            <a:ext cx="3808522" cy="738664"/>
          </a:xfrm>
          <a:prstGeom prst="rect">
            <a:avLst/>
          </a:prstGeom>
          <a:solidFill>
            <a:srgbClr val="00FFFF"/>
          </a:solidFill>
        </p:spPr>
        <p:txBody>
          <a:bodyPr wrap="square">
            <a:spAutoFit/>
          </a:bodyPr>
          <a:lstStyle/>
          <a:p>
            <a:r>
              <a:rPr lang="en-GB" sz="1400" dirty="0">
                <a:effectLst/>
                <a:latin typeface="STIX" panose="02020603050405020304" pitchFamily="18" charset="0"/>
              </a:rPr>
              <a:t>Since component </a:t>
            </a:r>
            <a:r>
              <a:rPr lang="en-GB" sz="1400" i="1" dirty="0" err="1">
                <a:effectLst/>
                <a:latin typeface="STIX" panose="02020603050405020304" pitchFamily="18" charset="0"/>
              </a:rPr>
              <a:t>i</a:t>
            </a:r>
            <a:r>
              <a:rPr lang="en-GB" sz="1400" i="1" dirty="0">
                <a:effectLst/>
                <a:latin typeface="STIX" panose="02020603050405020304" pitchFamily="18" charset="0"/>
              </a:rPr>
              <a:t> </a:t>
            </a:r>
            <a:r>
              <a:rPr lang="en-GB" sz="1400" dirty="0">
                <a:effectLst/>
                <a:latin typeface="STIX" panose="02020603050405020304" pitchFamily="18" charset="0"/>
              </a:rPr>
              <a:t>is considered to be at the pressure and temperature of the mixture, the compressibility factor </a:t>
            </a:r>
            <a:r>
              <a:rPr lang="en-GB" sz="1400" i="1" dirty="0">
                <a:effectLst/>
                <a:latin typeface="STIX" panose="02020603050405020304" pitchFamily="18" charset="0"/>
              </a:rPr>
              <a:t>Z</a:t>
            </a:r>
            <a:r>
              <a:rPr lang="en-GB" sz="800" i="1" dirty="0">
                <a:effectLst/>
                <a:latin typeface="STIX" panose="02020603050405020304" pitchFamily="18" charset="0"/>
              </a:rPr>
              <a:t>i </a:t>
            </a:r>
            <a:r>
              <a:rPr lang="en-GB" sz="1400" dirty="0">
                <a:effectLst/>
                <a:latin typeface="STIX" panose="02020603050405020304" pitchFamily="18" charset="0"/>
              </a:rPr>
              <a:t>for this component is </a:t>
            </a:r>
            <a:endParaRPr lang="en-GB" dirty="0"/>
          </a:p>
        </p:txBody>
      </p:sp>
      <p:pic>
        <p:nvPicPr>
          <p:cNvPr id="32" name="Picture 31">
            <a:extLst>
              <a:ext uri="{FF2B5EF4-FFF2-40B4-BE49-F238E27FC236}">
                <a16:creationId xmlns:a16="http://schemas.microsoft.com/office/drawing/2014/main" id="{6CE22945-D74B-0973-438F-036915965203}"/>
              </a:ext>
            </a:extLst>
          </p:cNvPr>
          <p:cNvPicPr>
            <a:picLocks noChangeAspect="1"/>
          </p:cNvPicPr>
          <p:nvPr/>
        </p:nvPicPr>
        <p:blipFill>
          <a:blip r:embed="rId8"/>
          <a:stretch>
            <a:fillRect/>
          </a:stretch>
        </p:blipFill>
        <p:spPr>
          <a:xfrm>
            <a:off x="5499982" y="3236256"/>
            <a:ext cx="1439844" cy="299098"/>
          </a:xfrm>
          <a:prstGeom prst="rect">
            <a:avLst/>
          </a:prstGeom>
        </p:spPr>
      </p:pic>
      <p:sp>
        <p:nvSpPr>
          <p:cNvPr id="34" name="TextBox 33">
            <a:extLst>
              <a:ext uri="{FF2B5EF4-FFF2-40B4-BE49-F238E27FC236}">
                <a16:creationId xmlns:a16="http://schemas.microsoft.com/office/drawing/2014/main" id="{46816497-4A59-CACE-A9AC-DE7EEF74A8F2}"/>
              </a:ext>
            </a:extLst>
          </p:cNvPr>
          <p:cNvSpPr txBox="1"/>
          <p:nvPr/>
        </p:nvSpPr>
        <p:spPr>
          <a:xfrm>
            <a:off x="5140169" y="3845960"/>
            <a:ext cx="3808522" cy="307777"/>
          </a:xfrm>
          <a:prstGeom prst="rect">
            <a:avLst/>
          </a:prstGeom>
          <a:solidFill>
            <a:srgbClr val="00FFFF"/>
          </a:solidFill>
        </p:spPr>
        <p:txBody>
          <a:bodyPr wrap="square">
            <a:spAutoFit/>
          </a:bodyPr>
          <a:lstStyle/>
          <a:p>
            <a:r>
              <a:rPr lang="en-GB" sz="1400" dirty="0">
                <a:effectLst/>
                <a:latin typeface="STIX" panose="02020603050405020304" pitchFamily="18" charset="0"/>
              </a:rPr>
              <a:t>Similarly, for the mixture</a:t>
            </a:r>
            <a:endParaRPr lang="en-GB" dirty="0"/>
          </a:p>
        </p:txBody>
      </p:sp>
      <p:pic>
        <p:nvPicPr>
          <p:cNvPr id="35" name="Picture 34">
            <a:extLst>
              <a:ext uri="{FF2B5EF4-FFF2-40B4-BE49-F238E27FC236}">
                <a16:creationId xmlns:a16="http://schemas.microsoft.com/office/drawing/2014/main" id="{09AF5385-FC6D-ECBA-7271-7FF886242352}"/>
              </a:ext>
            </a:extLst>
          </p:cNvPr>
          <p:cNvPicPr>
            <a:picLocks noChangeAspect="1"/>
          </p:cNvPicPr>
          <p:nvPr/>
        </p:nvPicPr>
        <p:blipFill>
          <a:blip r:embed="rId9"/>
          <a:stretch>
            <a:fillRect/>
          </a:stretch>
        </p:blipFill>
        <p:spPr>
          <a:xfrm>
            <a:off x="7531521" y="3158398"/>
            <a:ext cx="1053733" cy="652685"/>
          </a:xfrm>
          <a:prstGeom prst="rect">
            <a:avLst/>
          </a:prstGeom>
        </p:spPr>
      </p:pic>
      <p:pic>
        <p:nvPicPr>
          <p:cNvPr id="36" name="Picture 35">
            <a:extLst>
              <a:ext uri="{FF2B5EF4-FFF2-40B4-BE49-F238E27FC236}">
                <a16:creationId xmlns:a16="http://schemas.microsoft.com/office/drawing/2014/main" id="{2D5503F5-A5B7-9524-2585-EE109CAC1DAA}"/>
              </a:ext>
            </a:extLst>
          </p:cNvPr>
          <p:cNvPicPr>
            <a:picLocks noChangeAspect="1"/>
          </p:cNvPicPr>
          <p:nvPr/>
        </p:nvPicPr>
        <p:blipFill>
          <a:blip r:embed="rId10"/>
          <a:stretch>
            <a:fillRect/>
          </a:stretch>
        </p:blipFill>
        <p:spPr>
          <a:xfrm>
            <a:off x="6358092" y="4223125"/>
            <a:ext cx="1357708" cy="686747"/>
          </a:xfrm>
          <a:prstGeom prst="rect">
            <a:avLst/>
          </a:prstGeom>
        </p:spPr>
      </p:pic>
    </p:spTree>
    <p:extLst>
      <p:ext uri="{BB962C8B-B14F-4D97-AF65-F5344CB8AC3E}">
        <p14:creationId xmlns:p14="http://schemas.microsoft.com/office/powerpoint/2010/main" val="1964621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F053FDC-F859-49E1-B881-63C08B7FBBC9}"/>
              </a:ext>
            </a:extLst>
          </p:cNvPr>
          <p:cNvSpPr/>
          <p:nvPr/>
        </p:nvSpPr>
        <p:spPr>
          <a:xfrm>
            <a:off x="276793" y="368119"/>
            <a:ext cx="6490879" cy="584775"/>
          </a:xfrm>
          <a:prstGeom prst="rect">
            <a:avLst/>
          </a:prstGeom>
        </p:spPr>
        <p:txBody>
          <a:bodyPr wrap="none">
            <a:spAutoFit/>
          </a:bodyPr>
          <a:lstStyle/>
          <a:p>
            <a:r>
              <a:rPr lang="en-US" sz="3200" b="1" dirty="0"/>
              <a:t>Describing Mixture Composition</a:t>
            </a:r>
          </a:p>
        </p:txBody>
      </p:sp>
      <p:sp>
        <p:nvSpPr>
          <p:cNvPr id="4" name="TextBox 3">
            <a:extLst>
              <a:ext uri="{FF2B5EF4-FFF2-40B4-BE49-F238E27FC236}">
                <a16:creationId xmlns:a16="http://schemas.microsoft.com/office/drawing/2014/main" id="{6DCE7DF5-67EB-67BF-A39A-2D1B5FE8A2C7}"/>
              </a:ext>
            </a:extLst>
          </p:cNvPr>
          <p:cNvSpPr txBox="1"/>
          <p:nvPr/>
        </p:nvSpPr>
        <p:spPr>
          <a:xfrm>
            <a:off x="276793" y="1139871"/>
            <a:ext cx="4572000" cy="738664"/>
          </a:xfrm>
          <a:prstGeom prst="rect">
            <a:avLst/>
          </a:prstGeom>
          <a:solidFill>
            <a:srgbClr val="00FFFF"/>
          </a:solidFill>
        </p:spPr>
        <p:txBody>
          <a:bodyPr wrap="square">
            <a:spAutoFit/>
          </a:bodyPr>
          <a:lstStyle/>
          <a:p>
            <a:r>
              <a:rPr lang="en-GB" sz="1400" dirty="0">
                <a:effectLst/>
                <a:latin typeface="STIX" panose="02020603050405020304" pitchFamily="18" charset="0"/>
              </a:rPr>
              <a:t>The composition of the mixture can be described by giving the </a:t>
            </a:r>
            <a:r>
              <a:rPr lang="en-GB" sz="1400" i="1" dirty="0">
                <a:effectLst/>
                <a:latin typeface="STIX" panose="02020603050405020304" pitchFamily="18" charset="0"/>
              </a:rPr>
              <a:t>mass </a:t>
            </a:r>
            <a:r>
              <a:rPr lang="en-GB" sz="1400" dirty="0">
                <a:effectLst/>
                <a:latin typeface="STIX" panose="02020603050405020304" pitchFamily="18" charset="0"/>
              </a:rPr>
              <a:t>or the </a:t>
            </a:r>
            <a:r>
              <a:rPr lang="en-GB" sz="1400" i="1" dirty="0">
                <a:effectLst/>
                <a:latin typeface="STIX" panose="02020603050405020304" pitchFamily="18" charset="0"/>
              </a:rPr>
              <a:t>number of moles </a:t>
            </a:r>
            <a:r>
              <a:rPr lang="en-GB" sz="1400" dirty="0">
                <a:effectLst/>
                <a:latin typeface="STIX" panose="02020603050405020304" pitchFamily="18" charset="0"/>
              </a:rPr>
              <a:t>of each component present. </a:t>
            </a:r>
            <a:endParaRPr lang="en-GB" dirty="0"/>
          </a:p>
        </p:txBody>
      </p:sp>
      <p:pic>
        <p:nvPicPr>
          <p:cNvPr id="5" name="Picture 4">
            <a:extLst>
              <a:ext uri="{FF2B5EF4-FFF2-40B4-BE49-F238E27FC236}">
                <a16:creationId xmlns:a16="http://schemas.microsoft.com/office/drawing/2014/main" id="{D870711D-5B6E-689F-182E-BECA2000466D}"/>
              </a:ext>
            </a:extLst>
          </p:cNvPr>
          <p:cNvPicPr>
            <a:picLocks noChangeAspect="1"/>
          </p:cNvPicPr>
          <p:nvPr/>
        </p:nvPicPr>
        <p:blipFill>
          <a:blip r:embed="rId3"/>
          <a:stretch>
            <a:fillRect/>
          </a:stretch>
        </p:blipFill>
        <p:spPr>
          <a:xfrm>
            <a:off x="2105778" y="1878535"/>
            <a:ext cx="832528" cy="606251"/>
          </a:xfrm>
          <a:prstGeom prst="rect">
            <a:avLst/>
          </a:prstGeom>
        </p:spPr>
      </p:pic>
      <p:sp>
        <p:nvSpPr>
          <p:cNvPr id="7" name="TextBox 6">
            <a:extLst>
              <a:ext uri="{FF2B5EF4-FFF2-40B4-BE49-F238E27FC236}">
                <a16:creationId xmlns:a16="http://schemas.microsoft.com/office/drawing/2014/main" id="{97D910CB-0648-19BB-FF72-499EE576E307}"/>
              </a:ext>
            </a:extLst>
          </p:cNvPr>
          <p:cNvSpPr txBox="1"/>
          <p:nvPr/>
        </p:nvSpPr>
        <p:spPr>
          <a:xfrm>
            <a:off x="271653" y="2484786"/>
            <a:ext cx="4572000" cy="307777"/>
          </a:xfrm>
          <a:prstGeom prst="rect">
            <a:avLst/>
          </a:prstGeom>
          <a:solidFill>
            <a:srgbClr val="00FFFF"/>
          </a:solidFill>
        </p:spPr>
        <p:txBody>
          <a:bodyPr wrap="square">
            <a:spAutoFit/>
          </a:bodyPr>
          <a:lstStyle/>
          <a:p>
            <a:r>
              <a:rPr lang="en-GB" sz="1400" dirty="0">
                <a:effectLst/>
                <a:latin typeface="STIX" panose="02020603050405020304" pitchFamily="18" charset="0"/>
              </a:rPr>
              <a:t>The total mass of the mixture </a:t>
            </a:r>
            <a:endParaRPr lang="en-GB" dirty="0"/>
          </a:p>
        </p:txBody>
      </p:sp>
      <p:pic>
        <p:nvPicPr>
          <p:cNvPr id="9" name="Picture 8">
            <a:extLst>
              <a:ext uri="{FF2B5EF4-FFF2-40B4-BE49-F238E27FC236}">
                <a16:creationId xmlns:a16="http://schemas.microsoft.com/office/drawing/2014/main" id="{1AA88689-5288-0444-D341-2D7FDD776A8A}"/>
              </a:ext>
            </a:extLst>
          </p:cNvPr>
          <p:cNvPicPr>
            <a:picLocks noChangeAspect="1"/>
          </p:cNvPicPr>
          <p:nvPr/>
        </p:nvPicPr>
        <p:blipFill>
          <a:blip r:embed="rId4"/>
          <a:stretch>
            <a:fillRect/>
          </a:stretch>
        </p:blipFill>
        <p:spPr>
          <a:xfrm>
            <a:off x="1133796" y="2873005"/>
            <a:ext cx="2776491" cy="661435"/>
          </a:xfrm>
          <a:prstGeom prst="rect">
            <a:avLst/>
          </a:prstGeom>
        </p:spPr>
      </p:pic>
      <p:sp>
        <p:nvSpPr>
          <p:cNvPr id="11" name="TextBox 10">
            <a:extLst>
              <a:ext uri="{FF2B5EF4-FFF2-40B4-BE49-F238E27FC236}">
                <a16:creationId xmlns:a16="http://schemas.microsoft.com/office/drawing/2014/main" id="{A8AC4F14-C547-3FA1-1BCA-4C5512BA40F7}"/>
              </a:ext>
            </a:extLst>
          </p:cNvPr>
          <p:cNvSpPr txBox="1"/>
          <p:nvPr/>
        </p:nvSpPr>
        <p:spPr>
          <a:xfrm>
            <a:off x="271652" y="3570236"/>
            <a:ext cx="4572000" cy="307777"/>
          </a:xfrm>
          <a:prstGeom prst="rect">
            <a:avLst/>
          </a:prstGeom>
          <a:solidFill>
            <a:srgbClr val="00FFFF"/>
          </a:solidFill>
        </p:spPr>
        <p:txBody>
          <a:bodyPr wrap="square">
            <a:spAutoFit/>
          </a:bodyPr>
          <a:lstStyle/>
          <a:p>
            <a:r>
              <a:rPr lang="en-GB" sz="1400" dirty="0">
                <a:effectLst/>
                <a:latin typeface="STIX" panose="02020603050405020304" pitchFamily="18" charset="0"/>
              </a:rPr>
              <a:t>The mass fraction </a:t>
            </a:r>
            <a:r>
              <a:rPr lang="en-GB" sz="1400" i="1" dirty="0" err="1">
                <a:effectLst/>
                <a:latin typeface="STIX" panose="02020603050405020304" pitchFamily="18" charset="0"/>
              </a:rPr>
              <a:t>mf</a:t>
            </a:r>
            <a:r>
              <a:rPr lang="en-GB" sz="800" i="1" dirty="0" err="1">
                <a:effectLst/>
                <a:latin typeface="STIX" panose="02020603050405020304" pitchFamily="18" charset="0"/>
              </a:rPr>
              <a:t>i</a:t>
            </a:r>
            <a:r>
              <a:rPr lang="en-GB" sz="800" i="1" dirty="0">
                <a:effectLst/>
                <a:latin typeface="STIX" panose="02020603050405020304" pitchFamily="18" charset="0"/>
              </a:rPr>
              <a:t> </a:t>
            </a:r>
            <a:r>
              <a:rPr lang="en-GB" sz="1400" dirty="0">
                <a:effectLst/>
                <a:latin typeface="STIX" panose="02020603050405020304" pitchFamily="18" charset="0"/>
              </a:rPr>
              <a:t>of component </a:t>
            </a:r>
            <a:r>
              <a:rPr lang="en-GB" sz="1400" i="1" dirty="0" err="1">
                <a:effectLst/>
                <a:latin typeface="STIX" panose="02020603050405020304" pitchFamily="18" charset="0"/>
              </a:rPr>
              <a:t>i</a:t>
            </a:r>
            <a:r>
              <a:rPr lang="en-GB" sz="1400" i="1" dirty="0">
                <a:effectLst/>
                <a:latin typeface="STIX" panose="02020603050405020304" pitchFamily="18" charset="0"/>
              </a:rPr>
              <a:t> </a:t>
            </a:r>
            <a:r>
              <a:rPr lang="en-GB" sz="1400" dirty="0">
                <a:effectLst/>
                <a:latin typeface="STIX" panose="02020603050405020304" pitchFamily="18" charset="0"/>
              </a:rPr>
              <a:t>is defined as </a:t>
            </a:r>
            <a:endParaRPr lang="en-GB" dirty="0"/>
          </a:p>
        </p:txBody>
      </p:sp>
      <p:pic>
        <p:nvPicPr>
          <p:cNvPr id="12" name="Picture 11">
            <a:extLst>
              <a:ext uri="{FF2B5EF4-FFF2-40B4-BE49-F238E27FC236}">
                <a16:creationId xmlns:a16="http://schemas.microsoft.com/office/drawing/2014/main" id="{843ED5CD-999F-4721-E5DE-740EDA22C382}"/>
              </a:ext>
            </a:extLst>
          </p:cNvPr>
          <p:cNvPicPr>
            <a:picLocks noChangeAspect="1"/>
          </p:cNvPicPr>
          <p:nvPr/>
        </p:nvPicPr>
        <p:blipFill>
          <a:blip r:embed="rId5"/>
          <a:stretch>
            <a:fillRect/>
          </a:stretch>
        </p:blipFill>
        <p:spPr>
          <a:xfrm>
            <a:off x="2105778" y="3913810"/>
            <a:ext cx="832528" cy="552350"/>
          </a:xfrm>
          <a:prstGeom prst="rect">
            <a:avLst/>
          </a:prstGeom>
        </p:spPr>
      </p:pic>
      <p:sp>
        <p:nvSpPr>
          <p:cNvPr id="14" name="TextBox 13">
            <a:extLst>
              <a:ext uri="{FF2B5EF4-FFF2-40B4-BE49-F238E27FC236}">
                <a16:creationId xmlns:a16="http://schemas.microsoft.com/office/drawing/2014/main" id="{6236D7FB-8E16-EC3F-C7FE-A4D3C1572D6A}"/>
              </a:ext>
            </a:extLst>
          </p:cNvPr>
          <p:cNvSpPr txBox="1"/>
          <p:nvPr/>
        </p:nvSpPr>
        <p:spPr>
          <a:xfrm>
            <a:off x="271652" y="4452821"/>
            <a:ext cx="4572000" cy="307777"/>
          </a:xfrm>
          <a:prstGeom prst="rect">
            <a:avLst/>
          </a:prstGeom>
          <a:solidFill>
            <a:srgbClr val="00FFFF"/>
          </a:solidFill>
        </p:spPr>
        <p:txBody>
          <a:bodyPr wrap="square">
            <a:spAutoFit/>
          </a:bodyPr>
          <a:lstStyle/>
          <a:p>
            <a:r>
              <a:rPr lang="en-GB" sz="1400" dirty="0">
                <a:effectLst/>
                <a:latin typeface="STIX" panose="02020603050405020304" pitchFamily="18" charset="0"/>
              </a:rPr>
              <a:t>The total number of moles in a mixture </a:t>
            </a:r>
            <a:endParaRPr lang="en-GB" dirty="0"/>
          </a:p>
        </p:txBody>
      </p:sp>
      <p:pic>
        <p:nvPicPr>
          <p:cNvPr id="15" name="Picture 14">
            <a:extLst>
              <a:ext uri="{FF2B5EF4-FFF2-40B4-BE49-F238E27FC236}">
                <a16:creationId xmlns:a16="http://schemas.microsoft.com/office/drawing/2014/main" id="{9C590ABA-6270-2E9A-5234-9E613DF6E9CB}"/>
              </a:ext>
            </a:extLst>
          </p:cNvPr>
          <p:cNvPicPr>
            <a:picLocks noChangeAspect="1"/>
          </p:cNvPicPr>
          <p:nvPr/>
        </p:nvPicPr>
        <p:blipFill>
          <a:blip r:embed="rId6"/>
          <a:stretch>
            <a:fillRect/>
          </a:stretch>
        </p:blipFill>
        <p:spPr>
          <a:xfrm>
            <a:off x="2038334" y="4760598"/>
            <a:ext cx="2533666" cy="749719"/>
          </a:xfrm>
          <a:prstGeom prst="rect">
            <a:avLst/>
          </a:prstGeom>
        </p:spPr>
      </p:pic>
      <p:sp>
        <p:nvSpPr>
          <p:cNvPr id="17" name="TextBox 16">
            <a:extLst>
              <a:ext uri="{FF2B5EF4-FFF2-40B4-BE49-F238E27FC236}">
                <a16:creationId xmlns:a16="http://schemas.microsoft.com/office/drawing/2014/main" id="{B17FBF2B-3B72-1986-5FAE-9A5F07BBC874}"/>
              </a:ext>
            </a:extLst>
          </p:cNvPr>
          <p:cNvSpPr txBox="1"/>
          <p:nvPr/>
        </p:nvSpPr>
        <p:spPr>
          <a:xfrm>
            <a:off x="5157927" y="1139871"/>
            <a:ext cx="3826506" cy="307777"/>
          </a:xfrm>
          <a:prstGeom prst="rect">
            <a:avLst/>
          </a:prstGeom>
          <a:solidFill>
            <a:srgbClr val="00FFFF"/>
          </a:solidFill>
        </p:spPr>
        <p:txBody>
          <a:bodyPr wrap="square">
            <a:spAutoFit/>
          </a:bodyPr>
          <a:lstStyle/>
          <a:p>
            <a:r>
              <a:rPr lang="en-GB" sz="1400" dirty="0">
                <a:effectLst/>
                <a:latin typeface="STIX" panose="02020603050405020304" pitchFamily="18" charset="0"/>
              </a:rPr>
              <a:t>The mole fraction </a:t>
            </a:r>
            <a:r>
              <a:rPr lang="en-GB" sz="1400" i="1" dirty="0" err="1">
                <a:effectLst/>
                <a:latin typeface="STIX" panose="02020603050405020304" pitchFamily="18" charset="0"/>
              </a:rPr>
              <a:t>y</a:t>
            </a:r>
            <a:r>
              <a:rPr lang="en-GB" sz="800" i="1" dirty="0" err="1">
                <a:effectLst/>
                <a:latin typeface="STIX" panose="02020603050405020304" pitchFamily="18" charset="0"/>
              </a:rPr>
              <a:t>i</a:t>
            </a:r>
            <a:r>
              <a:rPr lang="en-GB" sz="800" i="1" dirty="0">
                <a:effectLst/>
                <a:latin typeface="STIX" panose="02020603050405020304" pitchFamily="18" charset="0"/>
              </a:rPr>
              <a:t> </a:t>
            </a:r>
            <a:r>
              <a:rPr lang="en-GB" sz="1400" dirty="0">
                <a:effectLst/>
                <a:latin typeface="STIX" panose="02020603050405020304" pitchFamily="18" charset="0"/>
              </a:rPr>
              <a:t>of component </a:t>
            </a:r>
            <a:r>
              <a:rPr lang="en-GB" sz="1400" i="1" dirty="0" err="1">
                <a:effectLst/>
                <a:latin typeface="STIX" panose="02020603050405020304" pitchFamily="18" charset="0"/>
              </a:rPr>
              <a:t>i</a:t>
            </a:r>
            <a:r>
              <a:rPr lang="en-GB" sz="1400" i="1" dirty="0">
                <a:effectLst/>
                <a:latin typeface="STIX" panose="02020603050405020304" pitchFamily="18" charset="0"/>
              </a:rPr>
              <a:t> </a:t>
            </a:r>
            <a:r>
              <a:rPr lang="en-GB" sz="1400" dirty="0">
                <a:effectLst/>
                <a:latin typeface="STIX" panose="02020603050405020304" pitchFamily="18" charset="0"/>
              </a:rPr>
              <a:t>is defined as </a:t>
            </a:r>
            <a:endParaRPr lang="en-GB" dirty="0"/>
          </a:p>
        </p:txBody>
      </p:sp>
      <p:pic>
        <p:nvPicPr>
          <p:cNvPr id="18" name="Picture 17">
            <a:extLst>
              <a:ext uri="{FF2B5EF4-FFF2-40B4-BE49-F238E27FC236}">
                <a16:creationId xmlns:a16="http://schemas.microsoft.com/office/drawing/2014/main" id="{D08C4A86-8A42-ADFE-7601-E25987E6913D}"/>
              </a:ext>
            </a:extLst>
          </p:cNvPr>
          <p:cNvPicPr>
            <a:picLocks noChangeAspect="1"/>
          </p:cNvPicPr>
          <p:nvPr/>
        </p:nvPicPr>
        <p:blipFill>
          <a:blip r:embed="rId7"/>
          <a:stretch>
            <a:fillRect/>
          </a:stretch>
        </p:blipFill>
        <p:spPr>
          <a:xfrm>
            <a:off x="6729535" y="1503992"/>
            <a:ext cx="683290" cy="532804"/>
          </a:xfrm>
          <a:prstGeom prst="rect">
            <a:avLst/>
          </a:prstGeom>
        </p:spPr>
      </p:pic>
      <p:sp>
        <p:nvSpPr>
          <p:cNvPr id="20" name="TextBox 19">
            <a:extLst>
              <a:ext uri="{FF2B5EF4-FFF2-40B4-BE49-F238E27FC236}">
                <a16:creationId xmlns:a16="http://schemas.microsoft.com/office/drawing/2014/main" id="{F7C74A17-94E7-792F-A60D-A67C091108AA}"/>
              </a:ext>
            </a:extLst>
          </p:cNvPr>
          <p:cNvSpPr txBox="1"/>
          <p:nvPr/>
        </p:nvSpPr>
        <p:spPr>
          <a:xfrm>
            <a:off x="5157926" y="2136799"/>
            <a:ext cx="3826505" cy="307777"/>
          </a:xfrm>
          <a:prstGeom prst="rect">
            <a:avLst/>
          </a:prstGeom>
          <a:solidFill>
            <a:srgbClr val="00FFFF"/>
          </a:solidFill>
        </p:spPr>
        <p:txBody>
          <a:bodyPr wrap="square">
            <a:spAutoFit/>
          </a:bodyPr>
          <a:lstStyle/>
          <a:p>
            <a:r>
              <a:rPr lang="en-GB" sz="1400" dirty="0">
                <a:effectLst/>
                <a:latin typeface="STIX" panose="02020603050405020304" pitchFamily="18" charset="0"/>
              </a:rPr>
              <a:t>The </a:t>
            </a:r>
            <a:r>
              <a:rPr lang="en-GB" sz="1400" b="1" dirty="0">
                <a:solidFill>
                  <a:srgbClr val="05729B"/>
                </a:solidFill>
                <a:effectLst/>
                <a:latin typeface="STIX" panose="02020603050405020304" pitchFamily="18" charset="0"/>
              </a:rPr>
              <a:t>apparent (or average) molecular weight </a:t>
            </a:r>
            <a:endParaRPr lang="en-GB" dirty="0"/>
          </a:p>
        </p:txBody>
      </p:sp>
      <p:pic>
        <p:nvPicPr>
          <p:cNvPr id="21" name="Picture 20">
            <a:extLst>
              <a:ext uri="{FF2B5EF4-FFF2-40B4-BE49-F238E27FC236}">
                <a16:creationId xmlns:a16="http://schemas.microsoft.com/office/drawing/2014/main" id="{7D27D005-0C01-0263-C2A8-982A6A55CC19}"/>
              </a:ext>
            </a:extLst>
          </p:cNvPr>
          <p:cNvPicPr>
            <a:picLocks noChangeAspect="1"/>
          </p:cNvPicPr>
          <p:nvPr/>
        </p:nvPicPr>
        <p:blipFill>
          <a:blip r:embed="rId8"/>
          <a:stretch>
            <a:fillRect/>
          </a:stretch>
        </p:blipFill>
        <p:spPr>
          <a:xfrm>
            <a:off x="5409595" y="2697043"/>
            <a:ext cx="757909" cy="569479"/>
          </a:xfrm>
          <a:prstGeom prst="rect">
            <a:avLst/>
          </a:prstGeom>
        </p:spPr>
      </p:pic>
      <p:pic>
        <p:nvPicPr>
          <p:cNvPr id="22" name="Picture 21">
            <a:extLst>
              <a:ext uri="{FF2B5EF4-FFF2-40B4-BE49-F238E27FC236}">
                <a16:creationId xmlns:a16="http://schemas.microsoft.com/office/drawing/2014/main" id="{149E1761-3788-C042-92C2-F51E60C47CDD}"/>
              </a:ext>
            </a:extLst>
          </p:cNvPr>
          <p:cNvPicPr>
            <a:picLocks noChangeAspect="1"/>
          </p:cNvPicPr>
          <p:nvPr/>
        </p:nvPicPr>
        <p:blipFill>
          <a:blip r:embed="rId9"/>
          <a:stretch>
            <a:fillRect/>
          </a:stretch>
        </p:blipFill>
        <p:spPr>
          <a:xfrm>
            <a:off x="6543365" y="2674818"/>
            <a:ext cx="2246893" cy="613928"/>
          </a:xfrm>
          <a:prstGeom prst="rect">
            <a:avLst/>
          </a:prstGeom>
        </p:spPr>
      </p:pic>
      <p:pic>
        <p:nvPicPr>
          <p:cNvPr id="23" name="Picture 22">
            <a:extLst>
              <a:ext uri="{FF2B5EF4-FFF2-40B4-BE49-F238E27FC236}">
                <a16:creationId xmlns:a16="http://schemas.microsoft.com/office/drawing/2014/main" id="{CB768B08-BBE0-44F3-2468-A106345EDA39}"/>
              </a:ext>
            </a:extLst>
          </p:cNvPr>
          <p:cNvPicPr>
            <a:picLocks noChangeAspect="1"/>
          </p:cNvPicPr>
          <p:nvPr/>
        </p:nvPicPr>
        <p:blipFill>
          <a:blip r:embed="rId10"/>
          <a:stretch>
            <a:fillRect/>
          </a:stretch>
        </p:blipFill>
        <p:spPr>
          <a:xfrm>
            <a:off x="5677155" y="3518988"/>
            <a:ext cx="2722133" cy="613928"/>
          </a:xfrm>
          <a:prstGeom prst="rect">
            <a:avLst/>
          </a:prstGeom>
        </p:spPr>
      </p:pic>
      <p:pic>
        <p:nvPicPr>
          <p:cNvPr id="24" name="Picture 23">
            <a:extLst>
              <a:ext uri="{FF2B5EF4-FFF2-40B4-BE49-F238E27FC236}">
                <a16:creationId xmlns:a16="http://schemas.microsoft.com/office/drawing/2014/main" id="{D87C4AB6-5631-B845-366C-BE8A32098C0E}"/>
              </a:ext>
            </a:extLst>
          </p:cNvPr>
          <p:cNvPicPr>
            <a:picLocks noChangeAspect="1"/>
          </p:cNvPicPr>
          <p:nvPr/>
        </p:nvPicPr>
        <p:blipFill>
          <a:blip r:embed="rId11"/>
          <a:stretch>
            <a:fillRect/>
          </a:stretch>
        </p:blipFill>
        <p:spPr>
          <a:xfrm>
            <a:off x="6610334" y="4246901"/>
            <a:ext cx="1166594" cy="656456"/>
          </a:xfrm>
          <a:prstGeom prst="rect">
            <a:avLst/>
          </a:prstGeom>
        </p:spPr>
      </p:pic>
    </p:spTree>
    <p:extLst>
      <p:ext uri="{BB962C8B-B14F-4D97-AF65-F5344CB8AC3E}">
        <p14:creationId xmlns:p14="http://schemas.microsoft.com/office/powerpoint/2010/main" val="14690599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7A69C5A-D325-E7A5-7829-1AF798B51F5F}"/>
              </a:ext>
            </a:extLst>
          </p:cNvPr>
          <p:cNvSpPr/>
          <p:nvPr/>
        </p:nvSpPr>
        <p:spPr>
          <a:xfrm>
            <a:off x="276793" y="368119"/>
            <a:ext cx="6680803" cy="584775"/>
          </a:xfrm>
          <a:prstGeom prst="rect">
            <a:avLst/>
          </a:prstGeom>
        </p:spPr>
        <p:txBody>
          <a:bodyPr wrap="none">
            <a:spAutoFit/>
          </a:bodyPr>
          <a:lstStyle/>
          <a:p>
            <a:r>
              <a:rPr lang="en-US" sz="3200" b="1" dirty="0"/>
              <a:t>Considering Combustion with Air</a:t>
            </a:r>
          </a:p>
        </p:txBody>
      </p:sp>
      <p:pic>
        <p:nvPicPr>
          <p:cNvPr id="3" name="Picture 2">
            <a:extLst>
              <a:ext uri="{FF2B5EF4-FFF2-40B4-BE49-F238E27FC236}">
                <a16:creationId xmlns:a16="http://schemas.microsoft.com/office/drawing/2014/main" id="{0D79A440-AD74-BDBB-47F0-6ACB6020E339}"/>
              </a:ext>
            </a:extLst>
          </p:cNvPr>
          <p:cNvPicPr>
            <a:picLocks noChangeAspect="1"/>
          </p:cNvPicPr>
          <p:nvPr/>
        </p:nvPicPr>
        <p:blipFill>
          <a:blip r:embed="rId3"/>
          <a:stretch>
            <a:fillRect/>
          </a:stretch>
        </p:blipFill>
        <p:spPr>
          <a:xfrm>
            <a:off x="390618" y="1279513"/>
            <a:ext cx="5759388" cy="3405076"/>
          </a:xfrm>
          <a:prstGeom prst="rect">
            <a:avLst/>
          </a:prstGeom>
        </p:spPr>
      </p:pic>
    </p:spTree>
    <p:extLst>
      <p:ext uri="{BB962C8B-B14F-4D97-AF65-F5344CB8AC3E}">
        <p14:creationId xmlns:p14="http://schemas.microsoft.com/office/powerpoint/2010/main" val="37290009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EEB5219-F29D-C972-D500-FA58AA5184F5}"/>
              </a:ext>
            </a:extLst>
          </p:cNvPr>
          <p:cNvSpPr/>
          <p:nvPr/>
        </p:nvSpPr>
        <p:spPr>
          <a:xfrm>
            <a:off x="276793" y="368119"/>
            <a:ext cx="8341514" cy="584775"/>
          </a:xfrm>
          <a:prstGeom prst="rect">
            <a:avLst/>
          </a:prstGeom>
        </p:spPr>
        <p:txBody>
          <a:bodyPr wrap="none">
            <a:spAutoFit/>
          </a:bodyPr>
          <a:lstStyle/>
          <a:p>
            <a:r>
              <a:rPr lang="en-US" sz="3200" b="1" dirty="0"/>
              <a:t>Relating p, V, and T for Ideal Gas Mixtures</a:t>
            </a:r>
          </a:p>
        </p:txBody>
      </p:sp>
      <p:sp>
        <p:nvSpPr>
          <p:cNvPr id="4" name="TextBox 3">
            <a:extLst>
              <a:ext uri="{FF2B5EF4-FFF2-40B4-BE49-F238E27FC236}">
                <a16:creationId xmlns:a16="http://schemas.microsoft.com/office/drawing/2014/main" id="{042D3190-C664-0BA4-07FD-245B3EC23E87}"/>
              </a:ext>
            </a:extLst>
          </p:cNvPr>
          <p:cNvSpPr txBox="1"/>
          <p:nvPr/>
        </p:nvSpPr>
        <p:spPr>
          <a:xfrm>
            <a:off x="276793" y="952894"/>
            <a:ext cx="4572000" cy="954107"/>
          </a:xfrm>
          <a:prstGeom prst="rect">
            <a:avLst/>
          </a:prstGeom>
          <a:solidFill>
            <a:srgbClr val="00FFFF"/>
          </a:solidFill>
        </p:spPr>
        <p:txBody>
          <a:bodyPr wrap="square">
            <a:spAutoFit/>
          </a:bodyPr>
          <a:lstStyle/>
          <a:p>
            <a:r>
              <a:rPr lang="en-GB" sz="1400" dirty="0">
                <a:effectLst/>
                <a:latin typeface="STIX" panose="02020603050405020304" pitchFamily="18" charset="0"/>
              </a:rPr>
              <a:t>The temperature of the gas mixture is </a:t>
            </a:r>
            <a:r>
              <a:rPr lang="en-GB" sz="1400" i="1" dirty="0">
                <a:effectLst/>
                <a:latin typeface="STIX" panose="02020603050405020304" pitchFamily="18" charset="0"/>
              </a:rPr>
              <a:t>T </a:t>
            </a:r>
            <a:r>
              <a:rPr lang="en-GB" sz="1400" dirty="0">
                <a:effectLst/>
                <a:latin typeface="STIX" panose="02020603050405020304" pitchFamily="18" charset="0"/>
              </a:rPr>
              <a:t>and the pressure is </a:t>
            </a:r>
            <a:r>
              <a:rPr lang="en-GB" sz="1400" i="1" dirty="0">
                <a:effectLst/>
                <a:latin typeface="STIX" panose="02020603050405020304" pitchFamily="18" charset="0"/>
              </a:rPr>
              <a:t>p</a:t>
            </a:r>
            <a:r>
              <a:rPr lang="en-GB" sz="1400" dirty="0">
                <a:effectLst/>
                <a:latin typeface="STIX" panose="02020603050405020304" pitchFamily="18" charset="0"/>
              </a:rPr>
              <a:t>. The overall mixture is considered an ideal gas, so </a:t>
            </a:r>
            <a:r>
              <a:rPr lang="en-GB" sz="1400" i="1" dirty="0">
                <a:effectLst/>
                <a:latin typeface="STIX" panose="02020603050405020304" pitchFamily="18" charset="0"/>
              </a:rPr>
              <a:t>p</a:t>
            </a:r>
            <a:r>
              <a:rPr lang="en-GB" sz="1400" dirty="0">
                <a:effectLst/>
                <a:latin typeface="STIX" panose="02020603050405020304" pitchFamily="18" charset="0"/>
              </a:rPr>
              <a:t>, </a:t>
            </a:r>
            <a:r>
              <a:rPr lang="en-GB" sz="1400" i="1" dirty="0">
                <a:effectLst/>
                <a:latin typeface="STIX" panose="02020603050405020304" pitchFamily="18" charset="0"/>
              </a:rPr>
              <a:t>V</a:t>
            </a:r>
            <a:r>
              <a:rPr lang="en-GB" sz="1400" dirty="0">
                <a:effectLst/>
                <a:latin typeface="STIX" panose="02020603050405020304" pitchFamily="18" charset="0"/>
              </a:rPr>
              <a:t>, </a:t>
            </a:r>
            <a:r>
              <a:rPr lang="en-GB" sz="1400" i="1" dirty="0">
                <a:effectLst/>
                <a:latin typeface="STIX" panose="02020603050405020304" pitchFamily="18" charset="0"/>
              </a:rPr>
              <a:t>T</a:t>
            </a:r>
            <a:r>
              <a:rPr lang="en-GB" sz="1400" dirty="0">
                <a:effectLst/>
                <a:latin typeface="STIX" panose="02020603050405020304" pitchFamily="18" charset="0"/>
              </a:rPr>
              <a:t>, and the total number of moles of mixture </a:t>
            </a:r>
            <a:r>
              <a:rPr lang="en-GB" sz="1400" i="1" dirty="0">
                <a:effectLst/>
                <a:latin typeface="STIX" panose="02020603050405020304" pitchFamily="18" charset="0"/>
              </a:rPr>
              <a:t>n </a:t>
            </a:r>
            <a:r>
              <a:rPr lang="en-GB" sz="1400" dirty="0">
                <a:effectLst/>
                <a:latin typeface="STIX" panose="02020603050405020304" pitchFamily="18" charset="0"/>
              </a:rPr>
              <a:t>are related by the ideal gas equation of state </a:t>
            </a:r>
            <a:endParaRPr lang="en-GB" dirty="0"/>
          </a:p>
        </p:txBody>
      </p:sp>
      <p:pic>
        <p:nvPicPr>
          <p:cNvPr id="5" name="Picture 4">
            <a:extLst>
              <a:ext uri="{FF2B5EF4-FFF2-40B4-BE49-F238E27FC236}">
                <a16:creationId xmlns:a16="http://schemas.microsoft.com/office/drawing/2014/main" id="{9392C2A2-084E-4EDB-7C8B-F297A193BF24}"/>
              </a:ext>
            </a:extLst>
          </p:cNvPr>
          <p:cNvPicPr>
            <a:picLocks noChangeAspect="1"/>
          </p:cNvPicPr>
          <p:nvPr/>
        </p:nvPicPr>
        <p:blipFill>
          <a:blip r:embed="rId2"/>
          <a:stretch>
            <a:fillRect/>
          </a:stretch>
        </p:blipFill>
        <p:spPr>
          <a:xfrm>
            <a:off x="2048751" y="1907001"/>
            <a:ext cx="1028083" cy="653443"/>
          </a:xfrm>
          <a:prstGeom prst="rect">
            <a:avLst/>
          </a:prstGeom>
        </p:spPr>
      </p:pic>
      <p:pic>
        <p:nvPicPr>
          <p:cNvPr id="6" name="Picture 5">
            <a:extLst>
              <a:ext uri="{FF2B5EF4-FFF2-40B4-BE49-F238E27FC236}">
                <a16:creationId xmlns:a16="http://schemas.microsoft.com/office/drawing/2014/main" id="{4809F28B-7CE3-5E7E-4CAE-CF52701979BF}"/>
              </a:ext>
            </a:extLst>
          </p:cNvPr>
          <p:cNvPicPr>
            <a:picLocks noChangeAspect="1"/>
          </p:cNvPicPr>
          <p:nvPr/>
        </p:nvPicPr>
        <p:blipFill>
          <a:blip r:embed="rId3"/>
          <a:stretch>
            <a:fillRect/>
          </a:stretch>
        </p:blipFill>
        <p:spPr>
          <a:xfrm>
            <a:off x="5033639" y="1087514"/>
            <a:ext cx="3833568" cy="3977949"/>
          </a:xfrm>
          <a:prstGeom prst="rect">
            <a:avLst/>
          </a:prstGeom>
        </p:spPr>
      </p:pic>
      <p:sp>
        <p:nvSpPr>
          <p:cNvPr id="11" name="TextBox 10">
            <a:extLst>
              <a:ext uri="{FF2B5EF4-FFF2-40B4-BE49-F238E27FC236}">
                <a16:creationId xmlns:a16="http://schemas.microsoft.com/office/drawing/2014/main" id="{490BA8D7-423B-8E72-0832-79BFCF16C586}"/>
              </a:ext>
            </a:extLst>
          </p:cNvPr>
          <p:cNvSpPr txBox="1"/>
          <p:nvPr/>
        </p:nvSpPr>
        <p:spPr>
          <a:xfrm>
            <a:off x="276792" y="2599434"/>
            <a:ext cx="4572000" cy="954107"/>
          </a:xfrm>
          <a:prstGeom prst="rect">
            <a:avLst/>
          </a:prstGeom>
          <a:solidFill>
            <a:srgbClr val="00FFFF"/>
          </a:solidFill>
        </p:spPr>
        <p:txBody>
          <a:bodyPr wrap="square">
            <a:spAutoFit/>
          </a:bodyPr>
          <a:lstStyle/>
          <a:p>
            <a:r>
              <a:rPr lang="en-GB" sz="1400" dirty="0">
                <a:effectLst/>
                <a:latin typeface="STIX" panose="02020603050405020304" pitchFamily="18" charset="0"/>
              </a:rPr>
              <a:t>In keeping with this simple picture, the </a:t>
            </a:r>
            <a:r>
              <a:rPr lang="en-GB" sz="1400" b="1" dirty="0">
                <a:solidFill>
                  <a:srgbClr val="05729B"/>
                </a:solidFill>
                <a:effectLst/>
                <a:latin typeface="STIX" panose="02020603050405020304" pitchFamily="18" charset="0"/>
              </a:rPr>
              <a:t>Dalton model </a:t>
            </a:r>
            <a:r>
              <a:rPr lang="en-GB" sz="1400" dirty="0">
                <a:effectLst/>
                <a:latin typeface="STIX" panose="02020603050405020304" pitchFamily="18" charset="0"/>
              </a:rPr>
              <a:t>assumes that each mixture component behaves as an ideal gas as if it were </a:t>
            </a:r>
            <a:r>
              <a:rPr lang="en-GB" sz="1400" i="1" dirty="0">
                <a:effectLst/>
                <a:latin typeface="STIX" panose="02020603050405020304" pitchFamily="18" charset="0"/>
              </a:rPr>
              <a:t>alone at the temperature T and volume V of the mixture</a:t>
            </a:r>
            <a:r>
              <a:rPr lang="en-GB" sz="1400" dirty="0">
                <a:effectLst/>
                <a:latin typeface="STIX" panose="02020603050405020304" pitchFamily="18" charset="0"/>
              </a:rPr>
              <a:t>. </a:t>
            </a:r>
            <a:endParaRPr lang="en-GB" dirty="0"/>
          </a:p>
        </p:txBody>
      </p:sp>
      <p:sp>
        <p:nvSpPr>
          <p:cNvPr id="14" name="TextBox 13">
            <a:extLst>
              <a:ext uri="{FF2B5EF4-FFF2-40B4-BE49-F238E27FC236}">
                <a16:creationId xmlns:a16="http://schemas.microsoft.com/office/drawing/2014/main" id="{861B924F-9A61-F1AD-C093-B633C7B76D37}"/>
              </a:ext>
            </a:extLst>
          </p:cNvPr>
          <p:cNvSpPr txBox="1"/>
          <p:nvPr/>
        </p:nvSpPr>
        <p:spPr>
          <a:xfrm>
            <a:off x="276792" y="3631372"/>
            <a:ext cx="4572000" cy="307777"/>
          </a:xfrm>
          <a:prstGeom prst="rect">
            <a:avLst/>
          </a:prstGeom>
          <a:solidFill>
            <a:srgbClr val="00FFFF"/>
          </a:solidFill>
        </p:spPr>
        <p:txBody>
          <a:bodyPr wrap="square">
            <a:spAutoFit/>
          </a:bodyPr>
          <a:lstStyle/>
          <a:p>
            <a:r>
              <a:rPr lang="en-GB" sz="1400" dirty="0">
                <a:effectLst/>
                <a:latin typeface="STIX" panose="02020603050405020304" pitchFamily="18" charset="0"/>
              </a:rPr>
              <a:t>The </a:t>
            </a:r>
            <a:r>
              <a:rPr lang="en-GB" sz="1400" b="1" dirty="0">
                <a:solidFill>
                  <a:srgbClr val="05729B"/>
                </a:solidFill>
                <a:effectLst/>
                <a:latin typeface="STIX" panose="02020603050405020304" pitchFamily="18" charset="0"/>
              </a:rPr>
              <a:t>partial pressure </a:t>
            </a:r>
            <a:r>
              <a:rPr lang="en-GB" sz="1400" dirty="0">
                <a:effectLst/>
                <a:latin typeface="STIX" panose="02020603050405020304" pitchFamily="18" charset="0"/>
              </a:rPr>
              <a:t>of component </a:t>
            </a:r>
            <a:r>
              <a:rPr lang="en-GB" sz="1400" i="1" dirty="0" err="1">
                <a:effectLst/>
                <a:latin typeface="STIX" panose="02020603050405020304" pitchFamily="18" charset="0"/>
              </a:rPr>
              <a:t>i</a:t>
            </a:r>
            <a:r>
              <a:rPr lang="en-GB" sz="1400" i="1" dirty="0">
                <a:effectLst/>
                <a:latin typeface="STIX" panose="02020603050405020304" pitchFamily="18" charset="0"/>
              </a:rPr>
              <a:t> </a:t>
            </a:r>
            <a:endParaRPr lang="en-GB" dirty="0"/>
          </a:p>
        </p:txBody>
      </p:sp>
      <p:pic>
        <p:nvPicPr>
          <p:cNvPr id="15" name="Picture 14">
            <a:extLst>
              <a:ext uri="{FF2B5EF4-FFF2-40B4-BE49-F238E27FC236}">
                <a16:creationId xmlns:a16="http://schemas.microsoft.com/office/drawing/2014/main" id="{36E2F4C5-DCF4-A2F8-63F5-F3E1EAB28EA5}"/>
              </a:ext>
            </a:extLst>
          </p:cNvPr>
          <p:cNvPicPr>
            <a:picLocks noChangeAspect="1"/>
          </p:cNvPicPr>
          <p:nvPr/>
        </p:nvPicPr>
        <p:blipFill>
          <a:blip r:embed="rId4"/>
          <a:stretch>
            <a:fillRect/>
          </a:stretch>
        </p:blipFill>
        <p:spPr>
          <a:xfrm>
            <a:off x="521561" y="4054939"/>
            <a:ext cx="1024262" cy="687219"/>
          </a:xfrm>
          <a:prstGeom prst="rect">
            <a:avLst/>
          </a:prstGeom>
        </p:spPr>
      </p:pic>
      <p:pic>
        <p:nvPicPr>
          <p:cNvPr id="16" name="Picture 15">
            <a:extLst>
              <a:ext uri="{FF2B5EF4-FFF2-40B4-BE49-F238E27FC236}">
                <a16:creationId xmlns:a16="http://schemas.microsoft.com/office/drawing/2014/main" id="{19307D54-84F5-613A-61A4-945E44496E9A}"/>
              </a:ext>
            </a:extLst>
          </p:cNvPr>
          <p:cNvPicPr>
            <a:picLocks noChangeAspect="1"/>
          </p:cNvPicPr>
          <p:nvPr/>
        </p:nvPicPr>
        <p:blipFill>
          <a:blip r:embed="rId5"/>
          <a:stretch>
            <a:fillRect/>
          </a:stretch>
        </p:blipFill>
        <p:spPr>
          <a:xfrm>
            <a:off x="2048751" y="4054939"/>
            <a:ext cx="2132985" cy="685327"/>
          </a:xfrm>
          <a:prstGeom prst="rect">
            <a:avLst/>
          </a:prstGeom>
        </p:spPr>
      </p:pic>
      <p:pic>
        <p:nvPicPr>
          <p:cNvPr id="17" name="Picture 16">
            <a:extLst>
              <a:ext uri="{FF2B5EF4-FFF2-40B4-BE49-F238E27FC236}">
                <a16:creationId xmlns:a16="http://schemas.microsoft.com/office/drawing/2014/main" id="{C425E5AD-6FFB-32EF-9F9B-05D64BEA6A92}"/>
              </a:ext>
            </a:extLst>
          </p:cNvPr>
          <p:cNvPicPr>
            <a:picLocks noChangeAspect="1"/>
          </p:cNvPicPr>
          <p:nvPr/>
        </p:nvPicPr>
        <p:blipFill>
          <a:blip r:embed="rId6"/>
          <a:stretch>
            <a:fillRect/>
          </a:stretch>
        </p:blipFill>
        <p:spPr>
          <a:xfrm>
            <a:off x="2564702" y="4838962"/>
            <a:ext cx="1024263" cy="722237"/>
          </a:xfrm>
          <a:prstGeom prst="rect">
            <a:avLst/>
          </a:prstGeom>
        </p:spPr>
      </p:pic>
    </p:spTree>
    <p:extLst>
      <p:ext uri="{BB962C8B-B14F-4D97-AF65-F5344CB8AC3E}">
        <p14:creationId xmlns:p14="http://schemas.microsoft.com/office/powerpoint/2010/main" val="19697447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40109B9-79FD-4673-C9C1-EFCB15AB96C7}"/>
              </a:ext>
            </a:extLst>
          </p:cNvPr>
          <p:cNvSpPr>
            <a:spLocks noGrp="1"/>
          </p:cNvSpPr>
          <p:nvPr>
            <p:ph type="body" sz="half" idx="10"/>
          </p:nvPr>
        </p:nvSpPr>
        <p:spPr>
          <a:xfrm>
            <a:off x="287362" y="223017"/>
            <a:ext cx="8048769" cy="1157194"/>
          </a:xfrm>
        </p:spPr>
        <p:txBody>
          <a:bodyPr/>
          <a:lstStyle/>
          <a:p>
            <a:r>
              <a:rPr lang="en-GB" dirty="0"/>
              <a:t>Internal Energy, Enthalpy, and Entropy for Ideal gas mixtures</a:t>
            </a:r>
            <a:endParaRPr lang="en-FI" dirty="0"/>
          </a:p>
        </p:txBody>
      </p:sp>
      <p:pic>
        <p:nvPicPr>
          <p:cNvPr id="5" name="Picture 4">
            <a:extLst>
              <a:ext uri="{FF2B5EF4-FFF2-40B4-BE49-F238E27FC236}">
                <a16:creationId xmlns:a16="http://schemas.microsoft.com/office/drawing/2014/main" id="{0C1133AA-F2F7-8F05-E62E-5B20D186EEC3}"/>
              </a:ext>
            </a:extLst>
          </p:cNvPr>
          <p:cNvPicPr>
            <a:picLocks noChangeAspect="1"/>
          </p:cNvPicPr>
          <p:nvPr/>
        </p:nvPicPr>
        <p:blipFill rotWithShape="1">
          <a:blip r:embed="rId2"/>
          <a:srcRect r="29316"/>
          <a:stretch/>
        </p:blipFill>
        <p:spPr>
          <a:xfrm>
            <a:off x="6010182" y="1380114"/>
            <a:ext cx="3133817" cy="4334885"/>
          </a:xfrm>
          <a:prstGeom prst="rect">
            <a:avLst/>
          </a:prstGeom>
        </p:spPr>
      </p:pic>
      <p:sp>
        <p:nvSpPr>
          <p:cNvPr id="7" name="TextBox 6">
            <a:extLst>
              <a:ext uri="{FF2B5EF4-FFF2-40B4-BE49-F238E27FC236}">
                <a16:creationId xmlns:a16="http://schemas.microsoft.com/office/drawing/2014/main" id="{90C2E0D6-70C5-CEBB-ADD7-E88ABC40F4A4}"/>
              </a:ext>
            </a:extLst>
          </p:cNvPr>
          <p:cNvSpPr txBox="1"/>
          <p:nvPr/>
        </p:nvSpPr>
        <p:spPr>
          <a:xfrm>
            <a:off x="287361" y="1501477"/>
            <a:ext cx="5172405" cy="954107"/>
          </a:xfrm>
          <a:prstGeom prst="rect">
            <a:avLst/>
          </a:prstGeom>
          <a:solidFill>
            <a:srgbClr val="00FFFF"/>
          </a:solidFill>
        </p:spPr>
        <p:txBody>
          <a:bodyPr wrap="square">
            <a:spAutoFit/>
          </a:bodyPr>
          <a:lstStyle/>
          <a:p>
            <a:r>
              <a:rPr lang="en-GB" sz="1400" dirty="0">
                <a:effectLst/>
                <a:latin typeface="STIX" panose="02020603050405020304" pitchFamily="18" charset="0"/>
              </a:rPr>
              <a:t>An enthalpy datum for the study of reacting systems can be established by assigning arbitrarily a value of zero to the enthalpy of the </a:t>
            </a:r>
            <a:r>
              <a:rPr lang="en-GB" sz="1400" i="1" dirty="0">
                <a:effectLst/>
                <a:latin typeface="STIX" panose="02020603050405020304" pitchFamily="18" charset="0"/>
              </a:rPr>
              <a:t>stable elements </a:t>
            </a:r>
            <a:r>
              <a:rPr lang="en-GB" sz="1400" dirty="0">
                <a:effectLst/>
                <a:latin typeface="STIX" panose="02020603050405020304" pitchFamily="18" charset="0"/>
              </a:rPr>
              <a:t>at a state called the </a:t>
            </a:r>
            <a:r>
              <a:rPr lang="en-GB" sz="1400" b="1" dirty="0">
                <a:solidFill>
                  <a:srgbClr val="05729B"/>
                </a:solidFill>
                <a:effectLst/>
                <a:latin typeface="STIX" panose="02020603050405020304" pitchFamily="18" charset="0"/>
              </a:rPr>
              <a:t>standard reference state </a:t>
            </a:r>
            <a:r>
              <a:rPr lang="en-GB" sz="1400" dirty="0">
                <a:effectLst/>
                <a:latin typeface="STIX" panose="02020603050405020304" pitchFamily="18" charset="0"/>
              </a:rPr>
              <a:t>and defined by </a:t>
            </a:r>
            <a:r>
              <a:rPr lang="en-GB" sz="1400" i="1" dirty="0">
                <a:effectLst/>
                <a:latin typeface="STIX" panose="02020603050405020304" pitchFamily="18" charset="0"/>
              </a:rPr>
              <a:t>T</a:t>
            </a:r>
            <a:r>
              <a:rPr lang="en-GB" sz="800" dirty="0">
                <a:effectLst/>
                <a:latin typeface="STIX" panose="02020603050405020304" pitchFamily="18" charset="0"/>
              </a:rPr>
              <a:t>ref </a:t>
            </a:r>
            <a:r>
              <a:rPr lang="en-GB" sz="1400" dirty="0">
                <a:effectLst/>
                <a:latin typeface="Symbol" pitchFamily="2" charset="2"/>
              </a:rPr>
              <a:t>= </a:t>
            </a:r>
            <a:r>
              <a:rPr lang="en-GB" sz="1400" dirty="0">
                <a:effectLst/>
                <a:latin typeface="STIX" panose="02020603050405020304" pitchFamily="18" charset="0"/>
              </a:rPr>
              <a:t>298.15 K (25</a:t>
            </a:r>
            <a:r>
              <a:rPr lang="en-GB" sz="1400" dirty="0">
                <a:effectLst/>
                <a:latin typeface="Symbol" pitchFamily="2" charset="2"/>
              </a:rPr>
              <a:t>°</a:t>
            </a:r>
            <a:r>
              <a:rPr lang="en-GB" sz="1400" dirty="0">
                <a:effectLst/>
                <a:latin typeface="STIX" panose="02020603050405020304" pitchFamily="18" charset="0"/>
              </a:rPr>
              <a:t>C) and </a:t>
            </a:r>
            <a:r>
              <a:rPr lang="en-GB" sz="1400" i="1" dirty="0" err="1">
                <a:effectLst/>
                <a:latin typeface="STIX" panose="02020603050405020304" pitchFamily="18" charset="0"/>
              </a:rPr>
              <a:t>p</a:t>
            </a:r>
            <a:r>
              <a:rPr lang="en-GB" sz="800" dirty="0" err="1">
                <a:effectLst/>
                <a:latin typeface="STIX" panose="02020603050405020304" pitchFamily="18" charset="0"/>
              </a:rPr>
              <a:t>ref</a:t>
            </a:r>
            <a:r>
              <a:rPr lang="en-GB" sz="800" dirty="0">
                <a:effectLst/>
                <a:latin typeface="STIX" panose="02020603050405020304" pitchFamily="18" charset="0"/>
              </a:rPr>
              <a:t> </a:t>
            </a:r>
            <a:r>
              <a:rPr lang="en-GB" sz="1400" dirty="0">
                <a:effectLst/>
                <a:latin typeface="Symbol" pitchFamily="2" charset="2"/>
              </a:rPr>
              <a:t>= </a:t>
            </a:r>
            <a:r>
              <a:rPr lang="en-GB" sz="1400" dirty="0">
                <a:effectLst/>
                <a:latin typeface="STIX" panose="02020603050405020304" pitchFamily="18" charset="0"/>
              </a:rPr>
              <a:t>1 atm. </a:t>
            </a:r>
            <a:endParaRPr lang="en-GB" dirty="0"/>
          </a:p>
        </p:txBody>
      </p:sp>
      <p:sp>
        <p:nvSpPr>
          <p:cNvPr id="9" name="TextBox 8">
            <a:extLst>
              <a:ext uri="{FF2B5EF4-FFF2-40B4-BE49-F238E27FC236}">
                <a16:creationId xmlns:a16="http://schemas.microsoft.com/office/drawing/2014/main" id="{F2C58BE0-A553-7F74-C556-3E574475A3BA}"/>
              </a:ext>
            </a:extLst>
          </p:cNvPr>
          <p:cNvSpPr txBox="1"/>
          <p:nvPr/>
        </p:nvSpPr>
        <p:spPr>
          <a:xfrm>
            <a:off x="287360" y="2770983"/>
            <a:ext cx="5172405" cy="1169551"/>
          </a:xfrm>
          <a:prstGeom prst="rect">
            <a:avLst/>
          </a:prstGeom>
          <a:solidFill>
            <a:srgbClr val="00FFFF"/>
          </a:solidFill>
        </p:spPr>
        <p:txBody>
          <a:bodyPr wrap="square">
            <a:spAutoFit/>
          </a:bodyPr>
          <a:lstStyle/>
          <a:p>
            <a:r>
              <a:rPr lang="en-GB" sz="1400" dirty="0">
                <a:effectLst/>
                <a:latin typeface="STIX" panose="02020603050405020304" pitchFamily="18" charset="0"/>
              </a:rPr>
              <a:t>The enthalpy of a compound at the standard state equals its </a:t>
            </a:r>
            <a:r>
              <a:rPr lang="en-GB" sz="1400" i="1" dirty="0">
                <a:effectLst/>
                <a:latin typeface="STIX" panose="02020603050405020304" pitchFamily="18" charset="0"/>
              </a:rPr>
              <a:t>enthalpy of formation, </a:t>
            </a:r>
            <a:r>
              <a:rPr lang="en-GB" sz="1400" dirty="0">
                <a:effectLst/>
                <a:latin typeface="STIX" panose="02020603050405020304" pitchFamily="18" charset="0"/>
              </a:rPr>
              <a:t>symbolized </a:t>
            </a:r>
            <a:r>
              <a:rPr lang="en-GB" sz="1400" i="1" dirty="0" err="1">
                <a:solidFill>
                  <a:srgbClr val="211E1E"/>
                </a:solidFill>
                <a:effectLst/>
                <a:latin typeface="STIX" panose="02020603050405020304" pitchFamily="18" charset="0"/>
              </a:rPr>
              <a:t>h</a:t>
            </a:r>
            <a:r>
              <a:rPr lang="en-GB" sz="1400" dirty="0" err="1">
                <a:solidFill>
                  <a:srgbClr val="211E1E"/>
                </a:solidFill>
                <a:effectLst/>
                <a:latin typeface="Symbol" pitchFamily="2" charset="2"/>
              </a:rPr>
              <a:t>°</a:t>
            </a:r>
            <a:r>
              <a:rPr lang="en-GB" sz="800" dirty="0" err="1">
                <a:solidFill>
                  <a:srgbClr val="211E1E"/>
                </a:solidFill>
                <a:effectLst/>
                <a:latin typeface="STIX" panose="02020603050405020304" pitchFamily="18" charset="0"/>
              </a:rPr>
              <a:t>f</a:t>
            </a:r>
            <a:r>
              <a:rPr lang="en-GB" sz="800" dirty="0">
                <a:solidFill>
                  <a:srgbClr val="211E1E"/>
                </a:solidFill>
                <a:effectLst/>
                <a:latin typeface="STIX" panose="02020603050405020304" pitchFamily="18" charset="0"/>
              </a:rPr>
              <a:t> </a:t>
            </a:r>
            <a:r>
              <a:rPr lang="en-GB" sz="1400" dirty="0">
                <a:effectLst/>
                <a:latin typeface="STIX" panose="02020603050405020304" pitchFamily="18" charset="0"/>
              </a:rPr>
              <a:t>. The </a:t>
            </a:r>
            <a:r>
              <a:rPr lang="en-GB" sz="1400" b="1" dirty="0">
                <a:solidFill>
                  <a:srgbClr val="05729B"/>
                </a:solidFill>
                <a:effectLst/>
                <a:latin typeface="STIX" panose="02020603050405020304" pitchFamily="18" charset="0"/>
              </a:rPr>
              <a:t>enthalpy of formation </a:t>
            </a:r>
            <a:r>
              <a:rPr lang="en-GB" sz="1400" dirty="0">
                <a:effectLst/>
                <a:latin typeface="STIX" panose="02020603050405020304" pitchFamily="18" charset="0"/>
              </a:rPr>
              <a:t>is the energy released or absorbed when the compound is formed from its elements, the compound and elements all being at </a:t>
            </a:r>
            <a:r>
              <a:rPr lang="en-GB" sz="1400" i="1" dirty="0">
                <a:effectLst/>
                <a:latin typeface="STIX" panose="02020603050405020304" pitchFamily="18" charset="0"/>
              </a:rPr>
              <a:t>T</a:t>
            </a:r>
            <a:r>
              <a:rPr lang="en-GB" sz="800" dirty="0">
                <a:effectLst/>
                <a:latin typeface="STIX" panose="02020603050405020304" pitchFamily="18" charset="0"/>
              </a:rPr>
              <a:t>ref </a:t>
            </a:r>
            <a:r>
              <a:rPr lang="en-GB" sz="1400" dirty="0">
                <a:effectLst/>
                <a:latin typeface="STIX" panose="02020603050405020304" pitchFamily="18" charset="0"/>
              </a:rPr>
              <a:t>and </a:t>
            </a:r>
            <a:r>
              <a:rPr lang="en-GB" sz="1400" i="1" dirty="0">
                <a:effectLst/>
                <a:latin typeface="STIX" panose="02020603050405020304" pitchFamily="18" charset="0"/>
              </a:rPr>
              <a:t>p</a:t>
            </a:r>
            <a:r>
              <a:rPr lang="en-GB" sz="800" dirty="0">
                <a:effectLst/>
                <a:latin typeface="STIX" panose="02020603050405020304" pitchFamily="18" charset="0"/>
              </a:rPr>
              <a:t>ref</a:t>
            </a:r>
            <a:r>
              <a:rPr lang="en-GB" sz="1400" dirty="0">
                <a:effectLst/>
                <a:latin typeface="STIX" panose="02020603050405020304" pitchFamily="18" charset="0"/>
              </a:rPr>
              <a:t>. </a:t>
            </a:r>
            <a:endParaRPr lang="en-GB" dirty="0"/>
          </a:p>
        </p:txBody>
      </p:sp>
    </p:spTree>
    <p:extLst>
      <p:ext uri="{BB962C8B-B14F-4D97-AF65-F5344CB8AC3E}">
        <p14:creationId xmlns:p14="http://schemas.microsoft.com/office/powerpoint/2010/main" val="689270289"/>
      </p:ext>
    </p:extLst>
  </p:cSld>
  <p:clrMapOvr>
    <a:masterClrMapping/>
  </p:clrMapOvr>
</p:sld>
</file>

<file path=ppt/theme/theme1.xml><?xml version="1.0" encoding="utf-8"?>
<a:theme xmlns:a="http://schemas.openxmlformats.org/drawingml/2006/main" name="Office-teema">
  <a:themeElements>
    <a:clrScheme name="Mukautettu 10">
      <a:dk1>
        <a:sysClr val="windowText" lastClr="000000"/>
      </a:dk1>
      <a:lt1>
        <a:sysClr val="window" lastClr="FFFFFF"/>
      </a:lt1>
      <a:dk2>
        <a:srgbClr val="BB16A3"/>
      </a:dk2>
      <a:lt2>
        <a:srgbClr val="D673C8"/>
      </a:lt2>
      <a:accent1>
        <a:srgbClr val="0C0C0C"/>
      </a:accent1>
      <a:accent2>
        <a:srgbClr val="595959"/>
      </a:accent2>
      <a:accent3>
        <a:srgbClr val="A5A5A5"/>
      </a:accent3>
      <a:accent4>
        <a:srgbClr val="D8D8D8"/>
      </a:accent4>
      <a:accent5>
        <a:srgbClr val="F2F2F2"/>
      </a:accent5>
      <a:accent6>
        <a:srgbClr val="FFFFFF"/>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alto_ENG_1610_EN.potx" id="{9639D5B8-18F0-4BC0-94F1-01CC797AE68B}" vid="{7E8E788C-F476-47D6-B495-2030361E40A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Aalto_ENG_1610_EN</Template>
  <TotalTime>18981</TotalTime>
  <Words>2639</Words>
  <Application>Microsoft Macintosh PowerPoint</Application>
  <PresentationFormat>On-screen Show (16:10)</PresentationFormat>
  <Paragraphs>229</Paragraphs>
  <Slides>29</Slides>
  <Notes>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SourceSansPro</vt:lpstr>
      <vt:lpstr>Arial</vt:lpstr>
      <vt:lpstr>Arial</vt:lpstr>
      <vt:lpstr>Calibri</vt:lpstr>
      <vt:lpstr>STIX</vt:lpstr>
      <vt:lpstr>Symbol</vt:lpstr>
      <vt:lpstr>Office-teema</vt:lpstr>
      <vt:lpstr>Thermodynamics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Unigrafia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Cheng Qiang</dc:creator>
  <cp:lastModifiedBy>Cheng Qiang</cp:lastModifiedBy>
  <cp:revision>406</cp:revision>
  <dcterms:created xsi:type="dcterms:W3CDTF">2020-12-02T10:21:58Z</dcterms:created>
  <dcterms:modified xsi:type="dcterms:W3CDTF">2024-01-25T07:18:17Z</dcterms:modified>
</cp:coreProperties>
</file>