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7" r:id="rId2"/>
    <p:sldId id="438" r:id="rId3"/>
    <p:sldId id="432" r:id="rId4"/>
    <p:sldId id="433" r:id="rId5"/>
    <p:sldId id="434" r:id="rId6"/>
    <p:sldId id="444" r:id="rId7"/>
    <p:sldId id="435" r:id="rId8"/>
    <p:sldId id="442" r:id="rId9"/>
    <p:sldId id="439" r:id="rId10"/>
    <p:sldId id="443" r:id="rId11"/>
    <p:sldId id="440" r:id="rId12"/>
    <p:sldId id="436" r:id="rId13"/>
    <p:sldId id="437" r:id="rId14"/>
    <p:sldId id="441" r:id="rId15"/>
    <p:sldId id="431" r:id="rId16"/>
    <p:sldId id="356" r:id="rId17"/>
    <p:sldId id="393" r:id="rId18"/>
    <p:sldId id="390" r:id="rId19"/>
    <p:sldId id="260" r:id="rId20"/>
    <p:sldId id="413" r:id="rId21"/>
    <p:sldId id="405" r:id="rId22"/>
    <p:sldId id="422" r:id="rId23"/>
    <p:sldId id="414" r:id="rId24"/>
    <p:sldId id="357" r:id="rId25"/>
    <p:sldId id="423" r:id="rId26"/>
    <p:sldId id="415" r:id="rId27"/>
    <p:sldId id="424" r:id="rId28"/>
    <p:sldId id="416" r:id="rId29"/>
    <p:sldId id="417" r:id="rId30"/>
    <p:sldId id="425" r:id="rId31"/>
    <p:sldId id="426" r:id="rId32"/>
    <p:sldId id="418" r:id="rId33"/>
    <p:sldId id="419" r:id="rId34"/>
    <p:sldId id="428" r:id="rId35"/>
    <p:sldId id="427" r:id="rId36"/>
    <p:sldId id="429" r:id="rId37"/>
    <p:sldId id="420" r:id="rId38"/>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438"/>
            <p14:sldId id="432"/>
            <p14:sldId id="433"/>
            <p14:sldId id="434"/>
            <p14:sldId id="444"/>
            <p14:sldId id="435"/>
            <p14:sldId id="442"/>
            <p14:sldId id="439"/>
            <p14:sldId id="443"/>
            <p14:sldId id="440"/>
            <p14:sldId id="436"/>
            <p14:sldId id="437"/>
            <p14:sldId id="441"/>
            <p14:sldId id="431"/>
            <p14:sldId id="356"/>
            <p14:sldId id="393"/>
            <p14:sldId id="390"/>
            <p14:sldId id="260"/>
            <p14:sldId id="413"/>
            <p14:sldId id="405"/>
            <p14:sldId id="422"/>
            <p14:sldId id="414"/>
            <p14:sldId id="357"/>
            <p14:sldId id="423"/>
            <p14:sldId id="415"/>
            <p14:sldId id="424"/>
            <p14:sldId id="416"/>
            <p14:sldId id="417"/>
            <p14:sldId id="425"/>
            <p14:sldId id="426"/>
            <p14:sldId id="418"/>
            <p14:sldId id="419"/>
            <p14:sldId id="428"/>
            <p14:sldId id="427"/>
            <p14:sldId id="429"/>
            <p14:sldId id="4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01" autoAdjust="0"/>
    <p:restoredTop sz="80094" autoAdjust="0"/>
  </p:normalViewPr>
  <p:slideViewPr>
    <p:cSldViewPr snapToGrid="0" snapToObjects="1">
      <p:cViewPr varScale="1">
        <p:scale>
          <a:sx n="144" d="100"/>
          <a:sy n="144" d="100"/>
        </p:scale>
        <p:origin x="20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2/8/24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2/8/24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19</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20</a:t>
            </a:fld>
            <a:endParaRPr lang="en-US"/>
          </a:p>
        </p:txBody>
      </p:sp>
    </p:spTree>
    <p:extLst>
      <p:ext uri="{BB962C8B-B14F-4D97-AF65-F5344CB8AC3E}">
        <p14:creationId xmlns:p14="http://schemas.microsoft.com/office/powerpoint/2010/main" val="405966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21</a:t>
            </a:fld>
            <a:endParaRPr lang="en-US"/>
          </a:p>
        </p:txBody>
      </p:sp>
    </p:spTree>
    <p:extLst>
      <p:ext uri="{BB962C8B-B14F-4D97-AF65-F5344CB8AC3E}">
        <p14:creationId xmlns:p14="http://schemas.microsoft.com/office/powerpoint/2010/main" val="144569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22</a:t>
            </a:fld>
            <a:endParaRPr lang="en-US"/>
          </a:p>
        </p:txBody>
      </p:sp>
    </p:spTree>
    <p:extLst>
      <p:ext uri="{BB962C8B-B14F-4D97-AF65-F5344CB8AC3E}">
        <p14:creationId xmlns:p14="http://schemas.microsoft.com/office/powerpoint/2010/main" val="717957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hyperlink" Target="https://physics.info/color/" TargetMode="External"/><Relationship Id="rId2" Type="http://schemas.openxmlformats.org/officeDocument/2006/relationships/hyperlink" Target="https://physics.info/system-miscellaneous/" TargetMode="Externa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physics.info/system-miscellaneou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Blackbody_temperature" TargetMode="External"/><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n.wikipedia.org/wiki/William_Herschel"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6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3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0.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10.png"/><Relationship Id="rId2" Type="http://schemas.openxmlformats.org/officeDocument/2006/relationships/image" Target="../media/image370.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390.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30.png"/><Relationship Id="rId7" Type="http://schemas.openxmlformats.org/officeDocument/2006/relationships/image" Target="../media/image60.png"/><Relationship Id="rId2" Type="http://schemas.openxmlformats.org/officeDocument/2006/relationships/image" Target="../media/image420.png"/><Relationship Id="rId1" Type="http://schemas.openxmlformats.org/officeDocument/2006/relationships/slideLayout" Target="../slideLayouts/slideLayout6.xml"/><Relationship Id="rId6" Type="http://schemas.openxmlformats.org/officeDocument/2006/relationships/image" Target="../media/image4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520.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500.png"/><Relationship Id="rId4" Type="http://schemas.openxmlformats.org/officeDocument/2006/relationships/image" Target="../media/image490.png"/><Relationship Id="rId9" Type="http://schemas.openxmlformats.org/officeDocument/2006/relationships/image" Target="../media/image540.png"/></Relationships>
</file>

<file path=ppt/slides/_rels/slide28.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00.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0.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690.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770.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760.png"/><Relationship Id="rId5" Type="http://schemas.openxmlformats.org/officeDocument/2006/relationships/image" Target="../media/image79.png"/><Relationship Id="rId4" Type="http://schemas.openxmlformats.org/officeDocument/2006/relationships/image" Target="../media/image74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udwig_Boltzmann" TargetMode="External"/><Relationship Id="rId2" Type="http://schemas.openxmlformats.org/officeDocument/2006/relationships/hyperlink" Target="https://en.wikipedia.org/wiki/Joseph_Stefan" TargetMode="Externa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physics.info/plan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10: FUNDAMENTALS OF THERMAL RADIATION</a:t>
            </a:r>
            <a:endParaRPr lang="fi-FI" dirty="0"/>
          </a:p>
        </p:txBody>
      </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AC21C4-F6B3-F211-24D0-0EFFCACCAE03}"/>
              </a:ext>
            </a:extLst>
          </p:cNvPr>
          <p:cNvSpPr>
            <a:spLocks noGrp="1"/>
          </p:cNvSpPr>
          <p:nvPr>
            <p:ph type="body" sz="half" idx="10"/>
          </p:nvPr>
        </p:nvSpPr>
        <p:spPr/>
        <p:txBody>
          <a:bodyPr/>
          <a:lstStyle/>
          <a:p>
            <a:r>
              <a:rPr lang="en-FI" dirty="0"/>
              <a:t>Blackbody Radiation Laws</a:t>
            </a:r>
          </a:p>
        </p:txBody>
      </p:sp>
      <p:sp>
        <p:nvSpPr>
          <p:cNvPr id="5" name="TextBox 4">
            <a:extLst>
              <a:ext uri="{FF2B5EF4-FFF2-40B4-BE49-F238E27FC236}">
                <a16:creationId xmlns:a16="http://schemas.microsoft.com/office/drawing/2014/main" id="{3649E0C5-2B79-D67E-BBAA-F1031E0A5CCF}"/>
              </a:ext>
            </a:extLst>
          </p:cNvPr>
          <p:cNvSpPr txBox="1"/>
          <p:nvPr/>
        </p:nvSpPr>
        <p:spPr>
          <a:xfrm>
            <a:off x="292353" y="1072670"/>
            <a:ext cx="4580876" cy="507831"/>
          </a:xfrm>
          <a:prstGeom prst="rect">
            <a:avLst/>
          </a:prstGeom>
          <a:solidFill>
            <a:srgbClr val="00FF00"/>
          </a:solidFill>
        </p:spPr>
        <p:txBody>
          <a:bodyPr wrap="square">
            <a:spAutoFit/>
          </a:bodyPr>
          <a:lstStyle/>
          <a:p>
            <a:r>
              <a:rPr lang="en-GB" dirty="0"/>
              <a:t>The characteristics of can be described in terms of several laws:</a:t>
            </a:r>
            <a:endParaRPr lang="en-FI" dirty="0"/>
          </a:p>
        </p:txBody>
      </p:sp>
      <p:sp>
        <p:nvSpPr>
          <p:cNvPr id="7" name="TextBox 6">
            <a:extLst>
              <a:ext uri="{FF2B5EF4-FFF2-40B4-BE49-F238E27FC236}">
                <a16:creationId xmlns:a16="http://schemas.microsoft.com/office/drawing/2014/main" id="{8C9EE169-F7EF-3BC6-1F57-F9463BAF95CA}"/>
              </a:ext>
            </a:extLst>
          </p:cNvPr>
          <p:cNvSpPr txBox="1"/>
          <p:nvPr/>
        </p:nvSpPr>
        <p:spPr>
          <a:xfrm>
            <a:off x="292353" y="1827833"/>
            <a:ext cx="4580876" cy="923330"/>
          </a:xfrm>
          <a:prstGeom prst="rect">
            <a:avLst/>
          </a:prstGeom>
          <a:solidFill>
            <a:srgbClr val="00FFFF"/>
          </a:solidFill>
        </p:spPr>
        <p:txBody>
          <a:bodyPr wrap="square">
            <a:spAutoFit/>
          </a:bodyPr>
          <a:lstStyle/>
          <a:p>
            <a:r>
              <a:rPr lang="en-GB" dirty="0"/>
              <a:t>Planck’s Law of blackbody radiation, a formula to determine the spectral energy density of the emission at each wavelength (E</a:t>
            </a:r>
            <a:r>
              <a:rPr lang="el-GR" dirty="0"/>
              <a:t>λ) </a:t>
            </a:r>
            <a:r>
              <a:rPr lang="en-GB" dirty="0"/>
              <a:t>at a particular absolute temperature (T).</a:t>
            </a:r>
            <a:endParaRPr lang="en-FI" dirty="0"/>
          </a:p>
        </p:txBody>
      </p:sp>
      <p:sp>
        <p:nvSpPr>
          <p:cNvPr id="9" name="TextBox 8">
            <a:extLst>
              <a:ext uri="{FF2B5EF4-FFF2-40B4-BE49-F238E27FC236}">
                <a16:creationId xmlns:a16="http://schemas.microsoft.com/office/drawing/2014/main" id="{1E8E8F34-2FF6-9B37-3F21-56DB013025E8}"/>
              </a:ext>
            </a:extLst>
          </p:cNvPr>
          <p:cNvSpPr txBox="1"/>
          <p:nvPr/>
        </p:nvSpPr>
        <p:spPr>
          <a:xfrm>
            <a:off x="292353" y="2998495"/>
            <a:ext cx="4580876" cy="1131079"/>
          </a:xfrm>
          <a:prstGeom prst="rect">
            <a:avLst/>
          </a:prstGeom>
          <a:solidFill>
            <a:srgbClr val="00FFFF"/>
          </a:solidFill>
        </p:spPr>
        <p:txBody>
          <a:bodyPr wrap="square">
            <a:spAutoFit/>
          </a:bodyPr>
          <a:lstStyle/>
          <a:p>
            <a:r>
              <a:rPr lang="en-GB" dirty="0"/>
              <a:t>Wien’s Displacement Law, which states that the frequency of the peak of the emission (fmax) increases linearly with absolute temperature (T). Conversely, as the temperature of the body increases, the wavelength at the emission peak decreases.</a:t>
            </a:r>
            <a:endParaRPr lang="en-FI" dirty="0"/>
          </a:p>
        </p:txBody>
      </p:sp>
      <p:sp>
        <p:nvSpPr>
          <p:cNvPr id="11" name="TextBox 10">
            <a:extLst>
              <a:ext uri="{FF2B5EF4-FFF2-40B4-BE49-F238E27FC236}">
                <a16:creationId xmlns:a16="http://schemas.microsoft.com/office/drawing/2014/main" id="{CAB0C6FA-B59C-3FDA-FD93-0C360D5EFA96}"/>
              </a:ext>
            </a:extLst>
          </p:cNvPr>
          <p:cNvSpPr txBox="1"/>
          <p:nvPr/>
        </p:nvSpPr>
        <p:spPr>
          <a:xfrm>
            <a:off x="292353" y="4387723"/>
            <a:ext cx="4580876" cy="507831"/>
          </a:xfrm>
          <a:prstGeom prst="rect">
            <a:avLst/>
          </a:prstGeom>
          <a:solidFill>
            <a:srgbClr val="00FFFF"/>
          </a:solidFill>
        </p:spPr>
        <p:txBody>
          <a:bodyPr wrap="square">
            <a:spAutoFit/>
          </a:bodyPr>
          <a:lstStyle/>
          <a:p>
            <a:r>
              <a:rPr lang="en-GB" dirty="0"/>
              <a:t>Stefan–Boltzmann Law, which relates the total energy emitted (E) to the absolute temperature (T).</a:t>
            </a:r>
            <a:endParaRPr lang="en-FI" dirty="0"/>
          </a:p>
        </p:txBody>
      </p:sp>
      <p:pic>
        <p:nvPicPr>
          <p:cNvPr id="2050" name="Picture 2">
            <a:extLst>
              <a:ext uri="{FF2B5EF4-FFF2-40B4-BE49-F238E27FC236}">
                <a16:creationId xmlns:a16="http://schemas.microsoft.com/office/drawing/2014/main" id="{AF0C3C59-FBB3-0E1B-3813-5D832713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542" y="1469598"/>
            <a:ext cx="3258105" cy="1639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ABD209C-D56B-E734-1EF9-696F4DE3C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194" y="3252410"/>
            <a:ext cx="10668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C5FD12C-157F-7B62-D88E-AD6AC7065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144" y="4274114"/>
            <a:ext cx="8509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746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81C71-39A9-241B-C1E7-D49B62F9EC51}"/>
              </a:ext>
            </a:extLst>
          </p:cNvPr>
          <p:cNvSpPr>
            <a:spLocks noGrp="1"/>
          </p:cNvSpPr>
          <p:nvPr>
            <p:ph type="body" sz="half" idx="10"/>
          </p:nvPr>
        </p:nvSpPr>
        <p:spPr/>
        <p:txBody>
          <a:bodyPr/>
          <a:lstStyle/>
          <a:p>
            <a:r>
              <a:rPr lang="en-FI" dirty="0"/>
              <a:t>Example 1</a:t>
            </a:r>
          </a:p>
        </p:txBody>
      </p:sp>
      <p:sp>
        <p:nvSpPr>
          <p:cNvPr id="5" name="TextBox 4">
            <a:extLst>
              <a:ext uri="{FF2B5EF4-FFF2-40B4-BE49-F238E27FC236}">
                <a16:creationId xmlns:a16="http://schemas.microsoft.com/office/drawing/2014/main" id="{10CE30F8-3FAD-A222-4C0B-701064C61EEC}"/>
              </a:ext>
            </a:extLst>
          </p:cNvPr>
          <p:cNvSpPr txBox="1"/>
          <p:nvPr/>
        </p:nvSpPr>
        <p:spPr>
          <a:xfrm>
            <a:off x="292353" y="1023564"/>
            <a:ext cx="4279647" cy="1131079"/>
          </a:xfrm>
          <a:prstGeom prst="rect">
            <a:avLst/>
          </a:prstGeom>
          <a:noFill/>
        </p:spPr>
        <p:txBody>
          <a:bodyPr wrap="square">
            <a:spAutoFit/>
          </a:bodyPr>
          <a:lstStyle/>
          <a:p>
            <a:r>
              <a:rPr lang="en-GB" dirty="0"/>
              <a:t>Try these simple comparisons. Determine the peak wavelength and frequency for the thermal radiation coming from the Sun (</a:t>
            </a:r>
            <a:r>
              <a:rPr lang="en-GB" i="1" dirty="0"/>
              <a:t>T</a:t>
            </a:r>
            <a:r>
              <a:rPr lang="en-GB" dirty="0"/>
              <a:t> = </a:t>
            </a:r>
            <a:r>
              <a:rPr lang="en-GB" dirty="0">
                <a:hlinkClick r:id="rId2" tooltip="nominal solar temperature"/>
              </a:rPr>
              <a:t>5,772 K</a:t>
            </a:r>
            <a:r>
              <a:rPr lang="en-GB" dirty="0"/>
              <a:t>). Using your </a:t>
            </a:r>
            <a:r>
              <a:rPr lang="en-GB" dirty="0" err="1"/>
              <a:t>favorite</a:t>
            </a:r>
            <a:r>
              <a:rPr lang="en-GB" dirty="0"/>
              <a:t> reference source determine the type of radiation and its </a:t>
            </a:r>
            <a:r>
              <a:rPr lang="en-GB" dirty="0">
                <a:hlinkClick r:id="rId3"/>
              </a:rPr>
              <a:t>color</a:t>
            </a:r>
            <a:r>
              <a:rPr lang="en-GB" dirty="0"/>
              <a:t> if it is visible.</a:t>
            </a:r>
            <a:endParaRPr lang="en-FI" dirty="0"/>
          </a:p>
        </p:txBody>
      </p:sp>
      <p:pic>
        <p:nvPicPr>
          <p:cNvPr id="6" name="Picture 5">
            <a:extLst>
              <a:ext uri="{FF2B5EF4-FFF2-40B4-BE49-F238E27FC236}">
                <a16:creationId xmlns:a16="http://schemas.microsoft.com/office/drawing/2014/main" id="{2FC309E4-222D-4798-E0CB-8464A550285B}"/>
              </a:ext>
            </a:extLst>
          </p:cNvPr>
          <p:cNvPicPr>
            <a:picLocks noChangeAspect="1"/>
          </p:cNvPicPr>
          <p:nvPr/>
        </p:nvPicPr>
        <p:blipFill>
          <a:blip r:embed="rId4"/>
          <a:stretch>
            <a:fillRect/>
          </a:stretch>
        </p:blipFill>
        <p:spPr>
          <a:xfrm>
            <a:off x="292353" y="2317312"/>
            <a:ext cx="4279647" cy="1284905"/>
          </a:xfrm>
          <a:prstGeom prst="rect">
            <a:avLst/>
          </a:prstGeom>
        </p:spPr>
      </p:pic>
      <p:sp>
        <p:nvSpPr>
          <p:cNvPr id="8" name="TextBox 7">
            <a:extLst>
              <a:ext uri="{FF2B5EF4-FFF2-40B4-BE49-F238E27FC236}">
                <a16:creationId xmlns:a16="http://schemas.microsoft.com/office/drawing/2014/main" id="{9B51DF1E-96AB-743D-F640-76A9A6521428}"/>
              </a:ext>
            </a:extLst>
          </p:cNvPr>
          <p:cNvSpPr txBox="1"/>
          <p:nvPr/>
        </p:nvSpPr>
        <p:spPr>
          <a:xfrm>
            <a:off x="292353" y="3759569"/>
            <a:ext cx="4279647" cy="1131079"/>
          </a:xfrm>
          <a:prstGeom prst="rect">
            <a:avLst/>
          </a:prstGeom>
          <a:noFill/>
        </p:spPr>
        <p:txBody>
          <a:bodyPr wrap="square">
            <a:spAutoFit/>
          </a:bodyPr>
          <a:lstStyle/>
          <a:p>
            <a:r>
              <a:rPr lang="en-GB" dirty="0"/>
              <a:t>The peak wavelength, 502 nm, is in the green part of the visible spectrum — although in some cultures this wavelength might be considered blue. The peak frequency, 339 THz, is in the infrared — that statement is true for all human cultures.</a:t>
            </a:r>
            <a:endParaRPr lang="en-FI" dirty="0"/>
          </a:p>
        </p:txBody>
      </p:sp>
      <p:sp>
        <p:nvSpPr>
          <p:cNvPr id="10" name="TextBox 9">
            <a:extLst>
              <a:ext uri="{FF2B5EF4-FFF2-40B4-BE49-F238E27FC236}">
                <a16:creationId xmlns:a16="http://schemas.microsoft.com/office/drawing/2014/main" id="{DA515DAE-2CED-E38C-67DB-44B062CD86AD}"/>
              </a:ext>
            </a:extLst>
          </p:cNvPr>
          <p:cNvSpPr txBox="1"/>
          <p:nvPr/>
        </p:nvSpPr>
        <p:spPr>
          <a:xfrm>
            <a:off x="4748941" y="1023564"/>
            <a:ext cx="4279648" cy="1338828"/>
          </a:xfrm>
          <a:prstGeom prst="rect">
            <a:avLst/>
          </a:prstGeom>
          <a:noFill/>
        </p:spPr>
        <p:txBody>
          <a:bodyPr wrap="square">
            <a:spAutoFit/>
          </a:bodyPr>
          <a:lstStyle/>
          <a:p>
            <a:r>
              <a:rPr lang="en-GB" dirty="0"/>
              <a:t>The constants in Wien's displacement law are derived from spectral distributions over wavelength and frequency — basically, complicated probability distributions. Although wavelength and frequency are inversely proportional, their </a:t>
            </a:r>
            <a:r>
              <a:rPr lang="en-GB" dirty="0" err="1"/>
              <a:t>behavior</a:t>
            </a:r>
            <a:r>
              <a:rPr lang="en-GB" dirty="0"/>
              <a:t> as variables in spectral distributions do not transform so easily.</a:t>
            </a:r>
            <a:endParaRPr lang="en-FI" dirty="0"/>
          </a:p>
        </p:txBody>
      </p:sp>
      <p:pic>
        <p:nvPicPr>
          <p:cNvPr id="11" name="Picture 10">
            <a:extLst>
              <a:ext uri="{FF2B5EF4-FFF2-40B4-BE49-F238E27FC236}">
                <a16:creationId xmlns:a16="http://schemas.microsoft.com/office/drawing/2014/main" id="{E05D6AA1-5FC5-FF3C-427D-D2E2A8CB6637}"/>
              </a:ext>
            </a:extLst>
          </p:cNvPr>
          <p:cNvPicPr>
            <a:picLocks noChangeAspect="1"/>
          </p:cNvPicPr>
          <p:nvPr/>
        </p:nvPicPr>
        <p:blipFill>
          <a:blip r:embed="rId5"/>
          <a:stretch>
            <a:fillRect/>
          </a:stretch>
        </p:blipFill>
        <p:spPr>
          <a:xfrm>
            <a:off x="4873229" y="2532567"/>
            <a:ext cx="4102706" cy="1274881"/>
          </a:xfrm>
          <a:prstGeom prst="rect">
            <a:avLst/>
          </a:prstGeom>
        </p:spPr>
      </p:pic>
    </p:spTree>
    <p:extLst>
      <p:ext uri="{BB962C8B-B14F-4D97-AF65-F5344CB8AC3E}">
        <p14:creationId xmlns:p14="http://schemas.microsoft.com/office/powerpoint/2010/main" val="2298528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F0392-529C-5781-B6A4-9AB9482D01C3}"/>
              </a:ext>
            </a:extLst>
          </p:cNvPr>
          <p:cNvSpPr>
            <a:spLocks noGrp="1"/>
          </p:cNvSpPr>
          <p:nvPr>
            <p:ph type="body" sz="half" idx="10"/>
          </p:nvPr>
        </p:nvSpPr>
        <p:spPr/>
        <p:txBody>
          <a:bodyPr/>
          <a:lstStyle/>
          <a:p>
            <a:r>
              <a:rPr lang="en-FI" dirty="0"/>
              <a:t>Example 2</a:t>
            </a:r>
          </a:p>
        </p:txBody>
      </p:sp>
      <p:sp>
        <p:nvSpPr>
          <p:cNvPr id="5" name="TextBox 4">
            <a:extLst>
              <a:ext uri="{FF2B5EF4-FFF2-40B4-BE49-F238E27FC236}">
                <a16:creationId xmlns:a16="http://schemas.microsoft.com/office/drawing/2014/main" id="{456A6A05-6A63-A820-CD0D-0C8C8415FD5B}"/>
              </a:ext>
            </a:extLst>
          </p:cNvPr>
          <p:cNvSpPr txBox="1"/>
          <p:nvPr/>
        </p:nvSpPr>
        <p:spPr>
          <a:xfrm>
            <a:off x="194699" y="940101"/>
            <a:ext cx="4580876" cy="1200329"/>
          </a:xfrm>
          <a:prstGeom prst="rect">
            <a:avLst/>
          </a:prstGeom>
          <a:noFill/>
        </p:spPr>
        <p:txBody>
          <a:bodyPr wrap="square">
            <a:spAutoFit/>
          </a:bodyPr>
          <a:lstStyle/>
          <a:p>
            <a:r>
              <a:rPr lang="en-GB" sz="1200" dirty="0"/>
              <a:t>On a clear evening during the winter months, if you happen to be in the Northern Hemisphere and look up at the sky, you can see the constellation Orion (The Hunter). One star in this constellation, Rigel, flickers in a blue </a:t>
            </a:r>
            <a:r>
              <a:rPr lang="en-GB" sz="1200" dirty="0" err="1"/>
              <a:t>color</a:t>
            </a:r>
            <a:r>
              <a:rPr lang="en-GB" sz="1200" dirty="0"/>
              <a:t> and another star, Betelgeuse, has a reddish </a:t>
            </a:r>
            <a:r>
              <a:rPr lang="en-GB" sz="1200" dirty="0" err="1"/>
              <a:t>color</a:t>
            </a:r>
            <a:r>
              <a:rPr lang="en-GB" sz="1200" dirty="0"/>
              <a:t>, as shown in Figure. Which of these two stars is cooler, Betelgeuse or Rigel?</a:t>
            </a:r>
            <a:endParaRPr lang="en-FI" sz="1200" dirty="0"/>
          </a:p>
        </p:txBody>
      </p:sp>
      <p:pic>
        <p:nvPicPr>
          <p:cNvPr id="4098" name="Picture 2" descr="The picture on the left is a photograph of the Orion constellation with the red star to the left top corner. The picture on the right is a drawing of the Orion constellation depicted as an ancient warrior.">
            <a:extLst>
              <a:ext uri="{FF2B5EF4-FFF2-40B4-BE49-F238E27FC236}">
                <a16:creationId xmlns:a16="http://schemas.microsoft.com/office/drawing/2014/main" id="{4A58995B-EEC0-C39F-1F18-2A5640E08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23" y="2128247"/>
            <a:ext cx="4385569" cy="2386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8EB059-B138-1A50-63E4-612A4974DF0F}"/>
              </a:ext>
            </a:extLst>
          </p:cNvPr>
          <p:cNvSpPr txBox="1"/>
          <p:nvPr/>
        </p:nvSpPr>
        <p:spPr>
          <a:xfrm>
            <a:off x="210603" y="4579251"/>
            <a:ext cx="4501589" cy="707886"/>
          </a:xfrm>
          <a:prstGeom prst="rect">
            <a:avLst/>
          </a:prstGeom>
          <a:noFill/>
        </p:spPr>
        <p:txBody>
          <a:bodyPr wrap="square">
            <a:spAutoFit/>
          </a:bodyPr>
          <a:lstStyle/>
          <a:p>
            <a:r>
              <a:rPr lang="en-GB" sz="1000" dirty="0"/>
              <a:t>In the Orion constellation, the red star Betelgeuse, which usually takes on a yellowish tint, appears as the figure’s right shoulder (in the upper left). The giant blue star on the bottom right is Rigel, which appears as the hunter’s left foot. (credit left: modification of work by NASA c/o Matthew Spinelli) </a:t>
            </a:r>
            <a:endParaRPr lang="en-GB" sz="1000" dirty="0">
              <a:effectLs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25D7F0F-6F92-E9FE-4CCC-47DA675FC526}"/>
                  </a:ext>
                </a:extLst>
              </p:cNvPr>
              <p:cNvSpPr txBox="1"/>
              <p:nvPr/>
            </p:nvSpPr>
            <p:spPr>
              <a:xfrm>
                <a:off x="5193436" y="807730"/>
                <a:ext cx="3950563" cy="1279709"/>
              </a:xfrm>
              <a:prstGeom prst="rect">
                <a:avLst/>
              </a:prstGeom>
              <a:noFill/>
            </p:spPr>
            <p:txBody>
              <a:bodyPr wrap="square">
                <a:spAutoFit/>
              </a:bodyPr>
              <a:lstStyle/>
              <a:p>
                <a:r>
                  <a:rPr lang="en-GB" sz="1200" dirty="0"/>
                  <a:t>We treat each star as a blackbody. Then according to Wien’s law, its temperature is inversely proportional to the wavelength of its peak intensity. The wavelength </a:t>
                </a:r>
                <a14:m>
                  <m:oMath xmlns:m="http://schemas.openxmlformats.org/officeDocument/2006/math">
                    <m:sSubSup>
                      <m:sSubSupPr>
                        <m:ctrlPr>
                          <a:rPr lang="en-GB" sz="1200" i="1" smtClean="0">
                            <a:latin typeface="Cambria Math" panose="02040503050406030204" pitchFamily="18" charset="0"/>
                          </a:rPr>
                        </m:ctrlPr>
                      </m:sSubSupPr>
                      <m:e>
                        <m:r>
                          <a:rPr lang="en-GB" sz="1200" i="1" smtClean="0">
                            <a:latin typeface="Cambria Math" panose="02040503050406030204" pitchFamily="18" charset="0"/>
                            <a:ea typeface="Cambria Math" panose="02040503050406030204" pitchFamily="18" charset="0"/>
                          </a:rPr>
                          <m:t>𝜆</m:t>
                        </m:r>
                      </m:e>
                      <m:sub>
                        <m:r>
                          <a:rPr lang="fi-FI" sz="1200" b="0" i="1" smtClean="0">
                            <a:latin typeface="Cambria Math" panose="02040503050406030204" pitchFamily="18" charset="0"/>
                          </a:rPr>
                          <m:t>𝑚𝑎𝑥</m:t>
                        </m:r>
                      </m:sub>
                      <m:sup>
                        <m:r>
                          <a:rPr lang="fi-FI" sz="1200" b="0" i="1" smtClean="0">
                            <a:latin typeface="Cambria Math" panose="02040503050406030204" pitchFamily="18" charset="0"/>
                          </a:rPr>
                          <m:t>(</m:t>
                        </m:r>
                        <m:r>
                          <a:rPr lang="fi-FI" sz="1200" b="0" i="1" smtClean="0">
                            <a:latin typeface="Cambria Math" panose="02040503050406030204" pitchFamily="18" charset="0"/>
                          </a:rPr>
                          <m:t>𝑏𝑙𝑢𝑒</m:t>
                        </m:r>
                        <m:r>
                          <a:rPr lang="fi-FI" sz="1200" b="0" i="1" smtClean="0">
                            <a:latin typeface="Cambria Math" panose="02040503050406030204" pitchFamily="18" charset="0"/>
                          </a:rPr>
                          <m:t>)</m:t>
                        </m:r>
                      </m:sup>
                    </m:sSubSup>
                    <m:r>
                      <a:rPr lang="fi-FI" sz="1200" b="0" i="1" smtClean="0">
                        <a:latin typeface="Cambria Math" panose="02040503050406030204" pitchFamily="18" charset="0"/>
                      </a:rPr>
                      <m:t> </m:t>
                    </m:r>
                  </m:oMath>
                </a14:m>
                <a:r>
                  <a:rPr lang="en-GB" sz="1200" dirty="0"/>
                  <a:t>of blue light is shorter than the wavelength </a:t>
                </a:r>
                <a14:m>
                  <m:oMath xmlns:m="http://schemas.openxmlformats.org/officeDocument/2006/math">
                    <m:sSubSup>
                      <m:sSubSupPr>
                        <m:ctrlPr>
                          <a:rPr lang="en-GB" sz="1200" i="1">
                            <a:latin typeface="Cambria Math" panose="02040503050406030204" pitchFamily="18" charset="0"/>
                          </a:rPr>
                        </m:ctrlPr>
                      </m:sSubSupPr>
                      <m:e>
                        <m:r>
                          <a:rPr lang="en-GB" sz="1200" i="1">
                            <a:latin typeface="Cambria Math" panose="02040503050406030204" pitchFamily="18" charset="0"/>
                            <a:ea typeface="Cambria Math" panose="02040503050406030204" pitchFamily="18" charset="0"/>
                          </a:rPr>
                          <m:t>𝜆</m:t>
                        </m:r>
                      </m:e>
                      <m:sub>
                        <m:r>
                          <a:rPr lang="fi-FI" sz="1200" i="1">
                            <a:latin typeface="Cambria Math" panose="02040503050406030204" pitchFamily="18" charset="0"/>
                          </a:rPr>
                          <m:t>𝑚𝑎𝑥</m:t>
                        </m:r>
                      </m:sub>
                      <m:sup>
                        <m:r>
                          <a:rPr lang="fi-FI" sz="1200" i="1">
                            <a:latin typeface="Cambria Math" panose="02040503050406030204" pitchFamily="18" charset="0"/>
                          </a:rPr>
                          <m:t>(</m:t>
                        </m:r>
                        <m:r>
                          <a:rPr lang="fi-FI" sz="1200" b="0" i="1" smtClean="0">
                            <a:latin typeface="Cambria Math" panose="02040503050406030204" pitchFamily="18" charset="0"/>
                          </a:rPr>
                          <m:t>𝑟𝑒𝑑</m:t>
                        </m:r>
                        <m:r>
                          <a:rPr lang="fi-FI" sz="1200" i="1">
                            <a:latin typeface="Cambria Math" panose="02040503050406030204" pitchFamily="18" charset="0"/>
                          </a:rPr>
                          <m:t>)</m:t>
                        </m:r>
                      </m:sup>
                    </m:sSubSup>
                    <m:r>
                      <a:rPr lang="fi-FI" sz="1200" i="1">
                        <a:latin typeface="Cambria Math" panose="02040503050406030204" pitchFamily="18" charset="0"/>
                      </a:rPr>
                      <m:t> </m:t>
                    </m:r>
                  </m:oMath>
                </a14:m>
                <a:r>
                  <a:rPr lang="en-GB" sz="1200" dirty="0">
                    <a:effectLst/>
                  </a:rPr>
                  <a:t>of red light. Even if we do not know the precise wavelengths, we can still set up a proportion.</a:t>
                </a:r>
              </a:p>
            </p:txBody>
          </p:sp>
        </mc:Choice>
        <mc:Fallback xmlns="">
          <p:sp>
            <p:nvSpPr>
              <p:cNvPr id="9" name="TextBox 8">
                <a:extLst>
                  <a:ext uri="{FF2B5EF4-FFF2-40B4-BE49-F238E27FC236}">
                    <a16:creationId xmlns:a16="http://schemas.microsoft.com/office/drawing/2014/main" id="{525D7F0F-6F92-E9FE-4CCC-47DA675FC526}"/>
                  </a:ext>
                </a:extLst>
              </p:cNvPr>
              <p:cNvSpPr txBox="1">
                <a:spLocks noRot="1" noChangeAspect="1" noMove="1" noResize="1" noEditPoints="1" noAdjustHandles="1" noChangeArrowheads="1" noChangeShapeType="1" noTextEdit="1"/>
              </p:cNvSpPr>
              <p:nvPr/>
            </p:nvSpPr>
            <p:spPr>
              <a:xfrm>
                <a:off x="5193436" y="807730"/>
                <a:ext cx="3950563" cy="1279709"/>
              </a:xfrm>
              <a:prstGeom prst="rect">
                <a:avLst/>
              </a:prstGeom>
              <a:blipFill>
                <a:blip r:embed="rId3"/>
                <a:stretch>
                  <a:fillRect b="-2941"/>
                </a:stretch>
              </a:blipFill>
            </p:spPr>
            <p:txBody>
              <a:bodyPr/>
              <a:lstStyle/>
              <a:p>
                <a:r>
                  <a:rPr lang="en-FI">
                    <a:noFill/>
                  </a:rPr>
                  <a:t> </a:t>
                </a:r>
              </a:p>
            </p:txBody>
          </p:sp>
        </mc:Fallback>
      </mc:AlternateContent>
      <p:sp>
        <p:nvSpPr>
          <p:cNvPr id="11" name="TextBox 10">
            <a:extLst>
              <a:ext uri="{FF2B5EF4-FFF2-40B4-BE49-F238E27FC236}">
                <a16:creationId xmlns:a16="http://schemas.microsoft.com/office/drawing/2014/main" id="{CD507DF8-1E5A-DA7E-D85D-A38697A923CC}"/>
              </a:ext>
            </a:extLst>
          </p:cNvPr>
          <p:cNvSpPr txBox="1"/>
          <p:nvPr/>
        </p:nvSpPr>
        <p:spPr>
          <a:xfrm>
            <a:off x="5225618" y="2232718"/>
            <a:ext cx="3781889" cy="461665"/>
          </a:xfrm>
          <a:prstGeom prst="rect">
            <a:avLst/>
          </a:prstGeom>
          <a:noFill/>
        </p:spPr>
        <p:txBody>
          <a:bodyPr wrap="square">
            <a:spAutoFit/>
          </a:bodyPr>
          <a:lstStyle/>
          <a:p>
            <a:r>
              <a:rPr lang="en-GB" sz="1200" dirty="0">
                <a:effectLst/>
              </a:rPr>
              <a:t>Writing Wien’s law for the blue star and for the red star, we have</a:t>
            </a:r>
          </a:p>
        </p:txBody>
      </p:sp>
      <p:sp>
        <p:nvSpPr>
          <p:cNvPr id="13" name="TextBox 12">
            <a:extLst>
              <a:ext uri="{FF2B5EF4-FFF2-40B4-BE49-F238E27FC236}">
                <a16:creationId xmlns:a16="http://schemas.microsoft.com/office/drawing/2014/main" id="{6B5B74E6-907D-76A5-9F69-567ACB8E2120}"/>
              </a:ext>
            </a:extLst>
          </p:cNvPr>
          <p:cNvSpPr txBox="1"/>
          <p:nvPr/>
        </p:nvSpPr>
        <p:spPr>
          <a:xfrm>
            <a:off x="5342138" y="5130225"/>
            <a:ext cx="3242569" cy="584775"/>
          </a:xfrm>
          <a:prstGeom prst="rect">
            <a:avLst/>
          </a:prstGeom>
          <a:noFill/>
        </p:spPr>
        <p:txBody>
          <a:bodyPr wrap="square">
            <a:spAutoFit/>
          </a:bodyPr>
          <a:lstStyle/>
          <a:p>
            <a:r>
              <a:rPr lang="en-FI" sz="800" dirty="0"/>
              <a:t>https://phys.libretexts.org/Bookshelves/University_Physics/University_Physics_%28OpenStax%29/University_Physics_III__Optics_and_Modern_Physics_%28OpenStax%29/06%3A_Photons_and_Matter_Waves/6.02%3A_Blackbody_Radiation</a:t>
            </a:r>
          </a:p>
        </p:txBody>
      </p:sp>
      <p:sp>
        <p:nvSpPr>
          <p:cNvPr id="15" name="TextBox 14">
            <a:extLst>
              <a:ext uri="{FF2B5EF4-FFF2-40B4-BE49-F238E27FC236}">
                <a16:creationId xmlns:a16="http://schemas.microsoft.com/office/drawing/2014/main" id="{6F68FE0C-4E56-E689-FADA-05815A086645}"/>
              </a:ext>
            </a:extLst>
          </p:cNvPr>
          <p:cNvSpPr txBox="1"/>
          <p:nvPr/>
        </p:nvSpPr>
        <p:spPr>
          <a:xfrm>
            <a:off x="5225618" y="3484204"/>
            <a:ext cx="3781889" cy="276999"/>
          </a:xfrm>
          <a:prstGeom prst="rect">
            <a:avLst/>
          </a:prstGeom>
          <a:noFill/>
        </p:spPr>
        <p:txBody>
          <a:bodyPr wrap="square">
            <a:spAutoFit/>
          </a:bodyPr>
          <a:lstStyle/>
          <a:p>
            <a:r>
              <a:rPr lang="en-GB" sz="1200" dirty="0">
                <a:effectLst/>
              </a:rPr>
              <a:t>When simplified, this gives</a:t>
            </a:r>
          </a:p>
        </p:txBody>
      </p:sp>
      <p:pic>
        <p:nvPicPr>
          <p:cNvPr id="16" name="Picture 15">
            <a:extLst>
              <a:ext uri="{FF2B5EF4-FFF2-40B4-BE49-F238E27FC236}">
                <a16:creationId xmlns:a16="http://schemas.microsoft.com/office/drawing/2014/main" id="{626EDA06-F61B-E451-C430-EC0110ECD2FD}"/>
              </a:ext>
            </a:extLst>
          </p:cNvPr>
          <p:cNvPicPr>
            <a:picLocks noChangeAspect="1"/>
          </p:cNvPicPr>
          <p:nvPr/>
        </p:nvPicPr>
        <p:blipFill>
          <a:blip r:embed="rId4"/>
          <a:stretch>
            <a:fillRect/>
          </a:stretch>
        </p:blipFill>
        <p:spPr>
          <a:xfrm>
            <a:off x="6048543" y="2750230"/>
            <a:ext cx="2240348" cy="701694"/>
          </a:xfrm>
          <a:prstGeom prst="rect">
            <a:avLst/>
          </a:prstGeom>
        </p:spPr>
      </p:pic>
      <p:pic>
        <p:nvPicPr>
          <p:cNvPr id="17" name="Picture 16">
            <a:extLst>
              <a:ext uri="{FF2B5EF4-FFF2-40B4-BE49-F238E27FC236}">
                <a16:creationId xmlns:a16="http://schemas.microsoft.com/office/drawing/2014/main" id="{E2593562-E2CB-6F54-5461-5A0DC8425014}"/>
              </a:ext>
            </a:extLst>
          </p:cNvPr>
          <p:cNvPicPr>
            <a:picLocks noChangeAspect="1"/>
          </p:cNvPicPr>
          <p:nvPr/>
        </p:nvPicPr>
        <p:blipFill>
          <a:blip r:embed="rId5"/>
          <a:stretch>
            <a:fillRect/>
          </a:stretch>
        </p:blipFill>
        <p:spPr>
          <a:xfrm>
            <a:off x="6188103" y="3817152"/>
            <a:ext cx="2174291" cy="547992"/>
          </a:xfrm>
          <a:prstGeom prst="rect">
            <a:avLst/>
          </a:prstGeom>
        </p:spPr>
      </p:pic>
      <p:sp>
        <p:nvSpPr>
          <p:cNvPr id="19" name="TextBox 18">
            <a:extLst>
              <a:ext uri="{FF2B5EF4-FFF2-40B4-BE49-F238E27FC236}">
                <a16:creationId xmlns:a16="http://schemas.microsoft.com/office/drawing/2014/main" id="{83EFE577-A8FB-4A9F-2B25-F0A09D12CF4E}"/>
              </a:ext>
            </a:extLst>
          </p:cNvPr>
          <p:cNvSpPr txBox="1"/>
          <p:nvPr/>
        </p:nvSpPr>
        <p:spPr>
          <a:xfrm>
            <a:off x="5225618" y="4491933"/>
            <a:ext cx="3707779" cy="276999"/>
          </a:xfrm>
          <a:prstGeom prst="rect">
            <a:avLst/>
          </a:prstGeom>
          <a:noFill/>
        </p:spPr>
        <p:txBody>
          <a:bodyPr wrap="square">
            <a:spAutoFit/>
          </a:bodyPr>
          <a:lstStyle/>
          <a:p>
            <a:r>
              <a:rPr lang="en-GB" sz="1200" dirty="0">
                <a:effectLst/>
              </a:rPr>
              <a:t>Therefore, Betelgeuse is cooler than Rigel.</a:t>
            </a:r>
          </a:p>
        </p:txBody>
      </p:sp>
    </p:spTree>
    <p:extLst>
      <p:ext uri="{BB962C8B-B14F-4D97-AF65-F5344CB8AC3E}">
        <p14:creationId xmlns:p14="http://schemas.microsoft.com/office/powerpoint/2010/main" val="4125209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F0392-529C-5781-B6A4-9AB9482D01C3}"/>
              </a:ext>
            </a:extLst>
          </p:cNvPr>
          <p:cNvSpPr>
            <a:spLocks noGrp="1"/>
          </p:cNvSpPr>
          <p:nvPr>
            <p:ph type="body" sz="half" idx="10"/>
          </p:nvPr>
        </p:nvSpPr>
        <p:spPr/>
        <p:txBody>
          <a:bodyPr/>
          <a:lstStyle/>
          <a:p>
            <a:r>
              <a:rPr lang="en-FI" dirty="0"/>
              <a:t>Example 3</a:t>
            </a:r>
          </a:p>
        </p:txBody>
      </p:sp>
      <p:sp>
        <p:nvSpPr>
          <p:cNvPr id="4" name="TextBox 3">
            <a:extLst>
              <a:ext uri="{FF2B5EF4-FFF2-40B4-BE49-F238E27FC236}">
                <a16:creationId xmlns:a16="http://schemas.microsoft.com/office/drawing/2014/main" id="{A61DF688-8F9A-733E-83D1-1F34622713E8}"/>
              </a:ext>
            </a:extLst>
          </p:cNvPr>
          <p:cNvSpPr txBox="1"/>
          <p:nvPr/>
        </p:nvSpPr>
        <p:spPr>
          <a:xfrm>
            <a:off x="77187" y="918640"/>
            <a:ext cx="4338656" cy="3570208"/>
          </a:xfrm>
          <a:prstGeom prst="rect">
            <a:avLst/>
          </a:prstGeom>
          <a:noFill/>
        </p:spPr>
        <p:txBody>
          <a:bodyPr wrap="square">
            <a:spAutoFit/>
          </a:bodyPr>
          <a:lstStyle/>
          <a:p>
            <a:r>
              <a:rPr lang="en-GB" sz="1200" dirty="0"/>
              <a:t>A star such as our Sun will eventually evolve to a “red giant” star and then to a “white dwarf” star. A typical white dwarf is approximately the size of Earth, and its surface temperature is about </a:t>
            </a:r>
            <a:r>
              <a:rPr lang="en-GB" sz="1200" dirty="0">
                <a:effectLst/>
                <a:latin typeface="STIXGeneral"/>
              </a:rPr>
              <a:t>2.5×10</a:t>
            </a:r>
            <a:r>
              <a:rPr lang="en-GB" sz="1200" baseline="30000" dirty="0">
                <a:effectLst/>
                <a:latin typeface="STIXGeneral"/>
              </a:rPr>
              <a:t>4</a:t>
            </a:r>
            <a:r>
              <a:rPr lang="en-GB" sz="1200" i="1" dirty="0">
                <a:effectLst/>
                <a:latin typeface="STIXGeneral"/>
              </a:rPr>
              <a:t>𝐾</a:t>
            </a:r>
            <a:r>
              <a:rPr lang="en-GB" sz="1200" dirty="0"/>
              <a:t>. A typical red giant has a surface temperature of </a:t>
            </a:r>
            <a:r>
              <a:rPr lang="en-GB" sz="1200" dirty="0">
                <a:effectLst/>
                <a:latin typeface="STIXGeneral"/>
              </a:rPr>
              <a:t>3.0×103</a:t>
            </a:r>
            <a:r>
              <a:rPr lang="en-GB" sz="1200" i="1" dirty="0">
                <a:effectLst/>
                <a:latin typeface="STIXGeneral"/>
              </a:rPr>
              <a:t>𝐾</a:t>
            </a:r>
            <a:r>
              <a:rPr lang="en-GB" sz="1200" dirty="0">
                <a:effectLst/>
              </a:rPr>
              <a:t>and a radius ~100,000 times larger than that of a white dwarf. What is the average radiated power per unit area and the total power radiated by each of these types of stars? How do they compare?</a:t>
            </a:r>
          </a:p>
          <a:p>
            <a:pPr>
              <a:spcBef>
                <a:spcPts val="600"/>
              </a:spcBef>
              <a:spcAft>
                <a:spcPts val="600"/>
              </a:spcAft>
            </a:pPr>
            <a:r>
              <a:rPr lang="en-GB" sz="1200" b="1" dirty="0">
                <a:effectLst/>
              </a:rPr>
              <a:t>Strategy</a:t>
            </a:r>
            <a:endParaRPr lang="en-GB" sz="1200" dirty="0">
              <a:effectLst/>
            </a:endParaRPr>
          </a:p>
          <a:p>
            <a:r>
              <a:rPr lang="en-GB" sz="1200" dirty="0">
                <a:effectLst/>
              </a:rPr>
              <a:t>If we treat the star as a </a:t>
            </a:r>
            <a:r>
              <a:rPr lang="en-GB" sz="1200" dirty="0"/>
              <a:t>blackbody, then according to Stefan’s law, the total power that the star radiates is proportional to the fourth power of its temperature. To find the power radiated per unit area of the surface, we do not need to make any assumptions about the shape of the star because </a:t>
            </a:r>
            <a:r>
              <a:rPr lang="en-GB" sz="1200" b="1" dirty="0"/>
              <a:t>P</a:t>
            </a:r>
            <a:r>
              <a:rPr lang="en-GB" sz="1200" dirty="0"/>
              <a:t>/</a:t>
            </a:r>
            <a:r>
              <a:rPr lang="en-GB" sz="1200" b="1" dirty="0"/>
              <a:t>A</a:t>
            </a:r>
            <a:r>
              <a:rPr lang="en-GB" sz="1200" dirty="0"/>
              <a:t> depends only on temperature. However, to compute the total power, we need to make an assumption that the energy radiates through a spherical surface enclosing the star, so that the surface area is </a:t>
            </a:r>
            <a:r>
              <a:rPr lang="en-GB" sz="1200" i="1" dirty="0">
                <a:effectLst/>
                <a:latin typeface="STIXGeneral"/>
              </a:rPr>
              <a:t>𝐴</a:t>
            </a:r>
            <a:r>
              <a:rPr lang="en-GB" sz="1200" dirty="0">
                <a:effectLst/>
                <a:latin typeface="STIXGeneral"/>
              </a:rPr>
              <a:t>=4</a:t>
            </a:r>
            <a:r>
              <a:rPr lang="en-GB" sz="1200" i="1" dirty="0">
                <a:effectLst/>
                <a:latin typeface="STIXGeneral"/>
              </a:rPr>
              <a:t>𝜋𝑅</a:t>
            </a:r>
            <a:r>
              <a:rPr lang="en-GB" sz="1200" baseline="30000" dirty="0">
                <a:effectLst/>
                <a:latin typeface="STIXGeneral"/>
              </a:rPr>
              <a:t>2</a:t>
            </a:r>
            <a:r>
              <a:rPr lang="en-GB" sz="1200" dirty="0"/>
              <a:t>, where </a:t>
            </a:r>
            <a:r>
              <a:rPr lang="en-GB" sz="1200" b="1" dirty="0"/>
              <a:t>R</a:t>
            </a:r>
            <a:r>
              <a:rPr lang="en-GB" sz="1200" dirty="0"/>
              <a:t> is its radius.</a:t>
            </a:r>
            <a:endParaRPr lang="en-FI" sz="1200" dirty="0"/>
          </a:p>
        </p:txBody>
      </p:sp>
      <p:sp>
        <p:nvSpPr>
          <p:cNvPr id="8" name="TextBox 7">
            <a:extLst>
              <a:ext uri="{FF2B5EF4-FFF2-40B4-BE49-F238E27FC236}">
                <a16:creationId xmlns:a16="http://schemas.microsoft.com/office/drawing/2014/main" id="{1C65F84D-B656-5DC7-CF13-953431CCCDF0}"/>
              </a:ext>
            </a:extLst>
          </p:cNvPr>
          <p:cNvSpPr txBox="1"/>
          <p:nvPr/>
        </p:nvSpPr>
        <p:spPr>
          <a:xfrm>
            <a:off x="77187" y="4488848"/>
            <a:ext cx="4146884" cy="276999"/>
          </a:xfrm>
          <a:prstGeom prst="rect">
            <a:avLst/>
          </a:prstGeom>
          <a:noFill/>
        </p:spPr>
        <p:txBody>
          <a:bodyPr wrap="square">
            <a:spAutoFit/>
          </a:bodyPr>
          <a:lstStyle/>
          <a:p>
            <a:r>
              <a:rPr lang="en-GB" sz="1200" dirty="0"/>
              <a:t>A simple proportion based on Stefan’s law gives</a:t>
            </a:r>
            <a:endParaRPr lang="en-FI" sz="1200" dirty="0"/>
          </a:p>
        </p:txBody>
      </p:sp>
      <p:pic>
        <p:nvPicPr>
          <p:cNvPr id="10" name="Picture 9">
            <a:extLst>
              <a:ext uri="{FF2B5EF4-FFF2-40B4-BE49-F238E27FC236}">
                <a16:creationId xmlns:a16="http://schemas.microsoft.com/office/drawing/2014/main" id="{46235103-C007-8778-39F3-8335DF9726C7}"/>
              </a:ext>
            </a:extLst>
          </p:cNvPr>
          <p:cNvPicPr>
            <a:picLocks noChangeAspect="1"/>
          </p:cNvPicPr>
          <p:nvPr/>
        </p:nvPicPr>
        <p:blipFill>
          <a:blip r:embed="rId2"/>
          <a:stretch>
            <a:fillRect/>
          </a:stretch>
        </p:blipFill>
        <p:spPr>
          <a:xfrm>
            <a:off x="150919" y="4925991"/>
            <a:ext cx="3258105" cy="561470"/>
          </a:xfrm>
          <a:prstGeom prst="rect">
            <a:avLst/>
          </a:prstGeom>
        </p:spPr>
      </p:pic>
      <p:sp>
        <p:nvSpPr>
          <p:cNvPr id="14" name="TextBox 13">
            <a:extLst>
              <a:ext uri="{FF2B5EF4-FFF2-40B4-BE49-F238E27FC236}">
                <a16:creationId xmlns:a16="http://schemas.microsoft.com/office/drawing/2014/main" id="{D7830867-F483-1E49-46C2-236133DA2E5A}"/>
              </a:ext>
            </a:extLst>
          </p:cNvPr>
          <p:cNvSpPr txBox="1"/>
          <p:nvPr/>
        </p:nvSpPr>
        <p:spPr>
          <a:xfrm>
            <a:off x="4704763" y="918640"/>
            <a:ext cx="4146884" cy="646331"/>
          </a:xfrm>
          <a:prstGeom prst="rect">
            <a:avLst/>
          </a:prstGeom>
          <a:noFill/>
        </p:spPr>
        <p:txBody>
          <a:bodyPr wrap="square">
            <a:spAutoFit/>
          </a:bodyPr>
          <a:lstStyle/>
          <a:p>
            <a:r>
              <a:rPr lang="en-GB" sz="1200" dirty="0"/>
              <a:t>The power emitted per unit area by a white dwarf is about 5000 times that the power emitted by a red giant. Denoting this ratio by </a:t>
            </a:r>
            <a:r>
              <a:rPr lang="en-GB" sz="1200" i="1" dirty="0">
                <a:effectLst/>
                <a:latin typeface="STIXGeneral"/>
              </a:rPr>
              <a:t>𝑎</a:t>
            </a:r>
            <a:r>
              <a:rPr lang="en-GB" sz="1200" dirty="0">
                <a:effectLst/>
                <a:latin typeface="STIXGeneral"/>
              </a:rPr>
              <a:t>=4.8×103</a:t>
            </a:r>
            <a:endParaRPr lang="en-FI" sz="1200" dirty="0"/>
          </a:p>
        </p:txBody>
      </p:sp>
      <p:pic>
        <p:nvPicPr>
          <p:cNvPr id="18" name="Picture 17">
            <a:extLst>
              <a:ext uri="{FF2B5EF4-FFF2-40B4-BE49-F238E27FC236}">
                <a16:creationId xmlns:a16="http://schemas.microsoft.com/office/drawing/2014/main" id="{E852991F-2B50-149B-832A-3898047F45C6}"/>
              </a:ext>
            </a:extLst>
          </p:cNvPr>
          <p:cNvPicPr>
            <a:picLocks noChangeAspect="1"/>
          </p:cNvPicPr>
          <p:nvPr/>
        </p:nvPicPr>
        <p:blipFill>
          <a:blip r:embed="rId3"/>
          <a:stretch>
            <a:fillRect/>
          </a:stretch>
        </p:blipFill>
        <p:spPr>
          <a:xfrm>
            <a:off x="4851380" y="1606587"/>
            <a:ext cx="3853649" cy="545187"/>
          </a:xfrm>
          <a:prstGeom prst="rect">
            <a:avLst/>
          </a:prstGeom>
        </p:spPr>
      </p:pic>
      <p:sp>
        <p:nvSpPr>
          <p:cNvPr id="21" name="TextBox 20">
            <a:extLst>
              <a:ext uri="{FF2B5EF4-FFF2-40B4-BE49-F238E27FC236}">
                <a16:creationId xmlns:a16="http://schemas.microsoft.com/office/drawing/2014/main" id="{54A19E81-0EA5-B6C6-E93B-B839EB05E897}"/>
              </a:ext>
            </a:extLst>
          </p:cNvPr>
          <p:cNvSpPr txBox="1"/>
          <p:nvPr/>
        </p:nvSpPr>
        <p:spPr>
          <a:xfrm>
            <a:off x="4704763" y="2263979"/>
            <a:ext cx="4217262" cy="1569660"/>
          </a:xfrm>
          <a:prstGeom prst="rect">
            <a:avLst/>
          </a:prstGeom>
          <a:noFill/>
        </p:spPr>
        <p:txBody>
          <a:bodyPr wrap="square">
            <a:spAutoFit/>
          </a:bodyPr>
          <a:lstStyle/>
          <a:p>
            <a:r>
              <a:rPr lang="en-GB" sz="1200" dirty="0"/>
              <a:t>We see that the total power emitted by a white dwarf is a tiny fraction of the total power emitted by a red giant. Despite its relatively lower temperature, the overall power radiated by a red giant far exceeds that of the white dwarf because the red giant has a much larger surface area. To estimate the absolute value of the emitted power per unit area, we again use Stefan’s law. For the white dwarf, we obtain</a:t>
            </a:r>
            <a:endParaRPr lang="en-FI" sz="1200" dirty="0"/>
          </a:p>
        </p:txBody>
      </p:sp>
      <p:pic>
        <p:nvPicPr>
          <p:cNvPr id="22" name="Picture 21">
            <a:extLst>
              <a:ext uri="{FF2B5EF4-FFF2-40B4-BE49-F238E27FC236}">
                <a16:creationId xmlns:a16="http://schemas.microsoft.com/office/drawing/2014/main" id="{47A11624-BBFD-6836-E47B-975B7ABE2295}"/>
              </a:ext>
            </a:extLst>
          </p:cNvPr>
          <p:cNvPicPr>
            <a:picLocks noChangeAspect="1"/>
          </p:cNvPicPr>
          <p:nvPr/>
        </p:nvPicPr>
        <p:blipFill>
          <a:blip r:embed="rId4"/>
          <a:stretch>
            <a:fillRect/>
          </a:stretch>
        </p:blipFill>
        <p:spPr>
          <a:xfrm>
            <a:off x="4325527" y="3833639"/>
            <a:ext cx="4741286" cy="548907"/>
          </a:xfrm>
          <a:prstGeom prst="rect">
            <a:avLst/>
          </a:prstGeom>
        </p:spPr>
      </p:pic>
      <p:sp>
        <p:nvSpPr>
          <p:cNvPr id="24" name="TextBox 23">
            <a:extLst>
              <a:ext uri="{FF2B5EF4-FFF2-40B4-BE49-F238E27FC236}">
                <a16:creationId xmlns:a16="http://schemas.microsoft.com/office/drawing/2014/main" id="{399C3923-44C3-047A-A1D3-2C1DA8C9C4AE}"/>
              </a:ext>
            </a:extLst>
          </p:cNvPr>
          <p:cNvSpPr txBox="1"/>
          <p:nvPr/>
        </p:nvSpPr>
        <p:spPr>
          <a:xfrm>
            <a:off x="4728158" y="4427851"/>
            <a:ext cx="4193867" cy="461665"/>
          </a:xfrm>
          <a:prstGeom prst="rect">
            <a:avLst/>
          </a:prstGeom>
          <a:noFill/>
        </p:spPr>
        <p:txBody>
          <a:bodyPr wrap="square">
            <a:spAutoFit/>
          </a:bodyPr>
          <a:lstStyle/>
          <a:p>
            <a:r>
              <a:rPr lang="en-GB" sz="1200" dirty="0"/>
              <a:t>The analogous result for the red giant is obtained by scaling the result for a white dwarf:</a:t>
            </a:r>
            <a:endParaRPr lang="en-FI" sz="1200" dirty="0"/>
          </a:p>
        </p:txBody>
      </p:sp>
      <p:pic>
        <p:nvPicPr>
          <p:cNvPr id="25" name="Picture 24">
            <a:extLst>
              <a:ext uri="{FF2B5EF4-FFF2-40B4-BE49-F238E27FC236}">
                <a16:creationId xmlns:a16="http://schemas.microsoft.com/office/drawing/2014/main" id="{4EA9230A-13EE-8D07-A1DF-02BAA429A079}"/>
              </a:ext>
            </a:extLst>
          </p:cNvPr>
          <p:cNvPicPr>
            <a:picLocks noChangeAspect="1"/>
          </p:cNvPicPr>
          <p:nvPr/>
        </p:nvPicPr>
        <p:blipFill>
          <a:blip r:embed="rId5"/>
          <a:stretch>
            <a:fillRect/>
          </a:stretch>
        </p:blipFill>
        <p:spPr>
          <a:xfrm>
            <a:off x="5548544" y="4934821"/>
            <a:ext cx="2924770" cy="604219"/>
          </a:xfrm>
          <a:prstGeom prst="rect">
            <a:avLst/>
          </a:prstGeom>
        </p:spPr>
      </p:pic>
    </p:spTree>
    <p:extLst>
      <p:ext uri="{BB962C8B-B14F-4D97-AF65-F5344CB8AC3E}">
        <p14:creationId xmlns:p14="http://schemas.microsoft.com/office/powerpoint/2010/main" val="101803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037EE6-EFC6-D1D2-31B2-471B399100C5}"/>
              </a:ext>
            </a:extLst>
          </p:cNvPr>
          <p:cNvSpPr>
            <a:spLocks noGrp="1"/>
          </p:cNvSpPr>
          <p:nvPr>
            <p:ph type="body" sz="half" idx="10"/>
          </p:nvPr>
        </p:nvSpPr>
        <p:spPr/>
        <p:txBody>
          <a:bodyPr/>
          <a:lstStyle/>
          <a:p>
            <a:r>
              <a:rPr lang="en-FI" dirty="0"/>
              <a:t>Solar Energy</a:t>
            </a:r>
          </a:p>
        </p:txBody>
      </p:sp>
      <p:sp>
        <p:nvSpPr>
          <p:cNvPr id="5" name="TextBox 4">
            <a:extLst>
              <a:ext uri="{FF2B5EF4-FFF2-40B4-BE49-F238E27FC236}">
                <a16:creationId xmlns:a16="http://schemas.microsoft.com/office/drawing/2014/main" id="{00BBF950-80BA-AF40-7D7A-90B052ED587C}"/>
              </a:ext>
            </a:extLst>
          </p:cNvPr>
          <p:cNvSpPr txBox="1"/>
          <p:nvPr/>
        </p:nvSpPr>
        <p:spPr>
          <a:xfrm>
            <a:off x="292353" y="1155336"/>
            <a:ext cx="4580876" cy="923330"/>
          </a:xfrm>
          <a:prstGeom prst="rect">
            <a:avLst/>
          </a:prstGeom>
          <a:solidFill>
            <a:srgbClr val="00FFFF"/>
          </a:solidFill>
        </p:spPr>
        <p:txBody>
          <a:bodyPr wrap="square">
            <a:spAutoFit/>
          </a:bodyPr>
          <a:lstStyle/>
          <a:p>
            <a:r>
              <a:rPr lang="en-GB" dirty="0"/>
              <a:t>The total global energy consumption of all the humans on the planet is about 1.4 × 10</a:t>
            </a:r>
            <a:r>
              <a:rPr lang="en-GB" baseline="30000" dirty="0"/>
              <a:t>13</a:t>
            </a:r>
            <a:r>
              <a:rPr lang="en-GB" dirty="0"/>
              <a:t> W or about one ten-thousandth the total energy from the Sun incident on the Earth. </a:t>
            </a:r>
          </a:p>
        </p:txBody>
      </p:sp>
      <p:sp>
        <p:nvSpPr>
          <p:cNvPr id="7" name="TextBox 6">
            <a:extLst>
              <a:ext uri="{FF2B5EF4-FFF2-40B4-BE49-F238E27FC236}">
                <a16:creationId xmlns:a16="http://schemas.microsoft.com/office/drawing/2014/main" id="{ADB7AD6F-F647-C4A6-81B8-96FAE3728C4F}"/>
              </a:ext>
            </a:extLst>
          </p:cNvPr>
          <p:cNvSpPr txBox="1"/>
          <p:nvPr/>
        </p:nvSpPr>
        <p:spPr>
          <a:xfrm>
            <a:off x="292353" y="2259335"/>
            <a:ext cx="4580876" cy="507831"/>
          </a:xfrm>
          <a:prstGeom prst="rect">
            <a:avLst/>
          </a:prstGeom>
          <a:solidFill>
            <a:srgbClr val="00FFFF"/>
          </a:solidFill>
        </p:spPr>
        <p:txBody>
          <a:bodyPr wrap="square">
            <a:spAutoFit/>
          </a:bodyPr>
          <a:lstStyle/>
          <a:p>
            <a:r>
              <a:rPr lang="en-GB" dirty="0"/>
              <a:t>The energy use per area in US metropolitan areas is roughly 2% of the incident solar energy.</a:t>
            </a:r>
          </a:p>
        </p:txBody>
      </p:sp>
      <p:sp>
        <p:nvSpPr>
          <p:cNvPr id="9" name="TextBox 8">
            <a:extLst>
              <a:ext uri="{FF2B5EF4-FFF2-40B4-BE49-F238E27FC236}">
                <a16:creationId xmlns:a16="http://schemas.microsoft.com/office/drawing/2014/main" id="{88E5AB8E-09F9-4C64-862F-EA86EFA42108}"/>
              </a:ext>
            </a:extLst>
          </p:cNvPr>
          <p:cNvSpPr txBox="1"/>
          <p:nvPr/>
        </p:nvSpPr>
        <p:spPr>
          <a:xfrm>
            <a:off x="292353" y="3018054"/>
            <a:ext cx="4580876" cy="1754326"/>
          </a:xfrm>
          <a:prstGeom prst="rect">
            <a:avLst/>
          </a:prstGeom>
          <a:solidFill>
            <a:srgbClr val="00FFFF"/>
          </a:solidFill>
        </p:spPr>
        <p:txBody>
          <a:bodyPr wrap="square">
            <a:spAutoFit/>
          </a:bodyPr>
          <a:lstStyle/>
          <a:p>
            <a:r>
              <a:rPr lang="en-GB" dirty="0"/>
              <a:t>3.828 × 10</a:t>
            </a:r>
            <a:r>
              <a:rPr lang="en-GB" baseline="30000" dirty="0"/>
              <a:t>26</a:t>
            </a:r>
            <a:r>
              <a:rPr lang="en-GB" dirty="0"/>
              <a:t> W total solar </a:t>
            </a:r>
            <a:r>
              <a:rPr lang="en-GB" i="1" dirty="0"/>
              <a:t>luminosity</a:t>
            </a:r>
            <a:br>
              <a:rPr lang="en-GB" dirty="0"/>
            </a:br>
            <a:endParaRPr lang="en-GB" dirty="0"/>
          </a:p>
          <a:p>
            <a:r>
              <a:rPr lang="en-GB" dirty="0">
                <a:hlinkClick r:id="rId2" tooltip="nominal solar irradiance"/>
              </a:rPr>
              <a:t>1,361 W/m</a:t>
            </a:r>
            <a:r>
              <a:rPr lang="en-GB" baseline="30000" dirty="0">
                <a:hlinkClick r:id="rId2" tooltip="nominal solar irradiance"/>
              </a:rPr>
              <a:t>2</a:t>
            </a:r>
            <a:r>
              <a:rPr lang="en-GB" dirty="0"/>
              <a:t> </a:t>
            </a:r>
            <a:r>
              <a:rPr lang="en-GB" i="1" dirty="0"/>
              <a:t>solar constant</a:t>
            </a:r>
            <a:r>
              <a:rPr lang="en-GB" dirty="0"/>
              <a:t> (energy perpendicular to direction of propagation) 0.297 </a:t>
            </a:r>
            <a:r>
              <a:rPr lang="en-GB" i="1" dirty="0"/>
              <a:t>albedo</a:t>
            </a:r>
            <a:r>
              <a:rPr lang="en-GB" dirty="0"/>
              <a:t> (</a:t>
            </a:r>
            <a:r>
              <a:rPr lang="en-GB" dirty="0" err="1"/>
              <a:t>latin</a:t>
            </a:r>
            <a:r>
              <a:rPr lang="en-GB" dirty="0"/>
              <a:t> </a:t>
            </a:r>
            <a:r>
              <a:rPr lang="en-GB" i="1" dirty="0"/>
              <a:t>albus</a:t>
            </a:r>
            <a:r>
              <a:rPr lang="en-GB" dirty="0"/>
              <a:t>, white), surface 0.04, atmosphere 0.26</a:t>
            </a:r>
            <a:br>
              <a:rPr lang="en-GB" dirty="0"/>
            </a:br>
            <a:endParaRPr lang="en-GB" dirty="0"/>
          </a:p>
          <a:p>
            <a:r>
              <a:rPr lang="en-GB" dirty="0"/>
              <a:t>340 W/m</a:t>
            </a:r>
            <a:r>
              <a:rPr lang="en-GB" baseline="30000" dirty="0"/>
              <a:t>2</a:t>
            </a:r>
            <a:r>
              <a:rPr lang="en-GB" dirty="0"/>
              <a:t> </a:t>
            </a:r>
            <a:r>
              <a:rPr lang="en-GB" i="1" dirty="0"/>
              <a:t>effective solar constant</a:t>
            </a:r>
            <a:r>
              <a:rPr lang="en-GB" dirty="0"/>
              <a:t> (averaged over time and surface)</a:t>
            </a:r>
          </a:p>
        </p:txBody>
      </p:sp>
      <p:pic>
        <p:nvPicPr>
          <p:cNvPr id="9218" name="Picture 2" descr="How Do Solar Panels Work? - SolarPower.guide Solar Energy Insights -  Infographic">
            <a:extLst>
              <a:ext uri="{FF2B5EF4-FFF2-40B4-BE49-F238E27FC236}">
                <a16:creationId xmlns:a16="http://schemas.microsoft.com/office/drawing/2014/main" id="{6BCA6870-8046-0A98-F4A0-54DE5FE25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682" y="1363298"/>
            <a:ext cx="3852824" cy="330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5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Introduction</a:t>
            </a:r>
          </a:p>
        </p:txBody>
      </p:sp>
      <p:pic>
        <p:nvPicPr>
          <p:cNvPr id="3" name="Understanding Thermal Radiation">
            <a:hlinkClick r:id="" action="ppaction://media"/>
            <a:extLst>
              <a:ext uri="{FF2B5EF4-FFF2-40B4-BE49-F238E27FC236}">
                <a16:creationId xmlns:a16="http://schemas.microsoft.com/office/drawing/2014/main" id="{EEE9F2E8-8B1C-079F-B773-F6CC12B6A7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8247" y="674275"/>
            <a:ext cx="7762578" cy="4366450"/>
          </a:xfrm>
          <a:prstGeom prst="rect">
            <a:avLst/>
          </a:prstGeom>
        </p:spPr>
      </p:pic>
    </p:spTree>
    <p:extLst>
      <p:ext uri="{BB962C8B-B14F-4D97-AF65-F5344CB8AC3E}">
        <p14:creationId xmlns:p14="http://schemas.microsoft.com/office/powerpoint/2010/main" val="40361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Introduction</a:t>
            </a:r>
          </a:p>
        </p:txBody>
      </p:sp>
      <p:pic>
        <p:nvPicPr>
          <p:cNvPr id="2" name="Picture 1">
            <a:extLst>
              <a:ext uri="{FF2B5EF4-FFF2-40B4-BE49-F238E27FC236}">
                <a16:creationId xmlns:a16="http://schemas.microsoft.com/office/drawing/2014/main" id="{6646EAC8-2124-B041-36F8-0DC410648D42}"/>
              </a:ext>
            </a:extLst>
          </p:cNvPr>
          <p:cNvPicPr>
            <a:picLocks noChangeAspect="1"/>
          </p:cNvPicPr>
          <p:nvPr/>
        </p:nvPicPr>
        <p:blipFill>
          <a:blip r:embed="rId2"/>
          <a:stretch>
            <a:fillRect/>
          </a:stretch>
        </p:blipFill>
        <p:spPr>
          <a:xfrm>
            <a:off x="287363" y="916557"/>
            <a:ext cx="2757001" cy="2643388"/>
          </a:xfrm>
          <a:prstGeom prst="rect">
            <a:avLst/>
          </a:prstGeom>
        </p:spPr>
      </p:pic>
      <p:sp>
        <p:nvSpPr>
          <p:cNvPr id="6" name="TextBox 5">
            <a:extLst>
              <a:ext uri="{FF2B5EF4-FFF2-40B4-BE49-F238E27FC236}">
                <a16:creationId xmlns:a16="http://schemas.microsoft.com/office/drawing/2014/main" id="{FC57204C-364C-C201-667A-7C4E139D9EDA}"/>
              </a:ext>
            </a:extLst>
          </p:cNvPr>
          <p:cNvSpPr txBox="1"/>
          <p:nvPr/>
        </p:nvSpPr>
        <p:spPr>
          <a:xfrm>
            <a:off x="118687" y="3853374"/>
            <a:ext cx="3450136" cy="246221"/>
          </a:xfrm>
          <a:prstGeom prst="rect">
            <a:avLst/>
          </a:prstGeom>
          <a:noFill/>
        </p:spPr>
        <p:txBody>
          <a:bodyPr wrap="square">
            <a:spAutoFit/>
          </a:bodyPr>
          <a:lstStyle/>
          <a:p>
            <a:r>
              <a:rPr lang="en-GB" sz="1000" dirty="0">
                <a:effectLst/>
                <a:latin typeface="Times"/>
              </a:rPr>
              <a:t>A hot object in a vacuum chamber loses heat by radiation only. </a:t>
            </a:r>
            <a:endParaRPr lang="en-GB" sz="1000" dirty="0"/>
          </a:p>
        </p:txBody>
      </p:sp>
      <p:sp>
        <p:nvSpPr>
          <p:cNvPr id="10" name="TextBox 9">
            <a:extLst>
              <a:ext uri="{FF2B5EF4-FFF2-40B4-BE49-F238E27FC236}">
                <a16:creationId xmlns:a16="http://schemas.microsoft.com/office/drawing/2014/main" id="{58422ED7-4D58-ADE5-ABBF-279CDF185C9C}"/>
              </a:ext>
            </a:extLst>
          </p:cNvPr>
          <p:cNvSpPr txBox="1"/>
          <p:nvPr/>
        </p:nvSpPr>
        <p:spPr>
          <a:xfrm>
            <a:off x="3901736" y="1238075"/>
            <a:ext cx="4572000" cy="738664"/>
          </a:xfrm>
          <a:prstGeom prst="rect">
            <a:avLst/>
          </a:prstGeom>
          <a:solidFill>
            <a:srgbClr val="00FFFF"/>
          </a:solidFill>
        </p:spPr>
        <p:txBody>
          <a:bodyPr wrap="square">
            <a:spAutoFit/>
          </a:bodyPr>
          <a:lstStyle/>
          <a:p>
            <a:r>
              <a:rPr lang="en-GB" sz="1400" b="1" dirty="0">
                <a:effectLst/>
                <a:latin typeface="Times"/>
              </a:rPr>
              <a:t>Radiation</a:t>
            </a:r>
            <a:r>
              <a:rPr lang="en-GB" sz="1400" dirty="0">
                <a:effectLst/>
                <a:latin typeface="Times"/>
              </a:rPr>
              <a:t> differs from the other two heat transfer mechanisms in that it does not require the presence of a material medium to take place. </a:t>
            </a:r>
            <a:endParaRPr lang="en-GB" dirty="0"/>
          </a:p>
        </p:txBody>
      </p:sp>
      <p:sp>
        <p:nvSpPr>
          <p:cNvPr id="5" name="TextBox 4">
            <a:extLst>
              <a:ext uri="{FF2B5EF4-FFF2-40B4-BE49-F238E27FC236}">
                <a16:creationId xmlns:a16="http://schemas.microsoft.com/office/drawing/2014/main" id="{740E0A9F-7B68-D875-27CA-6CEA1BC7F4A4}"/>
              </a:ext>
            </a:extLst>
          </p:cNvPr>
          <p:cNvSpPr txBox="1"/>
          <p:nvPr/>
        </p:nvSpPr>
        <p:spPr>
          <a:xfrm>
            <a:off x="3901736" y="2165002"/>
            <a:ext cx="4572000" cy="954107"/>
          </a:xfrm>
          <a:prstGeom prst="rect">
            <a:avLst/>
          </a:prstGeom>
          <a:solidFill>
            <a:srgbClr val="00FFFF"/>
          </a:solidFill>
        </p:spPr>
        <p:txBody>
          <a:bodyPr wrap="square">
            <a:spAutoFit/>
          </a:bodyPr>
          <a:lstStyle>
            <a:defPPr>
              <a:defRPr lang="en-US"/>
            </a:defPPr>
            <a:lvl1pPr>
              <a:defRPr sz="1400">
                <a:effectLst/>
                <a:latin typeface="Times"/>
              </a:defRPr>
            </a:lvl1pPr>
          </a:lstStyle>
          <a:p>
            <a:r>
              <a:rPr lang="en-GB" dirty="0"/>
              <a:t>In fact, energy transfer by radiation is fastest (at the speed of light) and it suffers no attenuation in a vacuum. Also, radiation transfer occurs in solids as well as liquids and gases. </a:t>
            </a:r>
            <a:endParaRPr lang="en-FI" dirty="0"/>
          </a:p>
        </p:txBody>
      </p:sp>
      <p:sp>
        <p:nvSpPr>
          <p:cNvPr id="8" name="TextBox 7">
            <a:extLst>
              <a:ext uri="{FF2B5EF4-FFF2-40B4-BE49-F238E27FC236}">
                <a16:creationId xmlns:a16="http://schemas.microsoft.com/office/drawing/2014/main" id="{29229E10-0693-D0D0-43F7-2181CC8CE701}"/>
              </a:ext>
            </a:extLst>
          </p:cNvPr>
          <p:cNvSpPr txBox="1"/>
          <p:nvPr/>
        </p:nvSpPr>
        <p:spPr>
          <a:xfrm>
            <a:off x="3901736" y="3268599"/>
            <a:ext cx="4572000" cy="1169551"/>
          </a:xfrm>
          <a:prstGeom prst="rect">
            <a:avLst/>
          </a:prstGeom>
          <a:solidFill>
            <a:srgbClr val="00FFFF"/>
          </a:solidFill>
        </p:spPr>
        <p:txBody>
          <a:bodyPr wrap="square">
            <a:spAutoFit/>
          </a:bodyPr>
          <a:lstStyle/>
          <a:p>
            <a:r>
              <a:rPr lang="en-GB" sz="1400" dirty="0">
                <a:effectLst/>
                <a:latin typeface="Times"/>
              </a:rPr>
              <a:t>In most practical applications, all three modes of heat transfer occur concurrently at varying degrees. But heat transfer through an evacuated space can occur only by radiation. For example, the energy of the sun reaches the earth by radiation. </a:t>
            </a:r>
            <a:endParaRPr lang="en-FI" dirty="0"/>
          </a:p>
        </p:txBody>
      </p:sp>
    </p:spTree>
    <p:extLst>
      <p:ext uri="{BB962C8B-B14F-4D97-AF65-F5344CB8AC3E}">
        <p14:creationId xmlns:p14="http://schemas.microsoft.com/office/powerpoint/2010/main" val="3287127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314541D-19DF-3F82-A25A-BAA7A313C126}"/>
              </a:ext>
            </a:extLst>
          </p:cNvPr>
          <p:cNvSpPr txBox="1">
            <a:spLocks/>
          </p:cNvSpPr>
          <p:nvPr/>
        </p:nvSpPr>
        <p:spPr>
          <a:xfrm>
            <a:off x="287363" y="223017"/>
            <a:ext cx="8698729" cy="1157194"/>
          </a:xfrm>
          <a:prstGeom prst="rect">
            <a:avLst/>
          </a:prstGeom>
        </p:spPr>
        <p:txBody>
          <a:bodyPr lIns="0" tIns="0" rIns="0" bIns="0"/>
          <a:lstStyle>
            <a:defPPr>
              <a:defRPr lang="en-US"/>
            </a:defPPr>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GB" dirty="0"/>
              <a:t>Introduction</a:t>
            </a:r>
          </a:p>
        </p:txBody>
      </p:sp>
      <p:sp>
        <p:nvSpPr>
          <p:cNvPr id="6" name="TextBox 5">
            <a:extLst>
              <a:ext uri="{FF2B5EF4-FFF2-40B4-BE49-F238E27FC236}">
                <a16:creationId xmlns:a16="http://schemas.microsoft.com/office/drawing/2014/main" id="{4967AB7B-7429-3B7F-0212-700296238D5A}"/>
              </a:ext>
            </a:extLst>
          </p:cNvPr>
          <p:cNvSpPr txBox="1"/>
          <p:nvPr/>
        </p:nvSpPr>
        <p:spPr>
          <a:xfrm>
            <a:off x="157908" y="801614"/>
            <a:ext cx="4928997" cy="1600438"/>
          </a:xfrm>
          <a:prstGeom prst="rect">
            <a:avLst/>
          </a:prstGeom>
          <a:solidFill>
            <a:srgbClr val="00FFFF"/>
          </a:solidFill>
        </p:spPr>
        <p:txBody>
          <a:bodyPr wrap="square">
            <a:spAutoFit/>
          </a:bodyPr>
          <a:lstStyle/>
          <a:p>
            <a:r>
              <a:rPr lang="en-GB" sz="1400" dirty="0">
                <a:effectLst/>
                <a:latin typeface="Times"/>
              </a:rPr>
              <a:t>The theoretical foundation of radiation was established in 1864 by physicist James Clerk Maxwell, who postulated that accelerated charges or changing electric currents give rise to electric and magnetic fields. These rapidly moving fields are called </a:t>
            </a:r>
            <a:r>
              <a:rPr lang="en-GB" sz="1400" b="1" dirty="0">
                <a:effectLst/>
                <a:latin typeface="Times"/>
              </a:rPr>
              <a:t>electromagnetic waves </a:t>
            </a:r>
            <a:r>
              <a:rPr lang="en-GB" sz="1400" dirty="0">
                <a:effectLst/>
                <a:latin typeface="Times"/>
              </a:rPr>
              <a:t>or </a:t>
            </a:r>
            <a:r>
              <a:rPr lang="en-GB" sz="1400" b="1" dirty="0">
                <a:effectLst/>
                <a:latin typeface="Times"/>
              </a:rPr>
              <a:t>electromagnetic radiation, </a:t>
            </a:r>
            <a:r>
              <a:rPr lang="en-GB" sz="1400" dirty="0">
                <a:effectLst/>
                <a:latin typeface="Times"/>
              </a:rPr>
              <a:t>and they represent the energy emitted by matter as a result of the changes in the electronic configurations of the atoms or molecules. </a:t>
            </a:r>
            <a:endParaRPr lang="en-GB" dirty="0"/>
          </a:p>
        </p:txBody>
      </p:sp>
      <p:pic>
        <p:nvPicPr>
          <p:cNvPr id="7" name="Picture 6">
            <a:extLst>
              <a:ext uri="{FF2B5EF4-FFF2-40B4-BE49-F238E27FC236}">
                <a16:creationId xmlns:a16="http://schemas.microsoft.com/office/drawing/2014/main" id="{288D74EB-0F0B-0191-714F-42ACF88B1F50}"/>
              </a:ext>
            </a:extLst>
          </p:cNvPr>
          <p:cNvPicPr>
            <a:picLocks noChangeAspect="1"/>
          </p:cNvPicPr>
          <p:nvPr/>
        </p:nvPicPr>
        <p:blipFill>
          <a:blip r:embed="rId2"/>
          <a:stretch>
            <a:fillRect/>
          </a:stretch>
        </p:blipFill>
        <p:spPr>
          <a:xfrm>
            <a:off x="1819123" y="4068216"/>
            <a:ext cx="953362" cy="577517"/>
          </a:xfrm>
          <a:prstGeom prst="rect">
            <a:avLst/>
          </a:prstGeom>
        </p:spPr>
      </p:pic>
      <p:pic>
        <p:nvPicPr>
          <p:cNvPr id="1026" name="Picture 2" descr="Solar Radiation Management-Reflecting Sunlight to Cool the Climate">
            <a:extLst>
              <a:ext uri="{FF2B5EF4-FFF2-40B4-BE49-F238E27FC236}">
                <a16:creationId xmlns:a16="http://schemas.microsoft.com/office/drawing/2014/main" id="{EDBDA77B-AC5F-48AF-355F-6A2BBBF7E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26" y="801614"/>
            <a:ext cx="3710866" cy="18090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9744CA-6244-A95D-4A84-44FA6178035A}"/>
              </a:ext>
            </a:extLst>
          </p:cNvPr>
          <p:cNvSpPr txBox="1"/>
          <p:nvPr/>
        </p:nvSpPr>
        <p:spPr>
          <a:xfrm>
            <a:off x="5275226" y="2900016"/>
            <a:ext cx="3710866" cy="1600438"/>
          </a:xfrm>
          <a:prstGeom prst="rect">
            <a:avLst/>
          </a:prstGeom>
          <a:solidFill>
            <a:srgbClr val="00FFFF"/>
          </a:solidFill>
        </p:spPr>
        <p:txBody>
          <a:bodyPr wrap="square">
            <a:spAutoFit/>
          </a:bodyPr>
          <a:lstStyle/>
          <a:p>
            <a:r>
              <a:rPr lang="en-GB" sz="1400" dirty="0">
                <a:effectLst/>
                <a:latin typeface="Times"/>
              </a:rPr>
              <a:t>It has proven useful to view electromagnetic radiation as the propagation of a collection of discrete packets of energy called </a:t>
            </a:r>
            <a:r>
              <a:rPr lang="en-GB" sz="1400" b="1" dirty="0">
                <a:effectLst/>
                <a:latin typeface="Times"/>
              </a:rPr>
              <a:t>photons </a:t>
            </a:r>
            <a:r>
              <a:rPr lang="en-GB" sz="1400" dirty="0">
                <a:effectLst/>
                <a:latin typeface="Times"/>
              </a:rPr>
              <a:t>or </a:t>
            </a:r>
            <a:r>
              <a:rPr lang="en-GB" sz="1400" b="1" dirty="0">
                <a:effectLst/>
                <a:latin typeface="Times"/>
              </a:rPr>
              <a:t>quanta, </a:t>
            </a:r>
            <a:r>
              <a:rPr lang="en-GB" sz="1400" dirty="0">
                <a:effectLst/>
                <a:latin typeface="Times"/>
              </a:rPr>
              <a:t>as proposed by Max Planck in 1900 in conjunction with his </a:t>
            </a:r>
            <a:r>
              <a:rPr lang="en-GB" sz="1400" i="1" dirty="0">
                <a:effectLst/>
                <a:latin typeface="Times"/>
              </a:rPr>
              <a:t>quantum theory. </a:t>
            </a:r>
            <a:r>
              <a:rPr lang="en-GB" sz="1400" dirty="0">
                <a:effectLst/>
                <a:latin typeface="Times"/>
              </a:rPr>
              <a:t>In this view, each photon of frequency </a:t>
            </a:r>
            <a:r>
              <a:rPr lang="en-GB" sz="1400" dirty="0">
                <a:effectLst/>
                <a:latin typeface="MathematicalPi"/>
              </a:rPr>
              <a:t> </a:t>
            </a:r>
            <a:r>
              <a:rPr lang="en-GB" sz="1400" dirty="0">
                <a:effectLst/>
                <a:latin typeface="Times"/>
              </a:rPr>
              <a:t>is considered to have an energy of </a:t>
            </a:r>
            <a:endParaRPr lang="en-GB" dirty="0"/>
          </a:p>
        </p:txBody>
      </p:sp>
      <p:pic>
        <p:nvPicPr>
          <p:cNvPr id="10" name="Picture 9">
            <a:extLst>
              <a:ext uri="{FF2B5EF4-FFF2-40B4-BE49-F238E27FC236}">
                <a16:creationId xmlns:a16="http://schemas.microsoft.com/office/drawing/2014/main" id="{24B04E02-01BC-DFBF-703A-EA9E8CCDAFDF}"/>
              </a:ext>
            </a:extLst>
          </p:cNvPr>
          <p:cNvPicPr>
            <a:picLocks noChangeAspect="1"/>
          </p:cNvPicPr>
          <p:nvPr/>
        </p:nvPicPr>
        <p:blipFill>
          <a:blip r:embed="rId4"/>
          <a:stretch>
            <a:fillRect/>
          </a:stretch>
        </p:blipFill>
        <p:spPr>
          <a:xfrm>
            <a:off x="6371517" y="4645733"/>
            <a:ext cx="1325424" cy="58251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37C3FF0-0E0B-232C-60B5-83A8A8862794}"/>
                  </a:ext>
                </a:extLst>
              </p:cNvPr>
              <p:cNvSpPr txBox="1"/>
              <p:nvPr/>
            </p:nvSpPr>
            <p:spPr>
              <a:xfrm>
                <a:off x="157908" y="2485941"/>
                <a:ext cx="4928998" cy="1436996"/>
              </a:xfrm>
              <a:prstGeom prst="rect">
                <a:avLst/>
              </a:prstGeom>
              <a:solidFill>
                <a:srgbClr val="00FFFF"/>
              </a:solidFill>
            </p:spPr>
            <p:txBody>
              <a:bodyPr wrap="square">
                <a:spAutoFit/>
              </a:bodyPr>
              <a:lstStyle/>
              <a:p>
                <a:r>
                  <a:rPr lang="en-GB" sz="1400" dirty="0">
                    <a:effectLst/>
                    <a:latin typeface="Times"/>
                  </a:rPr>
                  <a:t>In 1887, Heinrich Hertz experimentally demonstrated the existence of such waves. Electromagnetic waves transport energy just like other waves, and all electromagnetic waves travel at the </a:t>
                </a:r>
                <a:r>
                  <a:rPr lang="en-GB" sz="1400" i="1" dirty="0">
                    <a:effectLst/>
                    <a:latin typeface="Times"/>
                  </a:rPr>
                  <a:t>speed of light </a:t>
                </a:r>
                <a:r>
                  <a:rPr lang="en-GB" sz="1400" dirty="0">
                    <a:effectLst/>
                    <a:latin typeface="Times"/>
                  </a:rPr>
                  <a:t>in a vacuum, which is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𝐶</m:t>
                        </m:r>
                      </m:e>
                      <m:sub>
                        <m:r>
                          <a:rPr lang="fi-FI" sz="1400" b="0" i="1" smtClean="0">
                            <a:effectLst/>
                            <a:latin typeface="Cambria Math" panose="02040503050406030204" pitchFamily="18" charset="0"/>
                          </a:rPr>
                          <m:t>0</m:t>
                        </m:r>
                      </m:sub>
                    </m:sSub>
                    <m:r>
                      <a:rPr lang="fi-FI" sz="1400" b="0" i="1" smtClean="0">
                        <a:effectLst/>
                        <a:latin typeface="Cambria Math" panose="02040503050406030204" pitchFamily="18" charset="0"/>
                      </a:rPr>
                      <m:t>=2.9979</m:t>
                    </m:r>
                    <m:r>
                      <a:rPr lang="fi-FI" sz="1400" b="0" i="1" smtClean="0">
                        <a:effectLst/>
                        <a:latin typeface="Cambria Math" panose="02040503050406030204" pitchFamily="18" charset="0"/>
                        <a:ea typeface="Cambria Math" panose="02040503050406030204" pitchFamily="18" charset="0"/>
                      </a:rPr>
                      <m:t>×</m:t>
                    </m:r>
                    <m:sSup>
                      <m:sSupPr>
                        <m:ctrlPr>
                          <a:rPr lang="fi-FI" sz="1400" b="0" i="1" smtClean="0">
                            <a:effectLst/>
                            <a:latin typeface="Cambria Math" panose="02040503050406030204" pitchFamily="18" charset="0"/>
                            <a:ea typeface="Cambria Math" panose="02040503050406030204" pitchFamily="18" charset="0"/>
                          </a:rPr>
                        </m:ctrlPr>
                      </m:sSupPr>
                      <m:e>
                        <m:r>
                          <a:rPr lang="fi-FI" sz="1400" i="1">
                            <a:latin typeface="Cambria Math" panose="02040503050406030204" pitchFamily="18" charset="0"/>
                            <a:ea typeface="Cambria Math" panose="02040503050406030204" pitchFamily="18" charset="0"/>
                          </a:rPr>
                          <m:t>10</m:t>
                        </m:r>
                      </m:e>
                      <m:sup>
                        <m:r>
                          <a:rPr lang="fi-FI" sz="1400" b="0" i="1" smtClean="0">
                            <a:effectLst/>
                            <a:latin typeface="Cambria Math" panose="02040503050406030204" pitchFamily="18" charset="0"/>
                            <a:ea typeface="Cambria Math" panose="02040503050406030204" pitchFamily="18" charset="0"/>
                          </a:rPr>
                          <m:t>8</m:t>
                        </m:r>
                      </m:sup>
                    </m:sSup>
                  </m:oMath>
                </a14:m>
                <a:r>
                  <a:rPr lang="en-GB" sz="1400" dirty="0">
                    <a:effectLst/>
                    <a:latin typeface="Times"/>
                  </a:rPr>
                  <a:t> m/s</a:t>
                </a:r>
                <a:r>
                  <a:rPr lang="en-GB" sz="1400" i="1" dirty="0">
                    <a:effectLst/>
                    <a:latin typeface="Times"/>
                  </a:rPr>
                  <a:t>. </a:t>
                </a:r>
                <a:r>
                  <a:rPr lang="en-GB" sz="1400" dirty="0">
                    <a:effectLst/>
                    <a:latin typeface="Times"/>
                  </a:rPr>
                  <a:t>Electromagnetic waves are characterized by their </a:t>
                </a:r>
                <a:r>
                  <a:rPr lang="en-GB" sz="1400" i="1" dirty="0">
                    <a:effectLst/>
                    <a:latin typeface="Times"/>
                  </a:rPr>
                  <a:t>frequency </a:t>
                </a:r>
                <a:r>
                  <a:rPr lang="en-GB" sz="1400" dirty="0">
                    <a:effectLst/>
                    <a:latin typeface="MathematicalPi"/>
                  </a:rPr>
                  <a:t> </a:t>
                </a:r>
                <a:r>
                  <a:rPr lang="en-GB" sz="1400" dirty="0">
                    <a:effectLst/>
                    <a:latin typeface="Times"/>
                  </a:rPr>
                  <a:t>or </a:t>
                </a:r>
                <a:r>
                  <a:rPr lang="en-GB" sz="1400" i="1" dirty="0">
                    <a:effectLst/>
                    <a:latin typeface="Times"/>
                  </a:rPr>
                  <a:t>wavelength </a:t>
                </a:r>
                <a:r>
                  <a:rPr lang="en-GB" sz="1400" dirty="0">
                    <a:effectLst/>
                    <a:latin typeface="Times"/>
                  </a:rPr>
                  <a:t>. These two properties in a medium are related by </a:t>
                </a:r>
                <a:endParaRPr lang="en-FI" sz="1400" dirty="0"/>
              </a:p>
            </p:txBody>
          </p:sp>
        </mc:Choice>
        <mc:Fallback xmlns="">
          <p:sp>
            <p:nvSpPr>
              <p:cNvPr id="3" name="TextBox 2">
                <a:extLst>
                  <a:ext uri="{FF2B5EF4-FFF2-40B4-BE49-F238E27FC236}">
                    <a16:creationId xmlns:a16="http://schemas.microsoft.com/office/drawing/2014/main" id="{F37C3FF0-0E0B-232C-60B5-83A8A8862794}"/>
                  </a:ext>
                </a:extLst>
              </p:cNvPr>
              <p:cNvSpPr txBox="1">
                <a:spLocks noRot="1" noChangeAspect="1" noMove="1" noResize="1" noEditPoints="1" noAdjustHandles="1" noChangeArrowheads="1" noChangeShapeType="1" noTextEdit="1"/>
              </p:cNvSpPr>
              <p:nvPr/>
            </p:nvSpPr>
            <p:spPr>
              <a:xfrm>
                <a:off x="157908" y="2485941"/>
                <a:ext cx="4928998" cy="1436996"/>
              </a:xfrm>
              <a:prstGeom prst="rect">
                <a:avLst/>
              </a:prstGeom>
              <a:blipFill>
                <a:blip r:embed="rId5"/>
                <a:stretch>
                  <a:fillRect l="-257" t="-870"/>
                </a:stretch>
              </a:blipFill>
            </p:spPr>
            <p:txBody>
              <a:bodyPr/>
              <a:lstStyle/>
              <a:p>
                <a:r>
                  <a:rPr lang="en-FI">
                    <a:noFill/>
                  </a:rPr>
                  <a:t> </a:t>
                </a:r>
              </a:p>
            </p:txBody>
          </p:sp>
        </mc:Fallback>
      </mc:AlternateContent>
    </p:spTree>
    <p:extLst>
      <p:ext uri="{BB962C8B-B14F-4D97-AF65-F5344CB8AC3E}">
        <p14:creationId xmlns:p14="http://schemas.microsoft.com/office/powerpoint/2010/main" val="280704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314541D-19DF-3F82-A25A-BAA7A313C126}"/>
              </a:ext>
            </a:extLst>
          </p:cNvPr>
          <p:cNvSpPr txBox="1">
            <a:spLocks/>
          </p:cNvSpPr>
          <p:nvPr/>
        </p:nvSpPr>
        <p:spPr>
          <a:xfrm>
            <a:off x="287363" y="223017"/>
            <a:ext cx="8698729"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Thermal Radiation</a:t>
            </a:r>
          </a:p>
        </p:txBody>
      </p:sp>
      <p:sp>
        <p:nvSpPr>
          <p:cNvPr id="3" name="TextBox 2">
            <a:extLst>
              <a:ext uri="{FF2B5EF4-FFF2-40B4-BE49-F238E27FC236}">
                <a16:creationId xmlns:a16="http://schemas.microsoft.com/office/drawing/2014/main" id="{6CB5A405-36C9-E99F-CA4D-F91BA97A8288}"/>
              </a:ext>
            </a:extLst>
          </p:cNvPr>
          <p:cNvSpPr txBox="1"/>
          <p:nvPr/>
        </p:nvSpPr>
        <p:spPr>
          <a:xfrm>
            <a:off x="287363" y="916115"/>
            <a:ext cx="3822998" cy="738664"/>
          </a:xfrm>
          <a:prstGeom prst="rect">
            <a:avLst/>
          </a:prstGeom>
          <a:solidFill>
            <a:srgbClr val="00FFFF"/>
          </a:solidFill>
        </p:spPr>
        <p:txBody>
          <a:bodyPr wrap="square">
            <a:spAutoFit/>
          </a:bodyPr>
          <a:lstStyle/>
          <a:p>
            <a:r>
              <a:rPr lang="en-GB" sz="1400" dirty="0">
                <a:effectLst/>
                <a:latin typeface="Times"/>
              </a:rPr>
              <a:t>Although all electromagnetic waves have the same general features, waves of different wavelength differ significantly in their </a:t>
            </a:r>
            <a:r>
              <a:rPr lang="en-GB" sz="1400" dirty="0" err="1">
                <a:effectLst/>
                <a:latin typeface="Times"/>
              </a:rPr>
              <a:t>behavior</a:t>
            </a:r>
            <a:r>
              <a:rPr lang="en-GB" sz="1400" dirty="0">
                <a:effectLst/>
                <a:latin typeface="Times"/>
              </a:rPr>
              <a:t>. </a:t>
            </a:r>
            <a:endParaRPr lang="en-GB" dirty="0"/>
          </a:p>
        </p:txBody>
      </p:sp>
      <p:pic>
        <p:nvPicPr>
          <p:cNvPr id="2050" name="Picture 2" descr="undefined">
            <a:extLst>
              <a:ext uri="{FF2B5EF4-FFF2-40B4-BE49-F238E27FC236}">
                <a16:creationId xmlns:a16="http://schemas.microsoft.com/office/drawing/2014/main" id="{F10E536B-75DF-AAAA-9E96-BAC9B7ED6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670" y="968270"/>
            <a:ext cx="4680422" cy="27237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AA4664-46DA-F441-7C3E-C7A8FC641573}"/>
              </a:ext>
            </a:extLst>
          </p:cNvPr>
          <p:cNvSpPr txBox="1"/>
          <p:nvPr/>
        </p:nvSpPr>
        <p:spPr>
          <a:xfrm>
            <a:off x="4572000" y="3885189"/>
            <a:ext cx="4181383" cy="553998"/>
          </a:xfrm>
          <a:prstGeom prst="rect">
            <a:avLst/>
          </a:prstGeom>
          <a:noFill/>
        </p:spPr>
        <p:txBody>
          <a:bodyPr wrap="square">
            <a:spAutoFit/>
          </a:bodyPr>
          <a:lstStyle/>
          <a:p>
            <a:r>
              <a:rPr lang="en-GB" sz="1000" dirty="0"/>
              <a:t>A diagram of the electromagnetic spectrum, showing various properties across the range of frequencies and wavelengths, as well as the equivalent </a:t>
            </a:r>
            <a:r>
              <a:rPr lang="en-GB" sz="1000" dirty="0">
                <a:hlinkClick r:id="rId3" tooltip="Blackbody temperature"/>
              </a:rPr>
              <a:t>blackbody temperature</a:t>
            </a:r>
            <a:endParaRPr lang="en-FI" sz="1000" dirty="0"/>
          </a:p>
        </p:txBody>
      </p:sp>
      <p:sp>
        <p:nvSpPr>
          <p:cNvPr id="9" name="TextBox 8">
            <a:extLst>
              <a:ext uri="{FF2B5EF4-FFF2-40B4-BE49-F238E27FC236}">
                <a16:creationId xmlns:a16="http://schemas.microsoft.com/office/drawing/2014/main" id="{DF92B75C-495F-E85E-5BC2-A26F6D94FB72}"/>
              </a:ext>
            </a:extLst>
          </p:cNvPr>
          <p:cNvSpPr txBox="1"/>
          <p:nvPr/>
        </p:nvSpPr>
        <p:spPr>
          <a:xfrm>
            <a:off x="4880170" y="5376446"/>
            <a:ext cx="3999390" cy="338554"/>
          </a:xfrm>
          <a:prstGeom prst="rect">
            <a:avLst/>
          </a:prstGeom>
          <a:noFill/>
        </p:spPr>
        <p:txBody>
          <a:bodyPr wrap="square">
            <a:spAutoFit/>
          </a:bodyPr>
          <a:lstStyle/>
          <a:p>
            <a:r>
              <a:rPr lang="en-FI" sz="800" dirty="0"/>
              <a:t>https://en.wikipedia.org/wiki/Electromagnetic_spectrum#/media/File:EM_Spectrum_Properties_(Amplitude_Corrected,_Bitmap).png</a:t>
            </a:r>
          </a:p>
        </p:txBody>
      </p:sp>
      <p:sp>
        <p:nvSpPr>
          <p:cNvPr id="12" name="TextBox 11">
            <a:extLst>
              <a:ext uri="{FF2B5EF4-FFF2-40B4-BE49-F238E27FC236}">
                <a16:creationId xmlns:a16="http://schemas.microsoft.com/office/drawing/2014/main" id="{E4FC7BF6-8F8A-1B8B-6CF9-170868FA4BEC}"/>
              </a:ext>
            </a:extLst>
          </p:cNvPr>
          <p:cNvSpPr txBox="1"/>
          <p:nvPr/>
        </p:nvSpPr>
        <p:spPr>
          <a:xfrm>
            <a:off x="287363" y="4032353"/>
            <a:ext cx="3822998" cy="954107"/>
          </a:xfrm>
          <a:prstGeom prst="rect">
            <a:avLst/>
          </a:prstGeom>
          <a:solidFill>
            <a:srgbClr val="00FFFF"/>
          </a:solidFill>
        </p:spPr>
        <p:txBody>
          <a:bodyPr wrap="square">
            <a:spAutoFit/>
          </a:bodyPr>
          <a:lstStyle/>
          <a:p>
            <a:r>
              <a:rPr lang="en-GB" sz="1400" dirty="0">
                <a:effectLst/>
                <a:latin typeface="Times"/>
              </a:rPr>
              <a:t>The type of electromagnetic radiation that is pertinent to heat transfer is the </a:t>
            </a:r>
            <a:r>
              <a:rPr lang="en-GB" sz="1400" b="1" dirty="0">
                <a:effectLst/>
                <a:latin typeface="Times"/>
              </a:rPr>
              <a:t>thermal radiation </a:t>
            </a:r>
            <a:r>
              <a:rPr lang="en-GB" sz="1400" dirty="0">
                <a:effectLst/>
                <a:latin typeface="Times"/>
              </a:rPr>
              <a:t>emitted as a result of energy transitions of molecules, atoms, and electrons of a substance. </a:t>
            </a:r>
            <a:endParaRPr lang="en-GB" dirty="0"/>
          </a:p>
        </p:txBody>
      </p:sp>
      <p:sp>
        <p:nvSpPr>
          <p:cNvPr id="4" name="TextBox 3">
            <a:extLst>
              <a:ext uri="{FF2B5EF4-FFF2-40B4-BE49-F238E27FC236}">
                <a16:creationId xmlns:a16="http://schemas.microsoft.com/office/drawing/2014/main" id="{376ABAF4-AD30-3E7D-6513-7A1E554452F9}"/>
              </a:ext>
            </a:extLst>
          </p:cNvPr>
          <p:cNvSpPr txBox="1"/>
          <p:nvPr/>
        </p:nvSpPr>
        <p:spPr>
          <a:xfrm>
            <a:off x="287363" y="2921792"/>
            <a:ext cx="3822998" cy="954107"/>
          </a:xfrm>
          <a:prstGeom prst="rect">
            <a:avLst/>
          </a:prstGeom>
          <a:solidFill>
            <a:srgbClr val="00FFFF"/>
          </a:solidFill>
        </p:spPr>
        <p:txBody>
          <a:bodyPr wrap="square">
            <a:spAutoFit/>
          </a:bodyPr>
          <a:lstStyle/>
          <a:p>
            <a:r>
              <a:rPr lang="en-GB" sz="1400" dirty="0">
                <a:effectLst/>
                <a:latin typeface="Times"/>
              </a:rPr>
              <a:t>The </a:t>
            </a:r>
            <a:r>
              <a:rPr lang="en-GB" sz="1400" b="1" dirty="0">
                <a:effectLst/>
                <a:latin typeface="Times"/>
              </a:rPr>
              <a:t>electromagnetic spectrum </a:t>
            </a:r>
            <a:r>
              <a:rPr lang="en-GB" sz="1400" dirty="0">
                <a:effectLst/>
                <a:latin typeface="Times"/>
              </a:rPr>
              <a:t>also includes gamma rays, X-rays, ultraviolet radiation, visible light, infrared radiation, thermal radiation, microwaves, and radio waves </a:t>
            </a:r>
            <a:endParaRPr lang="en-FI" sz="14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6C12913-7464-CBB3-6554-0E9CDD95C01E}"/>
                  </a:ext>
                </a:extLst>
              </p:cNvPr>
              <p:cNvSpPr txBox="1"/>
              <p:nvPr/>
            </p:nvSpPr>
            <p:spPr>
              <a:xfrm>
                <a:off x="287363" y="1811232"/>
                <a:ext cx="3802191" cy="954107"/>
              </a:xfrm>
              <a:prstGeom prst="rect">
                <a:avLst/>
              </a:prstGeom>
              <a:solidFill>
                <a:srgbClr val="00FFFF"/>
              </a:solidFill>
            </p:spPr>
            <p:txBody>
              <a:bodyPr wrap="square">
                <a:spAutoFit/>
              </a:bodyPr>
              <a:lstStyle/>
              <a:p>
                <a:r>
                  <a:rPr lang="en-GB" sz="1400" dirty="0">
                    <a:effectLst/>
                    <a:latin typeface="Times"/>
                  </a:rPr>
                  <a:t>The electromagnetic radiation encountered in practice covers a wide range of wavelengths, varying from less than </a:t>
                </a:r>
                <a14:m>
                  <m:oMath xmlns:m="http://schemas.openxmlformats.org/officeDocument/2006/math">
                    <m:sSup>
                      <m:sSupPr>
                        <m:ctrlPr>
                          <a:rPr lang="en-GB" sz="1400" i="1" smtClean="0">
                            <a:effectLst/>
                            <a:latin typeface="Cambria Math" panose="02040503050406030204" pitchFamily="18" charset="0"/>
                          </a:rPr>
                        </m:ctrlPr>
                      </m:sSupPr>
                      <m:e>
                        <m:r>
                          <a:rPr lang="fi-FI" sz="1400" b="0" i="1" smtClean="0">
                            <a:effectLst/>
                            <a:latin typeface="Cambria Math" panose="02040503050406030204" pitchFamily="18" charset="0"/>
                          </a:rPr>
                          <m:t>10</m:t>
                        </m:r>
                      </m:e>
                      <m:sup>
                        <m:r>
                          <a:rPr lang="fi-FI" sz="1400" b="0" i="1" smtClean="0">
                            <a:effectLst/>
                            <a:latin typeface="Cambria Math" panose="02040503050406030204" pitchFamily="18" charset="0"/>
                          </a:rPr>
                          <m:t>−10</m:t>
                        </m:r>
                      </m:sup>
                    </m:sSup>
                    <m:r>
                      <a:rPr lang="fi-FI" sz="1400" b="0" i="0" smtClean="0">
                        <a:effectLst/>
                        <a:latin typeface="Cambria Math" panose="02040503050406030204" pitchFamily="18" charset="0"/>
                      </a:rPr>
                      <m:t> </m:t>
                    </m:r>
                    <m:r>
                      <m:rPr>
                        <m:sty m:val="p"/>
                      </m:rPr>
                      <a:rPr lang="en-GB" sz="1400" dirty="0">
                        <a:latin typeface="Cambria Math" panose="02040503050406030204" pitchFamily="18" charset="0"/>
                        <a:ea typeface="Cambria Math" panose="02040503050406030204" pitchFamily="18" charset="0"/>
                      </a:rPr>
                      <m:t>μ</m:t>
                    </m:r>
                    <m:r>
                      <m:rPr>
                        <m:sty m:val="p"/>
                      </m:rPr>
                      <a:rPr lang="fi-FI" sz="1400" b="0" i="0" dirty="0" smtClean="0">
                        <a:latin typeface="Cambria Math" panose="02040503050406030204" pitchFamily="18" charset="0"/>
                        <a:ea typeface="Cambria Math" panose="02040503050406030204" pitchFamily="18" charset="0"/>
                      </a:rPr>
                      <m:t>m</m:t>
                    </m:r>
                    <m:r>
                      <a:rPr lang="fi-FI" sz="1400" b="0" i="0" dirty="0" smtClean="0">
                        <a:latin typeface="Cambria Math" panose="02040503050406030204" pitchFamily="18" charset="0"/>
                        <a:ea typeface="Cambria Math" panose="02040503050406030204" pitchFamily="18" charset="0"/>
                      </a:rPr>
                      <m:t> </m:t>
                    </m:r>
                  </m:oMath>
                </a14:m>
                <a:r>
                  <a:rPr lang="en-GB" sz="1400" dirty="0">
                    <a:effectLst/>
                    <a:latin typeface="Times"/>
                  </a:rPr>
                  <a:t>for cosmic rays to more </a:t>
                </a:r>
                <a:r>
                  <a:rPr lang="en-GB" sz="1400" dirty="0" err="1">
                    <a:effectLst/>
                    <a:latin typeface="Times"/>
                  </a:rPr>
                  <a:t>than</a:t>
                </a:r>
                <a:r>
                  <a:rPr lang="en-GB" sz="1400" dirty="0">
                    <a:effectLst/>
                    <a:latin typeface="Times"/>
                  </a:rPr>
                  <a:t> </a:t>
                </a:r>
                <a14:m>
                  <m:oMath xmlns:m="http://schemas.openxmlformats.org/officeDocument/2006/math">
                    <m:sSup>
                      <m:sSupPr>
                        <m:ctrlPr>
                          <a:rPr lang="en-GB" sz="1400" i="1">
                            <a:latin typeface="Cambria Math" panose="02040503050406030204" pitchFamily="18" charset="0"/>
                          </a:rPr>
                        </m:ctrlPr>
                      </m:sSupPr>
                      <m:e>
                        <m:r>
                          <a:rPr lang="fi-FI" sz="1400" i="1">
                            <a:latin typeface="Cambria Math" panose="02040503050406030204" pitchFamily="18" charset="0"/>
                          </a:rPr>
                          <m:t>10</m:t>
                        </m:r>
                      </m:e>
                      <m:sup>
                        <m:r>
                          <a:rPr lang="fi-FI" sz="1400" i="1">
                            <a:latin typeface="Cambria Math" panose="02040503050406030204" pitchFamily="18" charset="0"/>
                          </a:rPr>
                          <m:t>10</m:t>
                        </m:r>
                      </m:sup>
                    </m:sSup>
                    <m:r>
                      <a:rPr lang="fi-FI" sz="1400">
                        <a:latin typeface="Cambria Math" panose="02040503050406030204" pitchFamily="18" charset="0"/>
                      </a:rPr>
                      <m:t> </m:t>
                    </m:r>
                    <m:r>
                      <m:rPr>
                        <m:sty m:val="p"/>
                      </m:rPr>
                      <a:rPr lang="en-GB" sz="1400" dirty="0">
                        <a:latin typeface="Cambria Math" panose="02040503050406030204" pitchFamily="18" charset="0"/>
                        <a:ea typeface="Cambria Math" panose="02040503050406030204" pitchFamily="18" charset="0"/>
                      </a:rPr>
                      <m:t>μ</m:t>
                    </m:r>
                    <m:r>
                      <m:rPr>
                        <m:sty m:val="p"/>
                      </m:rPr>
                      <a:rPr lang="fi-FI" sz="1400" dirty="0">
                        <a:latin typeface="Cambria Math" panose="02040503050406030204" pitchFamily="18" charset="0"/>
                        <a:ea typeface="Cambria Math" panose="02040503050406030204" pitchFamily="18" charset="0"/>
                      </a:rPr>
                      <m:t>m</m:t>
                    </m:r>
                  </m:oMath>
                </a14:m>
                <a:r>
                  <a:rPr lang="en-GB" sz="1400" dirty="0">
                    <a:effectLst/>
                    <a:latin typeface="Times"/>
                  </a:rPr>
                  <a:t> for electrical power waves. </a:t>
                </a:r>
                <a:endParaRPr lang="en-FI" sz="1400" dirty="0"/>
              </a:p>
            </p:txBody>
          </p:sp>
        </mc:Choice>
        <mc:Fallback xmlns="">
          <p:sp>
            <p:nvSpPr>
              <p:cNvPr id="8" name="TextBox 7">
                <a:extLst>
                  <a:ext uri="{FF2B5EF4-FFF2-40B4-BE49-F238E27FC236}">
                    <a16:creationId xmlns:a16="http://schemas.microsoft.com/office/drawing/2014/main" id="{76C12913-7464-CBB3-6554-0E9CDD95C01E}"/>
                  </a:ext>
                </a:extLst>
              </p:cNvPr>
              <p:cNvSpPr txBox="1">
                <a:spLocks noRot="1" noChangeAspect="1" noMove="1" noResize="1" noEditPoints="1" noAdjustHandles="1" noChangeArrowheads="1" noChangeShapeType="1" noTextEdit="1"/>
              </p:cNvSpPr>
              <p:nvPr/>
            </p:nvSpPr>
            <p:spPr>
              <a:xfrm>
                <a:off x="287363" y="1811232"/>
                <a:ext cx="3802191" cy="954107"/>
              </a:xfrm>
              <a:prstGeom prst="rect">
                <a:avLst/>
              </a:prstGeom>
              <a:blipFill>
                <a:blip r:embed="rId4"/>
                <a:stretch>
                  <a:fillRect l="-332" t="-1316" b="-5263"/>
                </a:stretch>
              </a:blipFill>
            </p:spPr>
            <p:txBody>
              <a:bodyPr/>
              <a:lstStyle/>
              <a:p>
                <a:r>
                  <a:rPr lang="en-FI">
                    <a:noFill/>
                  </a:rPr>
                  <a:t> </a:t>
                </a:r>
              </a:p>
            </p:txBody>
          </p:sp>
        </mc:Fallback>
      </mc:AlternateContent>
    </p:spTree>
    <p:extLst>
      <p:ext uri="{BB962C8B-B14F-4D97-AF65-F5344CB8AC3E}">
        <p14:creationId xmlns:p14="http://schemas.microsoft.com/office/powerpoint/2010/main" val="2698174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
        <p:nvSpPr>
          <p:cNvPr id="3" name="TextBox 2">
            <a:extLst>
              <a:ext uri="{FF2B5EF4-FFF2-40B4-BE49-F238E27FC236}">
                <a16:creationId xmlns:a16="http://schemas.microsoft.com/office/drawing/2014/main" id="{A36281A0-BE26-3583-5287-73212EDDA151}"/>
              </a:ext>
            </a:extLst>
          </p:cNvPr>
          <p:cNvSpPr txBox="1"/>
          <p:nvPr/>
        </p:nvSpPr>
        <p:spPr>
          <a:xfrm>
            <a:off x="246356" y="1125044"/>
            <a:ext cx="4884936" cy="523220"/>
          </a:xfrm>
          <a:prstGeom prst="rect">
            <a:avLst/>
          </a:prstGeom>
          <a:solidFill>
            <a:srgbClr val="00FFFF"/>
          </a:solidFill>
        </p:spPr>
        <p:txBody>
          <a:bodyPr wrap="square">
            <a:spAutoFit/>
          </a:bodyPr>
          <a:lstStyle/>
          <a:p>
            <a:r>
              <a:rPr lang="en-GB" sz="1400" dirty="0">
                <a:effectLst/>
                <a:latin typeface="Times"/>
              </a:rPr>
              <a:t>A body at a temperature above absolute zero emits radiation in all directions over a wide range of wavelengths. </a:t>
            </a:r>
            <a:endParaRPr lang="en-GB" dirty="0"/>
          </a:p>
        </p:txBody>
      </p:sp>
      <p:sp>
        <p:nvSpPr>
          <p:cNvPr id="6" name="TextBox 5">
            <a:extLst>
              <a:ext uri="{FF2B5EF4-FFF2-40B4-BE49-F238E27FC236}">
                <a16:creationId xmlns:a16="http://schemas.microsoft.com/office/drawing/2014/main" id="{2F3F6CDE-107D-99C6-265F-060E1DFD8ECA}"/>
              </a:ext>
            </a:extLst>
          </p:cNvPr>
          <p:cNvSpPr txBox="1"/>
          <p:nvPr/>
        </p:nvSpPr>
        <p:spPr>
          <a:xfrm>
            <a:off x="246355" y="3329086"/>
            <a:ext cx="4884937" cy="1169551"/>
          </a:xfrm>
          <a:prstGeom prst="rect">
            <a:avLst/>
          </a:prstGeom>
          <a:solidFill>
            <a:srgbClr val="00FFFF"/>
          </a:solidFill>
        </p:spPr>
        <p:txBody>
          <a:bodyPr wrap="square">
            <a:spAutoFit/>
          </a:bodyPr>
          <a:lstStyle/>
          <a:p>
            <a:r>
              <a:rPr lang="en-GB" sz="1400" dirty="0">
                <a:effectLst/>
                <a:latin typeface="Times"/>
              </a:rPr>
              <a:t>Thus, it is natural to be curious about the </a:t>
            </a:r>
            <a:r>
              <a:rPr lang="en-GB" sz="1400" i="1" dirty="0">
                <a:effectLst/>
                <a:latin typeface="Times"/>
              </a:rPr>
              <a:t>maximum </a:t>
            </a:r>
            <a:r>
              <a:rPr lang="en-GB" sz="1400" dirty="0">
                <a:effectLst/>
                <a:latin typeface="Times"/>
              </a:rPr>
              <a:t>amount of radiation that can be emitted by a surface at a given temperature. Satisfying this curiosity requires the definition of an idealized body, called a </a:t>
            </a:r>
            <a:r>
              <a:rPr lang="en-GB" sz="1400" i="1" dirty="0">
                <a:effectLst/>
                <a:latin typeface="Times"/>
              </a:rPr>
              <a:t>blackbody, </a:t>
            </a:r>
            <a:r>
              <a:rPr lang="en-GB" sz="1400" dirty="0">
                <a:effectLst/>
                <a:latin typeface="Times"/>
              </a:rPr>
              <a:t>to serve as a standard against which the radiative properties of real surfaces may be compared. </a:t>
            </a:r>
            <a:endParaRPr lang="en-GB" dirty="0"/>
          </a:p>
        </p:txBody>
      </p:sp>
      <p:pic>
        <p:nvPicPr>
          <p:cNvPr id="7" name="Picture 6">
            <a:extLst>
              <a:ext uri="{FF2B5EF4-FFF2-40B4-BE49-F238E27FC236}">
                <a16:creationId xmlns:a16="http://schemas.microsoft.com/office/drawing/2014/main" id="{4DBA9210-F5C5-C4A4-7F2E-BD2F79D50BCA}"/>
              </a:ext>
            </a:extLst>
          </p:cNvPr>
          <p:cNvPicPr>
            <a:picLocks noChangeAspect="1"/>
          </p:cNvPicPr>
          <p:nvPr/>
        </p:nvPicPr>
        <p:blipFill>
          <a:blip r:embed="rId3"/>
          <a:stretch>
            <a:fillRect/>
          </a:stretch>
        </p:blipFill>
        <p:spPr>
          <a:xfrm>
            <a:off x="5901028" y="805448"/>
            <a:ext cx="2576661" cy="2483528"/>
          </a:xfrm>
          <a:prstGeom prst="rect">
            <a:avLst/>
          </a:prstGeom>
        </p:spPr>
      </p:pic>
      <p:sp>
        <p:nvSpPr>
          <p:cNvPr id="11" name="TextBox 10">
            <a:extLst>
              <a:ext uri="{FF2B5EF4-FFF2-40B4-BE49-F238E27FC236}">
                <a16:creationId xmlns:a16="http://schemas.microsoft.com/office/drawing/2014/main" id="{0A074EBB-B987-099E-DCDB-9B259CC239B9}"/>
              </a:ext>
            </a:extLst>
          </p:cNvPr>
          <p:cNvSpPr txBox="1"/>
          <p:nvPr/>
        </p:nvSpPr>
        <p:spPr>
          <a:xfrm>
            <a:off x="5901028" y="3567586"/>
            <a:ext cx="2736541" cy="553998"/>
          </a:xfrm>
          <a:prstGeom prst="rect">
            <a:avLst/>
          </a:prstGeom>
          <a:noFill/>
        </p:spPr>
        <p:txBody>
          <a:bodyPr wrap="square">
            <a:spAutoFit/>
          </a:bodyPr>
          <a:lstStyle/>
          <a:p>
            <a:r>
              <a:rPr lang="en-GB" sz="1000" dirty="0">
                <a:effectLst/>
                <a:latin typeface="Times"/>
              </a:rPr>
              <a:t>Radiation in opaque solids is considered a surface phenomenon since the radiation emitted only by the molecules at the surface can escape the solid. </a:t>
            </a:r>
            <a:endParaRPr lang="en-GB" sz="1000" dirty="0"/>
          </a:p>
        </p:txBody>
      </p:sp>
      <p:sp>
        <p:nvSpPr>
          <p:cNvPr id="4" name="TextBox 3">
            <a:extLst>
              <a:ext uri="{FF2B5EF4-FFF2-40B4-BE49-F238E27FC236}">
                <a16:creationId xmlns:a16="http://schemas.microsoft.com/office/drawing/2014/main" id="{EFBD68AE-9D15-B233-AFA6-7BBC1B94889C}"/>
              </a:ext>
            </a:extLst>
          </p:cNvPr>
          <p:cNvSpPr txBox="1"/>
          <p:nvPr/>
        </p:nvSpPr>
        <p:spPr>
          <a:xfrm>
            <a:off x="246356" y="1903899"/>
            <a:ext cx="4884936" cy="1169551"/>
          </a:xfrm>
          <a:prstGeom prst="rect">
            <a:avLst/>
          </a:prstGeom>
          <a:solidFill>
            <a:srgbClr val="00FFFF"/>
          </a:solidFill>
        </p:spPr>
        <p:txBody>
          <a:bodyPr wrap="square">
            <a:spAutoFit/>
          </a:bodyPr>
          <a:lstStyle/>
          <a:p>
            <a:r>
              <a:rPr lang="en-GB" sz="1400" dirty="0">
                <a:effectLst/>
                <a:latin typeface="Times"/>
              </a:rPr>
              <a:t>The amount of radiation energy emitted from a surface at a given wavelength depends on the material of the body and the condition of its surface as well as the surface temperature. Therefore, different bodies may emit different amounts of radiation per unit surface area, even when they are at the same temperature. </a:t>
            </a:r>
            <a:endParaRPr lang="en-FI" sz="1400" dirty="0"/>
          </a:p>
        </p:txBody>
      </p:sp>
    </p:spTree>
    <p:extLst>
      <p:ext uri="{BB962C8B-B14F-4D97-AF65-F5344CB8AC3E}">
        <p14:creationId xmlns:p14="http://schemas.microsoft.com/office/powerpoint/2010/main" val="67876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60603-635B-4F91-8EB6-9CAECC0DC1B0}"/>
              </a:ext>
            </a:extLst>
          </p:cNvPr>
          <p:cNvSpPr>
            <a:spLocks noGrp="1"/>
          </p:cNvSpPr>
          <p:nvPr>
            <p:ph type="body" sz="half" idx="10"/>
          </p:nvPr>
        </p:nvSpPr>
        <p:spPr/>
        <p:txBody>
          <a:bodyPr/>
          <a:lstStyle/>
          <a:p>
            <a:r>
              <a:rPr lang="en-FI" dirty="0"/>
              <a:t>History of the Thermal Radiation</a:t>
            </a:r>
          </a:p>
        </p:txBody>
      </p:sp>
      <p:sp>
        <p:nvSpPr>
          <p:cNvPr id="5" name="TextBox 4">
            <a:extLst>
              <a:ext uri="{FF2B5EF4-FFF2-40B4-BE49-F238E27FC236}">
                <a16:creationId xmlns:a16="http://schemas.microsoft.com/office/drawing/2014/main" id="{7890F23D-3CCD-8D4D-1885-AD83A932AFCC}"/>
              </a:ext>
            </a:extLst>
          </p:cNvPr>
          <p:cNvSpPr txBox="1"/>
          <p:nvPr/>
        </p:nvSpPr>
        <p:spPr>
          <a:xfrm>
            <a:off x="292352" y="1326586"/>
            <a:ext cx="4705775" cy="1754326"/>
          </a:xfrm>
          <a:prstGeom prst="rect">
            <a:avLst/>
          </a:prstGeom>
          <a:solidFill>
            <a:srgbClr val="00FFFF"/>
          </a:solidFill>
        </p:spPr>
        <p:txBody>
          <a:bodyPr wrap="square">
            <a:spAutoFit/>
          </a:bodyPr>
          <a:lstStyle/>
          <a:p>
            <a:r>
              <a:rPr lang="en-GB" dirty="0"/>
              <a:t>One of the first to recognize that heat radiation is related to light was the English astronomer </a:t>
            </a:r>
            <a:r>
              <a:rPr lang="en-GB" dirty="0">
                <a:hlinkClick r:id="rId2" tooltip="Sir Frederick William Herschel (1738–1822) Germany–England"/>
              </a:rPr>
              <a:t>William Herschel</a:t>
            </a:r>
            <a:r>
              <a:rPr lang="en-GB" dirty="0"/>
              <a:t> (1738–1822), who noticed in 1800 that if a thermometer was moved from one end of a prism produced spectrum to the other, the highest temperatures would register below the red band, where no light was visible. Because of this position, this form of radiation is called infrared (</a:t>
            </a:r>
            <a:r>
              <a:rPr lang="en-GB" i="1" dirty="0"/>
              <a:t>infra</a:t>
            </a:r>
            <a:r>
              <a:rPr lang="en-GB" dirty="0"/>
              <a:t> being the Latin word for below or within). </a:t>
            </a:r>
            <a:endParaRPr lang="en-FI" dirty="0"/>
          </a:p>
        </p:txBody>
      </p:sp>
      <p:pic>
        <p:nvPicPr>
          <p:cNvPr id="6146" name="Picture 2" descr="Sir Frederick William Herschel, infrared light (IR ...">
            <a:extLst>
              <a:ext uri="{FF2B5EF4-FFF2-40B4-BE49-F238E27FC236}">
                <a16:creationId xmlns:a16="http://schemas.microsoft.com/office/drawing/2014/main" id="{5B97D264-31DC-666A-35EC-F60BD4E85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565" y="1205273"/>
            <a:ext cx="2728882" cy="34664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688721-ED04-A30C-9C02-A8F789A72360}"/>
              </a:ext>
            </a:extLst>
          </p:cNvPr>
          <p:cNvSpPr txBox="1"/>
          <p:nvPr/>
        </p:nvSpPr>
        <p:spPr>
          <a:xfrm>
            <a:off x="292353" y="3385024"/>
            <a:ext cx="4705774" cy="1131079"/>
          </a:xfrm>
          <a:prstGeom prst="rect">
            <a:avLst/>
          </a:prstGeom>
          <a:solidFill>
            <a:srgbClr val="00FFFF"/>
          </a:solidFill>
        </p:spPr>
        <p:txBody>
          <a:bodyPr wrap="square">
            <a:spAutoFit/>
          </a:bodyPr>
          <a:lstStyle/>
          <a:p>
            <a:r>
              <a:rPr lang="en-GB" dirty="0"/>
              <a:t>Sometimes this kind of radiation is called "heat waves" but this is a misnomer. Recall that heat is the transfer of internal energy from one region to another. As all forms of electromagnetic radiation transfer internal energy, they could all be called "heat waves".</a:t>
            </a:r>
            <a:endParaRPr lang="en-FI" dirty="0"/>
          </a:p>
        </p:txBody>
      </p:sp>
    </p:spTree>
    <p:extLst>
      <p:ext uri="{BB962C8B-B14F-4D97-AF65-F5344CB8AC3E}">
        <p14:creationId xmlns:p14="http://schemas.microsoft.com/office/powerpoint/2010/main" val="248603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
        <p:nvSpPr>
          <p:cNvPr id="4" name="TextBox 3">
            <a:extLst>
              <a:ext uri="{FF2B5EF4-FFF2-40B4-BE49-F238E27FC236}">
                <a16:creationId xmlns:a16="http://schemas.microsoft.com/office/drawing/2014/main" id="{38A68BC8-724B-50A2-6437-AD95D3101FD6}"/>
              </a:ext>
            </a:extLst>
          </p:cNvPr>
          <p:cNvSpPr txBox="1"/>
          <p:nvPr/>
        </p:nvSpPr>
        <p:spPr>
          <a:xfrm>
            <a:off x="201968" y="1010825"/>
            <a:ext cx="5142388" cy="738664"/>
          </a:xfrm>
          <a:prstGeom prst="rect">
            <a:avLst/>
          </a:prstGeom>
          <a:solidFill>
            <a:srgbClr val="00FFFF"/>
          </a:solidFill>
        </p:spPr>
        <p:txBody>
          <a:bodyPr wrap="square">
            <a:spAutoFit/>
          </a:bodyPr>
          <a:lstStyle/>
          <a:p>
            <a:r>
              <a:rPr lang="en-GB" sz="1400" dirty="0">
                <a:effectLst/>
                <a:latin typeface="Times"/>
              </a:rPr>
              <a:t>A </a:t>
            </a:r>
            <a:r>
              <a:rPr lang="en-GB" sz="1400" b="1" dirty="0">
                <a:effectLst/>
                <a:latin typeface="Times"/>
              </a:rPr>
              <a:t>blackbody </a:t>
            </a:r>
            <a:r>
              <a:rPr lang="en-GB" sz="1400" dirty="0">
                <a:effectLst/>
                <a:latin typeface="Times"/>
              </a:rPr>
              <a:t>is defined as </a:t>
            </a:r>
            <a:r>
              <a:rPr lang="en-GB" sz="1400" i="1" dirty="0">
                <a:effectLst/>
                <a:latin typeface="Times"/>
              </a:rPr>
              <a:t>a perfect emitter and absorber of radiation. </a:t>
            </a:r>
            <a:r>
              <a:rPr lang="en-GB" sz="1400" dirty="0">
                <a:effectLst/>
                <a:latin typeface="Times"/>
              </a:rPr>
              <a:t>At a specified temperature and wavelength, no surface can emit more energy than a blackbody. </a:t>
            </a:r>
            <a:endParaRPr lang="en-GB" dirty="0"/>
          </a:p>
        </p:txBody>
      </p:sp>
      <p:pic>
        <p:nvPicPr>
          <p:cNvPr id="5" name="Picture 4">
            <a:extLst>
              <a:ext uri="{FF2B5EF4-FFF2-40B4-BE49-F238E27FC236}">
                <a16:creationId xmlns:a16="http://schemas.microsoft.com/office/drawing/2014/main" id="{38C27F7C-3E37-4606-D93B-EB3750B74C26}"/>
              </a:ext>
            </a:extLst>
          </p:cNvPr>
          <p:cNvPicPr>
            <a:picLocks noChangeAspect="1"/>
          </p:cNvPicPr>
          <p:nvPr/>
        </p:nvPicPr>
        <p:blipFill>
          <a:blip r:embed="rId3"/>
          <a:stretch>
            <a:fillRect/>
          </a:stretch>
        </p:blipFill>
        <p:spPr>
          <a:xfrm>
            <a:off x="5636050" y="1010825"/>
            <a:ext cx="3154162" cy="2281619"/>
          </a:xfrm>
          <a:prstGeom prst="rect">
            <a:avLst/>
          </a:prstGeom>
        </p:spPr>
      </p:pic>
      <p:sp>
        <p:nvSpPr>
          <p:cNvPr id="10" name="TextBox 9">
            <a:extLst>
              <a:ext uri="{FF2B5EF4-FFF2-40B4-BE49-F238E27FC236}">
                <a16:creationId xmlns:a16="http://schemas.microsoft.com/office/drawing/2014/main" id="{589E2205-1975-B01A-98CB-997932ED0AFF}"/>
              </a:ext>
            </a:extLst>
          </p:cNvPr>
          <p:cNvSpPr txBox="1"/>
          <p:nvPr/>
        </p:nvSpPr>
        <p:spPr>
          <a:xfrm>
            <a:off x="5636050" y="3635686"/>
            <a:ext cx="3565654" cy="400110"/>
          </a:xfrm>
          <a:prstGeom prst="rect">
            <a:avLst/>
          </a:prstGeom>
          <a:noFill/>
        </p:spPr>
        <p:txBody>
          <a:bodyPr wrap="square">
            <a:spAutoFit/>
          </a:bodyPr>
          <a:lstStyle/>
          <a:p>
            <a:r>
              <a:rPr lang="en-GB" sz="1000" dirty="0">
                <a:effectLst/>
                <a:latin typeface="Times"/>
              </a:rPr>
              <a:t>A blackbody is said to be a </a:t>
            </a:r>
            <a:r>
              <a:rPr lang="en-GB" sz="1000" i="1" dirty="0">
                <a:effectLst/>
                <a:latin typeface="Times"/>
              </a:rPr>
              <a:t>diffuse </a:t>
            </a:r>
            <a:r>
              <a:rPr lang="en-GB" sz="1000" dirty="0">
                <a:effectLst/>
                <a:latin typeface="Times"/>
              </a:rPr>
              <a:t>emitter since it emits radiation energy uniformly in all directions. </a:t>
            </a:r>
            <a:endParaRPr lang="en-GB" sz="1000" dirty="0"/>
          </a:p>
        </p:txBody>
      </p:sp>
      <p:sp>
        <p:nvSpPr>
          <p:cNvPr id="13" name="TextBox 12">
            <a:extLst>
              <a:ext uri="{FF2B5EF4-FFF2-40B4-BE49-F238E27FC236}">
                <a16:creationId xmlns:a16="http://schemas.microsoft.com/office/drawing/2014/main" id="{9372E9C6-4A0F-A8E7-6976-2C2DEF774288}"/>
              </a:ext>
            </a:extLst>
          </p:cNvPr>
          <p:cNvSpPr txBox="1"/>
          <p:nvPr/>
        </p:nvSpPr>
        <p:spPr>
          <a:xfrm>
            <a:off x="201968" y="2734406"/>
            <a:ext cx="5142388" cy="738664"/>
          </a:xfrm>
          <a:prstGeom prst="rect">
            <a:avLst/>
          </a:prstGeom>
          <a:solidFill>
            <a:srgbClr val="00FFFF"/>
          </a:solidFill>
        </p:spPr>
        <p:txBody>
          <a:bodyPr wrap="square">
            <a:spAutoFit/>
          </a:bodyPr>
          <a:lstStyle/>
          <a:p>
            <a:r>
              <a:rPr lang="en-GB" sz="1400" dirty="0">
                <a:effectLst/>
                <a:latin typeface="Times"/>
              </a:rPr>
              <a:t>The radiation energy emitted by a blackbody per unit time and per unit surface area was determined experimentally by Joseph Stefan in 1879 and expressed as </a:t>
            </a:r>
            <a:endParaRPr lang="en-GB" dirty="0"/>
          </a:p>
        </p:txBody>
      </p:sp>
      <p:pic>
        <p:nvPicPr>
          <p:cNvPr id="17" name="Picture 16">
            <a:extLst>
              <a:ext uri="{FF2B5EF4-FFF2-40B4-BE49-F238E27FC236}">
                <a16:creationId xmlns:a16="http://schemas.microsoft.com/office/drawing/2014/main" id="{7498831E-7176-CF05-807C-57D920EDD369}"/>
              </a:ext>
            </a:extLst>
          </p:cNvPr>
          <p:cNvPicPr>
            <a:picLocks noChangeAspect="1"/>
          </p:cNvPicPr>
          <p:nvPr/>
        </p:nvPicPr>
        <p:blipFill>
          <a:blip r:embed="rId4"/>
          <a:stretch>
            <a:fillRect/>
          </a:stretch>
        </p:blipFill>
        <p:spPr>
          <a:xfrm>
            <a:off x="1406556" y="3499966"/>
            <a:ext cx="2442172" cy="45610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FDF0A0D-DCD1-F84B-76E1-4B0426CD4306}"/>
                  </a:ext>
                </a:extLst>
              </p:cNvPr>
              <p:cNvSpPr txBox="1"/>
              <p:nvPr/>
            </p:nvSpPr>
            <p:spPr>
              <a:xfrm>
                <a:off x="192438" y="4044381"/>
                <a:ext cx="5151918" cy="738664"/>
              </a:xfrm>
              <a:prstGeom prst="rect">
                <a:avLst/>
              </a:prstGeom>
              <a:solidFill>
                <a:srgbClr val="00FFFF"/>
              </a:solidFill>
            </p:spPr>
            <p:txBody>
              <a:bodyPr wrap="square">
                <a:spAutoFit/>
              </a:bodyPr>
              <a:lstStyle/>
              <a:p>
                <a:r>
                  <a:rPr lang="en-GB" sz="1400" dirty="0">
                    <a:effectLst/>
                    <a:latin typeface="Times"/>
                  </a:rPr>
                  <a:t>where </a:t>
                </a:r>
                <a:r>
                  <a:rPr lang="en-GB" sz="1400" dirty="0">
                    <a:effectLst/>
                    <a:latin typeface="MathematicalPi"/>
                  </a:rPr>
                  <a:t>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𝜎</m:t>
                    </m:r>
                    <m:r>
                      <a:rPr lang="fi-FI" sz="1400" b="0" i="1" smtClean="0">
                        <a:effectLst/>
                        <a:latin typeface="Cambria Math" panose="02040503050406030204" pitchFamily="18" charset="0"/>
                        <a:ea typeface="Cambria Math" panose="02040503050406030204" pitchFamily="18" charset="0"/>
                      </a:rPr>
                      <m:t>=5.67×</m:t>
                    </m:r>
                    <m:sSup>
                      <m:sSupPr>
                        <m:ctrlPr>
                          <a:rPr lang="fi-FI" sz="1400" b="0" i="1" smtClean="0">
                            <a:effectLst/>
                            <a:latin typeface="Cambria Math" panose="02040503050406030204" pitchFamily="18" charset="0"/>
                            <a:ea typeface="Cambria Math" panose="02040503050406030204" pitchFamily="18" charset="0"/>
                          </a:rPr>
                        </m:ctrlPr>
                      </m:sSupPr>
                      <m:e>
                        <m:r>
                          <a:rPr lang="fi-FI" sz="1400" b="0" i="1" smtClean="0">
                            <a:effectLst/>
                            <a:latin typeface="Cambria Math" panose="02040503050406030204" pitchFamily="18" charset="0"/>
                            <a:ea typeface="Cambria Math" panose="02040503050406030204" pitchFamily="18" charset="0"/>
                          </a:rPr>
                          <m:t>10</m:t>
                        </m:r>
                      </m:e>
                      <m:sup>
                        <m:r>
                          <a:rPr lang="fi-FI" sz="1400" b="0" i="1" smtClean="0">
                            <a:effectLst/>
                            <a:latin typeface="Cambria Math" panose="02040503050406030204" pitchFamily="18" charset="0"/>
                            <a:ea typeface="Cambria Math" panose="02040503050406030204" pitchFamily="18" charset="0"/>
                          </a:rPr>
                          <m:t>−8</m:t>
                        </m:r>
                      </m:sup>
                    </m:sSup>
                    <m:r>
                      <a:rPr lang="fi-FI" sz="1400" b="0" i="1" smtClean="0">
                        <a:effectLst/>
                        <a:latin typeface="Cambria Math" panose="02040503050406030204" pitchFamily="18" charset="0"/>
                        <a:ea typeface="Cambria Math" panose="02040503050406030204" pitchFamily="18" charset="0"/>
                      </a:rPr>
                      <m:t> </m:t>
                    </m:r>
                    <m:f>
                      <m:fPr>
                        <m:type m:val="lin"/>
                        <m:ctrlPr>
                          <a:rPr lang="fi-FI" sz="1400" b="0" i="1" smtClean="0">
                            <a:effectLst/>
                            <a:latin typeface="Cambria Math" panose="02040503050406030204" pitchFamily="18" charset="0"/>
                            <a:ea typeface="Cambria Math" panose="02040503050406030204" pitchFamily="18" charset="0"/>
                          </a:rPr>
                        </m:ctrlPr>
                      </m:fPr>
                      <m:num>
                        <m:r>
                          <a:rPr lang="fi-FI" sz="1400" b="0" i="1" smtClean="0">
                            <a:effectLst/>
                            <a:latin typeface="Cambria Math" panose="02040503050406030204" pitchFamily="18" charset="0"/>
                            <a:ea typeface="Cambria Math" panose="02040503050406030204" pitchFamily="18" charset="0"/>
                          </a:rPr>
                          <m:t>𝑊</m:t>
                        </m:r>
                      </m:num>
                      <m:den>
                        <m:sSup>
                          <m:sSupPr>
                            <m:ctrlPr>
                              <a:rPr lang="fi-FI" sz="1400" b="0" i="1" smtClean="0">
                                <a:effectLst/>
                                <a:latin typeface="Cambria Math" panose="02040503050406030204" pitchFamily="18" charset="0"/>
                                <a:ea typeface="Cambria Math" panose="02040503050406030204" pitchFamily="18" charset="0"/>
                              </a:rPr>
                            </m:ctrlPr>
                          </m:sSupPr>
                          <m:e>
                            <m:r>
                              <a:rPr lang="fi-FI" sz="1400" b="0" i="1" smtClean="0">
                                <a:effectLst/>
                                <a:latin typeface="Cambria Math" panose="02040503050406030204" pitchFamily="18" charset="0"/>
                                <a:ea typeface="Cambria Math" panose="02040503050406030204" pitchFamily="18" charset="0"/>
                              </a:rPr>
                              <m:t>𝑚</m:t>
                            </m:r>
                          </m:e>
                          <m:sup>
                            <m:r>
                              <a:rPr lang="fi-FI" sz="1400" b="0" i="1" smtClean="0">
                                <a:effectLst/>
                                <a:latin typeface="Cambria Math" panose="02040503050406030204" pitchFamily="18" charset="0"/>
                                <a:ea typeface="Cambria Math" panose="02040503050406030204" pitchFamily="18" charset="0"/>
                              </a:rPr>
                              <m:t>2</m:t>
                            </m:r>
                          </m:sup>
                        </m:sSup>
                        <m:r>
                          <a:rPr lang="fi-FI" sz="1400" b="0" i="1" smtClean="0">
                            <a:effectLst/>
                            <a:latin typeface="Cambria Math" panose="02040503050406030204" pitchFamily="18" charset="0"/>
                            <a:ea typeface="Cambria Math" panose="02040503050406030204" pitchFamily="18" charset="0"/>
                          </a:rPr>
                          <m:t>∙</m:t>
                        </m:r>
                        <m:sSup>
                          <m:sSupPr>
                            <m:ctrlPr>
                              <a:rPr lang="fi-FI" sz="1400" b="0" i="1" smtClean="0">
                                <a:effectLst/>
                                <a:latin typeface="Cambria Math" panose="02040503050406030204" pitchFamily="18" charset="0"/>
                                <a:ea typeface="Cambria Math" panose="02040503050406030204" pitchFamily="18" charset="0"/>
                              </a:rPr>
                            </m:ctrlPr>
                          </m:sSupPr>
                          <m:e>
                            <m:r>
                              <a:rPr lang="fi-FI" sz="1400" b="0" i="1" smtClean="0">
                                <a:effectLst/>
                                <a:latin typeface="Cambria Math" panose="02040503050406030204" pitchFamily="18" charset="0"/>
                                <a:ea typeface="Cambria Math" panose="02040503050406030204" pitchFamily="18" charset="0"/>
                              </a:rPr>
                              <m:t>𝐾</m:t>
                            </m:r>
                          </m:e>
                          <m:sup>
                            <m:r>
                              <a:rPr lang="fi-FI" sz="1400" b="0" i="1" smtClean="0">
                                <a:effectLst/>
                                <a:latin typeface="Cambria Math" panose="02040503050406030204" pitchFamily="18" charset="0"/>
                                <a:ea typeface="Cambria Math" panose="02040503050406030204" pitchFamily="18" charset="0"/>
                              </a:rPr>
                              <m:t>4</m:t>
                            </m:r>
                          </m:sup>
                        </m:sSup>
                      </m:den>
                    </m:f>
                  </m:oMath>
                </a14:m>
                <a:r>
                  <a:rPr lang="en-GB" sz="1400" dirty="0">
                    <a:effectLst/>
                    <a:latin typeface="Times"/>
                  </a:rPr>
                  <a:t> is the </a:t>
                </a:r>
                <a:r>
                  <a:rPr lang="en-GB" sz="1400" i="1" dirty="0">
                    <a:effectLst/>
                    <a:latin typeface="Times"/>
                  </a:rPr>
                  <a:t>Stefan–Boltzmann constant </a:t>
                </a:r>
                <a:r>
                  <a:rPr lang="en-GB" sz="1400" dirty="0">
                    <a:effectLst/>
                    <a:latin typeface="Times"/>
                  </a:rPr>
                  <a:t>and </a:t>
                </a:r>
                <a:r>
                  <a:rPr lang="en-GB" sz="1400" i="1" dirty="0">
                    <a:effectLst/>
                    <a:latin typeface="Times"/>
                  </a:rPr>
                  <a:t>T </a:t>
                </a:r>
                <a:r>
                  <a:rPr lang="en-GB" sz="1400" dirty="0">
                    <a:effectLst/>
                    <a:latin typeface="Times"/>
                  </a:rPr>
                  <a:t>is the absolute temperature of the surface in K. This relation was theoretically verified in 1884 by Ludwig Boltzmann. </a:t>
                </a:r>
                <a:endParaRPr lang="en-GB" dirty="0"/>
              </a:p>
            </p:txBody>
          </p:sp>
        </mc:Choice>
        <mc:Fallback xmlns="">
          <p:sp>
            <p:nvSpPr>
              <p:cNvPr id="19" name="TextBox 18">
                <a:extLst>
                  <a:ext uri="{FF2B5EF4-FFF2-40B4-BE49-F238E27FC236}">
                    <a16:creationId xmlns:a16="http://schemas.microsoft.com/office/drawing/2014/main" id="{3FDF0A0D-DCD1-F84B-76E1-4B0426CD4306}"/>
                  </a:ext>
                </a:extLst>
              </p:cNvPr>
              <p:cNvSpPr txBox="1">
                <a:spLocks noRot="1" noChangeAspect="1" noMove="1" noResize="1" noEditPoints="1" noAdjustHandles="1" noChangeArrowheads="1" noChangeShapeType="1" noTextEdit="1"/>
              </p:cNvSpPr>
              <p:nvPr/>
            </p:nvSpPr>
            <p:spPr>
              <a:xfrm>
                <a:off x="192438" y="4044381"/>
                <a:ext cx="5151918" cy="738664"/>
              </a:xfrm>
              <a:prstGeom prst="rect">
                <a:avLst/>
              </a:prstGeom>
              <a:blipFill>
                <a:blip r:embed="rId5"/>
                <a:stretch>
                  <a:fillRect l="-493" t="-44068" b="-11864"/>
                </a:stretch>
              </a:blipFill>
            </p:spPr>
            <p:txBody>
              <a:bodyPr/>
              <a:lstStyle/>
              <a:p>
                <a:r>
                  <a:rPr lang="en-FI">
                    <a:noFill/>
                  </a:rPr>
                  <a:t> </a:t>
                </a:r>
              </a:p>
            </p:txBody>
          </p:sp>
        </mc:Fallback>
      </mc:AlternateContent>
      <p:sp>
        <p:nvSpPr>
          <p:cNvPr id="3" name="TextBox 2">
            <a:extLst>
              <a:ext uri="{FF2B5EF4-FFF2-40B4-BE49-F238E27FC236}">
                <a16:creationId xmlns:a16="http://schemas.microsoft.com/office/drawing/2014/main" id="{378240BC-10C9-8C3F-9B3D-1DAC645B605E}"/>
              </a:ext>
            </a:extLst>
          </p:cNvPr>
          <p:cNvSpPr txBox="1"/>
          <p:nvPr/>
        </p:nvSpPr>
        <p:spPr>
          <a:xfrm>
            <a:off x="201967" y="1864628"/>
            <a:ext cx="5142389" cy="738664"/>
          </a:xfrm>
          <a:prstGeom prst="rect">
            <a:avLst/>
          </a:prstGeom>
          <a:solidFill>
            <a:srgbClr val="00FFFF"/>
          </a:solidFill>
        </p:spPr>
        <p:txBody>
          <a:bodyPr wrap="square">
            <a:spAutoFit/>
          </a:bodyPr>
          <a:lstStyle/>
          <a:p>
            <a:r>
              <a:rPr lang="en-GB" sz="1400" dirty="0">
                <a:effectLst/>
                <a:latin typeface="Times"/>
              </a:rPr>
              <a:t>A blackbody absorbs </a:t>
            </a:r>
            <a:r>
              <a:rPr lang="en-GB" sz="1400" i="1" dirty="0">
                <a:effectLst/>
                <a:latin typeface="Times"/>
              </a:rPr>
              <a:t>all </a:t>
            </a:r>
            <a:r>
              <a:rPr lang="en-GB" sz="1400" dirty="0">
                <a:effectLst/>
                <a:latin typeface="Times"/>
              </a:rPr>
              <a:t>incident radiation, regardless of wavelength and direction. Also, a blackbody emits radiation energy uniformly in all directions per unit area normal to direction of emission. </a:t>
            </a:r>
            <a:endParaRPr lang="en-FI" sz="1400" dirty="0"/>
          </a:p>
        </p:txBody>
      </p:sp>
    </p:spTree>
    <p:extLst>
      <p:ext uri="{BB962C8B-B14F-4D97-AF65-F5344CB8AC3E}">
        <p14:creationId xmlns:p14="http://schemas.microsoft.com/office/powerpoint/2010/main" val="45937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80BF21-1C6B-682E-DE8A-2746E16C52BF}"/>
                  </a:ext>
                </a:extLst>
              </p:cNvPr>
              <p:cNvSpPr txBox="1"/>
              <p:nvPr/>
            </p:nvSpPr>
            <p:spPr>
              <a:xfrm>
                <a:off x="157579" y="1108479"/>
                <a:ext cx="4288542" cy="738664"/>
              </a:xfrm>
              <a:prstGeom prst="rect">
                <a:avLst/>
              </a:prstGeom>
              <a:solidFill>
                <a:srgbClr val="00FFFF"/>
              </a:solidFill>
            </p:spPr>
            <p:txBody>
              <a:bodyPr wrap="square">
                <a:spAutoFit/>
              </a:bodyPr>
              <a:lstStyle/>
              <a:p>
                <a:r>
                  <a:rPr lang="en-GB" sz="1400" dirty="0">
                    <a:effectLst/>
                    <a:latin typeface="Times"/>
                  </a:rPr>
                  <a:t>The Stefan–Boltzmann law gives the </a:t>
                </a:r>
                <a:r>
                  <a:rPr lang="en-GB" sz="1400" i="1" dirty="0">
                    <a:effectLst/>
                    <a:latin typeface="Times"/>
                  </a:rPr>
                  <a:t>total </a:t>
                </a:r>
                <a:r>
                  <a:rPr lang="en-GB" sz="1400" dirty="0">
                    <a:effectLst/>
                    <a:latin typeface="Times"/>
                  </a:rPr>
                  <a:t>blackbody emissive power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𝐸</m:t>
                        </m:r>
                      </m:e>
                      <m:sub>
                        <m:r>
                          <a:rPr lang="fi-FI" sz="1400" b="0" i="1" smtClean="0">
                            <a:effectLst/>
                            <a:latin typeface="Cambria Math" panose="02040503050406030204" pitchFamily="18" charset="0"/>
                          </a:rPr>
                          <m:t>𝑏</m:t>
                        </m:r>
                        <m:r>
                          <a:rPr lang="fi-FI" sz="1400" b="0" i="1" smtClean="0">
                            <a:effectLst/>
                            <a:latin typeface="Cambria Math" panose="02040503050406030204" pitchFamily="18" charset="0"/>
                            <a:ea typeface="Cambria Math" panose="02040503050406030204" pitchFamily="18" charset="0"/>
                          </a:rPr>
                          <m:t>𝜆</m:t>
                        </m:r>
                      </m:sub>
                    </m:sSub>
                  </m:oMath>
                </a14:m>
                <a:r>
                  <a:rPr lang="en-GB" sz="1400" dirty="0">
                    <a:effectLst/>
                    <a:latin typeface="Times"/>
                  </a:rPr>
                  <a:t>, which is the sum of the radiation emitted over all wavelengths. </a:t>
                </a:r>
                <a:endParaRPr lang="en-GB" dirty="0"/>
              </a:p>
            </p:txBody>
          </p:sp>
        </mc:Choice>
        <mc:Fallback xmlns="">
          <p:sp>
            <p:nvSpPr>
              <p:cNvPr id="5" name="TextBox 4">
                <a:extLst>
                  <a:ext uri="{FF2B5EF4-FFF2-40B4-BE49-F238E27FC236}">
                    <a16:creationId xmlns:a16="http://schemas.microsoft.com/office/drawing/2014/main" id="{0E80BF21-1C6B-682E-DE8A-2746E16C52BF}"/>
                  </a:ext>
                </a:extLst>
              </p:cNvPr>
              <p:cNvSpPr txBox="1">
                <a:spLocks noRot="1" noChangeAspect="1" noMove="1" noResize="1" noEditPoints="1" noAdjustHandles="1" noChangeArrowheads="1" noChangeShapeType="1" noTextEdit="1"/>
              </p:cNvSpPr>
              <p:nvPr/>
            </p:nvSpPr>
            <p:spPr>
              <a:xfrm>
                <a:off x="157579" y="1108479"/>
                <a:ext cx="4288542" cy="738664"/>
              </a:xfrm>
              <a:prstGeom prst="rect">
                <a:avLst/>
              </a:prstGeom>
              <a:blipFill>
                <a:blip r:embed="rId3"/>
                <a:stretch>
                  <a:fillRect l="-296" t="-1695" b="-6780"/>
                </a:stretch>
              </a:blipFill>
            </p:spPr>
            <p:txBody>
              <a:bodyPr/>
              <a:lstStyle/>
              <a:p>
                <a:r>
                  <a:rPr lang="en-FI">
                    <a:noFill/>
                  </a:rPr>
                  <a:t> </a:t>
                </a:r>
              </a:p>
            </p:txBody>
          </p:sp>
        </mc:Fallback>
      </mc:AlternateContent>
      <p:sp>
        <p:nvSpPr>
          <p:cNvPr id="9" name="TextBox 8">
            <a:extLst>
              <a:ext uri="{FF2B5EF4-FFF2-40B4-BE49-F238E27FC236}">
                <a16:creationId xmlns:a16="http://schemas.microsoft.com/office/drawing/2014/main" id="{C4C946EB-A618-B3AC-3277-56FC49D0D4E9}"/>
              </a:ext>
            </a:extLst>
          </p:cNvPr>
          <p:cNvSpPr txBox="1"/>
          <p:nvPr/>
        </p:nvSpPr>
        <p:spPr>
          <a:xfrm>
            <a:off x="157579" y="3697807"/>
            <a:ext cx="4288542" cy="954107"/>
          </a:xfrm>
          <a:prstGeom prst="rect">
            <a:avLst/>
          </a:prstGeom>
          <a:solidFill>
            <a:srgbClr val="00FFFF"/>
          </a:solidFill>
        </p:spPr>
        <p:txBody>
          <a:bodyPr wrap="square">
            <a:spAutoFit/>
          </a:bodyPr>
          <a:lstStyle/>
          <a:p>
            <a:r>
              <a:rPr lang="en-GB" sz="1400" dirty="0">
                <a:effectLst/>
                <a:latin typeface="Times"/>
              </a:rPr>
              <a:t>The relation for the spectral blackbody emissive power </a:t>
            </a:r>
            <a:r>
              <a:rPr lang="en-GB" sz="1400" i="1" dirty="0">
                <a:effectLst/>
                <a:latin typeface="Times"/>
              </a:rPr>
              <a:t>E</a:t>
            </a:r>
            <a:r>
              <a:rPr lang="en-GB" sz="800" i="1" dirty="0">
                <a:effectLst/>
                <a:latin typeface="Times"/>
              </a:rPr>
              <a:t>b</a:t>
            </a:r>
            <a:r>
              <a:rPr lang="en-GB" sz="800" dirty="0">
                <a:effectLst/>
                <a:latin typeface="MathematicalPi"/>
              </a:rPr>
              <a:t> </a:t>
            </a:r>
            <a:r>
              <a:rPr lang="en-GB" sz="1400" dirty="0">
                <a:effectLst/>
                <a:latin typeface="Times"/>
              </a:rPr>
              <a:t>was developed by Max Planck in 1901 in conjunction with his famous quantum theory. This relation is known as </a:t>
            </a:r>
            <a:r>
              <a:rPr lang="en-GB" sz="1400" b="1" dirty="0">
                <a:effectLst/>
                <a:latin typeface="Times"/>
              </a:rPr>
              <a:t>Planck’s law </a:t>
            </a:r>
            <a:r>
              <a:rPr lang="en-GB" sz="1400" dirty="0">
                <a:effectLst/>
                <a:latin typeface="Times"/>
              </a:rPr>
              <a:t>and is expressed as </a:t>
            </a:r>
            <a:endParaRPr lang="en-GB" dirty="0"/>
          </a:p>
        </p:txBody>
      </p:sp>
      <p:pic>
        <p:nvPicPr>
          <p:cNvPr id="12" name="Picture 11">
            <a:extLst>
              <a:ext uri="{FF2B5EF4-FFF2-40B4-BE49-F238E27FC236}">
                <a16:creationId xmlns:a16="http://schemas.microsoft.com/office/drawing/2014/main" id="{10609E47-D458-C460-1C21-DA8745DD60FB}"/>
              </a:ext>
            </a:extLst>
          </p:cNvPr>
          <p:cNvPicPr>
            <a:picLocks noChangeAspect="1"/>
          </p:cNvPicPr>
          <p:nvPr/>
        </p:nvPicPr>
        <p:blipFill>
          <a:blip r:embed="rId4"/>
          <a:stretch>
            <a:fillRect/>
          </a:stretch>
        </p:blipFill>
        <p:spPr>
          <a:xfrm>
            <a:off x="4928215" y="895607"/>
            <a:ext cx="4004939" cy="659040"/>
          </a:xfrm>
          <a:prstGeom prst="rect">
            <a:avLst/>
          </a:prstGeom>
        </p:spPr>
      </p:pic>
      <p:pic>
        <p:nvPicPr>
          <p:cNvPr id="13" name="Picture 12">
            <a:extLst>
              <a:ext uri="{FF2B5EF4-FFF2-40B4-BE49-F238E27FC236}">
                <a16:creationId xmlns:a16="http://schemas.microsoft.com/office/drawing/2014/main" id="{9CF9E1F5-F600-FA98-5CEB-3BDFB7174304}"/>
              </a:ext>
            </a:extLst>
          </p:cNvPr>
          <p:cNvPicPr>
            <a:picLocks noChangeAspect="1"/>
          </p:cNvPicPr>
          <p:nvPr/>
        </p:nvPicPr>
        <p:blipFill>
          <a:blip r:embed="rId5"/>
          <a:stretch>
            <a:fillRect/>
          </a:stretch>
        </p:blipFill>
        <p:spPr>
          <a:xfrm>
            <a:off x="4928215" y="1733943"/>
            <a:ext cx="2998125" cy="576762"/>
          </a:xfrm>
          <a:prstGeom prst="rect">
            <a:avLst/>
          </a:prstGeom>
        </p:spPr>
      </p:pic>
      <p:sp>
        <p:nvSpPr>
          <p:cNvPr id="22" name="Rectangle 21">
            <a:extLst>
              <a:ext uri="{FF2B5EF4-FFF2-40B4-BE49-F238E27FC236}">
                <a16:creationId xmlns:a16="http://schemas.microsoft.com/office/drawing/2014/main" id="{93A3F04D-E5CD-659F-08FC-A45DF9954543}"/>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
        <p:nvSpPr>
          <p:cNvPr id="3" name="TextBox 2">
            <a:extLst>
              <a:ext uri="{FF2B5EF4-FFF2-40B4-BE49-F238E27FC236}">
                <a16:creationId xmlns:a16="http://schemas.microsoft.com/office/drawing/2014/main" id="{7C5974EE-B9F7-F2E9-5D65-CDD72083FB33}"/>
              </a:ext>
            </a:extLst>
          </p:cNvPr>
          <p:cNvSpPr txBox="1"/>
          <p:nvPr/>
        </p:nvSpPr>
        <p:spPr>
          <a:xfrm>
            <a:off x="157579" y="2187700"/>
            <a:ext cx="4288542" cy="1169551"/>
          </a:xfrm>
          <a:prstGeom prst="rect">
            <a:avLst/>
          </a:prstGeom>
          <a:solidFill>
            <a:srgbClr val="00FFFF"/>
          </a:solidFill>
        </p:spPr>
        <p:txBody>
          <a:bodyPr wrap="square">
            <a:spAutoFit/>
          </a:bodyPr>
          <a:lstStyle/>
          <a:p>
            <a:r>
              <a:rPr lang="en-GB" sz="1400" dirty="0">
                <a:effectLst/>
                <a:latin typeface="Times"/>
              </a:rPr>
              <a:t>Sometimes we need to know the </a:t>
            </a:r>
            <a:r>
              <a:rPr lang="en-GB" sz="1400" b="1" dirty="0">
                <a:effectLst/>
                <a:latin typeface="Times"/>
              </a:rPr>
              <a:t>spectral blackbody emissive power, </a:t>
            </a:r>
            <a:r>
              <a:rPr lang="en-GB" sz="1400" dirty="0">
                <a:effectLst/>
                <a:latin typeface="Times"/>
              </a:rPr>
              <a:t>which is </a:t>
            </a:r>
            <a:r>
              <a:rPr lang="en-GB" sz="1400" i="1" dirty="0">
                <a:effectLst/>
                <a:latin typeface="Times"/>
              </a:rPr>
              <a:t>the amount of radiation energy emitted by a blackbody at an absolute temperature T per unit time, per unit surface area, and per unit wavelength about the wavelength . </a:t>
            </a:r>
            <a:endParaRPr lang="en-FI" sz="14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23987D-BB95-8780-4747-A74E2AC9A94E}"/>
                  </a:ext>
                </a:extLst>
              </p:cNvPr>
              <p:cNvSpPr txBox="1"/>
              <p:nvPr/>
            </p:nvSpPr>
            <p:spPr>
              <a:xfrm>
                <a:off x="4928216" y="2524479"/>
                <a:ext cx="4004939" cy="954107"/>
              </a:xfrm>
              <a:prstGeom prst="rect">
                <a:avLst/>
              </a:prstGeom>
              <a:solidFill>
                <a:srgbClr val="00FFFF"/>
              </a:solidFill>
            </p:spPr>
            <p:txBody>
              <a:bodyPr wrap="square">
                <a:spAutoFit/>
              </a:bodyPr>
              <a:lstStyle/>
              <a:p>
                <a:r>
                  <a:rPr lang="en-GB" sz="1400" i="1" dirty="0">
                    <a:effectLst/>
                    <a:latin typeface="Times"/>
                  </a:rPr>
                  <a:t>T </a:t>
                </a:r>
                <a:r>
                  <a:rPr lang="en-GB" sz="1400" dirty="0">
                    <a:effectLst/>
                    <a:latin typeface="Times"/>
                  </a:rPr>
                  <a:t>is the absolute temperature of the surface, </a:t>
                </a:r>
                <a:r>
                  <a:rPr lang="en-GB" sz="1400" dirty="0">
                    <a:effectLst/>
                    <a:latin typeface="MathematicalPi"/>
                  </a:rPr>
                  <a:t> </a:t>
                </a:r>
                <a:r>
                  <a:rPr lang="en-GB" sz="1400" dirty="0">
                    <a:effectLst/>
                    <a:latin typeface="Times"/>
                  </a:rPr>
                  <a:t>is the wavelength of the radiation emitted, and </a:t>
                </a:r>
                <a14:m>
                  <m:oMath xmlns:m="http://schemas.openxmlformats.org/officeDocument/2006/math">
                    <m:r>
                      <a:rPr lang="fi-FI" sz="1400" b="0" i="1" smtClean="0">
                        <a:effectLst/>
                        <a:latin typeface="Cambria Math" panose="02040503050406030204" pitchFamily="18" charset="0"/>
                      </a:rPr>
                      <m:t>𝑘</m:t>
                    </m:r>
                    <m:r>
                      <a:rPr lang="fi-FI" sz="1400" b="0" i="1" smtClean="0">
                        <a:effectLst/>
                        <a:latin typeface="Cambria Math" panose="02040503050406030204" pitchFamily="18" charset="0"/>
                      </a:rPr>
                      <m:t>=1.38065×</m:t>
                    </m:r>
                    <m:sSup>
                      <m:sSupPr>
                        <m:ctrlPr>
                          <a:rPr lang="fi-FI" sz="1400" b="0" i="1" smtClean="0">
                            <a:effectLst/>
                            <a:latin typeface="Cambria Math" panose="02040503050406030204" pitchFamily="18" charset="0"/>
                            <a:ea typeface="Cambria Math" panose="02040503050406030204" pitchFamily="18" charset="0"/>
                          </a:rPr>
                        </m:ctrlPr>
                      </m:sSupPr>
                      <m:e>
                        <m:r>
                          <a:rPr lang="fi-FI" sz="1400" i="1">
                            <a:latin typeface="Cambria Math" panose="02040503050406030204" pitchFamily="18" charset="0"/>
                            <a:ea typeface="Cambria Math" panose="02040503050406030204" pitchFamily="18" charset="0"/>
                          </a:rPr>
                          <m:t>10</m:t>
                        </m:r>
                      </m:e>
                      <m:sup>
                        <m:r>
                          <a:rPr lang="fi-FI" sz="1400" b="0" i="1" smtClean="0">
                            <a:effectLst/>
                            <a:latin typeface="Cambria Math" panose="02040503050406030204" pitchFamily="18" charset="0"/>
                            <a:ea typeface="Cambria Math" panose="02040503050406030204" pitchFamily="18" charset="0"/>
                          </a:rPr>
                          <m:t>−23</m:t>
                        </m:r>
                      </m:sup>
                    </m:sSup>
                    <m:r>
                      <a:rPr lang="fi-FI" sz="1400" b="0" i="1" smtClean="0">
                        <a:effectLst/>
                        <a:latin typeface="Cambria Math" panose="02040503050406030204" pitchFamily="18" charset="0"/>
                        <a:ea typeface="Cambria Math" panose="02040503050406030204" pitchFamily="18" charset="0"/>
                      </a:rPr>
                      <m:t>𝐽</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𝐾</m:t>
                    </m:r>
                  </m:oMath>
                </a14:m>
                <a:r>
                  <a:rPr lang="en-GB" sz="1400" dirty="0">
                    <a:effectLst/>
                    <a:latin typeface="Times"/>
                  </a:rPr>
                  <a:t> is </a:t>
                </a:r>
                <a:r>
                  <a:rPr lang="en-GB" sz="1400" i="1" dirty="0">
                    <a:effectLst/>
                    <a:latin typeface="Times"/>
                  </a:rPr>
                  <a:t>Boltzmann’s constant. </a:t>
                </a:r>
                <a:r>
                  <a:rPr lang="en-GB" sz="1400" dirty="0">
                    <a:effectLst/>
                    <a:latin typeface="Times"/>
                  </a:rPr>
                  <a:t>This relation is valid for a surface in a </a:t>
                </a:r>
                <a:r>
                  <a:rPr lang="en-GB" sz="1400" i="1" dirty="0">
                    <a:effectLst/>
                    <a:latin typeface="Times"/>
                  </a:rPr>
                  <a:t>vacuum </a:t>
                </a:r>
                <a:r>
                  <a:rPr lang="en-GB" sz="1400" dirty="0">
                    <a:effectLst/>
                    <a:latin typeface="Times"/>
                  </a:rPr>
                  <a:t>or a </a:t>
                </a:r>
                <a:r>
                  <a:rPr lang="en-GB" sz="1400" i="1" dirty="0">
                    <a:effectLst/>
                    <a:latin typeface="Times"/>
                  </a:rPr>
                  <a:t>gas. </a:t>
                </a:r>
                <a:endParaRPr lang="en-GB" dirty="0"/>
              </a:p>
            </p:txBody>
          </p:sp>
        </mc:Choice>
        <mc:Fallback xmlns="">
          <p:sp>
            <p:nvSpPr>
              <p:cNvPr id="6" name="TextBox 5">
                <a:extLst>
                  <a:ext uri="{FF2B5EF4-FFF2-40B4-BE49-F238E27FC236}">
                    <a16:creationId xmlns:a16="http://schemas.microsoft.com/office/drawing/2014/main" id="{F423987D-BB95-8780-4747-A74E2AC9A94E}"/>
                  </a:ext>
                </a:extLst>
              </p:cNvPr>
              <p:cNvSpPr txBox="1">
                <a:spLocks noRot="1" noChangeAspect="1" noMove="1" noResize="1" noEditPoints="1" noAdjustHandles="1" noChangeArrowheads="1" noChangeShapeType="1" noTextEdit="1"/>
              </p:cNvSpPr>
              <p:nvPr/>
            </p:nvSpPr>
            <p:spPr>
              <a:xfrm>
                <a:off x="4928216" y="2524479"/>
                <a:ext cx="4004939" cy="954107"/>
              </a:xfrm>
              <a:prstGeom prst="rect">
                <a:avLst/>
              </a:prstGeom>
              <a:blipFill>
                <a:blip r:embed="rId6"/>
                <a:stretch>
                  <a:fillRect l="-315" t="-2597" b="-3896"/>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8D6FDF-BCE7-459E-ACA3-2D8FFEC77D9B}"/>
                  </a:ext>
                </a:extLst>
              </p:cNvPr>
              <p:cNvSpPr txBox="1"/>
              <p:nvPr/>
            </p:nvSpPr>
            <p:spPr>
              <a:xfrm>
                <a:off x="4928215" y="3697807"/>
                <a:ext cx="4004938" cy="954107"/>
              </a:xfrm>
              <a:prstGeom prst="rect">
                <a:avLst/>
              </a:prstGeom>
              <a:solidFill>
                <a:srgbClr val="00FFFF"/>
              </a:solidFill>
            </p:spPr>
            <p:txBody>
              <a:bodyPr wrap="square">
                <a:spAutoFit/>
              </a:bodyPr>
              <a:lstStyle/>
              <a:p>
                <a:r>
                  <a:rPr lang="en-GB" sz="1400" dirty="0">
                    <a:effectLst/>
                    <a:latin typeface="Times"/>
                  </a:rPr>
                  <a:t>For other mediums, it needs to be modified by replacing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𝐶</m:t>
                        </m:r>
                      </m:e>
                      <m:sub>
                        <m:r>
                          <a:rPr lang="fi-FI" sz="1400" b="0" i="1" smtClean="0">
                            <a:effectLst/>
                            <a:latin typeface="Cambria Math" panose="02040503050406030204" pitchFamily="18" charset="0"/>
                          </a:rPr>
                          <m:t>1</m:t>
                        </m:r>
                      </m:sub>
                    </m:sSub>
                  </m:oMath>
                </a14:m>
                <a:r>
                  <a:rPr lang="en-GB" sz="1400" i="1" dirty="0">
                    <a:effectLst/>
                    <a:latin typeface="Times"/>
                  </a:rPr>
                  <a:t> by </a:t>
                </a:r>
                <a14:m>
                  <m:oMath xmlns:m="http://schemas.openxmlformats.org/officeDocument/2006/math">
                    <m:f>
                      <m:fPr>
                        <m:type m:val="lin"/>
                        <m:ctrlPr>
                          <a:rPr lang="en-GB" sz="1400" i="1" smtClean="0">
                            <a:effectLst/>
                            <a:latin typeface="Cambria Math" panose="02040503050406030204" pitchFamily="18" charset="0"/>
                          </a:rPr>
                        </m:ctrlPr>
                      </m:fPr>
                      <m:num>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𝐶</m:t>
                            </m:r>
                          </m:e>
                          <m:sub>
                            <m:r>
                              <a:rPr lang="fi-FI" sz="1400" b="0" i="1" smtClean="0">
                                <a:effectLst/>
                                <a:latin typeface="Cambria Math" panose="02040503050406030204" pitchFamily="18" charset="0"/>
                              </a:rPr>
                              <m:t>1</m:t>
                            </m:r>
                          </m:sub>
                        </m:sSub>
                      </m:num>
                      <m:den>
                        <m:sSup>
                          <m:sSupPr>
                            <m:ctrlPr>
                              <a:rPr lang="en-GB" sz="1400" i="1" smtClean="0">
                                <a:effectLst/>
                                <a:latin typeface="Cambria Math" panose="02040503050406030204" pitchFamily="18" charset="0"/>
                              </a:rPr>
                            </m:ctrlPr>
                          </m:sSupPr>
                          <m:e>
                            <m:r>
                              <a:rPr lang="fi-FI" sz="1400" b="0" i="1" smtClean="0">
                                <a:effectLst/>
                                <a:latin typeface="Cambria Math" panose="02040503050406030204" pitchFamily="18" charset="0"/>
                              </a:rPr>
                              <m:t>𝑛</m:t>
                            </m:r>
                          </m:e>
                          <m:sup>
                            <m:r>
                              <a:rPr lang="fi-FI" sz="1400" b="0" i="1" smtClean="0">
                                <a:effectLst/>
                                <a:latin typeface="Cambria Math" panose="02040503050406030204" pitchFamily="18" charset="0"/>
                              </a:rPr>
                              <m:t>2</m:t>
                            </m:r>
                          </m:sup>
                        </m:sSup>
                      </m:den>
                    </m:f>
                  </m:oMath>
                </a14:m>
                <a:r>
                  <a:rPr lang="en-GB" sz="1400" dirty="0">
                    <a:effectLst/>
                    <a:latin typeface="Times"/>
                  </a:rPr>
                  <a:t>, where </a:t>
                </a:r>
                <a:r>
                  <a:rPr lang="en-GB" sz="1400" i="1" dirty="0">
                    <a:effectLst/>
                    <a:latin typeface="Times"/>
                  </a:rPr>
                  <a:t>n </a:t>
                </a:r>
                <a:r>
                  <a:rPr lang="en-GB" sz="1400" dirty="0">
                    <a:effectLst/>
                    <a:latin typeface="Times"/>
                  </a:rPr>
                  <a:t>is the index of refraction of the medium. Note that the term </a:t>
                </a:r>
                <a:r>
                  <a:rPr lang="en-GB" sz="1400" i="1" dirty="0">
                    <a:effectLst/>
                    <a:latin typeface="Times"/>
                  </a:rPr>
                  <a:t>spectral </a:t>
                </a:r>
                <a:r>
                  <a:rPr lang="en-GB" sz="1400" dirty="0">
                    <a:effectLst/>
                    <a:latin typeface="Times"/>
                  </a:rPr>
                  <a:t>indicates dependence on wavelength. </a:t>
                </a:r>
                <a:endParaRPr lang="en-FI" sz="1400" dirty="0"/>
              </a:p>
            </p:txBody>
          </p:sp>
        </mc:Choice>
        <mc:Fallback xmlns="">
          <p:sp>
            <p:nvSpPr>
              <p:cNvPr id="8" name="TextBox 7">
                <a:extLst>
                  <a:ext uri="{FF2B5EF4-FFF2-40B4-BE49-F238E27FC236}">
                    <a16:creationId xmlns:a16="http://schemas.microsoft.com/office/drawing/2014/main" id="{B88D6FDF-BCE7-459E-ACA3-2D8FFEC77D9B}"/>
                  </a:ext>
                </a:extLst>
              </p:cNvPr>
              <p:cNvSpPr txBox="1">
                <a:spLocks noRot="1" noChangeAspect="1" noMove="1" noResize="1" noEditPoints="1" noAdjustHandles="1" noChangeArrowheads="1" noChangeShapeType="1" noTextEdit="1"/>
              </p:cNvSpPr>
              <p:nvPr/>
            </p:nvSpPr>
            <p:spPr>
              <a:xfrm>
                <a:off x="4928215" y="3697807"/>
                <a:ext cx="4004938" cy="954107"/>
              </a:xfrm>
              <a:prstGeom prst="rect">
                <a:avLst/>
              </a:prstGeom>
              <a:blipFill>
                <a:blip r:embed="rId7"/>
                <a:stretch>
                  <a:fillRect l="-315" t="-13158" r="-315" b="-9211"/>
                </a:stretch>
              </a:blipFill>
            </p:spPr>
            <p:txBody>
              <a:bodyPr/>
              <a:lstStyle/>
              <a:p>
                <a:r>
                  <a:rPr lang="en-FI">
                    <a:noFill/>
                  </a:rPr>
                  <a:t> </a:t>
                </a:r>
              </a:p>
            </p:txBody>
          </p:sp>
        </mc:Fallback>
      </mc:AlternateContent>
    </p:spTree>
    <p:extLst>
      <p:ext uri="{BB962C8B-B14F-4D97-AF65-F5344CB8AC3E}">
        <p14:creationId xmlns:p14="http://schemas.microsoft.com/office/powerpoint/2010/main" val="1792519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BF22D1F-0FE8-9553-478D-54C27F762CC9}"/>
              </a:ext>
            </a:extLst>
          </p:cNvPr>
          <p:cNvPicPr>
            <a:picLocks noChangeAspect="1"/>
          </p:cNvPicPr>
          <p:nvPr/>
        </p:nvPicPr>
        <p:blipFill>
          <a:blip r:embed="rId3"/>
          <a:stretch>
            <a:fillRect/>
          </a:stretch>
        </p:blipFill>
        <p:spPr>
          <a:xfrm rot="5400000">
            <a:off x="-269328" y="1358436"/>
            <a:ext cx="4066805" cy="2998126"/>
          </a:xfrm>
          <a:prstGeom prst="rect">
            <a:avLst/>
          </a:prstGeom>
        </p:spPr>
      </p:pic>
      <p:sp>
        <p:nvSpPr>
          <p:cNvPr id="21" name="TextBox 20">
            <a:extLst>
              <a:ext uri="{FF2B5EF4-FFF2-40B4-BE49-F238E27FC236}">
                <a16:creationId xmlns:a16="http://schemas.microsoft.com/office/drawing/2014/main" id="{1166CCF7-F957-0533-07AB-28AF2DEE91A0}"/>
              </a:ext>
            </a:extLst>
          </p:cNvPr>
          <p:cNvSpPr txBox="1"/>
          <p:nvPr/>
        </p:nvSpPr>
        <p:spPr>
          <a:xfrm>
            <a:off x="2013811" y="4890902"/>
            <a:ext cx="1910119" cy="553998"/>
          </a:xfrm>
          <a:prstGeom prst="rect">
            <a:avLst/>
          </a:prstGeom>
          <a:noFill/>
        </p:spPr>
        <p:txBody>
          <a:bodyPr wrap="square">
            <a:spAutoFit/>
          </a:bodyPr>
          <a:lstStyle/>
          <a:p>
            <a:r>
              <a:rPr lang="en-GB" sz="1000" dirty="0">
                <a:effectLst/>
                <a:latin typeface="Times"/>
              </a:rPr>
              <a:t>The variation of the blackbody emissive power with wavelength for several temperatures. </a:t>
            </a:r>
            <a:endParaRPr lang="en-GB" sz="1000" dirty="0"/>
          </a:p>
        </p:txBody>
      </p:sp>
      <p:sp>
        <p:nvSpPr>
          <p:cNvPr id="22" name="Rectangle 21">
            <a:extLst>
              <a:ext uri="{FF2B5EF4-FFF2-40B4-BE49-F238E27FC236}">
                <a16:creationId xmlns:a16="http://schemas.microsoft.com/office/drawing/2014/main" id="{93A3F04D-E5CD-659F-08FC-A45DF9954543}"/>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
        <p:nvSpPr>
          <p:cNvPr id="4" name="TextBox 3">
            <a:extLst>
              <a:ext uri="{FF2B5EF4-FFF2-40B4-BE49-F238E27FC236}">
                <a16:creationId xmlns:a16="http://schemas.microsoft.com/office/drawing/2014/main" id="{AD007BB2-B18E-B74E-A6A7-224C18822F14}"/>
              </a:ext>
            </a:extLst>
          </p:cNvPr>
          <p:cNvSpPr txBox="1"/>
          <p:nvPr/>
        </p:nvSpPr>
        <p:spPr>
          <a:xfrm>
            <a:off x="3923930" y="980062"/>
            <a:ext cx="4629704" cy="954107"/>
          </a:xfrm>
          <a:prstGeom prst="rect">
            <a:avLst/>
          </a:prstGeom>
          <a:solidFill>
            <a:srgbClr val="00FFFF"/>
          </a:solidFill>
        </p:spPr>
        <p:txBody>
          <a:bodyPr wrap="square">
            <a:spAutoFit/>
          </a:bodyPr>
          <a:lstStyle/>
          <a:p>
            <a:r>
              <a:rPr lang="en-GB" sz="1400" dirty="0">
                <a:effectLst/>
                <a:latin typeface="Times"/>
              </a:rPr>
              <a:t>The emitted radiation is a continuous function of </a:t>
            </a:r>
            <a:r>
              <a:rPr lang="en-GB" sz="1400" i="1" dirty="0">
                <a:effectLst/>
                <a:latin typeface="Times"/>
              </a:rPr>
              <a:t>wavelength. </a:t>
            </a:r>
            <a:r>
              <a:rPr lang="en-GB" sz="1400" dirty="0">
                <a:effectLst/>
                <a:latin typeface="Times"/>
              </a:rPr>
              <a:t>At any specified temperature, it increases with wavelength, reaches a peak, and then decreases with increasing wavelength. </a:t>
            </a:r>
          </a:p>
        </p:txBody>
      </p:sp>
      <p:sp>
        <p:nvSpPr>
          <p:cNvPr id="7" name="TextBox 6">
            <a:extLst>
              <a:ext uri="{FF2B5EF4-FFF2-40B4-BE49-F238E27FC236}">
                <a16:creationId xmlns:a16="http://schemas.microsoft.com/office/drawing/2014/main" id="{52851D2D-244E-10CD-FCA3-27F38D6D446B}"/>
              </a:ext>
            </a:extLst>
          </p:cNvPr>
          <p:cNvSpPr txBox="1"/>
          <p:nvPr/>
        </p:nvSpPr>
        <p:spPr>
          <a:xfrm>
            <a:off x="3923930" y="2027195"/>
            <a:ext cx="4629704" cy="523220"/>
          </a:xfrm>
          <a:prstGeom prst="rect">
            <a:avLst/>
          </a:prstGeom>
          <a:solidFill>
            <a:srgbClr val="00FFFF"/>
          </a:solidFill>
        </p:spPr>
        <p:txBody>
          <a:bodyPr wrap="square">
            <a:spAutoFit/>
          </a:bodyPr>
          <a:lstStyle>
            <a:defPPr>
              <a:defRPr lang="en-US"/>
            </a:defPPr>
            <a:lvl1pPr>
              <a:defRPr sz="1400">
                <a:effectLst/>
                <a:latin typeface="Times"/>
              </a:defRPr>
            </a:lvl1pPr>
          </a:lstStyle>
          <a:p>
            <a:r>
              <a:rPr lang="en-GB" dirty="0"/>
              <a:t>At any wavelength, the amount of emitted radiation increases with increasing temperature. </a:t>
            </a:r>
          </a:p>
        </p:txBody>
      </p:sp>
      <p:sp>
        <p:nvSpPr>
          <p:cNvPr id="10" name="TextBox 9">
            <a:extLst>
              <a:ext uri="{FF2B5EF4-FFF2-40B4-BE49-F238E27FC236}">
                <a16:creationId xmlns:a16="http://schemas.microsoft.com/office/drawing/2014/main" id="{58B3CDA8-A001-C4E3-2412-3A4185EBDC96}"/>
              </a:ext>
            </a:extLst>
          </p:cNvPr>
          <p:cNvSpPr txBox="1"/>
          <p:nvPr/>
        </p:nvSpPr>
        <p:spPr>
          <a:xfrm>
            <a:off x="3923930" y="2643441"/>
            <a:ext cx="4629704" cy="954107"/>
          </a:xfrm>
          <a:prstGeom prst="rect">
            <a:avLst/>
          </a:prstGeom>
          <a:solidFill>
            <a:srgbClr val="00FFFF"/>
          </a:solidFill>
        </p:spPr>
        <p:txBody>
          <a:bodyPr wrap="square">
            <a:spAutoFit/>
          </a:bodyPr>
          <a:lstStyle/>
          <a:p>
            <a:r>
              <a:rPr lang="en-GB" sz="1400" dirty="0">
                <a:effectLst/>
                <a:latin typeface="Times"/>
              </a:rPr>
              <a:t>As temperature increases, the curves shift to the left to the shorter-wavelength region. Consequently, a larger fraction of the radiation is emitted at </a:t>
            </a:r>
            <a:r>
              <a:rPr lang="en-GB" sz="1400" i="1" dirty="0">
                <a:effectLst/>
                <a:latin typeface="Times"/>
              </a:rPr>
              <a:t>shorter wavelengths </a:t>
            </a:r>
            <a:r>
              <a:rPr lang="en-GB" sz="1400" dirty="0">
                <a:effectLst/>
                <a:latin typeface="Times"/>
              </a:rPr>
              <a:t>at higher temperatures. </a:t>
            </a:r>
          </a:p>
        </p:txBody>
      </p:sp>
      <p:sp>
        <p:nvSpPr>
          <p:cNvPr id="14" name="TextBox 13">
            <a:extLst>
              <a:ext uri="{FF2B5EF4-FFF2-40B4-BE49-F238E27FC236}">
                <a16:creationId xmlns:a16="http://schemas.microsoft.com/office/drawing/2014/main" id="{65446092-01C2-4DF0-5A65-81936C9557B5}"/>
              </a:ext>
            </a:extLst>
          </p:cNvPr>
          <p:cNvSpPr txBox="1"/>
          <p:nvPr/>
        </p:nvSpPr>
        <p:spPr>
          <a:xfrm>
            <a:off x="3923930" y="3690573"/>
            <a:ext cx="4629704" cy="1200329"/>
          </a:xfrm>
          <a:prstGeom prst="rect">
            <a:avLst/>
          </a:prstGeom>
          <a:solidFill>
            <a:srgbClr val="00FFFF"/>
          </a:solidFill>
        </p:spPr>
        <p:txBody>
          <a:bodyPr wrap="square">
            <a:spAutoFit/>
          </a:bodyPr>
          <a:lstStyle>
            <a:defPPr>
              <a:defRPr lang="en-US"/>
            </a:defPPr>
            <a:lvl1pPr>
              <a:defRPr sz="1400">
                <a:effectLst/>
                <a:latin typeface="Times"/>
              </a:defRPr>
            </a:lvl1pPr>
          </a:lstStyle>
          <a:p>
            <a:r>
              <a:rPr lang="en-GB" dirty="0"/>
              <a:t>The radiation emitted by the sun, which is considered to be a blackbody at 5780 K (or roughly at 5800 K), reaches its peak in the visible region of the spectrum. Therefore, the sun is in tune with our eyes. On the other hand, surfaces at T 800 K emit almost entirely in the infrared region and thus are not visible to the eye unless they reflect light coming from other sources. </a:t>
            </a:r>
          </a:p>
        </p:txBody>
      </p:sp>
    </p:spTree>
    <p:extLst>
      <p:ext uri="{BB962C8B-B14F-4D97-AF65-F5344CB8AC3E}">
        <p14:creationId xmlns:p14="http://schemas.microsoft.com/office/powerpoint/2010/main" val="302030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6E8314-D8C0-6692-B381-D445F5403A88}"/>
              </a:ext>
            </a:extLst>
          </p:cNvPr>
          <p:cNvSpPr txBox="1"/>
          <p:nvPr/>
        </p:nvSpPr>
        <p:spPr>
          <a:xfrm>
            <a:off x="110970" y="1112585"/>
            <a:ext cx="4572000" cy="954107"/>
          </a:xfrm>
          <a:prstGeom prst="rect">
            <a:avLst/>
          </a:prstGeom>
          <a:solidFill>
            <a:srgbClr val="00FFFF"/>
          </a:solidFill>
        </p:spPr>
        <p:txBody>
          <a:bodyPr wrap="square">
            <a:spAutoFit/>
          </a:bodyPr>
          <a:lstStyle/>
          <a:p>
            <a:r>
              <a:rPr lang="en-GB" sz="1400" dirty="0">
                <a:effectLst/>
                <a:latin typeface="Times"/>
              </a:rPr>
              <a:t>As the temperature increases, the peak of the curve in Figure shifts toward shorter wavelengths. The wavelength at which the peak occurs for a specified temperature is given by </a:t>
            </a:r>
            <a:r>
              <a:rPr lang="en-GB" sz="1400" b="1" dirty="0">
                <a:effectLst/>
                <a:latin typeface="Times"/>
              </a:rPr>
              <a:t>Wien’s displacement law </a:t>
            </a:r>
            <a:r>
              <a:rPr lang="en-GB" sz="1400" dirty="0">
                <a:effectLst/>
                <a:latin typeface="Times"/>
              </a:rPr>
              <a:t>as </a:t>
            </a:r>
            <a:endParaRPr lang="en-GB" dirty="0"/>
          </a:p>
        </p:txBody>
      </p:sp>
      <p:pic>
        <p:nvPicPr>
          <p:cNvPr id="7" name="Picture 6">
            <a:extLst>
              <a:ext uri="{FF2B5EF4-FFF2-40B4-BE49-F238E27FC236}">
                <a16:creationId xmlns:a16="http://schemas.microsoft.com/office/drawing/2014/main" id="{6EA725A6-EAD9-2D89-4B67-C71E92FA682A}"/>
              </a:ext>
            </a:extLst>
          </p:cNvPr>
          <p:cNvPicPr>
            <a:picLocks noChangeAspect="1"/>
          </p:cNvPicPr>
          <p:nvPr/>
        </p:nvPicPr>
        <p:blipFill>
          <a:blip r:embed="rId2"/>
          <a:stretch>
            <a:fillRect/>
          </a:stretch>
        </p:blipFill>
        <p:spPr>
          <a:xfrm>
            <a:off x="1108351" y="2391894"/>
            <a:ext cx="2398328" cy="43009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4E98BD-51DB-E64A-7ABE-6AB160D58B65}"/>
                  </a:ext>
                </a:extLst>
              </p:cNvPr>
              <p:cNvSpPr txBox="1"/>
              <p:nvPr/>
            </p:nvSpPr>
            <p:spPr>
              <a:xfrm>
                <a:off x="110970" y="3001803"/>
                <a:ext cx="4572000" cy="1169551"/>
              </a:xfrm>
              <a:prstGeom prst="rect">
                <a:avLst/>
              </a:prstGeom>
              <a:solidFill>
                <a:srgbClr val="00FFFF"/>
              </a:solidFill>
            </p:spPr>
            <p:txBody>
              <a:bodyPr wrap="square">
                <a:spAutoFit/>
              </a:bodyPr>
              <a:lstStyle/>
              <a:p>
                <a:r>
                  <a:rPr lang="en-GB" sz="1400" dirty="0">
                    <a:effectLst/>
                    <a:latin typeface="Times"/>
                  </a:rPr>
                  <a:t>The peak of the solar radiation, for example, occurs at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m:t>
                    </m:r>
                    <m:f>
                      <m:fPr>
                        <m:type m:val="lin"/>
                        <m:ctrlPr>
                          <a:rPr lang="fi-FI" sz="1400" b="0" i="1" smtClean="0">
                            <a:effectLst/>
                            <a:latin typeface="Cambria Math" panose="02040503050406030204" pitchFamily="18" charset="0"/>
                            <a:ea typeface="Cambria Math" panose="02040503050406030204" pitchFamily="18" charset="0"/>
                          </a:rPr>
                        </m:ctrlPr>
                      </m:fPr>
                      <m:num>
                        <m:r>
                          <a:rPr lang="fi-FI" sz="1400" b="0" i="1" smtClean="0">
                            <a:effectLst/>
                            <a:latin typeface="Cambria Math" panose="02040503050406030204" pitchFamily="18" charset="0"/>
                            <a:ea typeface="Cambria Math" panose="02040503050406030204" pitchFamily="18" charset="0"/>
                          </a:rPr>
                          <m:t>2897.8</m:t>
                        </m:r>
                      </m:num>
                      <m:den>
                        <m:r>
                          <a:rPr lang="fi-FI" sz="1400" b="0" i="1" smtClean="0">
                            <a:effectLst/>
                            <a:latin typeface="Cambria Math" panose="02040503050406030204" pitchFamily="18" charset="0"/>
                            <a:ea typeface="Cambria Math" panose="02040503050406030204" pitchFamily="18" charset="0"/>
                          </a:rPr>
                          <m:t>5780</m:t>
                        </m:r>
                      </m:den>
                    </m:f>
                    <m:r>
                      <a:rPr lang="fi-FI" sz="1400" b="0" i="1" smtClean="0">
                        <a:effectLst/>
                        <a:latin typeface="Cambria Math" panose="02040503050406030204" pitchFamily="18" charset="0"/>
                        <a:ea typeface="Cambria Math" panose="02040503050406030204" pitchFamily="18" charset="0"/>
                      </a:rPr>
                      <m:t>=0.5 </m:t>
                    </m:r>
                    <m:r>
                      <a:rPr lang="fi-FI" sz="1400" b="0" i="1" smtClean="0">
                        <a:effectLst/>
                        <a:latin typeface="Cambria Math" panose="02040503050406030204" pitchFamily="18" charset="0"/>
                        <a:ea typeface="Cambria Math" panose="02040503050406030204" pitchFamily="18" charset="0"/>
                      </a:rPr>
                      <m:t>𝜇</m:t>
                    </m:r>
                    <m:r>
                      <a:rPr lang="fi-FI" sz="1400" b="0" i="1" smtClean="0">
                        <a:effectLst/>
                        <a:latin typeface="Cambria Math" panose="02040503050406030204" pitchFamily="18" charset="0"/>
                        <a:ea typeface="Cambria Math" panose="02040503050406030204" pitchFamily="18" charset="0"/>
                      </a:rPr>
                      <m:t>𝑚</m:t>
                    </m:r>
                  </m:oMath>
                </a14:m>
                <a:r>
                  <a:rPr lang="en-GB" sz="1400" dirty="0">
                    <a:effectLst/>
                    <a:latin typeface="Times"/>
                  </a:rPr>
                  <a:t>, which is near the middle of the visible range. The peak of the radiation emitted by a surface at room temperature (</a:t>
                </a:r>
                <a:r>
                  <a:rPr lang="en-GB" sz="1400" i="1" dirty="0">
                    <a:effectLst/>
                    <a:latin typeface="Times"/>
                  </a:rPr>
                  <a:t>T</a:t>
                </a:r>
                <a:r>
                  <a:rPr lang="en-GB" sz="1400" dirty="0">
                    <a:latin typeface="MathematicalPi"/>
                  </a:rPr>
                  <a:t>=</a:t>
                </a:r>
                <a:r>
                  <a:rPr lang="en-GB" sz="1400" dirty="0">
                    <a:effectLst/>
                    <a:latin typeface="Times"/>
                  </a:rPr>
                  <a:t>298 K) occurs at 9.72 </a:t>
                </a:r>
                <a14:m>
                  <m:oMath xmlns:m="http://schemas.openxmlformats.org/officeDocument/2006/math">
                    <m:r>
                      <a:rPr lang="fi-FI" sz="1400" i="1">
                        <a:latin typeface="Cambria Math" panose="02040503050406030204" pitchFamily="18" charset="0"/>
                        <a:ea typeface="Cambria Math" panose="02040503050406030204" pitchFamily="18" charset="0"/>
                      </a:rPr>
                      <m:t>𝜇</m:t>
                    </m:r>
                    <m:r>
                      <a:rPr lang="fi-FI" sz="1400" i="1">
                        <a:latin typeface="Cambria Math" panose="02040503050406030204" pitchFamily="18" charset="0"/>
                        <a:ea typeface="Cambria Math" panose="02040503050406030204" pitchFamily="18" charset="0"/>
                      </a:rPr>
                      <m:t>𝑚</m:t>
                    </m:r>
                  </m:oMath>
                </a14:m>
                <a:r>
                  <a:rPr lang="en-GB" sz="1400" dirty="0">
                    <a:effectLst/>
                    <a:latin typeface="Times"/>
                  </a:rPr>
                  <a:t>, which is well into the infrared region of the spectrum. </a:t>
                </a:r>
                <a:endParaRPr lang="en-GB" dirty="0"/>
              </a:p>
            </p:txBody>
          </p:sp>
        </mc:Choice>
        <mc:Fallback xmlns="">
          <p:sp>
            <p:nvSpPr>
              <p:cNvPr id="9" name="TextBox 8">
                <a:extLst>
                  <a:ext uri="{FF2B5EF4-FFF2-40B4-BE49-F238E27FC236}">
                    <a16:creationId xmlns:a16="http://schemas.microsoft.com/office/drawing/2014/main" id="{4F4E98BD-51DB-E64A-7ABE-6AB160D58B65}"/>
                  </a:ext>
                </a:extLst>
              </p:cNvPr>
              <p:cNvSpPr txBox="1">
                <a:spLocks noRot="1" noChangeAspect="1" noMove="1" noResize="1" noEditPoints="1" noAdjustHandles="1" noChangeArrowheads="1" noChangeShapeType="1" noTextEdit="1"/>
              </p:cNvSpPr>
              <p:nvPr/>
            </p:nvSpPr>
            <p:spPr>
              <a:xfrm>
                <a:off x="110970" y="3001803"/>
                <a:ext cx="4572000" cy="1169551"/>
              </a:xfrm>
              <a:prstGeom prst="rect">
                <a:avLst/>
              </a:prstGeom>
              <a:blipFill>
                <a:blip r:embed="rId3"/>
                <a:stretch>
                  <a:fillRect l="-277" t="-9677" b="-4301"/>
                </a:stretch>
              </a:blipFill>
            </p:spPr>
            <p:txBody>
              <a:bodyPr/>
              <a:lstStyle/>
              <a:p>
                <a:r>
                  <a:rPr lang="en-FI">
                    <a:noFill/>
                  </a:rPr>
                  <a:t> </a:t>
                </a:r>
              </a:p>
            </p:txBody>
          </p:sp>
        </mc:Fallback>
      </mc:AlternateContent>
      <p:sp>
        <p:nvSpPr>
          <p:cNvPr id="11" name="TextBox 10">
            <a:extLst>
              <a:ext uri="{FF2B5EF4-FFF2-40B4-BE49-F238E27FC236}">
                <a16:creationId xmlns:a16="http://schemas.microsoft.com/office/drawing/2014/main" id="{9D063A14-43D8-1CC8-677B-6BDA141204F8}"/>
              </a:ext>
            </a:extLst>
          </p:cNvPr>
          <p:cNvSpPr txBox="1"/>
          <p:nvPr/>
        </p:nvSpPr>
        <p:spPr>
          <a:xfrm>
            <a:off x="5015883" y="1112585"/>
            <a:ext cx="4017147" cy="1384995"/>
          </a:xfrm>
          <a:prstGeom prst="rect">
            <a:avLst/>
          </a:prstGeom>
          <a:solidFill>
            <a:srgbClr val="00FFFF"/>
          </a:solidFill>
        </p:spPr>
        <p:txBody>
          <a:bodyPr wrap="square">
            <a:spAutoFit/>
          </a:bodyPr>
          <a:lstStyle/>
          <a:p>
            <a:r>
              <a:rPr lang="en-GB" sz="1400" dirty="0">
                <a:effectLst/>
                <a:latin typeface="Times"/>
              </a:rPr>
              <a:t>As the temperature rises even more, the heater appears bright red and is said to be </a:t>
            </a:r>
            <a:r>
              <a:rPr lang="en-GB" sz="1400" i="1" dirty="0">
                <a:effectLst/>
                <a:latin typeface="Times"/>
              </a:rPr>
              <a:t>red hot. </a:t>
            </a:r>
            <a:r>
              <a:rPr lang="en-GB" sz="1400" dirty="0">
                <a:effectLst/>
                <a:latin typeface="Times"/>
              </a:rPr>
              <a:t>When the temperature reaches about 1500 K, the heater emits enough radiation in the entire visible range of the spectrum to appear almost </a:t>
            </a:r>
            <a:r>
              <a:rPr lang="en-GB" sz="1400" i="1" dirty="0">
                <a:effectLst/>
                <a:latin typeface="Times"/>
              </a:rPr>
              <a:t>white </a:t>
            </a:r>
            <a:r>
              <a:rPr lang="en-GB" sz="1400" dirty="0">
                <a:effectLst/>
                <a:latin typeface="Times"/>
              </a:rPr>
              <a:t>to the eye, and it is called </a:t>
            </a:r>
            <a:r>
              <a:rPr lang="en-GB" sz="1400" i="1" dirty="0">
                <a:effectLst/>
                <a:latin typeface="Times"/>
              </a:rPr>
              <a:t>white hot</a:t>
            </a:r>
            <a:r>
              <a:rPr lang="en-GB" sz="1400" dirty="0">
                <a:effectLst/>
                <a:latin typeface="Times"/>
              </a:rPr>
              <a:t>. </a:t>
            </a:r>
            <a:endParaRPr lang="en-GB" dirty="0"/>
          </a:p>
        </p:txBody>
      </p:sp>
      <p:pic>
        <p:nvPicPr>
          <p:cNvPr id="3074" name="Picture 2" descr="Wien's Displacement Law | Statement &amp; Equation | nuclear-power.com">
            <a:extLst>
              <a:ext uri="{FF2B5EF4-FFF2-40B4-BE49-F238E27FC236}">
                <a16:creationId xmlns:a16="http://schemas.microsoft.com/office/drawing/2014/main" id="{D3F6B953-12F2-9396-F707-0FD83C233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883" y="2654423"/>
            <a:ext cx="3847655" cy="23166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5D8B410-2986-3A0A-7C62-307B420F8BD7}"/>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Tree>
    <p:extLst>
      <p:ext uri="{BB962C8B-B14F-4D97-AF65-F5344CB8AC3E}">
        <p14:creationId xmlns:p14="http://schemas.microsoft.com/office/powerpoint/2010/main" val="1204363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735915-C3A7-B7A0-D665-AABE00D46E3C}"/>
              </a:ext>
            </a:extLst>
          </p:cNvPr>
          <p:cNvPicPr>
            <a:picLocks noChangeAspect="1"/>
          </p:cNvPicPr>
          <p:nvPr/>
        </p:nvPicPr>
        <p:blipFill>
          <a:blip r:embed="rId2"/>
          <a:stretch>
            <a:fillRect/>
          </a:stretch>
        </p:blipFill>
        <p:spPr>
          <a:xfrm>
            <a:off x="5486400" y="1202366"/>
            <a:ext cx="2962016" cy="3150191"/>
          </a:xfrm>
          <a:prstGeom prst="rect">
            <a:avLst/>
          </a:prstGeom>
        </p:spPr>
      </p:pic>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
        <p:nvSpPr>
          <p:cNvPr id="8" name="TextBox 7">
            <a:extLst>
              <a:ext uri="{FF2B5EF4-FFF2-40B4-BE49-F238E27FC236}">
                <a16:creationId xmlns:a16="http://schemas.microsoft.com/office/drawing/2014/main" id="{1BD011D6-550F-E865-D2B4-2142A843DA33}"/>
              </a:ext>
            </a:extLst>
          </p:cNvPr>
          <p:cNvSpPr txBox="1"/>
          <p:nvPr/>
        </p:nvSpPr>
        <p:spPr>
          <a:xfrm>
            <a:off x="5687460" y="4556168"/>
            <a:ext cx="2760956" cy="553998"/>
          </a:xfrm>
          <a:prstGeom prst="rect">
            <a:avLst/>
          </a:prstGeom>
          <a:noFill/>
        </p:spPr>
        <p:txBody>
          <a:bodyPr wrap="square">
            <a:spAutoFit/>
          </a:bodyPr>
          <a:lstStyle/>
          <a:p>
            <a:r>
              <a:rPr lang="en-GB" sz="1000" dirty="0">
                <a:effectLst/>
                <a:latin typeface="Times"/>
              </a:rPr>
              <a:t>A surface that reflects red while absorbing the remaining parts of the incident light appears red to the eye. </a:t>
            </a:r>
            <a:endParaRPr lang="en-GB" sz="1000" dirty="0"/>
          </a:p>
        </p:txBody>
      </p:sp>
      <p:sp>
        <p:nvSpPr>
          <p:cNvPr id="12" name="TextBox 11">
            <a:extLst>
              <a:ext uri="{FF2B5EF4-FFF2-40B4-BE49-F238E27FC236}">
                <a16:creationId xmlns:a16="http://schemas.microsoft.com/office/drawing/2014/main" id="{42C8DDE3-77D9-E210-EFD7-7EDF158940CA}"/>
              </a:ext>
            </a:extLst>
          </p:cNvPr>
          <p:cNvSpPr txBox="1"/>
          <p:nvPr/>
        </p:nvSpPr>
        <p:spPr>
          <a:xfrm>
            <a:off x="121663" y="962212"/>
            <a:ext cx="4858709" cy="954107"/>
          </a:xfrm>
          <a:prstGeom prst="rect">
            <a:avLst/>
          </a:prstGeom>
          <a:solidFill>
            <a:srgbClr val="00FFFF"/>
          </a:solidFill>
        </p:spPr>
        <p:txBody>
          <a:bodyPr wrap="square">
            <a:spAutoFit/>
          </a:bodyPr>
          <a:lstStyle/>
          <a:p>
            <a:r>
              <a:rPr lang="en-GB" sz="1400" dirty="0">
                <a:effectLst/>
                <a:latin typeface="Times"/>
              </a:rPr>
              <a:t>Although it cannot be sensed directly by the human eye, infrared radiation can be detected by infrared cameras, which transmit the information to microprocessors to display visual images of objects at night. </a:t>
            </a:r>
            <a:endParaRPr lang="en-GB" dirty="0"/>
          </a:p>
        </p:txBody>
      </p:sp>
      <p:sp>
        <p:nvSpPr>
          <p:cNvPr id="20" name="TextBox 19">
            <a:extLst>
              <a:ext uri="{FF2B5EF4-FFF2-40B4-BE49-F238E27FC236}">
                <a16:creationId xmlns:a16="http://schemas.microsoft.com/office/drawing/2014/main" id="{088BB097-98A7-7363-4635-8C0D0E6D3657}"/>
              </a:ext>
            </a:extLst>
          </p:cNvPr>
          <p:cNvSpPr txBox="1"/>
          <p:nvPr/>
        </p:nvSpPr>
        <p:spPr>
          <a:xfrm>
            <a:off x="121663" y="2098642"/>
            <a:ext cx="4858708" cy="523220"/>
          </a:xfrm>
          <a:prstGeom prst="rect">
            <a:avLst/>
          </a:prstGeom>
          <a:solidFill>
            <a:srgbClr val="00FFFF"/>
          </a:solidFill>
        </p:spPr>
        <p:txBody>
          <a:bodyPr wrap="square">
            <a:spAutoFit/>
          </a:bodyPr>
          <a:lstStyle/>
          <a:p>
            <a:r>
              <a:rPr lang="en-GB" sz="1400" dirty="0">
                <a:effectLst/>
                <a:latin typeface="Times"/>
              </a:rPr>
              <a:t>A surface that reflects all of the light appears </a:t>
            </a:r>
            <a:r>
              <a:rPr lang="en-GB" sz="1400" i="1" dirty="0">
                <a:effectLst/>
                <a:latin typeface="Times"/>
              </a:rPr>
              <a:t>white, </a:t>
            </a:r>
            <a:r>
              <a:rPr lang="en-GB" sz="1400" dirty="0">
                <a:effectLst/>
                <a:latin typeface="Times"/>
              </a:rPr>
              <a:t>while a surface that absorbs all of the light incident on it appears black. </a:t>
            </a:r>
            <a:endParaRPr lang="en-GB" dirty="0"/>
          </a:p>
        </p:txBody>
      </p:sp>
      <p:sp>
        <p:nvSpPr>
          <p:cNvPr id="25" name="TextBox 24">
            <a:extLst>
              <a:ext uri="{FF2B5EF4-FFF2-40B4-BE49-F238E27FC236}">
                <a16:creationId xmlns:a16="http://schemas.microsoft.com/office/drawing/2014/main" id="{50ABA58F-2D6F-B0AB-AD04-4931B14DB7BD}"/>
              </a:ext>
            </a:extLst>
          </p:cNvPr>
          <p:cNvSpPr txBox="1"/>
          <p:nvPr/>
        </p:nvSpPr>
        <p:spPr>
          <a:xfrm>
            <a:off x="121663" y="2804185"/>
            <a:ext cx="4858707" cy="954107"/>
          </a:xfrm>
          <a:prstGeom prst="rect">
            <a:avLst/>
          </a:prstGeom>
          <a:solidFill>
            <a:srgbClr val="00FFFF"/>
          </a:solidFill>
        </p:spPr>
        <p:txBody>
          <a:bodyPr wrap="square">
            <a:spAutoFit/>
          </a:bodyPr>
          <a:lstStyle/>
          <a:p>
            <a:r>
              <a:rPr lang="en-GB" sz="1400" dirty="0">
                <a:effectLst/>
                <a:latin typeface="Times"/>
              </a:rPr>
              <a:t>It should be clear from this discussion that the </a:t>
            </a:r>
            <a:r>
              <a:rPr lang="en-GB" sz="1400" dirty="0" err="1">
                <a:effectLst/>
                <a:latin typeface="Times"/>
              </a:rPr>
              <a:t>color</a:t>
            </a:r>
            <a:r>
              <a:rPr lang="en-GB" sz="1400" dirty="0">
                <a:effectLst/>
                <a:latin typeface="Times"/>
              </a:rPr>
              <a:t> of an object is not due to emission, which is primarily in the infrared region, unless the surface temperature of the object exceeds about 1000 K. </a:t>
            </a:r>
            <a:endParaRPr lang="en-GB" dirty="0"/>
          </a:p>
        </p:txBody>
      </p:sp>
      <p:sp>
        <p:nvSpPr>
          <p:cNvPr id="5" name="TextBox 4">
            <a:extLst>
              <a:ext uri="{FF2B5EF4-FFF2-40B4-BE49-F238E27FC236}">
                <a16:creationId xmlns:a16="http://schemas.microsoft.com/office/drawing/2014/main" id="{6DD04E7D-97AB-6905-0CC6-A6310B5EB56B}"/>
              </a:ext>
            </a:extLst>
          </p:cNvPr>
          <p:cNvSpPr txBox="1"/>
          <p:nvPr/>
        </p:nvSpPr>
        <p:spPr>
          <a:xfrm>
            <a:off x="121664" y="3940615"/>
            <a:ext cx="4858706" cy="954107"/>
          </a:xfrm>
          <a:prstGeom prst="rect">
            <a:avLst/>
          </a:prstGeom>
          <a:solidFill>
            <a:srgbClr val="00FFFF"/>
          </a:solidFill>
        </p:spPr>
        <p:txBody>
          <a:bodyPr wrap="square">
            <a:spAutoFit/>
          </a:bodyPr>
          <a:lstStyle/>
          <a:p>
            <a:r>
              <a:rPr lang="en-GB" sz="1400" dirty="0">
                <a:effectLst/>
                <a:latin typeface="Times"/>
              </a:rPr>
              <a:t>Instead, the </a:t>
            </a:r>
            <a:r>
              <a:rPr lang="en-GB" sz="1400" dirty="0" err="1">
                <a:effectLst/>
                <a:latin typeface="Times"/>
              </a:rPr>
              <a:t>color</a:t>
            </a:r>
            <a:r>
              <a:rPr lang="en-GB" sz="1400" dirty="0">
                <a:effectLst/>
                <a:latin typeface="Times"/>
              </a:rPr>
              <a:t> of a surface depends on the absorption and reflection characteristics of the surface and is due to selective absorption and reflection of the incident visible radiation coming from a light source such as the sun or an incandescent lightbulb. </a:t>
            </a:r>
            <a:endParaRPr lang="en-FI" sz="1400" dirty="0"/>
          </a:p>
        </p:txBody>
      </p:sp>
    </p:spTree>
    <p:extLst>
      <p:ext uri="{BB962C8B-B14F-4D97-AF65-F5344CB8AC3E}">
        <p14:creationId xmlns:p14="http://schemas.microsoft.com/office/powerpoint/2010/main" val="1793936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9C8C52-992B-2FE3-7993-32A89D7A11FF}"/>
                  </a:ext>
                </a:extLst>
              </p:cNvPr>
              <p:cNvSpPr txBox="1"/>
              <p:nvPr/>
            </p:nvSpPr>
            <p:spPr>
              <a:xfrm>
                <a:off x="134177" y="945716"/>
                <a:ext cx="4752980" cy="738664"/>
              </a:xfrm>
              <a:prstGeom prst="rect">
                <a:avLst/>
              </a:prstGeom>
              <a:solidFill>
                <a:srgbClr val="00FFFF"/>
              </a:solidFill>
            </p:spPr>
            <p:txBody>
              <a:bodyPr wrap="square">
                <a:spAutoFit/>
              </a:bodyPr>
              <a:lstStyle/>
              <a:p>
                <a:r>
                  <a:rPr lang="en-GB" sz="1400" dirty="0">
                    <a:latin typeface="Times"/>
                  </a:rPr>
                  <a:t>I</a:t>
                </a:r>
                <a:r>
                  <a:rPr lang="en-GB" sz="1400" dirty="0">
                    <a:effectLst/>
                    <a:latin typeface="Times"/>
                  </a:rPr>
                  <a:t>ntegration of the </a:t>
                </a:r>
                <a:r>
                  <a:rPr lang="en-GB" sz="1400" i="1" dirty="0">
                    <a:effectLst/>
                    <a:latin typeface="Times"/>
                  </a:rPr>
                  <a:t>spectral </a:t>
                </a:r>
                <a:r>
                  <a:rPr lang="en-GB" sz="1400" dirty="0">
                    <a:effectLst/>
                    <a:latin typeface="Times"/>
                  </a:rPr>
                  <a:t>blackbody emissive power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𝐸</m:t>
                        </m:r>
                      </m:e>
                      <m:sub>
                        <m:r>
                          <a:rPr lang="fi-FI" sz="1400" b="0" i="1" smtClean="0">
                            <a:effectLst/>
                            <a:latin typeface="Cambria Math" panose="02040503050406030204" pitchFamily="18" charset="0"/>
                          </a:rPr>
                          <m:t>𝑏</m:t>
                        </m:r>
                        <m:r>
                          <a:rPr lang="fi-FI" sz="1400" b="0" i="1" smtClean="0">
                            <a:effectLst/>
                            <a:latin typeface="Cambria Math" panose="02040503050406030204" pitchFamily="18" charset="0"/>
                            <a:ea typeface="Cambria Math" panose="02040503050406030204" pitchFamily="18" charset="0"/>
                          </a:rPr>
                          <m:t>𝜆</m:t>
                        </m:r>
                      </m:sub>
                    </m:sSub>
                  </m:oMath>
                </a14:m>
                <a:r>
                  <a:rPr lang="en-GB" sz="800" dirty="0">
                    <a:effectLst/>
                    <a:latin typeface="MathematicalPi"/>
                  </a:rPr>
                  <a:t> </a:t>
                </a:r>
                <a:r>
                  <a:rPr lang="en-GB" sz="1400" dirty="0">
                    <a:effectLst/>
                    <a:latin typeface="Times"/>
                  </a:rPr>
                  <a:t>over the entire wavelength spectrum gives the </a:t>
                </a:r>
                <a:r>
                  <a:rPr lang="en-GB" sz="1400" i="1" dirty="0">
                    <a:effectLst/>
                    <a:latin typeface="Times"/>
                  </a:rPr>
                  <a:t>total </a:t>
                </a:r>
                <a:r>
                  <a:rPr lang="en-GB" sz="1400" dirty="0">
                    <a:effectLst/>
                    <a:latin typeface="Times"/>
                  </a:rPr>
                  <a:t>blackbody emissive power </a:t>
                </a:r>
                <a14:m>
                  <m:oMath xmlns:m="http://schemas.openxmlformats.org/officeDocument/2006/math">
                    <m:sSub>
                      <m:sSubPr>
                        <m:ctrlPr>
                          <a:rPr lang="en-GB" sz="1400" i="1">
                            <a:latin typeface="Cambria Math" panose="02040503050406030204" pitchFamily="18" charset="0"/>
                          </a:rPr>
                        </m:ctrlPr>
                      </m:sSubPr>
                      <m:e>
                        <m:r>
                          <a:rPr lang="fi-FI" sz="1400" i="1">
                            <a:latin typeface="Cambria Math" panose="02040503050406030204" pitchFamily="18" charset="0"/>
                          </a:rPr>
                          <m:t>𝐸</m:t>
                        </m:r>
                      </m:e>
                      <m:sub>
                        <m:r>
                          <a:rPr lang="fi-FI" sz="1400" i="1">
                            <a:latin typeface="Cambria Math" panose="02040503050406030204" pitchFamily="18" charset="0"/>
                          </a:rPr>
                          <m:t>𝑏</m:t>
                        </m:r>
                      </m:sub>
                    </m:sSub>
                  </m:oMath>
                </a14:m>
                <a:r>
                  <a:rPr lang="en-GB" sz="800" dirty="0">
                    <a:latin typeface="MathematicalPi"/>
                  </a:rPr>
                  <a:t> </a:t>
                </a:r>
                <a:r>
                  <a:rPr lang="en-GB" sz="1400" dirty="0">
                    <a:effectLst/>
                    <a:latin typeface="Times"/>
                  </a:rPr>
                  <a:t>: </a:t>
                </a:r>
                <a:endParaRPr lang="en-GB" dirty="0"/>
              </a:p>
            </p:txBody>
          </p:sp>
        </mc:Choice>
        <mc:Fallback xmlns="">
          <p:sp>
            <p:nvSpPr>
              <p:cNvPr id="6" name="TextBox 5">
                <a:extLst>
                  <a:ext uri="{FF2B5EF4-FFF2-40B4-BE49-F238E27FC236}">
                    <a16:creationId xmlns:a16="http://schemas.microsoft.com/office/drawing/2014/main" id="{819C8C52-992B-2FE3-7993-32A89D7A11FF}"/>
                  </a:ext>
                </a:extLst>
              </p:cNvPr>
              <p:cNvSpPr txBox="1">
                <a:spLocks noRot="1" noChangeAspect="1" noMove="1" noResize="1" noEditPoints="1" noAdjustHandles="1" noChangeArrowheads="1" noChangeShapeType="1" noTextEdit="1"/>
              </p:cNvSpPr>
              <p:nvPr/>
            </p:nvSpPr>
            <p:spPr>
              <a:xfrm>
                <a:off x="134177" y="945716"/>
                <a:ext cx="4752980" cy="738664"/>
              </a:xfrm>
              <a:prstGeom prst="rect">
                <a:avLst/>
              </a:prstGeom>
              <a:blipFill>
                <a:blip r:embed="rId2"/>
                <a:stretch>
                  <a:fillRect l="-267" t="-1695" b="-6780"/>
                </a:stretch>
              </a:blipFill>
            </p:spPr>
            <p:txBody>
              <a:bodyPr/>
              <a:lstStyle/>
              <a:p>
                <a:r>
                  <a:rPr lang="en-FI">
                    <a:noFill/>
                  </a:rPr>
                  <a:t> </a:t>
                </a:r>
              </a:p>
            </p:txBody>
          </p:sp>
        </mc:Fallback>
      </mc:AlternateContent>
      <p:pic>
        <p:nvPicPr>
          <p:cNvPr id="7" name="Picture 6">
            <a:extLst>
              <a:ext uri="{FF2B5EF4-FFF2-40B4-BE49-F238E27FC236}">
                <a16:creationId xmlns:a16="http://schemas.microsoft.com/office/drawing/2014/main" id="{FB99F23E-E1A4-72DC-B78D-CD124066E086}"/>
              </a:ext>
            </a:extLst>
          </p:cNvPr>
          <p:cNvPicPr>
            <a:picLocks noChangeAspect="1"/>
          </p:cNvPicPr>
          <p:nvPr/>
        </p:nvPicPr>
        <p:blipFill>
          <a:blip r:embed="rId3"/>
          <a:stretch>
            <a:fillRect/>
          </a:stretch>
        </p:blipFill>
        <p:spPr>
          <a:xfrm>
            <a:off x="334398" y="1823326"/>
            <a:ext cx="3953518" cy="708379"/>
          </a:xfrm>
          <a:prstGeom prst="rect">
            <a:avLst/>
          </a:prstGeom>
        </p:spPr>
      </p:pic>
      <p:sp>
        <p:nvSpPr>
          <p:cNvPr id="10" name="TextBox 9">
            <a:extLst>
              <a:ext uri="{FF2B5EF4-FFF2-40B4-BE49-F238E27FC236}">
                <a16:creationId xmlns:a16="http://schemas.microsoft.com/office/drawing/2014/main" id="{F2AC8C47-E7F3-514C-B4A7-B6037090A445}"/>
              </a:ext>
            </a:extLst>
          </p:cNvPr>
          <p:cNvSpPr txBox="1"/>
          <p:nvPr/>
        </p:nvSpPr>
        <p:spPr>
          <a:xfrm>
            <a:off x="134178" y="2618539"/>
            <a:ext cx="4752980" cy="523220"/>
          </a:xfrm>
          <a:prstGeom prst="rect">
            <a:avLst/>
          </a:prstGeom>
          <a:solidFill>
            <a:srgbClr val="00FFFF"/>
          </a:solidFill>
        </p:spPr>
        <p:txBody>
          <a:bodyPr wrap="square">
            <a:spAutoFit/>
          </a:bodyPr>
          <a:lstStyle/>
          <a:p>
            <a:r>
              <a:rPr lang="en-GB" sz="1400" dirty="0">
                <a:effectLst/>
                <a:latin typeface="Times"/>
              </a:rPr>
              <a:t>Thus, we obtained the Stefan–Boltzmann law (Eq. 11-3) by integrating Planck’s law (as below) over all wavelengths. </a:t>
            </a:r>
            <a:endParaRPr lang="en-GB" dirty="0"/>
          </a:p>
        </p:txBody>
      </p:sp>
      <p:pic>
        <p:nvPicPr>
          <p:cNvPr id="11" name="Picture 10">
            <a:extLst>
              <a:ext uri="{FF2B5EF4-FFF2-40B4-BE49-F238E27FC236}">
                <a16:creationId xmlns:a16="http://schemas.microsoft.com/office/drawing/2014/main" id="{A1F4BB5D-924E-87FA-6A05-2F4CC2812125}"/>
              </a:ext>
            </a:extLst>
          </p:cNvPr>
          <p:cNvPicPr>
            <a:picLocks noChangeAspect="1"/>
          </p:cNvPicPr>
          <p:nvPr/>
        </p:nvPicPr>
        <p:blipFill>
          <a:blip r:embed="rId4"/>
          <a:stretch>
            <a:fillRect/>
          </a:stretch>
        </p:blipFill>
        <p:spPr>
          <a:xfrm>
            <a:off x="446560" y="3141759"/>
            <a:ext cx="4004939" cy="65904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ADD7F7E-45A5-734F-5689-A9599428703A}"/>
                  </a:ext>
                </a:extLst>
              </p:cNvPr>
              <p:cNvSpPr txBox="1"/>
              <p:nvPr/>
            </p:nvSpPr>
            <p:spPr>
              <a:xfrm>
                <a:off x="134177" y="4023806"/>
                <a:ext cx="4752980" cy="954107"/>
              </a:xfrm>
              <a:prstGeom prst="rect">
                <a:avLst/>
              </a:prstGeom>
              <a:solidFill>
                <a:srgbClr val="00FFFF"/>
              </a:solidFill>
            </p:spPr>
            <p:txBody>
              <a:bodyPr wrap="square">
                <a:spAutoFit/>
              </a:bodyPr>
              <a:lstStyle/>
              <a:p>
                <a:r>
                  <a:rPr lang="en-GB" sz="1400" dirty="0">
                    <a:effectLst/>
                    <a:latin typeface="Times"/>
                  </a:rPr>
                  <a:t>Note that on an </a:t>
                </a:r>
                <a14:m>
                  <m:oMath xmlns:m="http://schemas.openxmlformats.org/officeDocument/2006/math">
                    <m:sSub>
                      <m:sSubPr>
                        <m:ctrlPr>
                          <a:rPr lang="en-GB" sz="1400" i="1" dirty="0" smtClean="0">
                            <a:effectLst/>
                            <a:latin typeface="Cambria Math" panose="02040503050406030204" pitchFamily="18" charset="0"/>
                          </a:rPr>
                        </m:ctrlPr>
                      </m:sSubPr>
                      <m:e>
                        <m:r>
                          <a:rPr lang="fi-FI" sz="1400" b="0" i="1" dirty="0" smtClean="0">
                            <a:effectLst/>
                            <a:latin typeface="Cambria Math" panose="02040503050406030204" pitchFamily="18" charset="0"/>
                          </a:rPr>
                          <m:t>𝐸</m:t>
                        </m:r>
                      </m:e>
                      <m:sub>
                        <m:r>
                          <a:rPr lang="fi-FI" sz="1400" b="0" i="1" dirty="0" smtClean="0">
                            <a:effectLst/>
                            <a:latin typeface="Cambria Math" panose="02040503050406030204" pitchFamily="18" charset="0"/>
                          </a:rPr>
                          <m:t>𝑏</m:t>
                        </m:r>
                        <m:r>
                          <a:rPr lang="fi-FI" sz="1400" b="0" i="1" dirty="0" smtClean="0">
                            <a:effectLst/>
                            <a:latin typeface="Cambria Math" panose="02040503050406030204" pitchFamily="18" charset="0"/>
                            <a:ea typeface="Cambria Math" panose="02040503050406030204" pitchFamily="18" charset="0"/>
                          </a:rPr>
                          <m:t>𝜆</m:t>
                        </m:r>
                      </m:sub>
                    </m:sSub>
                    <m:r>
                      <a:rPr lang="fi-FI" sz="1400" b="0" i="1" dirty="0" smtClean="0">
                        <a:effectLst/>
                        <a:latin typeface="Cambria Math" panose="02040503050406030204" pitchFamily="18" charset="0"/>
                      </a:rPr>
                      <m:t>−</m:t>
                    </m:r>
                    <m:r>
                      <a:rPr lang="fi-FI" sz="1400" b="0" i="1" dirty="0" smtClean="0">
                        <a:effectLst/>
                        <a:latin typeface="Cambria Math" panose="02040503050406030204" pitchFamily="18" charset="0"/>
                        <a:ea typeface="Cambria Math" panose="02040503050406030204" pitchFamily="18" charset="0"/>
                      </a:rPr>
                      <m:t>𝜆</m:t>
                    </m:r>
                    <m:r>
                      <a:rPr lang="fi-FI" sz="1400" b="0" i="1" dirty="0" smtClean="0">
                        <a:effectLst/>
                        <a:latin typeface="Cambria Math" panose="02040503050406030204" pitchFamily="18" charset="0"/>
                        <a:ea typeface="Cambria Math" panose="02040503050406030204" pitchFamily="18" charset="0"/>
                      </a:rPr>
                      <m:t> </m:t>
                    </m:r>
                  </m:oMath>
                </a14:m>
                <a:r>
                  <a:rPr lang="en-GB" sz="1400" dirty="0">
                    <a:effectLst/>
                    <a:latin typeface="Times"/>
                  </a:rPr>
                  <a:t>chart, </a:t>
                </a:r>
                <a14:m>
                  <m:oMath xmlns:m="http://schemas.openxmlformats.org/officeDocument/2006/math">
                    <m:sSub>
                      <m:sSubPr>
                        <m:ctrlPr>
                          <a:rPr lang="en-GB" sz="1400" i="1" dirty="0">
                            <a:latin typeface="Cambria Math" panose="02040503050406030204" pitchFamily="18" charset="0"/>
                          </a:rPr>
                        </m:ctrlPr>
                      </m:sSubPr>
                      <m:e>
                        <m:r>
                          <a:rPr lang="fi-FI" sz="1400" i="1" dirty="0">
                            <a:latin typeface="Cambria Math" panose="02040503050406030204" pitchFamily="18" charset="0"/>
                          </a:rPr>
                          <m:t>𝐸</m:t>
                        </m:r>
                      </m:e>
                      <m:sub>
                        <m:r>
                          <a:rPr lang="fi-FI" sz="1400" i="1" dirty="0">
                            <a:latin typeface="Cambria Math" panose="02040503050406030204" pitchFamily="18" charset="0"/>
                          </a:rPr>
                          <m:t>𝑏</m:t>
                        </m:r>
                        <m:r>
                          <a:rPr lang="fi-FI" sz="1400" i="1" dirty="0">
                            <a:latin typeface="Cambria Math" panose="02040503050406030204" pitchFamily="18" charset="0"/>
                            <a:ea typeface="Cambria Math" panose="02040503050406030204" pitchFamily="18" charset="0"/>
                          </a:rPr>
                          <m:t>𝜆</m:t>
                        </m:r>
                      </m:sub>
                    </m:sSub>
                  </m:oMath>
                </a14:m>
                <a:r>
                  <a:rPr lang="en-GB" sz="800" dirty="0">
                    <a:effectLst/>
                    <a:latin typeface="MathematicalPi"/>
                  </a:rPr>
                  <a:t> </a:t>
                </a:r>
                <a:r>
                  <a:rPr lang="en-GB" sz="1400" dirty="0">
                    <a:effectLst/>
                    <a:latin typeface="Times"/>
                  </a:rPr>
                  <a:t>corresponds to any value on the curve, whereas </a:t>
                </a:r>
                <a14:m>
                  <m:oMath xmlns:m="http://schemas.openxmlformats.org/officeDocument/2006/math">
                    <m:sSub>
                      <m:sSubPr>
                        <m:ctrlPr>
                          <a:rPr lang="en-GB" sz="1400" i="1" dirty="0">
                            <a:latin typeface="Cambria Math" panose="02040503050406030204" pitchFamily="18" charset="0"/>
                          </a:rPr>
                        </m:ctrlPr>
                      </m:sSubPr>
                      <m:e>
                        <m:r>
                          <a:rPr lang="fi-FI" sz="1400" i="1" dirty="0">
                            <a:latin typeface="Cambria Math" panose="02040503050406030204" pitchFamily="18" charset="0"/>
                          </a:rPr>
                          <m:t>𝐸</m:t>
                        </m:r>
                      </m:e>
                      <m:sub>
                        <m:r>
                          <a:rPr lang="fi-FI" sz="1400" i="1" dirty="0">
                            <a:latin typeface="Cambria Math" panose="02040503050406030204" pitchFamily="18" charset="0"/>
                          </a:rPr>
                          <m:t>𝑏</m:t>
                        </m:r>
                      </m:sub>
                    </m:sSub>
                    <m:r>
                      <a:rPr lang="fi-FI" sz="1400" i="1" dirty="0">
                        <a:latin typeface="Cambria Math" panose="02040503050406030204" pitchFamily="18" charset="0"/>
                        <a:ea typeface="Cambria Math" panose="02040503050406030204" pitchFamily="18" charset="0"/>
                      </a:rPr>
                      <m:t> </m:t>
                    </m:r>
                  </m:oMath>
                </a14:m>
                <a:r>
                  <a:rPr lang="en-GB" sz="1400" dirty="0">
                    <a:effectLst/>
                    <a:latin typeface="Times"/>
                  </a:rPr>
                  <a:t>corresponds to the area under the entire curve for a specified temperature. Also, the term </a:t>
                </a:r>
                <a:r>
                  <a:rPr lang="en-GB" sz="1400" i="1" dirty="0">
                    <a:effectLst/>
                    <a:latin typeface="Times"/>
                  </a:rPr>
                  <a:t>total </a:t>
                </a:r>
                <a:r>
                  <a:rPr lang="en-GB" sz="1400" dirty="0">
                    <a:effectLst/>
                    <a:latin typeface="Times"/>
                  </a:rPr>
                  <a:t>means “integrated over all wavelengths.” </a:t>
                </a:r>
                <a:endParaRPr lang="en-GB" dirty="0"/>
              </a:p>
            </p:txBody>
          </p:sp>
        </mc:Choice>
        <mc:Fallback xmlns="">
          <p:sp>
            <p:nvSpPr>
              <p:cNvPr id="14" name="TextBox 13">
                <a:extLst>
                  <a:ext uri="{FF2B5EF4-FFF2-40B4-BE49-F238E27FC236}">
                    <a16:creationId xmlns:a16="http://schemas.microsoft.com/office/drawing/2014/main" id="{BADD7F7E-45A5-734F-5689-A9599428703A}"/>
                  </a:ext>
                </a:extLst>
              </p:cNvPr>
              <p:cNvSpPr txBox="1">
                <a:spLocks noRot="1" noChangeAspect="1" noMove="1" noResize="1" noEditPoints="1" noAdjustHandles="1" noChangeArrowheads="1" noChangeShapeType="1" noTextEdit="1"/>
              </p:cNvSpPr>
              <p:nvPr/>
            </p:nvSpPr>
            <p:spPr>
              <a:xfrm>
                <a:off x="134177" y="4023806"/>
                <a:ext cx="4752980" cy="954107"/>
              </a:xfrm>
              <a:prstGeom prst="rect">
                <a:avLst/>
              </a:prstGeom>
              <a:blipFill>
                <a:blip r:embed="rId5"/>
                <a:stretch>
                  <a:fillRect l="-267" t="-1299" b="-3896"/>
                </a:stretch>
              </a:blipFill>
            </p:spPr>
            <p:txBody>
              <a:bodyPr/>
              <a:lstStyle/>
              <a:p>
                <a:r>
                  <a:rPr lang="en-FI">
                    <a:noFill/>
                  </a:rPr>
                  <a:t> </a:t>
                </a:r>
              </a:p>
            </p:txBody>
          </p:sp>
        </mc:Fallback>
      </mc:AlternateContent>
      <p:pic>
        <p:nvPicPr>
          <p:cNvPr id="15" name="Picture 14">
            <a:extLst>
              <a:ext uri="{FF2B5EF4-FFF2-40B4-BE49-F238E27FC236}">
                <a16:creationId xmlns:a16="http://schemas.microsoft.com/office/drawing/2014/main" id="{37641D01-A532-59D0-53E3-20BD5BC61D6A}"/>
              </a:ext>
            </a:extLst>
          </p:cNvPr>
          <p:cNvPicPr>
            <a:picLocks noChangeAspect="1"/>
          </p:cNvPicPr>
          <p:nvPr/>
        </p:nvPicPr>
        <p:blipFill>
          <a:blip r:embed="rId6"/>
          <a:stretch>
            <a:fillRect/>
          </a:stretch>
        </p:blipFill>
        <p:spPr>
          <a:xfrm>
            <a:off x="5581537" y="997828"/>
            <a:ext cx="3047558" cy="286985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FAAE6D-97E2-5351-7AD8-F9A0016F2992}"/>
                  </a:ext>
                </a:extLst>
              </p:cNvPr>
              <p:cNvSpPr txBox="1"/>
              <p:nvPr/>
            </p:nvSpPr>
            <p:spPr>
              <a:xfrm>
                <a:off x="5581537" y="3867686"/>
                <a:ext cx="3047558" cy="553998"/>
              </a:xfrm>
              <a:prstGeom prst="rect">
                <a:avLst/>
              </a:prstGeom>
              <a:noFill/>
            </p:spPr>
            <p:txBody>
              <a:bodyPr wrap="square">
                <a:spAutoFit/>
              </a:bodyPr>
              <a:lstStyle/>
              <a:p>
                <a:r>
                  <a:rPr lang="en-GB" sz="1000" dirty="0">
                    <a:effectLst/>
                    <a:latin typeface="Times"/>
                  </a:rPr>
                  <a:t>On an </a:t>
                </a:r>
                <a14:m>
                  <m:oMath xmlns:m="http://schemas.openxmlformats.org/officeDocument/2006/math">
                    <m:sSub>
                      <m:sSubPr>
                        <m:ctrlPr>
                          <a:rPr lang="en-GB" sz="1000" i="1" dirty="0" smtClean="0">
                            <a:effectLst/>
                            <a:latin typeface="Cambria Math" panose="02040503050406030204" pitchFamily="18" charset="0"/>
                          </a:rPr>
                        </m:ctrlPr>
                      </m:sSubPr>
                      <m:e>
                        <m:r>
                          <a:rPr lang="fi-FI" sz="1000" b="0" i="1" dirty="0" smtClean="0">
                            <a:effectLst/>
                            <a:latin typeface="Cambria Math" panose="02040503050406030204" pitchFamily="18" charset="0"/>
                          </a:rPr>
                          <m:t>𝐸</m:t>
                        </m:r>
                      </m:e>
                      <m:sub>
                        <m:r>
                          <a:rPr lang="fi-FI" sz="1000" b="0" i="1" dirty="0" smtClean="0">
                            <a:effectLst/>
                            <a:latin typeface="Cambria Math" panose="02040503050406030204" pitchFamily="18" charset="0"/>
                          </a:rPr>
                          <m:t>𝑏</m:t>
                        </m:r>
                        <m:r>
                          <a:rPr lang="fi-FI" sz="1000" b="0" i="1" dirty="0" smtClean="0">
                            <a:effectLst/>
                            <a:latin typeface="Cambria Math" panose="02040503050406030204" pitchFamily="18" charset="0"/>
                            <a:ea typeface="Cambria Math" panose="02040503050406030204" pitchFamily="18" charset="0"/>
                          </a:rPr>
                          <m:t>𝜆</m:t>
                        </m:r>
                      </m:sub>
                    </m:sSub>
                    <m:r>
                      <a:rPr lang="fi-FI" sz="1000" b="0" i="1" dirty="0" smtClean="0">
                        <a:effectLst/>
                        <a:latin typeface="Cambria Math" panose="02040503050406030204" pitchFamily="18" charset="0"/>
                      </a:rPr>
                      <m:t>−</m:t>
                    </m:r>
                    <m:r>
                      <a:rPr lang="fi-FI" sz="1000" b="0" i="1" dirty="0" smtClean="0">
                        <a:effectLst/>
                        <a:latin typeface="Cambria Math" panose="02040503050406030204" pitchFamily="18" charset="0"/>
                        <a:ea typeface="Cambria Math" panose="02040503050406030204" pitchFamily="18" charset="0"/>
                      </a:rPr>
                      <m:t>𝜆</m:t>
                    </m:r>
                  </m:oMath>
                </a14:m>
                <a:r>
                  <a:rPr lang="en-GB" sz="1000" dirty="0">
                    <a:effectLst/>
                    <a:latin typeface="MathematicalPi"/>
                  </a:rPr>
                  <a:t> </a:t>
                </a:r>
                <a:r>
                  <a:rPr lang="en-GB" sz="1000" dirty="0">
                    <a:effectLst/>
                    <a:latin typeface="Times"/>
                  </a:rPr>
                  <a:t>chart, the area under a curve for a given temperature represents the total radiation energy emitted by a blackbody at that temperature. </a:t>
                </a:r>
                <a:endParaRPr lang="en-GB" sz="1000" dirty="0"/>
              </a:p>
            </p:txBody>
          </p:sp>
        </mc:Choice>
        <mc:Fallback xmlns="">
          <p:sp>
            <p:nvSpPr>
              <p:cNvPr id="17" name="TextBox 16">
                <a:extLst>
                  <a:ext uri="{FF2B5EF4-FFF2-40B4-BE49-F238E27FC236}">
                    <a16:creationId xmlns:a16="http://schemas.microsoft.com/office/drawing/2014/main" id="{95FAAE6D-97E2-5351-7AD8-F9A0016F2992}"/>
                  </a:ext>
                </a:extLst>
              </p:cNvPr>
              <p:cNvSpPr txBox="1">
                <a:spLocks noRot="1" noChangeAspect="1" noMove="1" noResize="1" noEditPoints="1" noAdjustHandles="1" noChangeArrowheads="1" noChangeShapeType="1" noTextEdit="1"/>
              </p:cNvSpPr>
              <p:nvPr/>
            </p:nvSpPr>
            <p:spPr>
              <a:xfrm>
                <a:off x="5581537" y="3867686"/>
                <a:ext cx="3047558" cy="553998"/>
              </a:xfrm>
              <a:prstGeom prst="rect">
                <a:avLst/>
              </a:prstGeom>
              <a:blipFill>
                <a:blip r:embed="rId7"/>
                <a:stretch>
                  <a:fillRect t="-2273" b="-6818"/>
                </a:stretch>
              </a:blipFill>
            </p:spPr>
            <p:txBody>
              <a:bodyPr/>
              <a:lstStyle/>
              <a:p>
                <a:r>
                  <a:rPr lang="en-FI">
                    <a:noFill/>
                  </a:rPr>
                  <a:t> </a:t>
                </a:r>
              </a:p>
            </p:txBody>
          </p:sp>
        </mc:Fallback>
      </mc:AlternateContent>
    </p:spTree>
    <p:extLst>
      <p:ext uri="{BB962C8B-B14F-4D97-AF65-F5344CB8AC3E}">
        <p14:creationId xmlns:p14="http://schemas.microsoft.com/office/powerpoint/2010/main" val="3373054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sp>
        <p:nvSpPr>
          <p:cNvPr id="8" name="TextBox 7">
            <a:extLst>
              <a:ext uri="{FF2B5EF4-FFF2-40B4-BE49-F238E27FC236}">
                <a16:creationId xmlns:a16="http://schemas.microsoft.com/office/drawing/2014/main" id="{1BD011D6-550F-E865-D2B4-2142A843DA33}"/>
              </a:ext>
            </a:extLst>
          </p:cNvPr>
          <p:cNvSpPr txBox="1"/>
          <p:nvPr/>
        </p:nvSpPr>
        <p:spPr>
          <a:xfrm>
            <a:off x="6100277" y="3928658"/>
            <a:ext cx="2760956" cy="861774"/>
          </a:xfrm>
          <a:prstGeom prst="rect">
            <a:avLst/>
          </a:prstGeom>
          <a:noFill/>
        </p:spPr>
        <p:txBody>
          <a:bodyPr wrap="square">
            <a:spAutoFit/>
          </a:bodyPr>
          <a:lstStyle/>
          <a:p>
            <a:r>
              <a:rPr lang="en-GB" sz="1000" dirty="0">
                <a:effectLst/>
                <a:latin typeface="Times"/>
              </a:rPr>
              <a:t>On an Eb– chart, the area under the curve to the left of the   1 line represents the radiation energy emitted by a blackbody in the wavelength range 0–1 for the given temperature.</a:t>
            </a:r>
            <a:endParaRPr lang="en-GB" sz="1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8DCCAA9-91DB-4B13-BD2C-12B33F8CE6C9}"/>
                  </a:ext>
                </a:extLst>
              </p:cNvPr>
              <p:cNvSpPr txBox="1"/>
              <p:nvPr/>
            </p:nvSpPr>
            <p:spPr>
              <a:xfrm>
                <a:off x="113190" y="895415"/>
                <a:ext cx="5115757" cy="1384995"/>
              </a:xfrm>
              <a:prstGeom prst="rect">
                <a:avLst/>
              </a:prstGeom>
              <a:solidFill>
                <a:srgbClr val="00FFFF"/>
              </a:solidFill>
            </p:spPr>
            <p:txBody>
              <a:bodyPr wrap="square">
                <a:spAutoFit/>
              </a:bodyPr>
              <a:lstStyle/>
              <a:p>
                <a:r>
                  <a:rPr lang="en-GB" sz="1400" dirty="0">
                    <a:effectLst/>
                    <a:latin typeface="Times"/>
                  </a:rPr>
                  <a:t>The Stefan-Boltzmann law </a:t>
                </a:r>
                <a14:m>
                  <m:oMath xmlns:m="http://schemas.openxmlformats.org/officeDocument/2006/math">
                    <m:sSub>
                      <m:sSubPr>
                        <m:ctrlPr>
                          <a:rPr lang="en-GB" sz="1400" i="1" dirty="0" smtClean="0">
                            <a:effectLst/>
                            <a:latin typeface="Cambria Math" panose="02040503050406030204" pitchFamily="18" charset="0"/>
                          </a:rPr>
                        </m:ctrlPr>
                      </m:sSubPr>
                      <m:e>
                        <m:r>
                          <a:rPr lang="fi-FI" sz="1400" b="0" i="1" dirty="0" smtClean="0">
                            <a:effectLst/>
                            <a:latin typeface="Cambria Math" panose="02040503050406030204" pitchFamily="18" charset="0"/>
                          </a:rPr>
                          <m:t>𝐸</m:t>
                        </m:r>
                      </m:e>
                      <m:sub>
                        <m:r>
                          <a:rPr lang="fi-FI" sz="1400" b="0" i="1" dirty="0" smtClean="0">
                            <a:effectLst/>
                            <a:latin typeface="Cambria Math" panose="02040503050406030204" pitchFamily="18" charset="0"/>
                          </a:rPr>
                          <m:t>𝑏</m:t>
                        </m:r>
                      </m:sub>
                    </m:sSub>
                    <m:d>
                      <m:dPr>
                        <m:ctrlPr>
                          <a:rPr lang="en-GB" sz="1400" i="1" dirty="0" smtClean="0">
                            <a:effectLst/>
                            <a:latin typeface="Cambria Math" panose="02040503050406030204" pitchFamily="18" charset="0"/>
                          </a:rPr>
                        </m:ctrlPr>
                      </m:dPr>
                      <m:e>
                        <m:r>
                          <a:rPr lang="fi-FI" sz="1400" b="0" i="1" dirty="0" smtClean="0">
                            <a:effectLst/>
                            <a:latin typeface="Cambria Math" panose="02040503050406030204" pitchFamily="18" charset="0"/>
                          </a:rPr>
                          <m:t>𝑇</m:t>
                        </m:r>
                      </m:e>
                    </m:d>
                    <m:r>
                      <a:rPr lang="fi-FI" sz="1400" b="0" i="1" dirty="0" smtClean="0">
                        <a:effectLst/>
                        <a:latin typeface="Cambria Math" panose="02040503050406030204" pitchFamily="18" charset="0"/>
                      </a:rPr>
                      <m:t>=</m:t>
                    </m:r>
                    <m:r>
                      <a:rPr lang="fi-FI" sz="1400" b="0" i="1" dirty="0" smtClean="0">
                        <a:effectLst/>
                        <a:latin typeface="Cambria Math" panose="02040503050406030204" pitchFamily="18" charset="0"/>
                        <a:ea typeface="Cambria Math" panose="02040503050406030204" pitchFamily="18" charset="0"/>
                      </a:rPr>
                      <m:t>𝜎</m:t>
                    </m:r>
                    <m:sSup>
                      <m:sSupPr>
                        <m:ctrlPr>
                          <a:rPr lang="fi-FI" sz="1400" b="0" i="1" dirty="0" smtClean="0">
                            <a:effectLst/>
                            <a:latin typeface="Cambria Math" panose="02040503050406030204" pitchFamily="18" charset="0"/>
                            <a:ea typeface="Cambria Math" panose="02040503050406030204" pitchFamily="18" charset="0"/>
                          </a:rPr>
                        </m:ctrlPr>
                      </m:sSupPr>
                      <m:e>
                        <m:r>
                          <a:rPr lang="fi-FI" sz="1400" b="0" i="1" dirty="0" smtClean="0">
                            <a:effectLst/>
                            <a:latin typeface="Cambria Math" panose="02040503050406030204" pitchFamily="18" charset="0"/>
                            <a:ea typeface="Cambria Math" panose="02040503050406030204" pitchFamily="18" charset="0"/>
                          </a:rPr>
                          <m:t>𝑇</m:t>
                        </m:r>
                      </m:e>
                      <m:sup>
                        <m:r>
                          <a:rPr lang="fi-FI" sz="1400" b="0" i="1" dirty="0" smtClean="0">
                            <a:effectLst/>
                            <a:latin typeface="Cambria Math" panose="02040503050406030204" pitchFamily="18" charset="0"/>
                            <a:ea typeface="Cambria Math" panose="02040503050406030204" pitchFamily="18" charset="0"/>
                          </a:rPr>
                          <m:t>4</m:t>
                        </m:r>
                      </m:sup>
                    </m:sSup>
                    <m:r>
                      <a:rPr lang="en-GB" sz="800" i="1" dirty="0">
                        <a:effectLst/>
                        <a:latin typeface="Cambria Math" panose="02040503050406030204" pitchFamily="18" charset="0"/>
                      </a:rPr>
                      <m:t> </m:t>
                    </m:r>
                  </m:oMath>
                </a14:m>
                <a:r>
                  <a:rPr lang="en-GB" sz="1400" dirty="0">
                    <a:effectLst/>
                    <a:latin typeface="Times"/>
                  </a:rPr>
                  <a:t>gives the </a:t>
                </a:r>
                <a:r>
                  <a:rPr lang="en-GB" sz="1400" i="1" dirty="0">
                    <a:effectLst/>
                    <a:latin typeface="Times"/>
                  </a:rPr>
                  <a:t>total </a:t>
                </a:r>
                <a:r>
                  <a:rPr lang="en-GB" sz="1400" dirty="0">
                    <a:effectLst/>
                    <a:latin typeface="Times"/>
                  </a:rPr>
                  <a:t>radiation emitted by a blackbody at all wavelengths from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=0 </m:t>
                    </m:r>
                  </m:oMath>
                </a14:m>
                <a:r>
                  <a:rPr lang="en-GB" sz="1400" dirty="0">
                    <a:effectLst/>
                    <a:latin typeface="Times"/>
                  </a:rPr>
                  <a:t>to </a:t>
                </a:r>
                <a14:m>
                  <m:oMath xmlns:m="http://schemas.openxmlformats.org/officeDocument/2006/math">
                    <m:r>
                      <a:rPr lang="en-GB" sz="1400" i="1">
                        <a:latin typeface="Cambria Math" panose="02040503050406030204" pitchFamily="18" charset="0"/>
                        <a:ea typeface="Cambria Math" panose="02040503050406030204" pitchFamily="18" charset="0"/>
                      </a:rPr>
                      <m:t>𝜆</m:t>
                    </m:r>
                    <m:r>
                      <a:rPr lang="fi-FI" sz="1400" i="1">
                        <a:latin typeface="Cambria Math" panose="02040503050406030204" pitchFamily="18" charset="0"/>
                        <a:ea typeface="Cambria Math" panose="02040503050406030204" pitchFamily="18" charset="0"/>
                      </a:rPr>
                      <m:t>=</m:t>
                    </m:r>
                    <m:r>
                      <a:rPr lang="fi-FI" sz="1400" i="1" smtClean="0">
                        <a:latin typeface="Cambria Math" panose="02040503050406030204" pitchFamily="18" charset="0"/>
                        <a:ea typeface="Cambria Math" panose="02040503050406030204" pitchFamily="18" charset="0"/>
                      </a:rPr>
                      <m:t>∞</m:t>
                    </m:r>
                  </m:oMath>
                </a14:m>
                <a:r>
                  <a:rPr lang="en-GB" sz="1400" dirty="0">
                    <a:effectLst/>
                    <a:latin typeface="Times"/>
                  </a:rPr>
                  <a:t>. But we are often interested in the amount of radiation emitted over </a:t>
                </a:r>
                <a:r>
                  <a:rPr lang="en-GB" sz="1400" i="1" dirty="0">
                    <a:effectLst/>
                    <a:latin typeface="Times"/>
                  </a:rPr>
                  <a:t>some wavelength band. </a:t>
                </a:r>
                <a:r>
                  <a:rPr lang="en-GB" sz="1400" dirty="0">
                    <a:effectLst/>
                    <a:latin typeface="Times"/>
                  </a:rPr>
                  <a:t>For example, an incandescent lightbulb is judged on the basis of the radiation it emits in the visible range rather than the radiation it emits at all wavelengths. </a:t>
                </a:r>
                <a:endParaRPr lang="en-GB" dirty="0"/>
              </a:p>
            </p:txBody>
          </p:sp>
        </mc:Choice>
        <mc:Fallback xmlns="">
          <p:sp>
            <p:nvSpPr>
              <p:cNvPr id="5" name="TextBox 4">
                <a:extLst>
                  <a:ext uri="{FF2B5EF4-FFF2-40B4-BE49-F238E27FC236}">
                    <a16:creationId xmlns:a16="http://schemas.microsoft.com/office/drawing/2014/main" id="{C8DCCAA9-91DB-4B13-BD2C-12B33F8CE6C9}"/>
                  </a:ext>
                </a:extLst>
              </p:cNvPr>
              <p:cNvSpPr txBox="1">
                <a:spLocks noRot="1" noChangeAspect="1" noMove="1" noResize="1" noEditPoints="1" noAdjustHandles="1" noChangeArrowheads="1" noChangeShapeType="1" noTextEdit="1"/>
              </p:cNvSpPr>
              <p:nvPr/>
            </p:nvSpPr>
            <p:spPr>
              <a:xfrm>
                <a:off x="113190" y="895415"/>
                <a:ext cx="5115757" cy="1384995"/>
              </a:xfrm>
              <a:prstGeom prst="rect">
                <a:avLst/>
              </a:prstGeom>
              <a:blipFill>
                <a:blip r:embed="rId2"/>
                <a:stretch>
                  <a:fillRect l="-496" t="-909" r="-744" b="-3636"/>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5C2EE9-A45A-7315-1146-610C729A8C43}"/>
                  </a:ext>
                </a:extLst>
              </p:cNvPr>
              <p:cNvSpPr txBox="1"/>
              <p:nvPr/>
            </p:nvSpPr>
            <p:spPr>
              <a:xfrm>
                <a:off x="113190" y="2334280"/>
                <a:ext cx="5115757" cy="523220"/>
              </a:xfrm>
              <a:prstGeom prst="rect">
                <a:avLst/>
              </a:prstGeom>
              <a:solidFill>
                <a:srgbClr val="00FFFF"/>
              </a:solidFill>
            </p:spPr>
            <p:txBody>
              <a:bodyPr wrap="square">
                <a:spAutoFit/>
              </a:bodyPr>
              <a:lstStyle/>
              <a:p>
                <a:r>
                  <a:rPr lang="en-GB" sz="1400" dirty="0">
                    <a:effectLst/>
                    <a:latin typeface="Times"/>
                  </a:rPr>
                  <a:t>The radiation energy emitted by a blackbody per unit area over a wave- length band from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=0</m:t>
                    </m:r>
                  </m:oMath>
                </a14:m>
                <a:r>
                  <a:rPr lang="en-GB" sz="1400" dirty="0">
                    <a:effectLst/>
                    <a:latin typeface="Times"/>
                  </a:rPr>
                  <a:t> to </a:t>
                </a:r>
                <a14:m>
                  <m:oMath xmlns:m="http://schemas.openxmlformats.org/officeDocument/2006/math">
                    <m:r>
                      <a:rPr lang="en-GB" sz="1400" i="1">
                        <a:latin typeface="Cambria Math" panose="02040503050406030204" pitchFamily="18" charset="0"/>
                        <a:ea typeface="Cambria Math" panose="02040503050406030204" pitchFamily="18" charset="0"/>
                      </a:rPr>
                      <m:t>𝜆</m:t>
                    </m:r>
                  </m:oMath>
                </a14:m>
                <a:r>
                  <a:rPr lang="en-GB" sz="1400" dirty="0">
                    <a:effectLst/>
                    <a:latin typeface="MathematicalPi"/>
                  </a:rPr>
                  <a:t> </a:t>
                </a:r>
                <a:r>
                  <a:rPr lang="en-GB" sz="1400" dirty="0">
                    <a:effectLst/>
                    <a:latin typeface="Times"/>
                  </a:rPr>
                  <a:t>is determined from </a:t>
                </a:r>
                <a:endParaRPr lang="en-GB" dirty="0"/>
              </a:p>
            </p:txBody>
          </p:sp>
        </mc:Choice>
        <mc:Fallback xmlns="">
          <p:sp>
            <p:nvSpPr>
              <p:cNvPr id="7" name="TextBox 6">
                <a:extLst>
                  <a:ext uri="{FF2B5EF4-FFF2-40B4-BE49-F238E27FC236}">
                    <a16:creationId xmlns:a16="http://schemas.microsoft.com/office/drawing/2014/main" id="{D45C2EE9-A45A-7315-1146-610C729A8C43}"/>
                  </a:ext>
                </a:extLst>
              </p:cNvPr>
              <p:cNvSpPr txBox="1">
                <a:spLocks noRot="1" noChangeAspect="1" noMove="1" noResize="1" noEditPoints="1" noAdjustHandles="1" noChangeArrowheads="1" noChangeShapeType="1" noTextEdit="1"/>
              </p:cNvSpPr>
              <p:nvPr/>
            </p:nvSpPr>
            <p:spPr>
              <a:xfrm>
                <a:off x="113190" y="2334280"/>
                <a:ext cx="5115757" cy="523220"/>
              </a:xfrm>
              <a:prstGeom prst="rect">
                <a:avLst/>
              </a:prstGeom>
              <a:blipFill>
                <a:blip r:embed="rId3"/>
                <a:stretch>
                  <a:fillRect l="-496" t="-2326" b="-6977"/>
                </a:stretch>
              </a:blipFill>
            </p:spPr>
            <p:txBody>
              <a:bodyPr/>
              <a:lstStyle/>
              <a:p>
                <a:r>
                  <a:rPr lang="en-FI">
                    <a:noFill/>
                  </a:rPr>
                  <a:t> </a:t>
                </a:r>
              </a:p>
            </p:txBody>
          </p:sp>
        </mc:Fallback>
      </mc:AlternateContent>
      <p:pic>
        <p:nvPicPr>
          <p:cNvPr id="9" name="Picture 8">
            <a:extLst>
              <a:ext uri="{FF2B5EF4-FFF2-40B4-BE49-F238E27FC236}">
                <a16:creationId xmlns:a16="http://schemas.microsoft.com/office/drawing/2014/main" id="{36F49A76-0990-B37F-9BF2-7063348E31AB}"/>
              </a:ext>
            </a:extLst>
          </p:cNvPr>
          <p:cNvPicPr>
            <a:picLocks noChangeAspect="1"/>
          </p:cNvPicPr>
          <p:nvPr/>
        </p:nvPicPr>
        <p:blipFill>
          <a:blip r:embed="rId4"/>
          <a:stretch>
            <a:fillRect/>
          </a:stretch>
        </p:blipFill>
        <p:spPr>
          <a:xfrm>
            <a:off x="5912531" y="1067460"/>
            <a:ext cx="2760957" cy="2533640"/>
          </a:xfrm>
          <a:prstGeom prst="rect">
            <a:avLst/>
          </a:prstGeom>
        </p:spPr>
      </p:pic>
      <p:pic>
        <p:nvPicPr>
          <p:cNvPr id="10" name="Picture 9">
            <a:extLst>
              <a:ext uri="{FF2B5EF4-FFF2-40B4-BE49-F238E27FC236}">
                <a16:creationId xmlns:a16="http://schemas.microsoft.com/office/drawing/2014/main" id="{28378595-14F0-5085-037E-2F69F4BB5D77}"/>
              </a:ext>
            </a:extLst>
          </p:cNvPr>
          <p:cNvPicPr>
            <a:picLocks noChangeAspect="1"/>
          </p:cNvPicPr>
          <p:nvPr/>
        </p:nvPicPr>
        <p:blipFill>
          <a:blip r:embed="rId5"/>
          <a:stretch>
            <a:fillRect/>
          </a:stretch>
        </p:blipFill>
        <p:spPr>
          <a:xfrm>
            <a:off x="1003173" y="2902376"/>
            <a:ext cx="3203853" cy="61453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0A3405-687A-D8DB-C6F8-A5C6CBE064E3}"/>
                  </a:ext>
                </a:extLst>
              </p:cNvPr>
              <p:cNvSpPr txBox="1"/>
              <p:nvPr/>
            </p:nvSpPr>
            <p:spPr>
              <a:xfrm>
                <a:off x="113191" y="3498104"/>
                <a:ext cx="5115756" cy="963534"/>
              </a:xfrm>
              <a:prstGeom prst="rect">
                <a:avLst/>
              </a:prstGeom>
              <a:solidFill>
                <a:srgbClr val="00FFFF"/>
              </a:solidFill>
            </p:spPr>
            <p:txBody>
              <a:bodyPr wrap="square">
                <a:spAutoFit/>
              </a:bodyPr>
              <a:lstStyle/>
              <a:p>
                <a:r>
                  <a:rPr lang="en-GB" sz="1400" dirty="0">
                    <a:effectLst/>
                    <a:latin typeface="Times"/>
                  </a:rPr>
                  <a:t>But it turns out that this integration does not have a simple closed-form solution, and performing a numerical integration each time we need a value of </a:t>
                </a:r>
                <a14:m>
                  <m:oMath xmlns:m="http://schemas.openxmlformats.org/officeDocument/2006/math">
                    <m:sSub>
                      <m:sSubPr>
                        <m:ctrlPr>
                          <a:rPr lang="en-GB" sz="1400" i="1" dirty="0" smtClean="0">
                            <a:effectLst/>
                            <a:latin typeface="Cambria Math" panose="02040503050406030204" pitchFamily="18" charset="0"/>
                          </a:rPr>
                        </m:ctrlPr>
                      </m:sSubPr>
                      <m:e>
                        <m:r>
                          <a:rPr lang="fi-FI" sz="1400" b="0" i="1" dirty="0" smtClean="0">
                            <a:effectLst/>
                            <a:latin typeface="Cambria Math" panose="02040503050406030204" pitchFamily="18" charset="0"/>
                          </a:rPr>
                          <m:t>𝐸</m:t>
                        </m:r>
                      </m:e>
                      <m:sub>
                        <m:r>
                          <a:rPr lang="fi-FI" sz="1400" b="0" i="1" dirty="0" smtClean="0">
                            <a:effectLst/>
                            <a:latin typeface="Cambria Math" panose="02040503050406030204" pitchFamily="18" charset="0"/>
                          </a:rPr>
                          <m:t>𝑏</m:t>
                        </m:r>
                        <m:r>
                          <a:rPr lang="fi-FI" sz="1400" b="0" i="1" dirty="0" smtClean="0">
                            <a:effectLst/>
                            <a:latin typeface="Cambria Math" panose="02040503050406030204" pitchFamily="18" charset="0"/>
                          </a:rPr>
                          <m:t>,0−</m:t>
                        </m:r>
                        <m:r>
                          <a:rPr lang="fi-FI" sz="1400" b="0" i="1" dirty="0" smtClean="0">
                            <a:effectLst/>
                            <a:latin typeface="Cambria Math" panose="02040503050406030204" pitchFamily="18" charset="0"/>
                            <a:ea typeface="Cambria Math" panose="02040503050406030204" pitchFamily="18" charset="0"/>
                          </a:rPr>
                          <m:t>𝜆</m:t>
                        </m:r>
                      </m:sub>
                    </m:sSub>
                    <m:r>
                      <a:rPr lang="fi-FI" sz="1400" b="0" i="1" dirty="0" smtClean="0">
                        <a:effectLst/>
                        <a:latin typeface="Cambria Math" panose="02040503050406030204" pitchFamily="18" charset="0"/>
                      </a:rPr>
                      <m:t> </m:t>
                    </m:r>
                  </m:oMath>
                </a14:m>
                <a:r>
                  <a:rPr lang="en-GB" sz="1400" dirty="0">
                    <a:effectLst/>
                    <a:latin typeface="Times"/>
                  </a:rPr>
                  <a:t>is not practical. Therefore, we define a dimensionless quantity </a:t>
                </a:r>
                <a:r>
                  <a:rPr lang="en-GB" sz="1400" i="1" dirty="0">
                    <a:effectLst/>
                    <a:latin typeface="Times"/>
                  </a:rPr>
                  <a:t>f</a:t>
                </a:r>
                <a:r>
                  <a:rPr lang="en-GB" sz="800" dirty="0">
                    <a:effectLst/>
                    <a:latin typeface="MathematicalPi"/>
                  </a:rPr>
                  <a:t> </a:t>
                </a:r>
                <a:r>
                  <a:rPr lang="en-GB" sz="1400" dirty="0">
                    <a:effectLst/>
                    <a:latin typeface="Times"/>
                  </a:rPr>
                  <a:t>called the </a:t>
                </a:r>
                <a:r>
                  <a:rPr lang="en-GB" sz="1400" b="1" dirty="0">
                    <a:effectLst/>
                    <a:latin typeface="Times"/>
                  </a:rPr>
                  <a:t>blackbody radiation function </a:t>
                </a:r>
                <a:r>
                  <a:rPr lang="en-GB" sz="1400" dirty="0">
                    <a:effectLst/>
                    <a:latin typeface="Times"/>
                  </a:rPr>
                  <a:t>as </a:t>
                </a:r>
                <a:endParaRPr lang="en-GB" dirty="0"/>
              </a:p>
            </p:txBody>
          </p:sp>
        </mc:Choice>
        <mc:Fallback xmlns="">
          <p:sp>
            <p:nvSpPr>
              <p:cNvPr id="13" name="TextBox 12">
                <a:extLst>
                  <a:ext uri="{FF2B5EF4-FFF2-40B4-BE49-F238E27FC236}">
                    <a16:creationId xmlns:a16="http://schemas.microsoft.com/office/drawing/2014/main" id="{570A3405-687A-D8DB-C6F8-A5C6CBE064E3}"/>
                  </a:ext>
                </a:extLst>
              </p:cNvPr>
              <p:cNvSpPr txBox="1">
                <a:spLocks noRot="1" noChangeAspect="1" noMove="1" noResize="1" noEditPoints="1" noAdjustHandles="1" noChangeArrowheads="1" noChangeShapeType="1" noTextEdit="1"/>
              </p:cNvSpPr>
              <p:nvPr/>
            </p:nvSpPr>
            <p:spPr>
              <a:xfrm>
                <a:off x="113191" y="3498104"/>
                <a:ext cx="5115756" cy="963534"/>
              </a:xfrm>
              <a:prstGeom prst="rect">
                <a:avLst/>
              </a:prstGeom>
              <a:blipFill>
                <a:blip r:embed="rId6"/>
                <a:stretch>
                  <a:fillRect l="-496" t="-1299" r="-496" b="-5195"/>
                </a:stretch>
              </a:blipFill>
            </p:spPr>
            <p:txBody>
              <a:bodyPr/>
              <a:lstStyle/>
              <a:p>
                <a:r>
                  <a:rPr lang="en-FI">
                    <a:noFill/>
                  </a:rPr>
                  <a:t> </a:t>
                </a:r>
              </a:p>
            </p:txBody>
          </p:sp>
        </mc:Fallback>
      </mc:AlternateContent>
      <p:pic>
        <p:nvPicPr>
          <p:cNvPr id="14" name="Picture 13">
            <a:extLst>
              <a:ext uri="{FF2B5EF4-FFF2-40B4-BE49-F238E27FC236}">
                <a16:creationId xmlns:a16="http://schemas.microsoft.com/office/drawing/2014/main" id="{0E7BCC35-1A36-D775-AD1F-F4E7CA5C1535}"/>
              </a:ext>
            </a:extLst>
          </p:cNvPr>
          <p:cNvPicPr>
            <a:picLocks noChangeAspect="1"/>
          </p:cNvPicPr>
          <p:nvPr/>
        </p:nvPicPr>
        <p:blipFill>
          <a:blip r:embed="rId7"/>
          <a:stretch>
            <a:fillRect/>
          </a:stretch>
        </p:blipFill>
        <p:spPr>
          <a:xfrm>
            <a:off x="1954998" y="4466162"/>
            <a:ext cx="1892300" cy="857250"/>
          </a:xfrm>
          <a:prstGeom prst="rect">
            <a:avLst/>
          </a:prstGeom>
        </p:spPr>
      </p:pic>
    </p:spTree>
    <p:extLst>
      <p:ext uri="{BB962C8B-B14F-4D97-AF65-F5344CB8AC3E}">
        <p14:creationId xmlns:p14="http://schemas.microsoft.com/office/powerpoint/2010/main" val="246460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EB70A7-DA98-5445-83F8-A6643775BC95}"/>
              </a:ext>
            </a:extLst>
          </p:cNvPr>
          <p:cNvPicPr>
            <a:picLocks noChangeAspect="1"/>
          </p:cNvPicPr>
          <p:nvPr/>
        </p:nvPicPr>
        <p:blipFill>
          <a:blip r:embed="rId2"/>
          <a:stretch>
            <a:fillRect/>
          </a:stretch>
        </p:blipFill>
        <p:spPr>
          <a:xfrm>
            <a:off x="4423276" y="0"/>
            <a:ext cx="4720724" cy="5715000"/>
          </a:xfrm>
          <a:prstGeom prst="rect">
            <a:avLst/>
          </a:prstGeom>
        </p:spPr>
      </p:pic>
      <p:sp>
        <p:nvSpPr>
          <p:cNvPr id="6" name="Rectangle 5">
            <a:extLst>
              <a:ext uri="{FF2B5EF4-FFF2-40B4-BE49-F238E27FC236}">
                <a16:creationId xmlns:a16="http://schemas.microsoft.com/office/drawing/2014/main" id="{46C2FDF8-AD87-5516-6CFF-B74B9C3F0C8C}"/>
              </a:ext>
            </a:extLst>
          </p:cNvPr>
          <p:cNvSpPr/>
          <p:nvPr/>
        </p:nvSpPr>
        <p:spPr>
          <a:xfrm>
            <a:off x="41765" y="155127"/>
            <a:ext cx="8819468" cy="584775"/>
          </a:xfrm>
          <a:prstGeom prst="rect">
            <a:avLst/>
          </a:prstGeom>
        </p:spPr>
        <p:txBody>
          <a:bodyPr wrap="square">
            <a:spAutoFit/>
          </a:bodyPr>
          <a:lstStyle/>
          <a:p>
            <a:r>
              <a:rPr lang="en-US" sz="3200" b="1" dirty="0"/>
              <a:t>Blackbody Radiation</a:t>
            </a:r>
          </a:p>
        </p:txBody>
      </p:sp>
      <p:pic>
        <p:nvPicPr>
          <p:cNvPr id="7" name="Picture 6">
            <a:extLst>
              <a:ext uri="{FF2B5EF4-FFF2-40B4-BE49-F238E27FC236}">
                <a16:creationId xmlns:a16="http://schemas.microsoft.com/office/drawing/2014/main" id="{482F2ABA-901E-414B-4E2A-D38C884F8427}"/>
              </a:ext>
            </a:extLst>
          </p:cNvPr>
          <p:cNvPicPr>
            <a:picLocks noChangeAspect="1"/>
          </p:cNvPicPr>
          <p:nvPr/>
        </p:nvPicPr>
        <p:blipFill>
          <a:blip r:embed="rId3"/>
          <a:stretch>
            <a:fillRect/>
          </a:stretch>
        </p:blipFill>
        <p:spPr>
          <a:xfrm>
            <a:off x="1563130" y="1107591"/>
            <a:ext cx="1892300" cy="85725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B95FC85-BA31-3B02-EBBE-BD922764319A}"/>
                  </a:ext>
                </a:extLst>
              </p:cNvPr>
              <p:cNvSpPr txBox="1"/>
              <p:nvPr/>
            </p:nvSpPr>
            <p:spPr>
              <a:xfrm>
                <a:off x="136723" y="1976697"/>
                <a:ext cx="4435277" cy="954107"/>
              </a:xfrm>
              <a:prstGeom prst="rect">
                <a:avLst/>
              </a:prstGeom>
              <a:solidFill>
                <a:srgbClr val="00FFFF"/>
              </a:solidFill>
            </p:spPr>
            <p:txBody>
              <a:bodyPr wrap="square">
                <a:spAutoFit/>
              </a:bodyPr>
              <a:lstStyle/>
              <a:p>
                <a:r>
                  <a:rPr lang="en-GB" sz="1400" dirty="0">
                    <a:effectLst/>
                    <a:latin typeface="Times"/>
                  </a:rPr>
                  <a:t>The function </a:t>
                </a:r>
                <a:r>
                  <a:rPr lang="en-GB" sz="1400" i="1" dirty="0">
                    <a:effectLst/>
                    <a:latin typeface="Times"/>
                  </a:rPr>
                  <a:t>f</a:t>
                </a:r>
                <a:r>
                  <a:rPr lang="en-GB" sz="800" dirty="0">
                    <a:effectLst/>
                    <a:latin typeface="MathematicalPi"/>
                  </a:rPr>
                  <a:t> </a:t>
                </a:r>
                <a:r>
                  <a:rPr lang="en-GB" sz="1400" dirty="0">
                    <a:effectLst/>
                    <a:latin typeface="Times"/>
                  </a:rPr>
                  <a:t>represents </a:t>
                </a:r>
                <a:r>
                  <a:rPr lang="en-GB" sz="1400" i="1" dirty="0">
                    <a:effectLst/>
                    <a:latin typeface="Times"/>
                  </a:rPr>
                  <a:t>the fraction of radiation emitted from a blackbody at temperature T in the wavelength band from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=0</m:t>
                    </m:r>
                  </m:oMath>
                </a14:m>
                <a:r>
                  <a:rPr lang="en-GB" sz="1400" dirty="0">
                    <a:effectLst/>
                    <a:latin typeface="Times"/>
                  </a:rPr>
                  <a:t> to </a:t>
                </a:r>
                <a14:m>
                  <m:oMath xmlns:m="http://schemas.openxmlformats.org/officeDocument/2006/math">
                    <m:r>
                      <a:rPr lang="en-GB" sz="1400" i="1">
                        <a:latin typeface="Cambria Math" panose="02040503050406030204" pitchFamily="18" charset="0"/>
                        <a:ea typeface="Cambria Math" panose="02040503050406030204" pitchFamily="18" charset="0"/>
                      </a:rPr>
                      <m:t>𝜆</m:t>
                    </m:r>
                  </m:oMath>
                </a14:m>
                <a:r>
                  <a:rPr lang="en-GB" sz="1400" dirty="0">
                    <a:effectLst/>
                    <a:latin typeface="MathematicalPi"/>
                  </a:rPr>
                  <a:t> </a:t>
                </a:r>
                <a:r>
                  <a:rPr lang="en-GB" sz="1400" dirty="0">
                    <a:effectLst/>
                    <a:latin typeface="Times"/>
                  </a:rPr>
                  <a:t>. The values of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𝑓</m:t>
                        </m:r>
                      </m:e>
                      <m:sub>
                        <m:r>
                          <a:rPr lang="en-GB" sz="1400" i="1" smtClean="0">
                            <a:effectLst/>
                            <a:latin typeface="Cambria Math" panose="02040503050406030204" pitchFamily="18" charset="0"/>
                            <a:ea typeface="Cambria Math" panose="02040503050406030204" pitchFamily="18" charset="0"/>
                          </a:rPr>
                          <m:t>𝜆</m:t>
                        </m:r>
                      </m:sub>
                    </m:sSub>
                  </m:oMath>
                </a14:m>
                <a:r>
                  <a:rPr lang="en-GB" sz="1400" dirty="0">
                    <a:effectLst/>
                    <a:latin typeface="Times"/>
                  </a:rPr>
                  <a:t> are listed in Table as a function of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𝑇</m:t>
                    </m:r>
                  </m:oMath>
                </a14:m>
                <a:r>
                  <a:rPr lang="en-GB" sz="1400" dirty="0">
                    <a:effectLst/>
                    <a:latin typeface="Times"/>
                  </a:rPr>
                  <a:t>, where </a:t>
                </a:r>
                <a14:m>
                  <m:oMath xmlns:m="http://schemas.openxmlformats.org/officeDocument/2006/math">
                    <m:r>
                      <a:rPr lang="en-GB" sz="1400" i="1">
                        <a:latin typeface="Cambria Math" panose="02040503050406030204" pitchFamily="18" charset="0"/>
                        <a:ea typeface="Cambria Math" panose="02040503050406030204" pitchFamily="18" charset="0"/>
                      </a:rPr>
                      <m:t>𝜆</m:t>
                    </m:r>
                  </m:oMath>
                </a14:m>
                <a:r>
                  <a:rPr lang="en-GB" sz="1400" dirty="0">
                    <a:effectLst/>
                    <a:latin typeface="MathematicalPi"/>
                  </a:rPr>
                  <a:t> </a:t>
                </a:r>
                <a:r>
                  <a:rPr lang="en-GB" sz="1400" dirty="0">
                    <a:effectLst/>
                    <a:latin typeface="Times"/>
                  </a:rPr>
                  <a:t>is in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𝜇</m:t>
                    </m:r>
                    <m:r>
                      <a:rPr lang="fi-FI" sz="1400" b="0" i="1" smtClean="0">
                        <a:effectLst/>
                        <a:latin typeface="Cambria Math" panose="02040503050406030204" pitchFamily="18" charset="0"/>
                        <a:ea typeface="Cambria Math" panose="02040503050406030204" pitchFamily="18" charset="0"/>
                      </a:rPr>
                      <m:t>𝑚</m:t>
                    </m:r>
                    <m:r>
                      <a:rPr lang="fi-FI" sz="1400" b="0" i="1" smtClean="0">
                        <a:effectLst/>
                        <a:latin typeface="Cambria Math" panose="02040503050406030204" pitchFamily="18" charset="0"/>
                        <a:ea typeface="Cambria Math" panose="02040503050406030204" pitchFamily="18" charset="0"/>
                      </a:rPr>
                      <m:t> </m:t>
                    </m:r>
                  </m:oMath>
                </a14:m>
                <a:r>
                  <a:rPr lang="en-GB" sz="1400" dirty="0">
                    <a:effectLst/>
                    <a:latin typeface="Times"/>
                  </a:rPr>
                  <a:t>and </a:t>
                </a:r>
                <a:r>
                  <a:rPr lang="en-GB" sz="1400" i="1" dirty="0">
                    <a:effectLst/>
                    <a:latin typeface="Times"/>
                  </a:rPr>
                  <a:t>T </a:t>
                </a:r>
                <a:r>
                  <a:rPr lang="en-GB" sz="1400" dirty="0">
                    <a:effectLst/>
                    <a:latin typeface="Times"/>
                  </a:rPr>
                  <a:t>is in K. </a:t>
                </a:r>
                <a:endParaRPr lang="en-GB" dirty="0"/>
              </a:p>
            </p:txBody>
          </p:sp>
        </mc:Choice>
        <mc:Fallback xmlns="">
          <p:sp>
            <p:nvSpPr>
              <p:cNvPr id="9" name="TextBox 8">
                <a:extLst>
                  <a:ext uri="{FF2B5EF4-FFF2-40B4-BE49-F238E27FC236}">
                    <a16:creationId xmlns:a16="http://schemas.microsoft.com/office/drawing/2014/main" id="{4B95FC85-BA31-3B02-EBBE-BD922764319A}"/>
                  </a:ext>
                </a:extLst>
              </p:cNvPr>
              <p:cNvSpPr txBox="1">
                <a:spLocks noRot="1" noChangeAspect="1" noMove="1" noResize="1" noEditPoints="1" noAdjustHandles="1" noChangeArrowheads="1" noChangeShapeType="1" noTextEdit="1"/>
              </p:cNvSpPr>
              <p:nvPr/>
            </p:nvSpPr>
            <p:spPr>
              <a:xfrm>
                <a:off x="136723" y="1976697"/>
                <a:ext cx="4435277" cy="954107"/>
              </a:xfrm>
              <a:prstGeom prst="rect">
                <a:avLst/>
              </a:prstGeom>
              <a:blipFill>
                <a:blip r:embed="rId4"/>
                <a:stretch>
                  <a:fillRect l="-286" t="-1316" b="-6579"/>
                </a:stretch>
              </a:blipFill>
            </p:spPr>
            <p:txBody>
              <a:bodyPr/>
              <a:lstStyle/>
              <a:p>
                <a:r>
                  <a:rPr lang="en-FI">
                    <a:noFill/>
                  </a:rPr>
                  <a:t> </a:t>
                </a:r>
              </a:p>
            </p:txBody>
          </p:sp>
        </mc:Fallback>
      </mc:AlternateContent>
      <p:sp>
        <p:nvSpPr>
          <p:cNvPr id="11" name="TextBox 10">
            <a:extLst>
              <a:ext uri="{FF2B5EF4-FFF2-40B4-BE49-F238E27FC236}">
                <a16:creationId xmlns:a16="http://schemas.microsoft.com/office/drawing/2014/main" id="{A733F4AF-5268-4466-FEED-1232CC925765}"/>
              </a:ext>
            </a:extLst>
          </p:cNvPr>
          <p:cNvSpPr txBox="1"/>
          <p:nvPr/>
        </p:nvSpPr>
        <p:spPr>
          <a:xfrm>
            <a:off x="136723" y="830592"/>
            <a:ext cx="4435277" cy="276999"/>
          </a:xfrm>
          <a:prstGeom prst="rect">
            <a:avLst/>
          </a:prstGeom>
          <a:solidFill>
            <a:srgbClr val="00FF00"/>
          </a:solidFill>
        </p:spPr>
        <p:txBody>
          <a:bodyPr wrap="square">
            <a:spAutoFit/>
          </a:bodyPr>
          <a:lstStyle/>
          <a:p>
            <a:r>
              <a:rPr lang="en-GB" sz="1200" b="1" dirty="0">
                <a:latin typeface="Times"/>
              </a:rPr>
              <a:t>B</a:t>
            </a:r>
            <a:r>
              <a:rPr lang="en-GB" sz="1200" b="1" dirty="0">
                <a:effectLst/>
                <a:latin typeface="Times"/>
              </a:rPr>
              <a:t>lackbody radiation function </a:t>
            </a:r>
            <a:endParaRPr lang="en-FI"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7969BD-9C79-ACF0-3EE4-D84FA1C2420D}"/>
                  </a:ext>
                </a:extLst>
              </p:cNvPr>
              <p:cNvSpPr txBox="1"/>
              <p:nvPr/>
            </p:nvSpPr>
            <p:spPr>
              <a:xfrm>
                <a:off x="136723" y="3000334"/>
                <a:ext cx="4435277" cy="738664"/>
              </a:xfrm>
              <a:prstGeom prst="rect">
                <a:avLst/>
              </a:prstGeom>
              <a:solidFill>
                <a:srgbClr val="00FFFF"/>
              </a:solidFill>
            </p:spPr>
            <p:txBody>
              <a:bodyPr wrap="square">
                <a:spAutoFit/>
              </a:bodyPr>
              <a:lstStyle/>
              <a:p>
                <a:r>
                  <a:rPr lang="en-GB" sz="1400" dirty="0">
                    <a:effectLst/>
                    <a:latin typeface="Times"/>
                  </a:rPr>
                  <a:t>The fraction of radiation energy emitted by a blackbody at temperature </a:t>
                </a:r>
                <a:r>
                  <a:rPr lang="en-GB" sz="1400" i="1" dirty="0">
                    <a:effectLst/>
                    <a:latin typeface="Times"/>
                  </a:rPr>
                  <a:t>T </a:t>
                </a:r>
                <a:r>
                  <a:rPr lang="en-GB" sz="1400" dirty="0">
                    <a:effectLst/>
                    <a:latin typeface="Times"/>
                  </a:rPr>
                  <a:t>over a finite wavelength band from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m:t>
                    </m:r>
                    <m:sSub>
                      <m:sSubPr>
                        <m:ctrlPr>
                          <a:rPr lang="fi-FI" sz="1400" b="0" i="1" smtClean="0">
                            <a:effectLst/>
                            <a:latin typeface="Cambria Math" panose="02040503050406030204" pitchFamily="18" charset="0"/>
                            <a:ea typeface="Cambria Math" panose="02040503050406030204" pitchFamily="18" charset="0"/>
                          </a:rPr>
                        </m:ctrlPr>
                      </m:sSubPr>
                      <m:e>
                        <m:r>
                          <a:rPr lang="fi-FI" sz="1400" b="0" i="1" smtClean="0">
                            <a:effectLst/>
                            <a:latin typeface="Cambria Math" panose="02040503050406030204" pitchFamily="18" charset="0"/>
                            <a:ea typeface="Cambria Math" panose="02040503050406030204" pitchFamily="18" charset="0"/>
                          </a:rPr>
                          <m:t>𝜆</m:t>
                        </m:r>
                      </m:e>
                      <m:sub>
                        <m:r>
                          <a:rPr lang="fi-FI" sz="1400" b="0" i="1" smtClean="0">
                            <a:effectLst/>
                            <a:latin typeface="Cambria Math" panose="02040503050406030204" pitchFamily="18" charset="0"/>
                            <a:ea typeface="Cambria Math" panose="02040503050406030204" pitchFamily="18" charset="0"/>
                          </a:rPr>
                          <m:t>1</m:t>
                        </m:r>
                      </m:sub>
                    </m:sSub>
                    <m:r>
                      <a:rPr lang="fi-FI" sz="1400" b="0" i="0" smtClean="0">
                        <a:effectLst/>
                        <a:latin typeface="Cambria Math" panose="02040503050406030204" pitchFamily="18" charset="0"/>
                        <a:ea typeface="Cambria Math" panose="02040503050406030204" pitchFamily="18" charset="0"/>
                      </a:rPr>
                      <m:t> </m:t>
                    </m:r>
                  </m:oMath>
                </a14:m>
                <a:r>
                  <a:rPr lang="en-GB" sz="1400" dirty="0">
                    <a:effectLst/>
                    <a:latin typeface="Times"/>
                  </a:rPr>
                  <a:t>to </a:t>
                </a:r>
                <a14:m>
                  <m:oMath xmlns:m="http://schemas.openxmlformats.org/officeDocument/2006/math">
                    <m:r>
                      <a:rPr lang="en-GB" sz="1400" i="1">
                        <a:latin typeface="Cambria Math" panose="02040503050406030204" pitchFamily="18" charset="0"/>
                        <a:ea typeface="Cambria Math" panose="02040503050406030204" pitchFamily="18" charset="0"/>
                      </a:rPr>
                      <m:t>𝜆</m:t>
                    </m:r>
                    <m:r>
                      <a:rPr lang="fi-FI" sz="1400" i="1">
                        <a:latin typeface="Cambria Math" panose="02040503050406030204" pitchFamily="18" charset="0"/>
                        <a:ea typeface="Cambria Math" panose="02040503050406030204" pitchFamily="18" charset="0"/>
                      </a:rPr>
                      <m:t>=</m:t>
                    </m:r>
                    <m:sSub>
                      <m:sSubPr>
                        <m:ctrlPr>
                          <a:rPr lang="fi-FI" sz="1400" i="1">
                            <a:latin typeface="Cambria Math" panose="02040503050406030204" pitchFamily="18" charset="0"/>
                            <a:ea typeface="Cambria Math" panose="02040503050406030204" pitchFamily="18" charset="0"/>
                          </a:rPr>
                        </m:ctrlPr>
                      </m:sSubPr>
                      <m:e>
                        <m:r>
                          <a:rPr lang="fi-FI" sz="1400" i="1">
                            <a:latin typeface="Cambria Math" panose="02040503050406030204" pitchFamily="18" charset="0"/>
                            <a:ea typeface="Cambria Math" panose="02040503050406030204" pitchFamily="18" charset="0"/>
                          </a:rPr>
                          <m:t>𝜆</m:t>
                        </m:r>
                      </m:e>
                      <m:sub>
                        <m:r>
                          <a:rPr lang="fi-FI" sz="1400" b="0" i="1" smtClean="0">
                            <a:latin typeface="Cambria Math" panose="02040503050406030204" pitchFamily="18" charset="0"/>
                            <a:ea typeface="Cambria Math" panose="02040503050406030204" pitchFamily="18" charset="0"/>
                          </a:rPr>
                          <m:t>2</m:t>
                        </m:r>
                      </m:sub>
                    </m:sSub>
                    <m:r>
                      <a:rPr lang="fi-FI" sz="1400" i="1">
                        <a:latin typeface="Cambria Math" panose="02040503050406030204" pitchFamily="18" charset="0"/>
                        <a:ea typeface="Cambria Math" panose="02040503050406030204" pitchFamily="18" charset="0"/>
                      </a:rPr>
                      <m:t> </m:t>
                    </m:r>
                  </m:oMath>
                </a14:m>
                <a:r>
                  <a:rPr lang="en-GB" sz="1400" dirty="0">
                    <a:effectLst/>
                    <a:latin typeface="Times"/>
                  </a:rPr>
                  <a:t>is determined from </a:t>
                </a:r>
                <a:endParaRPr lang="en-GB" dirty="0"/>
              </a:p>
            </p:txBody>
          </p:sp>
        </mc:Choice>
        <mc:Fallback xmlns="">
          <p:sp>
            <p:nvSpPr>
              <p:cNvPr id="13" name="TextBox 12">
                <a:extLst>
                  <a:ext uri="{FF2B5EF4-FFF2-40B4-BE49-F238E27FC236}">
                    <a16:creationId xmlns:a16="http://schemas.microsoft.com/office/drawing/2014/main" id="{087969BD-9C79-ACF0-3EE4-D84FA1C2420D}"/>
                  </a:ext>
                </a:extLst>
              </p:cNvPr>
              <p:cNvSpPr txBox="1">
                <a:spLocks noRot="1" noChangeAspect="1" noMove="1" noResize="1" noEditPoints="1" noAdjustHandles="1" noChangeArrowheads="1" noChangeShapeType="1" noTextEdit="1"/>
              </p:cNvSpPr>
              <p:nvPr/>
            </p:nvSpPr>
            <p:spPr>
              <a:xfrm>
                <a:off x="136723" y="3000334"/>
                <a:ext cx="4435277" cy="738664"/>
              </a:xfrm>
              <a:prstGeom prst="rect">
                <a:avLst/>
              </a:prstGeom>
              <a:blipFill>
                <a:blip r:embed="rId5"/>
                <a:stretch>
                  <a:fillRect l="-286" t="-1695" b="-6780"/>
                </a:stretch>
              </a:blipFill>
            </p:spPr>
            <p:txBody>
              <a:bodyPr/>
              <a:lstStyle/>
              <a:p>
                <a:r>
                  <a:rPr lang="en-FI">
                    <a:noFill/>
                  </a:rPr>
                  <a:t> </a:t>
                </a:r>
              </a:p>
            </p:txBody>
          </p:sp>
        </mc:Fallback>
      </mc:AlternateContent>
      <p:pic>
        <p:nvPicPr>
          <p:cNvPr id="14" name="Picture 13">
            <a:extLst>
              <a:ext uri="{FF2B5EF4-FFF2-40B4-BE49-F238E27FC236}">
                <a16:creationId xmlns:a16="http://schemas.microsoft.com/office/drawing/2014/main" id="{1F6F6B93-4FD3-B934-3392-84E62060571A}"/>
              </a:ext>
            </a:extLst>
          </p:cNvPr>
          <p:cNvPicPr>
            <a:picLocks noChangeAspect="1"/>
          </p:cNvPicPr>
          <p:nvPr/>
        </p:nvPicPr>
        <p:blipFill>
          <a:blip r:embed="rId6"/>
          <a:stretch>
            <a:fillRect/>
          </a:stretch>
        </p:blipFill>
        <p:spPr>
          <a:xfrm>
            <a:off x="136723" y="3835769"/>
            <a:ext cx="2306491" cy="45373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5F06336-89A4-880E-C04B-419BDC84DDB7}"/>
                  </a:ext>
                </a:extLst>
              </p:cNvPr>
              <p:cNvSpPr txBox="1"/>
              <p:nvPr/>
            </p:nvSpPr>
            <p:spPr>
              <a:xfrm>
                <a:off x="136723" y="4281334"/>
                <a:ext cx="1647690" cy="721159"/>
              </a:xfrm>
              <a:prstGeom prst="rect">
                <a:avLst/>
              </a:prstGeom>
              <a:noFill/>
            </p:spPr>
            <p:txBody>
              <a:bodyPr wrap="square">
                <a:spAutoFit/>
              </a:bodyPr>
              <a:lstStyle/>
              <a:p>
                <a:r>
                  <a:rPr lang="en-GB" sz="1000" dirty="0">
                    <a:effectLst/>
                    <a:latin typeface="Times"/>
                  </a:rPr>
                  <a:t>where </a:t>
                </a:r>
                <a14:m>
                  <m:oMath xmlns:m="http://schemas.openxmlformats.org/officeDocument/2006/math">
                    <m:sSub>
                      <m:sSubPr>
                        <m:ctrlPr>
                          <a:rPr lang="fi-FI" sz="1000" b="0" i="1" smtClean="0">
                            <a:effectLst/>
                            <a:latin typeface="Cambria Math" panose="02040503050406030204" pitchFamily="18" charset="0"/>
                          </a:rPr>
                        </m:ctrlPr>
                      </m:sSubPr>
                      <m:e>
                        <m:r>
                          <a:rPr lang="fi-FI" sz="1000" i="1">
                            <a:latin typeface="Cambria Math" panose="02040503050406030204" pitchFamily="18" charset="0"/>
                          </a:rPr>
                          <m:t>𝑓</m:t>
                        </m:r>
                      </m:e>
                      <m:sub>
                        <m:sSub>
                          <m:sSubPr>
                            <m:ctrlPr>
                              <a:rPr lang="fi-FI" sz="1000" b="0" i="1" smtClean="0">
                                <a:effectLst/>
                                <a:latin typeface="Cambria Math" panose="02040503050406030204" pitchFamily="18" charset="0"/>
                                <a:ea typeface="Cambria Math" panose="02040503050406030204" pitchFamily="18" charset="0"/>
                              </a:rPr>
                            </m:ctrlPr>
                          </m:sSubPr>
                          <m:e>
                            <m:r>
                              <a:rPr lang="fi-FI" sz="1000" i="1">
                                <a:latin typeface="Cambria Math" panose="02040503050406030204" pitchFamily="18" charset="0"/>
                                <a:ea typeface="Cambria Math" panose="02040503050406030204" pitchFamily="18" charset="0"/>
                              </a:rPr>
                              <m:t>𝜆</m:t>
                            </m:r>
                          </m:e>
                          <m:sub>
                            <m:r>
                              <a:rPr lang="fi-FI" sz="1000" b="0" i="1" smtClean="0">
                                <a:effectLst/>
                                <a:latin typeface="Cambria Math" panose="02040503050406030204" pitchFamily="18" charset="0"/>
                                <a:ea typeface="Cambria Math" panose="02040503050406030204" pitchFamily="18" charset="0"/>
                              </a:rPr>
                              <m:t>1</m:t>
                            </m:r>
                          </m:sub>
                        </m:sSub>
                      </m:sub>
                    </m:sSub>
                    <m:d>
                      <m:dPr>
                        <m:ctrlPr>
                          <a:rPr lang="fi-FI" sz="1000" b="0" i="1" smtClean="0">
                            <a:effectLst/>
                            <a:latin typeface="Cambria Math" panose="02040503050406030204" pitchFamily="18" charset="0"/>
                          </a:rPr>
                        </m:ctrlPr>
                      </m:dPr>
                      <m:e>
                        <m:r>
                          <a:rPr lang="fi-FI" sz="1000" b="0" i="1" smtClean="0">
                            <a:effectLst/>
                            <a:latin typeface="Cambria Math" panose="02040503050406030204" pitchFamily="18" charset="0"/>
                          </a:rPr>
                          <m:t>𝑇</m:t>
                        </m:r>
                      </m:e>
                    </m:d>
                  </m:oMath>
                </a14:m>
                <a:r>
                  <a:rPr lang="en-GB" sz="1000" dirty="0">
                    <a:effectLst/>
                    <a:latin typeface="Times"/>
                  </a:rPr>
                  <a:t>and </a:t>
                </a:r>
                <a14:m>
                  <m:oMath xmlns:m="http://schemas.openxmlformats.org/officeDocument/2006/math">
                    <m:sSub>
                      <m:sSubPr>
                        <m:ctrlPr>
                          <a:rPr lang="fi-FI" sz="1000" i="1">
                            <a:latin typeface="Cambria Math" panose="02040503050406030204" pitchFamily="18" charset="0"/>
                          </a:rPr>
                        </m:ctrlPr>
                      </m:sSubPr>
                      <m:e>
                        <m:r>
                          <a:rPr lang="fi-FI" sz="1000" i="1">
                            <a:latin typeface="Cambria Math" panose="02040503050406030204" pitchFamily="18" charset="0"/>
                          </a:rPr>
                          <m:t>𝑓</m:t>
                        </m:r>
                      </m:e>
                      <m:sub>
                        <m:sSub>
                          <m:sSubPr>
                            <m:ctrlPr>
                              <a:rPr lang="fi-FI" sz="1000" i="1">
                                <a:latin typeface="Cambria Math" panose="02040503050406030204" pitchFamily="18" charset="0"/>
                                <a:ea typeface="Cambria Math" panose="02040503050406030204" pitchFamily="18" charset="0"/>
                              </a:rPr>
                            </m:ctrlPr>
                          </m:sSubPr>
                          <m:e>
                            <m:r>
                              <a:rPr lang="fi-FI" sz="1000" i="1">
                                <a:latin typeface="Cambria Math" panose="02040503050406030204" pitchFamily="18" charset="0"/>
                                <a:ea typeface="Cambria Math" panose="02040503050406030204" pitchFamily="18" charset="0"/>
                              </a:rPr>
                              <m:t>𝜆</m:t>
                            </m:r>
                          </m:e>
                          <m:sub>
                            <m:r>
                              <a:rPr lang="fi-FI" sz="1000" b="0" i="1" smtClean="0">
                                <a:latin typeface="Cambria Math" panose="02040503050406030204" pitchFamily="18" charset="0"/>
                                <a:ea typeface="Cambria Math" panose="02040503050406030204" pitchFamily="18" charset="0"/>
                              </a:rPr>
                              <m:t>2</m:t>
                            </m:r>
                          </m:sub>
                        </m:sSub>
                      </m:sub>
                    </m:sSub>
                    <m:d>
                      <m:dPr>
                        <m:ctrlPr>
                          <a:rPr lang="fi-FI" sz="1000" i="1">
                            <a:latin typeface="Cambria Math" panose="02040503050406030204" pitchFamily="18" charset="0"/>
                          </a:rPr>
                        </m:ctrlPr>
                      </m:dPr>
                      <m:e>
                        <m:r>
                          <a:rPr lang="fi-FI" sz="1000" i="1">
                            <a:latin typeface="Cambria Math" panose="02040503050406030204" pitchFamily="18" charset="0"/>
                          </a:rPr>
                          <m:t>𝑇</m:t>
                        </m:r>
                      </m:e>
                    </m:d>
                    <m:r>
                      <a:rPr lang="fi-FI" sz="1000" i="1">
                        <a:latin typeface="Cambria Math" panose="02040503050406030204" pitchFamily="18" charset="0"/>
                      </a:rPr>
                      <m:t> </m:t>
                    </m:r>
                  </m:oMath>
                </a14:m>
                <a:r>
                  <a:rPr lang="en-GB" sz="1000" dirty="0">
                    <a:effectLst/>
                    <a:latin typeface="Times"/>
                  </a:rPr>
                  <a:t>are blackbody radiation functions corresponding to </a:t>
                </a:r>
                <a14:m>
                  <m:oMath xmlns:m="http://schemas.openxmlformats.org/officeDocument/2006/math">
                    <m:sSub>
                      <m:sSubPr>
                        <m:ctrlPr>
                          <a:rPr lang="fi-FI" sz="1000" i="1">
                            <a:latin typeface="Cambria Math" panose="02040503050406030204" pitchFamily="18" charset="0"/>
                            <a:ea typeface="Cambria Math" panose="02040503050406030204" pitchFamily="18" charset="0"/>
                          </a:rPr>
                        </m:ctrlPr>
                      </m:sSubPr>
                      <m:e>
                        <m:r>
                          <a:rPr lang="fi-FI" sz="1000" i="1">
                            <a:latin typeface="Cambria Math" panose="02040503050406030204" pitchFamily="18" charset="0"/>
                            <a:ea typeface="Cambria Math" panose="02040503050406030204" pitchFamily="18" charset="0"/>
                          </a:rPr>
                          <m:t>𝜆</m:t>
                        </m:r>
                      </m:e>
                      <m:sub>
                        <m:r>
                          <a:rPr lang="fi-FI" sz="1000" i="1">
                            <a:latin typeface="Cambria Math" panose="02040503050406030204" pitchFamily="18" charset="0"/>
                            <a:ea typeface="Cambria Math" panose="02040503050406030204" pitchFamily="18" charset="0"/>
                          </a:rPr>
                          <m:t>1</m:t>
                        </m:r>
                      </m:sub>
                    </m:sSub>
                    <m:r>
                      <a:rPr lang="fi-FI" sz="1000" b="0" i="1" smtClean="0">
                        <a:latin typeface="Cambria Math" panose="02040503050406030204" pitchFamily="18" charset="0"/>
                        <a:ea typeface="Cambria Math" panose="02040503050406030204" pitchFamily="18" charset="0"/>
                      </a:rPr>
                      <m:t>𝑇</m:t>
                    </m:r>
                    <m:r>
                      <a:rPr lang="fi-FI" sz="1000" b="0" i="1" smtClean="0">
                        <a:latin typeface="Cambria Math" panose="02040503050406030204" pitchFamily="18" charset="0"/>
                        <a:ea typeface="Cambria Math" panose="02040503050406030204" pitchFamily="18" charset="0"/>
                      </a:rPr>
                      <m:t> </m:t>
                    </m:r>
                  </m:oMath>
                </a14:m>
                <a:r>
                  <a:rPr lang="en-GB" sz="1000" dirty="0">
                    <a:effectLst/>
                    <a:latin typeface="Times"/>
                  </a:rPr>
                  <a:t>and </a:t>
                </a:r>
                <a14:m>
                  <m:oMath xmlns:m="http://schemas.openxmlformats.org/officeDocument/2006/math">
                    <m:sSub>
                      <m:sSubPr>
                        <m:ctrlPr>
                          <a:rPr lang="fi-FI" sz="1000" i="1" smtClean="0">
                            <a:latin typeface="Cambria Math" panose="02040503050406030204" pitchFamily="18" charset="0"/>
                            <a:ea typeface="Cambria Math" panose="02040503050406030204" pitchFamily="18" charset="0"/>
                          </a:rPr>
                        </m:ctrlPr>
                      </m:sSubPr>
                      <m:e>
                        <m:r>
                          <a:rPr lang="fi-FI" sz="1000" i="1">
                            <a:latin typeface="Cambria Math" panose="02040503050406030204" pitchFamily="18" charset="0"/>
                            <a:ea typeface="Cambria Math" panose="02040503050406030204" pitchFamily="18" charset="0"/>
                          </a:rPr>
                          <m:t>𝜆</m:t>
                        </m:r>
                      </m:e>
                      <m:sub>
                        <m:r>
                          <a:rPr lang="fi-FI" sz="1000" b="0" i="1" smtClean="0">
                            <a:latin typeface="Cambria Math" panose="02040503050406030204" pitchFamily="18" charset="0"/>
                            <a:ea typeface="Cambria Math" panose="02040503050406030204" pitchFamily="18" charset="0"/>
                          </a:rPr>
                          <m:t>2</m:t>
                        </m:r>
                      </m:sub>
                    </m:sSub>
                    <m:r>
                      <a:rPr lang="fi-FI" sz="1000" b="0" i="1" smtClean="0">
                        <a:latin typeface="Cambria Math" panose="02040503050406030204" pitchFamily="18" charset="0"/>
                        <a:ea typeface="Cambria Math" panose="02040503050406030204" pitchFamily="18" charset="0"/>
                      </a:rPr>
                      <m:t>𝑇</m:t>
                    </m:r>
                  </m:oMath>
                </a14:m>
                <a:r>
                  <a:rPr lang="en-GB" sz="1000" dirty="0">
                    <a:effectLst/>
                    <a:latin typeface="Times"/>
                  </a:rPr>
                  <a:t>, respectively. </a:t>
                </a:r>
                <a:endParaRPr lang="en-GB" sz="1000" dirty="0"/>
              </a:p>
            </p:txBody>
          </p:sp>
        </mc:Choice>
        <mc:Fallback xmlns="">
          <p:sp>
            <p:nvSpPr>
              <p:cNvPr id="16" name="TextBox 15">
                <a:extLst>
                  <a:ext uri="{FF2B5EF4-FFF2-40B4-BE49-F238E27FC236}">
                    <a16:creationId xmlns:a16="http://schemas.microsoft.com/office/drawing/2014/main" id="{85F06336-89A4-880E-C04B-419BDC84DDB7}"/>
                  </a:ext>
                </a:extLst>
              </p:cNvPr>
              <p:cNvSpPr txBox="1">
                <a:spLocks noRot="1" noChangeAspect="1" noMove="1" noResize="1" noEditPoints="1" noAdjustHandles="1" noChangeArrowheads="1" noChangeShapeType="1" noTextEdit="1"/>
              </p:cNvSpPr>
              <p:nvPr/>
            </p:nvSpPr>
            <p:spPr>
              <a:xfrm>
                <a:off x="136723" y="4281334"/>
                <a:ext cx="1647690" cy="721159"/>
              </a:xfrm>
              <a:prstGeom prst="rect">
                <a:avLst/>
              </a:prstGeom>
              <a:blipFill>
                <a:blip r:embed="rId7"/>
                <a:stretch>
                  <a:fillRect b="-1695"/>
                </a:stretch>
              </a:blipFill>
            </p:spPr>
            <p:txBody>
              <a:bodyPr/>
              <a:lstStyle/>
              <a:p>
                <a:r>
                  <a:rPr lang="en-FI">
                    <a:noFill/>
                  </a:rPr>
                  <a:t> </a:t>
                </a:r>
              </a:p>
            </p:txBody>
          </p:sp>
        </mc:Fallback>
      </mc:AlternateContent>
      <p:pic>
        <p:nvPicPr>
          <p:cNvPr id="17" name="Picture 16">
            <a:extLst>
              <a:ext uri="{FF2B5EF4-FFF2-40B4-BE49-F238E27FC236}">
                <a16:creationId xmlns:a16="http://schemas.microsoft.com/office/drawing/2014/main" id="{533C2B4C-BE62-43E4-FC1B-AA372AFAD4BD}"/>
              </a:ext>
            </a:extLst>
          </p:cNvPr>
          <p:cNvPicPr>
            <a:picLocks noChangeAspect="1"/>
          </p:cNvPicPr>
          <p:nvPr/>
        </p:nvPicPr>
        <p:blipFill>
          <a:blip r:embed="rId8"/>
          <a:stretch>
            <a:fillRect/>
          </a:stretch>
        </p:blipFill>
        <p:spPr>
          <a:xfrm>
            <a:off x="2864199" y="3738998"/>
            <a:ext cx="2133929" cy="1992061"/>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94B1DC2-640A-6D83-57B3-C9E2B1BAE47F}"/>
                  </a:ext>
                </a:extLst>
              </p:cNvPr>
              <p:cNvSpPr txBox="1"/>
              <p:nvPr/>
            </p:nvSpPr>
            <p:spPr>
              <a:xfrm>
                <a:off x="2036254" y="4386276"/>
                <a:ext cx="1115319" cy="1169551"/>
              </a:xfrm>
              <a:prstGeom prst="rect">
                <a:avLst/>
              </a:prstGeom>
              <a:noFill/>
            </p:spPr>
            <p:txBody>
              <a:bodyPr wrap="square">
                <a:spAutoFit/>
              </a:bodyPr>
              <a:lstStyle/>
              <a:p>
                <a:r>
                  <a:rPr lang="en-GB" sz="1000" dirty="0">
                    <a:effectLst/>
                    <a:latin typeface="Times"/>
                  </a:rPr>
                  <a:t>Graphical representation of the fraction of radiation emitted in the wavelength band from </a:t>
                </a:r>
                <a14:m>
                  <m:oMath xmlns:m="http://schemas.openxmlformats.org/officeDocument/2006/math">
                    <m:sSub>
                      <m:sSubPr>
                        <m:ctrlPr>
                          <a:rPr lang="fi-FI" sz="1000" b="0" i="1" smtClean="0">
                            <a:effectLst/>
                            <a:latin typeface="Cambria Math" panose="02040503050406030204" pitchFamily="18" charset="0"/>
                            <a:ea typeface="Cambria Math" panose="02040503050406030204" pitchFamily="18" charset="0"/>
                          </a:rPr>
                        </m:ctrlPr>
                      </m:sSubPr>
                      <m:e>
                        <m:r>
                          <a:rPr lang="fi-FI" sz="1000" b="0" i="1" smtClean="0">
                            <a:effectLst/>
                            <a:latin typeface="Cambria Math" panose="02040503050406030204" pitchFamily="18" charset="0"/>
                            <a:ea typeface="Cambria Math" panose="02040503050406030204" pitchFamily="18" charset="0"/>
                          </a:rPr>
                          <m:t>𝜆</m:t>
                        </m:r>
                      </m:e>
                      <m:sub>
                        <m:r>
                          <a:rPr lang="fi-FI" sz="1000" b="0" i="1" smtClean="0">
                            <a:effectLst/>
                            <a:latin typeface="Cambria Math" panose="02040503050406030204" pitchFamily="18" charset="0"/>
                            <a:ea typeface="Cambria Math" panose="02040503050406030204" pitchFamily="18" charset="0"/>
                          </a:rPr>
                          <m:t>1</m:t>
                        </m:r>
                      </m:sub>
                    </m:sSub>
                  </m:oMath>
                </a14:m>
                <a:r>
                  <a:rPr lang="en-GB" sz="1000" dirty="0">
                    <a:effectLst/>
                    <a:latin typeface="Times"/>
                  </a:rPr>
                  <a:t> to </a:t>
                </a:r>
                <a14:m>
                  <m:oMath xmlns:m="http://schemas.openxmlformats.org/officeDocument/2006/math">
                    <m:sSub>
                      <m:sSubPr>
                        <m:ctrlPr>
                          <a:rPr lang="fi-FI" sz="1000" i="1">
                            <a:latin typeface="Cambria Math" panose="02040503050406030204" pitchFamily="18" charset="0"/>
                            <a:ea typeface="Cambria Math" panose="02040503050406030204" pitchFamily="18" charset="0"/>
                          </a:rPr>
                        </m:ctrlPr>
                      </m:sSubPr>
                      <m:e>
                        <m:r>
                          <a:rPr lang="fi-FI" sz="1000" i="1">
                            <a:latin typeface="Cambria Math" panose="02040503050406030204" pitchFamily="18" charset="0"/>
                            <a:ea typeface="Cambria Math" panose="02040503050406030204" pitchFamily="18" charset="0"/>
                          </a:rPr>
                          <m:t>𝜆</m:t>
                        </m:r>
                      </m:e>
                      <m:sub>
                        <m:r>
                          <a:rPr lang="fi-FI" sz="1000" b="0" i="1" smtClean="0">
                            <a:latin typeface="Cambria Math" panose="02040503050406030204" pitchFamily="18" charset="0"/>
                            <a:ea typeface="Cambria Math" panose="02040503050406030204" pitchFamily="18" charset="0"/>
                          </a:rPr>
                          <m:t>2</m:t>
                        </m:r>
                      </m:sub>
                    </m:sSub>
                    <m:r>
                      <a:rPr lang="fi-FI" sz="1000">
                        <a:latin typeface="Cambria Math" panose="02040503050406030204" pitchFamily="18" charset="0"/>
                        <a:ea typeface="Cambria Math" panose="02040503050406030204" pitchFamily="18" charset="0"/>
                      </a:rPr>
                      <m:t> </m:t>
                    </m:r>
                  </m:oMath>
                </a14:m>
                <a:r>
                  <a:rPr lang="en-GB" sz="1000" dirty="0">
                    <a:effectLst/>
                    <a:latin typeface="Times"/>
                  </a:rPr>
                  <a:t>. </a:t>
                </a:r>
                <a:endParaRPr lang="en-GB" sz="1000" dirty="0"/>
              </a:p>
            </p:txBody>
          </p:sp>
        </mc:Choice>
        <mc:Fallback xmlns="">
          <p:sp>
            <p:nvSpPr>
              <p:cNvPr id="19" name="TextBox 18">
                <a:extLst>
                  <a:ext uri="{FF2B5EF4-FFF2-40B4-BE49-F238E27FC236}">
                    <a16:creationId xmlns:a16="http://schemas.microsoft.com/office/drawing/2014/main" id="{394B1DC2-640A-6D83-57B3-C9E2B1BAE47F}"/>
                  </a:ext>
                </a:extLst>
              </p:cNvPr>
              <p:cNvSpPr txBox="1">
                <a:spLocks noRot="1" noChangeAspect="1" noMove="1" noResize="1" noEditPoints="1" noAdjustHandles="1" noChangeArrowheads="1" noChangeShapeType="1" noTextEdit="1"/>
              </p:cNvSpPr>
              <p:nvPr/>
            </p:nvSpPr>
            <p:spPr>
              <a:xfrm>
                <a:off x="2036254" y="4386276"/>
                <a:ext cx="1115319" cy="1169551"/>
              </a:xfrm>
              <a:prstGeom prst="rect">
                <a:avLst/>
              </a:prstGeom>
              <a:blipFill>
                <a:blip r:embed="rId9"/>
                <a:stretch>
                  <a:fillRect b="-2151"/>
                </a:stretch>
              </a:blipFill>
            </p:spPr>
            <p:txBody>
              <a:bodyPr/>
              <a:lstStyle/>
              <a:p>
                <a:r>
                  <a:rPr lang="en-FI">
                    <a:noFill/>
                  </a:rPr>
                  <a:t> </a:t>
                </a:r>
              </a:p>
            </p:txBody>
          </p:sp>
        </mc:Fallback>
      </mc:AlternateContent>
    </p:spTree>
    <p:extLst>
      <p:ext uri="{BB962C8B-B14F-4D97-AF65-F5344CB8AC3E}">
        <p14:creationId xmlns:p14="http://schemas.microsoft.com/office/powerpoint/2010/main" val="171008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Radiation Intensity</a:t>
            </a:r>
          </a:p>
        </p:txBody>
      </p:sp>
      <p:pic>
        <p:nvPicPr>
          <p:cNvPr id="2" name="Picture 1">
            <a:extLst>
              <a:ext uri="{FF2B5EF4-FFF2-40B4-BE49-F238E27FC236}">
                <a16:creationId xmlns:a16="http://schemas.microsoft.com/office/drawing/2014/main" id="{58BA413D-59B5-3E58-D6FB-EB0E5BCF86B8}"/>
              </a:ext>
            </a:extLst>
          </p:cNvPr>
          <p:cNvPicPr>
            <a:picLocks noChangeAspect="1"/>
          </p:cNvPicPr>
          <p:nvPr/>
        </p:nvPicPr>
        <p:blipFill>
          <a:blip r:embed="rId2"/>
          <a:stretch>
            <a:fillRect/>
          </a:stretch>
        </p:blipFill>
        <p:spPr>
          <a:xfrm>
            <a:off x="5773037" y="1170501"/>
            <a:ext cx="3185850" cy="3039710"/>
          </a:xfrm>
          <a:prstGeom prst="rect">
            <a:avLst/>
          </a:prstGeom>
        </p:spPr>
      </p:pic>
      <p:sp>
        <p:nvSpPr>
          <p:cNvPr id="6" name="TextBox 5">
            <a:extLst>
              <a:ext uri="{FF2B5EF4-FFF2-40B4-BE49-F238E27FC236}">
                <a16:creationId xmlns:a16="http://schemas.microsoft.com/office/drawing/2014/main" id="{251FA872-A006-615C-6F31-0AEF9F9FB18E}"/>
              </a:ext>
            </a:extLst>
          </p:cNvPr>
          <p:cNvSpPr txBox="1"/>
          <p:nvPr/>
        </p:nvSpPr>
        <p:spPr>
          <a:xfrm>
            <a:off x="5858361" y="4363802"/>
            <a:ext cx="3100526" cy="400110"/>
          </a:xfrm>
          <a:prstGeom prst="rect">
            <a:avLst/>
          </a:prstGeom>
          <a:noFill/>
        </p:spPr>
        <p:txBody>
          <a:bodyPr wrap="square">
            <a:spAutoFit/>
          </a:bodyPr>
          <a:lstStyle/>
          <a:p>
            <a:r>
              <a:rPr lang="en-GB" sz="1000" dirty="0">
                <a:effectLst/>
                <a:latin typeface="Times"/>
              </a:rPr>
              <a:t>Radiation intensity is used to describe the variation of radiation energy with direction. </a:t>
            </a:r>
            <a:endParaRPr lang="en-GB" sz="10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AC7331-77EA-9827-4234-F889F0096D92}"/>
                  </a:ext>
                </a:extLst>
              </p:cNvPr>
              <p:cNvSpPr txBox="1"/>
              <p:nvPr/>
            </p:nvSpPr>
            <p:spPr>
              <a:xfrm>
                <a:off x="282767" y="3289110"/>
                <a:ext cx="5336797" cy="738664"/>
              </a:xfrm>
              <a:prstGeom prst="rect">
                <a:avLst/>
              </a:prstGeom>
              <a:solidFill>
                <a:srgbClr val="00FFFF"/>
              </a:solidFill>
            </p:spPr>
            <p:txBody>
              <a:bodyPr wrap="square">
                <a:spAutoFit/>
              </a:bodyPr>
              <a:lstStyle/>
              <a:p>
                <a:r>
                  <a:rPr lang="en-GB" sz="1400" dirty="0">
                    <a:effectLst/>
                    <a:latin typeface="Times"/>
                  </a:rPr>
                  <a:t>The direction of radiation passing through a point is best described in spherical coordinates in terms of the zenith angle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𝜃</m:t>
                    </m:r>
                    <m:r>
                      <a:rPr lang="fi-FI" sz="1400" b="0" i="1" smtClean="0">
                        <a:effectLst/>
                        <a:latin typeface="Cambria Math" panose="02040503050406030204" pitchFamily="18" charset="0"/>
                        <a:ea typeface="Cambria Math" panose="02040503050406030204" pitchFamily="18" charset="0"/>
                      </a:rPr>
                      <m:t> </m:t>
                    </m:r>
                  </m:oMath>
                </a14:m>
                <a:r>
                  <a:rPr lang="en-GB" sz="1400" dirty="0">
                    <a:effectLst/>
                    <a:latin typeface="Times"/>
                  </a:rPr>
                  <a:t>and the azimuth angle </a:t>
                </a:r>
                <a14:m>
                  <m:oMath xmlns:m="http://schemas.openxmlformats.org/officeDocument/2006/math">
                    <m:r>
                      <a:rPr lang="fi-FI" sz="1400" b="0" i="1" smtClean="0">
                        <a:effectLst/>
                        <a:latin typeface="Cambria Math" panose="02040503050406030204" pitchFamily="18" charset="0"/>
                        <a:ea typeface="Cambria Math" panose="02040503050406030204" pitchFamily="18" charset="0"/>
                      </a:rPr>
                      <m:t>𝜙</m:t>
                    </m:r>
                  </m:oMath>
                </a14:m>
                <a:r>
                  <a:rPr lang="en-GB" sz="1400" dirty="0">
                    <a:effectLst/>
                    <a:latin typeface="Times"/>
                  </a:rPr>
                  <a:t>, as shown in right Fig. </a:t>
                </a:r>
                <a:endParaRPr lang="en-GB" dirty="0"/>
              </a:p>
            </p:txBody>
          </p:sp>
        </mc:Choice>
        <mc:Fallback xmlns="">
          <p:sp>
            <p:nvSpPr>
              <p:cNvPr id="12" name="TextBox 11">
                <a:extLst>
                  <a:ext uri="{FF2B5EF4-FFF2-40B4-BE49-F238E27FC236}">
                    <a16:creationId xmlns:a16="http://schemas.microsoft.com/office/drawing/2014/main" id="{7AAC7331-77EA-9827-4234-F889F0096D92}"/>
                  </a:ext>
                </a:extLst>
              </p:cNvPr>
              <p:cNvSpPr txBox="1">
                <a:spLocks noRot="1" noChangeAspect="1" noMove="1" noResize="1" noEditPoints="1" noAdjustHandles="1" noChangeArrowheads="1" noChangeShapeType="1" noTextEdit="1"/>
              </p:cNvSpPr>
              <p:nvPr/>
            </p:nvSpPr>
            <p:spPr>
              <a:xfrm>
                <a:off x="282767" y="3289110"/>
                <a:ext cx="5336797" cy="738664"/>
              </a:xfrm>
              <a:prstGeom prst="rect">
                <a:avLst/>
              </a:prstGeom>
              <a:blipFill>
                <a:blip r:embed="rId3"/>
                <a:stretch>
                  <a:fillRect l="-475" t="-1695" b="-6780"/>
                </a:stretch>
              </a:blipFill>
            </p:spPr>
            <p:txBody>
              <a:bodyPr/>
              <a:lstStyle/>
              <a:p>
                <a:r>
                  <a:rPr lang="en-FI">
                    <a:noFill/>
                  </a:rPr>
                  <a:t> </a:t>
                </a:r>
              </a:p>
            </p:txBody>
          </p:sp>
        </mc:Fallback>
      </mc:AlternateContent>
      <p:sp>
        <p:nvSpPr>
          <p:cNvPr id="16" name="TextBox 15">
            <a:extLst>
              <a:ext uri="{FF2B5EF4-FFF2-40B4-BE49-F238E27FC236}">
                <a16:creationId xmlns:a16="http://schemas.microsoft.com/office/drawing/2014/main" id="{46DDF1A8-1317-D1DC-405D-63285380AF74}"/>
              </a:ext>
            </a:extLst>
          </p:cNvPr>
          <p:cNvSpPr txBox="1"/>
          <p:nvPr/>
        </p:nvSpPr>
        <p:spPr>
          <a:xfrm>
            <a:off x="282767" y="4240692"/>
            <a:ext cx="5336797" cy="523220"/>
          </a:xfrm>
          <a:prstGeom prst="rect">
            <a:avLst/>
          </a:prstGeom>
          <a:solidFill>
            <a:srgbClr val="00FFFF"/>
          </a:solidFill>
        </p:spPr>
        <p:txBody>
          <a:bodyPr wrap="square">
            <a:spAutoFit/>
          </a:bodyPr>
          <a:lstStyle/>
          <a:p>
            <a:r>
              <a:rPr lang="en-GB" sz="1400" dirty="0">
                <a:effectLst/>
                <a:latin typeface="Times"/>
              </a:rPr>
              <a:t>Radiation intensity is used to describe how the emitted radiation varies with the zenith and azimuth angles. </a:t>
            </a:r>
            <a:endParaRPr lang="en-GB" dirty="0"/>
          </a:p>
        </p:txBody>
      </p:sp>
      <p:sp>
        <p:nvSpPr>
          <p:cNvPr id="5" name="TextBox 4">
            <a:extLst>
              <a:ext uri="{FF2B5EF4-FFF2-40B4-BE49-F238E27FC236}">
                <a16:creationId xmlns:a16="http://schemas.microsoft.com/office/drawing/2014/main" id="{915B12BA-957B-0209-3B57-C0816C8AFDD9}"/>
              </a:ext>
            </a:extLst>
          </p:cNvPr>
          <p:cNvSpPr txBox="1"/>
          <p:nvPr/>
        </p:nvSpPr>
        <p:spPr>
          <a:xfrm>
            <a:off x="282766" y="1170501"/>
            <a:ext cx="5336798" cy="1169551"/>
          </a:xfrm>
          <a:prstGeom prst="rect">
            <a:avLst/>
          </a:prstGeom>
          <a:solidFill>
            <a:srgbClr val="00FFFF"/>
          </a:solidFill>
        </p:spPr>
        <p:txBody>
          <a:bodyPr wrap="square">
            <a:spAutoFit/>
          </a:bodyPr>
          <a:lstStyle/>
          <a:p>
            <a:r>
              <a:rPr lang="en-GB" sz="1400" dirty="0">
                <a:effectLst/>
                <a:latin typeface="Times"/>
              </a:rPr>
              <a:t>Radiation is emitted by all parts of a plane surface in all directions into the hemisphere above the surface, and the directional distribution of emitted (or incident) radiation is usually not uniform. Therefore, we need a quantity that describes the magnitude of radiation emitted (or incident) in a specified direction in space. </a:t>
            </a:r>
            <a:endParaRPr lang="en-GB" dirty="0"/>
          </a:p>
        </p:txBody>
      </p:sp>
      <p:sp>
        <p:nvSpPr>
          <p:cNvPr id="8" name="TextBox 7">
            <a:extLst>
              <a:ext uri="{FF2B5EF4-FFF2-40B4-BE49-F238E27FC236}">
                <a16:creationId xmlns:a16="http://schemas.microsoft.com/office/drawing/2014/main" id="{DEBD7E14-DFE2-4C89-9AD4-21BD353F29CD}"/>
              </a:ext>
            </a:extLst>
          </p:cNvPr>
          <p:cNvSpPr txBox="1"/>
          <p:nvPr/>
        </p:nvSpPr>
        <p:spPr>
          <a:xfrm>
            <a:off x="282767" y="2552971"/>
            <a:ext cx="5336796" cy="523220"/>
          </a:xfrm>
          <a:prstGeom prst="rect">
            <a:avLst/>
          </a:prstGeom>
          <a:solidFill>
            <a:srgbClr val="00FFFF"/>
          </a:solidFill>
        </p:spPr>
        <p:txBody>
          <a:bodyPr wrap="square">
            <a:spAutoFit/>
          </a:bodyPr>
          <a:lstStyle/>
          <a:p>
            <a:r>
              <a:rPr lang="en-GB" sz="1400" dirty="0">
                <a:effectLst/>
                <a:latin typeface="Times"/>
              </a:rPr>
              <a:t>This quantity is </a:t>
            </a:r>
            <a:r>
              <a:rPr lang="en-GB" sz="1400" i="1" dirty="0">
                <a:effectLst/>
                <a:latin typeface="Times"/>
              </a:rPr>
              <a:t>radiation intensity, </a:t>
            </a:r>
            <a:r>
              <a:rPr lang="en-GB" sz="1400" dirty="0">
                <a:effectLst/>
                <a:latin typeface="Times"/>
              </a:rPr>
              <a:t>denoted by </a:t>
            </a:r>
            <a:r>
              <a:rPr lang="en-GB" sz="1400" i="1" dirty="0">
                <a:effectLst/>
                <a:latin typeface="Times"/>
              </a:rPr>
              <a:t>I. </a:t>
            </a:r>
            <a:r>
              <a:rPr lang="en-GB" sz="1400" dirty="0">
                <a:effectLst/>
                <a:latin typeface="Times"/>
              </a:rPr>
              <a:t>Before we can describe a directional quantity, we need to specify direction in space. </a:t>
            </a:r>
            <a:endParaRPr lang="en-FI" sz="1400" dirty="0"/>
          </a:p>
        </p:txBody>
      </p:sp>
    </p:spTree>
    <p:extLst>
      <p:ext uri="{BB962C8B-B14F-4D97-AF65-F5344CB8AC3E}">
        <p14:creationId xmlns:p14="http://schemas.microsoft.com/office/powerpoint/2010/main" val="2900913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Solid Angle</a:t>
            </a:r>
          </a:p>
        </p:txBody>
      </p:sp>
      <p:pic>
        <p:nvPicPr>
          <p:cNvPr id="4" name="Picture 3">
            <a:extLst>
              <a:ext uri="{FF2B5EF4-FFF2-40B4-BE49-F238E27FC236}">
                <a16:creationId xmlns:a16="http://schemas.microsoft.com/office/drawing/2014/main" id="{081CCEA5-FD47-E612-DD8C-6E7669D017A1}"/>
              </a:ext>
            </a:extLst>
          </p:cNvPr>
          <p:cNvPicPr>
            <a:picLocks noChangeAspect="1"/>
          </p:cNvPicPr>
          <p:nvPr/>
        </p:nvPicPr>
        <p:blipFill>
          <a:blip r:embed="rId2"/>
          <a:stretch>
            <a:fillRect/>
          </a:stretch>
        </p:blipFill>
        <p:spPr>
          <a:xfrm>
            <a:off x="6444156" y="473979"/>
            <a:ext cx="2417077" cy="4413793"/>
          </a:xfrm>
          <a:prstGeom prst="rect">
            <a:avLst/>
          </a:prstGeom>
        </p:spPr>
      </p:pic>
      <p:sp>
        <p:nvSpPr>
          <p:cNvPr id="7" name="TextBox 6">
            <a:extLst>
              <a:ext uri="{FF2B5EF4-FFF2-40B4-BE49-F238E27FC236}">
                <a16:creationId xmlns:a16="http://schemas.microsoft.com/office/drawing/2014/main" id="{506DEE75-C220-D85B-53C2-1CF0EC30902E}"/>
              </a:ext>
            </a:extLst>
          </p:cNvPr>
          <p:cNvSpPr txBox="1"/>
          <p:nvPr/>
        </p:nvSpPr>
        <p:spPr>
          <a:xfrm>
            <a:off x="6444156" y="5057119"/>
            <a:ext cx="2532486" cy="553998"/>
          </a:xfrm>
          <a:prstGeom prst="rect">
            <a:avLst/>
          </a:prstGeom>
          <a:noFill/>
        </p:spPr>
        <p:txBody>
          <a:bodyPr wrap="square">
            <a:spAutoFit/>
          </a:bodyPr>
          <a:lstStyle/>
          <a:p>
            <a:r>
              <a:rPr lang="en-GB" sz="1000" dirty="0">
                <a:effectLst/>
                <a:latin typeface="Times"/>
              </a:rPr>
              <a:t>Describing the size of a slice of pizza by a plain angle, and the size of a watermelon slice by a solid angle. </a:t>
            </a:r>
            <a:endParaRPr lang="en-GB" sz="1000" dirty="0"/>
          </a:p>
        </p:txBody>
      </p:sp>
      <p:sp>
        <p:nvSpPr>
          <p:cNvPr id="9" name="TextBox 8">
            <a:extLst>
              <a:ext uri="{FF2B5EF4-FFF2-40B4-BE49-F238E27FC236}">
                <a16:creationId xmlns:a16="http://schemas.microsoft.com/office/drawing/2014/main" id="{7516C6F2-AC48-B7DB-CBC5-67D386AC7895}"/>
              </a:ext>
            </a:extLst>
          </p:cNvPr>
          <p:cNvSpPr txBox="1"/>
          <p:nvPr/>
        </p:nvSpPr>
        <p:spPr>
          <a:xfrm>
            <a:off x="282765" y="2254911"/>
            <a:ext cx="5942669" cy="523220"/>
          </a:xfrm>
          <a:prstGeom prst="rect">
            <a:avLst/>
          </a:prstGeom>
          <a:solidFill>
            <a:srgbClr val="00FFFF"/>
          </a:solidFill>
        </p:spPr>
        <p:txBody>
          <a:bodyPr wrap="square">
            <a:spAutoFit/>
          </a:bodyPr>
          <a:lstStyle/>
          <a:p>
            <a:r>
              <a:rPr lang="en-GB" sz="1400" dirty="0">
                <a:effectLst/>
                <a:latin typeface="Times"/>
              </a:rPr>
              <a:t>The differential solid angle </a:t>
            </a:r>
            <a:r>
              <a:rPr lang="en-GB" sz="1400" i="1" dirty="0">
                <a:effectLst/>
                <a:latin typeface="Times"/>
              </a:rPr>
              <a:t>d</a:t>
            </a:r>
            <a:r>
              <a:rPr lang="en-GB" sz="1400" dirty="0">
                <a:effectLst/>
                <a:latin typeface="MathematicalPi"/>
              </a:rPr>
              <a:t> </a:t>
            </a:r>
            <a:r>
              <a:rPr lang="en-GB" sz="1400" dirty="0">
                <a:effectLst/>
                <a:latin typeface="Times"/>
              </a:rPr>
              <a:t>subtended by a differential area </a:t>
            </a:r>
            <a:r>
              <a:rPr lang="en-GB" sz="1400" i="1" dirty="0" err="1">
                <a:effectLst/>
                <a:latin typeface="Times"/>
              </a:rPr>
              <a:t>dS</a:t>
            </a:r>
            <a:r>
              <a:rPr lang="en-GB" sz="1400" i="1" dirty="0">
                <a:effectLst/>
                <a:latin typeface="Times"/>
              </a:rPr>
              <a:t> </a:t>
            </a:r>
            <a:r>
              <a:rPr lang="en-GB" sz="1400" dirty="0">
                <a:effectLst/>
                <a:latin typeface="Times"/>
              </a:rPr>
              <a:t>on a sphere of radius </a:t>
            </a:r>
            <a:r>
              <a:rPr lang="en-GB" sz="1400" i="1" dirty="0">
                <a:effectLst/>
                <a:latin typeface="Times"/>
              </a:rPr>
              <a:t>r </a:t>
            </a:r>
            <a:r>
              <a:rPr lang="en-GB" sz="1400" dirty="0">
                <a:effectLst/>
                <a:latin typeface="Times"/>
              </a:rPr>
              <a:t>can be expressed as </a:t>
            </a:r>
            <a:endParaRPr lang="en-GB" dirty="0"/>
          </a:p>
        </p:txBody>
      </p:sp>
      <p:pic>
        <p:nvPicPr>
          <p:cNvPr id="10" name="Picture 9">
            <a:extLst>
              <a:ext uri="{FF2B5EF4-FFF2-40B4-BE49-F238E27FC236}">
                <a16:creationId xmlns:a16="http://schemas.microsoft.com/office/drawing/2014/main" id="{15520FCE-6ED6-28E8-D0BA-A2BC53D6E916}"/>
              </a:ext>
            </a:extLst>
          </p:cNvPr>
          <p:cNvPicPr>
            <a:picLocks noChangeAspect="1"/>
          </p:cNvPicPr>
          <p:nvPr/>
        </p:nvPicPr>
        <p:blipFill>
          <a:blip r:embed="rId3"/>
          <a:stretch>
            <a:fillRect/>
          </a:stretch>
        </p:blipFill>
        <p:spPr>
          <a:xfrm>
            <a:off x="1878868" y="2801999"/>
            <a:ext cx="2069230" cy="586553"/>
          </a:xfrm>
          <a:prstGeom prst="rect">
            <a:avLst/>
          </a:prstGeom>
        </p:spPr>
      </p:pic>
      <p:sp>
        <p:nvSpPr>
          <p:cNvPr id="13" name="TextBox 12">
            <a:extLst>
              <a:ext uri="{FF2B5EF4-FFF2-40B4-BE49-F238E27FC236}">
                <a16:creationId xmlns:a16="http://schemas.microsoft.com/office/drawing/2014/main" id="{B4AC0F2D-ABF8-5D11-DEDC-47B4CDA65244}"/>
              </a:ext>
            </a:extLst>
          </p:cNvPr>
          <p:cNvSpPr txBox="1"/>
          <p:nvPr/>
        </p:nvSpPr>
        <p:spPr>
          <a:xfrm>
            <a:off x="282765" y="3434066"/>
            <a:ext cx="5748258" cy="954107"/>
          </a:xfrm>
          <a:prstGeom prst="rect">
            <a:avLst/>
          </a:prstGeom>
          <a:solidFill>
            <a:srgbClr val="00FFFF"/>
          </a:solidFill>
        </p:spPr>
        <p:txBody>
          <a:bodyPr wrap="square">
            <a:spAutoFit/>
          </a:bodyPr>
          <a:lstStyle/>
          <a:p>
            <a:r>
              <a:rPr lang="en-GB" sz="1400" dirty="0">
                <a:effectLst/>
                <a:latin typeface="Times"/>
              </a:rPr>
              <a:t>Note that the area </a:t>
            </a:r>
            <a:r>
              <a:rPr lang="en-GB" sz="1400" i="1" dirty="0" err="1">
                <a:effectLst/>
                <a:latin typeface="Times"/>
              </a:rPr>
              <a:t>dS</a:t>
            </a:r>
            <a:r>
              <a:rPr lang="en-GB" sz="1400" i="1" dirty="0">
                <a:effectLst/>
                <a:latin typeface="Times"/>
              </a:rPr>
              <a:t> </a:t>
            </a:r>
            <a:r>
              <a:rPr lang="en-GB" sz="1400" dirty="0">
                <a:effectLst/>
                <a:latin typeface="Times"/>
              </a:rPr>
              <a:t>is normal to the direction of viewing since </a:t>
            </a:r>
            <a:r>
              <a:rPr lang="en-GB" sz="1400" i="1" dirty="0" err="1">
                <a:effectLst/>
                <a:latin typeface="Times"/>
              </a:rPr>
              <a:t>dS</a:t>
            </a:r>
            <a:r>
              <a:rPr lang="en-GB" sz="1400" i="1" dirty="0">
                <a:effectLst/>
                <a:latin typeface="Times"/>
              </a:rPr>
              <a:t> </a:t>
            </a:r>
            <a:r>
              <a:rPr lang="en-GB" sz="1400" dirty="0">
                <a:effectLst/>
                <a:latin typeface="Times"/>
              </a:rPr>
              <a:t>is viewed from the </a:t>
            </a:r>
            <a:r>
              <a:rPr lang="en-GB" sz="1400" dirty="0" err="1">
                <a:effectLst/>
                <a:latin typeface="Times"/>
              </a:rPr>
              <a:t>center</a:t>
            </a:r>
            <a:r>
              <a:rPr lang="en-GB" sz="1400" dirty="0">
                <a:effectLst/>
                <a:latin typeface="Times"/>
              </a:rPr>
              <a:t> of the sphere. In general, the differential solid angle </a:t>
            </a:r>
            <a:r>
              <a:rPr lang="en-GB" sz="1400" i="1" dirty="0">
                <a:effectLst/>
                <a:latin typeface="Times"/>
              </a:rPr>
              <a:t>d</a:t>
            </a:r>
            <a:r>
              <a:rPr lang="en-GB" sz="1400" dirty="0">
                <a:effectLst/>
                <a:latin typeface="MathematicalPi"/>
              </a:rPr>
              <a:t> </a:t>
            </a:r>
            <a:r>
              <a:rPr lang="en-GB" sz="1400" dirty="0">
                <a:effectLst/>
                <a:latin typeface="Times"/>
              </a:rPr>
              <a:t>subtended by a differential surface area </a:t>
            </a:r>
            <a:r>
              <a:rPr lang="en-GB" sz="1400" i="1" dirty="0" err="1">
                <a:effectLst/>
                <a:latin typeface="Times"/>
              </a:rPr>
              <a:t>dA</a:t>
            </a:r>
            <a:r>
              <a:rPr lang="en-GB" sz="1400" i="1" dirty="0">
                <a:effectLst/>
                <a:latin typeface="Times"/>
              </a:rPr>
              <a:t> </a:t>
            </a:r>
            <a:r>
              <a:rPr lang="en-GB" sz="1400" dirty="0">
                <a:effectLst/>
                <a:latin typeface="Times"/>
              </a:rPr>
              <a:t>when viewed from a point at a distance </a:t>
            </a:r>
            <a:r>
              <a:rPr lang="en-GB" sz="1400" i="1" dirty="0">
                <a:effectLst/>
                <a:latin typeface="Times"/>
              </a:rPr>
              <a:t>r </a:t>
            </a:r>
            <a:r>
              <a:rPr lang="en-GB" sz="1400" dirty="0">
                <a:effectLst/>
                <a:latin typeface="Times"/>
              </a:rPr>
              <a:t>from </a:t>
            </a:r>
            <a:r>
              <a:rPr lang="en-GB" sz="1400" i="1" dirty="0" err="1">
                <a:effectLst/>
                <a:latin typeface="Times"/>
              </a:rPr>
              <a:t>dA</a:t>
            </a:r>
            <a:r>
              <a:rPr lang="en-GB" sz="1400" i="1" dirty="0">
                <a:effectLst/>
                <a:latin typeface="Times"/>
              </a:rPr>
              <a:t> </a:t>
            </a:r>
            <a:r>
              <a:rPr lang="en-GB" sz="1400" dirty="0">
                <a:effectLst/>
                <a:latin typeface="Times"/>
              </a:rPr>
              <a:t>is expressed as </a:t>
            </a:r>
            <a:endParaRPr lang="en-GB" dirty="0"/>
          </a:p>
        </p:txBody>
      </p:sp>
      <p:pic>
        <p:nvPicPr>
          <p:cNvPr id="14" name="Picture 13">
            <a:extLst>
              <a:ext uri="{FF2B5EF4-FFF2-40B4-BE49-F238E27FC236}">
                <a16:creationId xmlns:a16="http://schemas.microsoft.com/office/drawing/2014/main" id="{4F473487-15DD-40A7-3865-D633AC36CC76}"/>
              </a:ext>
            </a:extLst>
          </p:cNvPr>
          <p:cNvPicPr>
            <a:picLocks noChangeAspect="1"/>
          </p:cNvPicPr>
          <p:nvPr/>
        </p:nvPicPr>
        <p:blipFill>
          <a:blip r:embed="rId4"/>
          <a:stretch>
            <a:fillRect/>
          </a:stretch>
        </p:blipFill>
        <p:spPr>
          <a:xfrm>
            <a:off x="2098086" y="4520559"/>
            <a:ext cx="2117616" cy="66696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54DBCD-4706-6833-5D32-2B55763A3A63}"/>
                  </a:ext>
                </a:extLst>
              </p:cNvPr>
              <p:cNvSpPr txBox="1"/>
              <p:nvPr/>
            </p:nvSpPr>
            <p:spPr>
              <a:xfrm>
                <a:off x="282766" y="731313"/>
                <a:ext cx="5942670" cy="1384995"/>
              </a:xfrm>
              <a:prstGeom prst="rect">
                <a:avLst/>
              </a:prstGeom>
              <a:solidFill>
                <a:srgbClr val="00FFFF"/>
              </a:solidFill>
            </p:spPr>
            <p:txBody>
              <a:bodyPr wrap="square">
                <a:spAutoFit/>
              </a:bodyPr>
              <a:lstStyle/>
              <a:p>
                <a:r>
                  <a:rPr lang="en-GB" sz="1400" dirty="0">
                    <a:effectLst/>
                    <a:latin typeface="Times"/>
                  </a:rPr>
                  <a:t>Connecting all points at the edges of the slice to the </a:t>
                </a:r>
                <a:r>
                  <a:rPr lang="en-GB" sz="1400" dirty="0" err="1">
                    <a:effectLst/>
                    <a:latin typeface="Times"/>
                  </a:rPr>
                  <a:t>center</a:t>
                </a:r>
                <a:r>
                  <a:rPr lang="en-GB" sz="1400" dirty="0">
                    <a:effectLst/>
                    <a:latin typeface="Times"/>
                  </a:rPr>
                  <a:t> in this case will form a three-dimensional body (like a cone whose tip is at the </a:t>
                </a:r>
                <a:r>
                  <a:rPr lang="en-GB" sz="1400" dirty="0" err="1">
                    <a:effectLst/>
                    <a:latin typeface="Times"/>
                  </a:rPr>
                  <a:t>center</a:t>
                </a:r>
                <a:r>
                  <a:rPr lang="en-GB" sz="1400" dirty="0">
                    <a:effectLst/>
                    <a:latin typeface="Times"/>
                  </a:rPr>
                  <a:t>), and thus the angle at the </a:t>
                </a:r>
                <a:r>
                  <a:rPr lang="en-GB" sz="1400" dirty="0" err="1">
                    <a:effectLst/>
                    <a:latin typeface="Times"/>
                  </a:rPr>
                  <a:t>center</a:t>
                </a:r>
                <a:r>
                  <a:rPr lang="en-GB" sz="1400" dirty="0">
                    <a:effectLst/>
                    <a:latin typeface="Times"/>
                  </a:rPr>
                  <a:t> in this case is properly called the </a:t>
                </a:r>
                <a:r>
                  <a:rPr lang="en-GB" sz="1400" b="1" dirty="0">
                    <a:effectLst/>
                    <a:latin typeface="Times"/>
                  </a:rPr>
                  <a:t>solid angle. </a:t>
                </a:r>
                <a:r>
                  <a:rPr lang="en-GB" sz="1400" dirty="0">
                    <a:effectLst/>
                    <a:latin typeface="Times"/>
                  </a:rPr>
                  <a:t>The solid angle is denoted by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𝜔</m:t>
                    </m:r>
                  </m:oMath>
                </a14:m>
                <a:r>
                  <a:rPr lang="en-GB" sz="1400" dirty="0">
                    <a:effectLst/>
                    <a:latin typeface="Times"/>
                  </a:rPr>
                  <a:t>, and its unit is the </a:t>
                </a:r>
                <a:r>
                  <a:rPr lang="en-GB" sz="1400" i="1" dirty="0">
                    <a:effectLst/>
                    <a:latin typeface="Times"/>
                  </a:rPr>
                  <a:t>steradian </a:t>
                </a:r>
                <a:r>
                  <a:rPr lang="en-GB" sz="1400" dirty="0">
                    <a:effectLst/>
                    <a:latin typeface="Times"/>
                  </a:rPr>
                  <a:t>(</a:t>
                </a:r>
                <a:r>
                  <a:rPr lang="en-GB" sz="1400" dirty="0" err="1">
                    <a:effectLst/>
                    <a:latin typeface="Times"/>
                  </a:rPr>
                  <a:t>sr</a:t>
                </a:r>
                <a:r>
                  <a:rPr lang="en-GB" sz="1400" dirty="0">
                    <a:effectLst/>
                    <a:latin typeface="Times"/>
                  </a:rPr>
                  <a:t>). In analogy to plane angle, we can say that </a:t>
                </a:r>
                <a:r>
                  <a:rPr lang="en-GB" sz="1400" i="1" dirty="0">
                    <a:effectLst/>
                    <a:latin typeface="Times"/>
                  </a:rPr>
                  <a:t>the area of a surface on a sphere of unit radius is equivalent in magnitude to the solid angle it subtends </a:t>
                </a:r>
                <a:r>
                  <a:rPr lang="en-GB" sz="1400" dirty="0">
                    <a:effectLst/>
                    <a:latin typeface="Times"/>
                  </a:rPr>
                  <a:t>(both are 4</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𝜋</m:t>
                    </m:r>
                  </m:oMath>
                </a14:m>
                <a:r>
                  <a:rPr lang="en-GB" sz="1400" dirty="0">
                    <a:effectLst/>
                    <a:latin typeface="Times"/>
                  </a:rPr>
                  <a:t> for a sphere of radius </a:t>
                </a:r>
                <a:r>
                  <a:rPr lang="en-GB" sz="1400" i="1" dirty="0">
                    <a:effectLst/>
                    <a:latin typeface="Times"/>
                  </a:rPr>
                  <a:t>r </a:t>
                </a:r>
                <a:r>
                  <a:rPr lang="en-GB" sz="1400" dirty="0">
                    <a:latin typeface="MathematicalPi"/>
                  </a:rPr>
                  <a:t>=</a:t>
                </a:r>
                <a:r>
                  <a:rPr lang="en-GB" sz="1400" dirty="0">
                    <a:effectLst/>
                    <a:latin typeface="Times"/>
                  </a:rPr>
                  <a:t>1). </a:t>
                </a:r>
                <a:endParaRPr lang="en-GB" dirty="0"/>
              </a:p>
            </p:txBody>
          </p:sp>
        </mc:Choice>
        <mc:Fallback xmlns="">
          <p:sp>
            <p:nvSpPr>
              <p:cNvPr id="5" name="TextBox 4">
                <a:extLst>
                  <a:ext uri="{FF2B5EF4-FFF2-40B4-BE49-F238E27FC236}">
                    <a16:creationId xmlns:a16="http://schemas.microsoft.com/office/drawing/2014/main" id="{FA54DBCD-4706-6833-5D32-2B55763A3A63}"/>
                  </a:ext>
                </a:extLst>
              </p:cNvPr>
              <p:cNvSpPr txBox="1">
                <a:spLocks noRot="1" noChangeAspect="1" noMove="1" noResize="1" noEditPoints="1" noAdjustHandles="1" noChangeArrowheads="1" noChangeShapeType="1" noTextEdit="1"/>
              </p:cNvSpPr>
              <p:nvPr/>
            </p:nvSpPr>
            <p:spPr>
              <a:xfrm>
                <a:off x="282766" y="731313"/>
                <a:ext cx="5942670" cy="1384995"/>
              </a:xfrm>
              <a:prstGeom prst="rect">
                <a:avLst/>
              </a:prstGeom>
              <a:blipFill>
                <a:blip r:embed="rId5"/>
                <a:stretch>
                  <a:fillRect l="-426" t="-909" r="-853" b="-3636"/>
                </a:stretch>
              </a:blipFill>
            </p:spPr>
            <p:txBody>
              <a:bodyPr/>
              <a:lstStyle/>
              <a:p>
                <a:r>
                  <a:rPr lang="en-FI">
                    <a:noFill/>
                  </a:rPr>
                  <a:t> </a:t>
                </a:r>
              </a:p>
            </p:txBody>
          </p:sp>
        </mc:Fallback>
      </mc:AlternateContent>
    </p:spTree>
    <p:extLst>
      <p:ext uri="{BB962C8B-B14F-4D97-AF65-F5344CB8AC3E}">
        <p14:creationId xmlns:p14="http://schemas.microsoft.com/office/powerpoint/2010/main" val="104164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042186-8817-8388-2949-E78FDB3E1AC2}"/>
              </a:ext>
            </a:extLst>
          </p:cNvPr>
          <p:cNvSpPr>
            <a:spLocks noGrp="1"/>
          </p:cNvSpPr>
          <p:nvPr>
            <p:ph type="body" sz="half" idx="10"/>
          </p:nvPr>
        </p:nvSpPr>
        <p:spPr/>
        <p:txBody>
          <a:bodyPr/>
          <a:lstStyle/>
          <a:p>
            <a:r>
              <a:rPr lang="en-FI" dirty="0"/>
              <a:t>Facts of Thermal Radiation</a:t>
            </a:r>
          </a:p>
        </p:txBody>
      </p:sp>
      <p:sp>
        <p:nvSpPr>
          <p:cNvPr id="5" name="TextBox 4">
            <a:extLst>
              <a:ext uri="{FF2B5EF4-FFF2-40B4-BE49-F238E27FC236}">
                <a16:creationId xmlns:a16="http://schemas.microsoft.com/office/drawing/2014/main" id="{5BE4AF8E-ACBC-5A44-50DE-E74D36B2B8AD}"/>
              </a:ext>
            </a:extLst>
          </p:cNvPr>
          <p:cNvSpPr txBox="1"/>
          <p:nvPr/>
        </p:nvSpPr>
        <p:spPr>
          <a:xfrm>
            <a:off x="292353" y="1132627"/>
            <a:ext cx="4580876" cy="923330"/>
          </a:xfrm>
          <a:prstGeom prst="rect">
            <a:avLst/>
          </a:prstGeom>
          <a:solidFill>
            <a:srgbClr val="00FFFF"/>
          </a:solidFill>
        </p:spPr>
        <p:txBody>
          <a:bodyPr wrap="square">
            <a:spAutoFit/>
          </a:bodyPr>
          <a:lstStyle/>
          <a:p>
            <a:r>
              <a:rPr lang="en-GB" dirty="0"/>
              <a:t>You can feel the heat transfer from a fire and from the Sun. Similarly, you can sometimes tell that the oven is hot without touching its door or looking inside—it may just warm you as you walk by.</a:t>
            </a:r>
            <a:endParaRPr lang="en-FI" dirty="0"/>
          </a:p>
        </p:txBody>
      </p:sp>
      <p:sp>
        <p:nvSpPr>
          <p:cNvPr id="7" name="TextBox 6">
            <a:extLst>
              <a:ext uri="{FF2B5EF4-FFF2-40B4-BE49-F238E27FC236}">
                <a16:creationId xmlns:a16="http://schemas.microsoft.com/office/drawing/2014/main" id="{2D026F79-9586-047F-81DF-189E7B368B29}"/>
              </a:ext>
            </a:extLst>
          </p:cNvPr>
          <p:cNvSpPr txBox="1"/>
          <p:nvPr/>
        </p:nvSpPr>
        <p:spPr>
          <a:xfrm>
            <a:off x="292353" y="2180829"/>
            <a:ext cx="4580876" cy="923330"/>
          </a:xfrm>
          <a:prstGeom prst="rect">
            <a:avLst/>
          </a:prstGeom>
          <a:solidFill>
            <a:srgbClr val="00FFFF"/>
          </a:solidFill>
        </p:spPr>
        <p:txBody>
          <a:bodyPr wrap="square">
            <a:spAutoFit/>
          </a:bodyPr>
          <a:lstStyle/>
          <a:p>
            <a:r>
              <a:rPr lang="en-GB" dirty="0"/>
              <a:t>The space between the Earth and the Sun is largely empty, without any possibility of heat transfer by convection or conduction. In these examples, heat is transferred by radiation. </a:t>
            </a:r>
            <a:endParaRPr lang="en-FI" dirty="0"/>
          </a:p>
        </p:txBody>
      </p:sp>
      <p:sp>
        <p:nvSpPr>
          <p:cNvPr id="9" name="TextBox 8">
            <a:extLst>
              <a:ext uri="{FF2B5EF4-FFF2-40B4-BE49-F238E27FC236}">
                <a16:creationId xmlns:a16="http://schemas.microsoft.com/office/drawing/2014/main" id="{CD1CD660-B10E-C938-642E-1B514C96CB39}"/>
              </a:ext>
            </a:extLst>
          </p:cNvPr>
          <p:cNvSpPr txBox="1"/>
          <p:nvPr/>
        </p:nvSpPr>
        <p:spPr>
          <a:xfrm>
            <a:off x="290528" y="3229031"/>
            <a:ext cx="4584526" cy="715581"/>
          </a:xfrm>
          <a:prstGeom prst="rect">
            <a:avLst/>
          </a:prstGeom>
          <a:solidFill>
            <a:srgbClr val="00FFFF"/>
          </a:solidFill>
        </p:spPr>
        <p:txBody>
          <a:bodyPr wrap="square">
            <a:spAutoFit/>
          </a:bodyPr>
          <a:lstStyle/>
          <a:p>
            <a:r>
              <a:rPr lang="en-GB" dirty="0"/>
              <a:t>That is, the hot body emits electromagnetic waves that are absorbed by our skin: no medium is required for electromagnetic waves to propagate.</a:t>
            </a:r>
            <a:endParaRPr lang="en-FI" dirty="0"/>
          </a:p>
        </p:txBody>
      </p:sp>
      <p:sp>
        <p:nvSpPr>
          <p:cNvPr id="11" name="TextBox 10">
            <a:extLst>
              <a:ext uri="{FF2B5EF4-FFF2-40B4-BE49-F238E27FC236}">
                <a16:creationId xmlns:a16="http://schemas.microsoft.com/office/drawing/2014/main" id="{0DA24F9B-DE30-2E90-C923-4CFD4AC26973}"/>
              </a:ext>
            </a:extLst>
          </p:cNvPr>
          <p:cNvSpPr txBox="1"/>
          <p:nvPr/>
        </p:nvSpPr>
        <p:spPr>
          <a:xfrm>
            <a:off x="290528" y="4069484"/>
            <a:ext cx="4584526" cy="923330"/>
          </a:xfrm>
          <a:prstGeom prst="rect">
            <a:avLst/>
          </a:prstGeom>
          <a:solidFill>
            <a:srgbClr val="00FFFF"/>
          </a:solidFill>
        </p:spPr>
        <p:txBody>
          <a:bodyPr wrap="square">
            <a:spAutoFit/>
          </a:bodyPr>
          <a:lstStyle/>
          <a:p>
            <a:r>
              <a:rPr lang="en-GB" dirty="0"/>
              <a:t>Different names are used for electromagnetic waves of different wavelengths: radio waves, microwaves, infrared </a:t>
            </a:r>
            <a:r>
              <a:rPr lang="en-GB" i="1" dirty="0"/>
              <a:t>radiation</a:t>
            </a:r>
            <a:r>
              <a:rPr lang="en-GB" dirty="0"/>
              <a:t>, visible light, ultraviolet radiation, X-rays, and gamma rays.</a:t>
            </a:r>
            <a:endParaRPr lang="en-FI" dirty="0"/>
          </a:p>
        </p:txBody>
      </p:sp>
      <p:pic>
        <p:nvPicPr>
          <p:cNvPr id="1028" name="Picture 4" descr="Fire Isolated Over Black Background Stock Photo - Download Image Now - Fire  - Natural Phenomenon, Flame, Black Background - iStock">
            <a:extLst>
              <a:ext uri="{FF2B5EF4-FFF2-40B4-BE49-F238E27FC236}">
                <a16:creationId xmlns:a16="http://schemas.microsoft.com/office/drawing/2014/main" id="{81AB14A5-07D2-3A45-093A-37CE12B3C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568" y="1132627"/>
            <a:ext cx="1916481" cy="12776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ngs You Should Never Do to Your Oven | Reader's Digest">
            <a:extLst>
              <a:ext uri="{FF2B5EF4-FFF2-40B4-BE49-F238E27FC236}">
                <a16:creationId xmlns:a16="http://schemas.microsoft.com/office/drawing/2014/main" id="{7DEA866B-CD46-7FD3-4AD7-0826594CE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687" y="1132627"/>
            <a:ext cx="1925902" cy="128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is Solar Radiation? – Important, Types, and More">
            <a:extLst>
              <a:ext uri="{FF2B5EF4-FFF2-40B4-BE49-F238E27FC236}">
                <a16:creationId xmlns:a16="http://schemas.microsoft.com/office/drawing/2014/main" id="{F1EFD51F-D4E7-7114-B41F-F55B4B33D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568" y="2545971"/>
            <a:ext cx="1925902" cy="12839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olar Radiation Management-Reflecting Sunlight to Cool the Climate">
            <a:extLst>
              <a:ext uri="{FF2B5EF4-FFF2-40B4-BE49-F238E27FC236}">
                <a16:creationId xmlns:a16="http://schemas.microsoft.com/office/drawing/2014/main" id="{87507EBE-B5AB-5326-0028-8608E598E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5568" y="3881107"/>
            <a:ext cx="3699682" cy="18035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89,098 Body Heat Royalty-Free Images, Stock Photos &amp; Pictures | Shutterstock">
            <a:extLst>
              <a:ext uri="{FF2B5EF4-FFF2-40B4-BE49-F238E27FC236}">
                <a16:creationId xmlns:a16="http://schemas.microsoft.com/office/drawing/2014/main" id="{F77E04ED-AA7B-C435-0F93-E7050F5C59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7141" y="2614808"/>
            <a:ext cx="1925903" cy="106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00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Solid Angle</a:t>
            </a:r>
          </a:p>
        </p:txBody>
      </p:sp>
      <p:pic>
        <p:nvPicPr>
          <p:cNvPr id="2" name="Picture 1">
            <a:extLst>
              <a:ext uri="{FF2B5EF4-FFF2-40B4-BE49-F238E27FC236}">
                <a16:creationId xmlns:a16="http://schemas.microsoft.com/office/drawing/2014/main" id="{D48ACC0E-E706-F5D9-E9CA-EA5B492ECB87}"/>
              </a:ext>
            </a:extLst>
          </p:cNvPr>
          <p:cNvPicPr>
            <a:picLocks noChangeAspect="1"/>
          </p:cNvPicPr>
          <p:nvPr/>
        </p:nvPicPr>
        <p:blipFill>
          <a:blip r:embed="rId2"/>
          <a:stretch>
            <a:fillRect/>
          </a:stretch>
        </p:blipFill>
        <p:spPr>
          <a:xfrm>
            <a:off x="565299" y="889008"/>
            <a:ext cx="7772400" cy="3435943"/>
          </a:xfrm>
          <a:prstGeom prst="rect">
            <a:avLst/>
          </a:prstGeom>
        </p:spPr>
      </p:pic>
      <p:sp>
        <p:nvSpPr>
          <p:cNvPr id="8" name="TextBox 7">
            <a:extLst>
              <a:ext uri="{FF2B5EF4-FFF2-40B4-BE49-F238E27FC236}">
                <a16:creationId xmlns:a16="http://schemas.microsoft.com/office/drawing/2014/main" id="{F670992D-BB39-1298-E116-7D430BBF9946}"/>
              </a:ext>
            </a:extLst>
          </p:cNvPr>
          <p:cNvSpPr txBox="1"/>
          <p:nvPr/>
        </p:nvSpPr>
        <p:spPr>
          <a:xfrm>
            <a:off x="818827" y="4336869"/>
            <a:ext cx="7072569" cy="523220"/>
          </a:xfrm>
          <a:prstGeom prst="rect">
            <a:avLst/>
          </a:prstGeom>
          <a:noFill/>
        </p:spPr>
        <p:txBody>
          <a:bodyPr wrap="square">
            <a:spAutoFit/>
          </a:bodyPr>
          <a:lstStyle/>
          <a:p>
            <a:r>
              <a:rPr lang="en-GB" sz="1400" dirty="0">
                <a:effectLst/>
                <a:latin typeface="Times"/>
              </a:rPr>
              <a:t>The emission of radiation from a differential surface element into the surrounding hemispherical space through a differential solid angle. </a:t>
            </a:r>
            <a:endParaRPr lang="en-GB" dirty="0"/>
          </a:p>
        </p:txBody>
      </p:sp>
    </p:spTree>
    <p:extLst>
      <p:ext uri="{BB962C8B-B14F-4D97-AF65-F5344CB8AC3E}">
        <p14:creationId xmlns:p14="http://schemas.microsoft.com/office/powerpoint/2010/main" val="78857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Intensity of Emitted Radiation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CAF4D70-629C-879E-BAF9-D92946245CB3}"/>
                  </a:ext>
                </a:extLst>
              </p:cNvPr>
              <p:cNvSpPr txBox="1"/>
              <p:nvPr/>
            </p:nvSpPr>
            <p:spPr>
              <a:xfrm>
                <a:off x="41765" y="970006"/>
                <a:ext cx="4677120" cy="980910"/>
              </a:xfrm>
              <a:prstGeom prst="rect">
                <a:avLst/>
              </a:prstGeom>
              <a:solidFill>
                <a:srgbClr val="00FFFF"/>
              </a:solidFill>
            </p:spPr>
            <p:txBody>
              <a:bodyPr wrap="square">
                <a:spAutoFit/>
              </a:bodyPr>
              <a:lstStyle/>
              <a:p>
                <a:r>
                  <a:rPr lang="en-GB" sz="1400" dirty="0">
                    <a:effectLst/>
                    <a:latin typeface="Times"/>
                  </a:rPr>
                  <a:t>The </a:t>
                </a:r>
                <a:r>
                  <a:rPr lang="en-GB" sz="1400" b="1" dirty="0">
                    <a:effectLst/>
                    <a:latin typeface="Times"/>
                  </a:rPr>
                  <a:t>radiation intensity </a:t>
                </a:r>
                <a:r>
                  <a:rPr lang="en-GB" sz="1400" dirty="0">
                    <a:effectLst/>
                    <a:latin typeface="Times"/>
                  </a:rPr>
                  <a:t>for emitted radiation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𝐼</m:t>
                        </m:r>
                      </m:e>
                      <m:sub>
                        <m:r>
                          <a:rPr lang="fi-FI" sz="1400" b="0" i="1" smtClean="0">
                            <a:effectLst/>
                            <a:latin typeface="Cambria Math" panose="02040503050406030204" pitchFamily="18" charset="0"/>
                          </a:rPr>
                          <m:t>𝑒</m:t>
                        </m:r>
                      </m:sub>
                    </m:sSub>
                    <m:d>
                      <m:dPr>
                        <m:ctrlPr>
                          <a:rPr lang="en-GB" sz="1400" i="1" smtClean="0">
                            <a:effectLst/>
                            <a:latin typeface="Cambria Math" panose="02040503050406030204" pitchFamily="18" charset="0"/>
                          </a:rPr>
                        </m:ctrlPr>
                      </m:dPr>
                      <m:e>
                        <m:r>
                          <a:rPr lang="en-GB" sz="1400" i="1" smtClean="0">
                            <a:effectLst/>
                            <a:latin typeface="Cambria Math" panose="02040503050406030204" pitchFamily="18" charset="0"/>
                            <a:ea typeface="Cambria Math" panose="02040503050406030204" pitchFamily="18" charset="0"/>
                          </a:rPr>
                          <m:t>𝜃</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𝜙</m:t>
                        </m:r>
                      </m:e>
                    </m:d>
                  </m:oMath>
                </a14:m>
                <a:r>
                  <a:rPr lang="en-GB" sz="1400" dirty="0">
                    <a:effectLst/>
                    <a:latin typeface="Times"/>
                  </a:rPr>
                  <a:t> is defined as </a:t>
                </a:r>
                <a:r>
                  <a:rPr lang="en-GB" sz="1400" i="1" dirty="0">
                    <a:effectLst/>
                    <a:latin typeface="Times"/>
                  </a:rPr>
                  <a:t>the rate at which radiation energy </a:t>
                </a:r>
                <a14:m>
                  <m:oMath xmlns:m="http://schemas.openxmlformats.org/officeDocument/2006/math">
                    <m:r>
                      <a:rPr lang="fi-FI" sz="1400" b="0" i="1" smtClean="0">
                        <a:effectLst/>
                        <a:latin typeface="Cambria Math" panose="02040503050406030204" pitchFamily="18" charset="0"/>
                      </a:rPr>
                      <m:t>𝑑</m:t>
                    </m:r>
                    <m:sSub>
                      <m:sSubPr>
                        <m:ctrlPr>
                          <a:rPr lang="fi-FI" sz="1400" b="0" i="1" smtClean="0">
                            <a:effectLst/>
                            <a:latin typeface="Cambria Math" panose="02040503050406030204" pitchFamily="18" charset="0"/>
                          </a:rPr>
                        </m:ctrlPr>
                      </m:sSubPr>
                      <m:e>
                        <m:acc>
                          <m:accPr>
                            <m:chr m:val="̇"/>
                            <m:ctrlPr>
                              <a:rPr lang="fi-FI" sz="1400" b="0" i="1" smtClean="0">
                                <a:effectLst/>
                                <a:latin typeface="Cambria Math" panose="02040503050406030204" pitchFamily="18" charset="0"/>
                              </a:rPr>
                            </m:ctrlPr>
                          </m:accPr>
                          <m:e>
                            <m:r>
                              <a:rPr lang="fi-FI" sz="1400" b="0" i="1" smtClean="0">
                                <a:effectLst/>
                                <a:latin typeface="Cambria Math" panose="02040503050406030204" pitchFamily="18" charset="0"/>
                              </a:rPr>
                              <m:t>𝑄</m:t>
                            </m:r>
                          </m:e>
                        </m:acc>
                      </m:e>
                      <m:sub>
                        <m:r>
                          <a:rPr lang="fi-FI" sz="1400" b="0" i="1" smtClean="0">
                            <a:effectLst/>
                            <a:latin typeface="Cambria Math" panose="02040503050406030204" pitchFamily="18" charset="0"/>
                          </a:rPr>
                          <m:t>𝑒</m:t>
                        </m:r>
                      </m:sub>
                    </m:sSub>
                    <m:r>
                      <a:rPr lang="fi-FI" sz="1400" b="0" i="1" smtClean="0">
                        <a:effectLst/>
                        <a:latin typeface="Cambria Math" panose="02040503050406030204" pitchFamily="18" charset="0"/>
                      </a:rPr>
                      <m:t> </m:t>
                    </m:r>
                  </m:oMath>
                </a14:m>
                <a:r>
                  <a:rPr lang="en-GB" sz="1400" i="1" dirty="0">
                    <a:effectLst/>
                    <a:latin typeface="Times"/>
                  </a:rPr>
                  <a:t>is emitted in the </a:t>
                </a:r>
                <a14:m>
                  <m:oMath xmlns:m="http://schemas.openxmlformats.org/officeDocument/2006/math">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𝜃</m:t>
                        </m:r>
                        <m:r>
                          <a:rPr lang="fi-FI" sz="1400" i="1">
                            <a:latin typeface="Cambria Math" panose="02040503050406030204" pitchFamily="18" charset="0"/>
                            <a:ea typeface="Cambria Math" panose="02040503050406030204" pitchFamily="18" charset="0"/>
                          </a:rPr>
                          <m:t>,</m:t>
                        </m:r>
                        <m:r>
                          <a:rPr lang="fi-FI" sz="1400" i="1">
                            <a:latin typeface="Cambria Math" panose="02040503050406030204" pitchFamily="18" charset="0"/>
                            <a:ea typeface="Cambria Math" panose="02040503050406030204" pitchFamily="18" charset="0"/>
                          </a:rPr>
                          <m:t>𝜙</m:t>
                        </m:r>
                      </m:e>
                    </m:d>
                  </m:oMath>
                </a14:m>
                <a:r>
                  <a:rPr lang="en-GB" sz="1400" i="1" dirty="0">
                    <a:effectLst/>
                    <a:latin typeface="Times"/>
                  </a:rPr>
                  <a:t> direction per unit area normal to this direction and per unit solid angle about this direction. </a:t>
                </a:r>
                <a:r>
                  <a:rPr lang="en-GB" sz="1400" dirty="0">
                    <a:effectLst/>
                    <a:latin typeface="Times"/>
                  </a:rPr>
                  <a:t>That is </a:t>
                </a:r>
                <a:endParaRPr lang="en-GB" dirty="0"/>
              </a:p>
            </p:txBody>
          </p:sp>
        </mc:Choice>
        <mc:Fallback xmlns="">
          <p:sp>
            <p:nvSpPr>
              <p:cNvPr id="5" name="TextBox 4">
                <a:extLst>
                  <a:ext uri="{FF2B5EF4-FFF2-40B4-BE49-F238E27FC236}">
                    <a16:creationId xmlns:a16="http://schemas.microsoft.com/office/drawing/2014/main" id="{ACAF4D70-629C-879E-BAF9-D92946245CB3}"/>
                  </a:ext>
                </a:extLst>
              </p:cNvPr>
              <p:cNvSpPr txBox="1">
                <a:spLocks noRot="1" noChangeAspect="1" noMove="1" noResize="1" noEditPoints="1" noAdjustHandles="1" noChangeArrowheads="1" noChangeShapeType="1" noTextEdit="1"/>
              </p:cNvSpPr>
              <p:nvPr/>
            </p:nvSpPr>
            <p:spPr>
              <a:xfrm>
                <a:off x="41765" y="970006"/>
                <a:ext cx="4677120" cy="980910"/>
              </a:xfrm>
              <a:prstGeom prst="rect">
                <a:avLst/>
              </a:prstGeom>
              <a:blipFill>
                <a:blip r:embed="rId2"/>
                <a:stretch>
                  <a:fillRect l="-542" t="-1282" r="-542" b="-3846"/>
                </a:stretch>
              </a:blipFill>
            </p:spPr>
            <p:txBody>
              <a:bodyPr/>
              <a:lstStyle/>
              <a:p>
                <a:r>
                  <a:rPr lang="en-FI">
                    <a:noFill/>
                  </a:rPr>
                  <a:t> </a:t>
                </a:r>
              </a:p>
            </p:txBody>
          </p:sp>
        </mc:Fallback>
      </mc:AlternateContent>
      <p:pic>
        <p:nvPicPr>
          <p:cNvPr id="6" name="Picture 5">
            <a:extLst>
              <a:ext uri="{FF2B5EF4-FFF2-40B4-BE49-F238E27FC236}">
                <a16:creationId xmlns:a16="http://schemas.microsoft.com/office/drawing/2014/main" id="{691C4884-08DC-6369-2CCA-B085082A3CB0}"/>
              </a:ext>
            </a:extLst>
          </p:cNvPr>
          <p:cNvPicPr>
            <a:picLocks noChangeAspect="1"/>
          </p:cNvPicPr>
          <p:nvPr/>
        </p:nvPicPr>
        <p:blipFill>
          <a:blip r:embed="rId3"/>
          <a:stretch>
            <a:fillRect/>
          </a:stretch>
        </p:blipFill>
        <p:spPr>
          <a:xfrm>
            <a:off x="316670" y="2181020"/>
            <a:ext cx="4482819" cy="570418"/>
          </a:xfrm>
          <a:prstGeom prst="rect">
            <a:avLst/>
          </a:prstGeom>
        </p:spPr>
      </p:pic>
      <p:sp>
        <p:nvSpPr>
          <p:cNvPr id="11" name="TextBox 10">
            <a:extLst>
              <a:ext uri="{FF2B5EF4-FFF2-40B4-BE49-F238E27FC236}">
                <a16:creationId xmlns:a16="http://schemas.microsoft.com/office/drawing/2014/main" id="{3CEA1238-7160-7A35-97D1-D12B50E13AAE}"/>
              </a:ext>
            </a:extLst>
          </p:cNvPr>
          <p:cNvSpPr txBox="1"/>
          <p:nvPr/>
        </p:nvSpPr>
        <p:spPr>
          <a:xfrm>
            <a:off x="89181" y="3034853"/>
            <a:ext cx="4629704" cy="954107"/>
          </a:xfrm>
          <a:prstGeom prst="rect">
            <a:avLst/>
          </a:prstGeom>
          <a:solidFill>
            <a:srgbClr val="00FFFF"/>
          </a:solidFill>
        </p:spPr>
        <p:txBody>
          <a:bodyPr wrap="square">
            <a:spAutoFit/>
          </a:bodyPr>
          <a:lstStyle/>
          <a:p>
            <a:r>
              <a:rPr lang="en-GB" sz="1400" dirty="0">
                <a:effectLst/>
                <a:latin typeface="Times"/>
              </a:rPr>
              <a:t>The </a:t>
            </a:r>
            <a:r>
              <a:rPr lang="en-GB" sz="1400" i="1" dirty="0">
                <a:effectLst/>
                <a:latin typeface="Times"/>
              </a:rPr>
              <a:t>radiation flux </a:t>
            </a:r>
            <a:r>
              <a:rPr lang="en-GB" sz="1400" dirty="0">
                <a:effectLst/>
                <a:latin typeface="Times"/>
              </a:rPr>
              <a:t>for emitted radiation is the </a:t>
            </a:r>
            <a:r>
              <a:rPr lang="en-GB" sz="1400" b="1" dirty="0">
                <a:effectLst/>
                <a:latin typeface="Times"/>
              </a:rPr>
              <a:t>emissive power </a:t>
            </a:r>
            <a:r>
              <a:rPr lang="en-GB" sz="1400" i="1" dirty="0">
                <a:effectLst/>
                <a:latin typeface="Times"/>
              </a:rPr>
              <a:t>E </a:t>
            </a:r>
            <a:r>
              <a:rPr lang="en-GB" sz="1400" dirty="0">
                <a:effectLst/>
                <a:latin typeface="Times"/>
              </a:rPr>
              <a:t>(the rate at which radiation energy is emitted per unit area of the emitting surface), which can be expressed in differential form as </a:t>
            </a:r>
            <a:endParaRPr lang="en-GB" dirty="0"/>
          </a:p>
        </p:txBody>
      </p:sp>
      <p:pic>
        <p:nvPicPr>
          <p:cNvPr id="12" name="Picture 11">
            <a:extLst>
              <a:ext uri="{FF2B5EF4-FFF2-40B4-BE49-F238E27FC236}">
                <a16:creationId xmlns:a16="http://schemas.microsoft.com/office/drawing/2014/main" id="{B954CD8D-3566-DABD-527F-66E403F798DF}"/>
              </a:ext>
            </a:extLst>
          </p:cNvPr>
          <p:cNvPicPr>
            <a:picLocks noChangeAspect="1"/>
          </p:cNvPicPr>
          <p:nvPr/>
        </p:nvPicPr>
        <p:blipFill>
          <a:blip r:embed="rId4"/>
          <a:stretch>
            <a:fillRect/>
          </a:stretch>
        </p:blipFill>
        <p:spPr>
          <a:xfrm>
            <a:off x="505292" y="4115562"/>
            <a:ext cx="3018100" cy="623386"/>
          </a:xfrm>
          <a:prstGeom prst="rect">
            <a:avLst/>
          </a:prstGeom>
        </p:spPr>
      </p:pic>
      <p:sp>
        <p:nvSpPr>
          <p:cNvPr id="16" name="TextBox 15">
            <a:extLst>
              <a:ext uri="{FF2B5EF4-FFF2-40B4-BE49-F238E27FC236}">
                <a16:creationId xmlns:a16="http://schemas.microsoft.com/office/drawing/2014/main" id="{98AD7C63-3B11-3FC1-2BA1-8060C7CB5C9B}"/>
              </a:ext>
            </a:extLst>
          </p:cNvPr>
          <p:cNvSpPr txBox="1"/>
          <p:nvPr/>
        </p:nvSpPr>
        <p:spPr>
          <a:xfrm>
            <a:off x="5033639" y="899338"/>
            <a:ext cx="3906175" cy="1169551"/>
          </a:xfrm>
          <a:prstGeom prst="rect">
            <a:avLst/>
          </a:prstGeom>
          <a:solidFill>
            <a:srgbClr val="00FFFF"/>
          </a:solidFill>
        </p:spPr>
        <p:txBody>
          <a:bodyPr wrap="square">
            <a:spAutoFit/>
          </a:bodyPr>
          <a:lstStyle/>
          <a:p>
            <a:r>
              <a:rPr lang="en-GB" sz="1400" dirty="0">
                <a:effectLst/>
                <a:latin typeface="Times"/>
              </a:rPr>
              <a:t>Noting that the hemisphere above the surface will intercept all the radiation rays emitted by the surface, the emissive power from the surface into the hemisphere surrounding it can be determined by integration as </a:t>
            </a:r>
            <a:endParaRPr lang="en-GB" dirty="0"/>
          </a:p>
        </p:txBody>
      </p:sp>
      <p:pic>
        <p:nvPicPr>
          <p:cNvPr id="17" name="Picture 16">
            <a:extLst>
              <a:ext uri="{FF2B5EF4-FFF2-40B4-BE49-F238E27FC236}">
                <a16:creationId xmlns:a16="http://schemas.microsoft.com/office/drawing/2014/main" id="{27FD92CA-3668-71C7-04FC-81E87316F242}"/>
              </a:ext>
            </a:extLst>
          </p:cNvPr>
          <p:cNvPicPr>
            <a:picLocks noChangeAspect="1"/>
          </p:cNvPicPr>
          <p:nvPr/>
        </p:nvPicPr>
        <p:blipFill>
          <a:blip r:embed="rId5"/>
          <a:stretch>
            <a:fillRect/>
          </a:stretch>
        </p:blipFill>
        <p:spPr>
          <a:xfrm>
            <a:off x="4889492" y="2228325"/>
            <a:ext cx="4170285" cy="645636"/>
          </a:xfrm>
          <a:prstGeom prst="rect">
            <a:avLst/>
          </a:prstGeom>
        </p:spPr>
      </p:pic>
      <p:pic>
        <p:nvPicPr>
          <p:cNvPr id="4" name="Picture 3">
            <a:extLst>
              <a:ext uri="{FF2B5EF4-FFF2-40B4-BE49-F238E27FC236}">
                <a16:creationId xmlns:a16="http://schemas.microsoft.com/office/drawing/2014/main" id="{A4DD0B9E-C428-EEF8-956B-E40298D80CEF}"/>
              </a:ext>
            </a:extLst>
          </p:cNvPr>
          <p:cNvPicPr>
            <a:picLocks noChangeAspect="1"/>
          </p:cNvPicPr>
          <p:nvPr/>
        </p:nvPicPr>
        <p:blipFill>
          <a:blip r:embed="rId6"/>
          <a:stretch>
            <a:fillRect/>
          </a:stretch>
        </p:blipFill>
        <p:spPr>
          <a:xfrm>
            <a:off x="5620610" y="3033397"/>
            <a:ext cx="3018336" cy="1853203"/>
          </a:xfrm>
          <a:prstGeom prst="rect">
            <a:avLst/>
          </a:prstGeom>
        </p:spPr>
      </p:pic>
      <p:sp>
        <p:nvSpPr>
          <p:cNvPr id="8" name="TextBox 7">
            <a:extLst>
              <a:ext uri="{FF2B5EF4-FFF2-40B4-BE49-F238E27FC236}">
                <a16:creationId xmlns:a16="http://schemas.microsoft.com/office/drawing/2014/main" id="{E7D30B77-2452-A908-33A5-C3BC98DDE58B}"/>
              </a:ext>
            </a:extLst>
          </p:cNvPr>
          <p:cNvSpPr txBox="1"/>
          <p:nvPr/>
        </p:nvSpPr>
        <p:spPr>
          <a:xfrm>
            <a:off x="5842896" y="5046036"/>
            <a:ext cx="3018337" cy="553998"/>
          </a:xfrm>
          <a:prstGeom prst="rect">
            <a:avLst/>
          </a:prstGeom>
          <a:noFill/>
        </p:spPr>
        <p:txBody>
          <a:bodyPr wrap="square">
            <a:spAutoFit/>
          </a:bodyPr>
          <a:lstStyle/>
          <a:p>
            <a:r>
              <a:rPr lang="en-GB" sz="1000" dirty="0">
                <a:effectLst/>
                <a:latin typeface="Times"/>
              </a:rPr>
              <a:t>Radiation intensity is based on projected area, and thus the calculation of radiation emission from a surface involves the projection of the surface. </a:t>
            </a:r>
            <a:endParaRPr lang="en-GB" sz="1000" dirty="0"/>
          </a:p>
        </p:txBody>
      </p:sp>
    </p:spTree>
    <p:extLst>
      <p:ext uri="{BB962C8B-B14F-4D97-AF65-F5344CB8AC3E}">
        <p14:creationId xmlns:p14="http://schemas.microsoft.com/office/powerpoint/2010/main" val="1835794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Intensity of Emitted Radiation</a:t>
            </a:r>
          </a:p>
        </p:txBody>
      </p:sp>
      <p:sp>
        <p:nvSpPr>
          <p:cNvPr id="19" name="TextBox 18">
            <a:extLst>
              <a:ext uri="{FF2B5EF4-FFF2-40B4-BE49-F238E27FC236}">
                <a16:creationId xmlns:a16="http://schemas.microsoft.com/office/drawing/2014/main" id="{7B64E8D0-DFA5-8FD8-31A8-BA82F4B7B50B}"/>
              </a:ext>
            </a:extLst>
          </p:cNvPr>
          <p:cNvSpPr txBox="1"/>
          <p:nvPr/>
        </p:nvSpPr>
        <p:spPr>
          <a:xfrm>
            <a:off x="351830" y="926829"/>
            <a:ext cx="4099669" cy="738664"/>
          </a:xfrm>
          <a:prstGeom prst="rect">
            <a:avLst/>
          </a:prstGeom>
          <a:solidFill>
            <a:srgbClr val="00FFFF"/>
          </a:solidFill>
        </p:spPr>
        <p:txBody>
          <a:bodyPr wrap="square">
            <a:spAutoFit/>
          </a:bodyPr>
          <a:lstStyle/>
          <a:p>
            <a:r>
              <a:rPr lang="en-GB" sz="1400" dirty="0">
                <a:effectLst/>
                <a:latin typeface="Times"/>
              </a:rPr>
              <a:t>For a </a:t>
            </a:r>
            <a:r>
              <a:rPr lang="en-GB" sz="1400" i="1" dirty="0">
                <a:effectLst/>
                <a:latin typeface="Times"/>
              </a:rPr>
              <a:t>diffusely emitting </a:t>
            </a:r>
            <a:r>
              <a:rPr lang="en-GB" sz="1400" dirty="0">
                <a:effectLst/>
                <a:latin typeface="Times"/>
              </a:rPr>
              <a:t>surface, the intensity of the emitted radiation is independent of direction and thus </a:t>
            </a:r>
            <a:r>
              <a:rPr lang="en-GB" sz="1400" i="1" dirty="0" err="1">
                <a:effectLst/>
                <a:latin typeface="Times"/>
              </a:rPr>
              <a:t>I</a:t>
            </a:r>
            <a:r>
              <a:rPr lang="en-GB" sz="800" i="1" dirty="0" err="1">
                <a:effectLst/>
                <a:latin typeface="Times"/>
              </a:rPr>
              <a:t>e</a:t>
            </a:r>
            <a:r>
              <a:rPr lang="en-GB" sz="800" i="1" dirty="0">
                <a:effectLst/>
                <a:latin typeface="Times"/>
              </a:rPr>
              <a:t> </a:t>
            </a:r>
            <a:r>
              <a:rPr lang="en-GB" sz="1400" dirty="0">
                <a:effectLst/>
                <a:latin typeface="MathematicalPi"/>
              </a:rPr>
              <a:t> </a:t>
            </a:r>
            <a:r>
              <a:rPr lang="en-GB" sz="1400" dirty="0">
                <a:effectLst/>
                <a:latin typeface="Times"/>
              </a:rPr>
              <a:t>constant. </a:t>
            </a:r>
            <a:endParaRPr lang="en-GB" dirty="0"/>
          </a:p>
        </p:txBody>
      </p:sp>
      <p:pic>
        <p:nvPicPr>
          <p:cNvPr id="20" name="Picture 19">
            <a:extLst>
              <a:ext uri="{FF2B5EF4-FFF2-40B4-BE49-F238E27FC236}">
                <a16:creationId xmlns:a16="http://schemas.microsoft.com/office/drawing/2014/main" id="{424E62DE-986E-1C00-63EE-27DE54762B8E}"/>
              </a:ext>
            </a:extLst>
          </p:cNvPr>
          <p:cNvPicPr>
            <a:picLocks noChangeAspect="1"/>
          </p:cNvPicPr>
          <p:nvPr/>
        </p:nvPicPr>
        <p:blipFill>
          <a:blip r:embed="rId2"/>
          <a:stretch>
            <a:fillRect/>
          </a:stretch>
        </p:blipFill>
        <p:spPr>
          <a:xfrm>
            <a:off x="576717" y="1939198"/>
            <a:ext cx="3649894" cy="432819"/>
          </a:xfrm>
          <a:prstGeom prst="rect">
            <a:avLst/>
          </a:prstGeom>
        </p:spPr>
      </p:pic>
      <p:sp>
        <p:nvSpPr>
          <p:cNvPr id="22" name="TextBox 21">
            <a:extLst>
              <a:ext uri="{FF2B5EF4-FFF2-40B4-BE49-F238E27FC236}">
                <a16:creationId xmlns:a16="http://schemas.microsoft.com/office/drawing/2014/main" id="{E8AFA5C7-6D28-0D40-C50B-A635BD093C8C}"/>
              </a:ext>
            </a:extLst>
          </p:cNvPr>
          <p:cNvSpPr txBox="1"/>
          <p:nvPr/>
        </p:nvSpPr>
        <p:spPr>
          <a:xfrm>
            <a:off x="351830" y="2382793"/>
            <a:ext cx="3976700" cy="307777"/>
          </a:xfrm>
          <a:prstGeom prst="rect">
            <a:avLst/>
          </a:prstGeom>
          <a:solidFill>
            <a:srgbClr val="00FFFF"/>
          </a:solidFill>
        </p:spPr>
        <p:txBody>
          <a:bodyPr wrap="square">
            <a:spAutoFit/>
          </a:bodyPr>
          <a:lstStyle/>
          <a:p>
            <a:r>
              <a:rPr lang="en-GB" sz="1400" dirty="0">
                <a:effectLst/>
                <a:latin typeface="Times"/>
              </a:rPr>
              <a:t>For a </a:t>
            </a:r>
            <a:r>
              <a:rPr lang="en-GB" sz="1400" i="1" dirty="0">
                <a:effectLst/>
                <a:latin typeface="Times"/>
              </a:rPr>
              <a:t>blackbody, </a:t>
            </a:r>
            <a:r>
              <a:rPr lang="en-GB" sz="1400" dirty="0">
                <a:effectLst/>
                <a:latin typeface="Times"/>
              </a:rPr>
              <a:t>which is a diffuse emitter, </a:t>
            </a:r>
            <a:endParaRPr lang="en-GB" dirty="0"/>
          </a:p>
        </p:txBody>
      </p:sp>
      <p:pic>
        <p:nvPicPr>
          <p:cNvPr id="23" name="Picture 22">
            <a:extLst>
              <a:ext uri="{FF2B5EF4-FFF2-40B4-BE49-F238E27FC236}">
                <a16:creationId xmlns:a16="http://schemas.microsoft.com/office/drawing/2014/main" id="{94C55FF5-D138-BBCD-CF5E-1DD4D6E0B453}"/>
              </a:ext>
            </a:extLst>
          </p:cNvPr>
          <p:cNvPicPr>
            <a:picLocks noChangeAspect="1"/>
          </p:cNvPicPr>
          <p:nvPr/>
        </p:nvPicPr>
        <p:blipFill>
          <a:blip r:embed="rId3"/>
          <a:stretch>
            <a:fillRect/>
          </a:stretch>
        </p:blipFill>
        <p:spPr>
          <a:xfrm>
            <a:off x="576717" y="2857500"/>
            <a:ext cx="3130188" cy="349209"/>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1D7F7E5-FAA0-CBF4-9785-AE23B7A50794}"/>
                  </a:ext>
                </a:extLst>
              </p:cNvPr>
              <p:cNvSpPr txBox="1"/>
              <p:nvPr/>
            </p:nvSpPr>
            <p:spPr>
              <a:xfrm>
                <a:off x="351830" y="3388102"/>
                <a:ext cx="4629704" cy="400110"/>
              </a:xfrm>
              <a:prstGeom prst="rect">
                <a:avLst/>
              </a:prstGeom>
              <a:noFill/>
            </p:spPr>
            <p:txBody>
              <a:bodyPr wrap="square">
                <a:spAutoFit/>
              </a:bodyPr>
              <a:lstStyle/>
              <a:p>
                <a:r>
                  <a:rPr lang="en-GB" sz="1000" dirty="0">
                    <a:effectLst/>
                    <a:latin typeface="Times"/>
                  </a:rPr>
                  <a:t>where </a:t>
                </a:r>
                <a14:m>
                  <m:oMath xmlns:m="http://schemas.openxmlformats.org/officeDocument/2006/math">
                    <m:sSub>
                      <m:sSubPr>
                        <m:ctrlPr>
                          <a:rPr lang="en-GB" sz="1000" i="1" smtClean="0">
                            <a:effectLst/>
                            <a:latin typeface="Cambria Math" panose="02040503050406030204" pitchFamily="18" charset="0"/>
                          </a:rPr>
                        </m:ctrlPr>
                      </m:sSubPr>
                      <m:e>
                        <m:r>
                          <a:rPr lang="fi-FI" sz="1000" b="0" i="1" smtClean="0">
                            <a:effectLst/>
                            <a:latin typeface="Cambria Math" panose="02040503050406030204" pitchFamily="18" charset="0"/>
                          </a:rPr>
                          <m:t>𝐸</m:t>
                        </m:r>
                      </m:e>
                      <m:sub>
                        <m:r>
                          <a:rPr lang="fi-FI" sz="1000" b="0" i="1" smtClean="0">
                            <a:effectLst/>
                            <a:latin typeface="Cambria Math" panose="02040503050406030204" pitchFamily="18" charset="0"/>
                          </a:rPr>
                          <m:t>𝑏</m:t>
                        </m:r>
                      </m:sub>
                    </m:sSub>
                    <m:r>
                      <a:rPr lang="fi-FI" sz="1000" b="0" i="1" smtClean="0">
                        <a:effectLst/>
                        <a:latin typeface="Cambria Math" panose="02040503050406030204" pitchFamily="18" charset="0"/>
                      </a:rPr>
                      <m:t>=</m:t>
                    </m:r>
                    <m:r>
                      <a:rPr lang="fi-FI" sz="1000" b="0" i="1" smtClean="0">
                        <a:effectLst/>
                        <a:latin typeface="Cambria Math" panose="02040503050406030204" pitchFamily="18" charset="0"/>
                        <a:ea typeface="Cambria Math" panose="02040503050406030204" pitchFamily="18" charset="0"/>
                      </a:rPr>
                      <m:t>𝜎</m:t>
                    </m:r>
                    <m:sSup>
                      <m:sSupPr>
                        <m:ctrlPr>
                          <a:rPr lang="fi-FI" sz="1000" b="0" i="1" smtClean="0">
                            <a:effectLst/>
                            <a:latin typeface="Cambria Math" panose="02040503050406030204" pitchFamily="18" charset="0"/>
                            <a:ea typeface="Cambria Math" panose="02040503050406030204" pitchFamily="18" charset="0"/>
                          </a:rPr>
                        </m:ctrlPr>
                      </m:sSupPr>
                      <m:e>
                        <m:r>
                          <a:rPr lang="fi-FI" sz="1000" b="0" i="1" smtClean="0">
                            <a:effectLst/>
                            <a:latin typeface="Cambria Math" panose="02040503050406030204" pitchFamily="18" charset="0"/>
                            <a:ea typeface="Cambria Math" panose="02040503050406030204" pitchFamily="18" charset="0"/>
                          </a:rPr>
                          <m:t>𝑇</m:t>
                        </m:r>
                      </m:e>
                      <m:sup>
                        <m:r>
                          <a:rPr lang="fi-FI" sz="1000" b="0" i="1" smtClean="0">
                            <a:effectLst/>
                            <a:latin typeface="Cambria Math" panose="02040503050406030204" pitchFamily="18" charset="0"/>
                            <a:ea typeface="Cambria Math" panose="02040503050406030204" pitchFamily="18" charset="0"/>
                          </a:rPr>
                          <m:t>4</m:t>
                        </m:r>
                      </m:sup>
                    </m:sSup>
                  </m:oMath>
                </a14:m>
                <a:r>
                  <a:rPr lang="en-GB" sz="1000" dirty="0">
                    <a:effectLst/>
                    <a:latin typeface="Times"/>
                  </a:rPr>
                  <a:t>is the blackbody emissive power. Therefore, the intensity of the radiation emitted by a blackbody at absolute temperature </a:t>
                </a:r>
                <a:r>
                  <a:rPr lang="en-GB" sz="1000" i="1" dirty="0">
                    <a:effectLst/>
                    <a:latin typeface="Times"/>
                  </a:rPr>
                  <a:t>T </a:t>
                </a:r>
                <a:r>
                  <a:rPr lang="en-GB" sz="1000" dirty="0">
                    <a:effectLst/>
                    <a:latin typeface="Times"/>
                  </a:rPr>
                  <a:t>is </a:t>
                </a:r>
                <a:endParaRPr lang="en-GB" sz="1000" dirty="0"/>
              </a:p>
            </p:txBody>
          </p:sp>
        </mc:Choice>
        <mc:Fallback xmlns="">
          <p:sp>
            <p:nvSpPr>
              <p:cNvPr id="25" name="TextBox 24">
                <a:extLst>
                  <a:ext uri="{FF2B5EF4-FFF2-40B4-BE49-F238E27FC236}">
                    <a16:creationId xmlns:a16="http://schemas.microsoft.com/office/drawing/2014/main" id="{51D7F7E5-FAA0-CBF4-9785-AE23B7A50794}"/>
                  </a:ext>
                </a:extLst>
              </p:cNvPr>
              <p:cNvSpPr txBox="1">
                <a:spLocks noRot="1" noChangeAspect="1" noMove="1" noResize="1" noEditPoints="1" noAdjustHandles="1" noChangeArrowheads="1" noChangeShapeType="1" noTextEdit="1"/>
              </p:cNvSpPr>
              <p:nvPr/>
            </p:nvSpPr>
            <p:spPr>
              <a:xfrm>
                <a:off x="351830" y="3388102"/>
                <a:ext cx="4629704" cy="400110"/>
              </a:xfrm>
              <a:prstGeom prst="rect">
                <a:avLst/>
              </a:prstGeom>
              <a:blipFill>
                <a:blip r:embed="rId4"/>
                <a:stretch>
                  <a:fillRect b="-6061"/>
                </a:stretch>
              </a:blipFill>
            </p:spPr>
            <p:txBody>
              <a:bodyPr/>
              <a:lstStyle/>
              <a:p>
                <a:r>
                  <a:rPr lang="en-FI">
                    <a:noFill/>
                  </a:rPr>
                  <a:t> </a:t>
                </a:r>
              </a:p>
            </p:txBody>
          </p:sp>
        </mc:Fallback>
      </mc:AlternateContent>
      <p:pic>
        <p:nvPicPr>
          <p:cNvPr id="26" name="Picture 25">
            <a:extLst>
              <a:ext uri="{FF2B5EF4-FFF2-40B4-BE49-F238E27FC236}">
                <a16:creationId xmlns:a16="http://schemas.microsoft.com/office/drawing/2014/main" id="{C9F685DC-DB85-2A4B-D8A8-242D62EB62D3}"/>
              </a:ext>
            </a:extLst>
          </p:cNvPr>
          <p:cNvPicPr>
            <a:picLocks noChangeAspect="1"/>
          </p:cNvPicPr>
          <p:nvPr/>
        </p:nvPicPr>
        <p:blipFill>
          <a:blip r:embed="rId5"/>
          <a:stretch>
            <a:fillRect/>
          </a:stretch>
        </p:blipFill>
        <p:spPr>
          <a:xfrm>
            <a:off x="351830" y="4021305"/>
            <a:ext cx="4224838" cy="584775"/>
          </a:xfrm>
          <a:prstGeom prst="rect">
            <a:avLst/>
          </a:prstGeom>
        </p:spPr>
      </p:pic>
      <p:pic>
        <p:nvPicPr>
          <p:cNvPr id="1026" name="Picture 2" descr="Radiation | Physics">
            <a:extLst>
              <a:ext uri="{FF2B5EF4-FFF2-40B4-BE49-F238E27FC236}">
                <a16:creationId xmlns:a16="http://schemas.microsoft.com/office/drawing/2014/main" id="{19483B01-B49C-31F2-35E2-D67C9BC2E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503" y="921295"/>
            <a:ext cx="4320637" cy="27096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EB4CB4-9392-C0EF-BF40-CEF4FD11D635}"/>
              </a:ext>
            </a:extLst>
          </p:cNvPr>
          <p:cNvSpPr txBox="1"/>
          <p:nvPr/>
        </p:nvSpPr>
        <p:spPr>
          <a:xfrm>
            <a:off x="4788301" y="3747080"/>
            <a:ext cx="4224839" cy="1477328"/>
          </a:xfrm>
          <a:prstGeom prst="rect">
            <a:avLst/>
          </a:prstGeom>
          <a:noFill/>
        </p:spPr>
        <p:txBody>
          <a:bodyPr wrap="square">
            <a:spAutoFit/>
          </a:bodyPr>
          <a:lstStyle/>
          <a:p>
            <a:r>
              <a:rPr lang="en-GB" sz="1000" dirty="0"/>
              <a:t>(a) A graph of the spectra of electromagnetic waves emitted from an ideal radiator at three different temperatures. The intensity or rate of radiation emission increases dramatically with temperature, and the spectrum shifts toward the visible and ultraviolet parts of the spectrum. The shaded portion denotes the visible part of the spectrum. It is apparent that the shift toward the ultraviolet with temperature makes the visible appearance shift from red to white to blue as temperature increases. (b) Note the variations in </a:t>
            </a:r>
            <a:r>
              <a:rPr lang="en-GB" sz="1000" dirty="0" err="1"/>
              <a:t>color</a:t>
            </a:r>
            <a:r>
              <a:rPr lang="en-GB" sz="1000" dirty="0"/>
              <a:t> corresponding to variations in flame temperature. (credit: </a:t>
            </a:r>
            <a:r>
              <a:rPr lang="en-GB" sz="1000" dirty="0" err="1"/>
              <a:t>Tuohirulla</a:t>
            </a:r>
            <a:r>
              <a:rPr lang="en-GB" sz="1000" dirty="0"/>
              <a:t>)</a:t>
            </a:r>
            <a:endParaRPr lang="en-FI" sz="1000" dirty="0"/>
          </a:p>
        </p:txBody>
      </p:sp>
      <p:sp>
        <p:nvSpPr>
          <p:cNvPr id="8" name="TextBox 7">
            <a:extLst>
              <a:ext uri="{FF2B5EF4-FFF2-40B4-BE49-F238E27FC236}">
                <a16:creationId xmlns:a16="http://schemas.microsoft.com/office/drawing/2014/main" id="{B7AB6FD4-FDFA-A6A2-4B1B-A5CD780470B5}"/>
              </a:ext>
            </a:extLst>
          </p:cNvPr>
          <p:cNvSpPr txBox="1"/>
          <p:nvPr/>
        </p:nvSpPr>
        <p:spPr>
          <a:xfrm>
            <a:off x="4514296" y="5403099"/>
            <a:ext cx="4629704" cy="215444"/>
          </a:xfrm>
          <a:prstGeom prst="rect">
            <a:avLst/>
          </a:prstGeom>
          <a:noFill/>
        </p:spPr>
        <p:txBody>
          <a:bodyPr wrap="square">
            <a:spAutoFit/>
          </a:bodyPr>
          <a:lstStyle/>
          <a:p>
            <a:r>
              <a:rPr lang="en-FI" sz="800" dirty="0"/>
              <a:t>https://courses.lumenlearning.com/suny-physics/chapter/14-7-radiation/</a:t>
            </a:r>
          </a:p>
        </p:txBody>
      </p:sp>
    </p:spTree>
    <p:extLst>
      <p:ext uri="{BB962C8B-B14F-4D97-AF65-F5344CB8AC3E}">
        <p14:creationId xmlns:p14="http://schemas.microsoft.com/office/powerpoint/2010/main" val="1349480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Incident Radiation</a:t>
            </a:r>
          </a:p>
        </p:txBody>
      </p:sp>
      <p:sp>
        <p:nvSpPr>
          <p:cNvPr id="4" name="TextBox 3">
            <a:extLst>
              <a:ext uri="{FF2B5EF4-FFF2-40B4-BE49-F238E27FC236}">
                <a16:creationId xmlns:a16="http://schemas.microsoft.com/office/drawing/2014/main" id="{57FAE6FA-38B8-D2A1-689B-13DB17189295}"/>
              </a:ext>
            </a:extLst>
          </p:cNvPr>
          <p:cNvSpPr txBox="1"/>
          <p:nvPr/>
        </p:nvSpPr>
        <p:spPr>
          <a:xfrm>
            <a:off x="139823" y="2280408"/>
            <a:ext cx="4885991" cy="523220"/>
          </a:xfrm>
          <a:prstGeom prst="rect">
            <a:avLst/>
          </a:prstGeom>
          <a:solidFill>
            <a:srgbClr val="00FFFF"/>
          </a:solidFill>
        </p:spPr>
        <p:txBody>
          <a:bodyPr wrap="square">
            <a:spAutoFit/>
          </a:bodyPr>
          <a:lstStyle/>
          <a:p>
            <a:r>
              <a:rPr lang="en-GB" sz="1400" dirty="0">
                <a:effectLst/>
                <a:latin typeface="Times"/>
              </a:rPr>
              <a:t>The radiation flux incident on a surface from </a:t>
            </a:r>
            <a:r>
              <a:rPr lang="en-GB" sz="1400" i="1" dirty="0">
                <a:effectLst/>
                <a:latin typeface="Times"/>
              </a:rPr>
              <a:t>all directions </a:t>
            </a:r>
            <a:r>
              <a:rPr lang="en-GB" sz="1400" dirty="0">
                <a:effectLst/>
                <a:latin typeface="Times"/>
              </a:rPr>
              <a:t>is called </a:t>
            </a:r>
            <a:r>
              <a:rPr lang="en-GB" sz="1400" b="1" dirty="0">
                <a:effectLst/>
                <a:latin typeface="Times"/>
              </a:rPr>
              <a:t>irradiation </a:t>
            </a:r>
            <a:r>
              <a:rPr lang="en-GB" sz="1400" i="1" dirty="0">
                <a:effectLst/>
                <a:latin typeface="Times"/>
              </a:rPr>
              <a:t>G, </a:t>
            </a:r>
            <a:r>
              <a:rPr lang="en-GB" sz="1400" dirty="0">
                <a:effectLst/>
                <a:latin typeface="Times"/>
              </a:rPr>
              <a:t>and is expressed as </a:t>
            </a:r>
            <a:endParaRPr lang="en-GB" dirty="0"/>
          </a:p>
        </p:txBody>
      </p:sp>
      <p:pic>
        <p:nvPicPr>
          <p:cNvPr id="7" name="Picture 6">
            <a:extLst>
              <a:ext uri="{FF2B5EF4-FFF2-40B4-BE49-F238E27FC236}">
                <a16:creationId xmlns:a16="http://schemas.microsoft.com/office/drawing/2014/main" id="{B4137B3D-C86B-A6E0-29D2-9E23D39016CE}"/>
              </a:ext>
            </a:extLst>
          </p:cNvPr>
          <p:cNvPicPr>
            <a:picLocks noChangeAspect="1"/>
          </p:cNvPicPr>
          <p:nvPr/>
        </p:nvPicPr>
        <p:blipFill>
          <a:blip r:embed="rId2"/>
          <a:stretch>
            <a:fillRect/>
          </a:stretch>
        </p:blipFill>
        <p:spPr>
          <a:xfrm>
            <a:off x="287033" y="2876276"/>
            <a:ext cx="4742135" cy="776265"/>
          </a:xfrm>
          <a:prstGeom prst="rect">
            <a:avLst/>
          </a:prstGeom>
        </p:spPr>
      </p:pic>
      <p:pic>
        <p:nvPicPr>
          <p:cNvPr id="8" name="Picture 7">
            <a:extLst>
              <a:ext uri="{FF2B5EF4-FFF2-40B4-BE49-F238E27FC236}">
                <a16:creationId xmlns:a16="http://schemas.microsoft.com/office/drawing/2014/main" id="{FD52C4F9-839F-3052-1AA4-C89542E32A9C}"/>
              </a:ext>
            </a:extLst>
          </p:cNvPr>
          <p:cNvPicPr>
            <a:picLocks noChangeAspect="1"/>
          </p:cNvPicPr>
          <p:nvPr/>
        </p:nvPicPr>
        <p:blipFill>
          <a:blip r:embed="rId3"/>
          <a:stretch>
            <a:fillRect/>
          </a:stretch>
        </p:blipFill>
        <p:spPr>
          <a:xfrm>
            <a:off x="287033" y="4536502"/>
            <a:ext cx="4629704" cy="43152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5F2C40-E695-197E-DEAF-DF015FFCCBD6}"/>
                  </a:ext>
                </a:extLst>
              </p:cNvPr>
              <p:cNvSpPr txBox="1"/>
              <p:nvPr/>
            </p:nvSpPr>
            <p:spPr>
              <a:xfrm>
                <a:off x="136469" y="822765"/>
                <a:ext cx="4889345" cy="1384995"/>
              </a:xfrm>
              <a:prstGeom prst="rect">
                <a:avLst/>
              </a:prstGeom>
              <a:solidFill>
                <a:srgbClr val="00FFFF"/>
              </a:solidFill>
            </p:spPr>
            <p:txBody>
              <a:bodyPr wrap="square">
                <a:spAutoFit/>
              </a:bodyPr>
              <a:lstStyle/>
              <a:p>
                <a:r>
                  <a:rPr lang="en-GB" sz="1400" dirty="0">
                    <a:effectLst/>
                    <a:latin typeface="Times"/>
                  </a:rPr>
                  <a:t>All surfaces emit radiation, but they also receive radiation emitted or reflected by other surfaces. The intensity of incident radiation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𝐼</m:t>
                        </m:r>
                      </m:e>
                      <m:sub>
                        <m:r>
                          <a:rPr lang="fi-FI" sz="1400" b="0" i="1" smtClean="0">
                            <a:effectLst/>
                            <a:latin typeface="Cambria Math" panose="02040503050406030204" pitchFamily="18" charset="0"/>
                          </a:rPr>
                          <m:t>𝑖</m:t>
                        </m:r>
                      </m:sub>
                    </m:sSub>
                    <m:d>
                      <m:dPr>
                        <m:ctrlPr>
                          <a:rPr lang="en-GB" sz="1400" i="1" smtClean="0">
                            <a:effectLst/>
                            <a:latin typeface="Cambria Math" panose="02040503050406030204" pitchFamily="18" charset="0"/>
                          </a:rPr>
                        </m:ctrlPr>
                      </m:dPr>
                      <m:e>
                        <m:r>
                          <a:rPr lang="en-GB" sz="1400" i="1" smtClean="0">
                            <a:effectLst/>
                            <a:latin typeface="Cambria Math" panose="02040503050406030204" pitchFamily="18" charset="0"/>
                            <a:ea typeface="Cambria Math" panose="02040503050406030204" pitchFamily="18" charset="0"/>
                          </a:rPr>
                          <m:t>𝜃</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𝜙</m:t>
                        </m:r>
                      </m:e>
                    </m:d>
                    <m:r>
                      <a:rPr lang="fi-FI" sz="1400" b="0" i="1" smtClean="0">
                        <a:effectLst/>
                        <a:latin typeface="Cambria Math" panose="02040503050406030204" pitchFamily="18" charset="0"/>
                      </a:rPr>
                      <m:t> </m:t>
                    </m:r>
                  </m:oMath>
                </a14:m>
                <a:r>
                  <a:rPr lang="en-GB" sz="1400" dirty="0">
                    <a:effectLst/>
                    <a:latin typeface="Times"/>
                  </a:rPr>
                  <a:t>is defined as </a:t>
                </a:r>
                <a:r>
                  <a:rPr lang="en-GB" sz="1400" i="1" dirty="0">
                    <a:effectLst/>
                    <a:latin typeface="Times"/>
                  </a:rPr>
                  <a:t>the rate at which radiation energy </a:t>
                </a:r>
                <a:r>
                  <a:rPr lang="en-GB" sz="1400" i="1" dirty="0" err="1">
                    <a:effectLst/>
                    <a:latin typeface="Times"/>
                  </a:rPr>
                  <a:t>dG</a:t>
                </a:r>
                <a:r>
                  <a:rPr lang="en-GB" sz="1400" i="1" dirty="0">
                    <a:effectLst/>
                    <a:latin typeface="Times"/>
                  </a:rPr>
                  <a:t> is incident from the</a:t>
                </a:r>
                <a:r>
                  <a:rPr lang="en-GB" sz="1400" dirty="0"/>
                  <a:t> </a:t>
                </a:r>
                <a14:m>
                  <m:oMath xmlns:m="http://schemas.openxmlformats.org/officeDocument/2006/math">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𝜃</m:t>
                        </m:r>
                        <m:r>
                          <a:rPr lang="fi-FI" sz="1400" i="1">
                            <a:latin typeface="Cambria Math" panose="02040503050406030204" pitchFamily="18" charset="0"/>
                            <a:ea typeface="Cambria Math" panose="02040503050406030204" pitchFamily="18" charset="0"/>
                          </a:rPr>
                          <m:t>,</m:t>
                        </m:r>
                        <m:r>
                          <a:rPr lang="fi-FI" sz="1400" i="1">
                            <a:latin typeface="Cambria Math" panose="02040503050406030204" pitchFamily="18" charset="0"/>
                            <a:ea typeface="Cambria Math" panose="02040503050406030204" pitchFamily="18" charset="0"/>
                          </a:rPr>
                          <m:t>𝜙</m:t>
                        </m:r>
                      </m:e>
                    </m:d>
                    <m:r>
                      <a:rPr lang="fi-FI" sz="1400" i="1">
                        <a:latin typeface="Cambria Math" panose="02040503050406030204" pitchFamily="18" charset="0"/>
                      </a:rPr>
                      <m:t> </m:t>
                    </m:r>
                  </m:oMath>
                </a14:m>
                <a:r>
                  <a:rPr lang="en-GB" sz="1400" i="1" dirty="0">
                    <a:effectLst/>
                    <a:latin typeface="Times"/>
                  </a:rPr>
                  <a:t>direction per unit area of the receiving surface normal to this direction and per unit solid angle about this direction </a:t>
                </a:r>
                <a:endParaRPr lang="en-GB" dirty="0"/>
              </a:p>
            </p:txBody>
          </p:sp>
        </mc:Choice>
        <mc:Fallback xmlns="">
          <p:sp>
            <p:nvSpPr>
              <p:cNvPr id="5" name="TextBox 4">
                <a:extLst>
                  <a:ext uri="{FF2B5EF4-FFF2-40B4-BE49-F238E27FC236}">
                    <a16:creationId xmlns:a16="http://schemas.microsoft.com/office/drawing/2014/main" id="{C25F2C40-E695-197E-DEAF-DF015FFCCBD6}"/>
                  </a:ext>
                </a:extLst>
              </p:cNvPr>
              <p:cNvSpPr txBox="1">
                <a:spLocks noRot="1" noChangeAspect="1" noMove="1" noResize="1" noEditPoints="1" noAdjustHandles="1" noChangeArrowheads="1" noChangeShapeType="1" noTextEdit="1"/>
              </p:cNvSpPr>
              <p:nvPr/>
            </p:nvSpPr>
            <p:spPr>
              <a:xfrm>
                <a:off x="136469" y="822765"/>
                <a:ext cx="4889345" cy="1384995"/>
              </a:xfrm>
              <a:prstGeom prst="rect">
                <a:avLst/>
              </a:prstGeom>
              <a:blipFill>
                <a:blip r:embed="rId4"/>
                <a:stretch>
                  <a:fillRect l="-259" t="-909" r="-1295" b="-4545"/>
                </a:stretch>
              </a:blipFill>
            </p:spPr>
            <p:txBody>
              <a:bodyPr/>
              <a:lstStyle/>
              <a:p>
                <a:r>
                  <a:rPr lang="en-FI">
                    <a:noFill/>
                  </a:rPr>
                  <a:t> </a:t>
                </a:r>
              </a:p>
            </p:txBody>
          </p:sp>
        </mc:Fallback>
      </mc:AlternateContent>
      <p:pic>
        <p:nvPicPr>
          <p:cNvPr id="6" name="Picture 5">
            <a:extLst>
              <a:ext uri="{FF2B5EF4-FFF2-40B4-BE49-F238E27FC236}">
                <a16:creationId xmlns:a16="http://schemas.microsoft.com/office/drawing/2014/main" id="{BEA3E0E6-770D-63BC-C3BE-4000E8623A03}"/>
              </a:ext>
            </a:extLst>
          </p:cNvPr>
          <p:cNvPicPr>
            <a:picLocks noChangeAspect="1"/>
          </p:cNvPicPr>
          <p:nvPr/>
        </p:nvPicPr>
        <p:blipFill>
          <a:blip r:embed="rId5"/>
          <a:stretch>
            <a:fillRect/>
          </a:stretch>
        </p:blipFill>
        <p:spPr>
          <a:xfrm>
            <a:off x="5909781" y="186927"/>
            <a:ext cx="2842614" cy="282391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28E619-5CA5-ABF7-90E8-5A71D73B9FC2}"/>
                  </a:ext>
                </a:extLst>
              </p:cNvPr>
              <p:cNvSpPr txBox="1"/>
              <p:nvPr/>
            </p:nvSpPr>
            <p:spPr>
              <a:xfrm>
                <a:off x="6237646" y="3197145"/>
                <a:ext cx="2186883" cy="400110"/>
              </a:xfrm>
              <a:prstGeom prst="rect">
                <a:avLst/>
              </a:prstGeom>
              <a:noFill/>
            </p:spPr>
            <p:txBody>
              <a:bodyPr wrap="square">
                <a:spAutoFit/>
              </a:bodyPr>
              <a:lstStyle/>
              <a:p>
                <a:r>
                  <a:rPr lang="en-GB" sz="1000" dirty="0">
                    <a:effectLst/>
                    <a:latin typeface="Times"/>
                  </a:rPr>
                  <a:t>Radiation incident on a surface in the direction </a:t>
                </a:r>
                <a14:m>
                  <m:oMath xmlns:m="http://schemas.openxmlformats.org/officeDocument/2006/math">
                    <m:d>
                      <m:dPr>
                        <m:ctrlPr>
                          <a:rPr lang="en-GB" sz="1000" i="1" smtClean="0">
                            <a:effectLst/>
                            <a:latin typeface="Cambria Math" panose="02040503050406030204" pitchFamily="18" charset="0"/>
                          </a:rPr>
                        </m:ctrlPr>
                      </m:dPr>
                      <m:e>
                        <m:r>
                          <a:rPr lang="en-GB" sz="1000" i="1" smtClean="0">
                            <a:effectLst/>
                            <a:latin typeface="Cambria Math" panose="02040503050406030204" pitchFamily="18" charset="0"/>
                            <a:ea typeface="Cambria Math" panose="02040503050406030204" pitchFamily="18" charset="0"/>
                          </a:rPr>
                          <m:t>𝜃</m:t>
                        </m:r>
                        <m:r>
                          <a:rPr lang="fi-FI" sz="1000" b="0" i="1" smtClean="0">
                            <a:effectLst/>
                            <a:latin typeface="Cambria Math" panose="02040503050406030204" pitchFamily="18" charset="0"/>
                            <a:ea typeface="Cambria Math" panose="02040503050406030204" pitchFamily="18" charset="0"/>
                          </a:rPr>
                          <m:t>,</m:t>
                        </m:r>
                        <m:r>
                          <a:rPr lang="fi-FI" sz="1000" b="0" i="1" smtClean="0">
                            <a:effectLst/>
                            <a:latin typeface="Cambria Math" panose="02040503050406030204" pitchFamily="18" charset="0"/>
                            <a:ea typeface="Cambria Math" panose="02040503050406030204" pitchFamily="18" charset="0"/>
                          </a:rPr>
                          <m:t>𝜙</m:t>
                        </m:r>
                      </m:e>
                    </m:d>
                  </m:oMath>
                </a14:m>
                <a:r>
                  <a:rPr lang="en-GB" sz="1000" dirty="0">
                    <a:effectLst/>
                    <a:latin typeface="Times"/>
                  </a:rPr>
                  <a:t>. </a:t>
                </a:r>
                <a:endParaRPr lang="en-GB" sz="1000" dirty="0"/>
              </a:p>
            </p:txBody>
          </p:sp>
        </mc:Choice>
        <mc:Fallback xmlns="">
          <p:sp>
            <p:nvSpPr>
              <p:cNvPr id="11" name="TextBox 10">
                <a:extLst>
                  <a:ext uri="{FF2B5EF4-FFF2-40B4-BE49-F238E27FC236}">
                    <a16:creationId xmlns:a16="http://schemas.microsoft.com/office/drawing/2014/main" id="{F828E619-5CA5-ABF7-90E8-5A71D73B9FC2}"/>
                  </a:ext>
                </a:extLst>
              </p:cNvPr>
              <p:cNvSpPr txBox="1">
                <a:spLocks noRot="1" noChangeAspect="1" noMove="1" noResize="1" noEditPoints="1" noAdjustHandles="1" noChangeArrowheads="1" noChangeShapeType="1" noTextEdit="1"/>
              </p:cNvSpPr>
              <p:nvPr/>
            </p:nvSpPr>
            <p:spPr>
              <a:xfrm>
                <a:off x="6237646" y="3197145"/>
                <a:ext cx="2186883" cy="400110"/>
              </a:xfrm>
              <a:prstGeom prst="rect">
                <a:avLst/>
              </a:prstGeom>
              <a:blipFill>
                <a:blip r:embed="rId6"/>
                <a:stretch>
                  <a:fillRect b="-6061"/>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6BE476E-AEF9-1828-5348-2D9F907DC4EB}"/>
                  </a:ext>
                </a:extLst>
              </p:cNvPr>
              <p:cNvSpPr txBox="1"/>
              <p:nvPr/>
            </p:nvSpPr>
            <p:spPr>
              <a:xfrm>
                <a:off x="143178" y="3725189"/>
                <a:ext cx="4882636" cy="738664"/>
              </a:xfrm>
              <a:prstGeom prst="rect">
                <a:avLst/>
              </a:prstGeom>
              <a:solidFill>
                <a:srgbClr val="00FFFF"/>
              </a:solidFill>
            </p:spPr>
            <p:txBody>
              <a:bodyPr wrap="square">
                <a:spAutoFit/>
              </a:bodyPr>
              <a:lstStyle/>
              <a:p>
                <a:r>
                  <a:rPr lang="en-GB" sz="1400" dirty="0">
                    <a:effectLst/>
                    <a:latin typeface="Times"/>
                  </a:rPr>
                  <a:t>Therefore irradiation represents the rate at which radiation energy is incident on a surface per unit area of the surface. When the incident radiation is diffuse and thus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𝐼</m:t>
                        </m:r>
                      </m:e>
                      <m:sub>
                        <m:r>
                          <a:rPr lang="fi-FI" sz="1400" b="0" i="1" smtClean="0">
                            <a:effectLst/>
                            <a:latin typeface="Cambria Math" panose="02040503050406030204" pitchFamily="18" charset="0"/>
                          </a:rPr>
                          <m:t>𝑖</m:t>
                        </m:r>
                      </m:sub>
                    </m:sSub>
                    <m:r>
                      <a:rPr lang="fi-FI" sz="1400" b="0" i="1" smtClean="0">
                        <a:effectLst/>
                        <a:latin typeface="Cambria Math" panose="02040503050406030204" pitchFamily="18" charset="0"/>
                      </a:rPr>
                      <m:t>=</m:t>
                    </m:r>
                    <m:r>
                      <a:rPr lang="fi-FI" sz="1400" b="0" i="1" smtClean="0">
                        <a:effectLst/>
                        <a:latin typeface="Cambria Math" panose="02040503050406030204" pitchFamily="18" charset="0"/>
                      </a:rPr>
                      <m:t>𝑐𝑜𝑛𝑠𝑡𝑎𝑛𝑡</m:t>
                    </m:r>
                  </m:oMath>
                </a14:m>
                <a:r>
                  <a:rPr lang="en-GB" sz="1400" dirty="0">
                    <a:effectLst/>
                    <a:latin typeface="Times"/>
                  </a:rPr>
                  <a:t>, </a:t>
                </a:r>
                <a:endParaRPr lang="en-GB" dirty="0"/>
              </a:p>
            </p:txBody>
          </p:sp>
        </mc:Choice>
        <mc:Fallback xmlns="">
          <p:sp>
            <p:nvSpPr>
              <p:cNvPr id="15" name="TextBox 14">
                <a:extLst>
                  <a:ext uri="{FF2B5EF4-FFF2-40B4-BE49-F238E27FC236}">
                    <a16:creationId xmlns:a16="http://schemas.microsoft.com/office/drawing/2014/main" id="{76BE476E-AEF9-1828-5348-2D9F907DC4EB}"/>
                  </a:ext>
                </a:extLst>
              </p:cNvPr>
              <p:cNvSpPr txBox="1">
                <a:spLocks noRot="1" noChangeAspect="1" noMove="1" noResize="1" noEditPoints="1" noAdjustHandles="1" noChangeArrowheads="1" noChangeShapeType="1" noTextEdit="1"/>
              </p:cNvSpPr>
              <p:nvPr/>
            </p:nvSpPr>
            <p:spPr>
              <a:xfrm>
                <a:off x="143178" y="3725189"/>
                <a:ext cx="4882636" cy="738664"/>
              </a:xfrm>
              <a:prstGeom prst="rect">
                <a:avLst/>
              </a:prstGeom>
              <a:blipFill>
                <a:blip r:embed="rId7"/>
                <a:stretch>
                  <a:fillRect l="-519" t="-1695" r="-779" b="-6780"/>
                </a:stretch>
              </a:blipFill>
            </p:spPr>
            <p:txBody>
              <a:bodyPr/>
              <a:lstStyle/>
              <a:p>
                <a:r>
                  <a:rPr lang="en-FI">
                    <a:noFill/>
                  </a:rPr>
                  <a:t> </a:t>
                </a:r>
              </a:p>
            </p:txBody>
          </p:sp>
        </mc:Fallback>
      </mc:AlternateContent>
      <p:pic>
        <p:nvPicPr>
          <p:cNvPr id="2050" name="Picture 2" descr="Kirchhoff's Law of Radiation">
            <a:extLst>
              <a:ext uri="{FF2B5EF4-FFF2-40B4-BE49-F238E27FC236}">
                <a16:creationId xmlns:a16="http://schemas.microsoft.com/office/drawing/2014/main" id="{089E6BEF-4D97-EC0E-0FB5-46D1385CD4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168" y="3747373"/>
            <a:ext cx="4114832" cy="140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694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Radiosity</a:t>
            </a:r>
          </a:p>
        </p:txBody>
      </p:sp>
      <p:sp>
        <p:nvSpPr>
          <p:cNvPr id="10" name="TextBox 9">
            <a:extLst>
              <a:ext uri="{FF2B5EF4-FFF2-40B4-BE49-F238E27FC236}">
                <a16:creationId xmlns:a16="http://schemas.microsoft.com/office/drawing/2014/main" id="{513D208C-AFFB-8B9B-6FF3-3DC3404110F5}"/>
              </a:ext>
            </a:extLst>
          </p:cNvPr>
          <p:cNvSpPr txBox="1"/>
          <p:nvPr/>
        </p:nvSpPr>
        <p:spPr>
          <a:xfrm>
            <a:off x="112065" y="1686342"/>
            <a:ext cx="4459935" cy="1384995"/>
          </a:xfrm>
          <a:prstGeom prst="rect">
            <a:avLst/>
          </a:prstGeom>
          <a:solidFill>
            <a:srgbClr val="00FFFF"/>
          </a:solidFill>
        </p:spPr>
        <p:txBody>
          <a:bodyPr wrap="square">
            <a:spAutoFit/>
          </a:bodyPr>
          <a:lstStyle/>
          <a:p>
            <a:r>
              <a:rPr lang="en-GB" sz="1400" dirty="0">
                <a:effectLst/>
                <a:latin typeface="Times"/>
              </a:rPr>
              <a:t>The calculation of radiation heat transfer between surfaces involves the </a:t>
            </a:r>
            <a:r>
              <a:rPr lang="en-GB" sz="1400" i="1" dirty="0">
                <a:effectLst/>
                <a:latin typeface="Times"/>
              </a:rPr>
              <a:t>total </a:t>
            </a:r>
            <a:r>
              <a:rPr lang="en-GB" sz="1400" dirty="0">
                <a:effectLst/>
                <a:latin typeface="Times"/>
              </a:rPr>
              <a:t>radiation energy streaming away from a surface, with no regard for its origin. Thus, we need to define a quantity that represents </a:t>
            </a:r>
            <a:r>
              <a:rPr lang="en-GB" sz="1400" i="1" dirty="0">
                <a:effectLst/>
                <a:latin typeface="Times"/>
              </a:rPr>
              <a:t>the rate at which radiation energy leaves a unit area of a surface in all directions. </a:t>
            </a:r>
            <a:r>
              <a:rPr lang="en-GB" sz="1400" dirty="0">
                <a:effectLst/>
                <a:latin typeface="Times"/>
              </a:rPr>
              <a:t>This quantity is called the </a:t>
            </a:r>
            <a:r>
              <a:rPr lang="en-GB" sz="1400" b="1" dirty="0">
                <a:effectLst/>
                <a:latin typeface="Times"/>
              </a:rPr>
              <a:t>radiosity </a:t>
            </a:r>
            <a:r>
              <a:rPr lang="en-GB" sz="1400" i="1" dirty="0">
                <a:effectLst/>
                <a:latin typeface="Times"/>
              </a:rPr>
              <a:t>J, </a:t>
            </a:r>
            <a:r>
              <a:rPr lang="en-GB" sz="1400" dirty="0">
                <a:effectLst/>
                <a:latin typeface="Times"/>
              </a:rPr>
              <a:t>and is expressed as </a:t>
            </a:r>
            <a:endParaRPr lang="en-GB" dirty="0"/>
          </a:p>
        </p:txBody>
      </p:sp>
      <p:pic>
        <p:nvPicPr>
          <p:cNvPr id="13" name="Picture 12">
            <a:extLst>
              <a:ext uri="{FF2B5EF4-FFF2-40B4-BE49-F238E27FC236}">
                <a16:creationId xmlns:a16="http://schemas.microsoft.com/office/drawing/2014/main" id="{6F8ED7E5-0F65-DD8D-7A20-3B3454FC3924}"/>
              </a:ext>
            </a:extLst>
          </p:cNvPr>
          <p:cNvPicPr>
            <a:picLocks noChangeAspect="1"/>
          </p:cNvPicPr>
          <p:nvPr/>
        </p:nvPicPr>
        <p:blipFill>
          <a:blip r:embed="rId2"/>
          <a:stretch>
            <a:fillRect/>
          </a:stretch>
        </p:blipFill>
        <p:spPr>
          <a:xfrm>
            <a:off x="209456" y="3178964"/>
            <a:ext cx="3983300" cy="682022"/>
          </a:xfrm>
          <a:prstGeom prst="rect">
            <a:avLst/>
          </a:prstGeom>
        </p:spPr>
      </p:pic>
      <p:pic>
        <p:nvPicPr>
          <p:cNvPr id="14" name="Picture 13">
            <a:extLst>
              <a:ext uri="{FF2B5EF4-FFF2-40B4-BE49-F238E27FC236}">
                <a16:creationId xmlns:a16="http://schemas.microsoft.com/office/drawing/2014/main" id="{9D71F623-7846-17AD-0A79-D580DAB941C8}"/>
              </a:ext>
            </a:extLst>
          </p:cNvPr>
          <p:cNvPicPr>
            <a:picLocks noChangeAspect="1"/>
          </p:cNvPicPr>
          <p:nvPr/>
        </p:nvPicPr>
        <p:blipFill>
          <a:blip r:embed="rId3"/>
          <a:stretch>
            <a:fillRect/>
          </a:stretch>
        </p:blipFill>
        <p:spPr>
          <a:xfrm>
            <a:off x="299342" y="4533545"/>
            <a:ext cx="3974978" cy="399312"/>
          </a:xfrm>
          <a:prstGeom prst="rect">
            <a:avLst/>
          </a:prstGeom>
        </p:spPr>
      </p:pic>
      <p:sp>
        <p:nvSpPr>
          <p:cNvPr id="5" name="TextBox 4">
            <a:extLst>
              <a:ext uri="{FF2B5EF4-FFF2-40B4-BE49-F238E27FC236}">
                <a16:creationId xmlns:a16="http://schemas.microsoft.com/office/drawing/2014/main" id="{B6FF7287-0E16-A31A-3B24-24AA9A3BFDAB}"/>
              </a:ext>
            </a:extLst>
          </p:cNvPr>
          <p:cNvSpPr txBox="1"/>
          <p:nvPr/>
        </p:nvSpPr>
        <p:spPr>
          <a:xfrm>
            <a:off x="122068" y="796093"/>
            <a:ext cx="4449932" cy="738664"/>
          </a:xfrm>
          <a:prstGeom prst="rect">
            <a:avLst/>
          </a:prstGeom>
          <a:solidFill>
            <a:srgbClr val="00FFFF"/>
          </a:solidFill>
        </p:spPr>
        <p:txBody>
          <a:bodyPr wrap="square">
            <a:spAutoFit/>
          </a:bodyPr>
          <a:lstStyle/>
          <a:p>
            <a:r>
              <a:rPr lang="en-GB" sz="1400" dirty="0">
                <a:effectLst/>
                <a:latin typeface="Times"/>
              </a:rPr>
              <a:t>Surfaces emit radiation as well as reflecting it, and thus the radiation leaving a surface consists of emitted and reflected components, as shown in right Figure </a:t>
            </a:r>
            <a:endParaRPr lang="en-GB" dirty="0"/>
          </a:p>
        </p:txBody>
      </p:sp>
      <p:pic>
        <p:nvPicPr>
          <p:cNvPr id="6" name="Picture 5">
            <a:extLst>
              <a:ext uri="{FF2B5EF4-FFF2-40B4-BE49-F238E27FC236}">
                <a16:creationId xmlns:a16="http://schemas.microsoft.com/office/drawing/2014/main" id="{1BC08B25-A6EA-9A43-BEFB-CCDB4AE87359}"/>
              </a:ext>
            </a:extLst>
          </p:cNvPr>
          <p:cNvPicPr>
            <a:picLocks noChangeAspect="1"/>
          </p:cNvPicPr>
          <p:nvPr/>
        </p:nvPicPr>
        <p:blipFill>
          <a:blip r:embed="rId4"/>
          <a:stretch>
            <a:fillRect/>
          </a:stretch>
        </p:blipFill>
        <p:spPr>
          <a:xfrm>
            <a:off x="5452902" y="1806391"/>
            <a:ext cx="2876902" cy="211241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5228013-A833-8B75-004B-BD01F52300BC}"/>
                  </a:ext>
                </a:extLst>
              </p:cNvPr>
              <p:cNvSpPr txBox="1"/>
              <p:nvPr/>
            </p:nvSpPr>
            <p:spPr>
              <a:xfrm>
                <a:off x="5571128" y="4050919"/>
                <a:ext cx="2876902" cy="400110"/>
              </a:xfrm>
              <a:prstGeom prst="rect">
                <a:avLst/>
              </a:prstGeom>
              <a:noFill/>
            </p:spPr>
            <p:txBody>
              <a:bodyPr wrap="square">
                <a:spAutoFit/>
              </a:bodyPr>
              <a:lstStyle/>
              <a:p>
                <a:r>
                  <a:rPr lang="en-GB" sz="1000" dirty="0">
                    <a:effectLst/>
                    <a:latin typeface="Times"/>
                  </a:rPr>
                  <a:t>The three kinds of radiation flux (in </a:t>
                </a:r>
                <a14:m>
                  <m:oMath xmlns:m="http://schemas.openxmlformats.org/officeDocument/2006/math">
                    <m:f>
                      <m:fPr>
                        <m:type m:val="lin"/>
                        <m:ctrlPr>
                          <a:rPr lang="en-GB" sz="1000" i="1" smtClean="0">
                            <a:effectLst/>
                            <a:latin typeface="Cambria Math" panose="02040503050406030204" pitchFamily="18" charset="0"/>
                          </a:rPr>
                        </m:ctrlPr>
                      </m:fPr>
                      <m:num>
                        <m:r>
                          <a:rPr lang="fi-FI" sz="1000" b="0" i="1" smtClean="0">
                            <a:effectLst/>
                            <a:latin typeface="Cambria Math" panose="02040503050406030204" pitchFamily="18" charset="0"/>
                          </a:rPr>
                          <m:t>𝑊</m:t>
                        </m:r>
                      </m:num>
                      <m:den>
                        <m:sSup>
                          <m:sSupPr>
                            <m:ctrlPr>
                              <a:rPr lang="en-GB" sz="1000" i="1" smtClean="0">
                                <a:effectLst/>
                                <a:latin typeface="Cambria Math" panose="02040503050406030204" pitchFamily="18" charset="0"/>
                              </a:rPr>
                            </m:ctrlPr>
                          </m:sSupPr>
                          <m:e>
                            <m:r>
                              <a:rPr lang="fi-FI" sz="1000" b="0" i="1" smtClean="0">
                                <a:effectLst/>
                                <a:latin typeface="Cambria Math" panose="02040503050406030204" pitchFamily="18" charset="0"/>
                              </a:rPr>
                              <m:t>𝑚</m:t>
                            </m:r>
                          </m:e>
                          <m:sup>
                            <m:r>
                              <a:rPr lang="fi-FI" sz="1000" b="0" i="1" smtClean="0">
                                <a:effectLst/>
                                <a:latin typeface="Cambria Math" panose="02040503050406030204" pitchFamily="18" charset="0"/>
                              </a:rPr>
                              <m:t>2</m:t>
                            </m:r>
                          </m:sup>
                        </m:sSup>
                      </m:den>
                    </m:f>
                  </m:oMath>
                </a14:m>
                <a:r>
                  <a:rPr lang="en-GB" sz="1000" dirty="0">
                    <a:effectLst/>
                    <a:latin typeface="Times"/>
                  </a:rPr>
                  <a:t>): emissive power, irradiation, and radiosity. </a:t>
                </a:r>
                <a:endParaRPr lang="en-GB" sz="1000" dirty="0"/>
              </a:p>
            </p:txBody>
          </p:sp>
        </mc:Choice>
        <mc:Fallback xmlns="">
          <p:sp>
            <p:nvSpPr>
              <p:cNvPr id="11" name="TextBox 10">
                <a:extLst>
                  <a:ext uri="{FF2B5EF4-FFF2-40B4-BE49-F238E27FC236}">
                    <a16:creationId xmlns:a16="http://schemas.microsoft.com/office/drawing/2014/main" id="{A5228013-A833-8B75-004B-BD01F52300BC}"/>
                  </a:ext>
                </a:extLst>
              </p:cNvPr>
              <p:cNvSpPr txBox="1">
                <a:spLocks noRot="1" noChangeAspect="1" noMove="1" noResize="1" noEditPoints="1" noAdjustHandles="1" noChangeArrowheads="1" noChangeShapeType="1" noTextEdit="1"/>
              </p:cNvSpPr>
              <p:nvPr/>
            </p:nvSpPr>
            <p:spPr>
              <a:xfrm>
                <a:off x="5571128" y="4050919"/>
                <a:ext cx="2876902" cy="400110"/>
              </a:xfrm>
              <a:prstGeom prst="rect">
                <a:avLst/>
              </a:prstGeom>
              <a:blipFill>
                <a:blip r:embed="rId5"/>
                <a:stretch>
                  <a:fillRect t="-53125" b="-50000"/>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F678234-291D-F79B-A927-800D688F792A}"/>
                  </a:ext>
                </a:extLst>
              </p:cNvPr>
              <p:cNvSpPr txBox="1"/>
              <p:nvPr/>
            </p:nvSpPr>
            <p:spPr>
              <a:xfrm>
                <a:off x="209456" y="3973975"/>
                <a:ext cx="4154750" cy="553998"/>
              </a:xfrm>
              <a:prstGeom prst="rect">
                <a:avLst/>
              </a:prstGeom>
              <a:noFill/>
            </p:spPr>
            <p:txBody>
              <a:bodyPr wrap="square">
                <a:spAutoFit/>
              </a:bodyPr>
              <a:lstStyle/>
              <a:p>
                <a:r>
                  <a:rPr lang="en-GB" sz="1000" dirty="0">
                    <a:effectLst/>
                    <a:latin typeface="Times"/>
                  </a:rPr>
                  <a:t>where </a:t>
                </a:r>
                <a14:m>
                  <m:oMath xmlns:m="http://schemas.openxmlformats.org/officeDocument/2006/math">
                    <m:sSub>
                      <m:sSubPr>
                        <m:ctrlPr>
                          <a:rPr lang="en-GB" sz="1000" i="1" smtClean="0">
                            <a:effectLst/>
                            <a:latin typeface="Cambria Math" panose="02040503050406030204" pitchFamily="18" charset="0"/>
                          </a:rPr>
                        </m:ctrlPr>
                      </m:sSubPr>
                      <m:e>
                        <m:r>
                          <a:rPr lang="fi-FI" sz="1000" b="0" i="1" smtClean="0">
                            <a:effectLst/>
                            <a:latin typeface="Cambria Math" panose="02040503050406030204" pitchFamily="18" charset="0"/>
                          </a:rPr>
                          <m:t>𝐼</m:t>
                        </m:r>
                      </m:e>
                      <m:sub>
                        <m:r>
                          <a:rPr lang="fi-FI" sz="1000" b="0" i="1" smtClean="0">
                            <a:effectLst/>
                            <a:latin typeface="Cambria Math" panose="02040503050406030204" pitchFamily="18" charset="0"/>
                          </a:rPr>
                          <m:t>𝑒</m:t>
                        </m:r>
                        <m:r>
                          <a:rPr lang="fi-FI" sz="1000" b="0" i="1" smtClean="0">
                            <a:effectLst/>
                            <a:latin typeface="Cambria Math" panose="02040503050406030204" pitchFamily="18" charset="0"/>
                          </a:rPr>
                          <m:t>+</m:t>
                        </m:r>
                        <m:r>
                          <a:rPr lang="fi-FI" sz="1000" b="0" i="1" smtClean="0">
                            <a:effectLst/>
                            <a:latin typeface="Cambria Math" panose="02040503050406030204" pitchFamily="18" charset="0"/>
                          </a:rPr>
                          <m:t>𝑟</m:t>
                        </m:r>
                      </m:sub>
                    </m:sSub>
                  </m:oMath>
                </a14:m>
                <a:r>
                  <a:rPr lang="en-GB" sz="1000" i="1" dirty="0">
                    <a:effectLst/>
                    <a:latin typeface="Times"/>
                  </a:rPr>
                  <a:t> </a:t>
                </a:r>
                <a:r>
                  <a:rPr lang="en-GB" sz="1000" dirty="0">
                    <a:effectLst/>
                    <a:latin typeface="Times"/>
                  </a:rPr>
                  <a:t>is the sum of the emitted and reflected intensities. For a surface that is both a diffuse emitter and a diffuse reflector, </a:t>
                </a:r>
                <a14:m>
                  <m:oMath xmlns:m="http://schemas.openxmlformats.org/officeDocument/2006/math">
                    <m:sSub>
                      <m:sSubPr>
                        <m:ctrlPr>
                          <a:rPr lang="en-GB" sz="1000" i="1">
                            <a:latin typeface="Cambria Math" panose="02040503050406030204" pitchFamily="18" charset="0"/>
                          </a:rPr>
                        </m:ctrlPr>
                      </m:sSubPr>
                      <m:e>
                        <m:r>
                          <a:rPr lang="fi-FI" sz="1000" i="1">
                            <a:latin typeface="Cambria Math" panose="02040503050406030204" pitchFamily="18" charset="0"/>
                          </a:rPr>
                          <m:t>𝐼</m:t>
                        </m:r>
                      </m:e>
                      <m:sub>
                        <m:r>
                          <a:rPr lang="fi-FI" sz="1000" i="1">
                            <a:latin typeface="Cambria Math" panose="02040503050406030204" pitchFamily="18" charset="0"/>
                          </a:rPr>
                          <m:t>𝑒</m:t>
                        </m:r>
                        <m:r>
                          <a:rPr lang="fi-FI" sz="1000" i="1">
                            <a:latin typeface="Cambria Math" panose="02040503050406030204" pitchFamily="18" charset="0"/>
                          </a:rPr>
                          <m:t>+</m:t>
                        </m:r>
                        <m:r>
                          <a:rPr lang="fi-FI" sz="1000" i="1">
                            <a:latin typeface="Cambria Math" panose="02040503050406030204" pitchFamily="18" charset="0"/>
                          </a:rPr>
                          <m:t>𝑟</m:t>
                        </m:r>
                      </m:sub>
                    </m:sSub>
                  </m:oMath>
                </a14:m>
                <a:r>
                  <a:rPr lang="en-GB" sz="1000" i="1" dirty="0">
                    <a:effectLst/>
                    <a:latin typeface="Times"/>
                  </a:rPr>
                  <a:t> </a:t>
                </a:r>
                <a:r>
                  <a:rPr lang="en-GB" sz="1000" dirty="0">
                    <a:effectLst/>
                    <a:latin typeface="MathematicalPi"/>
                  </a:rPr>
                  <a:t> </a:t>
                </a:r>
                <a:r>
                  <a:rPr lang="en-GB" sz="1000" dirty="0">
                    <a:effectLst/>
                    <a:latin typeface="Times"/>
                  </a:rPr>
                  <a:t>constant, and the radiosity relation reduces to </a:t>
                </a:r>
                <a:endParaRPr lang="en-GB" sz="1000" dirty="0"/>
              </a:p>
            </p:txBody>
          </p:sp>
        </mc:Choice>
        <mc:Fallback xmlns="">
          <p:sp>
            <p:nvSpPr>
              <p:cNvPr id="15" name="TextBox 14">
                <a:extLst>
                  <a:ext uri="{FF2B5EF4-FFF2-40B4-BE49-F238E27FC236}">
                    <a16:creationId xmlns:a16="http://schemas.microsoft.com/office/drawing/2014/main" id="{7F678234-291D-F79B-A927-800D688F792A}"/>
                  </a:ext>
                </a:extLst>
              </p:cNvPr>
              <p:cNvSpPr txBox="1">
                <a:spLocks noRot="1" noChangeAspect="1" noMove="1" noResize="1" noEditPoints="1" noAdjustHandles="1" noChangeArrowheads="1" noChangeShapeType="1" noTextEdit="1"/>
              </p:cNvSpPr>
              <p:nvPr/>
            </p:nvSpPr>
            <p:spPr>
              <a:xfrm>
                <a:off x="209456" y="3973975"/>
                <a:ext cx="4154750" cy="553998"/>
              </a:xfrm>
              <a:prstGeom prst="rect">
                <a:avLst/>
              </a:prstGeom>
              <a:blipFill>
                <a:blip r:embed="rId6"/>
                <a:stretch>
                  <a:fillRect b="-4444"/>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EB00767-6642-EA74-3915-0D96A8D6D39F}"/>
                  </a:ext>
                </a:extLst>
              </p:cNvPr>
              <p:cNvSpPr txBox="1"/>
              <p:nvPr/>
            </p:nvSpPr>
            <p:spPr>
              <a:xfrm>
                <a:off x="5015882" y="796093"/>
                <a:ext cx="3845351" cy="954107"/>
              </a:xfrm>
              <a:prstGeom prst="rect">
                <a:avLst/>
              </a:prstGeom>
              <a:solidFill>
                <a:srgbClr val="00FFFF"/>
              </a:solidFill>
            </p:spPr>
            <p:txBody>
              <a:bodyPr wrap="square">
                <a:spAutoFit/>
              </a:bodyPr>
              <a:lstStyle/>
              <a:p>
                <a:r>
                  <a:rPr lang="en-GB" sz="1400" dirty="0">
                    <a:effectLst/>
                    <a:latin typeface="Times"/>
                  </a:rPr>
                  <a:t>For a blackbody, radiosity </a:t>
                </a:r>
                <a:r>
                  <a:rPr lang="en-GB" sz="1400" i="1" dirty="0">
                    <a:effectLst/>
                    <a:latin typeface="Times"/>
                  </a:rPr>
                  <a:t>J </a:t>
                </a:r>
                <a:r>
                  <a:rPr lang="en-GB" sz="1400" dirty="0">
                    <a:effectLst/>
                    <a:latin typeface="Times"/>
                  </a:rPr>
                  <a:t>is equivalent to the emissive power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𝐸</m:t>
                        </m:r>
                      </m:e>
                      <m:sub>
                        <m:r>
                          <a:rPr lang="fi-FI" sz="1400" b="0" i="1" smtClean="0">
                            <a:effectLst/>
                            <a:latin typeface="Cambria Math" panose="02040503050406030204" pitchFamily="18" charset="0"/>
                          </a:rPr>
                          <m:t>𝑏</m:t>
                        </m:r>
                      </m:sub>
                    </m:sSub>
                  </m:oMath>
                </a14:m>
                <a:r>
                  <a:rPr lang="en-GB" sz="800" i="1" dirty="0">
                    <a:effectLst/>
                    <a:latin typeface="Times"/>
                  </a:rPr>
                  <a:t> </a:t>
                </a:r>
                <a:r>
                  <a:rPr lang="en-GB" sz="1400" dirty="0">
                    <a:effectLst/>
                    <a:latin typeface="Times"/>
                  </a:rPr>
                  <a:t>since a blackbody absorbs the entire radiation incident on it and there is no reflected component in radiosity. </a:t>
                </a:r>
                <a:endParaRPr lang="en-GB" dirty="0"/>
              </a:p>
            </p:txBody>
          </p:sp>
        </mc:Choice>
        <mc:Fallback xmlns="">
          <p:sp>
            <p:nvSpPr>
              <p:cNvPr id="17" name="TextBox 16">
                <a:extLst>
                  <a:ext uri="{FF2B5EF4-FFF2-40B4-BE49-F238E27FC236}">
                    <a16:creationId xmlns:a16="http://schemas.microsoft.com/office/drawing/2014/main" id="{2EB00767-6642-EA74-3915-0D96A8D6D39F}"/>
                  </a:ext>
                </a:extLst>
              </p:cNvPr>
              <p:cNvSpPr txBox="1">
                <a:spLocks noRot="1" noChangeAspect="1" noMove="1" noResize="1" noEditPoints="1" noAdjustHandles="1" noChangeArrowheads="1" noChangeShapeType="1" noTextEdit="1"/>
              </p:cNvSpPr>
              <p:nvPr/>
            </p:nvSpPr>
            <p:spPr>
              <a:xfrm>
                <a:off x="5015882" y="796093"/>
                <a:ext cx="3845351" cy="954107"/>
              </a:xfrm>
              <a:prstGeom prst="rect">
                <a:avLst/>
              </a:prstGeom>
              <a:blipFill>
                <a:blip r:embed="rId7"/>
                <a:stretch>
                  <a:fillRect l="-660" t="-1316" b="-6579"/>
                </a:stretch>
              </a:blipFill>
            </p:spPr>
            <p:txBody>
              <a:bodyPr/>
              <a:lstStyle/>
              <a:p>
                <a:r>
                  <a:rPr lang="en-FI">
                    <a:noFill/>
                  </a:rPr>
                  <a:t> </a:t>
                </a:r>
              </a:p>
            </p:txBody>
          </p:sp>
        </mc:Fallback>
      </mc:AlternateContent>
    </p:spTree>
    <p:extLst>
      <p:ext uri="{BB962C8B-B14F-4D97-AF65-F5344CB8AC3E}">
        <p14:creationId xmlns:p14="http://schemas.microsoft.com/office/powerpoint/2010/main" val="1185550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Spectral Quantities</a:t>
            </a:r>
          </a:p>
        </p:txBody>
      </p:sp>
      <p:pic>
        <p:nvPicPr>
          <p:cNvPr id="21" name="Picture 20">
            <a:extLst>
              <a:ext uri="{FF2B5EF4-FFF2-40B4-BE49-F238E27FC236}">
                <a16:creationId xmlns:a16="http://schemas.microsoft.com/office/drawing/2014/main" id="{F2042E53-7DC4-0437-D715-191E555B9BC1}"/>
              </a:ext>
            </a:extLst>
          </p:cNvPr>
          <p:cNvPicPr>
            <a:picLocks noChangeAspect="1"/>
          </p:cNvPicPr>
          <p:nvPr/>
        </p:nvPicPr>
        <p:blipFill>
          <a:blip r:embed="rId2"/>
          <a:stretch>
            <a:fillRect/>
          </a:stretch>
        </p:blipFill>
        <p:spPr>
          <a:xfrm>
            <a:off x="513548" y="4147110"/>
            <a:ext cx="3944398" cy="582394"/>
          </a:xfrm>
          <a:prstGeom prst="rect">
            <a:avLst/>
          </a:prstGeom>
        </p:spPr>
      </p:pic>
      <p:sp>
        <p:nvSpPr>
          <p:cNvPr id="27" name="TextBox 26">
            <a:extLst>
              <a:ext uri="{FF2B5EF4-FFF2-40B4-BE49-F238E27FC236}">
                <a16:creationId xmlns:a16="http://schemas.microsoft.com/office/drawing/2014/main" id="{2D0F2A5A-9EFC-BF6C-9A39-A6D41B10833D}"/>
              </a:ext>
            </a:extLst>
          </p:cNvPr>
          <p:cNvSpPr txBox="1"/>
          <p:nvPr/>
        </p:nvSpPr>
        <p:spPr>
          <a:xfrm>
            <a:off x="5113538" y="833272"/>
            <a:ext cx="3747695" cy="307777"/>
          </a:xfrm>
          <a:prstGeom prst="rect">
            <a:avLst/>
          </a:prstGeom>
          <a:solidFill>
            <a:srgbClr val="00FFFF"/>
          </a:solidFill>
        </p:spPr>
        <p:txBody>
          <a:bodyPr wrap="square">
            <a:spAutoFit/>
          </a:bodyPr>
          <a:lstStyle/>
          <a:p>
            <a:r>
              <a:rPr lang="en-GB" sz="1400" dirty="0">
                <a:effectLst/>
                <a:latin typeface="Times"/>
              </a:rPr>
              <a:t>Then the </a:t>
            </a:r>
            <a:r>
              <a:rPr lang="en-GB" sz="1400" i="1" dirty="0">
                <a:effectLst/>
                <a:latin typeface="Times"/>
              </a:rPr>
              <a:t>spectral emissive power </a:t>
            </a:r>
            <a:r>
              <a:rPr lang="en-GB" sz="1400" dirty="0">
                <a:effectLst/>
                <a:latin typeface="Times"/>
              </a:rPr>
              <a:t>becomes </a:t>
            </a:r>
            <a:endParaRPr lang="en-GB" dirty="0"/>
          </a:p>
        </p:txBody>
      </p:sp>
      <p:pic>
        <p:nvPicPr>
          <p:cNvPr id="28" name="Picture 27">
            <a:extLst>
              <a:ext uri="{FF2B5EF4-FFF2-40B4-BE49-F238E27FC236}">
                <a16:creationId xmlns:a16="http://schemas.microsoft.com/office/drawing/2014/main" id="{8042B5A4-E660-8A34-AA1D-512690FF21E9}"/>
              </a:ext>
            </a:extLst>
          </p:cNvPr>
          <p:cNvPicPr>
            <a:picLocks noChangeAspect="1"/>
          </p:cNvPicPr>
          <p:nvPr/>
        </p:nvPicPr>
        <p:blipFill>
          <a:blip r:embed="rId3"/>
          <a:stretch>
            <a:fillRect/>
          </a:stretch>
        </p:blipFill>
        <p:spPr>
          <a:xfrm>
            <a:off x="4998005" y="1255995"/>
            <a:ext cx="4145995" cy="53954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66AC30-22E9-D247-414A-A53B18D26A55}"/>
                  </a:ext>
                </a:extLst>
              </p:cNvPr>
              <p:cNvSpPr txBox="1"/>
              <p:nvPr/>
            </p:nvSpPr>
            <p:spPr>
              <a:xfrm>
                <a:off x="155359" y="833272"/>
                <a:ext cx="4660776" cy="1384995"/>
              </a:xfrm>
              <a:prstGeom prst="rect">
                <a:avLst/>
              </a:prstGeom>
              <a:solidFill>
                <a:srgbClr val="00FFFF"/>
              </a:solidFill>
            </p:spPr>
            <p:txBody>
              <a:bodyPr wrap="square">
                <a:spAutoFit/>
              </a:bodyPr>
              <a:lstStyle/>
              <a:p>
                <a:r>
                  <a:rPr lang="en-GB" sz="1400" dirty="0">
                    <a:latin typeface="Times"/>
                  </a:rPr>
                  <a:t>S</a:t>
                </a:r>
                <a:r>
                  <a:rPr lang="en-GB" sz="1400" dirty="0">
                    <a:effectLst/>
                    <a:latin typeface="Times"/>
                  </a:rPr>
                  <a:t>ometimes it is necessary to consider the variation of radiation with wavelength as well as direction, and to express quantities at a certain wavelength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oMath>
                </a14:m>
                <a:r>
                  <a:rPr lang="en-GB" sz="1400" dirty="0">
                    <a:effectLst/>
                    <a:latin typeface="MathematicalPi"/>
                  </a:rPr>
                  <a:t> </a:t>
                </a:r>
                <a:r>
                  <a:rPr lang="en-GB" sz="1400" dirty="0">
                    <a:effectLst/>
                    <a:latin typeface="Times"/>
                  </a:rPr>
                  <a:t>or per unit wavelength interval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 </m:t>
                    </m:r>
                  </m:oMath>
                </a14:m>
                <a:r>
                  <a:rPr lang="en-GB" sz="1400" dirty="0">
                    <a:effectLst/>
                    <a:latin typeface="Times"/>
                  </a:rPr>
                  <a:t>about . Such quantities are referred to as </a:t>
                </a:r>
                <a:r>
                  <a:rPr lang="en-GB" sz="1400" i="1" dirty="0">
                    <a:effectLst/>
                    <a:latin typeface="Times"/>
                  </a:rPr>
                  <a:t>spectral </a:t>
                </a:r>
                <a:r>
                  <a:rPr lang="en-GB" sz="1400" dirty="0">
                    <a:effectLst/>
                    <a:latin typeface="Times"/>
                  </a:rPr>
                  <a:t>quantities to draw attention to wavelength dependence. The modifier “spectral” is used to indicate “at a given wavelength.” </a:t>
                </a:r>
                <a:endParaRPr lang="en-GB" dirty="0"/>
              </a:p>
            </p:txBody>
          </p:sp>
        </mc:Choice>
        <mc:Fallback xmlns="">
          <p:sp>
            <p:nvSpPr>
              <p:cNvPr id="5" name="TextBox 4">
                <a:extLst>
                  <a:ext uri="{FF2B5EF4-FFF2-40B4-BE49-F238E27FC236}">
                    <a16:creationId xmlns:a16="http://schemas.microsoft.com/office/drawing/2014/main" id="{3466AC30-22E9-D247-414A-A53B18D26A55}"/>
                  </a:ext>
                </a:extLst>
              </p:cNvPr>
              <p:cNvSpPr txBox="1">
                <a:spLocks noRot="1" noChangeAspect="1" noMove="1" noResize="1" noEditPoints="1" noAdjustHandles="1" noChangeArrowheads="1" noChangeShapeType="1" noTextEdit="1"/>
              </p:cNvSpPr>
              <p:nvPr/>
            </p:nvSpPr>
            <p:spPr>
              <a:xfrm>
                <a:off x="155359" y="833272"/>
                <a:ext cx="4660776" cy="1384995"/>
              </a:xfrm>
              <a:prstGeom prst="rect">
                <a:avLst/>
              </a:prstGeom>
              <a:blipFill>
                <a:blip r:embed="rId4"/>
                <a:stretch>
                  <a:fillRect l="-543" t="-909" r="-1087" b="-4545"/>
                </a:stretch>
              </a:blipFill>
            </p:spPr>
            <p:txBody>
              <a:bodyPr/>
              <a:lstStyle/>
              <a:p>
                <a:r>
                  <a:rPr lang="en-FI">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F98BE6E-1678-5B9F-7CD3-D908B84E12E3}"/>
                  </a:ext>
                </a:extLst>
              </p:cNvPr>
              <p:cNvSpPr txBox="1"/>
              <p:nvPr/>
            </p:nvSpPr>
            <p:spPr>
              <a:xfrm>
                <a:off x="155359" y="2413128"/>
                <a:ext cx="4660776" cy="1618072"/>
              </a:xfrm>
              <a:prstGeom prst="rect">
                <a:avLst/>
              </a:prstGeom>
              <a:solidFill>
                <a:srgbClr val="00FFFF"/>
              </a:solidFill>
            </p:spPr>
            <p:txBody>
              <a:bodyPr wrap="square">
                <a:spAutoFit/>
              </a:bodyPr>
              <a:lstStyle/>
              <a:p>
                <a:r>
                  <a:rPr lang="en-GB" sz="1400" dirty="0">
                    <a:effectLst/>
                    <a:latin typeface="Times"/>
                  </a:rPr>
                  <a:t>The </a:t>
                </a:r>
                <a:r>
                  <a:rPr lang="en-GB" sz="1400" i="1" dirty="0">
                    <a:effectLst/>
                    <a:latin typeface="Times"/>
                  </a:rPr>
                  <a:t>spectral radiation intensity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𝐼</m:t>
                        </m:r>
                      </m:e>
                      <m:sub>
                        <m:r>
                          <a:rPr lang="en-GB" sz="1400" i="1" smtClean="0">
                            <a:effectLst/>
                            <a:latin typeface="Cambria Math" panose="02040503050406030204" pitchFamily="18" charset="0"/>
                            <a:ea typeface="Cambria Math" panose="02040503050406030204" pitchFamily="18" charset="0"/>
                          </a:rPr>
                          <m:t>𝜆</m:t>
                        </m:r>
                      </m:sub>
                    </m:sSub>
                    <m:d>
                      <m:dPr>
                        <m:ctrlPr>
                          <a:rPr lang="en-GB" sz="1400" i="1" smtClean="0">
                            <a:effectLst/>
                            <a:latin typeface="Cambria Math" panose="02040503050406030204" pitchFamily="18" charset="0"/>
                          </a:rPr>
                        </m:ctrlPr>
                      </m:dPr>
                      <m:e>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𝜃</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𝜙</m:t>
                        </m:r>
                      </m:e>
                    </m:d>
                  </m:oMath>
                </a14:m>
                <a:r>
                  <a:rPr lang="en-GB" sz="1400" dirty="0">
                    <a:effectLst/>
                    <a:latin typeface="Times"/>
                  </a:rPr>
                  <a:t>, for example, is simply the total radiation intensity </a:t>
                </a:r>
                <a14:m>
                  <m:oMath xmlns:m="http://schemas.openxmlformats.org/officeDocument/2006/math">
                    <m:r>
                      <a:rPr lang="fi-FI" sz="1400" b="0" i="1" smtClean="0">
                        <a:effectLst/>
                        <a:latin typeface="Cambria Math" panose="02040503050406030204" pitchFamily="18" charset="0"/>
                      </a:rPr>
                      <m:t>𝐼</m:t>
                    </m:r>
                    <m:d>
                      <m:dPr>
                        <m:ctrlPr>
                          <a:rPr lang="fi-FI" sz="1400" b="0" i="1" smtClean="0">
                            <a:effectLst/>
                            <a:latin typeface="Cambria Math" panose="02040503050406030204" pitchFamily="18" charset="0"/>
                          </a:rPr>
                        </m:ctrlPr>
                      </m:dPr>
                      <m:e>
                        <m:r>
                          <a:rPr lang="fi-FI" sz="1400" b="0" i="1" smtClean="0">
                            <a:effectLst/>
                            <a:latin typeface="Cambria Math" panose="02040503050406030204" pitchFamily="18" charset="0"/>
                            <a:ea typeface="Cambria Math" panose="02040503050406030204" pitchFamily="18" charset="0"/>
                          </a:rPr>
                          <m:t>𝜃</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𝜙</m:t>
                        </m:r>
                      </m:e>
                    </m:d>
                  </m:oMath>
                </a14:m>
                <a:r>
                  <a:rPr lang="en-GB" sz="1400" dirty="0">
                    <a:effectLst/>
                    <a:latin typeface="Times"/>
                  </a:rPr>
                  <a:t> per unit wavelength interval about . The </a:t>
                </a:r>
                <a:r>
                  <a:rPr lang="en-GB" sz="1400" b="1" dirty="0">
                    <a:effectLst/>
                    <a:latin typeface="Times"/>
                  </a:rPr>
                  <a:t>spectral intensity </a:t>
                </a:r>
                <a:r>
                  <a:rPr lang="en-GB" sz="1400" dirty="0">
                    <a:effectLst/>
                    <a:latin typeface="Times"/>
                  </a:rPr>
                  <a:t>for emitted radiation </a:t>
                </a:r>
                <a14:m>
                  <m:oMath xmlns:m="http://schemas.openxmlformats.org/officeDocument/2006/math">
                    <m:sSub>
                      <m:sSubPr>
                        <m:ctrlPr>
                          <a:rPr lang="en-GB" sz="1400" i="1">
                            <a:latin typeface="Cambria Math" panose="02040503050406030204" pitchFamily="18" charset="0"/>
                          </a:rPr>
                        </m:ctrlPr>
                      </m:sSubPr>
                      <m:e>
                        <m:r>
                          <a:rPr lang="fi-FI" sz="1400" i="1">
                            <a:latin typeface="Cambria Math" panose="02040503050406030204" pitchFamily="18" charset="0"/>
                          </a:rPr>
                          <m:t>𝐼</m:t>
                        </m:r>
                      </m:e>
                      <m:sub>
                        <m:r>
                          <a:rPr lang="en-GB" sz="1400" i="1">
                            <a:latin typeface="Cambria Math" panose="02040503050406030204" pitchFamily="18" charset="0"/>
                            <a:ea typeface="Cambria Math" panose="02040503050406030204" pitchFamily="18" charset="0"/>
                          </a:rPr>
                          <m:t>𝜆</m:t>
                        </m:r>
                        <m:r>
                          <a:rPr lang="fi-FI" sz="1400" b="0" i="1" smtClean="0">
                            <a:latin typeface="Cambria Math" panose="02040503050406030204" pitchFamily="18" charset="0"/>
                            <a:ea typeface="Cambria Math" panose="02040503050406030204" pitchFamily="18" charset="0"/>
                          </a:rPr>
                          <m:t>,</m:t>
                        </m:r>
                        <m:r>
                          <a:rPr lang="fi-FI" sz="1400" b="0" i="1" smtClean="0">
                            <a:latin typeface="Cambria Math" panose="02040503050406030204" pitchFamily="18" charset="0"/>
                            <a:ea typeface="Cambria Math" panose="02040503050406030204" pitchFamily="18" charset="0"/>
                          </a:rPr>
                          <m:t>𝑒</m:t>
                        </m:r>
                      </m:sub>
                    </m:sSub>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𝜆</m:t>
                        </m:r>
                        <m:r>
                          <a:rPr lang="fi-FI" sz="1400" i="1">
                            <a:latin typeface="Cambria Math" panose="02040503050406030204" pitchFamily="18" charset="0"/>
                            <a:ea typeface="Cambria Math" panose="02040503050406030204" pitchFamily="18" charset="0"/>
                          </a:rPr>
                          <m:t>,</m:t>
                        </m:r>
                        <m:r>
                          <a:rPr lang="fi-FI" sz="1400" i="1">
                            <a:latin typeface="Cambria Math" panose="02040503050406030204" pitchFamily="18" charset="0"/>
                            <a:ea typeface="Cambria Math" panose="02040503050406030204" pitchFamily="18" charset="0"/>
                          </a:rPr>
                          <m:t>𝜃</m:t>
                        </m:r>
                        <m:r>
                          <a:rPr lang="fi-FI" sz="1400" i="1">
                            <a:latin typeface="Cambria Math" panose="02040503050406030204" pitchFamily="18" charset="0"/>
                            <a:ea typeface="Cambria Math" panose="02040503050406030204" pitchFamily="18" charset="0"/>
                          </a:rPr>
                          <m:t>,</m:t>
                        </m:r>
                        <m:r>
                          <a:rPr lang="fi-FI" sz="1400" i="1">
                            <a:latin typeface="Cambria Math" panose="02040503050406030204" pitchFamily="18" charset="0"/>
                            <a:ea typeface="Cambria Math" panose="02040503050406030204" pitchFamily="18" charset="0"/>
                          </a:rPr>
                          <m:t>𝜙</m:t>
                        </m:r>
                      </m:e>
                    </m:d>
                    <m:r>
                      <a:rPr lang="fi-FI" sz="1400" i="1">
                        <a:latin typeface="Cambria Math" panose="02040503050406030204" pitchFamily="18" charset="0"/>
                        <a:ea typeface="Cambria Math" panose="02040503050406030204" pitchFamily="18" charset="0"/>
                      </a:rPr>
                      <m:t> </m:t>
                    </m:r>
                  </m:oMath>
                </a14:m>
                <a:r>
                  <a:rPr lang="en-GB" sz="1400" dirty="0">
                    <a:effectLst/>
                    <a:latin typeface="Times"/>
                  </a:rPr>
                  <a:t> can be defined as </a:t>
                </a:r>
                <a:r>
                  <a:rPr lang="en-GB" sz="1400" i="1" dirty="0">
                    <a:effectLst/>
                    <a:latin typeface="Times"/>
                  </a:rPr>
                  <a:t>the rate at which radiation energy </a:t>
                </a:r>
                <a14:m>
                  <m:oMath xmlns:m="http://schemas.openxmlformats.org/officeDocument/2006/math">
                    <m:r>
                      <a:rPr lang="fi-FI" sz="1400" b="0" i="1" smtClean="0">
                        <a:effectLst/>
                        <a:latin typeface="Cambria Math" panose="02040503050406030204" pitchFamily="18" charset="0"/>
                      </a:rPr>
                      <m:t>𝑑</m:t>
                    </m:r>
                    <m:sSub>
                      <m:sSubPr>
                        <m:ctrlPr>
                          <a:rPr lang="fi-FI" sz="1400" b="0" i="1" smtClean="0">
                            <a:effectLst/>
                            <a:latin typeface="Cambria Math" panose="02040503050406030204" pitchFamily="18" charset="0"/>
                          </a:rPr>
                        </m:ctrlPr>
                      </m:sSubPr>
                      <m:e>
                        <m:acc>
                          <m:accPr>
                            <m:chr m:val="̇"/>
                            <m:ctrlPr>
                              <a:rPr lang="fi-FI" sz="1400" b="0" i="1" smtClean="0">
                                <a:effectLst/>
                                <a:latin typeface="Cambria Math" panose="02040503050406030204" pitchFamily="18" charset="0"/>
                              </a:rPr>
                            </m:ctrlPr>
                          </m:accPr>
                          <m:e>
                            <m:r>
                              <a:rPr lang="fi-FI" sz="1400" b="0" i="1" smtClean="0">
                                <a:effectLst/>
                                <a:latin typeface="Cambria Math" panose="02040503050406030204" pitchFamily="18" charset="0"/>
                              </a:rPr>
                              <m:t>𝑄</m:t>
                            </m:r>
                          </m:e>
                        </m:acc>
                      </m:e>
                      <m:sub>
                        <m:r>
                          <a:rPr lang="fi-FI" sz="1400" b="0" i="1" smtClean="0">
                            <a:effectLst/>
                            <a:latin typeface="Cambria Math" panose="02040503050406030204" pitchFamily="18" charset="0"/>
                          </a:rPr>
                          <m:t>𝑒</m:t>
                        </m:r>
                      </m:sub>
                    </m:sSub>
                  </m:oMath>
                </a14:m>
                <a:r>
                  <a:rPr lang="en-GB" dirty="0"/>
                  <a:t> </a:t>
                </a:r>
                <a:r>
                  <a:rPr lang="en-GB" sz="1400" i="1" dirty="0">
                    <a:effectLst/>
                    <a:latin typeface="Times"/>
                  </a:rPr>
                  <a:t>is emitted at the wavelength </a:t>
                </a:r>
                <a:r>
                  <a:rPr lang="en-GB" sz="1400" dirty="0">
                    <a:effectLst/>
                    <a:latin typeface="MathematicalPi"/>
                  </a:rPr>
                  <a:t> </a:t>
                </a:r>
                <a:r>
                  <a:rPr lang="en-GB" sz="1400" i="1" dirty="0">
                    <a:effectLst/>
                    <a:latin typeface="Times"/>
                  </a:rPr>
                  <a:t>in the </a:t>
                </a:r>
                <a14:m>
                  <m:oMath xmlns:m="http://schemas.openxmlformats.org/officeDocument/2006/math">
                    <m:d>
                      <m:dPr>
                        <m:ctrlPr>
                          <a:rPr lang="fi-FI" sz="1400" i="1">
                            <a:latin typeface="Cambria Math" panose="02040503050406030204" pitchFamily="18" charset="0"/>
                          </a:rPr>
                        </m:ctrlPr>
                      </m:dPr>
                      <m:e>
                        <m:r>
                          <a:rPr lang="fi-FI" sz="1400" i="1">
                            <a:latin typeface="Cambria Math" panose="02040503050406030204" pitchFamily="18" charset="0"/>
                            <a:ea typeface="Cambria Math" panose="02040503050406030204" pitchFamily="18" charset="0"/>
                          </a:rPr>
                          <m:t>𝜃</m:t>
                        </m:r>
                        <m:r>
                          <a:rPr lang="fi-FI" sz="1400" i="1">
                            <a:latin typeface="Cambria Math" panose="02040503050406030204" pitchFamily="18" charset="0"/>
                            <a:ea typeface="Cambria Math" panose="02040503050406030204" pitchFamily="18" charset="0"/>
                          </a:rPr>
                          <m:t>,</m:t>
                        </m:r>
                        <m:r>
                          <a:rPr lang="fi-FI" sz="1400" i="1">
                            <a:latin typeface="Cambria Math" panose="02040503050406030204" pitchFamily="18" charset="0"/>
                            <a:ea typeface="Cambria Math" panose="02040503050406030204" pitchFamily="18" charset="0"/>
                          </a:rPr>
                          <m:t>𝜙</m:t>
                        </m:r>
                      </m:e>
                    </m:d>
                    <m:r>
                      <a:rPr lang="fi-FI" sz="1400" b="0" i="0" smtClean="0">
                        <a:latin typeface="Cambria Math" panose="02040503050406030204" pitchFamily="18" charset="0"/>
                        <a:ea typeface="Cambria Math" panose="02040503050406030204" pitchFamily="18" charset="0"/>
                      </a:rPr>
                      <m:t> </m:t>
                    </m:r>
                  </m:oMath>
                </a14:m>
                <a:r>
                  <a:rPr lang="en-GB" sz="1400" i="1" dirty="0">
                    <a:effectLst/>
                    <a:latin typeface="Times"/>
                  </a:rPr>
                  <a:t>direction per unit area normal to this direction, per unit solid angle about this direction, </a:t>
                </a:r>
                <a:endParaRPr lang="en-GB" dirty="0"/>
              </a:p>
            </p:txBody>
          </p:sp>
        </mc:Choice>
        <mc:Fallback xmlns="">
          <p:sp>
            <p:nvSpPr>
              <p:cNvPr id="11" name="TextBox 10">
                <a:extLst>
                  <a:ext uri="{FF2B5EF4-FFF2-40B4-BE49-F238E27FC236}">
                    <a16:creationId xmlns:a16="http://schemas.microsoft.com/office/drawing/2014/main" id="{0F98BE6E-1678-5B9F-7CD3-D908B84E12E3}"/>
                  </a:ext>
                </a:extLst>
              </p:cNvPr>
              <p:cNvSpPr txBox="1">
                <a:spLocks noRot="1" noChangeAspect="1" noMove="1" noResize="1" noEditPoints="1" noAdjustHandles="1" noChangeArrowheads="1" noChangeShapeType="1" noTextEdit="1"/>
              </p:cNvSpPr>
              <p:nvPr/>
            </p:nvSpPr>
            <p:spPr>
              <a:xfrm>
                <a:off x="155359" y="2413128"/>
                <a:ext cx="4660776" cy="1618072"/>
              </a:xfrm>
              <a:prstGeom prst="rect">
                <a:avLst/>
              </a:prstGeom>
              <a:blipFill>
                <a:blip r:embed="rId5"/>
                <a:stretch>
                  <a:fillRect l="-543" t="-781" r="-1087" b="-3125"/>
                </a:stretch>
              </a:blipFill>
            </p:spPr>
            <p:txBody>
              <a:bodyPr/>
              <a:lstStyle/>
              <a:p>
                <a:r>
                  <a:rPr lang="en-FI">
                    <a:noFill/>
                  </a:rPr>
                  <a:t> </a:t>
                </a:r>
              </a:p>
            </p:txBody>
          </p:sp>
        </mc:Fallback>
      </mc:AlternateContent>
      <p:pic>
        <p:nvPicPr>
          <p:cNvPr id="16" name="Picture 15">
            <a:extLst>
              <a:ext uri="{FF2B5EF4-FFF2-40B4-BE49-F238E27FC236}">
                <a16:creationId xmlns:a16="http://schemas.microsoft.com/office/drawing/2014/main" id="{62D877BC-C627-73D1-CC46-BB8839E4B5B3}"/>
              </a:ext>
            </a:extLst>
          </p:cNvPr>
          <p:cNvPicPr>
            <a:picLocks noChangeAspect="1"/>
          </p:cNvPicPr>
          <p:nvPr/>
        </p:nvPicPr>
        <p:blipFill>
          <a:blip r:embed="rId6"/>
          <a:stretch>
            <a:fillRect/>
          </a:stretch>
        </p:blipFill>
        <p:spPr>
          <a:xfrm>
            <a:off x="6033179" y="1835672"/>
            <a:ext cx="2623472" cy="2083786"/>
          </a:xfrm>
          <a:prstGeom prst="rect">
            <a:avLst/>
          </a:prstGeom>
        </p:spPr>
      </p:pic>
      <p:sp>
        <p:nvSpPr>
          <p:cNvPr id="19" name="TextBox 18">
            <a:extLst>
              <a:ext uri="{FF2B5EF4-FFF2-40B4-BE49-F238E27FC236}">
                <a16:creationId xmlns:a16="http://schemas.microsoft.com/office/drawing/2014/main" id="{DC9D84EC-BCF0-6002-4304-6F732251642A}"/>
              </a:ext>
            </a:extLst>
          </p:cNvPr>
          <p:cNvSpPr txBox="1"/>
          <p:nvPr/>
        </p:nvSpPr>
        <p:spPr>
          <a:xfrm>
            <a:off x="5852807" y="4038197"/>
            <a:ext cx="2984216" cy="400110"/>
          </a:xfrm>
          <a:prstGeom prst="rect">
            <a:avLst/>
          </a:prstGeom>
          <a:noFill/>
        </p:spPr>
        <p:txBody>
          <a:bodyPr wrap="square">
            <a:spAutoFit/>
          </a:bodyPr>
          <a:lstStyle/>
          <a:p>
            <a:r>
              <a:rPr lang="en-GB" sz="1000" dirty="0">
                <a:effectLst/>
                <a:latin typeface="Times"/>
              </a:rPr>
              <a:t>Integration of a “spectral” quantity for all wavelengths gives the “total” quantity. </a:t>
            </a:r>
            <a:endParaRPr lang="en-GB" sz="1000" dirty="0"/>
          </a:p>
        </p:txBody>
      </p:sp>
    </p:spTree>
    <p:extLst>
      <p:ext uri="{BB962C8B-B14F-4D97-AF65-F5344CB8AC3E}">
        <p14:creationId xmlns:p14="http://schemas.microsoft.com/office/powerpoint/2010/main" val="155247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Spectral Quantities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726D7E0-63A9-0D28-22B5-5FFA19968FF5}"/>
                  </a:ext>
                </a:extLst>
              </p:cNvPr>
              <p:cNvSpPr txBox="1"/>
              <p:nvPr/>
            </p:nvSpPr>
            <p:spPr>
              <a:xfrm>
                <a:off x="139824" y="906673"/>
                <a:ext cx="4629704" cy="1169551"/>
              </a:xfrm>
              <a:prstGeom prst="rect">
                <a:avLst/>
              </a:prstGeom>
              <a:solidFill>
                <a:srgbClr val="00FFFF"/>
              </a:solidFill>
            </p:spPr>
            <p:txBody>
              <a:bodyPr wrap="square">
                <a:spAutoFit/>
              </a:bodyPr>
              <a:lstStyle/>
              <a:p>
                <a:r>
                  <a:rPr lang="en-GB" sz="1400" dirty="0">
                    <a:effectLst/>
                    <a:latin typeface="Times"/>
                  </a:rPr>
                  <a:t>When the variation of spectral radiation intensity </a:t>
                </a:r>
                <a14:m>
                  <m:oMath xmlns:m="http://schemas.openxmlformats.org/officeDocument/2006/math">
                    <m:sSub>
                      <m:sSubPr>
                        <m:ctrlPr>
                          <a:rPr lang="en-GB" sz="1400" i="1" dirty="0" smtClean="0">
                            <a:effectLst/>
                            <a:latin typeface="Cambria Math" panose="02040503050406030204" pitchFamily="18" charset="0"/>
                          </a:rPr>
                        </m:ctrlPr>
                      </m:sSubPr>
                      <m:e>
                        <m:r>
                          <a:rPr lang="fi-FI" sz="1400" b="0" i="1" dirty="0" smtClean="0">
                            <a:effectLst/>
                            <a:latin typeface="Cambria Math" panose="02040503050406030204" pitchFamily="18" charset="0"/>
                          </a:rPr>
                          <m:t>𝐼</m:t>
                        </m:r>
                      </m:e>
                      <m:sub>
                        <m:r>
                          <a:rPr lang="en-GB" sz="1400" i="1" dirty="0" smtClean="0">
                            <a:effectLst/>
                            <a:latin typeface="Cambria Math" panose="02040503050406030204" pitchFamily="18" charset="0"/>
                            <a:ea typeface="Cambria Math" panose="02040503050406030204" pitchFamily="18" charset="0"/>
                          </a:rPr>
                          <m:t>𝜆</m:t>
                        </m:r>
                      </m:sub>
                    </m:sSub>
                    <m:r>
                      <a:rPr lang="fi-FI" sz="1400" b="0" i="1" dirty="0" smtClean="0">
                        <a:effectLst/>
                        <a:latin typeface="Cambria Math" panose="02040503050406030204" pitchFamily="18" charset="0"/>
                      </a:rPr>
                      <m:t> </m:t>
                    </m:r>
                  </m:oMath>
                </a14:m>
                <a:r>
                  <a:rPr lang="en-GB" sz="1400" dirty="0">
                    <a:effectLst/>
                    <a:latin typeface="Times"/>
                  </a:rPr>
                  <a:t>with wavelength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oMath>
                </a14:m>
                <a:r>
                  <a:rPr lang="en-GB" sz="1400" dirty="0">
                    <a:effectLst/>
                    <a:latin typeface="MathematicalPi"/>
                  </a:rPr>
                  <a:t> </a:t>
                </a:r>
                <a:r>
                  <a:rPr lang="en-GB" sz="1400" dirty="0">
                    <a:effectLst/>
                    <a:latin typeface="Times"/>
                  </a:rPr>
                  <a:t>is known, the total radiation intensity </a:t>
                </a:r>
                <a:r>
                  <a:rPr lang="en-GB" sz="1400" i="1" dirty="0">
                    <a:effectLst/>
                    <a:latin typeface="Times"/>
                  </a:rPr>
                  <a:t>I </a:t>
                </a:r>
                <a:r>
                  <a:rPr lang="en-GB" sz="1400" dirty="0">
                    <a:effectLst/>
                    <a:latin typeface="Times"/>
                  </a:rPr>
                  <a:t>for emitted , incident, and emitted +</a:t>
                </a:r>
                <a:r>
                  <a:rPr lang="en-GB" sz="1400" dirty="0">
                    <a:effectLst/>
                    <a:latin typeface="MathematicalPi"/>
                  </a:rPr>
                  <a:t> </a:t>
                </a:r>
                <a:r>
                  <a:rPr lang="en-GB" sz="1400" dirty="0">
                    <a:effectLst/>
                    <a:latin typeface="Times"/>
                  </a:rPr>
                  <a:t>reflected radiation can be determined by integration over the entire wavelength spectrum as </a:t>
                </a:r>
                <a:endParaRPr lang="en-GB" dirty="0"/>
              </a:p>
            </p:txBody>
          </p:sp>
        </mc:Choice>
        <mc:Fallback xmlns="">
          <p:sp>
            <p:nvSpPr>
              <p:cNvPr id="5" name="TextBox 4">
                <a:extLst>
                  <a:ext uri="{FF2B5EF4-FFF2-40B4-BE49-F238E27FC236}">
                    <a16:creationId xmlns:a16="http://schemas.microsoft.com/office/drawing/2014/main" id="{7726D7E0-63A9-0D28-22B5-5FFA19968FF5}"/>
                  </a:ext>
                </a:extLst>
              </p:cNvPr>
              <p:cNvSpPr txBox="1">
                <a:spLocks noRot="1" noChangeAspect="1" noMove="1" noResize="1" noEditPoints="1" noAdjustHandles="1" noChangeArrowheads="1" noChangeShapeType="1" noTextEdit="1"/>
              </p:cNvSpPr>
              <p:nvPr/>
            </p:nvSpPr>
            <p:spPr>
              <a:xfrm>
                <a:off x="139824" y="906673"/>
                <a:ext cx="4629704" cy="1169551"/>
              </a:xfrm>
              <a:prstGeom prst="rect">
                <a:avLst/>
              </a:prstGeom>
              <a:blipFill>
                <a:blip r:embed="rId2"/>
                <a:stretch>
                  <a:fillRect l="-548" t="-1075" b="-4301"/>
                </a:stretch>
              </a:blipFill>
            </p:spPr>
            <p:txBody>
              <a:bodyPr/>
              <a:lstStyle/>
              <a:p>
                <a:r>
                  <a:rPr lang="en-FI">
                    <a:noFill/>
                  </a:rPr>
                  <a:t> </a:t>
                </a:r>
              </a:p>
            </p:txBody>
          </p:sp>
        </mc:Fallback>
      </mc:AlternateContent>
      <p:pic>
        <p:nvPicPr>
          <p:cNvPr id="6" name="Picture 5">
            <a:extLst>
              <a:ext uri="{FF2B5EF4-FFF2-40B4-BE49-F238E27FC236}">
                <a16:creationId xmlns:a16="http://schemas.microsoft.com/office/drawing/2014/main" id="{104C8AF5-F9E8-EA58-1448-221CE369158D}"/>
              </a:ext>
            </a:extLst>
          </p:cNvPr>
          <p:cNvPicPr>
            <a:picLocks noChangeAspect="1"/>
          </p:cNvPicPr>
          <p:nvPr/>
        </p:nvPicPr>
        <p:blipFill>
          <a:blip r:embed="rId3"/>
          <a:stretch>
            <a:fillRect/>
          </a:stretch>
        </p:blipFill>
        <p:spPr>
          <a:xfrm>
            <a:off x="70213" y="2134460"/>
            <a:ext cx="5075808" cy="51691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F9D7691-C3B2-7A30-7D25-6E05564B9ADA}"/>
                  </a:ext>
                </a:extLst>
              </p:cNvPr>
              <p:cNvSpPr txBox="1"/>
              <p:nvPr/>
            </p:nvSpPr>
            <p:spPr>
              <a:xfrm>
                <a:off x="139824" y="2759910"/>
                <a:ext cx="4629704" cy="954107"/>
              </a:xfrm>
              <a:prstGeom prst="rect">
                <a:avLst/>
              </a:prstGeom>
              <a:solidFill>
                <a:srgbClr val="00FFFF"/>
              </a:solidFill>
            </p:spPr>
            <p:txBody>
              <a:bodyPr wrap="square">
                <a:spAutoFit/>
              </a:bodyPr>
              <a:lstStyle/>
              <a:p>
                <a:r>
                  <a:rPr lang="en-GB" sz="1400" dirty="0">
                    <a:effectLst/>
                    <a:latin typeface="Times"/>
                  </a:rPr>
                  <a:t>Similarly, when the variations of spectral radiation fluxes </a:t>
                </a:r>
                <a14:m>
                  <m:oMath xmlns:m="http://schemas.openxmlformats.org/officeDocument/2006/math">
                    <m:sSub>
                      <m:sSubPr>
                        <m:ctrlPr>
                          <a:rPr lang="en-GB" sz="1400" i="1" dirty="0" smtClean="0">
                            <a:effectLst/>
                            <a:latin typeface="Cambria Math" panose="02040503050406030204" pitchFamily="18" charset="0"/>
                          </a:rPr>
                        </m:ctrlPr>
                      </m:sSubPr>
                      <m:e>
                        <m:r>
                          <a:rPr lang="fi-FI" sz="1400" b="0" i="1" dirty="0" smtClean="0">
                            <a:effectLst/>
                            <a:latin typeface="Cambria Math" panose="02040503050406030204" pitchFamily="18" charset="0"/>
                          </a:rPr>
                          <m:t>𝐸</m:t>
                        </m:r>
                      </m:e>
                      <m:sub>
                        <m:r>
                          <a:rPr lang="en-GB" sz="1400" i="1" dirty="0" smtClean="0">
                            <a:effectLst/>
                            <a:latin typeface="Cambria Math" panose="02040503050406030204" pitchFamily="18" charset="0"/>
                            <a:ea typeface="Cambria Math" panose="02040503050406030204" pitchFamily="18" charset="0"/>
                          </a:rPr>
                          <m:t>𝜆</m:t>
                        </m:r>
                      </m:sub>
                    </m:sSub>
                  </m:oMath>
                </a14:m>
                <a:r>
                  <a:rPr lang="en-GB" sz="1400" dirty="0">
                    <a:effectLst/>
                    <a:latin typeface="Times"/>
                  </a:rPr>
                  <a:t>, </a:t>
                </a:r>
                <a14:m>
                  <m:oMath xmlns:m="http://schemas.openxmlformats.org/officeDocument/2006/math">
                    <m:sSub>
                      <m:sSubPr>
                        <m:ctrlPr>
                          <a:rPr lang="en-GB" sz="1400" i="1" dirty="0">
                            <a:latin typeface="Cambria Math" panose="02040503050406030204" pitchFamily="18" charset="0"/>
                          </a:rPr>
                        </m:ctrlPr>
                      </m:sSubPr>
                      <m:e>
                        <m:r>
                          <a:rPr lang="fi-FI" sz="1400" b="0" i="1" dirty="0" smtClean="0">
                            <a:latin typeface="Cambria Math" panose="02040503050406030204" pitchFamily="18" charset="0"/>
                          </a:rPr>
                          <m:t>𝐺</m:t>
                        </m:r>
                      </m:e>
                      <m:sub>
                        <m:r>
                          <a:rPr lang="en-GB" sz="1400" i="1" dirty="0">
                            <a:latin typeface="Cambria Math" panose="02040503050406030204" pitchFamily="18" charset="0"/>
                            <a:ea typeface="Cambria Math" panose="02040503050406030204" pitchFamily="18" charset="0"/>
                          </a:rPr>
                          <m:t>𝜆</m:t>
                        </m:r>
                      </m:sub>
                    </m:sSub>
                  </m:oMath>
                </a14:m>
                <a:r>
                  <a:rPr lang="en-GB" sz="1400" dirty="0">
                    <a:effectLst/>
                    <a:latin typeface="Times"/>
                  </a:rPr>
                  <a:t>, and </a:t>
                </a:r>
                <a14:m>
                  <m:oMath xmlns:m="http://schemas.openxmlformats.org/officeDocument/2006/math">
                    <m:sSub>
                      <m:sSubPr>
                        <m:ctrlPr>
                          <a:rPr lang="en-GB" sz="1400" i="1" dirty="0">
                            <a:latin typeface="Cambria Math" panose="02040503050406030204" pitchFamily="18" charset="0"/>
                          </a:rPr>
                        </m:ctrlPr>
                      </m:sSubPr>
                      <m:e>
                        <m:r>
                          <a:rPr lang="fi-FI" sz="1400" b="0" i="1" dirty="0" smtClean="0">
                            <a:latin typeface="Cambria Math" panose="02040503050406030204" pitchFamily="18" charset="0"/>
                          </a:rPr>
                          <m:t>𝐽</m:t>
                        </m:r>
                      </m:e>
                      <m:sub>
                        <m:r>
                          <a:rPr lang="en-GB" sz="1400" i="1" dirty="0">
                            <a:latin typeface="Cambria Math" panose="02040503050406030204" pitchFamily="18" charset="0"/>
                            <a:ea typeface="Cambria Math" panose="02040503050406030204" pitchFamily="18" charset="0"/>
                          </a:rPr>
                          <m:t>𝜆</m:t>
                        </m:r>
                      </m:sub>
                    </m:sSub>
                  </m:oMath>
                </a14:m>
                <a:r>
                  <a:rPr lang="en-GB" sz="800" dirty="0">
                    <a:effectLst/>
                    <a:latin typeface="MathematicalPi"/>
                  </a:rPr>
                  <a:t> </a:t>
                </a:r>
                <a:r>
                  <a:rPr lang="en-GB" sz="1400" dirty="0">
                    <a:effectLst/>
                    <a:latin typeface="Times"/>
                  </a:rPr>
                  <a:t>with wavelength</a:t>
                </a:r>
                <a:r>
                  <a:rPr lang="en-GB" sz="1400" dirty="0">
                    <a:effectLst/>
                    <a:latin typeface="MathematicalPi"/>
                  </a:rPr>
                  <a:t> </a:t>
                </a:r>
                <a14:m>
                  <m:oMath xmlns:m="http://schemas.openxmlformats.org/officeDocument/2006/math">
                    <m:r>
                      <a:rPr lang="en-GB" sz="1400" i="1" smtClean="0">
                        <a:effectLst/>
                        <a:latin typeface="Cambria Math" panose="02040503050406030204" pitchFamily="18" charset="0"/>
                        <a:ea typeface="Cambria Math" panose="02040503050406030204" pitchFamily="18" charset="0"/>
                      </a:rPr>
                      <m:t>𝜆</m:t>
                    </m:r>
                    <m:r>
                      <a:rPr lang="fi-FI" sz="1400" b="0" i="1" smtClean="0">
                        <a:effectLst/>
                        <a:latin typeface="Cambria Math" panose="02040503050406030204" pitchFamily="18" charset="0"/>
                        <a:ea typeface="Cambria Math" panose="02040503050406030204" pitchFamily="18" charset="0"/>
                      </a:rPr>
                      <m:t> </m:t>
                    </m:r>
                  </m:oMath>
                </a14:m>
                <a:r>
                  <a:rPr lang="en-GB" sz="1400" dirty="0">
                    <a:effectLst/>
                    <a:latin typeface="Times"/>
                  </a:rPr>
                  <a:t>are known, the total radiation fluxes can be determined by integration over the entire wavelength spectrum as </a:t>
                </a:r>
                <a:endParaRPr lang="en-GB" dirty="0"/>
              </a:p>
            </p:txBody>
          </p:sp>
        </mc:Choice>
        <mc:Fallback xmlns="">
          <p:sp>
            <p:nvSpPr>
              <p:cNvPr id="11" name="TextBox 10">
                <a:extLst>
                  <a:ext uri="{FF2B5EF4-FFF2-40B4-BE49-F238E27FC236}">
                    <a16:creationId xmlns:a16="http://schemas.microsoft.com/office/drawing/2014/main" id="{0F9D7691-C3B2-7A30-7D25-6E05564B9ADA}"/>
                  </a:ext>
                </a:extLst>
              </p:cNvPr>
              <p:cNvSpPr txBox="1">
                <a:spLocks noRot="1" noChangeAspect="1" noMove="1" noResize="1" noEditPoints="1" noAdjustHandles="1" noChangeArrowheads="1" noChangeShapeType="1" noTextEdit="1"/>
              </p:cNvSpPr>
              <p:nvPr/>
            </p:nvSpPr>
            <p:spPr>
              <a:xfrm>
                <a:off x="139824" y="2759910"/>
                <a:ext cx="4629704" cy="954107"/>
              </a:xfrm>
              <a:prstGeom prst="rect">
                <a:avLst/>
              </a:prstGeom>
              <a:blipFill>
                <a:blip r:embed="rId4"/>
                <a:stretch>
                  <a:fillRect l="-548" t="-1316" b="-5263"/>
                </a:stretch>
              </a:blipFill>
            </p:spPr>
            <p:txBody>
              <a:bodyPr/>
              <a:lstStyle/>
              <a:p>
                <a:r>
                  <a:rPr lang="en-FI">
                    <a:noFill/>
                  </a:rPr>
                  <a:t> </a:t>
                </a:r>
              </a:p>
            </p:txBody>
          </p:sp>
        </mc:Fallback>
      </mc:AlternateContent>
      <p:pic>
        <p:nvPicPr>
          <p:cNvPr id="12" name="Picture 11">
            <a:extLst>
              <a:ext uri="{FF2B5EF4-FFF2-40B4-BE49-F238E27FC236}">
                <a16:creationId xmlns:a16="http://schemas.microsoft.com/office/drawing/2014/main" id="{E0439726-ECEC-BE9F-3B63-945FA0A7E726}"/>
              </a:ext>
            </a:extLst>
          </p:cNvPr>
          <p:cNvPicPr>
            <a:picLocks noChangeAspect="1"/>
          </p:cNvPicPr>
          <p:nvPr/>
        </p:nvPicPr>
        <p:blipFill>
          <a:blip r:embed="rId5"/>
          <a:stretch>
            <a:fillRect/>
          </a:stretch>
        </p:blipFill>
        <p:spPr>
          <a:xfrm>
            <a:off x="139823" y="3709918"/>
            <a:ext cx="4629705" cy="607552"/>
          </a:xfrm>
          <a:prstGeom prst="rect">
            <a:avLst/>
          </a:prstGeom>
        </p:spPr>
      </p:pic>
      <p:sp>
        <p:nvSpPr>
          <p:cNvPr id="16" name="TextBox 15">
            <a:extLst>
              <a:ext uri="{FF2B5EF4-FFF2-40B4-BE49-F238E27FC236}">
                <a16:creationId xmlns:a16="http://schemas.microsoft.com/office/drawing/2014/main" id="{E0C47009-87A3-A77B-DDF4-10368052B6A5}"/>
              </a:ext>
            </a:extLst>
          </p:cNvPr>
          <p:cNvSpPr txBox="1"/>
          <p:nvPr/>
        </p:nvSpPr>
        <p:spPr>
          <a:xfrm>
            <a:off x="41764" y="4397703"/>
            <a:ext cx="4727763" cy="523220"/>
          </a:xfrm>
          <a:prstGeom prst="rect">
            <a:avLst/>
          </a:prstGeom>
          <a:solidFill>
            <a:srgbClr val="00FFFF"/>
          </a:solidFill>
        </p:spPr>
        <p:txBody>
          <a:bodyPr wrap="square">
            <a:spAutoFit/>
          </a:bodyPr>
          <a:lstStyle/>
          <a:p>
            <a:r>
              <a:rPr lang="en-GB" sz="1400" dirty="0">
                <a:effectLst/>
                <a:latin typeface="Times"/>
              </a:rPr>
              <a:t>When the surfaces and the incident radiation are </a:t>
            </a:r>
            <a:r>
              <a:rPr lang="en-GB" sz="1400" i="1" dirty="0">
                <a:effectLst/>
                <a:latin typeface="Times"/>
              </a:rPr>
              <a:t>diffuse, </a:t>
            </a:r>
            <a:r>
              <a:rPr lang="en-GB" sz="1400" dirty="0">
                <a:effectLst/>
                <a:latin typeface="Times"/>
              </a:rPr>
              <a:t>the spectral radiation fluxes are related to spectral intensities as </a:t>
            </a:r>
            <a:endParaRPr lang="en-GB" dirty="0"/>
          </a:p>
        </p:txBody>
      </p:sp>
      <p:pic>
        <p:nvPicPr>
          <p:cNvPr id="17" name="Picture 16">
            <a:extLst>
              <a:ext uri="{FF2B5EF4-FFF2-40B4-BE49-F238E27FC236}">
                <a16:creationId xmlns:a16="http://schemas.microsoft.com/office/drawing/2014/main" id="{85976A5D-2AF8-DF22-5B53-F703861815F9}"/>
              </a:ext>
            </a:extLst>
          </p:cNvPr>
          <p:cNvPicPr>
            <a:picLocks noChangeAspect="1"/>
          </p:cNvPicPr>
          <p:nvPr/>
        </p:nvPicPr>
        <p:blipFill>
          <a:blip r:embed="rId6"/>
          <a:stretch>
            <a:fillRect/>
          </a:stretch>
        </p:blipFill>
        <p:spPr>
          <a:xfrm>
            <a:off x="101689" y="4982706"/>
            <a:ext cx="4509856" cy="521866"/>
          </a:xfrm>
          <a:prstGeom prst="rect">
            <a:avLst/>
          </a:prstGeom>
        </p:spPr>
      </p:pic>
      <p:pic>
        <p:nvPicPr>
          <p:cNvPr id="3074" name="Picture 2" descr="Light, Color, and Displays - ppt download">
            <a:extLst>
              <a:ext uri="{FF2B5EF4-FFF2-40B4-BE49-F238E27FC236}">
                <a16:creationId xmlns:a16="http://schemas.microsoft.com/office/drawing/2014/main" id="{EC27CD0A-D573-ED05-08DF-7E0637D9F7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3880" y="1173829"/>
            <a:ext cx="3940120" cy="295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7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49A66-779A-E156-057C-654981710721}"/>
              </a:ext>
            </a:extLst>
          </p:cNvPr>
          <p:cNvSpPr/>
          <p:nvPr/>
        </p:nvSpPr>
        <p:spPr>
          <a:xfrm>
            <a:off x="41765" y="155127"/>
            <a:ext cx="8819468" cy="584775"/>
          </a:xfrm>
          <a:prstGeom prst="rect">
            <a:avLst/>
          </a:prstGeom>
        </p:spPr>
        <p:txBody>
          <a:bodyPr wrap="square">
            <a:spAutoFit/>
          </a:bodyPr>
          <a:lstStyle/>
          <a:p>
            <a:r>
              <a:rPr lang="en-US" sz="3200" b="1" dirty="0"/>
              <a:t>Spectral Quantities</a:t>
            </a:r>
          </a:p>
        </p:txBody>
      </p:sp>
      <p:sp>
        <p:nvSpPr>
          <p:cNvPr id="20" name="TextBox 19">
            <a:extLst>
              <a:ext uri="{FF2B5EF4-FFF2-40B4-BE49-F238E27FC236}">
                <a16:creationId xmlns:a16="http://schemas.microsoft.com/office/drawing/2014/main" id="{A8D82791-988B-E6C0-04C3-1D515129D5DE}"/>
              </a:ext>
            </a:extLst>
          </p:cNvPr>
          <p:cNvSpPr txBox="1"/>
          <p:nvPr/>
        </p:nvSpPr>
        <p:spPr>
          <a:xfrm>
            <a:off x="253015" y="1007558"/>
            <a:ext cx="4629704" cy="738664"/>
          </a:xfrm>
          <a:prstGeom prst="rect">
            <a:avLst/>
          </a:prstGeom>
          <a:solidFill>
            <a:srgbClr val="00FFFF"/>
          </a:solidFill>
        </p:spPr>
        <p:txBody>
          <a:bodyPr wrap="square">
            <a:spAutoFit/>
          </a:bodyPr>
          <a:lstStyle/>
          <a:p>
            <a:r>
              <a:rPr lang="en-GB" sz="1400" dirty="0">
                <a:effectLst/>
                <a:latin typeface="Times"/>
              </a:rPr>
              <a:t>The spectral intensity of radiation emitted by a blackbody at an absolute temperature </a:t>
            </a:r>
            <a:r>
              <a:rPr lang="en-GB" sz="1400" i="1" dirty="0">
                <a:effectLst/>
                <a:latin typeface="Times"/>
              </a:rPr>
              <a:t>T </a:t>
            </a:r>
            <a:r>
              <a:rPr lang="en-GB" sz="1400" dirty="0">
                <a:effectLst/>
                <a:latin typeface="Times"/>
              </a:rPr>
              <a:t>at a wavelength </a:t>
            </a:r>
            <a:r>
              <a:rPr lang="en-GB" sz="1400" dirty="0">
                <a:effectLst/>
                <a:latin typeface="MathematicalPi"/>
              </a:rPr>
              <a:t> </a:t>
            </a:r>
            <a:r>
              <a:rPr lang="en-GB" sz="1400" dirty="0">
                <a:effectLst/>
                <a:latin typeface="Times"/>
              </a:rPr>
              <a:t>has been determined by Max Planck, and is expressed as </a:t>
            </a:r>
            <a:endParaRPr lang="en-GB" dirty="0"/>
          </a:p>
        </p:txBody>
      </p:sp>
      <p:pic>
        <p:nvPicPr>
          <p:cNvPr id="22" name="Picture 21">
            <a:extLst>
              <a:ext uri="{FF2B5EF4-FFF2-40B4-BE49-F238E27FC236}">
                <a16:creationId xmlns:a16="http://schemas.microsoft.com/office/drawing/2014/main" id="{821CCD2A-B23B-DEF5-6716-067913FB6676}"/>
              </a:ext>
            </a:extLst>
          </p:cNvPr>
          <p:cNvPicPr>
            <a:picLocks noChangeAspect="1"/>
          </p:cNvPicPr>
          <p:nvPr/>
        </p:nvPicPr>
        <p:blipFill>
          <a:blip r:embed="rId2"/>
          <a:stretch>
            <a:fillRect/>
          </a:stretch>
        </p:blipFill>
        <p:spPr>
          <a:xfrm>
            <a:off x="253015" y="1862958"/>
            <a:ext cx="4380760" cy="643379"/>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24FE7D-B4A6-899E-6C2E-626AD232A752}"/>
                  </a:ext>
                </a:extLst>
              </p:cNvPr>
              <p:cNvSpPr txBox="1"/>
              <p:nvPr/>
            </p:nvSpPr>
            <p:spPr>
              <a:xfrm>
                <a:off x="253015" y="2776292"/>
                <a:ext cx="4629704" cy="954107"/>
              </a:xfrm>
              <a:prstGeom prst="rect">
                <a:avLst/>
              </a:prstGeom>
              <a:solidFill>
                <a:srgbClr val="00FFFF"/>
              </a:solidFill>
            </p:spPr>
            <p:txBody>
              <a:bodyPr wrap="square">
                <a:spAutoFit/>
              </a:bodyPr>
              <a:lstStyle/>
              <a:p>
                <a:r>
                  <a:rPr lang="en-GB" sz="1400" dirty="0">
                    <a:effectLst/>
                    <a:latin typeface="Times"/>
                  </a:rPr>
                  <a:t>where </a:t>
                </a:r>
                <a14:m>
                  <m:oMath xmlns:m="http://schemas.openxmlformats.org/officeDocument/2006/math">
                    <m:r>
                      <a:rPr lang="fi-FI" sz="1400" b="0" i="1" smtClean="0">
                        <a:effectLst/>
                        <a:latin typeface="Cambria Math" panose="02040503050406030204" pitchFamily="18" charset="0"/>
                      </a:rPr>
                      <m:t>h</m:t>
                    </m:r>
                    <m:r>
                      <a:rPr lang="fi-FI" sz="1400" b="0" i="1" smtClean="0">
                        <a:effectLst/>
                        <a:latin typeface="Cambria Math" panose="02040503050406030204" pitchFamily="18" charset="0"/>
                      </a:rPr>
                      <m:t>=6.6256×</m:t>
                    </m:r>
                    <m:sSup>
                      <m:sSupPr>
                        <m:ctrlPr>
                          <a:rPr lang="fi-FI" sz="1400" b="0" i="1" smtClean="0">
                            <a:effectLst/>
                            <a:latin typeface="Cambria Math" panose="02040503050406030204" pitchFamily="18" charset="0"/>
                            <a:ea typeface="Cambria Math" panose="02040503050406030204" pitchFamily="18" charset="0"/>
                          </a:rPr>
                        </m:ctrlPr>
                      </m:sSupPr>
                      <m:e>
                        <m:r>
                          <a:rPr lang="fi-FI" sz="1400" b="0" i="1" smtClean="0">
                            <a:effectLst/>
                            <a:latin typeface="Cambria Math" panose="02040503050406030204" pitchFamily="18" charset="0"/>
                            <a:ea typeface="Cambria Math" panose="02040503050406030204" pitchFamily="18" charset="0"/>
                          </a:rPr>
                          <m:t>10</m:t>
                        </m:r>
                      </m:e>
                      <m:sup>
                        <m:r>
                          <a:rPr lang="fi-FI" sz="1400" b="0" i="1" smtClean="0">
                            <a:effectLst/>
                            <a:latin typeface="Cambria Math" panose="02040503050406030204" pitchFamily="18" charset="0"/>
                            <a:ea typeface="Cambria Math" panose="02040503050406030204" pitchFamily="18" charset="0"/>
                          </a:rPr>
                          <m:t>−34</m:t>
                        </m:r>
                      </m:sup>
                    </m:sSup>
                    <m:r>
                      <a:rPr lang="fi-FI" sz="1400" b="0" i="1" smtClean="0">
                        <a:effectLst/>
                        <a:latin typeface="Cambria Math" panose="02040503050406030204" pitchFamily="18" charset="0"/>
                        <a:ea typeface="Cambria Math" panose="02040503050406030204" pitchFamily="18" charset="0"/>
                      </a:rPr>
                      <m:t> </m:t>
                    </m:r>
                    <m:r>
                      <a:rPr lang="fi-FI" sz="1400" b="0" i="1" smtClean="0">
                        <a:effectLst/>
                        <a:latin typeface="Cambria Math" panose="02040503050406030204" pitchFamily="18" charset="0"/>
                        <a:ea typeface="Cambria Math" panose="02040503050406030204" pitchFamily="18" charset="0"/>
                      </a:rPr>
                      <m:t>𝐽</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𝑠</m:t>
                    </m:r>
                  </m:oMath>
                </a14:m>
                <a:r>
                  <a:rPr lang="en-GB" sz="1400" dirty="0">
                    <a:effectLst/>
                    <a:latin typeface="Times"/>
                  </a:rPr>
                  <a:t>is the Planck constant, </a:t>
                </a:r>
                <a14:m>
                  <m:oMath xmlns:m="http://schemas.openxmlformats.org/officeDocument/2006/math">
                    <m:r>
                      <a:rPr lang="fi-FI" sz="1400" b="0" i="1" dirty="0" smtClean="0">
                        <a:latin typeface="Cambria Math" panose="02040503050406030204" pitchFamily="18" charset="0"/>
                      </a:rPr>
                      <m:t>𝑘</m:t>
                    </m:r>
                    <m:r>
                      <a:rPr lang="fi-FI" sz="1400" i="1">
                        <a:latin typeface="Cambria Math" panose="02040503050406030204" pitchFamily="18" charset="0"/>
                      </a:rPr>
                      <m:t>=</m:t>
                    </m:r>
                    <m:r>
                      <a:rPr lang="fi-FI" sz="1400" b="0" i="1" smtClean="0">
                        <a:latin typeface="Cambria Math" panose="02040503050406030204" pitchFamily="18" charset="0"/>
                      </a:rPr>
                      <m:t>1.38065</m:t>
                    </m:r>
                    <m:r>
                      <a:rPr lang="fi-FI" sz="1400" i="1">
                        <a:latin typeface="Cambria Math" panose="02040503050406030204" pitchFamily="18" charset="0"/>
                      </a:rPr>
                      <m:t>×</m:t>
                    </m:r>
                    <m:sSup>
                      <m:sSupPr>
                        <m:ctrlPr>
                          <a:rPr lang="fi-FI" sz="1400" i="1">
                            <a:latin typeface="Cambria Math" panose="02040503050406030204" pitchFamily="18" charset="0"/>
                            <a:ea typeface="Cambria Math" panose="02040503050406030204" pitchFamily="18" charset="0"/>
                          </a:rPr>
                        </m:ctrlPr>
                      </m:sSupPr>
                      <m:e>
                        <m:r>
                          <a:rPr lang="fi-FI" sz="1400" i="1">
                            <a:latin typeface="Cambria Math" panose="02040503050406030204" pitchFamily="18" charset="0"/>
                            <a:ea typeface="Cambria Math" panose="02040503050406030204" pitchFamily="18" charset="0"/>
                          </a:rPr>
                          <m:t>10</m:t>
                        </m:r>
                      </m:e>
                      <m:sup>
                        <m:r>
                          <a:rPr lang="fi-FI" sz="1400" i="1">
                            <a:latin typeface="Cambria Math" panose="02040503050406030204" pitchFamily="18" charset="0"/>
                            <a:ea typeface="Cambria Math" panose="02040503050406030204" pitchFamily="18" charset="0"/>
                          </a:rPr>
                          <m:t>−</m:t>
                        </m:r>
                        <m:r>
                          <a:rPr lang="fi-FI" sz="1400" b="0" i="1" smtClean="0">
                            <a:latin typeface="Cambria Math" panose="02040503050406030204" pitchFamily="18" charset="0"/>
                            <a:ea typeface="Cambria Math" panose="02040503050406030204" pitchFamily="18" charset="0"/>
                          </a:rPr>
                          <m:t>23</m:t>
                        </m:r>
                      </m:sup>
                    </m:sSup>
                    <m:r>
                      <a:rPr lang="fi-FI" sz="1400" i="1">
                        <a:latin typeface="Cambria Math" panose="02040503050406030204" pitchFamily="18" charset="0"/>
                        <a:ea typeface="Cambria Math" panose="02040503050406030204" pitchFamily="18" charset="0"/>
                      </a:rPr>
                      <m:t> </m:t>
                    </m:r>
                    <m:r>
                      <a:rPr lang="fi-FI" sz="1400" i="1">
                        <a:latin typeface="Cambria Math" panose="02040503050406030204" pitchFamily="18" charset="0"/>
                        <a:ea typeface="Cambria Math" panose="02040503050406030204" pitchFamily="18" charset="0"/>
                      </a:rPr>
                      <m:t>𝐽</m:t>
                    </m:r>
                    <m:r>
                      <a:rPr lang="fi-FI" sz="1400" b="0" i="1" smtClean="0">
                        <a:latin typeface="Cambria Math" panose="02040503050406030204" pitchFamily="18" charset="0"/>
                        <a:ea typeface="Cambria Math" panose="02040503050406030204" pitchFamily="18" charset="0"/>
                      </a:rPr>
                      <m:t>/</m:t>
                    </m:r>
                    <m:r>
                      <a:rPr lang="fi-FI" sz="1400" b="0" i="1" smtClean="0">
                        <a:latin typeface="Cambria Math" panose="02040503050406030204" pitchFamily="18" charset="0"/>
                        <a:ea typeface="Cambria Math" panose="02040503050406030204" pitchFamily="18" charset="0"/>
                      </a:rPr>
                      <m:t>𝐾</m:t>
                    </m:r>
                  </m:oMath>
                </a14:m>
                <a:r>
                  <a:rPr lang="en-GB" sz="1400" dirty="0">
                    <a:effectLst/>
                    <a:latin typeface="Times"/>
                  </a:rPr>
                  <a:t> is the Boltzmann constant, and </a:t>
                </a:r>
                <a14:m>
                  <m:oMath xmlns:m="http://schemas.openxmlformats.org/officeDocument/2006/math">
                    <m:sSub>
                      <m:sSubPr>
                        <m:ctrlPr>
                          <a:rPr lang="en-GB" sz="1400" i="1" smtClean="0">
                            <a:effectLst/>
                            <a:latin typeface="Cambria Math" panose="02040503050406030204" pitchFamily="18" charset="0"/>
                          </a:rPr>
                        </m:ctrlPr>
                      </m:sSubPr>
                      <m:e>
                        <m:r>
                          <a:rPr lang="fi-FI" sz="1400" b="0" i="1" smtClean="0">
                            <a:effectLst/>
                            <a:latin typeface="Cambria Math" panose="02040503050406030204" pitchFamily="18" charset="0"/>
                          </a:rPr>
                          <m:t>𝑐</m:t>
                        </m:r>
                      </m:e>
                      <m:sub>
                        <m:r>
                          <a:rPr lang="fi-FI" sz="1400" b="0" i="1" smtClean="0">
                            <a:effectLst/>
                            <a:latin typeface="Cambria Math" panose="02040503050406030204" pitchFamily="18" charset="0"/>
                          </a:rPr>
                          <m:t>0</m:t>
                        </m:r>
                      </m:sub>
                    </m:sSub>
                    <m:r>
                      <a:rPr lang="fi-FI" sz="1400" b="0" i="1" smtClean="0">
                        <a:effectLst/>
                        <a:latin typeface="Cambria Math" panose="02040503050406030204" pitchFamily="18" charset="0"/>
                      </a:rPr>
                      <m:t>=2.9979</m:t>
                    </m:r>
                    <m:r>
                      <a:rPr lang="fi-FI" sz="1400" b="0" i="1" smtClean="0">
                        <a:effectLst/>
                        <a:latin typeface="Cambria Math" panose="02040503050406030204" pitchFamily="18" charset="0"/>
                        <a:ea typeface="Cambria Math" panose="02040503050406030204" pitchFamily="18" charset="0"/>
                      </a:rPr>
                      <m:t>×</m:t>
                    </m:r>
                    <m:sSup>
                      <m:sSupPr>
                        <m:ctrlPr>
                          <a:rPr lang="fi-FI" sz="1400" b="0" i="1" smtClean="0">
                            <a:effectLst/>
                            <a:latin typeface="Cambria Math" panose="02040503050406030204" pitchFamily="18" charset="0"/>
                            <a:ea typeface="Cambria Math" panose="02040503050406030204" pitchFamily="18" charset="0"/>
                          </a:rPr>
                        </m:ctrlPr>
                      </m:sSupPr>
                      <m:e>
                        <m:r>
                          <a:rPr lang="fi-FI" sz="1400" b="0" i="1" smtClean="0">
                            <a:effectLst/>
                            <a:latin typeface="Cambria Math" panose="02040503050406030204" pitchFamily="18" charset="0"/>
                            <a:ea typeface="Cambria Math" panose="02040503050406030204" pitchFamily="18" charset="0"/>
                          </a:rPr>
                          <m:t>10</m:t>
                        </m:r>
                      </m:e>
                      <m:sup>
                        <m:r>
                          <a:rPr lang="fi-FI" sz="1400" b="0" i="1" smtClean="0">
                            <a:effectLst/>
                            <a:latin typeface="Cambria Math" panose="02040503050406030204" pitchFamily="18" charset="0"/>
                            <a:ea typeface="Cambria Math" panose="02040503050406030204" pitchFamily="18" charset="0"/>
                          </a:rPr>
                          <m:t>8</m:t>
                        </m:r>
                      </m:sup>
                    </m:sSup>
                    <m:r>
                      <a:rPr lang="fi-FI" sz="1400" b="0" i="1" smtClean="0">
                        <a:effectLst/>
                        <a:latin typeface="Cambria Math" panose="02040503050406030204" pitchFamily="18" charset="0"/>
                        <a:ea typeface="Cambria Math" panose="02040503050406030204" pitchFamily="18" charset="0"/>
                      </a:rPr>
                      <m:t>𝑚</m:t>
                    </m:r>
                    <m:r>
                      <a:rPr lang="fi-FI" sz="1400" b="0" i="1" smtClean="0">
                        <a:effectLst/>
                        <a:latin typeface="Cambria Math" panose="02040503050406030204" pitchFamily="18" charset="0"/>
                        <a:ea typeface="Cambria Math" panose="02040503050406030204" pitchFamily="18" charset="0"/>
                      </a:rPr>
                      <m:t>/</m:t>
                    </m:r>
                    <m:r>
                      <a:rPr lang="fi-FI" sz="1400" b="0" i="1" smtClean="0">
                        <a:effectLst/>
                        <a:latin typeface="Cambria Math" panose="02040503050406030204" pitchFamily="18" charset="0"/>
                        <a:ea typeface="Cambria Math" panose="02040503050406030204" pitchFamily="18" charset="0"/>
                      </a:rPr>
                      <m:t>𝑠</m:t>
                    </m:r>
                  </m:oMath>
                </a14:m>
                <a:r>
                  <a:rPr lang="en-GB" sz="1400" dirty="0">
                    <a:effectLst/>
                    <a:latin typeface="Times"/>
                  </a:rPr>
                  <a:t> is the speed of light in a vacuum. Then the spectral blackbody emissive power is </a:t>
                </a:r>
                <a:endParaRPr lang="en-GB" dirty="0"/>
              </a:p>
            </p:txBody>
          </p:sp>
        </mc:Choice>
        <mc:Fallback xmlns="">
          <p:sp>
            <p:nvSpPr>
              <p:cNvPr id="24" name="TextBox 23">
                <a:extLst>
                  <a:ext uri="{FF2B5EF4-FFF2-40B4-BE49-F238E27FC236}">
                    <a16:creationId xmlns:a16="http://schemas.microsoft.com/office/drawing/2014/main" id="{9924FE7D-B4A6-899E-6C2E-626AD232A752}"/>
                  </a:ext>
                </a:extLst>
              </p:cNvPr>
              <p:cNvSpPr txBox="1">
                <a:spLocks noRot="1" noChangeAspect="1" noMove="1" noResize="1" noEditPoints="1" noAdjustHandles="1" noChangeArrowheads="1" noChangeShapeType="1" noTextEdit="1"/>
              </p:cNvSpPr>
              <p:nvPr/>
            </p:nvSpPr>
            <p:spPr>
              <a:xfrm>
                <a:off x="253015" y="2776292"/>
                <a:ext cx="4629704" cy="954107"/>
              </a:xfrm>
              <a:prstGeom prst="rect">
                <a:avLst/>
              </a:prstGeom>
              <a:blipFill>
                <a:blip r:embed="rId3"/>
                <a:stretch>
                  <a:fillRect l="-548" t="-1316" b="-6579"/>
                </a:stretch>
              </a:blipFill>
            </p:spPr>
            <p:txBody>
              <a:bodyPr/>
              <a:lstStyle/>
              <a:p>
                <a:r>
                  <a:rPr lang="en-FI">
                    <a:noFill/>
                  </a:rPr>
                  <a:t> </a:t>
                </a:r>
              </a:p>
            </p:txBody>
          </p:sp>
        </mc:Fallback>
      </mc:AlternateContent>
      <p:pic>
        <p:nvPicPr>
          <p:cNvPr id="25" name="Picture 24">
            <a:extLst>
              <a:ext uri="{FF2B5EF4-FFF2-40B4-BE49-F238E27FC236}">
                <a16:creationId xmlns:a16="http://schemas.microsoft.com/office/drawing/2014/main" id="{1F0AC277-6C7A-05C7-77CD-6E7205CD677B}"/>
              </a:ext>
            </a:extLst>
          </p:cNvPr>
          <p:cNvPicPr>
            <a:picLocks noChangeAspect="1"/>
          </p:cNvPicPr>
          <p:nvPr/>
        </p:nvPicPr>
        <p:blipFill>
          <a:blip r:embed="rId4"/>
          <a:stretch>
            <a:fillRect/>
          </a:stretch>
        </p:blipFill>
        <p:spPr>
          <a:xfrm>
            <a:off x="973028" y="3779840"/>
            <a:ext cx="2276200" cy="490779"/>
          </a:xfrm>
          <a:prstGeom prst="rect">
            <a:avLst/>
          </a:prstGeom>
        </p:spPr>
      </p:pic>
    </p:spTree>
    <p:extLst>
      <p:ext uri="{BB962C8B-B14F-4D97-AF65-F5344CB8AC3E}">
        <p14:creationId xmlns:p14="http://schemas.microsoft.com/office/powerpoint/2010/main" val="297934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69E7EA-2DC1-3C47-DADC-38F57B72FAEB}"/>
              </a:ext>
            </a:extLst>
          </p:cNvPr>
          <p:cNvSpPr>
            <a:spLocks noGrp="1"/>
          </p:cNvSpPr>
          <p:nvPr>
            <p:ph type="body" sz="half" idx="10"/>
          </p:nvPr>
        </p:nvSpPr>
        <p:spPr/>
        <p:txBody>
          <a:bodyPr/>
          <a:lstStyle/>
          <a:p>
            <a:r>
              <a:rPr lang="en-FI" dirty="0"/>
              <a:t>Facts of Thermal Radiation</a:t>
            </a:r>
          </a:p>
        </p:txBody>
      </p:sp>
      <p:sp>
        <p:nvSpPr>
          <p:cNvPr id="5" name="TextBox 4">
            <a:extLst>
              <a:ext uri="{FF2B5EF4-FFF2-40B4-BE49-F238E27FC236}">
                <a16:creationId xmlns:a16="http://schemas.microsoft.com/office/drawing/2014/main" id="{DF0123D8-9D3B-6FC1-6A38-6C520B055D74}"/>
              </a:ext>
            </a:extLst>
          </p:cNvPr>
          <p:cNvSpPr txBox="1"/>
          <p:nvPr/>
        </p:nvSpPr>
        <p:spPr>
          <a:xfrm>
            <a:off x="162588" y="1221449"/>
            <a:ext cx="4584526" cy="923330"/>
          </a:xfrm>
          <a:prstGeom prst="rect">
            <a:avLst/>
          </a:prstGeom>
          <a:solidFill>
            <a:srgbClr val="00FFFF"/>
          </a:solidFill>
        </p:spPr>
        <p:txBody>
          <a:bodyPr wrap="square">
            <a:spAutoFit/>
          </a:bodyPr>
          <a:lstStyle/>
          <a:p>
            <a:r>
              <a:rPr lang="en-GB" dirty="0"/>
              <a:t>The energy of electromagnetic radiation depends on the wavelength (</a:t>
            </a:r>
            <a:r>
              <a:rPr lang="en-GB" dirty="0" err="1"/>
              <a:t>color</a:t>
            </a:r>
            <a:r>
              <a:rPr lang="en-GB" dirty="0"/>
              <a:t>) and varies over a wide range: a smaller wavelength (or higher frequency) corresponds to a higher energy. </a:t>
            </a:r>
            <a:endParaRPr lang="en-FI" dirty="0"/>
          </a:p>
        </p:txBody>
      </p:sp>
      <p:sp>
        <p:nvSpPr>
          <p:cNvPr id="7" name="TextBox 6">
            <a:extLst>
              <a:ext uri="{FF2B5EF4-FFF2-40B4-BE49-F238E27FC236}">
                <a16:creationId xmlns:a16="http://schemas.microsoft.com/office/drawing/2014/main" id="{2F804EFD-499B-19DD-27C1-57EBF93DD40D}"/>
              </a:ext>
            </a:extLst>
          </p:cNvPr>
          <p:cNvSpPr txBox="1"/>
          <p:nvPr/>
        </p:nvSpPr>
        <p:spPr>
          <a:xfrm>
            <a:off x="162588" y="2332087"/>
            <a:ext cx="4584526" cy="1131079"/>
          </a:xfrm>
          <a:prstGeom prst="rect">
            <a:avLst/>
          </a:prstGeom>
          <a:solidFill>
            <a:srgbClr val="00FFFF"/>
          </a:solidFill>
        </p:spPr>
        <p:txBody>
          <a:bodyPr wrap="square">
            <a:spAutoFit/>
          </a:bodyPr>
          <a:lstStyle/>
          <a:p>
            <a:r>
              <a:rPr lang="en-GB" dirty="0"/>
              <a:t>Because more heat is radiated at higher temperatures, a temperature change is accompanied by a </a:t>
            </a:r>
            <a:r>
              <a:rPr lang="en-GB" dirty="0" err="1"/>
              <a:t>color</a:t>
            </a:r>
            <a:r>
              <a:rPr lang="en-GB" dirty="0"/>
              <a:t> change. E.g., an electrical element on a stove, which glows from red to orange, while the higher-temperature steel in a blast furnace glows from yellow to white..</a:t>
            </a:r>
            <a:endParaRPr lang="en-FI" dirty="0"/>
          </a:p>
        </p:txBody>
      </p:sp>
      <p:sp>
        <p:nvSpPr>
          <p:cNvPr id="9" name="TextBox 8">
            <a:extLst>
              <a:ext uri="{FF2B5EF4-FFF2-40B4-BE49-F238E27FC236}">
                <a16:creationId xmlns:a16="http://schemas.microsoft.com/office/drawing/2014/main" id="{231ED97E-74E7-F6B7-F74C-FF75DA1EF712}"/>
              </a:ext>
            </a:extLst>
          </p:cNvPr>
          <p:cNvSpPr txBox="1"/>
          <p:nvPr/>
        </p:nvSpPr>
        <p:spPr>
          <a:xfrm>
            <a:off x="160336" y="3650474"/>
            <a:ext cx="4584526" cy="1131079"/>
          </a:xfrm>
          <a:prstGeom prst="rect">
            <a:avLst/>
          </a:prstGeom>
          <a:solidFill>
            <a:srgbClr val="00FFFF"/>
          </a:solidFill>
        </p:spPr>
        <p:txBody>
          <a:bodyPr wrap="square">
            <a:spAutoFit/>
          </a:bodyPr>
          <a:lstStyle/>
          <a:p>
            <a:r>
              <a:rPr lang="en-GB" dirty="0"/>
              <a:t>The radiation you feel is mostly infrared, which corresponds to a lower temperature than that of the electrical element and the steel. The radiated energy depends on its intensity, which is represented in Figure by the height of the distribution</a:t>
            </a:r>
            <a:endParaRPr lang="en-FI" dirty="0"/>
          </a:p>
        </p:txBody>
      </p:sp>
      <p:pic>
        <p:nvPicPr>
          <p:cNvPr id="2050" name="Picture 2" descr="6.2: Blackbody Radiation - Physics LibreTexts">
            <a:extLst>
              <a:ext uri="{FF2B5EF4-FFF2-40B4-BE49-F238E27FC236}">
                <a16:creationId xmlns:a16="http://schemas.microsoft.com/office/drawing/2014/main" id="{1C48CB73-2E6C-181D-E46A-EA1510447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041" y="1636678"/>
            <a:ext cx="4035544" cy="24416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30EF10-B243-4028-1275-A85D662F866A}"/>
              </a:ext>
            </a:extLst>
          </p:cNvPr>
          <p:cNvSpPr txBox="1"/>
          <p:nvPr/>
        </p:nvSpPr>
        <p:spPr>
          <a:xfrm>
            <a:off x="5073041" y="4187571"/>
            <a:ext cx="3910623" cy="707886"/>
          </a:xfrm>
          <a:prstGeom prst="rect">
            <a:avLst/>
          </a:prstGeom>
          <a:noFill/>
        </p:spPr>
        <p:txBody>
          <a:bodyPr wrap="square">
            <a:spAutoFit/>
          </a:bodyPr>
          <a:lstStyle/>
          <a:p>
            <a:r>
              <a:rPr lang="en-GB" sz="1000" dirty="0"/>
              <a:t>The intensity of blackbody radiation versus the wavelength of the emitted radiation. Each curve corresponds to a different blackbody temperature, starting with a low temperature (the lowest curve) to a high temperature (the highest curve). </a:t>
            </a:r>
            <a:endParaRPr lang="en-GB" sz="1000" dirty="0">
              <a:effectLst/>
            </a:endParaRPr>
          </a:p>
        </p:txBody>
      </p:sp>
    </p:spTree>
    <p:extLst>
      <p:ext uri="{BB962C8B-B14F-4D97-AF65-F5344CB8AC3E}">
        <p14:creationId xmlns:p14="http://schemas.microsoft.com/office/powerpoint/2010/main" val="425877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D74A7-9C33-F06A-7391-8D131FD74FC0}"/>
              </a:ext>
            </a:extLst>
          </p:cNvPr>
          <p:cNvSpPr>
            <a:spLocks noGrp="1"/>
          </p:cNvSpPr>
          <p:nvPr>
            <p:ph type="body" sz="half" idx="10"/>
          </p:nvPr>
        </p:nvSpPr>
        <p:spPr/>
        <p:txBody>
          <a:bodyPr/>
          <a:lstStyle/>
          <a:p>
            <a:r>
              <a:rPr lang="en-FI" dirty="0"/>
              <a:t>BlackBody</a:t>
            </a:r>
          </a:p>
        </p:txBody>
      </p:sp>
      <p:sp>
        <p:nvSpPr>
          <p:cNvPr id="5" name="TextBox 4">
            <a:extLst>
              <a:ext uri="{FF2B5EF4-FFF2-40B4-BE49-F238E27FC236}">
                <a16:creationId xmlns:a16="http://schemas.microsoft.com/office/drawing/2014/main" id="{0EEF71F4-5ED7-D0B9-A274-BB0E9A5525D2}"/>
              </a:ext>
            </a:extLst>
          </p:cNvPr>
          <p:cNvSpPr txBox="1"/>
          <p:nvPr/>
        </p:nvSpPr>
        <p:spPr>
          <a:xfrm>
            <a:off x="292350" y="1041916"/>
            <a:ext cx="5010733" cy="1754326"/>
          </a:xfrm>
          <a:prstGeom prst="rect">
            <a:avLst/>
          </a:prstGeom>
          <a:solidFill>
            <a:srgbClr val="00FFFF"/>
          </a:solidFill>
        </p:spPr>
        <p:txBody>
          <a:bodyPr wrap="square">
            <a:spAutoFit/>
          </a:bodyPr>
          <a:lstStyle/>
          <a:p>
            <a:r>
              <a:rPr lang="en-GB" dirty="0"/>
              <a:t>The temperature (</a:t>
            </a:r>
            <a:r>
              <a:rPr lang="en-GB" b="1" dirty="0"/>
              <a:t>T</a:t>
            </a:r>
            <a:r>
              <a:rPr lang="en-GB" dirty="0"/>
              <a:t>) of the object that emits radiation, or the </a:t>
            </a:r>
            <a:r>
              <a:rPr lang="en-GB" b="1" dirty="0"/>
              <a:t>emitter</a:t>
            </a:r>
            <a:r>
              <a:rPr lang="en-GB" dirty="0"/>
              <a:t>, determines the wavelength at which the radiated energy is at its maximum. For example, the Sun, whose surface temperature is in the range between 5000 K and 6000 K, radiates most strongly in a range of wavelengths about 560 nm in the visible part of the electromagnetic spectrum. Your body, when at its normal temperature of about 300 K, radiates most strongly in the infrared part of the spectrum.</a:t>
            </a:r>
            <a:endParaRPr lang="en-FI" dirty="0"/>
          </a:p>
        </p:txBody>
      </p:sp>
      <p:sp>
        <p:nvSpPr>
          <p:cNvPr id="7" name="Rectangle 3">
            <a:extLst>
              <a:ext uri="{FF2B5EF4-FFF2-40B4-BE49-F238E27FC236}">
                <a16:creationId xmlns:a16="http://schemas.microsoft.com/office/drawing/2014/main" id="{D41F7801-313D-C5DA-46D4-2A414F5CEF3B}"/>
              </a:ext>
            </a:extLst>
          </p:cNvPr>
          <p:cNvSpPr>
            <a:spLocks noChangeArrowheads="1"/>
          </p:cNvSpPr>
          <p:nvPr/>
        </p:nvSpPr>
        <p:spPr bwMode="auto">
          <a:xfrm>
            <a:off x="292352" y="3126507"/>
            <a:ext cx="5010731" cy="1546577"/>
          </a:xfrm>
          <a:prstGeom prst="rect">
            <a:avLst/>
          </a:prstGeom>
          <a:solidFill>
            <a:srgbClr val="00FFFF"/>
          </a:solidFill>
        </p:spPr>
        <p:txBody>
          <a:bodyPr wrap="square">
            <a:spAutoFit/>
          </a:bodyPr>
          <a:lstStyle/>
          <a:p>
            <a:r>
              <a:rPr lang="en-FI" altLang="en-FI" dirty="0"/>
              <a:t>Radiation that is incident on an object is partially absorbed and partially reflected. At thermodynamic equilibrium, the rate at which an object absorbs radiation is the same as the rate at which it emits it. Therefore, a good </a:t>
            </a:r>
            <a:r>
              <a:rPr lang="en-GB" altLang="en-FI" dirty="0"/>
              <a:t>A</a:t>
            </a:r>
            <a:r>
              <a:rPr lang="en-FI" altLang="en-FI" dirty="0"/>
              <a:t>bsorber of radiation (any object that absorbs radiation) is also a good emitter. A perfect absorber absorbs all electromagnetic radiation incident on it; such an object is called a blackbody.        </a:t>
            </a:r>
          </a:p>
        </p:txBody>
      </p:sp>
      <p:pic>
        <p:nvPicPr>
          <p:cNvPr id="3076" name="Picture 4" descr="Picture shows physical realization of a blackbody. An electromagnetic wave enters a cavity through a small hole in a wall and is reflected numerous times off the wall.">
            <a:extLst>
              <a:ext uri="{FF2B5EF4-FFF2-40B4-BE49-F238E27FC236}">
                <a16:creationId xmlns:a16="http://schemas.microsoft.com/office/drawing/2014/main" id="{372038D3-97F4-D049-76F2-DE7F87933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277" y="1207429"/>
            <a:ext cx="3269782" cy="26923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8C972B-E208-375B-44C7-F70EBDCFF275}"/>
              </a:ext>
            </a:extLst>
          </p:cNvPr>
          <p:cNvSpPr txBox="1"/>
          <p:nvPr/>
        </p:nvSpPr>
        <p:spPr>
          <a:xfrm>
            <a:off x="5581864" y="3999740"/>
            <a:ext cx="3269782" cy="400110"/>
          </a:xfrm>
          <a:prstGeom prst="rect">
            <a:avLst/>
          </a:prstGeom>
          <a:noFill/>
        </p:spPr>
        <p:txBody>
          <a:bodyPr wrap="square">
            <a:spAutoFit/>
          </a:bodyPr>
          <a:lstStyle/>
          <a:p>
            <a:r>
              <a:rPr lang="en-GB" sz="1000" dirty="0"/>
              <a:t>A blackbody is physically realized by a small hole in the wall of a cavity radiator.</a:t>
            </a:r>
            <a:endParaRPr lang="en-FI" sz="1000" dirty="0"/>
          </a:p>
        </p:txBody>
      </p:sp>
    </p:spTree>
    <p:extLst>
      <p:ext uri="{BB962C8B-B14F-4D97-AF65-F5344CB8AC3E}">
        <p14:creationId xmlns:p14="http://schemas.microsoft.com/office/powerpoint/2010/main" val="299018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63DC4-D02A-448F-3F1B-74EC76645D00}"/>
              </a:ext>
            </a:extLst>
          </p:cNvPr>
          <p:cNvSpPr>
            <a:spLocks noGrp="1"/>
          </p:cNvSpPr>
          <p:nvPr>
            <p:ph type="body" sz="half" idx="10"/>
          </p:nvPr>
        </p:nvSpPr>
        <p:spPr/>
        <p:txBody>
          <a:bodyPr/>
          <a:lstStyle/>
          <a:p>
            <a:r>
              <a:rPr lang="en-FI" dirty="0"/>
              <a:t>Thermal Radiation Application</a:t>
            </a:r>
          </a:p>
        </p:txBody>
      </p:sp>
      <p:pic>
        <p:nvPicPr>
          <p:cNvPr id="4" name="Infrared Camera">
            <a:hlinkClick r:id="" action="ppaction://media"/>
            <a:extLst>
              <a:ext uri="{FF2B5EF4-FFF2-40B4-BE49-F238E27FC236}">
                <a16:creationId xmlns:a16="http://schemas.microsoft.com/office/drawing/2014/main" id="{03FCB508-4055-468D-1153-023CD061EB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2458" y="874609"/>
            <a:ext cx="7468339" cy="4200941"/>
          </a:xfrm>
          <a:prstGeom prst="rect">
            <a:avLst/>
          </a:prstGeom>
        </p:spPr>
      </p:pic>
    </p:spTree>
    <p:extLst>
      <p:ext uri="{BB962C8B-B14F-4D97-AF65-F5344CB8AC3E}">
        <p14:creationId xmlns:p14="http://schemas.microsoft.com/office/powerpoint/2010/main" val="157087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DD8DDD-9A55-223A-D8DD-F65005DB0162}"/>
              </a:ext>
            </a:extLst>
          </p:cNvPr>
          <p:cNvSpPr>
            <a:spLocks noGrp="1"/>
          </p:cNvSpPr>
          <p:nvPr>
            <p:ph type="body" sz="half" idx="10"/>
          </p:nvPr>
        </p:nvSpPr>
        <p:spPr/>
        <p:txBody>
          <a:bodyPr/>
          <a:lstStyle/>
          <a:p>
            <a:r>
              <a:rPr lang="en-FI" dirty="0"/>
              <a:t>Wien’s Displacement Law and Stefan’s Law</a:t>
            </a:r>
          </a:p>
        </p:txBody>
      </p:sp>
      <p:sp>
        <p:nvSpPr>
          <p:cNvPr id="5" name="TextBox 4">
            <a:extLst>
              <a:ext uri="{FF2B5EF4-FFF2-40B4-BE49-F238E27FC236}">
                <a16:creationId xmlns:a16="http://schemas.microsoft.com/office/drawing/2014/main" id="{6186727F-6161-7AA4-04BB-5A8D8F529050}"/>
              </a:ext>
            </a:extLst>
          </p:cNvPr>
          <p:cNvSpPr txBox="1"/>
          <p:nvPr/>
        </p:nvSpPr>
        <p:spPr>
          <a:xfrm>
            <a:off x="250276" y="1530560"/>
            <a:ext cx="4279647" cy="1754326"/>
          </a:xfrm>
          <a:prstGeom prst="rect">
            <a:avLst/>
          </a:prstGeom>
          <a:solidFill>
            <a:srgbClr val="00FFFF"/>
          </a:solidFill>
        </p:spPr>
        <p:txBody>
          <a:bodyPr wrap="square">
            <a:spAutoFit/>
          </a:bodyPr>
          <a:lstStyle/>
          <a:p>
            <a:r>
              <a:rPr lang="en-GB" dirty="0"/>
              <a:t>Two important laws summarize the experimental findings of blackbody radiation: </a:t>
            </a:r>
            <a:r>
              <a:rPr lang="en-GB" b="1" i="1" dirty="0"/>
              <a:t>Wien’s displacement law</a:t>
            </a:r>
            <a:r>
              <a:rPr lang="en-GB" dirty="0"/>
              <a:t> and </a:t>
            </a:r>
            <a:r>
              <a:rPr lang="en-GB" b="1" dirty="0"/>
              <a:t>Stefan’s law</a:t>
            </a:r>
            <a:r>
              <a:rPr lang="en-GB" dirty="0"/>
              <a:t>. Wien’s displacement law is illustrated in Figure </a:t>
            </a:r>
            <a:r>
              <a:rPr lang="en-GB" dirty="0">
                <a:effectLst/>
                <a:latin typeface="STIXGeneral"/>
              </a:rPr>
              <a:t>6.2.2</a:t>
            </a:r>
            <a:r>
              <a:rPr lang="en-GB" dirty="0"/>
              <a:t> by the curve connecting the maxima on the intensity curves. In these curves, we see that the hotter the body, the shorter the wavelength corresponding to the emission peak in the radiation curve. Quantitatively, Wien’s law reads</a:t>
            </a:r>
            <a:endParaRPr lang="en-FI" dirty="0"/>
          </a:p>
        </p:txBody>
      </p:sp>
      <p:pic>
        <p:nvPicPr>
          <p:cNvPr id="6" name="Picture 5">
            <a:extLst>
              <a:ext uri="{FF2B5EF4-FFF2-40B4-BE49-F238E27FC236}">
                <a16:creationId xmlns:a16="http://schemas.microsoft.com/office/drawing/2014/main" id="{C6AD0580-9213-45BC-3F5D-A202DCD6D52B}"/>
              </a:ext>
            </a:extLst>
          </p:cNvPr>
          <p:cNvPicPr>
            <a:picLocks noChangeAspect="1"/>
          </p:cNvPicPr>
          <p:nvPr/>
        </p:nvPicPr>
        <p:blipFill>
          <a:blip r:embed="rId2"/>
          <a:stretch>
            <a:fillRect/>
          </a:stretch>
        </p:blipFill>
        <p:spPr>
          <a:xfrm>
            <a:off x="897849" y="3420211"/>
            <a:ext cx="2984500" cy="635000"/>
          </a:xfrm>
          <a:prstGeom prst="rect">
            <a:avLst/>
          </a:prstGeom>
        </p:spPr>
      </p:pic>
      <p:sp>
        <p:nvSpPr>
          <p:cNvPr id="8" name="TextBox 7">
            <a:extLst>
              <a:ext uri="{FF2B5EF4-FFF2-40B4-BE49-F238E27FC236}">
                <a16:creationId xmlns:a16="http://schemas.microsoft.com/office/drawing/2014/main" id="{69A25CF1-118E-7CA5-0B82-193CAA6D51E6}"/>
              </a:ext>
            </a:extLst>
          </p:cNvPr>
          <p:cNvSpPr txBox="1"/>
          <p:nvPr/>
        </p:nvSpPr>
        <p:spPr>
          <a:xfrm>
            <a:off x="292353" y="4184440"/>
            <a:ext cx="4279647" cy="861774"/>
          </a:xfrm>
          <a:prstGeom prst="rect">
            <a:avLst/>
          </a:prstGeom>
          <a:noFill/>
        </p:spPr>
        <p:txBody>
          <a:bodyPr wrap="square">
            <a:spAutoFit/>
          </a:bodyPr>
          <a:lstStyle/>
          <a:p>
            <a:r>
              <a:rPr lang="en-GB" sz="1000" dirty="0"/>
              <a:t>where </a:t>
            </a:r>
            <a:r>
              <a:rPr lang="en-GB" sz="1000" i="1" dirty="0">
                <a:effectLst/>
                <a:latin typeface="STIXGeneral"/>
              </a:rPr>
              <a:t>𝜆𝑚𝑎𝑥</a:t>
            </a:r>
            <a:r>
              <a:rPr lang="en-GB" sz="1000" dirty="0"/>
              <a:t> is the position of the maximum in the radiation curve. In other words, </a:t>
            </a:r>
            <a:r>
              <a:rPr lang="en-GB" sz="1000" i="1" dirty="0">
                <a:effectLst/>
                <a:latin typeface="STIXGeneral"/>
              </a:rPr>
              <a:t>𝜆𝑚𝑎𝑥</a:t>
            </a:r>
            <a:r>
              <a:rPr lang="en-GB" sz="1000" dirty="0"/>
              <a:t> is the wavelength at which a blackbody radiates most strongly at a given temperature </a:t>
            </a:r>
            <a:r>
              <a:rPr lang="en-GB" sz="1000" b="1" dirty="0"/>
              <a:t>T</a:t>
            </a:r>
            <a:r>
              <a:rPr lang="en-GB" sz="1000" dirty="0"/>
              <a:t>. Note that in Equation the temperature is in K. Wien’s displacement law allows us to estimate the temperatures of distant stars by measuring the wavelength of radiation they emit.</a:t>
            </a:r>
            <a:endParaRPr lang="en-FI" sz="1000" dirty="0"/>
          </a:p>
        </p:txBody>
      </p:sp>
      <p:sp>
        <p:nvSpPr>
          <p:cNvPr id="10" name="TextBox 9">
            <a:extLst>
              <a:ext uri="{FF2B5EF4-FFF2-40B4-BE49-F238E27FC236}">
                <a16:creationId xmlns:a16="http://schemas.microsoft.com/office/drawing/2014/main" id="{3FAE6D86-6DD8-CD63-062E-04F535BB7D39}"/>
              </a:ext>
            </a:extLst>
          </p:cNvPr>
          <p:cNvSpPr txBox="1"/>
          <p:nvPr/>
        </p:nvSpPr>
        <p:spPr>
          <a:xfrm>
            <a:off x="5157925" y="1361886"/>
            <a:ext cx="3869678" cy="2169825"/>
          </a:xfrm>
          <a:prstGeom prst="rect">
            <a:avLst/>
          </a:prstGeom>
          <a:solidFill>
            <a:srgbClr val="00FFFF"/>
          </a:solidFill>
        </p:spPr>
        <p:txBody>
          <a:bodyPr wrap="square">
            <a:spAutoFit/>
          </a:bodyPr>
          <a:lstStyle/>
          <a:p>
            <a:r>
              <a:rPr lang="en-GB" dirty="0"/>
              <a:t>The second experimental relation is </a:t>
            </a:r>
            <a:r>
              <a:rPr lang="en-GB" b="1" dirty="0"/>
              <a:t>Stefan’s law,</a:t>
            </a:r>
            <a:r>
              <a:rPr lang="en-GB" dirty="0"/>
              <a:t> which concerns the total power of blackbody radiation emitted across the entire spectrum of wavelengths at a given temperature. total power is represented by the area under the blackbody radiation curve for a given </a:t>
            </a:r>
            <a:r>
              <a:rPr lang="en-GB" b="1" dirty="0"/>
              <a:t>T</a:t>
            </a:r>
            <a:r>
              <a:rPr lang="en-GB" dirty="0"/>
              <a:t>. As the temperature of a blackbody increases, the total emitted power also increases. Quantitatively, Stefan’s law expresses this relation as</a:t>
            </a:r>
            <a:endParaRPr lang="en-FI" dirty="0"/>
          </a:p>
        </p:txBody>
      </p:sp>
      <p:pic>
        <p:nvPicPr>
          <p:cNvPr id="11" name="Picture 10">
            <a:extLst>
              <a:ext uri="{FF2B5EF4-FFF2-40B4-BE49-F238E27FC236}">
                <a16:creationId xmlns:a16="http://schemas.microsoft.com/office/drawing/2014/main" id="{B2C0BCB5-27C7-6643-7865-B00CA122B111}"/>
              </a:ext>
            </a:extLst>
          </p:cNvPr>
          <p:cNvPicPr>
            <a:picLocks noChangeAspect="1"/>
          </p:cNvPicPr>
          <p:nvPr/>
        </p:nvPicPr>
        <p:blipFill>
          <a:blip r:embed="rId3"/>
          <a:stretch>
            <a:fillRect/>
          </a:stretch>
        </p:blipFill>
        <p:spPr>
          <a:xfrm>
            <a:off x="6327004" y="3572611"/>
            <a:ext cx="1663700" cy="482600"/>
          </a:xfrm>
          <a:prstGeom prst="rect">
            <a:avLst/>
          </a:prstGeom>
        </p:spPr>
      </p:pic>
      <p:sp>
        <p:nvSpPr>
          <p:cNvPr id="13" name="TextBox 12">
            <a:extLst>
              <a:ext uri="{FF2B5EF4-FFF2-40B4-BE49-F238E27FC236}">
                <a16:creationId xmlns:a16="http://schemas.microsoft.com/office/drawing/2014/main" id="{2BC5FBB2-552F-A03E-7BE6-0DDB8752B3B8}"/>
              </a:ext>
            </a:extLst>
          </p:cNvPr>
          <p:cNvSpPr txBox="1"/>
          <p:nvPr/>
        </p:nvSpPr>
        <p:spPr>
          <a:xfrm>
            <a:off x="5290104" y="4206007"/>
            <a:ext cx="3737499" cy="861774"/>
          </a:xfrm>
          <a:prstGeom prst="rect">
            <a:avLst/>
          </a:prstGeom>
          <a:noFill/>
        </p:spPr>
        <p:txBody>
          <a:bodyPr wrap="square">
            <a:spAutoFit/>
          </a:bodyPr>
          <a:lstStyle/>
          <a:p>
            <a:r>
              <a:rPr lang="en-GB" sz="1000" dirty="0"/>
              <a:t>where </a:t>
            </a:r>
            <a:r>
              <a:rPr lang="en-GB" sz="1000" i="1" dirty="0">
                <a:effectLst/>
                <a:latin typeface="STIXGeneral"/>
              </a:rPr>
              <a:t>𝐴</a:t>
            </a:r>
            <a:r>
              <a:rPr lang="en-GB" sz="1000" dirty="0"/>
              <a:t> is the surface area of a blackbody, </a:t>
            </a:r>
            <a:r>
              <a:rPr lang="en-GB" sz="1000" i="1" dirty="0">
                <a:effectLst/>
                <a:latin typeface="STIXGeneral"/>
              </a:rPr>
              <a:t>𝑇</a:t>
            </a:r>
            <a:r>
              <a:rPr lang="en-GB" sz="1000" dirty="0"/>
              <a:t> is its temperature (in kelvins), and </a:t>
            </a:r>
            <a:r>
              <a:rPr lang="el-GR" sz="1000" dirty="0">
                <a:effectLst/>
                <a:latin typeface="STIXGeneral"/>
              </a:rPr>
              <a:t>σ</a:t>
            </a:r>
            <a:r>
              <a:rPr lang="el-GR" sz="1000" dirty="0"/>
              <a:t> </a:t>
            </a:r>
            <a:r>
              <a:rPr lang="en-GB" sz="1000" dirty="0"/>
              <a:t>is the </a:t>
            </a:r>
            <a:r>
              <a:rPr lang="en-GB" sz="1000" b="1" dirty="0"/>
              <a:t>Stefan–Boltzmann constant</a:t>
            </a:r>
            <a:r>
              <a:rPr lang="en-GB" sz="1000" dirty="0"/>
              <a:t>, </a:t>
            </a:r>
            <a:r>
              <a:rPr lang="en-GB" sz="1000" i="1" dirty="0">
                <a:effectLst/>
                <a:latin typeface="STIXGeneral"/>
              </a:rPr>
              <a:t>𝜎</a:t>
            </a:r>
            <a:r>
              <a:rPr lang="en-GB" sz="1000" dirty="0">
                <a:effectLst/>
                <a:latin typeface="STIXGeneral"/>
              </a:rPr>
              <a:t>=5.670×10</a:t>
            </a:r>
            <a:r>
              <a:rPr lang="en-GB" sz="1000" baseline="30000" dirty="0">
                <a:effectLst/>
                <a:latin typeface="STIXGeneral"/>
              </a:rPr>
              <a:t>−8</a:t>
            </a:r>
            <a:r>
              <a:rPr lang="en-GB" sz="1000" i="1" dirty="0">
                <a:effectLst/>
                <a:latin typeface="STIXGeneral"/>
              </a:rPr>
              <a:t>𝑊</a:t>
            </a:r>
            <a:r>
              <a:rPr lang="en-GB" sz="1000" dirty="0">
                <a:effectLst/>
                <a:latin typeface="STIXGeneral"/>
              </a:rPr>
              <a:t>/(</a:t>
            </a:r>
            <a:r>
              <a:rPr lang="en-GB" sz="1000" i="1" dirty="0">
                <a:effectLst/>
                <a:latin typeface="STIXGeneral"/>
              </a:rPr>
              <a:t>𝑚</a:t>
            </a:r>
            <a:r>
              <a:rPr lang="en-GB" sz="1000" baseline="30000" dirty="0">
                <a:effectLst/>
                <a:latin typeface="STIXGeneral"/>
              </a:rPr>
              <a:t>2</a:t>
            </a:r>
            <a:r>
              <a:rPr lang="en-GB" sz="1000" dirty="0">
                <a:effectLst/>
                <a:latin typeface="STIXGeneral"/>
              </a:rPr>
              <a:t>⋅</a:t>
            </a:r>
            <a:r>
              <a:rPr lang="en-GB" sz="1000" i="1" dirty="0">
                <a:effectLst/>
                <a:latin typeface="STIXGeneral"/>
              </a:rPr>
              <a:t>𝐾</a:t>
            </a:r>
            <a:r>
              <a:rPr lang="en-GB" sz="1000" baseline="30000" dirty="0">
                <a:effectLst/>
                <a:latin typeface="STIXGeneral"/>
              </a:rPr>
              <a:t>4</a:t>
            </a:r>
            <a:r>
              <a:rPr lang="en-GB" sz="1000" dirty="0">
                <a:effectLst/>
                <a:latin typeface="STIXGeneral"/>
              </a:rPr>
              <a:t>)</a:t>
            </a:r>
            <a:r>
              <a:rPr lang="en-GB" sz="1000" dirty="0"/>
              <a:t>. Stefan’s law enables us to estimate how much energy a star is radiating by remotely measuring its temperature.</a:t>
            </a:r>
            <a:endParaRPr lang="en-FI" sz="1000" dirty="0"/>
          </a:p>
        </p:txBody>
      </p:sp>
    </p:spTree>
    <p:extLst>
      <p:ext uri="{BB962C8B-B14F-4D97-AF65-F5344CB8AC3E}">
        <p14:creationId xmlns:p14="http://schemas.microsoft.com/office/powerpoint/2010/main" val="334416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688BC8-BED6-370F-749C-940357EFC8D5}"/>
              </a:ext>
            </a:extLst>
          </p:cNvPr>
          <p:cNvSpPr>
            <a:spLocks noGrp="1"/>
          </p:cNvSpPr>
          <p:nvPr>
            <p:ph type="body" sz="half" idx="10"/>
          </p:nvPr>
        </p:nvSpPr>
        <p:spPr/>
        <p:txBody>
          <a:bodyPr/>
          <a:lstStyle/>
          <a:p>
            <a:r>
              <a:rPr lang="en-GB" dirty="0"/>
              <a:t>Planck’s Law</a:t>
            </a:r>
            <a:endParaRPr lang="en-FI" dirty="0"/>
          </a:p>
        </p:txBody>
      </p:sp>
      <p:sp>
        <p:nvSpPr>
          <p:cNvPr id="5" name="TextBox 4">
            <a:extLst>
              <a:ext uri="{FF2B5EF4-FFF2-40B4-BE49-F238E27FC236}">
                <a16:creationId xmlns:a16="http://schemas.microsoft.com/office/drawing/2014/main" id="{058558A1-6C5D-F486-3849-E42D8E1A8428}"/>
              </a:ext>
            </a:extLst>
          </p:cNvPr>
          <p:cNvSpPr txBox="1"/>
          <p:nvPr/>
        </p:nvSpPr>
        <p:spPr>
          <a:xfrm>
            <a:off x="292353" y="1134505"/>
            <a:ext cx="4580876" cy="1131079"/>
          </a:xfrm>
          <a:prstGeom prst="rect">
            <a:avLst/>
          </a:prstGeom>
          <a:solidFill>
            <a:srgbClr val="00FFFF"/>
          </a:solidFill>
        </p:spPr>
        <p:txBody>
          <a:bodyPr wrap="square">
            <a:spAutoFit/>
          </a:bodyPr>
          <a:lstStyle/>
          <a:p>
            <a:r>
              <a:rPr lang="en-GB" dirty="0"/>
              <a:t>All objects with a temperature above absolute zero (0 K, -273.15 </a:t>
            </a:r>
            <a:r>
              <a:rPr lang="en-GB" dirty="0" err="1"/>
              <a:t>oC</a:t>
            </a:r>
            <a:r>
              <a:rPr lang="en-GB" dirty="0"/>
              <a:t>) emit energy in the form of electromagnetic radiation. A blackbody is a theoretical or model body which absorbs all radiation falling on it, reflecting or transmitting none. </a:t>
            </a:r>
            <a:endParaRPr lang="en-FI" dirty="0"/>
          </a:p>
        </p:txBody>
      </p:sp>
      <p:sp>
        <p:nvSpPr>
          <p:cNvPr id="7" name="TextBox 6">
            <a:extLst>
              <a:ext uri="{FF2B5EF4-FFF2-40B4-BE49-F238E27FC236}">
                <a16:creationId xmlns:a16="http://schemas.microsoft.com/office/drawing/2014/main" id="{D1B890E8-5BF6-28F2-B67D-7DCB427CEE4C}"/>
              </a:ext>
            </a:extLst>
          </p:cNvPr>
          <p:cNvSpPr txBox="1"/>
          <p:nvPr/>
        </p:nvSpPr>
        <p:spPr>
          <a:xfrm>
            <a:off x="292353" y="2343875"/>
            <a:ext cx="4580876" cy="507831"/>
          </a:xfrm>
          <a:prstGeom prst="rect">
            <a:avLst/>
          </a:prstGeom>
          <a:solidFill>
            <a:srgbClr val="00FFFF"/>
          </a:solidFill>
        </p:spPr>
        <p:txBody>
          <a:bodyPr wrap="square">
            <a:spAutoFit/>
          </a:bodyPr>
          <a:lstStyle/>
          <a:p>
            <a:r>
              <a:rPr lang="en-GB" dirty="0"/>
              <a:t>It is a hypothetical object which is a “perfect” absorber and a “perfect” emitter of radiation over all wavelengths. </a:t>
            </a:r>
            <a:endParaRPr lang="en-FI" dirty="0"/>
          </a:p>
        </p:txBody>
      </p:sp>
      <p:sp>
        <p:nvSpPr>
          <p:cNvPr id="9" name="TextBox 8">
            <a:extLst>
              <a:ext uri="{FF2B5EF4-FFF2-40B4-BE49-F238E27FC236}">
                <a16:creationId xmlns:a16="http://schemas.microsoft.com/office/drawing/2014/main" id="{72AFA18E-86E4-4487-3FFB-504F0CF12180}"/>
              </a:ext>
            </a:extLst>
          </p:cNvPr>
          <p:cNvSpPr txBox="1"/>
          <p:nvPr/>
        </p:nvSpPr>
        <p:spPr>
          <a:xfrm>
            <a:off x="292353" y="2929997"/>
            <a:ext cx="4580876" cy="923330"/>
          </a:xfrm>
          <a:prstGeom prst="rect">
            <a:avLst/>
          </a:prstGeom>
          <a:solidFill>
            <a:srgbClr val="00FFFF"/>
          </a:solidFill>
        </p:spPr>
        <p:txBody>
          <a:bodyPr wrap="square">
            <a:spAutoFit/>
          </a:bodyPr>
          <a:lstStyle/>
          <a:p>
            <a:r>
              <a:rPr lang="en-GB" dirty="0"/>
              <a:t>The spectral distribution of the thermal energy radiated by a blackbody (i.e. the pattern of the intensity of the radiation over a range of wavelengths or frequencies) depends only on its temperature.</a:t>
            </a:r>
            <a:endParaRPr lang="en-FI" dirty="0"/>
          </a:p>
        </p:txBody>
      </p:sp>
      <p:pic>
        <p:nvPicPr>
          <p:cNvPr id="10" name="Picture 2" descr="6.2: Blackbody Radiation - Physics LibreTexts">
            <a:extLst>
              <a:ext uri="{FF2B5EF4-FFF2-40B4-BE49-F238E27FC236}">
                <a16:creationId xmlns:a16="http://schemas.microsoft.com/office/drawing/2014/main" id="{C4B901BD-EDD6-29D8-F815-461C05B11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896" y="488016"/>
            <a:ext cx="4035544" cy="24416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D4D3B0-1A0B-1A1C-051C-4145172C5A48}"/>
              </a:ext>
            </a:extLst>
          </p:cNvPr>
          <p:cNvSpPr txBox="1"/>
          <p:nvPr/>
        </p:nvSpPr>
        <p:spPr>
          <a:xfrm>
            <a:off x="5010896" y="3030201"/>
            <a:ext cx="3910623" cy="707886"/>
          </a:xfrm>
          <a:prstGeom prst="rect">
            <a:avLst/>
          </a:prstGeom>
          <a:noFill/>
        </p:spPr>
        <p:txBody>
          <a:bodyPr wrap="square">
            <a:spAutoFit/>
          </a:bodyPr>
          <a:lstStyle/>
          <a:p>
            <a:r>
              <a:rPr lang="en-GB" sz="1000" dirty="0"/>
              <a:t>The intensity of blackbody radiation versus the wavelength of the emitted radiation. Each curve corresponds to a different blackbody temperature, starting with a low temperature (the lowest curve) to a high temperature (the highest curve). </a:t>
            </a:r>
            <a:endParaRPr lang="en-GB" sz="1000" dirty="0">
              <a:effectLst/>
            </a:endParaRPr>
          </a:p>
        </p:txBody>
      </p:sp>
      <p:sp>
        <p:nvSpPr>
          <p:cNvPr id="13" name="TextBox 12">
            <a:extLst>
              <a:ext uri="{FF2B5EF4-FFF2-40B4-BE49-F238E27FC236}">
                <a16:creationId xmlns:a16="http://schemas.microsoft.com/office/drawing/2014/main" id="{3240BB47-B65C-398F-7D8B-5FABF28A304F}"/>
              </a:ext>
            </a:extLst>
          </p:cNvPr>
          <p:cNvSpPr txBox="1"/>
          <p:nvPr/>
        </p:nvSpPr>
        <p:spPr>
          <a:xfrm>
            <a:off x="292353" y="3931619"/>
            <a:ext cx="4580876" cy="923330"/>
          </a:xfrm>
          <a:prstGeom prst="rect">
            <a:avLst/>
          </a:prstGeom>
          <a:solidFill>
            <a:srgbClr val="00FFFF"/>
          </a:solidFill>
        </p:spPr>
        <p:txBody>
          <a:bodyPr wrap="square">
            <a:spAutoFit/>
          </a:bodyPr>
          <a:lstStyle/>
          <a:p>
            <a:r>
              <a:rPr lang="en-GB" dirty="0"/>
              <a:t>Planck’s Law of blackbody radiation, a formula to determine the spectral energy density of the emission at each wavelength (E</a:t>
            </a:r>
            <a:r>
              <a:rPr lang="el-GR" dirty="0"/>
              <a:t>λ) </a:t>
            </a:r>
            <a:r>
              <a:rPr lang="en-GB" dirty="0"/>
              <a:t>at a particular absolute temperature (T).</a:t>
            </a:r>
            <a:endParaRPr lang="en-FI" dirty="0"/>
          </a:p>
        </p:txBody>
      </p:sp>
      <p:pic>
        <p:nvPicPr>
          <p:cNvPr id="1028" name="Picture 4">
            <a:extLst>
              <a:ext uri="{FF2B5EF4-FFF2-40B4-BE49-F238E27FC236}">
                <a16:creationId xmlns:a16="http://schemas.microsoft.com/office/drawing/2014/main" id="{52E567AE-3DB9-6F59-8EE2-33B4E6A5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896" y="3738087"/>
            <a:ext cx="3595455" cy="180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5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B573C-90D6-9964-E4B0-89EDE215DB9C}"/>
              </a:ext>
            </a:extLst>
          </p:cNvPr>
          <p:cNvSpPr>
            <a:spLocks noGrp="1"/>
          </p:cNvSpPr>
          <p:nvPr>
            <p:ph type="body" sz="half" idx="10"/>
          </p:nvPr>
        </p:nvSpPr>
        <p:spPr/>
        <p:txBody>
          <a:bodyPr/>
          <a:lstStyle/>
          <a:p>
            <a:r>
              <a:rPr lang="en-GB" dirty="0"/>
              <a:t>Stefan-Boltzmann’s law</a:t>
            </a:r>
            <a:endParaRPr lang="en-FI" dirty="0"/>
          </a:p>
        </p:txBody>
      </p:sp>
      <p:sp>
        <p:nvSpPr>
          <p:cNvPr id="5" name="TextBox 4">
            <a:extLst>
              <a:ext uri="{FF2B5EF4-FFF2-40B4-BE49-F238E27FC236}">
                <a16:creationId xmlns:a16="http://schemas.microsoft.com/office/drawing/2014/main" id="{04256B69-CDC1-C31F-C6DF-DD02006544B4}"/>
              </a:ext>
            </a:extLst>
          </p:cNvPr>
          <p:cNvSpPr txBox="1"/>
          <p:nvPr/>
        </p:nvSpPr>
        <p:spPr>
          <a:xfrm>
            <a:off x="292353" y="1131847"/>
            <a:ext cx="4580876" cy="507831"/>
          </a:xfrm>
          <a:prstGeom prst="rect">
            <a:avLst/>
          </a:prstGeom>
          <a:solidFill>
            <a:srgbClr val="00FFFF"/>
          </a:solidFill>
        </p:spPr>
        <p:txBody>
          <a:bodyPr wrap="square">
            <a:spAutoFit/>
          </a:bodyPr>
          <a:lstStyle/>
          <a:p>
            <a:r>
              <a:rPr lang="en-GB" dirty="0"/>
              <a:t>Hot objects are "brighter" than cold objects. Dark objects lose and gain heat faster than light objects.</a:t>
            </a:r>
          </a:p>
        </p:txBody>
      </p:sp>
      <p:sp>
        <p:nvSpPr>
          <p:cNvPr id="7" name="TextBox 6">
            <a:extLst>
              <a:ext uri="{FF2B5EF4-FFF2-40B4-BE49-F238E27FC236}">
                <a16:creationId xmlns:a16="http://schemas.microsoft.com/office/drawing/2014/main" id="{65725867-3BDF-9EC9-A619-4075B1BEEB66}"/>
              </a:ext>
            </a:extLst>
          </p:cNvPr>
          <p:cNvSpPr txBox="1"/>
          <p:nvPr/>
        </p:nvSpPr>
        <p:spPr>
          <a:xfrm>
            <a:off x="292353" y="1782288"/>
            <a:ext cx="4580876" cy="1546577"/>
          </a:xfrm>
          <a:prstGeom prst="rect">
            <a:avLst/>
          </a:prstGeom>
          <a:solidFill>
            <a:srgbClr val="00FFFF"/>
          </a:solidFill>
        </p:spPr>
        <p:txBody>
          <a:bodyPr wrap="square">
            <a:spAutoFit/>
          </a:bodyPr>
          <a:lstStyle/>
          <a:p>
            <a:r>
              <a:rPr lang="en-GB" dirty="0"/>
              <a:t>The Stefan-Boltzmann law relates the heat flow rate emitted or absorbed from an object to its temperature (and surface area and darkness). It was empirically derived by the Austrian physicist </a:t>
            </a:r>
            <a:r>
              <a:rPr lang="en-GB" dirty="0">
                <a:hlinkClick r:id="rId2" tooltip="Joseph Stefan a.k.a. Jožef Stefan (1835–1893) Austria"/>
              </a:rPr>
              <a:t>Joseph Stefan</a:t>
            </a:r>
            <a:r>
              <a:rPr lang="en-GB" dirty="0"/>
              <a:t> in 1879 and theoretically derived by the Austrian physicist </a:t>
            </a:r>
            <a:r>
              <a:rPr lang="en-GB" dirty="0">
                <a:hlinkClick r:id="rId3" tooltip="Ludwig Eduard Boltzmann (1844–1906) Austria"/>
              </a:rPr>
              <a:t>Ludwig Boltzmann</a:t>
            </a:r>
            <a:r>
              <a:rPr lang="en-GB" dirty="0"/>
              <a:t> in 1884. It is now derived mathematically from </a:t>
            </a:r>
            <a:r>
              <a:rPr lang="en-GB" dirty="0">
                <a:hlinkClick r:id="rId4"/>
              </a:rPr>
              <a:t>Planck's law</a:t>
            </a:r>
            <a:r>
              <a:rPr lang="en-GB" dirty="0"/>
              <a:t>.</a:t>
            </a:r>
          </a:p>
        </p:txBody>
      </p:sp>
      <p:pic>
        <p:nvPicPr>
          <p:cNvPr id="8" name="Picture 7">
            <a:extLst>
              <a:ext uri="{FF2B5EF4-FFF2-40B4-BE49-F238E27FC236}">
                <a16:creationId xmlns:a16="http://schemas.microsoft.com/office/drawing/2014/main" id="{F3B787E1-C51E-E09C-FDA6-C2659EAB3688}"/>
              </a:ext>
            </a:extLst>
          </p:cNvPr>
          <p:cNvPicPr>
            <a:picLocks noChangeAspect="1"/>
          </p:cNvPicPr>
          <p:nvPr/>
        </p:nvPicPr>
        <p:blipFill>
          <a:blip r:embed="rId5"/>
          <a:stretch>
            <a:fillRect/>
          </a:stretch>
        </p:blipFill>
        <p:spPr>
          <a:xfrm>
            <a:off x="1036226" y="3471475"/>
            <a:ext cx="2355043" cy="684084"/>
          </a:xfrm>
          <a:prstGeom prst="rect">
            <a:avLst/>
          </a:prstGeom>
        </p:spPr>
      </p:pic>
      <p:graphicFrame>
        <p:nvGraphicFramePr>
          <p:cNvPr id="9" name="Table 8">
            <a:extLst>
              <a:ext uri="{FF2B5EF4-FFF2-40B4-BE49-F238E27FC236}">
                <a16:creationId xmlns:a16="http://schemas.microsoft.com/office/drawing/2014/main" id="{0229C909-4D74-33EF-2EDB-282C86045F3A}"/>
              </a:ext>
            </a:extLst>
          </p:cNvPr>
          <p:cNvGraphicFramePr>
            <a:graphicFrameLocks noGrp="1"/>
          </p:cNvGraphicFramePr>
          <p:nvPr/>
        </p:nvGraphicFramePr>
        <p:xfrm>
          <a:off x="5130681" y="1131847"/>
          <a:ext cx="3912021" cy="2225040"/>
        </p:xfrm>
        <a:graphic>
          <a:graphicData uri="http://schemas.openxmlformats.org/drawingml/2006/table">
            <a:tbl>
              <a:tblPr/>
              <a:tblGrid>
                <a:gridCol w="556757">
                  <a:extLst>
                    <a:ext uri="{9D8B030D-6E8A-4147-A177-3AD203B41FA5}">
                      <a16:colId xmlns:a16="http://schemas.microsoft.com/office/drawing/2014/main" val="3656802717"/>
                    </a:ext>
                  </a:extLst>
                </a:gridCol>
                <a:gridCol w="3355264">
                  <a:extLst>
                    <a:ext uri="{9D8B030D-6E8A-4147-A177-3AD203B41FA5}">
                      <a16:colId xmlns:a16="http://schemas.microsoft.com/office/drawing/2014/main" val="2565266255"/>
                    </a:ext>
                  </a:extLst>
                </a:gridCol>
              </a:tblGrid>
              <a:tr h="0">
                <a:tc>
                  <a:txBody>
                    <a:bodyPr/>
                    <a:lstStyle/>
                    <a:p>
                      <a:r>
                        <a:rPr lang="en-GB" sz="1000" i="1"/>
                        <a:t>P</a:t>
                      </a:r>
                      <a:r>
                        <a:rPr lang="en-GB" sz="1000"/>
                        <a:t> = </a:t>
                      </a:r>
                    </a:p>
                  </a:txBody>
                  <a:tcPr anchor="ctr">
                    <a:lnL>
                      <a:noFill/>
                    </a:lnL>
                    <a:lnR>
                      <a:noFill/>
                    </a:lnR>
                    <a:lnT>
                      <a:noFill/>
                    </a:lnT>
                    <a:lnB>
                      <a:noFill/>
                    </a:lnB>
                    <a:noFill/>
                  </a:tcPr>
                </a:tc>
                <a:tc>
                  <a:txBody>
                    <a:bodyPr/>
                    <a:lstStyle/>
                    <a:p>
                      <a:r>
                        <a:rPr lang="en-GB" sz="1000"/>
                        <a:t>net heat flow rate [W] emitted (+) or absorbed (−)</a:t>
                      </a:r>
                    </a:p>
                  </a:txBody>
                  <a:tcPr anchor="ctr">
                    <a:lnL>
                      <a:noFill/>
                    </a:lnL>
                    <a:lnR>
                      <a:noFill/>
                    </a:lnR>
                    <a:lnT>
                      <a:noFill/>
                    </a:lnT>
                    <a:lnB>
                      <a:noFill/>
                    </a:lnB>
                    <a:noFill/>
                  </a:tcPr>
                </a:tc>
                <a:extLst>
                  <a:ext uri="{0D108BD9-81ED-4DB2-BD59-A6C34878D82A}">
                    <a16:rowId xmlns:a16="http://schemas.microsoft.com/office/drawing/2014/main" val="3761385817"/>
                  </a:ext>
                </a:extLst>
              </a:tr>
              <a:tr h="0">
                <a:tc>
                  <a:txBody>
                    <a:bodyPr/>
                    <a:lstStyle/>
                    <a:p>
                      <a:r>
                        <a:rPr lang="el-GR" sz="1000"/>
                        <a:t>ε = </a:t>
                      </a:r>
                    </a:p>
                  </a:txBody>
                  <a:tcPr anchor="ctr">
                    <a:lnL>
                      <a:noFill/>
                    </a:lnL>
                    <a:lnR>
                      <a:noFill/>
                    </a:lnR>
                    <a:lnT>
                      <a:noFill/>
                    </a:lnT>
                    <a:lnB>
                      <a:noFill/>
                    </a:lnB>
                    <a:noFill/>
                  </a:tcPr>
                </a:tc>
                <a:tc>
                  <a:txBody>
                    <a:bodyPr/>
                    <a:lstStyle/>
                    <a:p>
                      <a:r>
                        <a:rPr lang="en-GB" sz="1000"/>
                        <a:t>(epsilon) emissivity, a dimensionless (unitless) measure of a material's effective ability to emit or absorb thermal radiation from its surface; ranges from 0 (none) to 1 (maximal)</a:t>
                      </a:r>
                    </a:p>
                  </a:txBody>
                  <a:tcPr anchor="ctr">
                    <a:lnL>
                      <a:noFill/>
                    </a:lnL>
                    <a:lnR>
                      <a:noFill/>
                    </a:lnR>
                    <a:lnT>
                      <a:noFill/>
                    </a:lnT>
                    <a:lnB>
                      <a:noFill/>
                    </a:lnB>
                    <a:noFill/>
                  </a:tcPr>
                </a:tc>
                <a:extLst>
                  <a:ext uri="{0D108BD9-81ED-4DB2-BD59-A6C34878D82A}">
                    <a16:rowId xmlns:a16="http://schemas.microsoft.com/office/drawing/2014/main" val="2971784009"/>
                  </a:ext>
                </a:extLst>
              </a:tr>
              <a:tr h="0">
                <a:tc>
                  <a:txBody>
                    <a:bodyPr/>
                    <a:lstStyle/>
                    <a:p>
                      <a:r>
                        <a:rPr lang="el-GR" sz="1000"/>
                        <a:t>σ = </a:t>
                      </a:r>
                    </a:p>
                  </a:txBody>
                  <a:tcPr anchor="ctr">
                    <a:lnL>
                      <a:noFill/>
                    </a:lnL>
                    <a:lnR>
                      <a:noFill/>
                    </a:lnR>
                    <a:lnT>
                      <a:noFill/>
                    </a:lnT>
                    <a:lnB>
                      <a:noFill/>
                    </a:lnB>
                    <a:noFill/>
                  </a:tcPr>
                </a:tc>
                <a:tc>
                  <a:txBody>
                    <a:bodyPr/>
                    <a:lstStyle/>
                    <a:p>
                      <a:r>
                        <a:rPr lang="en-GB" sz="1000"/>
                        <a:t>(sigma) Stefan's constant, 5.670 × 10</a:t>
                      </a:r>
                      <a:r>
                        <a:rPr lang="en-GB" sz="1000" baseline="30000"/>
                        <a:t>−8</a:t>
                      </a:r>
                      <a:r>
                        <a:rPr lang="en-GB" sz="1000"/>
                        <a:t> W/m</a:t>
                      </a:r>
                      <a:r>
                        <a:rPr lang="en-GB" sz="1000" baseline="30000"/>
                        <a:t>2</a:t>
                      </a:r>
                      <a:r>
                        <a:rPr lang="en-GB" sz="1000"/>
                        <a:t>K</a:t>
                      </a:r>
                      <a:r>
                        <a:rPr lang="en-GB" sz="1000" baseline="30000"/>
                        <a:t>4</a:t>
                      </a:r>
                      <a:endParaRPr lang="en-GB" sz="1000"/>
                    </a:p>
                  </a:txBody>
                  <a:tcPr anchor="ctr">
                    <a:lnL>
                      <a:noFill/>
                    </a:lnL>
                    <a:lnR>
                      <a:noFill/>
                    </a:lnR>
                    <a:lnT>
                      <a:noFill/>
                    </a:lnT>
                    <a:lnB>
                      <a:noFill/>
                    </a:lnB>
                    <a:noFill/>
                  </a:tcPr>
                </a:tc>
                <a:extLst>
                  <a:ext uri="{0D108BD9-81ED-4DB2-BD59-A6C34878D82A}">
                    <a16:rowId xmlns:a16="http://schemas.microsoft.com/office/drawing/2014/main" val="2533524549"/>
                  </a:ext>
                </a:extLst>
              </a:tr>
              <a:tr h="0">
                <a:tc>
                  <a:txBody>
                    <a:bodyPr/>
                    <a:lstStyle/>
                    <a:p>
                      <a:r>
                        <a:rPr lang="en-GB" sz="1000" i="1"/>
                        <a:t>A</a:t>
                      </a:r>
                      <a:r>
                        <a:rPr lang="en-GB" sz="1000"/>
                        <a:t> = </a:t>
                      </a:r>
                    </a:p>
                  </a:txBody>
                  <a:tcPr anchor="ctr">
                    <a:lnL>
                      <a:noFill/>
                    </a:lnL>
                    <a:lnR>
                      <a:noFill/>
                    </a:lnR>
                    <a:lnT>
                      <a:noFill/>
                    </a:lnT>
                    <a:lnB>
                      <a:noFill/>
                    </a:lnB>
                    <a:noFill/>
                  </a:tcPr>
                </a:tc>
                <a:tc>
                  <a:txBody>
                    <a:bodyPr/>
                    <a:lstStyle/>
                    <a:p>
                      <a:r>
                        <a:rPr lang="en-GB" sz="1000"/>
                        <a:t>surface area [m</a:t>
                      </a:r>
                      <a:r>
                        <a:rPr lang="en-GB" sz="1000" baseline="30000"/>
                        <a:t>2</a:t>
                      </a:r>
                      <a:r>
                        <a:rPr lang="en-GB" sz="1000"/>
                        <a:t>] of the object emitting or absorbing thermal radiation</a:t>
                      </a:r>
                    </a:p>
                  </a:txBody>
                  <a:tcPr anchor="ctr">
                    <a:lnL>
                      <a:noFill/>
                    </a:lnL>
                    <a:lnR>
                      <a:noFill/>
                    </a:lnR>
                    <a:lnT>
                      <a:noFill/>
                    </a:lnT>
                    <a:lnB>
                      <a:noFill/>
                    </a:lnB>
                    <a:noFill/>
                  </a:tcPr>
                </a:tc>
                <a:extLst>
                  <a:ext uri="{0D108BD9-81ED-4DB2-BD59-A6C34878D82A}">
                    <a16:rowId xmlns:a16="http://schemas.microsoft.com/office/drawing/2014/main" val="1245112717"/>
                  </a:ext>
                </a:extLst>
              </a:tr>
              <a:tr h="0">
                <a:tc>
                  <a:txBody>
                    <a:bodyPr/>
                    <a:lstStyle/>
                    <a:p>
                      <a:r>
                        <a:rPr lang="en-GB" sz="1000" i="1"/>
                        <a:t>T</a:t>
                      </a:r>
                      <a:r>
                        <a:rPr lang="en-GB" sz="1000"/>
                        <a:t> = </a:t>
                      </a:r>
                    </a:p>
                  </a:txBody>
                  <a:tcPr anchor="ctr">
                    <a:lnL>
                      <a:noFill/>
                    </a:lnL>
                    <a:lnR>
                      <a:noFill/>
                    </a:lnR>
                    <a:lnT>
                      <a:noFill/>
                    </a:lnT>
                    <a:lnB>
                      <a:noFill/>
                    </a:lnB>
                    <a:noFill/>
                  </a:tcPr>
                </a:tc>
                <a:tc>
                  <a:txBody>
                    <a:bodyPr/>
                    <a:lstStyle/>
                    <a:p>
                      <a:r>
                        <a:rPr lang="en-GB" sz="1000"/>
                        <a:t>absolute temperature [K] of the object emitting or absorbing thermal radiation</a:t>
                      </a:r>
                    </a:p>
                  </a:txBody>
                  <a:tcPr anchor="ctr">
                    <a:lnL>
                      <a:noFill/>
                    </a:lnL>
                    <a:lnR>
                      <a:noFill/>
                    </a:lnR>
                    <a:lnT>
                      <a:noFill/>
                    </a:lnT>
                    <a:lnB>
                      <a:noFill/>
                    </a:lnB>
                    <a:noFill/>
                  </a:tcPr>
                </a:tc>
                <a:extLst>
                  <a:ext uri="{0D108BD9-81ED-4DB2-BD59-A6C34878D82A}">
                    <a16:rowId xmlns:a16="http://schemas.microsoft.com/office/drawing/2014/main" val="4185475474"/>
                  </a:ext>
                </a:extLst>
              </a:tr>
              <a:tr h="0">
                <a:tc>
                  <a:txBody>
                    <a:bodyPr/>
                    <a:lstStyle/>
                    <a:p>
                      <a:r>
                        <a:rPr lang="en-GB" sz="1000" i="1"/>
                        <a:t>T</a:t>
                      </a:r>
                      <a:r>
                        <a:rPr lang="en-GB" sz="1000" baseline="-25000"/>
                        <a:t>0</a:t>
                      </a:r>
                      <a:r>
                        <a:rPr lang="en-GB" sz="1000"/>
                        <a:t> = </a:t>
                      </a:r>
                    </a:p>
                  </a:txBody>
                  <a:tcPr anchor="ctr">
                    <a:lnL>
                      <a:noFill/>
                    </a:lnL>
                    <a:lnR>
                      <a:noFill/>
                    </a:lnR>
                    <a:lnT>
                      <a:noFill/>
                    </a:lnT>
                    <a:lnB>
                      <a:noFill/>
                    </a:lnB>
                    <a:noFill/>
                  </a:tcPr>
                </a:tc>
                <a:tc>
                  <a:txBody>
                    <a:bodyPr/>
                    <a:lstStyle/>
                    <a:p>
                      <a:r>
                        <a:rPr lang="en-GB" sz="1000" dirty="0"/>
                        <a:t>absolute temperature [K] of the environment</a:t>
                      </a:r>
                    </a:p>
                  </a:txBody>
                  <a:tcPr anchor="ctr">
                    <a:lnL>
                      <a:noFill/>
                    </a:lnL>
                    <a:lnR>
                      <a:noFill/>
                    </a:lnR>
                    <a:lnT>
                      <a:noFill/>
                    </a:lnT>
                    <a:lnB>
                      <a:noFill/>
                    </a:lnB>
                    <a:noFill/>
                  </a:tcPr>
                </a:tc>
                <a:extLst>
                  <a:ext uri="{0D108BD9-81ED-4DB2-BD59-A6C34878D82A}">
                    <a16:rowId xmlns:a16="http://schemas.microsoft.com/office/drawing/2014/main" val="30446798"/>
                  </a:ext>
                </a:extLst>
              </a:tr>
            </a:tbl>
          </a:graphicData>
        </a:graphic>
      </p:graphicFrame>
      <p:pic>
        <p:nvPicPr>
          <p:cNvPr id="10" name="Picture 9">
            <a:extLst>
              <a:ext uri="{FF2B5EF4-FFF2-40B4-BE49-F238E27FC236}">
                <a16:creationId xmlns:a16="http://schemas.microsoft.com/office/drawing/2014/main" id="{47E20CE2-E38A-4E6F-08E2-27639D58A2A4}"/>
              </a:ext>
            </a:extLst>
          </p:cNvPr>
          <p:cNvPicPr>
            <a:picLocks noChangeAspect="1"/>
          </p:cNvPicPr>
          <p:nvPr/>
        </p:nvPicPr>
        <p:blipFill>
          <a:blip r:embed="rId6"/>
          <a:stretch>
            <a:fillRect/>
          </a:stretch>
        </p:blipFill>
        <p:spPr>
          <a:xfrm>
            <a:off x="5752732" y="3998224"/>
            <a:ext cx="2876363" cy="1432189"/>
          </a:xfrm>
          <a:prstGeom prst="rect">
            <a:avLst/>
          </a:prstGeom>
        </p:spPr>
      </p:pic>
      <p:sp>
        <p:nvSpPr>
          <p:cNvPr id="12" name="TextBox 11">
            <a:extLst>
              <a:ext uri="{FF2B5EF4-FFF2-40B4-BE49-F238E27FC236}">
                <a16:creationId xmlns:a16="http://schemas.microsoft.com/office/drawing/2014/main" id="{4E293E9B-21D9-170C-C938-778D7FA7A608}"/>
              </a:ext>
            </a:extLst>
          </p:cNvPr>
          <p:cNvSpPr txBox="1"/>
          <p:nvPr/>
        </p:nvSpPr>
        <p:spPr>
          <a:xfrm>
            <a:off x="5130681" y="3559516"/>
            <a:ext cx="3773622" cy="300082"/>
          </a:xfrm>
          <a:prstGeom prst="rect">
            <a:avLst/>
          </a:prstGeom>
          <a:noFill/>
        </p:spPr>
        <p:txBody>
          <a:bodyPr wrap="square">
            <a:spAutoFit/>
          </a:bodyPr>
          <a:lstStyle/>
          <a:p>
            <a:r>
              <a:rPr lang="en-GB" dirty="0"/>
              <a:t>Connect Stefan-Boltzmann law to Planck's law.</a:t>
            </a:r>
            <a:endParaRPr lang="en-FI" dirty="0"/>
          </a:p>
        </p:txBody>
      </p:sp>
    </p:spTree>
    <p:extLst>
      <p:ext uri="{BB962C8B-B14F-4D97-AF65-F5344CB8AC3E}">
        <p14:creationId xmlns:p14="http://schemas.microsoft.com/office/powerpoint/2010/main" val="899314311"/>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23279</TotalTime>
  <Words>5543</Words>
  <Application>Microsoft Macintosh PowerPoint</Application>
  <PresentationFormat>On-screen Show (16:10)</PresentationFormat>
  <Paragraphs>198</Paragraphs>
  <Slides>37</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MathematicalPi</vt:lpstr>
      <vt:lpstr>STIXGeneral</vt:lpstr>
      <vt:lpstr>Times</vt:lpstr>
      <vt:lpstr>Arial</vt:lpstr>
      <vt:lpstr>Arial</vt:lpstr>
      <vt:lpstr>Calibri</vt:lpstr>
      <vt:lpstr>Cambria Math</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442</cp:revision>
  <dcterms:created xsi:type="dcterms:W3CDTF">2020-12-02T10:21:58Z</dcterms:created>
  <dcterms:modified xsi:type="dcterms:W3CDTF">2024-02-08T09:21:12Z</dcterms:modified>
</cp:coreProperties>
</file>