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7" r:id="rId2"/>
    <p:sldId id="258" r:id="rId3"/>
    <p:sldId id="354" r:id="rId4"/>
    <p:sldId id="260" r:id="rId5"/>
    <p:sldId id="335" r:id="rId6"/>
    <p:sldId id="336" r:id="rId7"/>
    <p:sldId id="261" r:id="rId8"/>
    <p:sldId id="290" r:id="rId9"/>
    <p:sldId id="308" r:id="rId10"/>
    <p:sldId id="339" r:id="rId11"/>
    <p:sldId id="292" r:id="rId12"/>
    <p:sldId id="343" r:id="rId13"/>
    <p:sldId id="379" r:id="rId14"/>
    <p:sldId id="353" r:id="rId15"/>
    <p:sldId id="378" r:id="rId16"/>
    <p:sldId id="312" r:id="rId17"/>
    <p:sldId id="377" r:id="rId18"/>
    <p:sldId id="314" r:id="rId19"/>
    <p:sldId id="316" r:id="rId20"/>
    <p:sldId id="381" r:id="rId21"/>
    <p:sldId id="344" r:id="rId22"/>
    <p:sldId id="380" r:id="rId23"/>
    <p:sldId id="376" r:id="rId24"/>
    <p:sldId id="358" r:id="rId25"/>
    <p:sldId id="334" r:id="rId26"/>
    <p:sldId id="359" r:id="rId27"/>
    <p:sldId id="350" r:id="rId28"/>
    <p:sldId id="360" r:id="rId29"/>
    <p:sldId id="361" r:id="rId30"/>
    <p:sldId id="363" r:id="rId31"/>
    <p:sldId id="338" r:id="rId32"/>
    <p:sldId id="365" r:id="rId33"/>
    <p:sldId id="340" r:id="rId34"/>
    <p:sldId id="309" r:id="rId35"/>
    <p:sldId id="368" r:id="rId36"/>
    <p:sldId id="369" r:id="rId37"/>
    <p:sldId id="370" r:id="rId38"/>
    <p:sldId id="371" r:id="rId39"/>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354"/>
            <p14:sldId id="260"/>
            <p14:sldId id="335"/>
            <p14:sldId id="336"/>
            <p14:sldId id="261"/>
            <p14:sldId id="290"/>
            <p14:sldId id="308"/>
            <p14:sldId id="339"/>
            <p14:sldId id="292"/>
            <p14:sldId id="343"/>
            <p14:sldId id="379"/>
            <p14:sldId id="353"/>
            <p14:sldId id="378"/>
            <p14:sldId id="312"/>
            <p14:sldId id="377"/>
            <p14:sldId id="314"/>
            <p14:sldId id="316"/>
            <p14:sldId id="381"/>
            <p14:sldId id="344"/>
            <p14:sldId id="380"/>
            <p14:sldId id="376"/>
            <p14:sldId id="358"/>
            <p14:sldId id="334"/>
            <p14:sldId id="359"/>
            <p14:sldId id="350"/>
            <p14:sldId id="360"/>
            <p14:sldId id="361"/>
            <p14:sldId id="363"/>
            <p14:sldId id="338"/>
            <p14:sldId id="365"/>
            <p14:sldId id="340"/>
            <p14:sldId id="309"/>
            <p14:sldId id="368"/>
            <p14:sldId id="369"/>
            <p14:sldId id="370"/>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9" autoAdjust="0"/>
    <p:restoredTop sz="80094" autoAdjust="0"/>
  </p:normalViewPr>
  <p:slideViewPr>
    <p:cSldViewPr snapToGrid="0" snapToObjects="1">
      <p:cViewPr varScale="1">
        <p:scale>
          <a:sx n="144" d="100"/>
          <a:sy n="144" d="100"/>
        </p:scale>
        <p:origin x="68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1/15/24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1/15/24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26</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28</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29</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04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59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8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31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34</a:t>
            </a:fld>
            <a:endParaRPr lang="en-US"/>
          </a:p>
        </p:txBody>
      </p:sp>
    </p:spTree>
    <p:extLst>
      <p:ext uri="{BB962C8B-B14F-4D97-AF65-F5344CB8AC3E}">
        <p14:creationId xmlns:p14="http://schemas.microsoft.com/office/powerpoint/2010/main" val="54274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35</a:t>
            </a:fld>
            <a:endParaRPr lang="en-US"/>
          </a:p>
        </p:txBody>
      </p:sp>
    </p:spTree>
    <p:extLst>
      <p:ext uri="{BB962C8B-B14F-4D97-AF65-F5344CB8AC3E}">
        <p14:creationId xmlns:p14="http://schemas.microsoft.com/office/powerpoint/2010/main" val="32879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4</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8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7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90.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8.png"/><Relationship Id="rId5" Type="http://schemas.openxmlformats.org/officeDocument/2006/relationships/image" Target="../media/image70.pn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6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00.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75.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gif"/></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2.gif"/><Relationship Id="rId5" Type="http://schemas.openxmlformats.org/officeDocument/2006/relationships/image" Target="../media/image131.gif"/><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6.gif"/></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9.jpg"/></Relationships>
</file>

<file path=ppt/slides/_rels/slide36.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hyperlink" Target="https://learncheme.com/simulations/separations/adiabatic-flash-drum-with-binary-liquid-feed/" TargetMode="External"/><Relationship Id="rId5" Type="http://schemas.openxmlformats.org/officeDocument/2006/relationships/image" Target="../media/image148.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thoughtco.com/types-of-solids-liquids-and-gases-60835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s://www.thoughtco.com/definition-of-plasma-60552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131888"/>
            <a:ext cx="6386763" cy="1162934"/>
          </a:xfrm>
        </p:spPr>
        <p:txBody>
          <a:bodyPr/>
          <a:lstStyle/>
          <a:p>
            <a:r>
              <a:rPr lang="en-US" dirty="0"/>
              <a:t>Thermodynamics and Heat Transfer</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778159"/>
            <a:ext cx="4844125"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3: Evaluating Properties and Control Volume analysis Using energy</a:t>
            </a:r>
            <a:endParaRPr lang="fi-FI" dirty="0"/>
          </a:p>
        </p:txBody>
      </p:sp>
    </p:spTree>
    <p:extLst>
      <p:ext uri="{BB962C8B-B14F-4D97-AF65-F5344CB8AC3E}">
        <p14:creationId xmlns:p14="http://schemas.microsoft.com/office/powerpoint/2010/main" val="1440309634"/>
      </p:ext>
    </p:extLst>
  </p:cSld>
  <p:clrMapOvr>
    <a:masterClrMapping/>
  </p:clrMapOvr>
  <mc:AlternateContent xmlns:mc="http://schemas.openxmlformats.org/markup-compatibility/2006" xmlns:p14="http://schemas.microsoft.com/office/powerpoint/2010/main">
    <mc:Choice Requires="p14">
      <p:transition spd="slow" p14:dur="2000" advTm="1486"/>
    </mc:Choice>
    <mc:Fallback xmlns="">
      <p:transition spd="slow" advTm="14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94" y="796083"/>
            <a:ext cx="3918693" cy="300082"/>
          </a:xfrm>
          <a:prstGeom prst="rect">
            <a:avLst/>
          </a:prstGeom>
          <a:solidFill>
            <a:srgbClr val="00FF00"/>
          </a:solidFill>
        </p:spPr>
        <p:txBody>
          <a:bodyPr wrap="square">
            <a:spAutoFit/>
          </a:bodyPr>
          <a:lstStyle/>
          <a:p>
            <a:r>
              <a:rPr lang="en-US" dirty="0"/>
              <a:t>Two-Phase Liquid–Vapor Mixture</a:t>
            </a:r>
          </a:p>
        </p:txBody>
      </p:sp>
      <p:sp>
        <p:nvSpPr>
          <p:cNvPr id="10" name="TextBox 9">
            <a:extLst>
              <a:ext uri="{FF2B5EF4-FFF2-40B4-BE49-F238E27FC236}">
                <a16:creationId xmlns:a16="http://schemas.microsoft.com/office/drawing/2014/main" id="{6F617B10-13D5-40C9-A35B-19C351F00007}"/>
              </a:ext>
            </a:extLst>
          </p:cNvPr>
          <p:cNvSpPr txBox="1"/>
          <p:nvPr/>
        </p:nvSpPr>
        <p:spPr>
          <a:xfrm>
            <a:off x="276793" y="1171664"/>
            <a:ext cx="3918693" cy="1962076"/>
          </a:xfrm>
          <a:prstGeom prst="rect">
            <a:avLst/>
          </a:prstGeom>
          <a:solidFill>
            <a:srgbClr val="00FFFF"/>
          </a:solidFill>
        </p:spPr>
        <p:txBody>
          <a:bodyPr wrap="square">
            <a:spAutoFit/>
          </a:bodyPr>
          <a:lstStyle/>
          <a:p>
            <a:pPr algn="just"/>
            <a:r>
              <a:rPr lang="en-US" dirty="0"/>
              <a:t>When a mixture of liquid and vapor exists in equilibrium, the liquid phase is a saturated </a:t>
            </a:r>
          </a:p>
          <a:p>
            <a:pPr algn="just"/>
            <a:r>
              <a:rPr lang="en-US" dirty="0"/>
              <a:t>liquid and the vapor phase is a saturated vapor. If the system is heated further until the last bit of liquid has vaporized, it is brought to point g on right figure, the saturated vapor state. The intervening two-phase liquid–vapor mixture states can be distinguished from one another by the quality, an intensive property.</a:t>
            </a:r>
          </a:p>
        </p:txBody>
      </p:sp>
      <p:sp>
        <p:nvSpPr>
          <p:cNvPr id="15" name="TextBox 14">
            <a:extLst>
              <a:ext uri="{FF2B5EF4-FFF2-40B4-BE49-F238E27FC236}">
                <a16:creationId xmlns:a16="http://schemas.microsoft.com/office/drawing/2014/main" id="{8E7E1E00-45F7-44DD-A0AE-E161803D7F0F}"/>
              </a:ext>
            </a:extLst>
          </p:cNvPr>
          <p:cNvSpPr txBox="1"/>
          <p:nvPr/>
        </p:nvSpPr>
        <p:spPr>
          <a:xfrm>
            <a:off x="276793" y="3209239"/>
            <a:ext cx="3918693" cy="300082"/>
          </a:xfrm>
          <a:prstGeom prst="rect">
            <a:avLst/>
          </a:prstGeom>
          <a:solidFill>
            <a:srgbClr val="00FF00"/>
          </a:solidFill>
        </p:spPr>
        <p:txBody>
          <a:bodyPr wrap="square">
            <a:spAutoFit/>
          </a:bodyPr>
          <a:lstStyle/>
          <a:p>
            <a:r>
              <a:rPr lang="en-US" dirty="0"/>
              <a:t>Quality</a:t>
            </a:r>
          </a:p>
        </p:txBody>
      </p:sp>
      <p:sp>
        <p:nvSpPr>
          <p:cNvPr id="17" name="TextBox 16">
            <a:extLst>
              <a:ext uri="{FF2B5EF4-FFF2-40B4-BE49-F238E27FC236}">
                <a16:creationId xmlns:a16="http://schemas.microsoft.com/office/drawing/2014/main" id="{572CD07C-09B4-47A6-8C07-7746C28ED54C}"/>
              </a:ext>
            </a:extLst>
          </p:cNvPr>
          <p:cNvSpPr txBox="1"/>
          <p:nvPr/>
        </p:nvSpPr>
        <p:spPr>
          <a:xfrm>
            <a:off x="278758" y="3606223"/>
            <a:ext cx="3918693" cy="715581"/>
          </a:xfrm>
          <a:prstGeom prst="rect">
            <a:avLst/>
          </a:prstGeom>
          <a:solidFill>
            <a:srgbClr val="00FFFF"/>
          </a:solidFill>
        </p:spPr>
        <p:txBody>
          <a:bodyPr wrap="square">
            <a:spAutoFit/>
          </a:bodyPr>
          <a:lstStyle/>
          <a:p>
            <a:pPr algn="just"/>
            <a:r>
              <a:rPr lang="en-US" dirty="0"/>
              <a:t>For a two-phase liquid–vapor mixture, the ratio of the mass of vapor present to the total mass of the mixture is its quality, x. In symbols,</a:t>
            </a:r>
          </a:p>
        </p:txBody>
      </p:sp>
      <p:pic>
        <p:nvPicPr>
          <p:cNvPr id="3" name="Picture 2">
            <a:extLst>
              <a:ext uri="{FF2B5EF4-FFF2-40B4-BE49-F238E27FC236}">
                <a16:creationId xmlns:a16="http://schemas.microsoft.com/office/drawing/2014/main" id="{244FE6A0-DC26-4991-801F-1272BEC6E12F}"/>
              </a:ext>
            </a:extLst>
          </p:cNvPr>
          <p:cNvPicPr>
            <a:picLocks noChangeAspect="1"/>
          </p:cNvPicPr>
          <p:nvPr/>
        </p:nvPicPr>
        <p:blipFill>
          <a:blip r:embed="rId3"/>
          <a:stretch>
            <a:fillRect/>
          </a:stretch>
        </p:blipFill>
        <p:spPr>
          <a:xfrm>
            <a:off x="1367814" y="4418706"/>
            <a:ext cx="1736649" cy="697566"/>
          </a:xfrm>
          <a:prstGeom prst="rect">
            <a:avLst/>
          </a:prstGeom>
        </p:spPr>
      </p:pic>
      <p:sp>
        <p:nvSpPr>
          <p:cNvPr id="2" name="TextBox 1">
            <a:extLst>
              <a:ext uri="{FF2B5EF4-FFF2-40B4-BE49-F238E27FC236}">
                <a16:creationId xmlns:a16="http://schemas.microsoft.com/office/drawing/2014/main" id="{437C2568-17E6-2A68-C111-38581B087163}"/>
              </a:ext>
            </a:extLst>
          </p:cNvPr>
          <p:cNvSpPr txBox="1"/>
          <p:nvPr/>
        </p:nvSpPr>
        <p:spPr>
          <a:xfrm>
            <a:off x="4687423" y="796083"/>
            <a:ext cx="4370514" cy="300082"/>
          </a:xfrm>
          <a:prstGeom prst="rect">
            <a:avLst/>
          </a:prstGeom>
          <a:solidFill>
            <a:srgbClr val="00FF00"/>
          </a:solidFill>
        </p:spPr>
        <p:txBody>
          <a:bodyPr wrap="square">
            <a:spAutoFit/>
          </a:bodyPr>
          <a:lstStyle/>
          <a:p>
            <a:r>
              <a:rPr lang="en-US" dirty="0"/>
              <a:t>Vapor States</a:t>
            </a:r>
          </a:p>
        </p:txBody>
      </p:sp>
      <p:sp>
        <p:nvSpPr>
          <p:cNvPr id="4" name="TextBox 3">
            <a:extLst>
              <a:ext uri="{FF2B5EF4-FFF2-40B4-BE49-F238E27FC236}">
                <a16:creationId xmlns:a16="http://schemas.microsoft.com/office/drawing/2014/main" id="{0FE5FE7A-6868-89F9-2D14-389308AAD9A4}"/>
              </a:ext>
            </a:extLst>
          </p:cNvPr>
          <p:cNvSpPr txBox="1"/>
          <p:nvPr/>
        </p:nvSpPr>
        <p:spPr>
          <a:xfrm>
            <a:off x="4687423" y="1171664"/>
            <a:ext cx="4370515" cy="715581"/>
          </a:xfrm>
          <a:prstGeom prst="rect">
            <a:avLst/>
          </a:prstGeom>
          <a:solidFill>
            <a:srgbClr val="00FFFF"/>
          </a:solidFill>
        </p:spPr>
        <p:txBody>
          <a:bodyPr wrap="square">
            <a:spAutoFit/>
          </a:bodyPr>
          <a:lstStyle/>
          <a:p>
            <a:pPr algn="just"/>
            <a:r>
              <a:rPr lang="en-US" dirty="0"/>
              <a:t>When the system is at the saturated vapor state, further heating at fixed pressure results in increases in both temperature and specific volume. </a:t>
            </a:r>
          </a:p>
        </p:txBody>
      </p:sp>
      <p:pic>
        <p:nvPicPr>
          <p:cNvPr id="5" name="Picture 4">
            <a:extLst>
              <a:ext uri="{FF2B5EF4-FFF2-40B4-BE49-F238E27FC236}">
                <a16:creationId xmlns:a16="http://schemas.microsoft.com/office/drawing/2014/main" id="{E8967915-024D-C718-FCCC-877F0E5B0B5C}"/>
              </a:ext>
            </a:extLst>
          </p:cNvPr>
          <p:cNvPicPr>
            <a:picLocks noChangeAspect="1"/>
          </p:cNvPicPr>
          <p:nvPr/>
        </p:nvPicPr>
        <p:blipFill rotWithShape="1">
          <a:blip r:embed="rId4"/>
          <a:srcRect b="7951"/>
          <a:stretch/>
        </p:blipFill>
        <p:spPr>
          <a:xfrm>
            <a:off x="4687422" y="1978445"/>
            <a:ext cx="3088763" cy="3251984"/>
          </a:xfrm>
          <a:prstGeom prst="rect">
            <a:avLst/>
          </a:prstGeom>
        </p:spPr>
      </p:pic>
      <p:sp>
        <p:nvSpPr>
          <p:cNvPr id="9" name="TextBox 8">
            <a:extLst>
              <a:ext uri="{FF2B5EF4-FFF2-40B4-BE49-F238E27FC236}">
                <a16:creationId xmlns:a16="http://schemas.microsoft.com/office/drawing/2014/main" id="{C73C6783-31D9-4ABE-150B-C930764926D7}"/>
              </a:ext>
            </a:extLst>
          </p:cNvPr>
          <p:cNvSpPr txBox="1"/>
          <p:nvPr/>
        </p:nvSpPr>
        <p:spPr>
          <a:xfrm>
            <a:off x="7776185" y="4110449"/>
            <a:ext cx="1387630" cy="400110"/>
          </a:xfrm>
          <a:prstGeom prst="rect">
            <a:avLst/>
          </a:prstGeom>
          <a:noFill/>
        </p:spPr>
        <p:txBody>
          <a:bodyPr wrap="square">
            <a:spAutoFit/>
          </a:bodyPr>
          <a:lstStyle/>
          <a:p>
            <a:r>
              <a:rPr lang="en-GB" sz="1000" dirty="0">
                <a:effectLst/>
                <a:latin typeface="STIX" panose="02020603050405020304" pitchFamily="18" charset="0"/>
              </a:rPr>
              <a:t>Phase diagram for water (not to scale). </a:t>
            </a:r>
            <a:endParaRPr lang="en-GB" sz="1000" dirty="0"/>
          </a:p>
        </p:txBody>
      </p:sp>
    </p:spTree>
    <p:extLst>
      <p:ext uri="{BB962C8B-B14F-4D97-AF65-F5344CB8AC3E}">
        <p14:creationId xmlns:p14="http://schemas.microsoft.com/office/powerpoint/2010/main" val="7637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7" grpId="0" animBg="1"/>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2" y="223017"/>
            <a:ext cx="7920203" cy="1157194"/>
          </a:xfrm>
        </p:spPr>
        <p:txBody>
          <a:bodyPr/>
          <a:lstStyle/>
          <a:p>
            <a:r>
              <a:rPr lang="en-US" dirty="0"/>
              <a:t>Evaluating Specific Internal Energy and Enthalpy</a:t>
            </a:r>
          </a:p>
        </p:txBody>
      </p:sp>
      <p:sp>
        <p:nvSpPr>
          <p:cNvPr id="13" name="TextBox 12">
            <a:extLst>
              <a:ext uri="{FF2B5EF4-FFF2-40B4-BE49-F238E27FC236}">
                <a16:creationId xmlns:a16="http://schemas.microsoft.com/office/drawing/2014/main" id="{48936C5C-D069-4A04-8FF8-D833318AB925}"/>
              </a:ext>
            </a:extLst>
          </p:cNvPr>
          <p:cNvSpPr txBox="1"/>
          <p:nvPr/>
        </p:nvSpPr>
        <p:spPr>
          <a:xfrm>
            <a:off x="223610" y="3313720"/>
            <a:ext cx="4499307" cy="300082"/>
          </a:xfrm>
          <a:prstGeom prst="rect">
            <a:avLst/>
          </a:prstGeom>
          <a:solidFill>
            <a:srgbClr val="00FF00"/>
          </a:solidFill>
        </p:spPr>
        <p:txBody>
          <a:bodyPr wrap="square">
            <a:spAutoFit/>
          </a:bodyPr>
          <a:lstStyle/>
          <a:p>
            <a:r>
              <a:rPr lang="en-US" dirty="0"/>
              <a:t>Enthalpy</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947CCED-7CFF-4EB7-9B60-6B6842591639}"/>
                  </a:ext>
                </a:extLst>
              </p:cNvPr>
              <p:cNvSpPr txBox="1"/>
              <p:nvPr/>
            </p:nvSpPr>
            <p:spPr>
              <a:xfrm>
                <a:off x="223609" y="3715129"/>
                <a:ext cx="4499307" cy="923330"/>
              </a:xfrm>
              <a:prstGeom prst="rect">
                <a:avLst/>
              </a:prstGeom>
              <a:solidFill>
                <a:srgbClr val="00FFFF"/>
              </a:solidFill>
            </p:spPr>
            <p:txBody>
              <a:bodyPr wrap="square">
                <a:spAutoFit/>
              </a:bodyPr>
              <a:lstStyle/>
              <a:p>
                <a:pPr algn="just"/>
                <a:r>
                  <a:rPr lang="en-US" dirty="0"/>
                  <a:t>Because the sum </a:t>
                </a:r>
                <a14:m>
                  <m:oMath xmlns:m="http://schemas.openxmlformats.org/officeDocument/2006/math">
                    <m:r>
                      <a:rPr lang="en-US" b="0" i="1" dirty="0" smtClean="0">
                        <a:latin typeface="Cambria Math" panose="02040503050406030204" pitchFamily="18" charset="0"/>
                      </a:rPr>
                      <m:t>𝑈</m:t>
                    </m:r>
                    <m:r>
                      <a:rPr lang="en-US" b="0" i="1" dirty="0" smtClean="0">
                        <a:latin typeface="Cambria Math" panose="02040503050406030204" pitchFamily="18" charset="0"/>
                      </a:rPr>
                      <m:t>+</m:t>
                    </m:r>
                    <m:r>
                      <a:rPr lang="en-US" b="0" i="1" dirty="0" smtClean="0">
                        <a:latin typeface="Cambria Math" panose="02040503050406030204" pitchFamily="18" charset="0"/>
                      </a:rPr>
                      <m:t>𝑝𝑣</m:t>
                    </m:r>
                  </m:oMath>
                </a14:m>
                <a:r>
                  <a:rPr lang="en-US" dirty="0"/>
                  <a:t> occurs so frequently in subsequent discussions, it is convenient to give the combination a name, enthalpy, and a distinct symbol, </a:t>
                </a:r>
                <a14:m>
                  <m:oMath xmlns:m="http://schemas.openxmlformats.org/officeDocument/2006/math">
                    <m:r>
                      <a:rPr lang="en-US" i="1" dirty="0" smtClean="0">
                        <a:latin typeface="Cambria Math" panose="02040503050406030204" pitchFamily="18" charset="0"/>
                      </a:rPr>
                      <m:t>𝐻</m:t>
                    </m:r>
                  </m:oMath>
                </a14:m>
                <a:r>
                  <a:rPr lang="en-US" dirty="0"/>
                  <a:t>. By definition</a:t>
                </a:r>
              </a:p>
            </p:txBody>
          </p:sp>
        </mc:Choice>
        <mc:Fallback>
          <p:sp>
            <p:nvSpPr>
              <p:cNvPr id="15" name="TextBox 14">
                <a:extLst>
                  <a:ext uri="{FF2B5EF4-FFF2-40B4-BE49-F238E27FC236}">
                    <a16:creationId xmlns:a16="http://schemas.microsoft.com/office/drawing/2014/main" id="{4947CCED-7CFF-4EB7-9B60-6B6842591639}"/>
                  </a:ext>
                </a:extLst>
              </p:cNvPr>
              <p:cNvSpPr txBox="1">
                <a:spLocks noRot="1" noChangeAspect="1" noMove="1" noResize="1" noEditPoints="1" noAdjustHandles="1" noChangeArrowheads="1" noChangeShapeType="1" noTextEdit="1"/>
              </p:cNvSpPr>
              <p:nvPr/>
            </p:nvSpPr>
            <p:spPr>
              <a:xfrm>
                <a:off x="223609" y="3715129"/>
                <a:ext cx="4499307" cy="923330"/>
              </a:xfrm>
              <a:prstGeom prst="rect">
                <a:avLst/>
              </a:prstGeom>
              <a:blipFill>
                <a:blip r:embed="rId2"/>
                <a:stretch>
                  <a:fillRect l="-282" t="-1351" r="-282" b="-5405"/>
                </a:stretch>
              </a:blipFill>
            </p:spPr>
            <p:txBody>
              <a:bodyPr/>
              <a:lstStyle/>
              <a:p>
                <a:r>
                  <a:rPr lang="en-FI">
                    <a:noFill/>
                  </a:rPr>
                  <a:t> </a:t>
                </a:r>
              </a:p>
            </p:txBody>
          </p:sp>
        </mc:Fallback>
      </mc:AlternateContent>
      <p:pic>
        <p:nvPicPr>
          <p:cNvPr id="6" name="Picture 5">
            <a:extLst>
              <a:ext uri="{FF2B5EF4-FFF2-40B4-BE49-F238E27FC236}">
                <a16:creationId xmlns:a16="http://schemas.microsoft.com/office/drawing/2014/main" id="{5074AF55-4271-4AFC-BCAF-E12F7F2C42B7}"/>
              </a:ext>
            </a:extLst>
          </p:cNvPr>
          <p:cNvPicPr>
            <a:picLocks noChangeAspect="1"/>
          </p:cNvPicPr>
          <p:nvPr/>
        </p:nvPicPr>
        <p:blipFill>
          <a:blip r:embed="rId3"/>
          <a:stretch>
            <a:fillRect/>
          </a:stretch>
        </p:blipFill>
        <p:spPr>
          <a:xfrm>
            <a:off x="358977" y="4743419"/>
            <a:ext cx="1275247" cy="310531"/>
          </a:xfrm>
          <a:prstGeom prst="rect">
            <a:avLst/>
          </a:prstGeom>
        </p:spPr>
      </p:pic>
      <p:pic>
        <p:nvPicPr>
          <p:cNvPr id="9" name="Picture 8">
            <a:extLst>
              <a:ext uri="{FF2B5EF4-FFF2-40B4-BE49-F238E27FC236}">
                <a16:creationId xmlns:a16="http://schemas.microsoft.com/office/drawing/2014/main" id="{9902707A-79C8-4842-A8DF-5857C115A273}"/>
              </a:ext>
            </a:extLst>
          </p:cNvPr>
          <p:cNvPicPr>
            <a:picLocks noChangeAspect="1"/>
          </p:cNvPicPr>
          <p:nvPr/>
        </p:nvPicPr>
        <p:blipFill>
          <a:blip r:embed="rId4"/>
          <a:stretch>
            <a:fillRect/>
          </a:stretch>
        </p:blipFill>
        <p:spPr>
          <a:xfrm>
            <a:off x="1762720" y="4747052"/>
            <a:ext cx="1128220" cy="301159"/>
          </a:xfrm>
          <a:prstGeom prst="rect">
            <a:avLst/>
          </a:prstGeom>
        </p:spPr>
      </p:pic>
      <p:pic>
        <p:nvPicPr>
          <p:cNvPr id="17" name="Picture 16">
            <a:extLst>
              <a:ext uri="{FF2B5EF4-FFF2-40B4-BE49-F238E27FC236}">
                <a16:creationId xmlns:a16="http://schemas.microsoft.com/office/drawing/2014/main" id="{56F7076E-27B6-4393-987B-027BD0078D75}"/>
              </a:ext>
            </a:extLst>
          </p:cNvPr>
          <p:cNvPicPr>
            <a:picLocks noChangeAspect="1"/>
          </p:cNvPicPr>
          <p:nvPr/>
        </p:nvPicPr>
        <p:blipFill>
          <a:blip r:embed="rId5"/>
          <a:stretch>
            <a:fillRect/>
          </a:stretch>
        </p:blipFill>
        <p:spPr>
          <a:xfrm>
            <a:off x="3062757" y="4743419"/>
            <a:ext cx="1044825" cy="303873"/>
          </a:xfrm>
          <a:prstGeom prst="rect">
            <a:avLst/>
          </a:prstGeom>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49F0337-C215-4FA7-AF82-1C30D0A30C39}"/>
                  </a:ext>
                </a:extLst>
              </p:cNvPr>
              <p:cNvSpPr txBox="1"/>
              <p:nvPr/>
            </p:nvSpPr>
            <p:spPr>
              <a:xfrm>
                <a:off x="4980373" y="1442623"/>
                <a:ext cx="3900913" cy="1978875"/>
              </a:xfrm>
              <a:prstGeom prst="rect">
                <a:avLst/>
              </a:prstGeom>
              <a:solidFill>
                <a:srgbClr val="00FFFF"/>
              </a:solidFill>
            </p:spPr>
            <p:txBody>
              <a:bodyPr wrap="square">
                <a:spAutoFit/>
              </a:bodyPr>
              <a:lstStyle/>
              <a:p>
                <a:pPr algn="just"/>
                <a:r>
                  <a:rPr lang="en-US" dirty="0"/>
                  <a:t>Data for specific internal energy </a:t>
                </a:r>
                <a14:m>
                  <m:oMath xmlns:m="http://schemas.openxmlformats.org/officeDocument/2006/math">
                    <m:r>
                      <a:rPr lang="en-US" i="1" dirty="0" smtClean="0">
                        <a:latin typeface="Cambria Math" panose="02040503050406030204" pitchFamily="18" charset="0"/>
                      </a:rPr>
                      <m:t>𝑢</m:t>
                    </m:r>
                  </m:oMath>
                </a14:m>
                <a:r>
                  <a:rPr lang="en-US" dirty="0"/>
                  <a:t> and enthalpy </a:t>
                </a:r>
                <a14:m>
                  <m:oMath xmlns:m="http://schemas.openxmlformats.org/officeDocument/2006/math">
                    <m:r>
                      <a:rPr lang="en-US" i="1" dirty="0" smtClean="0">
                        <a:latin typeface="Cambria Math" panose="02040503050406030204" pitchFamily="18" charset="0"/>
                      </a:rPr>
                      <m:t>h</m:t>
                    </m:r>
                  </m:oMath>
                </a14:m>
                <a:r>
                  <a:rPr lang="en-US" dirty="0"/>
                  <a:t> are retrieved from the property tables in the same way as for specific volume. For saturation states, the values of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𝑢</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𝑢</m:t>
                        </m:r>
                      </m:e>
                      <m:sub>
                        <m:r>
                          <a:rPr lang="en-US" b="0" i="1" dirty="0" smtClean="0">
                            <a:latin typeface="Cambria Math" panose="02040503050406030204" pitchFamily="18" charset="0"/>
                          </a:rPr>
                          <m:t>𝑔</m:t>
                        </m:r>
                      </m:sub>
                    </m:sSub>
                    <m:r>
                      <a:rPr lang="en-US" b="0" i="0" dirty="0" smtClean="0">
                        <a:latin typeface="Cambria Math" panose="02040503050406030204" pitchFamily="18" charset="0"/>
                      </a:rPr>
                      <m:t>,</m:t>
                    </m:r>
                  </m:oMath>
                </a14:m>
                <a:r>
                  <a:rPr lang="en-US" dirty="0"/>
                  <a:t> as well as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𝑔</m:t>
                        </m:r>
                      </m:sub>
                    </m:sSub>
                  </m:oMath>
                </a14:m>
                <a:r>
                  <a:rPr lang="en-US" dirty="0"/>
                  <a:t>, are tabulated versus both saturation pressure and saturation temperature. The specific internal energy for a two-phase liquid–vapor mixture is calculated for a given quality in the same way the specific volume is calculated:</a:t>
                </a:r>
              </a:p>
            </p:txBody>
          </p:sp>
        </mc:Choice>
        <mc:Fallback>
          <p:sp>
            <p:nvSpPr>
              <p:cNvPr id="23" name="TextBox 22">
                <a:extLst>
                  <a:ext uri="{FF2B5EF4-FFF2-40B4-BE49-F238E27FC236}">
                    <a16:creationId xmlns:a16="http://schemas.microsoft.com/office/drawing/2014/main" id="{A49F0337-C215-4FA7-AF82-1C30D0A30C39}"/>
                  </a:ext>
                </a:extLst>
              </p:cNvPr>
              <p:cNvSpPr txBox="1">
                <a:spLocks noRot="1" noChangeAspect="1" noMove="1" noResize="1" noEditPoints="1" noAdjustHandles="1" noChangeArrowheads="1" noChangeShapeType="1" noTextEdit="1"/>
              </p:cNvSpPr>
              <p:nvPr/>
            </p:nvSpPr>
            <p:spPr>
              <a:xfrm>
                <a:off x="4980373" y="1442623"/>
                <a:ext cx="3900913" cy="1978875"/>
              </a:xfrm>
              <a:prstGeom prst="rect">
                <a:avLst/>
              </a:prstGeom>
              <a:blipFill>
                <a:blip r:embed="rId6"/>
                <a:stretch>
                  <a:fillRect l="-325" t="-637" r="-325" b="-2548"/>
                </a:stretch>
              </a:blipFill>
            </p:spPr>
            <p:txBody>
              <a:bodyPr/>
              <a:lstStyle/>
              <a:p>
                <a:r>
                  <a:rPr lang="en-FI">
                    <a:noFill/>
                  </a:rPr>
                  <a:t> </a:t>
                </a:r>
              </a:p>
            </p:txBody>
          </p:sp>
        </mc:Fallback>
      </mc:AlternateContent>
      <p:pic>
        <p:nvPicPr>
          <p:cNvPr id="25" name="Picture 24">
            <a:extLst>
              <a:ext uri="{FF2B5EF4-FFF2-40B4-BE49-F238E27FC236}">
                <a16:creationId xmlns:a16="http://schemas.microsoft.com/office/drawing/2014/main" id="{E550A326-FD39-41F2-81EE-223A790A667A}"/>
              </a:ext>
            </a:extLst>
          </p:cNvPr>
          <p:cNvPicPr>
            <a:picLocks noChangeAspect="1"/>
          </p:cNvPicPr>
          <p:nvPr/>
        </p:nvPicPr>
        <p:blipFill>
          <a:blip r:embed="rId7"/>
          <a:stretch>
            <a:fillRect/>
          </a:stretch>
        </p:blipFill>
        <p:spPr>
          <a:xfrm>
            <a:off x="5454425" y="3496557"/>
            <a:ext cx="2952808" cy="445779"/>
          </a:xfrm>
          <a:prstGeom prst="rect">
            <a:avLst/>
          </a:prstGeom>
        </p:spPr>
      </p:pic>
      <p:sp>
        <p:nvSpPr>
          <p:cNvPr id="27" name="TextBox 26">
            <a:extLst>
              <a:ext uri="{FF2B5EF4-FFF2-40B4-BE49-F238E27FC236}">
                <a16:creationId xmlns:a16="http://schemas.microsoft.com/office/drawing/2014/main" id="{089D7831-6B23-495F-9371-5270123472AE}"/>
              </a:ext>
            </a:extLst>
          </p:cNvPr>
          <p:cNvSpPr txBox="1"/>
          <p:nvPr/>
        </p:nvSpPr>
        <p:spPr>
          <a:xfrm>
            <a:off x="4980373" y="4063646"/>
            <a:ext cx="3891877" cy="715581"/>
          </a:xfrm>
          <a:prstGeom prst="rect">
            <a:avLst/>
          </a:prstGeom>
          <a:solidFill>
            <a:srgbClr val="00FFFF"/>
          </a:solidFill>
        </p:spPr>
        <p:txBody>
          <a:bodyPr wrap="square">
            <a:spAutoFit/>
          </a:bodyPr>
          <a:lstStyle/>
          <a:p>
            <a:r>
              <a:rPr lang="en-US" dirty="0"/>
              <a:t>Similarly, the specific enthalpy for a two-phase liquid–vapor mixture is given in terms of the quality by</a:t>
            </a:r>
          </a:p>
        </p:txBody>
      </p:sp>
      <p:pic>
        <p:nvPicPr>
          <p:cNvPr id="29" name="Picture 28">
            <a:extLst>
              <a:ext uri="{FF2B5EF4-FFF2-40B4-BE49-F238E27FC236}">
                <a16:creationId xmlns:a16="http://schemas.microsoft.com/office/drawing/2014/main" id="{2421E283-44FA-4389-9987-3E5CD32ECB1C}"/>
              </a:ext>
            </a:extLst>
          </p:cNvPr>
          <p:cNvPicPr>
            <a:picLocks noChangeAspect="1"/>
          </p:cNvPicPr>
          <p:nvPr/>
        </p:nvPicPr>
        <p:blipFill>
          <a:blip r:embed="rId8"/>
          <a:stretch>
            <a:fillRect/>
          </a:stretch>
        </p:blipFill>
        <p:spPr>
          <a:xfrm>
            <a:off x="5325778" y="4895355"/>
            <a:ext cx="2952808" cy="428328"/>
          </a:xfrm>
          <a:prstGeom prst="rect">
            <a:avLst/>
          </a:prstGeom>
        </p:spPr>
      </p:pic>
      <p:sp>
        <p:nvSpPr>
          <p:cNvPr id="3" name="TextBox 2">
            <a:extLst>
              <a:ext uri="{FF2B5EF4-FFF2-40B4-BE49-F238E27FC236}">
                <a16:creationId xmlns:a16="http://schemas.microsoft.com/office/drawing/2014/main" id="{AE13BA47-CF94-BBD7-8E47-89AB12EB6AE2}"/>
              </a:ext>
            </a:extLst>
          </p:cNvPr>
          <p:cNvSpPr txBox="1"/>
          <p:nvPr/>
        </p:nvSpPr>
        <p:spPr>
          <a:xfrm>
            <a:off x="223608" y="1836878"/>
            <a:ext cx="4499308" cy="1338828"/>
          </a:xfrm>
          <a:prstGeom prst="rect">
            <a:avLst/>
          </a:prstGeom>
          <a:solidFill>
            <a:srgbClr val="00FFFF"/>
          </a:solidFill>
        </p:spPr>
        <p:txBody>
          <a:bodyPr wrap="square">
            <a:spAutoFit/>
          </a:bodyPr>
          <a:lstStyle/>
          <a:p>
            <a:r>
              <a:rPr lang="en-GB" dirty="0"/>
              <a:t>Internal energy U of a system or a body with well defined boundaries is </a:t>
            </a:r>
            <a:r>
              <a:rPr lang="en-GB" b="1" dirty="0"/>
              <a:t>the total of the kinetic energy due to the motion of molecules and the potential energy associated with the vibrational motion and electric energy of atoms within molecules</a:t>
            </a:r>
            <a:r>
              <a:rPr lang="en-GB" dirty="0"/>
              <a:t>. Internal energy also includes the energy in all the chemical bonds.</a:t>
            </a:r>
            <a:endParaRPr lang="en-FI" dirty="0"/>
          </a:p>
        </p:txBody>
      </p:sp>
      <p:sp>
        <p:nvSpPr>
          <p:cNvPr id="5" name="TextBox 4">
            <a:extLst>
              <a:ext uri="{FF2B5EF4-FFF2-40B4-BE49-F238E27FC236}">
                <a16:creationId xmlns:a16="http://schemas.microsoft.com/office/drawing/2014/main" id="{387F7F3E-B143-B3D2-108D-041FC3776A83}"/>
              </a:ext>
            </a:extLst>
          </p:cNvPr>
          <p:cNvSpPr txBox="1"/>
          <p:nvPr/>
        </p:nvSpPr>
        <p:spPr>
          <a:xfrm>
            <a:off x="223611" y="1420583"/>
            <a:ext cx="4499307" cy="300082"/>
          </a:xfrm>
          <a:prstGeom prst="rect">
            <a:avLst/>
          </a:prstGeom>
          <a:solidFill>
            <a:srgbClr val="00FF00"/>
          </a:solidFill>
        </p:spPr>
        <p:txBody>
          <a:bodyPr wrap="square">
            <a:spAutoFit/>
          </a:bodyPr>
          <a:lstStyle/>
          <a:p>
            <a:r>
              <a:rPr lang="en-US" dirty="0"/>
              <a:t>Internal Energy</a:t>
            </a:r>
          </a:p>
        </p:txBody>
      </p:sp>
    </p:spTree>
    <p:extLst>
      <p:ext uri="{BB962C8B-B14F-4D97-AF65-F5344CB8AC3E}">
        <p14:creationId xmlns:p14="http://schemas.microsoft.com/office/powerpoint/2010/main" val="1150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3" grpId="0" animBg="1"/>
      <p:bldP spid="27"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4B8C3C-2C51-4F0D-8047-DA0684145269}"/>
              </a:ext>
            </a:extLst>
          </p:cNvPr>
          <p:cNvSpPr txBox="1">
            <a:spLocks/>
          </p:cNvSpPr>
          <p:nvPr/>
        </p:nvSpPr>
        <p:spPr>
          <a:xfrm>
            <a:off x="287362" y="223017"/>
            <a:ext cx="792020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Evaluating Specific Internal Energy and Enthalpy</a:t>
            </a:r>
          </a:p>
        </p:txBody>
      </p:sp>
      <p:pic>
        <p:nvPicPr>
          <p:cNvPr id="9" name="Picture 8">
            <a:extLst>
              <a:ext uri="{FF2B5EF4-FFF2-40B4-BE49-F238E27FC236}">
                <a16:creationId xmlns:a16="http://schemas.microsoft.com/office/drawing/2014/main" id="{BD6436A7-0B43-4B01-AFF5-F3A0F0755E1E}"/>
              </a:ext>
            </a:extLst>
          </p:cNvPr>
          <p:cNvPicPr>
            <a:picLocks noChangeAspect="1"/>
          </p:cNvPicPr>
          <p:nvPr/>
        </p:nvPicPr>
        <p:blipFill>
          <a:blip r:embed="rId2"/>
          <a:stretch>
            <a:fillRect/>
          </a:stretch>
        </p:blipFill>
        <p:spPr>
          <a:xfrm>
            <a:off x="187288" y="1447440"/>
            <a:ext cx="3462968" cy="750930"/>
          </a:xfrm>
          <a:prstGeom prst="rect">
            <a:avLst/>
          </a:prstGeom>
        </p:spPr>
      </p:pic>
      <p:pic>
        <p:nvPicPr>
          <p:cNvPr id="11" name="Picture 10">
            <a:extLst>
              <a:ext uri="{FF2B5EF4-FFF2-40B4-BE49-F238E27FC236}">
                <a16:creationId xmlns:a16="http://schemas.microsoft.com/office/drawing/2014/main" id="{EBC9D91F-3154-4CA0-8C04-8B3DAD514C4A}"/>
              </a:ext>
            </a:extLst>
          </p:cNvPr>
          <p:cNvPicPr>
            <a:picLocks noChangeAspect="1"/>
          </p:cNvPicPr>
          <p:nvPr/>
        </p:nvPicPr>
        <p:blipFill>
          <a:blip r:embed="rId3"/>
          <a:stretch>
            <a:fillRect/>
          </a:stretch>
        </p:blipFill>
        <p:spPr>
          <a:xfrm>
            <a:off x="495757" y="2198370"/>
            <a:ext cx="1903470" cy="2676755"/>
          </a:xfrm>
          <a:prstGeom prst="rect">
            <a:avLst/>
          </a:prstGeom>
        </p:spPr>
      </p:pic>
      <p:pic>
        <p:nvPicPr>
          <p:cNvPr id="13" name="Picture 12">
            <a:extLst>
              <a:ext uri="{FF2B5EF4-FFF2-40B4-BE49-F238E27FC236}">
                <a16:creationId xmlns:a16="http://schemas.microsoft.com/office/drawing/2014/main" id="{F1FD1613-C210-4598-B968-E892E4144080}"/>
              </a:ext>
            </a:extLst>
          </p:cNvPr>
          <p:cNvPicPr>
            <a:picLocks noChangeAspect="1"/>
          </p:cNvPicPr>
          <p:nvPr/>
        </p:nvPicPr>
        <p:blipFill>
          <a:blip r:embed="rId4"/>
          <a:stretch>
            <a:fillRect/>
          </a:stretch>
        </p:blipFill>
        <p:spPr>
          <a:xfrm>
            <a:off x="4513244" y="1475139"/>
            <a:ext cx="4603070" cy="3008726"/>
          </a:xfrm>
          <a:prstGeom prst="rect">
            <a:avLst/>
          </a:prstGeom>
        </p:spPr>
      </p:pic>
      <p:pic>
        <p:nvPicPr>
          <p:cNvPr id="15" name="Picture 14">
            <a:extLst>
              <a:ext uri="{FF2B5EF4-FFF2-40B4-BE49-F238E27FC236}">
                <a16:creationId xmlns:a16="http://schemas.microsoft.com/office/drawing/2014/main" id="{22BF83B5-6734-4169-B0D1-826B7FDB5BE8}"/>
              </a:ext>
            </a:extLst>
          </p:cNvPr>
          <p:cNvPicPr>
            <a:picLocks noChangeAspect="1"/>
          </p:cNvPicPr>
          <p:nvPr/>
        </p:nvPicPr>
        <p:blipFill>
          <a:blip r:embed="rId5"/>
          <a:stretch>
            <a:fillRect/>
          </a:stretch>
        </p:blipFill>
        <p:spPr>
          <a:xfrm>
            <a:off x="2538774" y="3091370"/>
            <a:ext cx="1974470" cy="2537116"/>
          </a:xfrm>
          <a:prstGeom prst="rect">
            <a:avLst/>
          </a:prstGeom>
        </p:spPr>
      </p:pic>
    </p:spTree>
    <p:extLst>
      <p:ext uri="{BB962C8B-B14F-4D97-AF65-F5344CB8AC3E}">
        <p14:creationId xmlns:p14="http://schemas.microsoft.com/office/powerpoint/2010/main" val="127373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75939D-3A39-4577-732E-1FE31CD9F2A6}"/>
              </a:ext>
            </a:extLst>
          </p:cNvPr>
          <p:cNvSpPr txBox="1"/>
          <p:nvPr/>
        </p:nvSpPr>
        <p:spPr>
          <a:xfrm>
            <a:off x="164236" y="174585"/>
            <a:ext cx="7958831" cy="255454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a:t>Example </a:t>
            </a:r>
            <a:r>
              <a:rPr lang="en-GB" dirty="0" err="1"/>
              <a:t>Analyzing</a:t>
            </a:r>
            <a:r>
              <a:rPr lang="en-GB" dirty="0"/>
              <a:t> Two processes in Series </a:t>
            </a:r>
          </a:p>
        </p:txBody>
      </p:sp>
      <p:sp>
        <p:nvSpPr>
          <p:cNvPr id="8" name="TextBox 7">
            <a:extLst>
              <a:ext uri="{FF2B5EF4-FFF2-40B4-BE49-F238E27FC236}">
                <a16:creationId xmlns:a16="http://schemas.microsoft.com/office/drawing/2014/main" id="{F0C340AF-2743-1DF3-5693-57E94B849DB1}"/>
              </a:ext>
            </a:extLst>
          </p:cNvPr>
          <p:cNvSpPr txBox="1"/>
          <p:nvPr/>
        </p:nvSpPr>
        <p:spPr>
          <a:xfrm>
            <a:off x="164236" y="1498023"/>
            <a:ext cx="4643020" cy="2462213"/>
          </a:xfrm>
          <a:prstGeom prst="rect">
            <a:avLst/>
          </a:prstGeom>
          <a:noFill/>
        </p:spPr>
        <p:txBody>
          <a:bodyPr wrap="square">
            <a:spAutoFit/>
          </a:bodyPr>
          <a:lstStyle/>
          <a:p>
            <a:r>
              <a:rPr lang="en-GB" sz="1400" dirty="0">
                <a:effectLst/>
                <a:latin typeface="STIX" panose="02020603050405020304" pitchFamily="18" charset="0"/>
              </a:rPr>
              <a:t>Water contained in a piston–cylinder assembly undergoes two processes in series from an initial state where the pressure is 10 bar and the temperature is 400</a:t>
            </a:r>
            <a:r>
              <a:rPr lang="en-GB" sz="1400" dirty="0">
                <a:effectLst/>
                <a:latin typeface="Symbol" pitchFamily="2" charset="2"/>
              </a:rPr>
              <a:t>°</a:t>
            </a:r>
            <a:r>
              <a:rPr lang="en-GB" sz="1400" dirty="0">
                <a:effectLst/>
                <a:latin typeface="STIX" panose="02020603050405020304" pitchFamily="18" charset="0"/>
              </a:rPr>
              <a:t>C. </a:t>
            </a:r>
            <a:endParaRPr lang="en-GB" dirty="0"/>
          </a:p>
          <a:p>
            <a:r>
              <a:rPr lang="en-GB" sz="1400" b="1" dirty="0">
                <a:effectLst/>
                <a:latin typeface="SourceSansPro"/>
              </a:rPr>
              <a:t>Process 1–2 </a:t>
            </a:r>
            <a:r>
              <a:rPr lang="en-GB" sz="1400" dirty="0">
                <a:effectLst/>
                <a:latin typeface="STIX" panose="02020603050405020304" pitchFamily="18" charset="0"/>
              </a:rPr>
              <a:t>The water is cooled as it is compressed at a constant pressure of 10 bar to the saturated vapor state. </a:t>
            </a:r>
            <a:endParaRPr lang="en-GB" dirty="0"/>
          </a:p>
          <a:p>
            <a:r>
              <a:rPr lang="en-GB" sz="1400" b="1" dirty="0">
                <a:effectLst/>
                <a:latin typeface="SourceSansPro"/>
              </a:rPr>
              <a:t>Process 2–3 </a:t>
            </a:r>
            <a:r>
              <a:rPr lang="en-GB" sz="1400" dirty="0">
                <a:effectLst/>
                <a:latin typeface="STIX" panose="02020603050405020304" pitchFamily="18" charset="0"/>
              </a:rPr>
              <a:t>The water is cooled at constant volume to 150</a:t>
            </a:r>
            <a:r>
              <a:rPr lang="en-GB" sz="1400" dirty="0">
                <a:effectLst/>
                <a:latin typeface="Symbol" pitchFamily="2" charset="2"/>
              </a:rPr>
              <a:t>°</a:t>
            </a:r>
            <a:r>
              <a:rPr lang="en-GB" sz="1400" dirty="0">
                <a:effectLst/>
                <a:latin typeface="STIX" panose="02020603050405020304" pitchFamily="18" charset="0"/>
              </a:rPr>
              <a:t>C. </a:t>
            </a:r>
            <a:endParaRPr lang="en-GB" dirty="0"/>
          </a:p>
          <a:p>
            <a:r>
              <a:rPr lang="en-GB" sz="1400" b="1" dirty="0">
                <a:effectLst/>
                <a:latin typeface="STIX" panose="02020603050405020304" pitchFamily="18" charset="0"/>
              </a:rPr>
              <a:t>a. </a:t>
            </a:r>
            <a:r>
              <a:rPr lang="en-GB" sz="1400" dirty="0">
                <a:effectLst/>
                <a:latin typeface="STIX" panose="02020603050405020304" pitchFamily="18" charset="0"/>
              </a:rPr>
              <a:t>Sketch both processes on </a:t>
            </a:r>
            <a:r>
              <a:rPr lang="en-GB" sz="1400" i="1" dirty="0">
                <a:effectLst/>
                <a:latin typeface="STIX" panose="02020603050405020304" pitchFamily="18" charset="0"/>
              </a:rPr>
              <a:t>T</a:t>
            </a:r>
            <a:r>
              <a:rPr lang="en-GB" sz="1400" dirty="0">
                <a:effectLst/>
                <a:latin typeface="STIX" panose="02020603050405020304" pitchFamily="18" charset="0"/>
              </a:rPr>
              <a:t>–</a:t>
            </a:r>
            <a:r>
              <a:rPr lang="el-GR" sz="1400" dirty="0">
                <a:solidFill>
                  <a:srgbClr val="211E1E"/>
                </a:solidFill>
                <a:effectLst/>
                <a:latin typeface="Symbol" pitchFamily="2" charset="2"/>
              </a:rPr>
              <a:t>υ </a:t>
            </a:r>
            <a:r>
              <a:rPr lang="en-GB" sz="1400" dirty="0">
                <a:effectLst/>
                <a:latin typeface="STIX" panose="02020603050405020304" pitchFamily="18" charset="0"/>
              </a:rPr>
              <a:t>and </a:t>
            </a:r>
            <a:r>
              <a:rPr lang="en-GB" sz="1400" i="1" dirty="0">
                <a:effectLst/>
                <a:latin typeface="STIX" panose="02020603050405020304" pitchFamily="18" charset="0"/>
              </a:rPr>
              <a:t>p</a:t>
            </a:r>
            <a:r>
              <a:rPr lang="en-GB" sz="1400" dirty="0">
                <a:effectLst/>
                <a:latin typeface="STIX" panose="02020603050405020304" pitchFamily="18" charset="0"/>
              </a:rPr>
              <a:t>–</a:t>
            </a:r>
            <a:r>
              <a:rPr lang="el-GR" sz="1400" dirty="0">
                <a:solidFill>
                  <a:srgbClr val="211E1E"/>
                </a:solidFill>
                <a:effectLst/>
                <a:latin typeface="Symbol" pitchFamily="2" charset="2"/>
              </a:rPr>
              <a:t>υ </a:t>
            </a:r>
            <a:r>
              <a:rPr lang="en-GB" sz="1400" dirty="0">
                <a:effectLst/>
                <a:latin typeface="STIX" panose="02020603050405020304" pitchFamily="18" charset="0"/>
              </a:rPr>
              <a:t>diagrams.</a:t>
            </a:r>
            <a:br>
              <a:rPr lang="en-GB" sz="1400" dirty="0">
                <a:effectLst/>
                <a:latin typeface="STIX" panose="02020603050405020304" pitchFamily="18" charset="0"/>
              </a:rPr>
            </a:br>
            <a:r>
              <a:rPr lang="en-GB" sz="1400" b="1" dirty="0">
                <a:effectLst/>
                <a:latin typeface="STIX" panose="02020603050405020304" pitchFamily="18" charset="0"/>
              </a:rPr>
              <a:t>b. </a:t>
            </a:r>
            <a:r>
              <a:rPr lang="en-GB" sz="1400" dirty="0">
                <a:effectLst/>
                <a:latin typeface="STIX" panose="02020603050405020304" pitchFamily="18" charset="0"/>
              </a:rPr>
              <a:t>For the overall process determine the work, in kJ/kg. </a:t>
            </a:r>
            <a:endParaRPr lang="en-GB" dirty="0"/>
          </a:p>
          <a:p>
            <a:r>
              <a:rPr lang="en-GB" sz="1400" b="1" dirty="0">
                <a:effectLst/>
                <a:latin typeface="STIX" panose="02020603050405020304" pitchFamily="18" charset="0"/>
              </a:rPr>
              <a:t>c. </a:t>
            </a:r>
            <a:r>
              <a:rPr lang="en-GB" sz="1400" dirty="0">
                <a:effectLst/>
                <a:latin typeface="STIX" panose="02020603050405020304" pitchFamily="18" charset="0"/>
              </a:rPr>
              <a:t>For the overall process determine the heat transfer, in kJ/kg. </a:t>
            </a:r>
            <a:endParaRPr lang="en-GB" dirty="0"/>
          </a:p>
        </p:txBody>
      </p:sp>
      <p:pic>
        <p:nvPicPr>
          <p:cNvPr id="9" name="Picture 8">
            <a:extLst>
              <a:ext uri="{FF2B5EF4-FFF2-40B4-BE49-F238E27FC236}">
                <a16:creationId xmlns:a16="http://schemas.microsoft.com/office/drawing/2014/main" id="{513A0CAB-BE66-1BE9-15C4-DECE0BFA578E}"/>
              </a:ext>
            </a:extLst>
          </p:cNvPr>
          <p:cNvPicPr>
            <a:picLocks noChangeAspect="1"/>
          </p:cNvPicPr>
          <p:nvPr/>
        </p:nvPicPr>
        <p:blipFill>
          <a:blip r:embed="rId2"/>
          <a:stretch>
            <a:fillRect/>
          </a:stretch>
        </p:blipFill>
        <p:spPr>
          <a:xfrm>
            <a:off x="1926453" y="3683474"/>
            <a:ext cx="1842857" cy="1488461"/>
          </a:xfrm>
          <a:prstGeom prst="rect">
            <a:avLst/>
          </a:prstGeom>
        </p:spPr>
      </p:pic>
      <p:pic>
        <p:nvPicPr>
          <p:cNvPr id="10" name="Picture 9">
            <a:extLst>
              <a:ext uri="{FF2B5EF4-FFF2-40B4-BE49-F238E27FC236}">
                <a16:creationId xmlns:a16="http://schemas.microsoft.com/office/drawing/2014/main" id="{0D705EFD-E7D5-FF26-0473-C61FB247F369}"/>
              </a:ext>
            </a:extLst>
          </p:cNvPr>
          <p:cNvPicPr>
            <a:picLocks noChangeAspect="1"/>
          </p:cNvPicPr>
          <p:nvPr/>
        </p:nvPicPr>
        <p:blipFill>
          <a:blip r:embed="rId3"/>
          <a:stretch>
            <a:fillRect/>
          </a:stretch>
        </p:blipFill>
        <p:spPr>
          <a:xfrm>
            <a:off x="5389546" y="1352202"/>
            <a:ext cx="2733521" cy="2095925"/>
          </a:xfrm>
          <a:prstGeom prst="rect">
            <a:avLst/>
          </a:prstGeom>
        </p:spPr>
      </p:pic>
      <p:pic>
        <p:nvPicPr>
          <p:cNvPr id="11" name="Picture 10">
            <a:extLst>
              <a:ext uri="{FF2B5EF4-FFF2-40B4-BE49-F238E27FC236}">
                <a16:creationId xmlns:a16="http://schemas.microsoft.com/office/drawing/2014/main" id="{BED8C165-6F24-9AE3-4C7F-8ECA074C763A}"/>
              </a:ext>
            </a:extLst>
          </p:cNvPr>
          <p:cNvPicPr>
            <a:picLocks noChangeAspect="1"/>
          </p:cNvPicPr>
          <p:nvPr/>
        </p:nvPicPr>
        <p:blipFill>
          <a:blip r:embed="rId4"/>
          <a:stretch>
            <a:fillRect/>
          </a:stretch>
        </p:blipFill>
        <p:spPr>
          <a:xfrm>
            <a:off x="5531527" y="3314835"/>
            <a:ext cx="2733521" cy="2400165"/>
          </a:xfrm>
          <a:prstGeom prst="rect">
            <a:avLst/>
          </a:prstGeom>
        </p:spPr>
      </p:pic>
    </p:spTree>
    <p:extLst>
      <p:ext uri="{BB962C8B-B14F-4D97-AF65-F5344CB8AC3E}">
        <p14:creationId xmlns:p14="http://schemas.microsoft.com/office/powerpoint/2010/main" val="61338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EB5B8A8-C6D3-4474-8099-14AEC1835E75}"/>
              </a:ext>
            </a:extLst>
          </p:cNvPr>
          <p:cNvSpPr txBox="1">
            <a:spLocks/>
          </p:cNvSpPr>
          <p:nvPr/>
        </p:nvSpPr>
        <p:spPr>
          <a:xfrm>
            <a:off x="287362" y="223017"/>
            <a:ext cx="861039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Internal Energy, Enthalpy, and Specific Heats of Ideal Gases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D80574-AB5F-462C-A7F6-9056CCFF91F4}"/>
                  </a:ext>
                </a:extLst>
              </p:cNvPr>
              <p:cNvSpPr txBox="1"/>
              <p:nvPr/>
            </p:nvSpPr>
            <p:spPr>
              <a:xfrm>
                <a:off x="99110" y="2696698"/>
                <a:ext cx="4226648" cy="300082"/>
              </a:xfrm>
              <a:prstGeom prst="rect">
                <a:avLst/>
              </a:prstGeom>
              <a:solidFill>
                <a:srgbClr val="00FF00"/>
              </a:solidFill>
            </p:spPr>
            <p:txBody>
              <a:bodyPr wrap="square">
                <a:spAutoFit/>
              </a:bodyPr>
              <a:lstStyle/>
              <a:p>
                <a:r>
                  <a:rPr lang="en-US" dirty="0"/>
                  <a:t>The specific heat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smtClean="0">
                            <a:latin typeface="Cambria Math" panose="02040503050406030204" pitchFamily="18" charset="0"/>
                            <a:ea typeface="Cambria Math" panose="02040503050406030204" pitchFamily="18" charset="0"/>
                          </a:rPr>
                          <m:t>𝜈</m:t>
                        </m:r>
                      </m:sub>
                    </m:sSub>
                  </m:oMath>
                </a14:m>
                <a:endParaRPr lang="en-US" dirty="0"/>
              </a:p>
            </p:txBody>
          </p:sp>
        </mc:Choice>
        <mc:Fallback xmlns="">
          <p:sp>
            <p:nvSpPr>
              <p:cNvPr id="7" name="TextBox 6">
                <a:extLst>
                  <a:ext uri="{FF2B5EF4-FFF2-40B4-BE49-F238E27FC236}">
                    <a16:creationId xmlns:a16="http://schemas.microsoft.com/office/drawing/2014/main" id="{59D80574-AB5F-462C-A7F6-9056CCFF91F4}"/>
                  </a:ext>
                </a:extLst>
              </p:cNvPr>
              <p:cNvSpPr txBox="1">
                <a:spLocks noRot="1" noChangeAspect="1" noMove="1" noResize="1" noEditPoints="1" noAdjustHandles="1" noChangeArrowheads="1" noChangeShapeType="1" noTextEdit="1"/>
              </p:cNvSpPr>
              <p:nvPr/>
            </p:nvSpPr>
            <p:spPr>
              <a:xfrm>
                <a:off x="99110" y="2696698"/>
                <a:ext cx="4226648" cy="300082"/>
              </a:xfrm>
              <a:prstGeom prst="rect">
                <a:avLst/>
              </a:prstGeom>
              <a:blipFill>
                <a:blip r:embed="rId2"/>
                <a:stretch>
                  <a:fillRect l="-299" t="-4000" b="-16000"/>
                </a:stretch>
              </a:blipFill>
            </p:spPr>
            <p:txBody>
              <a:bodyPr/>
              <a:lstStyle/>
              <a:p>
                <a:r>
                  <a:rPr lang="en-FI">
                    <a:noFill/>
                  </a:rPr>
                  <a:t> </a:t>
                </a:r>
              </a:p>
            </p:txBody>
          </p:sp>
        </mc:Fallback>
      </mc:AlternateContent>
      <p:pic>
        <p:nvPicPr>
          <p:cNvPr id="9" name="Picture 8">
            <a:extLst>
              <a:ext uri="{FF2B5EF4-FFF2-40B4-BE49-F238E27FC236}">
                <a16:creationId xmlns:a16="http://schemas.microsoft.com/office/drawing/2014/main" id="{71F67B3B-3755-4813-87D6-2C742D37CC27}"/>
              </a:ext>
            </a:extLst>
          </p:cNvPr>
          <p:cNvPicPr>
            <a:picLocks noChangeAspect="1"/>
          </p:cNvPicPr>
          <p:nvPr/>
        </p:nvPicPr>
        <p:blipFill rotWithShape="1">
          <a:blip r:embed="rId3"/>
          <a:srcRect r="41403"/>
          <a:stretch/>
        </p:blipFill>
        <p:spPr>
          <a:xfrm>
            <a:off x="61511" y="3254867"/>
            <a:ext cx="2276653" cy="356962"/>
          </a:xfrm>
          <a:prstGeom prst="rect">
            <a:avLst/>
          </a:prstGeom>
        </p:spPr>
      </p:pic>
      <p:pic>
        <p:nvPicPr>
          <p:cNvPr id="11" name="Picture 10">
            <a:extLst>
              <a:ext uri="{FF2B5EF4-FFF2-40B4-BE49-F238E27FC236}">
                <a16:creationId xmlns:a16="http://schemas.microsoft.com/office/drawing/2014/main" id="{86F5D678-F12E-4218-9F84-5E0F13946F72}"/>
              </a:ext>
            </a:extLst>
          </p:cNvPr>
          <p:cNvPicPr>
            <a:picLocks noChangeAspect="1"/>
          </p:cNvPicPr>
          <p:nvPr/>
        </p:nvPicPr>
        <p:blipFill rotWithShape="1">
          <a:blip r:embed="rId4"/>
          <a:srcRect r="61893"/>
          <a:stretch/>
        </p:blipFill>
        <p:spPr>
          <a:xfrm>
            <a:off x="2468042" y="3303640"/>
            <a:ext cx="1238456" cy="25941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63890F1-B8B8-4C90-8640-A16F65DB06FD}"/>
                  </a:ext>
                </a:extLst>
              </p:cNvPr>
              <p:cNvSpPr txBox="1"/>
              <p:nvPr/>
            </p:nvSpPr>
            <p:spPr>
              <a:xfrm>
                <a:off x="99110" y="3698024"/>
                <a:ext cx="4226648" cy="316049"/>
              </a:xfrm>
              <a:prstGeom prst="rect">
                <a:avLst/>
              </a:prstGeom>
              <a:solidFill>
                <a:srgbClr val="00FF00"/>
              </a:solidFill>
            </p:spPr>
            <p:txBody>
              <a:bodyPr wrap="square">
                <a:spAutoFit/>
              </a:bodyPr>
              <a:lstStyle>
                <a:defPPr>
                  <a:defRPr lang="en-US"/>
                </a:defPPr>
              </a:lstStyle>
              <a:p>
                <a:r>
                  <a:rPr lang="en-US" dirty="0"/>
                  <a:t>Specific heat </a:t>
                </a:r>
                <a14:m>
                  <m:oMath xmlns:m="http://schemas.openxmlformats.org/officeDocument/2006/math">
                    <m:sSub>
                      <m:sSubPr>
                        <m:ctrlPr>
                          <a:rPr lang="en-US" i="1" dirty="0">
                            <a:latin typeface="Cambria Math" panose="02040503050406030204" pitchFamily="18" charset="0"/>
                          </a:rPr>
                        </m:ctrlPr>
                      </m:sSubPr>
                      <m:e>
                        <m:r>
                          <a:rPr lang="en-US" dirty="0">
                            <a:latin typeface="Cambria Math" panose="02040503050406030204" pitchFamily="18" charset="0"/>
                          </a:rPr>
                          <m:t>𝑐</m:t>
                        </m:r>
                      </m:e>
                      <m:sub>
                        <m:r>
                          <a:rPr lang="en-US" dirty="0">
                            <a:latin typeface="Cambria Math" panose="02040503050406030204" pitchFamily="18" charset="0"/>
                          </a:rPr>
                          <m:t>𝑝</m:t>
                        </m:r>
                      </m:sub>
                    </m:sSub>
                  </m:oMath>
                </a14:m>
                <a:endParaRPr lang="en-US" dirty="0"/>
              </a:p>
            </p:txBody>
          </p:sp>
        </mc:Choice>
        <mc:Fallback xmlns="">
          <p:sp>
            <p:nvSpPr>
              <p:cNvPr id="13" name="TextBox 12">
                <a:extLst>
                  <a:ext uri="{FF2B5EF4-FFF2-40B4-BE49-F238E27FC236}">
                    <a16:creationId xmlns:a16="http://schemas.microsoft.com/office/drawing/2014/main" id="{E63890F1-B8B8-4C90-8640-A16F65DB06FD}"/>
                  </a:ext>
                </a:extLst>
              </p:cNvPr>
              <p:cNvSpPr txBox="1">
                <a:spLocks noRot="1" noChangeAspect="1" noMove="1" noResize="1" noEditPoints="1" noAdjustHandles="1" noChangeArrowheads="1" noChangeShapeType="1" noTextEdit="1"/>
              </p:cNvSpPr>
              <p:nvPr/>
            </p:nvSpPr>
            <p:spPr>
              <a:xfrm>
                <a:off x="99110" y="3698024"/>
                <a:ext cx="4226648" cy="316049"/>
              </a:xfrm>
              <a:prstGeom prst="rect">
                <a:avLst/>
              </a:prstGeom>
              <a:blipFill>
                <a:blip r:embed="rId5"/>
                <a:stretch>
                  <a:fillRect l="-299" t="-4000" b="-16000"/>
                </a:stretch>
              </a:blipFill>
            </p:spPr>
            <p:txBody>
              <a:bodyPr/>
              <a:lstStyle/>
              <a:p>
                <a:r>
                  <a:rPr lang="en-FI">
                    <a:noFill/>
                  </a:rPr>
                  <a:t> </a:t>
                </a:r>
              </a:p>
            </p:txBody>
          </p:sp>
        </mc:Fallback>
      </mc:AlternateContent>
      <p:pic>
        <p:nvPicPr>
          <p:cNvPr id="15" name="Picture 14">
            <a:extLst>
              <a:ext uri="{FF2B5EF4-FFF2-40B4-BE49-F238E27FC236}">
                <a16:creationId xmlns:a16="http://schemas.microsoft.com/office/drawing/2014/main" id="{CCED5761-80FF-4DC8-A060-B53D07DC4F96}"/>
              </a:ext>
            </a:extLst>
          </p:cNvPr>
          <p:cNvPicPr>
            <a:picLocks noChangeAspect="1"/>
          </p:cNvPicPr>
          <p:nvPr/>
        </p:nvPicPr>
        <p:blipFill rotWithShape="1">
          <a:blip r:embed="rId6"/>
          <a:srcRect r="49083"/>
          <a:stretch/>
        </p:blipFill>
        <p:spPr>
          <a:xfrm>
            <a:off x="61512" y="4095831"/>
            <a:ext cx="1895982" cy="407511"/>
          </a:xfrm>
          <a:prstGeom prst="rect">
            <a:avLst/>
          </a:prstGeom>
        </p:spPr>
      </p:pic>
      <p:pic>
        <p:nvPicPr>
          <p:cNvPr id="17" name="Picture 16">
            <a:extLst>
              <a:ext uri="{FF2B5EF4-FFF2-40B4-BE49-F238E27FC236}">
                <a16:creationId xmlns:a16="http://schemas.microsoft.com/office/drawing/2014/main" id="{771A55F3-3C32-4392-968F-AD8E43712439}"/>
              </a:ext>
            </a:extLst>
          </p:cNvPr>
          <p:cNvPicPr>
            <a:picLocks noChangeAspect="1"/>
          </p:cNvPicPr>
          <p:nvPr/>
        </p:nvPicPr>
        <p:blipFill rotWithShape="1">
          <a:blip r:embed="rId7"/>
          <a:srcRect r="58450"/>
          <a:stretch/>
        </p:blipFill>
        <p:spPr>
          <a:xfrm>
            <a:off x="2159256" y="4168335"/>
            <a:ext cx="1324409" cy="262029"/>
          </a:xfrm>
          <a:prstGeom prst="rect">
            <a:avLst/>
          </a:prstGeom>
        </p:spPr>
      </p:pic>
      <p:sp>
        <p:nvSpPr>
          <p:cNvPr id="27" name="TextBox 26">
            <a:extLst>
              <a:ext uri="{FF2B5EF4-FFF2-40B4-BE49-F238E27FC236}">
                <a16:creationId xmlns:a16="http://schemas.microsoft.com/office/drawing/2014/main" id="{B1E1509B-BD7A-42E1-9ACB-F86DD41FA518}"/>
              </a:ext>
            </a:extLst>
          </p:cNvPr>
          <p:cNvSpPr txBox="1"/>
          <p:nvPr/>
        </p:nvSpPr>
        <p:spPr>
          <a:xfrm>
            <a:off x="99110" y="1765393"/>
            <a:ext cx="4226648" cy="715581"/>
          </a:xfrm>
          <a:prstGeom prst="rect">
            <a:avLst/>
          </a:prstGeom>
          <a:solidFill>
            <a:srgbClr val="92D050"/>
          </a:solidFill>
        </p:spPr>
        <p:txBody>
          <a:bodyPr wrap="square">
            <a:spAutoFit/>
          </a:bodyPr>
          <a:lstStyle/>
          <a:p>
            <a:r>
              <a:rPr lang="en-US" dirty="0"/>
              <a:t>In thermodynamics, we are interested in two kinds of specific heats: specific heat at constant volume c</a:t>
            </a:r>
            <a:r>
              <a:rPr lang="en-US" baseline="-25000" dirty="0"/>
              <a:t>v</a:t>
            </a:r>
            <a:r>
              <a:rPr lang="en-US" dirty="0"/>
              <a:t> and specific heat at constant pressure c</a:t>
            </a:r>
            <a:r>
              <a:rPr lang="en-US" baseline="-25000" dirty="0"/>
              <a:t>p</a:t>
            </a:r>
            <a:r>
              <a:rPr lang="en-US" dirty="0"/>
              <a:t>.</a:t>
            </a:r>
          </a:p>
        </p:txBody>
      </p:sp>
      <p:sp>
        <p:nvSpPr>
          <p:cNvPr id="3" name="TextBox 2">
            <a:extLst>
              <a:ext uri="{FF2B5EF4-FFF2-40B4-BE49-F238E27FC236}">
                <a16:creationId xmlns:a16="http://schemas.microsoft.com/office/drawing/2014/main" id="{12BC03C1-A4C8-46FC-E832-EE611194B6A4}"/>
              </a:ext>
            </a:extLst>
          </p:cNvPr>
          <p:cNvSpPr txBox="1"/>
          <p:nvPr/>
        </p:nvSpPr>
        <p:spPr>
          <a:xfrm>
            <a:off x="99110" y="1274965"/>
            <a:ext cx="4226649" cy="307777"/>
          </a:xfrm>
          <a:prstGeom prst="rect">
            <a:avLst/>
          </a:prstGeom>
          <a:solidFill>
            <a:srgbClr val="00FF00"/>
          </a:solidFill>
        </p:spPr>
        <p:txBody>
          <a:bodyPr wrap="square">
            <a:spAutoFit/>
          </a:bodyPr>
          <a:lstStyle/>
          <a:p>
            <a:r>
              <a:rPr lang="en-GB" sz="1400" b="1" dirty="0">
                <a:effectLst/>
                <a:latin typeface="Symbol" pitchFamily="2" charset="2"/>
              </a:rPr>
              <a:t>∆</a:t>
            </a:r>
            <a:r>
              <a:rPr lang="en-GB" sz="1400" b="1" i="1" dirty="0">
                <a:effectLst/>
                <a:latin typeface="SourceSansPro"/>
              </a:rPr>
              <a:t>u</a:t>
            </a:r>
            <a:r>
              <a:rPr lang="en-GB" sz="1400" b="1" dirty="0">
                <a:effectLst/>
                <a:latin typeface="SourceSansPro"/>
              </a:rPr>
              <a:t>, </a:t>
            </a:r>
            <a:r>
              <a:rPr lang="en-GB" sz="1400" b="1" dirty="0">
                <a:effectLst/>
                <a:latin typeface="Symbol" pitchFamily="2" charset="2"/>
              </a:rPr>
              <a:t>∆</a:t>
            </a:r>
            <a:r>
              <a:rPr lang="en-GB" sz="1400" b="1" i="1" dirty="0">
                <a:effectLst/>
                <a:latin typeface="SourceSansPro"/>
              </a:rPr>
              <a:t>h</a:t>
            </a:r>
            <a:r>
              <a:rPr lang="en-GB" sz="1400" b="1" dirty="0">
                <a:effectLst/>
                <a:latin typeface="SourceSansPro"/>
              </a:rPr>
              <a:t>, </a:t>
            </a:r>
            <a:r>
              <a:rPr lang="en-GB" sz="1400" b="1" i="1" dirty="0">
                <a:effectLst/>
                <a:latin typeface="SourceSansPro"/>
              </a:rPr>
              <a:t>c</a:t>
            </a:r>
            <a:r>
              <a:rPr lang="el-GR" sz="900" b="1" dirty="0">
                <a:effectLst/>
                <a:latin typeface="Symbol" pitchFamily="2" charset="2"/>
              </a:rPr>
              <a:t>υ</a:t>
            </a:r>
            <a:r>
              <a:rPr lang="el-GR" sz="1400" b="1" dirty="0">
                <a:effectLst/>
                <a:latin typeface="SourceSansPro"/>
              </a:rPr>
              <a:t>, </a:t>
            </a:r>
            <a:r>
              <a:rPr lang="en-GB" sz="1400" b="1" dirty="0">
                <a:effectLst/>
                <a:latin typeface="SourceSansPro"/>
              </a:rPr>
              <a:t>and </a:t>
            </a:r>
            <a:r>
              <a:rPr lang="en-GB" sz="1400" b="1" i="1" dirty="0">
                <a:effectLst/>
                <a:latin typeface="SourceSansPro"/>
              </a:rPr>
              <a:t>c</a:t>
            </a:r>
            <a:r>
              <a:rPr lang="en-GB" sz="900" b="1" i="1" dirty="0">
                <a:effectLst/>
                <a:latin typeface="SourceSansPro"/>
              </a:rPr>
              <a:t>p </a:t>
            </a:r>
            <a:r>
              <a:rPr lang="en-GB" sz="1400" b="1" dirty="0">
                <a:effectLst/>
                <a:latin typeface="SourceSansPro"/>
              </a:rPr>
              <a:t>Relations </a:t>
            </a:r>
            <a:endParaRPr lang="en-GB" b="1" dirty="0"/>
          </a:p>
        </p:txBody>
      </p:sp>
      <p:sp>
        <p:nvSpPr>
          <p:cNvPr id="6" name="TextBox 5">
            <a:extLst>
              <a:ext uri="{FF2B5EF4-FFF2-40B4-BE49-F238E27FC236}">
                <a16:creationId xmlns:a16="http://schemas.microsoft.com/office/drawing/2014/main" id="{CFCE5C56-F462-E78C-6C41-9A1A31D255AC}"/>
              </a:ext>
            </a:extLst>
          </p:cNvPr>
          <p:cNvSpPr txBox="1"/>
          <p:nvPr/>
        </p:nvSpPr>
        <p:spPr>
          <a:xfrm>
            <a:off x="4818243" y="1167243"/>
            <a:ext cx="4226650" cy="523220"/>
          </a:xfrm>
          <a:prstGeom prst="rect">
            <a:avLst/>
          </a:prstGeom>
          <a:solidFill>
            <a:srgbClr val="00FF00"/>
          </a:solidFill>
        </p:spPr>
        <p:txBody>
          <a:bodyPr wrap="square">
            <a:spAutoFit/>
          </a:bodyPr>
          <a:lstStyle/>
          <a:p>
            <a:r>
              <a:rPr lang="en-GB" sz="1400" dirty="0">
                <a:effectLst/>
                <a:latin typeface="STIX" panose="02020603050405020304" pitchFamily="18" charset="0"/>
              </a:rPr>
              <a:t>On integration, the change in specific internal energy and enthalpy are </a:t>
            </a:r>
            <a:endParaRPr lang="en-GB" dirty="0"/>
          </a:p>
        </p:txBody>
      </p:sp>
      <p:pic>
        <p:nvPicPr>
          <p:cNvPr id="8" name="Picture 7">
            <a:extLst>
              <a:ext uri="{FF2B5EF4-FFF2-40B4-BE49-F238E27FC236}">
                <a16:creationId xmlns:a16="http://schemas.microsoft.com/office/drawing/2014/main" id="{58E2C551-9F0C-1E43-B215-545AC6CF7BA1}"/>
              </a:ext>
            </a:extLst>
          </p:cNvPr>
          <p:cNvPicPr>
            <a:picLocks noChangeAspect="1"/>
          </p:cNvPicPr>
          <p:nvPr/>
        </p:nvPicPr>
        <p:blipFill>
          <a:blip r:embed="rId8"/>
          <a:stretch>
            <a:fillRect/>
          </a:stretch>
        </p:blipFill>
        <p:spPr>
          <a:xfrm>
            <a:off x="4818243" y="1690463"/>
            <a:ext cx="2879861" cy="382766"/>
          </a:xfrm>
          <a:prstGeom prst="rect">
            <a:avLst/>
          </a:prstGeom>
        </p:spPr>
      </p:pic>
      <p:pic>
        <p:nvPicPr>
          <p:cNvPr id="10" name="Picture 9">
            <a:extLst>
              <a:ext uri="{FF2B5EF4-FFF2-40B4-BE49-F238E27FC236}">
                <a16:creationId xmlns:a16="http://schemas.microsoft.com/office/drawing/2014/main" id="{1F48CB20-AD9B-7C92-B7CF-6497DB885EF4}"/>
              </a:ext>
            </a:extLst>
          </p:cNvPr>
          <p:cNvPicPr>
            <a:picLocks noChangeAspect="1"/>
          </p:cNvPicPr>
          <p:nvPr/>
        </p:nvPicPr>
        <p:blipFill>
          <a:blip r:embed="rId9"/>
          <a:stretch>
            <a:fillRect/>
          </a:stretch>
        </p:blipFill>
        <p:spPr>
          <a:xfrm>
            <a:off x="4818243" y="2000715"/>
            <a:ext cx="2879861" cy="375108"/>
          </a:xfrm>
          <a:prstGeom prst="rect">
            <a:avLst/>
          </a:prstGeom>
        </p:spPr>
      </p:pic>
      <p:pic>
        <p:nvPicPr>
          <p:cNvPr id="12" name="Picture 11">
            <a:extLst>
              <a:ext uri="{FF2B5EF4-FFF2-40B4-BE49-F238E27FC236}">
                <a16:creationId xmlns:a16="http://schemas.microsoft.com/office/drawing/2014/main" id="{D0B0821E-F716-4F72-832F-086432B576B2}"/>
              </a:ext>
            </a:extLst>
          </p:cNvPr>
          <p:cNvPicPr>
            <a:picLocks noChangeAspect="1"/>
          </p:cNvPicPr>
          <p:nvPr/>
        </p:nvPicPr>
        <p:blipFill>
          <a:blip r:embed="rId10"/>
          <a:stretch>
            <a:fillRect/>
          </a:stretch>
        </p:blipFill>
        <p:spPr>
          <a:xfrm>
            <a:off x="4818243" y="2520248"/>
            <a:ext cx="1253853" cy="549441"/>
          </a:xfrm>
          <a:prstGeom prst="rect">
            <a:avLst/>
          </a:prstGeom>
        </p:spPr>
      </p:pic>
      <p:pic>
        <p:nvPicPr>
          <p:cNvPr id="14" name="Picture 13">
            <a:extLst>
              <a:ext uri="{FF2B5EF4-FFF2-40B4-BE49-F238E27FC236}">
                <a16:creationId xmlns:a16="http://schemas.microsoft.com/office/drawing/2014/main" id="{C0C75CA3-D10E-0171-227C-F88DD6E535DF}"/>
              </a:ext>
            </a:extLst>
          </p:cNvPr>
          <p:cNvPicPr>
            <a:picLocks noChangeAspect="1"/>
          </p:cNvPicPr>
          <p:nvPr/>
        </p:nvPicPr>
        <p:blipFill>
          <a:blip r:embed="rId11"/>
          <a:stretch>
            <a:fillRect/>
          </a:stretch>
        </p:blipFill>
        <p:spPr>
          <a:xfrm>
            <a:off x="6333883" y="2634689"/>
            <a:ext cx="2236446" cy="280318"/>
          </a:xfrm>
          <a:prstGeom prst="rect">
            <a:avLst/>
          </a:prstGeom>
        </p:spPr>
      </p:pic>
      <p:pic>
        <p:nvPicPr>
          <p:cNvPr id="16" name="Picture 15">
            <a:extLst>
              <a:ext uri="{FF2B5EF4-FFF2-40B4-BE49-F238E27FC236}">
                <a16:creationId xmlns:a16="http://schemas.microsoft.com/office/drawing/2014/main" id="{5DFB3C75-20ED-51F2-9782-DC69E746B423}"/>
              </a:ext>
            </a:extLst>
          </p:cNvPr>
          <p:cNvPicPr>
            <a:picLocks noChangeAspect="1"/>
          </p:cNvPicPr>
          <p:nvPr/>
        </p:nvPicPr>
        <p:blipFill>
          <a:blip r:embed="rId12"/>
          <a:stretch>
            <a:fillRect/>
          </a:stretch>
        </p:blipFill>
        <p:spPr>
          <a:xfrm>
            <a:off x="4818243" y="3227272"/>
            <a:ext cx="2159451" cy="605787"/>
          </a:xfrm>
          <a:prstGeom prst="rect">
            <a:avLst/>
          </a:prstGeom>
        </p:spPr>
      </p:pic>
      <p:pic>
        <p:nvPicPr>
          <p:cNvPr id="18" name="Picture 17">
            <a:extLst>
              <a:ext uri="{FF2B5EF4-FFF2-40B4-BE49-F238E27FC236}">
                <a16:creationId xmlns:a16="http://schemas.microsoft.com/office/drawing/2014/main" id="{9C34C48A-8BD3-46B6-F4BF-ABD475C5BCD4}"/>
              </a:ext>
            </a:extLst>
          </p:cNvPr>
          <p:cNvPicPr>
            <a:picLocks noChangeAspect="1"/>
          </p:cNvPicPr>
          <p:nvPr/>
        </p:nvPicPr>
        <p:blipFill>
          <a:blip r:embed="rId13"/>
          <a:stretch>
            <a:fillRect/>
          </a:stretch>
        </p:blipFill>
        <p:spPr>
          <a:xfrm>
            <a:off x="4919664" y="3980140"/>
            <a:ext cx="1956608" cy="1135233"/>
          </a:xfrm>
          <a:prstGeom prst="rect">
            <a:avLst/>
          </a:prstGeom>
        </p:spPr>
      </p:pic>
    </p:spTree>
    <p:extLst>
      <p:ext uri="{BB962C8B-B14F-4D97-AF65-F5344CB8AC3E}">
        <p14:creationId xmlns:p14="http://schemas.microsoft.com/office/powerpoint/2010/main" val="35781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C882C86-5FE8-4B91-86FC-C31EC9FC95BE}"/>
              </a:ext>
            </a:extLst>
          </p:cNvPr>
          <p:cNvPicPr>
            <a:picLocks noChangeAspect="1"/>
          </p:cNvPicPr>
          <p:nvPr/>
        </p:nvPicPr>
        <p:blipFill>
          <a:blip r:embed="rId2"/>
          <a:stretch>
            <a:fillRect/>
          </a:stretch>
        </p:blipFill>
        <p:spPr>
          <a:xfrm>
            <a:off x="6180959" y="3044428"/>
            <a:ext cx="2116875" cy="1970361"/>
          </a:xfrm>
          <a:prstGeom prst="rect">
            <a:avLst/>
          </a:prstGeom>
        </p:spPr>
      </p:pic>
      <p:sp>
        <p:nvSpPr>
          <p:cNvPr id="5" name="Text Placeholder 3">
            <a:extLst>
              <a:ext uri="{FF2B5EF4-FFF2-40B4-BE49-F238E27FC236}">
                <a16:creationId xmlns:a16="http://schemas.microsoft.com/office/drawing/2014/main" id="{BEB5B8A8-C6D3-4474-8099-14AEC1835E75}"/>
              </a:ext>
            </a:extLst>
          </p:cNvPr>
          <p:cNvSpPr txBox="1">
            <a:spLocks/>
          </p:cNvSpPr>
          <p:nvPr/>
        </p:nvSpPr>
        <p:spPr>
          <a:xfrm>
            <a:off x="287362" y="223017"/>
            <a:ext cx="861039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Internal Energy, Enthalpy, and Specific Heats of Ideal Gases</a:t>
            </a:r>
          </a:p>
        </p:txBody>
      </p:sp>
      <p:sp>
        <p:nvSpPr>
          <p:cNvPr id="19" name="TextBox 18">
            <a:extLst>
              <a:ext uri="{FF2B5EF4-FFF2-40B4-BE49-F238E27FC236}">
                <a16:creationId xmlns:a16="http://schemas.microsoft.com/office/drawing/2014/main" id="{2E58E280-F2E5-41DC-93F7-9DFF9BAB1D9A}"/>
              </a:ext>
            </a:extLst>
          </p:cNvPr>
          <p:cNvSpPr txBox="1"/>
          <p:nvPr/>
        </p:nvSpPr>
        <p:spPr>
          <a:xfrm>
            <a:off x="345351" y="1375530"/>
            <a:ext cx="4226649" cy="507831"/>
          </a:xfrm>
          <a:prstGeom prst="rect">
            <a:avLst/>
          </a:prstGeom>
          <a:solidFill>
            <a:schemeClr val="bg2"/>
          </a:solidFill>
        </p:spPr>
        <p:txBody>
          <a:bodyPr wrap="square">
            <a:spAutoFit/>
          </a:bodyPr>
          <a:lstStyle/>
          <a:p>
            <a:r>
              <a:rPr lang="en-US" dirty="0"/>
              <a:t>For a gas obeying the ideal gas model, specific internal energy depends only on temperature. </a:t>
            </a:r>
          </a:p>
        </p:txBody>
      </p:sp>
      <p:sp>
        <p:nvSpPr>
          <p:cNvPr id="21" name="TextBox 20">
            <a:extLst>
              <a:ext uri="{FF2B5EF4-FFF2-40B4-BE49-F238E27FC236}">
                <a16:creationId xmlns:a16="http://schemas.microsoft.com/office/drawing/2014/main" id="{797F4F2C-4213-4603-8873-92C4CAAD4211}"/>
              </a:ext>
            </a:extLst>
          </p:cNvPr>
          <p:cNvSpPr txBox="1"/>
          <p:nvPr/>
        </p:nvSpPr>
        <p:spPr>
          <a:xfrm>
            <a:off x="345351" y="2006646"/>
            <a:ext cx="4226649" cy="507831"/>
          </a:xfrm>
          <a:prstGeom prst="rect">
            <a:avLst/>
          </a:prstGeom>
          <a:solidFill>
            <a:schemeClr val="bg2"/>
          </a:solidFill>
        </p:spPr>
        <p:txBody>
          <a:bodyPr wrap="square">
            <a:spAutoFit/>
          </a:bodyPr>
          <a:lstStyle>
            <a:defPPr>
              <a:defRPr lang="en-US"/>
            </a:defPPr>
          </a:lstStyle>
          <a:p>
            <a:r>
              <a:rPr lang="en-US" dirty="0"/>
              <a:t>Similarly, for a gas obeying the ideal gas model, the specific enthalpy depends only on temperature</a:t>
            </a:r>
          </a:p>
        </p:txBody>
      </p:sp>
      <p:pic>
        <p:nvPicPr>
          <p:cNvPr id="23" name="Picture 22" descr="A picture containing kitchenware&#10;&#10;Description automatically generated">
            <a:extLst>
              <a:ext uri="{FF2B5EF4-FFF2-40B4-BE49-F238E27FC236}">
                <a16:creationId xmlns:a16="http://schemas.microsoft.com/office/drawing/2014/main" id="{A2B3FFF9-1C64-45D0-B3C1-B9D6B808915A}"/>
              </a:ext>
            </a:extLst>
          </p:cNvPr>
          <p:cNvPicPr>
            <a:picLocks noChangeAspect="1"/>
          </p:cNvPicPr>
          <p:nvPr/>
        </p:nvPicPr>
        <p:blipFill>
          <a:blip r:embed="rId3"/>
          <a:stretch>
            <a:fillRect/>
          </a:stretch>
        </p:blipFill>
        <p:spPr>
          <a:xfrm>
            <a:off x="5710942" y="1375530"/>
            <a:ext cx="2918237" cy="1501566"/>
          </a:xfrm>
          <a:prstGeom prst="rect">
            <a:avLst/>
          </a:prstGeom>
        </p:spPr>
      </p:pic>
      <p:pic>
        <p:nvPicPr>
          <p:cNvPr id="29" name="Picture 28">
            <a:extLst>
              <a:ext uri="{FF2B5EF4-FFF2-40B4-BE49-F238E27FC236}">
                <a16:creationId xmlns:a16="http://schemas.microsoft.com/office/drawing/2014/main" id="{4A73A67F-D0B3-4876-B3F0-99F6612F5DFC}"/>
              </a:ext>
            </a:extLst>
          </p:cNvPr>
          <p:cNvPicPr>
            <a:picLocks noChangeAspect="1"/>
          </p:cNvPicPr>
          <p:nvPr/>
        </p:nvPicPr>
        <p:blipFill rotWithShape="1">
          <a:blip r:embed="rId4"/>
          <a:srcRect l="9551" t="8852" r="9959" b="13675"/>
          <a:stretch/>
        </p:blipFill>
        <p:spPr>
          <a:xfrm>
            <a:off x="1496138" y="2637762"/>
            <a:ext cx="1936922" cy="2276211"/>
          </a:xfrm>
          <a:prstGeom prst="rect">
            <a:avLst/>
          </a:prstGeom>
        </p:spPr>
      </p:pic>
    </p:spTree>
    <p:extLst>
      <p:ext uri="{BB962C8B-B14F-4D97-AF65-F5344CB8AC3E}">
        <p14:creationId xmlns:p14="http://schemas.microsoft.com/office/powerpoint/2010/main" val="355476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0C8D77A-5140-4573-BA38-78C77A7A8AB5}"/>
                  </a:ext>
                </a:extLst>
              </p:cNvPr>
              <p:cNvSpPr>
                <a:spLocks noGrp="1"/>
              </p:cNvSpPr>
              <p:nvPr>
                <p:ph type="body" sz="half" idx="10"/>
              </p:nvPr>
            </p:nvSpPr>
            <p:spPr>
              <a:xfrm>
                <a:off x="287363" y="223017"/>
                <a:ext cx="8757485" cy="1157194"/>
              </a:xfrm>
            </p:spPr>
            <p:txBody>
              <a:bodyPr/>
              <a:lstStyle/>
              <a:p>
                <a:r>
                  <a:rPr lang="en-US" dirty="0"/>
                  <a:t>Introducing Specific Heats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𝒗</m:t>
                        </m:r>
                      </m:sub>
                    </m:sSub>
                  </m:oMath>
                </a14:m>
                <a:r>
                  <a:rPr lang="en-US" dirty="0"/>
                  <a:t>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𝒑</m:t>
                        </m:r>
                      </m:sub>
                    </m:sSub>
                  </m:oMath>
                </a14:m>
                <a:endParaRPr lang="en-US" dirty="0"/>
              </a:p>
            </p:txBody>
          </p:sp>
        </mc:Choice>
        <mc:Fallback xmlns="">
          <p:sp>
            <p:nvSpPr>
              <p:cNvPr id="4" name="Text Placeholder 3">
                <a:extLst>
                  <a:ext uri="{FF2B5EF4-FFF2-40B4-BE49-F238E27FC236}">
                    <a16:creationId xmlns:a16="http://schemas.microsoft.com/office/drawing/2014/main" id="{60C8D77A-5140-4573-BA38-78C77A7A8AB5}"/>
                  </a:ext>
                </a:extLst>
              </p:cNvPr>
              <p:cNvSpPr>
                <a:spLocks noGrp="1" noRot="1" noChangeAspect="1" noMove="1" noResize="1" noEditPoints="1" noAdjustHandles="1" noChangeArrowheads="1" noChangeShapeType="1" noTextEdit="1"/>
              </p:cNvSpPr>
              <p:nvPr>
                <p:ph type="body" sz="half" idx="10"/>
              </p:nvPr>
            </p:nvSpPr>
            <p:spPr>
              <a:xfrm>
                <a:off x="287363" y="223017"/>
                <a:ext cx="8757485" cy="1157194"/>
              </a:xfrm>
              <a:blipFill>
                <a:blip r:embed="rId2"/>
                <a:stretch>
                  <a:fillRect l="-3479"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258CC9-DE53-45D2-B667-834C4780CFF0}"/>
                  </a:ext>
                </a:extLst>
              </p:cNvPr>
              <p:cNvSpPr txBox="1"/>
              <p:nvPr/>
            </p:nvSpPr>
            <p:spPr>
              <a:xfrm>
                <a:off x="150564" y="1463206"/>
                <a:ext cx="4313860" cy="734175"/>
              </a:xfrm>
              <a:prstGeom prst="rect">
                <a:avLst/>
              </a:prstGeom>
              <a:solidFill>
                <a:srgbClr val="00FFFF"/>
              </a:solidFill>
            </p:spPr>
            <p:txBody>
              <a:bodyPr wrap="square">
                <a:spAutoFit/>
              </a:bodyPr>
              <a:lstStyle/>
              <a:p>
                <a:r>
                  <a:rPr lang="en-US" dirty="0"/>
                  <a:t>The specific heats, denoted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𝒗</m:t>
                        </m:r>
                      </m:sub>
                    </m:sSub>
                    <m:r>
                      <a:rPr lang="en-US" b="1" i="1" dirty="0" smtClean="0">
                        <a:latin typeface="Cambria Math" panose="02040503050406030204" pitchFamily="18" charset="0"/>
                      </a:rPr>
                      <m:t> </m:t>
                    </m:r>
                  </m:oMath>
                </a14:m>
                <a:r>
                  <a:rPr lang="en-US" dirty="0"/>
                  <a:t>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1" i="1" dirty="0">
                            <a:latin typeface="Cambria Math" panose="02040503050406030204" pitchFamily="18" charset="0"/>
                          </a:rPr>
                          <m:t>𝒑</m:t>
                        </m:r>
                      </m:sub>
                    </m:sSub>
                  </m:oMath>
                </a14:m>
                <a:r>
                  <a:rPr lang="en-US" dirty="0"/>
                  <a:t>, are particularly useful for thermodynamic calculations involving the ideal gas model</a:t>
                </a:r>
              </a:p>
            </p:txBody>
          </p:sp>
        </mc:Choice>
        <mc:Fallback xmlns="">
          <p:sp>
            <p:nvSpPr>
              <p:cNvPr id="9" name="TextBox 8">
                <a:extLst>
                  <a:ext uri="{FF2B5EF4-FFF2-40B4-BE49-F238E27FC236}">
                    <a16:creationId xmlns:a16="http://schemas.microsoft.com/office/drawing/2014/main" id="{F2258CC9-DE53-45D2-B667-834C4780CFF0}"/>
                  </a:ext>
                </a:extLst>
              </p:cNvPr>
              <p:cNvSpPr txBox="1">
                <a:spLocks noRot="1" noChangeAspect="1" noMove="1" noResize="1" noEditPoints="1" noAdjustHandles="1" noChangeArrowheads="1" noChangeShapeType="1" noTextEdit="1"/>
              </p:cNvSpPr>
              <p:nvPr/>
            </p:nvSpPr>
            <p:spPr>
              <a:xfrm>
                <a:off x="150564" y="1463206"/>
                <a:ext cx="4313860" cy="734175"/>
              </a:xfrm>
              <a:prstGeom prst="rect">
                <a:avLst/>
              </a:prstGeom>
              <a:blipFill>
                <a:blip r:embed="rId3"/>
                <a:stretch>
                  <a:fillRect l="-294" t="-1724" b="-8621"/>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63E6D9C0-2622-4830-8727-B5085718B05D}"/>
              </a:ext>
            </a:extLst>
          </p:cNvPr>
          <p:cNvSpPr txBox="1"/>
          <p:nvPr/>
        </p:nvSpPr>
        <p:spPr>
          <a:xfrm>
            <a:off x="150564" y="1075786"/>
            <a:ext cx="4313860" cy="300082"/>
          </a:xfrm>
          <a:prstGeom prst="rect">
            <a:avLst/>
          </a:prstGeom>
          <a:solidFill>
            <a:srgbClr val="00FF00"/>
          </a:solidFill>
        </p:spPr>
        <p:txBody>
          <a:bodyPr wrap="square">
            <a:spAutoFit/>
          </a:bodyPr>
          <a:lstStyle/>
          <a:p>
            <a:r>
              <a:rPr lang="en-US" dirty="0"/>
              <a:t>Specific heats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2B07E12-72C8-45EE-961A-2577DB55C913}"/>
                  </a:ext>
                </a:extLst>
              </p:cNvPr>
              <p:cNvSpPr txBox="1"/>
              <p:nvPr/>
            </p:nvSpPr>
            <p:spPr>
              <a:xfrm>
                <a:off x="150563" y="2318246"/>
                <a:ext cx="4313861" cy="715581"/>
              </a:xfrm>
              <a:prstGeom prst="rect">
                <a:avLst/>
              </a:prstGeom>
              <a:solidFill>
                <a:srgbClr val="00FFFF"/>
              </a:solidFill>
            </p:spPr>
            <p:txBody>
              <a:bodyPr wrap="square">
                <a:spAutoFit/>
              </a:bodyPr>
              <a:lstStyle/>
              <a:p>
                <a:r>
                  <a:rPr lang="en-US" dirty="0"/>
                  <a:t>The intensive properties c and cp are defined for pure, simple compressible substances as partial derivatives of the functions </a:t>
                </a:r>
                <a14:m>
                  <m:oMath xmlns:m="http://schemas.openxmlformats.org/officeDocument/2006/math">
                    <m:r>
                      <a:rPr lang="en-US" i="1" dirty="0" smtClean="0">
                        <a:latin typeface="Cambria Math" panose="02040503050406030204" pitchFamily="18" charset="0"/>
                      </a:rPr>
                      <m:t>𝑢</m:t>
                    </m:r>
                    <m:d>
                      <m:dPr>
                        <m:ctrlPr>
                          <a:rPr lang="en-US" i="1" dirty="0" smtClean="0">
                            <a:latin typeface="Cambria Math" panose="02040503050406030204" pitchFamily="18" charset="0"/>
                          </a:rPr>
                        </m:ctrlPr>
                      </m:dPr>
                      <m:e>
                        <m:r>
                          <a:rPr lang="en-US" b="0" i="1" dirty="0" smtClean="0">
                            <a:latin typeface="Cambria Math" panose="02040503050406030204" pitchFamily="18" charset="0"/>
                          </a:rPr>
                          <m:t>𝑇</m:t>
                        </m:r>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𝜈</m:t>
                        </m:r>
                      </m:e>
                    </m:d>
                    <m:r>
                      <a:rPr lang="en-US" b="0" i="0" dirty="0" smtClean="0">
                        <a:latin typeface="Cambria Math" panose="02040503050406030204" pitchFamily="18" charset="0"/>
                      </a:rPr>
                      <m:t> </m:t>
                    </m:r>
                  </m:oMath>
                </a14:m>
                <a:r>
                  <a:rPr lang="en-US" dirty="0"/>
                  <a:t>and </a:t>
                </a:r>
                <a14:m>
                  <m:oMath xmlns:m="http://schemas.openxmlformats.org/officeDocument/2006/math">
                    <m:r>
                      <a:rPr lang="en-US" b="0" i="1" dirty="0" smtClean="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𝑇</m:t>
                        </m:r>
                        <m:r>
                          <a:rPr lang="en-US" i="1" dirty="0">
                            <a:latin typeface="Cambria Math" panose="02040503050406030204" pitchFamily="18" charset="0"/>
                          </a:rPr>
                          <m:t>,</m:t>
                        </m:r>
                        <m:r>
                          <a:rPr lang="en-US" b="0" i="1" dirty="0" smtClean="0">
                            <a:latin typeface="Cambria Math" panose="02040503050406030204" pitchFamily="18" charset="0"/>
                          </a:rPr>
                          <m:t>𝑝</m:t>
                        </m:r>
                      </m:e>
                    </m:d>
                    <m:r>
                      <a:rPr lang="en-US" dirty="0">
                        <a:latin typeface="Cambria Math" panose="02040503050406030204" pitchFamily="18" charset="0"/>
                      </a:rPr>
                      <m:t> </m:t>
                    </m:r>
                  </m:oMath>
                </a14:m>
                <a:r>
                  <a:rPr lang="en-US" dirty="0"/>
                  <a:t>, respectively,</a:t>
                </a:r>
              </a:p>
            </p:txBody>
          </p:sp>
        </mc:Choice>
        <mc:Fallback xmlns="">
          <p:sp>
            <p:nvSpPr>
              <p:cNvPr id="13" name="TextBox 12">
                <a:extLst>
                  <a:ext uri="{FF2B5EF4-FFF2-40B4-BE49-F238E27FC236}">
                    <a16:creationId xmlns:a16="http://schemas.microsoft.com/office/drawing/2014/main" id="{12B07E12-72C8-45EE-961A-2577DB55C913}"/>
                  </a:ext>
                </a:extLst>
              </p:cNvPr>
              <p:cNvSpPr txBox="1">
                <a:spLocks noRot="1" noChangeAspect="1" noMove="1" noResize="1" noEditPoints="1" noAdjustHandles="1" noChangeArrowheads="1" noChangeShapeType="1" noTextEdit="1"/>
              </p:cNvSpPr>
              <p:nvPr/>
            </p:nvSpPr>
            <p:spPr>
              <a:xfrm>
                <a:off x="150563" y="2318246"/>
                <a:ext cx="4313861" cy="715581"/>
              </a:xfrm>
              <a:prstGeom prst="rect">
                <a:avLst/>
              </a:prstGeom>
              <a:blipFill>
                <a:blip r:embed="rId4"/>
                <a:stretch>
                  <a:fillRect l="-294" t="-1724" r="-1176" b="-6897"/>
                </a:stretch>
              </a:blipFill>
            </p:spPr>
            <p:txBody>
              <a:bodyPr/>
              <a:lstStyle/>
              <a:p>
                <a:r>
                  <a:rPr lang="en-FI">
                    <a:noFill/>
                  </a:rPr>
                  <a:t> </a:t>
                </a:r>
              </a:p>
            </p:txBody>
          </p:sp>
        </mc:Fallback>
      </mc:AlternateContent>
      <p:pic>
        <p:nvPicPr>
          <p:cNvPr id="14" name="Picture 13">
            <a:extLst>
              <a:ext uri="{FF2B5EF4-FFF2-40B4-BE49-F238E27FC236}">
                <a16:creationId xmlns:a16="http://schemas.microsoft.com/office/drawing/2014/main" id="{DA21B8A0-39FE-459F-945B-CC1CE47A1989}"/>
              </a:ext>
            </a:extLst>
          </p:cNvPr>
          <p:cNvPicPr>
            <a:picLocks noChangeAspect="1"/>
          </p:cNvPicPr>
          <p:nvPr/>
        </p:nvPicPr>
        <p:blipFill rotWithShape="1">
          <a:blip r:embed="rId5"/>
          <a:srcRect r="68860"/>
          <a:stretch/>
        </p:blipFill>
        <p:spPr>
          <a:xfrm>
            <a:off x="1468642" y="3172448"/>
            <a:ext cx="1106857" cy="923330"/>
          </a:xfrm>
          <a:prstGeom prst="rect">
            <a:avLst/>
          </a:prstGeom>
        </p:spPr>
      </p:pic>
      <p:sp>
        <p:nvSpPr>
          <p:cNvPr id="16" name="TextBox 15">
            <a:extLst>
              <a:ext uri="{FF2B5EF4-FFF2-40B4-BE49-F238E27FC236}">
                <a16:creationId xmlns:a16="http://schemas.microsoft.com/office/drawing/2014/main" id="{33E4E433-A8D3-493B-A000-EFF58CD13DA0}"/>
              </a:ext>
            </a:extLst>
          </p:cNvPr>
          <p:cNvSpPr txBox="1"/>
          <p:nvPr/>
        </p:nvSpPr>
        <p:spPr>
          <a:xfrm>
            <a:off x="150563" y="4100001"/>
            <a:ext cx="4313861" cy="300082"/>
          </a:xfrm>
          <a:prstGeom prst="rect">
            <a:avLst/>
          </a:prstGeom>
          <a:solidFill>
            <a:srgbClr val="00FF00"/>
          </a:solidFill>
        </p:spPr>
        <p:txBody>
          <a:bodyPr wrap="square">
            <a:spAutoFit/>
          </a:bodyPr>
          <a:lstStyle>
            <a:defPPr>
              <a:defRPr lang="en-US"/>
            </a:defPPr>
          </a:lstStyle>
          <a:p>
            <a:r>
              <a:rPr lang="en-US" dirty="0"/>
              <a:t>Specific heat ratio</a:t>
            </a:r>
          </a:p>
        </p:txBody>
      </p:sp>
      <p:pic>
        <p:nvPicPr>
          <p:cNvPr id="20" name="Picture 19">
            <a:extLst>
              <a:ext uri="{FF2B5EF4-FFF2-40B4-BE49-F238E27FC236}">
                <a16:creationId xmlns:a16="http://schemas.microsoft.com/office/drawing/2014/main" id="{0EFF95EE-1F3E-472E-96DA-E5B1769428DF}"/>
              </a:ext>
            </a:extLst>
          </p:cNvPr>
          <p:cNvPicPr>
            <a:picLocks noChangeAspect="1"/>
          </p:cNvPicPr>
          <p:nvPr/>
        </p:nvPicPr>
        <p:blipFill rotWithShape="1">
          <a:blip r:embed="rId6"/>
          <a:srcRect t="-1" r="66800" b="-7007"/>
          <a:stretch/>
        </p:blipFill>
        <p:spPr>
          <a:xfrm>
            <a:off x="1378960" y="4499365"/>
            <a:ext cx="1286219" cy="476617"/>
          </a:xfrm>
          <a:prstGeom prst="rect">
            <a:avLst/>
          </a:prstGeom>
        </p:spPr>
      </p:pic>
      <p:pic>
        <p:nvPicPr>
          <p:cNvPr id="22" name="Picture 21">
            <a:extLst>
              <a:ext uri="{FF2B5EF4-FFF2-40B4-BE49-F238E27FC236}">
                <a16:creationId xmlns:a16="http://schemas.microsoft.com/office/drawing/2014/main" id="{28A75FBC-51E6-4102-A0AF-1CF747B797DE}"/>
              </a:ext>
            </a:extLst>
          </p:cNvPr>
          <p:cNvPicPr>
            <a:picLocks noChangeAspect="1"/>
          </p:cNvPicPr>
          <p:nvPr/>
        </p:nvPicPr>
        <p:blipFill rotWithShape="1">
          <a:blip r:embed="rId7"/>
          <a:srcRect r="50754" b="5172"/>
          <a:stretch/>
        </p:blipFill>
        <p:spPr>
          <a:xfrm>
            <a:off x="4940615" y="1075786"/>
            <a:ext cx="3407319" cy="4068669"/>
          </a:xfrm>
          <a:prstGeom prst="rect">
            <a:avLst/>
          </a:prstGeom>
        </p:spPr>
      </p:pic>
      <p:sp>
        <p:nvSpPr>
          <p:cNvPr id="3" name="TextBox 2">
            <a:extLst>
              <a:ext uri="{FF2B5EF4-FFF2-40B4-BE49-F238E27FC236}">
                <a16:creationId xmlns:a16="http://schemas.microsoft.com/office/drawing/2014/main" id="{068E808F-DAA4-A905-6AD8-B8A8A7867AC8}"/>
              </a:ext>
            </a:extLst>
          </p:cNvPr>
          <p:cNvSpPr txBox="1"/>
          <p:nvPr/>
        </p:nvSpPr>
        <p:spPr>
          <a:xfrm>
            <a:off x="4940615" y="5150038"/>
            <a:ext cx="3407319" cy="246221"/>
          </a:xfrm>
          <a:prstGeom prst="rect">
            <a:avLst/>
          </a:prstGeom>
          <a:noFill/>
        </p:spPr>
        <p:txBody>
          <a:bodyPr wrap="square">
            <a:spAutoFit/>
          </a:bodyPr>
          <a:lstStyle/>
          <a:p>
            <a:r>
              <a:rPr lang="en-GB" sz="1000" i="1" dirty="0">
                <a:effectLst/>
                <a:latin typeface="STIX" panose="02020603050405020304" pitchFamily="18" charset="0"/>
              </a:rPr>
              <a:t>cp </a:t>
            </a:r>
            <a:r>
              <a:rPr lang="en-GB" sz="1000" dirty="0">
                <a:effectLst/>
                <a:latin typeface="STIX" panose="02020603050405020304" pitchFamily="18" charset="0"/>
              </a:rPr>
              <a:t>of water vapor as a function of temperature and pressure. </a:t>
            </a:r>
            <a:endParaRPr lang="en-GB" sz="1000" dirty="0"/>
          </a:p>
        </p:txBody>
      </p:sp>
    </p:spTree>
    <p:extLst>
      <p:ext uri="{BB962C8B-B14F-4D97-AF65-F5344CB8AC3E}">
        <p14:creationId xmlns:p14="http://schemas.microsoft.com/office/powerpoint/2010/main" val="39067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B1621D-AFF7-A319-591E-6548B18F7907}"/>
              </a:ext>
            </a:extLst>
          </p:cNvPr>
          <p:cNvSpPr txBox="1"/>
          <p:nvPr/>
        </p:nvSpPr>
        <p:spPr>
          <a:xfrm>
            <a:off x="306593" y="265660"/>
            <a:ext cx="8568466" cy="2554545"/>
          </a:xfrm>
          <a:prstGeom prst="rect">
            <a:avLst/>
          </a:prstGeom>
        </p:spPr>
        <p:txBody>
          <a:bodyPr lIns="0" tIns="0" rIns="0" bIns="0"/>
          <a:lstStyle>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a:t>Evaluating properties of Liquids and Solids </a:t>
            </a:r>
          </a:p>
        </p:txBody>
      </p:sp>
      <p:sp>
        <p:nvSpPr>
          <p:cNvPr id="8" name="TextBox 7">
            <a:extLst>
              <a:ext uri="{FF2B5EF4-FFF2-40B4-BE49-F238E27FC236}">
                <a16:creationId xmlns:a16="http://schemas.microsoft.com/office/drawing/2014/main" id="{E33D7400-F8DE-FCE5-20E5-175181878F59}"/>
              </a:ext>
            </a:extLst>
          </p:cNvPr>
          <p:cNvSpPr txBox="1"/>
          <p:nvPr/>
        </p:nvSpPr>
        <p:spPr>
          <a:xfrm>
            <a:off x="166743" y="1542932"/>
            <a:ext cx="4572000" cy="307777"/>
          </a:xfrm>
          <a:prstGeom prst="rect">
            <a:avLst/>
          </a:prstGeom>
          <a:solidFill>
            <a:srgbClr val="00FF00"/>
          </a:solidFill>
        </p:spPr>
        <p:txBody>
          <a:bodyPr wrap="square">
            <a:spAutoFit/>
          </a:bodyPr>
          <a:lstStyle/>
          <a:p>
            <a:r>
              <a:rPr lang="en-GB" sz="1400" b="1" dirty="0">
                <a:effectLst/>
                <a:latin typeface="SourceSansPro"/>
              </a:rPr>
              <a:t>Approximations for Liquids Using Saturated Liquid Data </a:t>
            </a:r>
            <a:endParaRPr lang="en-GB" b="1" dirty="0"/>
          </a:p>
        </p:txBody>
      </p:sp>
      <p:pic>
        <p:nvPicPr>
          <p:cNvPr id="9" name="Picture 8">
            <a:extLst>
              <a:ext uri="{FF2B5EF4-FFF2-40B4-BE49-F238E27FC236}">
                <a16:creationId xmlns:a16="http://schemas.microsoft.com/office/drawing/2014/main" id="{4FD7B4A1-A74A-7687-E0BF-F8251D49DBCE}"/>
              </a:ext>
            </a:extLst>
          </p:cNvPr>
          <p:cNvPicPr>
            <a:picLocks noChangeAspect="1"/>
          </p:cNvPicPr>
          <p:nvPr/>
        </p:nvPicPr>
        <p:blipFill>
          <a:blip r:embed="rId2"/>
          <a:stretch>
            <a:fillRect/>
          </a:stretch>
        </p:blipFill>
        <p:spPr>
          <a:xfrm>
            <a:off x="5677616" y="1323192"/>
            <a:ext cx="2412284" cy="2994025"/>
          </a:xfrm>
          <a:prstGeom prst="rect">
            <a:avLst/>
          </a:prstGeom>
        </p:spPr>
      </p:pic>
      <p:sp>
        <p:nvSpPr>
          <p:cNvPr id="11" name="TextBox 10">
            <a:extLst>
              <a:ext uri="{FF2B5EF4-FFF2-40B4-BE49-F238E27FC236}">
                <a16:creationId xmlns:a16="http://schemas.microsoft.com/office/drawing/2014/main" id="{A66AD412-8951-FC0D-E99C-EEAF97FB9B9B}"/>
              </a:ext>
            </a:extLst>
          </p:cNvPr>
          <p:cNvSpPr txBox="1"/>
          <p:nvPr/>
        </p:nvSpPr>
        <p:spPr>
          <a:xfrm>
            <a:off x="166743" y="2027680"/>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Because the values of </a:t>
            </a:r>
            <a:r>
              <a:rPr lang="el-GR" sz="1400" dirty="0">
                <a:solidFill>
                  <a:srgbClr val="211E1E"/>
                </a:solidFill>
                <a:effectLst/>
                <a:latin typeface="Symbol" pitchFamily="2" charset="2"/>
              </a:rPr>
              <a:t>υ </a:t>
            </a:r>
            <a:r>
              <a:rPr lang="en-GB" sz="1400" dirty="0">
                <a:effectLst/>
                <a:latin typeface="STIX" panose="02020603050405020304" pitchFamily="18" charset="0"/>
              </a:rPr>
              <a:t>and </a:t>
            </a:r>
            <a:r>
              <a:rPr lang="en-GB" sz="1400" i="1" dirty="0">
                <a:effectLst/>
                <a:latin typeface="STIX" panose="02020603050405020304" pitchFamily="18" charset="0"/>
              </a:rPr>
              <a:t>u </a:t>
            </a:r>
            <a:r>
              <a:rPr lang="en-GB" sz="1400" dirty="0">
                <a:effectLst/>
                <a:latin typeface="STIX" panose="02020603050405020304" pitchFamily="18" charset="0"/>
              </a:rPr>
              <a:t>vary only gradually as pressure changes at fixed temperature, the following approximations are reasonable for many engineering calculations: </a:t>
            </a:r>
            <a:endParaRPr lang="en-GB" dirty="0"/>
          </a:p>
        </p:txBody>
      </p:sp>
      <p:pic>
        <p:nvPicPr>
          <p:cNvPr id="12" name="Picture 11">
            <a:extLst>
              <a:ext uri="{FF2B5EF4-FFF2-40B4-BE49-F238E27FC236}">
                <a16:creationId xmlns:a16="http://schemas.microsoft.com/office/drawing/2014/main" id="{421046BF-7BA4-C31E-9BC6-289B690EF304}"/>
              </a:ext>
            </a:extLst>
          </p:cNvPr>
          <p:cNvPicPr>
            <a:picLocks noChangeAspect="1"/>
          </p:cNvPicPr>
          <p:nvPr/>
        </p:nvPicPr>
        <p:blipFill>
          <a:blip r:embed="rId3"/>
          <a:stretch>
            <a:fillRect/>
          </a:stretch>
        </p:blipFill>
        <p:spPr>
          <a:xfrm>
            <a:off x="226544" y="3127981"/>
            <a:ext cx="1202864" cy="530873"/>
          </a:xfrm>
          <a:prstGeom prst="rect">
            <a:avLst/>
          </a:prstGeom>
        </p:spPr>
      </p:pic>
      <p:pic>
        <p:nvPicPr>
          <p:cNvPr id="13" name="Picture 12">
            <a:extLst>
              <a:ext uri="{FF2B5EF4-FFF2-40B4-BE49-F238E27FC236}">
                <a16:creationId xmlns:a16="http://schemas.microsoft.com/office/drawing/2014/main" id="{27CD5564-C686-84BD-0E02-DC3B85A4F499}"/>
              </a:ext>
            </a:extLst>
          </p:cNvPr>
          <p:cNvPicPr>
            <a:picLocks noChangeAspect="1"/>
          </p:cNvPicPr>
          <p:nvPr/>
        </p:nvPicPr>
        <p:blipFill>
          <a:blip r:embed="rId4"/>
          <a:stretch>
            <a:fillRect/>
          </a:stretch>
        </p:blipFill>
        <p:spPr>
          <a:xfrm>
            <a:off x="1733131" y="3361166"/>
            <a:ext cx="2639502" cy="297688"/>
          </a:xfrm>
          <a:prstGeom prst="rect">
            <a:avLst/>
          </a:prstGeom>
        </p:spPr>
      </p:pic>
    </p:spTree>
    <p:extLst>
      <p:ext uri="{BB962C8B-B14F-4D97-AF65-F5344CB8AC3E}">
        <p14:creationId xmlns:p14="http://schemas.microsoft.com/office/powerpoint/2010/main" val="331385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9B19EE-35FE-425F-BED5-7DEDF4E944B1}"/>
              </a:ext>
            </a:extLst>
          </p:cNvPr>
          <p:cNvSpPr>
            <a:spLocks noGrp="1"/>
          </p:cNvSpPr>
          <p:nvPr>
            <p:ph type="body" sz="half" idx="10"/>
          </p:nvPr>
        </p:nvSpPr>
        <p:spPr>
          <a:xfrm>
            <a:off x="287363" y="223017"/>
            <a:ext cx="8526131" cy="1157194"/>
          </a:xfrm>
        </p:spPr>
        <p:txBody>
          <a:bodyPr/>
          <a:lstStyle/>
          <a:p>
            <a:r>
              <a:rPr lang="en-US" dirty="0"/>
              <a:t>Incompressible Substance Model</a:t>
            </a:r>
          </a:p>
        </p:txBody>
      </p:sp>
      <p:sp>
        <p:nvSpPr>
          <p:cNvPr id="6" name="TextBox 5">
            <a:extLst>
              <a:ext uri="{FF2B5EF4-FFF2-40B4-BE49-F238E27FC236}">
                <a16:creationId xmlns:a16="http://schemas.microsoft.com/office/drawing/2014/main" id="{E8E5E266-EB44-480F-8427-860B4519958C}"/>
              </a:ext>
            </a:extLst>
          </p:cNvPr>
          <p:cNvSpPr txBox="1"/>
          <p:nvPr/>
        </p:nvSpPr>
        <p:spPr>
          <a:xfrm>
            <a:off x="173522" y="954265"/>
            <a:ext cx="4398478" cy="300082"/>
          </a:xfrm>
          <a:prstGeom prst="rect">
            <a:avLst/>
          </a:prstGeom>
          <a:solidFill>
            <a:srgbClr val="00FF00"/>
          </a:solidFill>
        </p:spPr>
        <p:txBody>
          <a:bodyPr wrap="square">
            <a:spAutoFit/>
          </a:bodyPr>
          <a:lstStyle/>
          <a:p>
            <a:r>
              <a:rPr lang="en-US" dirty="0"/>
              <a:t>Incompressible Substance Model</a:t>
            </a:r>
          </a:p>
        </p:txBody>
      </p:sp>
      <p:sp>
        <p:nvSpPr>
          <p:cNvPr id="7" name="TextBox 6">
            <a:extLst>
              <a:ext uri="{FF2B5EF4-FFF2-40B4-BE49-F238E27FC236}">
                <a16:creationId xmlns:a16="http://schemas.microsoft.com/office/drawing/2014/main" id="{5D70702F-6E47-434B-84DB-4E67C2216E7B}"/>
              </a:ext>
            </a:extLst>
          </p:cNvPr>
          <p:cNvSpPr txBox="1"/>
          <p:nvPr/>
        </p:nvSpPr>
        <p:spPr>
          <a:xfrm>
            <a:off x="173522" y="1347009"/>
            <a:ext cx="4398478" cy="1131079"/>
          </a:xfrm>
          <a:prstGeom prst="rect">
            <a:avLst/>
          </a:prstGeom>
          <a:solidFill>
            <a:srgbClr val="00FFFF"/>
          </a:solidFill>
        </p:spPr>
        <p:txBody>
          <a:bodyPr wrap="square">
            <a:spAutoFit/>
          </a:bodyPr>
          <a:lstStyle/>
          <a:p>
            <a:r>
              <a:rPr lang="en-US" dirty="0"/>
              <a:t>To simplify evaluations involving liquids or solids, the specific volume (density) is often assumed to be constant and the specific internal energy assumed to vary only with temperature. A substance idealized in this way is called incompressible.</a:t>
            </a:r>
          </a:p>
        </p:txBody>
      </p:sp>
      <p:pic>
        <p:nvPicPr>
          <p:cNvPr id="5" name="Picture 4">
            <a:extLst>
              <a:ext uri="{FF2B5EF4-FFF2-40B4-BE49-F238E27FC236}">
                <a16:creationId xmlns:a16="http://schemas.microsoft.com/office/drawing/2014/main" id="{42E5AFAE-170E-4439-831D-A3B791E026D2}"/>
              </a:ext>
            </a:extLst>
          </p:cNvPr>
          <p:cNvPicPr>
            <a:picLocks noChangeAspect="1"/>
          </p:cNvPicPr>
          <p:nvPr/>
        </p:nvPicPr>
        <p:blipFill rotWithShape="1">
          <a:blip r:embed="rId2"/>
          <a:srcRect t="-1" r="30334" b="-7831"/>
          <a:stretch/>
        </p:blipFill>
        <p:spPr>
          <a:xfrm>
            <a:off x="173522" y="2542264"/>
            <a:ext cx="2594041" cy="500109"/>
          </a:xfrm>
          <a:prstGeom prst="rect">
            <a:avLst/>
          </a:prstGeom>
        </p:spPr>
      </p:pic>
      <p:pic>
        <p:nvPicPr>
          <p:cNvPr id="10" name="Picture 9">
            <a:extLst>
              <a:ext uri="{FF2B5EF4-FFF2-40B4-BE49-F238E27FC236}">
                <a16:creationId xmlns:a16="http://schemas.microsoft.com/office/drawing/2014/main" id="{6E2E5BA2-65A8-4B5F-8E2D-617F689F42A4}"/>
              </a:ext>
            </a:extLst>
          </p:cNvPr>
          <p:cNvPicPr>
            <a:picLocks noChangeAspect="1"/>
          </p:cNvPicPr>
          <p:nvPr/>
        </p:nvPicPr>
        <p:blipFill rotWithShape="1">
          <a:blip r:embed="rId3"/>
          <a:srcRect t="1" r="31319" b="-11816"/>
          <a:stretch/>
        </p:blipFill>
        <p:spPr>
          <a:xfrm>
            <a:off x="2372761" y="2680804"/>
            <a:ext cx="2594041" cy="276646"/>
          </a:xfrm>
          <a:prstGeom prst="rect">
            <a:avLst/>
          </a:prstGeom>
        </p:spPr>
      </p:pic>
      <p:pic>
        <p:nvPicPr>
          <p:cNvPr id="14" name="Picture 13">
            <a:extLst>
              <a:ext uri="{FF2B5EF4-FFF2-40B4-BE49-F238E27FC236}">
                <a16:creationId xmlns:a16="http://schemas.microsoft.com/office/drawing/2014/main" id="{699A9FF3-571C-416E-B810-DB8711F2F39E}"/>
              </a:ext>
            </a:extLst>
          </p:cNvPr>
          <p:cNvPicPr>
            <a:picLocks noChangeAspect="1"/>
          </p:cNvPicPr>
          <p:nvPr/>
        </p:nvPicPr>
        <p:blipFill>
          <a:blip r:embed="rId4"/>
          <a:stretch>
            <a:fillRect/>
          </a:stretch>
        </p:blipFill>
        <p:spPr>
          <a:xfrm>
            <a:off x="173522" y="3114389"/>
            <a:ext cx="1157115" cy="500109"/>
          </a:xfrm>
          <a:prstGeom prst="rect">
            <a:avLst/>
          </a:prstGeom>
        </p:spPr>
      </p:pic>
      <p:pic>
        <p:nvPicPr>
          <p:cNvPr id="19" name="Picture 18">
            <a:extLst>
              <a:ext uri="{FF2B5EF4-FFF2-40B4-BE49-F238E27FC236}">
                <a16:creationId xmlns:a16="http://schemas.microsoft.com/office/drawing/2014/main" id="{F700EF73-52CC-41DB-9D6A-1B08AE6F51A4}"/>
              </a:ext>
            </a:extLst>
          </p:cNvPr>
          <p:cNvPicPr>
            <a:picLocks noChangeAspect="1"/>
          </p:cNvPicPr>
          <p:nvPr/>
        </p:nvPicPr>
        <p:blipFill rotWithShape="1">
          <a:blip r:embed="rId5"/>
          <a:srcRect t="1" r="43484" b="-5358"/>
          <a:stretch/>
        </p:blipFill>
        <p:spPr>
          <a:xfrm>
            <a:off x="1824097" y="3214445"/>
            <a:ext cx="1886931" cy="300082"/>
          </a:xfrm>
          <a:prstGeom prst="rect">
            <a:avLst/>
          </a:prstGeom>
        </p:spPr>
      </p:pic>
      <p:pic>
        <p:nvPicPr>
          <p:cNvPr id="22" name="Picture 21">
            <a:extLst>
              <a:ext uri="{FF2B5EF4-FFF2-40B4-BE49-F238E27FC236}">
                <a16:creationId xmlns:a16="http://schemas.microsoft.com/office/drawing/2014/main" id="{0706C720-46EC-48AD-B8B0-2C41917B9454}"/>
              </a:ext>
            </a:extLst>
          </p:cNvPr>
          <p:cNvPicPr>
            <a:picLocks noChangeAspect="1"/>
          </p:cNvPicPr>
          <p:nvPr/>
        </p:nvPicPr>
        <p:blipFill rotWithShape="1">
          <a:blip r:embed="rId6"/>
          <a:srcRect r="21768"/>
          <a:stretch/>
        </p:blipFill>
        <p:spPr>
          <a:xfrm>
            <a:off x="834224" y="3751872"/>
            <a:ext cx="3275119" cy="1078688"/>
          </a:xfrm>
          <a:prstGeom prst="rect">
            <a:avLst/>
          </a:prstGeom>
        </p:spPr>
      </p:pic>
      <p:pic>
        <p:nvPicPr>
          <p:cNvPr id="24" name="Picture 23">
            <a:extLst>
              <a:ext uri="{FF2B5EF4-FFF2-40B4-BE49-F238E27FC236}">
                <a16:creationId xmlns:a16="http://schemas.microsoft.com/office/drawing/2014/main" id="{ED00F0C5-2172-4907-B90E-2C2F01B2717B}"/>
              </a:ext>
            </a:extLst>
          </p:cNvPr>
          <p:cNvPicPr>
            <a:picLocks noChangeAspect="1"/>
          </p:cNvPicPr>
          <p:nvPr/>
        </p:nvPicPr>
        <p:blipFill rotWithShape="1">
          <a:blip r:embed="rId7"/>
          <a:srcRect r="14256"/>
          <a:stretch/>
        </p:blipFill>
        <p:spPr>
          <a:xfrm>
            <a:off x="4892408" y="1457063"/>
            <a:ext cx="3921086" cy="55439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1A87AD7-E21E-4CE3-8400-CF1C5DB21446}"/>
                  </a:ext>
                </a:extLst>
              </p:cNvPr>
              <p:cNvSpPr txBox="1"/>
              <p:nvPr/>
            </p:nvSpPr>
            <p:spPr>
              <a:xfrm>
                <a:off x="4892408" y="954265"/>
                <a:ext cx="3921086" cy="300082"/>
              </a:xfrm>
              <a:prstGeom prst="rect">
                <a:avLst/>
              </a:prstGeom>
              <a:solidFill>
                <a:srgbClr val="00FFFF"/>
              </a:solidFill>
            </p:spPr>
            <p:txBody>
              <a:bodyPr wrap="square">
                <a:spAutoFit/>
              </a:bodyPr>
              <a:lstStyle/>
              <a:p>
                <a:r>
                  <a:rPr lang="en-US" dirty="0"/>
                  <a:t>If the specific heat </a:t>
                </a:r>
                <a14:m>
                  <m:oMath xmlns:m="http://schemas.openxmlformats.org/officeDocument/2006/math">
                    <m:r>
                      <a:rPr lang="en-US" i="1" dirty="0" smtClean="0">
                        <a:latin typeface="Cambria Math" panose="02040503050406030204" pitchFamily="18" charset="0"/>
                      </a:rPr>
                      <m:t>𝑐</m:t>
                    </m:r>
                  </m:oMath>
                </a14:m>
                <a:r>
                  <a:rPr lang="en-US" dirty="0"/>
                  <a:t> is taken as constant,</a:t>
                </a:r>
              </a:p>
            </p:txBody>
          </p:sp>
        </mc:Choice>
        <mc:Fallback xmlns="">
          <p:sp>
            <p:nvSpPr>
              <p:cNvPr id="26" name="TextBox 25">
                <a:extLst>
                  <a:ext uri="{FF2B5EF4-FFF2-40B4-BE49-F238E27FC236}">
                    <a16:creationId xmlns:a16="http://schemas.microsoft.com/office/drawing/2014/main" id="{F1A87AD7-E21E-4CE3-8400-CF1C5DB21446}"/>
                  </a:ext>
                </a:extLst>
              </p:cNvPr>
              <p:cNvSpPr txBox="1">
                <a:spLocks noRot="1" noChangeAspect="1" noMove="1" noResize="1" noEditPoints="1" noAdjustHandles="1" noChangeArrowheads="1" noChangeShapeType="1" noTextEdit="1"/>
              </p:cNvSpPr>
              <p:nvPr/>
            </p:nvSpPr>
            <p:spPr>
              <a:xfrm>
                <a:off x="4892408" y="954265"/>
                <a:ext cx="3921086" cy="300082"/>
              </a:xfrm>
              <a:prstGeom prst="rect">
                <a:avLst/>
              </a:prstGeom>
              <a:blipFill>
                <a:blip r:embed="rId8"/>
                <a:stretch>
                  <a:fillRect l="-323" t="-4167" b="-20833"/>
                </a:stretch>
              </a:blipFill>
            </p:spPr>
            <p:txBody>
              <a:bodyPr/>
              <a:lstStyle/>
              <a:p>
                <a:r>
                  <a:rPr lang="en-FI">
                    <a:noFill/>
                  </a:rPr>
                  <a:t> </a:t>
                </a:r>
              </a:p>
            </p:txBody>
          </p:sp>
        </mc:Fallback>
      </mc:AlternateContent>
    </p:spTree>
    <p:extLst>
      <p:ext uri="{BB962C8B-B14F-4D97-AF65-F5344CB8AC3E}">
        <p14:creationId xmlns:p14="http://schemas.microsoft.com/office/powerpoint/2010/main" val="591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452685" cy="1157194"/>
          </a:xfrm>
        </p:spPr>
        <p:txBody>
          <a:bodyPr/>
          <a:lstStyle/>
          <a:p>
            <a:r>
              <a:rPr lang="en-US" dirty="0"/>
              <a:t>Generalized Compressibility Chart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29E042-96B1-493C-835D-C7D1F1CA0FC0}"/>
                  </a:ext>
                </a:extLst>
              </p:cNvPr>
              <p:cNvSpPr txBox="1"/>
              <p:nvPr/>
            </p:nvSpPr>
            <p:spPr>
              <a:xfrm>
                <a:off x="287363" y="1110564"/>
                <a:ext cx="4994642" cy="300082"/>
              </a:xfrm>
              <a:prstGeom prst="rect">
                <a:avLst/>
              </a:prstGeom>
              <a:solidFill>
                <a:srgbClr val="00FF00"/>
              </a:solidFill>
            </p:spPr>
            <p:txBody>
              <a:bodyPr wrap="square">
                <a:spAutoFit/>
              </a:bodyPr>
              <a:lstStyle/>
              <a:p>
                <a:r>
                  <a:rPr lang="en-US" b="1" dirty="0"/>
                  <a:t>Universal Gas Constant,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𝑹</m:t>
                        </m:r>
                      </m:e>
                    </m:acc>
                  </m:oMath>
                </a14:m>
                <a:endParaRPr lang="en-US" b="1" dirty="0"/>
              </a:p>
            </p:txBody>
          </p:sp>
        </mc:Choice>
        <mc:Fallback xmlns="">
          <p:sp>
            <p:nvSpPr>
              <p:cNvPr id="8" name="TextBox 7">
                <a:extLst>
                  <a:ext uri="{FF2B5EF4-FFF2-40B4-BE49-F238E27FC236}">
                    <a16:creationId xmlns:a16="http://schemas.microsoft.com/office/drawing/2014/main" id="{8429E042-96B1-493C-835D-C7D1F1CA0FC0}"/>
                  </a:ext>
                </a:extLst>
              </p:cNvPr>
              <p:cNvSpPr txBox="1">
                <a:spLocks noRot="1" noChangeAspect="1" noMove="1" noResize="1" noEditPoints="1" noAdjustHandles="1" noChangeArrowheads="1" noChangeShapeType="1" noTextEdit="1"/>
              </p:cNvSpPr>
              <p:nvPr/>
            </p:nvSpPr>
            <p:spPr>
              <a:xfrm>
                <a:off x="287363" y="1110564"/>
                <a:ext cx="4994642" cy="300082"/>
              </a:xfrm>
              <a:prstGeom prst="rect">
                <a:avLst/>
              </a:prstGeom>
              <a:blipFill>
                <a:blip r:embed="rId2"/>
                <a:stretch>
                  <a:fillRect l="-254" t="-4167" b="-20833"/>
                </a:stretch>
              </a:blipFill>
            </p:spPr>
            <p:txBody>
              <a:bodyPr/>
              <a:lstStyle/>
              <a:p>
                <a:r>
                  <a:rPr lang="en-FI">
                    <a:noFill/>
                  </a:rPr>
                  <a:t> </a:t>
                </a:r>
              </a:p>
            </p:txBody>
          </p:sp>
        </mc:Fallback>
      </mc:AlternateContent>
      <p:pic>
        <p:nvPicPr>
          <p:cNvPr id="5" name="Picture 4">
            <a:extLst>
              <a:ext uri="{FF2B5EF4-FFF2-40B4-BE49-F238E27FC236}">
                <a16:creationId xmlns:a16="http://schemas.microsoft.com/office/drawing/2014/main" id="{89BA3F54-F92A-4A39-BF00-88E16548A59B}"/>
              </a:ext>
            </a:extLst>
          </p:cNvPr>
          <p:cNvPicPr>
            <a:picLocks noChangeAspect="1"/>
          </p:cNvPicPr>
          <p:nvPr/>
        </p:nvPicPr>
        <p:blipFill rotWithShape="1">
          <a:blip r:embed="rId3"/>
          <a:srcRect r="63859" b="-5508"/>
          <a:stretch/>
        </p:blipFill>
        <p:spPr>
          <a:xfrm>
            <a:off x="287362" y="1635754"/>
            <a:ext cx="1132647" cy="429713"/>
          </a:xfrm>
          <a:prstGeom prst="rect">
            <a:avLst/>
          </a:prstGeom>
        </p:spPr>
      </p:pic>
      <p:pic>
        <p:nvPicPr>
          <p:cNvPr id="7" name="Picture 6">
            <a:extLst>
              <a:ext uri="{FF2B5EF4-FFF2-40B4-BE49-F238E27FC236}">
                <a16:creationId xmlns:a16="http://schemas.microsoft.com/office/drawing/2014/main" id="{4C21D6F4-A58C-4E58-8689-B933285E97FB}"/>
              </a:ext>
            </a:extLst>
          </p:cNvPr>
          <p:cNvPicPr>
            <a:picLocks noChangeAspect="1"/>
          </p:cNvPicPr>
          <p:nvPr/>
        </p:nvPicPr>
        <p:blipFill rotWithShape="1">
          <a:blip r:embed="rId4"/>
          <a:srcRect b="27070"/>
          <a:stretch/>
        </p:blipFill>
        <p:spPr>
          <a:xfrm>
            <a:off x="5588144" y="1053434"/>
            <a:ext cx="1813684" cy="2065032"/>
          </a:xfrm>
          <a:prstGeom prst="rect">
            <a:avLst/>
          </a:prstGeom>
        </p:spPr>
      </p:pic>
      <p:pic>
        <p:nvPicPr>
          <p:cNvPr id="12" name="Picture 11">
            <a:extLst>
              <a:ext uri="{FF2B5EF4-FFF2-40B4-BE49-F238E27FC236}">
                <a16:creationId xmlns:a16="http://schemas.microsoft.com/office/drawing/2014/main" id="{ED6F26E4-3164-4A95-9812-CC63D0592F22}"/>
              </a:ext>
            </a:extLst>
          </p:cNvPr>
          <p:cNvPicPr>
            <a:picLocks noChangeAspect="1"/>
          </p:cNvPicPr>
          <p:nvPr/>
        </p:nvPicPr>
        <p:blipFill rotWithShape="1">
          <a:blip r:embed="rId5"/>
          <a:srcRect r="37143"/>
          <a:stretch/>
        </p:blipFill>
        <p:spPr>
          <a:xfrm>
            <a:off x="1518196" y="1530931"/>
            <a:ext cx="2485452" cy="632265"/>
          </a:xfrm>
          <a:prstGeom prst="rect">
            <a:avLst/>
          </a:prstGeom>
        </p:spPr>
      </p:pic>
      <p:sp>
        <p:nvSpPr>
          <p:cNvPr id="22" name="TextBox 21">
            <a:extLst>
              <a:ext uri="{FF2B5EF4-FFF2-40B4-BE49-F238E27FC236}">
                <a16:creationId xmlns:a16="http://schemas.microsoft.com/office/drawing/2014/main" id="{0737B03F-7B05-4FE8-8DD7-C7FD53EC1E28}"/>
              </a:ext>
            </a:extLst>
          </p:cNvPr>
          <p:cNvSpPr txBox="1"/>
          <p:nvPr/>
        </p:nvSpPr>
        <p:spPr>
          <a:xfrm>
            <a:off x="287362" y="2311544"/>
            <a:ext cx="5009932" cy="300082"/>
          </a:xfrm>
          <a:prstGeom prst="rect">
            <a:avLst/>
          </a:prstGeom>
          <a:solidFill>
            <a:srgbClr val="00FF00"/>
          </a:solidFill>
        </p:spPr>
        <p:txBody>
          <a:bodyPr wrap="square">
            <a:spAutoFit/>
          </a:bodyPr>
          <a:lstStyle>
            <a:defPPr>
              <a:defRPr lang="en-US"/>
            </a:defPPr>
            <a:lvl1pPr>
              <a:defRPr b="1"/>
            </a:lvl1pPr>
          </a:lstStyle>
          <a:p>
            <a:r>
              <a:rPr lang="en-US" dirty="0"/>
              <a:t>Compressibility Factor, Z</a:t>
            </a:r>
          </a:p>
        </p:txBody>
      </p:sp>
      <p:pic>
        <p:nvPicPr>
          <p:cNvPr id="19" name="Picture 18">
            <a:extLst>
              <a:ext uri="{FF2B5EF4-FFF2-40B4-BE49-F238E27FC236}">
                <a16:creationId xmlns:a16="http://schemas.microsoft.com/office/drawing/2014/main" id="{2545822A-F9CB-4DAD-82C5-0BD9B92E08A8}"/>
              </a:ext>
            </a:extLst>
          </p:cNvPr>
          <p:cNvPicPr>
            <a:picLocks noChangeAspect="1"/>
          </p:cNvPicPr>
          <p:nvPr/>
        </p:nvPicPr>
        <p:blipFill>
          <a:blip r:embed="rId6"/>
          <a:stretch>
            <a:fillRect/>
          </a:stretch>
        </p:blipFill>
        <p:spPr>
          <a:xfrm>
            <a:off x="1097643" y="2737116"/>
            <a:ext cx="847507" cy="584623"/>
          </a:xfrm>
          <a:prstGeom prst="rect">
            <a:avLst/>
          </a:prstGeom>
        </p:spPr>
      </p:pic>
      <p:pic>
        <p:nvPicPr>
          <p:cNvPr id="28" name="Picture 27">
            <a:extLst>
              <a:ext uri="{FF2B5EF4-FFF2-40B4-BE49-F238E27FC236}">
                <a16:creationId xmlns:a16="http://schemas.microsoft.com/office/drawing/2014/main" id="{497892A5-9764-4580-B03B-764612F9A762}"/>
              </a:ext>
            </a:extLst>
          </p:cNvPr>
          <p:cNvPicPr>
            <a:picLocks noChangeAspect="1"/>
          </p:cNvPicPr>
          <p:nvPr/>
        </p:nvPicPr>
        <p:blipFill rotWithShape="1">
          <a:blip r:embed="rId7"/>
          <a:srcRect b="15220"/>
          <a:stretch/>
        </p:blipFill>
        <p:spPr>
          <a:xfrm>
            <a:off x="5589338" y="3218015"/>
            <a:ext cx="2118482" cy="2496985"/>
          </a:xfrm>
          <a:prstGeom prst="rect">
            <a:avLst/>
          </a:prstGeom>
        </p:spPr>
      </p:pic>
      <p:pic>
        <p:nvPicPr>
          <p:cNvPr id="29" name="Picture 28">
            <a:extLst>
              <a:ext uri="{FF2B5EF4-FFF2-40B4-BE49-F238E27FC236}">
                <a16:creationId xmlns:a16="http://schemas.microsoft.com/office/drawing/2014/main" id="{9AB400A3-6AA4-4B16-B759-A55A5F0E5061}"/>
              </a:ext>
            </a:extLst>
          </p:cNvPr>
          <p:cNvPicPr>
            <a:picLocks noChangeAspect="1"/>
          </p:cNvPicPr>
          <p:nvPr/>
        </p:nvPicPr>
        <p:blipFill>
          <a:blip r:embed="rId8"/>
          <a:stretch>
            <a:fillRect/>
          </a:stretch>
        </p:blipFill>
        <p:spPr>
          <a:xfrm>
            <a:off x="3004607" y="4044445"/>
            <a:ext cx="2277398" cy="1237787"/>
          </a:xfrm>
          <a:prstGeom prst="rect">
            <a:avLst/>
          </a:prstGeom>
        </p:spPr>
      </p:pic>
      <p:sp>
        <p:nvSpPr>
          <p:cNvPr id="3" name="TextBox 2">
            <a:extLst>
              <a:ext uri="{FF2B5EF4-FFF2-40B4-BE49-F238E27FC236}">
                <a16:creationId xmlns:a16="http://schemas.microsoft.com/office/drawing/2014/main" id="{63E26BAC-97DD-5D92-8E77-712EB9CDCC97}"/>
              </a:ext>
            </a:extLst>
          </p:cNvPr>
          <p:cNvSpPr txBox="1"/>
          <p:nvPr/>
        </p:nvSpPr>
        <p:spPr>
          <a:xfrm>
            <a:off x="7706918" y="1380211"/>
            <a:ext cx="1437082" cy="707886"/>
          </a:xfrm>
          <a:prstGeom prst="rect">
            <a:avLst/>
          </a:prstGeom>
          <a:noFill/>
        </p:spPr>
        <p:txBody>
          <a:bodyPr wrap="square">
            <a:spAutoFit/>
          </a:bodyPr>
          <a:lstStyle/>
          <a:p>
            <a:r>
              <a:rPr lang="en-GB" sz="1000" dirty="0">
                <a:effectLst/>
                <a:latin typeface="STIX" panose="02020603050405020304" pitchFamily="18" charset="0"/>
              </a:rPr>
              <a:t>Sketch of </a:t>
            </a:r>
            <a:r>
              <a:rPr lang="en-GB" sz="1000" i="1" dirty="0">
                <a:solidFill>
                  <a:srgbClr val="211E1E"/>
                </a:solidFill>
                <a:effectLst/>
                <a:latin typeface="STIX" panose="02020603050405020304" pitchFamily="18" charset="0"/>
              </a:rPr>
              <a:t>p</a:t>
            </a:r>
            <a:r>
              <a:rPr lang="el-GR" sz="1000" dirty="0">
                <a:solidFill>
                  <a:srgbClr val="211E1E"/>
                </a:solidFill>
                <a:effectLst/>
                <a:latin typeface="Symbol" pitchFamily="2" charset="2"/>
              </a:rPr>
              <a:t>υ </a:t>
            </a:r>
            <a:r>
              <a:rPr lang="el-GR" sz="1000" dirty="0">
                <a:solidFill>
                  <a:srgbClr val="211E1E"/>
                </a:solidFill>
                <a:effectLst/>
                <a:latin typeface="STIX" panose="02020603050405020304" pitchFamily="18" charset="0"/>
              </a:rPr>
              <a:t>/</a:t>
            </a:r>
            <a:r>
              <a:rPr lang="en-GB" sz="1000" i="1" dirty="0">
                <a:solidFill>
                  <a:srgbClr val="211E1E"/>
                </a:solidFill>
                <a:effectLst/>
                <a:latin typeface="STIX" panose="02020603050405020304" pitchFamily="18" charset="0"/>
              </a:rPr>
              <a:t>T </a:t>
            </a:r>
            <a:r>
              <a:rPr lang="en-GB" sz="1000" dirty="0">
                <a:effectLst/>
                <a:latin typeface="STIX" panose="02020603050405020304" pitchFamily="18" charset="0"/>
              </a:rPr>
              <a:t>versus pressure for a gas at several specified values of temperature. </a:t>
            </a:r>
            <a:endParaRPr lang="en-GB" sz="1000" dirty="0"/>
          </a:p>
        </p:txBody>
      </p:sp>
      <p:sp>
        <p:nvSpPr>
          <p:cNvPr id="9" name="TextBox 8">
            <a:extLst>
              <a:ext uri="{FF2B5EF4-FFF2-40B4-BE49-F238E27FC236}">
                <a16:creationId xmlns:a16="http://schemas.microsoft.com/office/drawing/2014/main" id="{76A622A7-FE2A-56B2-6FE4-0283809B6866}"/>
              </a:ext>
            </a:extLst>
          </p:cNvPr>
          <p:cNvSpPr txBox="1"/>
          <p:nvPr/>
        </p:nvSpPr>
        <p:spPr>
          <a:xfrm>
            <a:off x="7706919" y="3843665"/>
            <a:ext cx="1437082" cy="861774"/>
          </a:xfrm>
          <a:prstGeom prst="rect">
            <a:avLst/>
          </a:prstGeom>
          <a:noFill/>
        </p:spPr>
        <p:txBody>
          <a:bodyPr wrap="square">
            <a:spAutoFit/>
          </a:bodyPr>
          <a:lstStyle/>
          <a:p>
            <a:r>
              <a:rPr lang="en-GB" sz="1000" dirty="0">
                <a:effectLst/>
                <a:latin typeface="STIX" panose="02020603050405020304" pitchFamily="18" charset="0"/>
              </a:rPr>
              <a:t>Variation of the compressibility factor of hydrogen with pressure at constant temperature. </a:t>
            </a:r>
            <a:endParaRPr lang="en-GB" sz="10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6B3DD7-9A91-727A-5D17-DE46C16D0BF1}"/>
                  </a:ext>
                </a:extLst>
              </p:cNvPr>
              <p:cNvSpPr txBox="1"/>
              <p:nvPr/>
            </p:nvSpPr>
            <p:spPr>
              <a:xfrm>
                <a:off x="287362" y="3439180"/>
                <a:ext cx="4586286" cy="523220"/>
              </a:xfrm>
              <a:prstGeom prst="rect">
                <a:avLst/>
              </a:prstGeom>
              <a:solidFill>
                <a:srgbClr val="00FFFF"/>
              </a:solidFill>
            </p:spPr>
            <p:txBody>
              <a:bodyPr wrap="square">
                <a:spAutoFit/>
              </a:bodyPr>
              <a:lstStyle/>
              <a:p>
                <a:r>
                  <a:rPr lang="en-GB" sz="1400" dirty="0">
                    <a:effectLst/>
                    <a:latin typeface="STIX" panose="02020603050405020304" pitchFamily="18" charset="0"/>
                  </a:rPr>
                  <a:t>With </a:t>
                </a:r>
                <a14:m>
                  <m:oMath xmlns:m="http://schemas.openxmlformats.org/officeDocument/2006/math">
                    <m:acc>
                      <m:accPr>
                        <m:chr m:val="̅"/>
                        <m:ctrlPr>
                          <a:rPr lang="el-GR" sz="1400" i="1" dirty="0" smtClean="0">
                            <a:solidFill>
                              <a:srgbClr val="211E1E"/>
                            </a:solidFill>
                            <a:effectLst/>
                            <a:latin typeface="Cambria Math" panose="02040503050406030204" pitchFamily="18" charset="0"/>
                          </a:rPr>
                        </m:ctrlPr>
                      </m:accPr>
                      <m:e>
                        <m:r>
                          <a:rPr lang="el-GR" sz="1400" i="1" dirty="0" smtClean="0">
                            <a:solidFill>
                              <a:srgbClr val="211E1E"/>
                            </a:solidFill>
                            <a:effectLst/>
                            <a:latin typeface="Cambria Math" panose="02040503050406030204" pitchFamily="18" charset="0"/>
                            <a:ea typeface="Cambria Math" panose="02040503050406030204" pitchFamily="18" charset="0"/>
                          </a:rPr>
                          <m:t>𝜐</m:t>
                        </m:r>
                      </m:e>
                    </m:acc>
                    <m:r>
                      <a:rPr lang="fi-FI" sz="1400" b="0" i="1" dirty="0" smtClean="0">
                        <a:solidFill>
                          <a:srgbClr val="211E1E"/>
                        </a:solidFill>
                        <a:effectLst/>
                        <a:latin typeface="Cambria Math" panose="02040503050406030204" pitchFamily="18" charset="0"/>
                      </a:rPr>
                      <m:t>=</m:t>
                    </m:r>
                    <m:r>
                      <a:rPr lang="fi-FI" sz="1400" b="0" i="1" dirty="0" smtClean="0">
                        <a:solidFill>
                          <a:srgbClr val="211E1E"/>
                        </a:solidFill>
                        <a:effectLst/>
                        <a:latin typeface="Cambria Math" panose="02040503050406030204" pitchFamily="18" charset="0"/>
                      </a:rPr>
                      <m:t>𝑀</m:t>
                    </m:r>
                    <m:r>
                      <a:rPr lang="el-GR" sz="1400" i="1" dirty="0" smtClean="0">
                        <a:solidFill>
                          <a:srgbClr val="211E1E"/>
                        </a:solidFill>
                        <a:effectLst/>
                        <a:latin typeface="Cambria Math" panose="02040503050406030204" pitchFamily="18" charset="0"/>
                      </a:rPr>
                      <m:t>𝜐</m:t>
                    </m:r>
                    <m:r>
                      <a:rPr lang="el-GR" sz="1400" i="1" dirty="0" smtClean="0">
                        <a:solidFill>
                          <a:srgbClr val="211E1E"/>
                        </a:solidFill>
                        <a:effectLst/>
                        <a:latin typeface="Cambria Math" panose="02040503050406030204" pitchFamily="18" charset="0"/>
                      </a:rPr>
                      <m:t> </m:t>
                    </m:r>
                  </m:oMath>
                </a14:m>
                <a:r>
                  <a:rPr lang="en-GB" sz="1400" dirty="0">
                    <a:effectLst/>
                    <a:latin typeface="STIX" panose="02020603050405020304" pitchFamily="18" charset="0"/>
                  </a:rPr>
                  <a:t>, where </a:t>
                </a:r>
                <a:r>
                  <a:rPr lang="en-GB" sz="1400" i="1" dirty="0">
                    <a:effectLst/>
                    <a:latin typeface="STIX" panose="02020603050405020304" pitchFamily="18" charset="0"/>
                  </a:rPr>
                  <a:t>M </a:t>
                </a:r>
                <a:r>
                  <a:rPr lang="en-GB" sz="1400" dirty="0">
                    <a:effectLst/>
                    <a:latin typeface="STIX" panose="02020603050405020304" pitchFamily="18" charset="0"/>
                  </a:rPr>
                  <a:t>is the atomic or molecular weight, the compressibility factor can be expressed alternatively as </a:t>
                </a:r>
                <a:endParaRPr lang="en-GB" dirty="0"/>
              </a:p>
            </p:txBody>
          </p:sp>
        </mc:Choice>
        <mc:Fallback xmlns="">
          <p:sp>
            <p:nvSpPr>
              <p:cNvPr id="11" name="TextBox 10">
                <a:extLst>
                  <a:ext uri="{FF2B5EF4-FFF2-40B4-BE49-F238E27FC236}">
                    <a16:creationId xmlns:a16="http://schemas.microsoft.com/office/drawing/2014/main" id="{F86B3DD7-9A91-727A-5D17-DE46C16D0BF1}"/>
                  </a:ext>
                </a:extLst>
              </p:cNvPr>
              <p:cNvSpPr txBox="1">
                <a:spLocks noRot="1" noChangeAspect="1" noMove="1" noResize="1" noEditPoints="1" noAdjustHandles="1" noChangeArrowheads="1" noChangeShapeType="1" noTextEdit="1"/>
              </p:cNvSpPr>
              <p:nvPr/>
            </p:nvSpPr>
            <p:spPr>
              <a:xfrm>
                <a:off x="287362" y="3439180"/>
                <a:ext cx="4586286" cy="523220"/>
              </a:xfrm>
              <a:prstGeom prst="rect">
                <a:avLst/>
              </a:prstGeom>
              <a:blipFill>
                <a:blip r:embed="rId9"/>
                <a:stretch>
                  <a:fillRect l="-276" t="-2381" r="-829" b="-14286"/>
                </a:stretch>
              </a:blipFill>
            </p:spPr>
            <p:txBody>
              <a:bodyPr/>
              <a:lstStyle/>
              <a:p>
                <a:r>
                  <a:rPr lang="en-FI">
                    <a:noFill/>
                  </a:rPr>
                  <a:t> </a:t>
                </a:r>
              </a:p>
            </p:txBody>
          </p:sp>
        </mc:Fallback>
      </mc:AlternateContent>
      <p:pic>
        <p:nvPicPr>
          <p:cNvPr id="13" name="Picture 12">
            <a:extLst>
              <a:ext uri="{FF2B5EF4-FFF2-40B4-BE49-F238E27FC236}">
                <a16:creationId xmlns:a16="http://schemas.microsoft.com/office/drawing/2014/main" id="{B6D81ECE-2224-A500-B739-D326402D046F}"/>
              </a:ext>
            </a:extLst>
          </p:cNvPr>
          <p:cNvPicPr>
            <a:picLocks noChangeAspect="1"/>
          </p:cNvPicPr>
          <p:nvPr/>
        </p:nvPicPr>
        <p:blipFill>
          <a:blip r:embed="rId10"/>
          <a:stretch>
            <a:fillRect/>
          </a:stretch>
        </p:blipFill>
        <p:spPr>
          <a:xfrm>
            <a:off x="533783" y="4214201"/>
            <a:ext cx="902397" cy="540121"/>
          </a:xfrm>
          <a:prstGeom prst="rect">
            <a:avLst/>
          </a:prstGeom>
        </p:spPr>
      </p:pic>
      <p:pic>
        <p:nvPicPr>
          <p:cNvPr id="14" name="Picture 13">
            <a:extLst>
              <a:ext uri="{FF2B5EF4-FFF2-40B4-BE49-F238E27FC236}">
                <a16:creationId xmlns:a16="http://schemas.microsoft.com/office/drawing/2014/main" id="{411C7512-902D-170D-5504-41B8D9A682E9}"/>
              </a:ext>
            </a:extLst>
          </p:cNvPr>
          <p:cNvPicPr>
            <a:picLocks noChangeAspect="1"/>
          </p:cNvPicPr>
          <p:nvPr/>
        </p:nvPicPr>
        <p:blipFill>
          <a:blip r:embed="rId11"/>
          <a:stretch>
            <a:fillRect/>
          </a:stretch>
        </p:blipFill>
        <p:spPr>
          <a:xfrm>
            <a:off x="1709093" y="4121085"/>
            <a:ext cx="863553" cy="690843"/>
          </a:xfrm>
          <a:prstGeom prst="rect">
            <a:avLst/>
          </a:prstGeom>
        </p:spPr>
      </p:pic>
    </p:spTree>
    <p:extLst>
      <p:ext uri="{BB962C8B-B14F-4D97-AF65-F5344CB8AC3E}">
        <p14:creationId xmlns:p14="http://schemas.microsoft.com/office/powerpoint/2010/main" val="8134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253386" y="1260942"/>
            <a:ext cx="4106664" cy="1015663"/>
          </a:xfrm>
          <a:prstGeom prst="rect">
            <a:avLst/>
          </a:prstGeom>
          <a:solidFill>
            <a:srgbClr val="00B0F0"/>
          </a:solidFill>
        </p:spPr>
        <p:txBody>
          <a:bodyPr wrap="square" rtlCol="0">
            <a:spAutoFit/>
          </a:bodyPr>
          <a:lstStyle/>
          <a:p>
            <a:r>
              <a:rPr lang="en-US" sz="1200" b="1" dirty="0"/>
              <a:t>Explain key concepts, including phase and pure substance, state principle for simple compressible systems, p–</a:t>
            </a:r>
            <a:r>
              <a:rPr lang="el-GR" sz="1200" b="1" dirty="0"/>
              <a:t>ν</a:t>
            </a:r>
            <a:r>
              <a:rPr lang="en-US" sz="1200" b="1" dirty="0"/>
              <a:t>–T surface, saturation temperature and saturation pressure, two-phase liquid–vapor mixture, quality, enthalpy, and specific heats.</a:t>
            </a:r>
          </a:p>
        </p:txBody>
      </p:sp>
      <p:sp>
        <p:nvSpPr>
          <p:cNvPr id="7" name="TextBox 6">
            <a:extLst>
              <a:ext uri="{FF2B5EF4-FFF2-40B4-BE49-F238E27FC236}">
                <a16:creationId xmlns:a16="http://schemas.microsoft.com/office/drawing/2014/main" id="{83F75124-BE4B-4C9C-9C31-5A0DAA62EB4B}"/>
              </a:ext>
            </a:extLst>
          </p:cNvPr>
          <p:cNvSpPr txBox="1"/>
          <p:nvPr/>
        </p:nvSpPr>
        <p:spPr>
          <a:xfrm>
            <a:off x="253386" y="2335902"/>
            <a:ext cx="4106664" cy="461665"/>
          </a:xfrm>
          <a:prstGeom prst="rect">
            <a:avLst/>
          </a:prstGeom>
          <a:solidFill>
            <a:srgbClr val="92D050"/>
          </a:solidFill>
        </p:spPr>
        <p:txBody>
          <a:bodyPr wrap="square" rtlCol="0">
            <a:spAutoFit/>
          </a:bodyPr>
          <a:lstStyle/>
          <a:p>
            <a:r>
              <a:rPr lang="en-US" sz="1200" b="1" dirty="0"/>
              <a:t>Analyze closed systems, including applying the energy balance with property data.</a:t>
            </a:r>
          </a:p>
        </p:txBody>
      </p:sp>
      <p:sp>
        <p:nvSpPr>
          <p:cNvPr id="9" name="TextBox 8">
            <a:extLst>
              <a:ext uri="{FF2B5EF4-FFF2-40B4-BE49-F238E27FC236}">
                <a16:creationId xmlns:a16="http://schemas.microsoft.com/office/drawing/2014/main" id="{DCC04030-56B9-4133-AE71-BAD973C4C028}"/>
              </a:ext>
            </a:extLst>
          </p:cNvPr>
          <p:cNvSpPr txBox="1"/>
          <p:nvPr/>
        </p:nvSpPr>
        <p:spPr>
          <a:xfrm>
            <a:off x="253387" y="834528"/>
            <a:ext cx="8776769"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11" name="TextBox 10">
            <a:extLst>
              <a:ext uri="{FF2B5EF4-FFF2-40B4-BE49-F238E27FC236}">
                <a16:creationId xmlns:a16="http://schemas.microsoft.com/office/drawing/2014/main" id="{935CC097-A963-470C-A0B0-CA1F980042E2}"/>
              </a:ext>
            </a:extLst>
          </p:cNvPr>
          <p:cNvSpPr txBox="1"/>
          <p:nvPr/>
        </p:nvSpPr>
        <p:spPr>
          <a:xfrm>
            <a:off x="253386" y="2865501"/>
            <a:ext cx="4106664" cy="646331"/>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pPr marL="0" indent="0">
              <a:buNone/>
            </a:pPr>
            <a:r>
              <a:rPr lang="en-US" dirty="0"/>
              <a:t>Demonstrate the procedures for determining thermodynamic properties of pure substances from tables of property data.</a:t>
            </a:r>
          </a:p>
        </p:txBody>
      </p:sp>
      <p:sp>
        <p:nvSpPr>
          <p:cNvPr id="13" name="TextBox 12">
            <a:extLst>
              <a:ext uri="{FF2B5EF4-FFF2-40B4-BE49-F238E27FC236}">
                <a16:creationId xmlns:a16="http://schemas.microsoft.com/office/drawing/2014/main" id="{1845617B-3189-4DD7-BF75-650413069D21}"/>
              </a:ext>
            </a:extLst>
          </p:cNvPr>
          <p:cNvSpPr txBox="1"/>
          <p:nvPr/>
        </p:nvSpPr>
        <p:spPr>
          <a:xfrm>
            <a:off x="253386" y="3659598"/>
            <a:ext cx="4106664" cy="461665"/>
          </a:xfrm>
          <a:prstGeom prst="rect">
            <a:avLst/>
          </a:prstGeom>
          <a:solidFill>
            <a:srgbClr val="FFC000"/>
          </a:solidFill>
        </p:spPr>
        <p:txBody>
          <a:bodyPr wrap="square" rtlCol="0">
            <a:spAutoFit/>
          </a:bodyPr>
          <a:lstStyle>
            <a:defPPr>
              <a:defRPr lang="en-US"/>
            </a:defPPr>
            <a:lvl1pPr indent="0">
              <a:buFont typeface="Arial" panose="020B0604020202020204" pitchFamily="34" charset="0"/>
              <a:buNone/>
              <a:defRPr sz="1200" b="1"/>
            </a:lvl1pPr>
          </a:lstStyle>
          <a:p>
            <a:r>
              <a:rPr lang="en-US" dirty="0"/>
              <a:t>Apply the ideal-gas equation of state in the solution of typical problems.</a:t>
            </a:r>
          </a:p>
        </p:txBody>
      </p:sp>
      <p:sp>
        <p:nvSpPr>
          <p:cNvPr id="14" name="TextBox 13">
            <a:extLst>
              <a:ext uri="{FF2B5EF4-FFF2-40B4-BE49-F238E27FC236}">
                <a16:creationId xmlns:a16="http://schemas.microsoft.com/office/drawing/2014/main" id="{7F1EB624-EAAB-4673-8CB6-79FF6E630A40}"/>
              </a:ext>
            </a:extLst>
          </p:cNvPr>
          <p:cNvSpPr txBox="1"/>
          <p:nvPr/>
        </p:nvSpPr>
        <p:spPr>
          <a:xfrm>
            <a:off x="4571990" y="1256310"/>
            <a:ext cx="4261071" cy="461665"/>
          </a:xfrm>
          <a:prstGeom prst="rect">
            <a:avLst/>
          </a:prstGeom>
          <a:solidFill>
            <a:srgbClr val="FFC000"/>
          </a:solidFill>
        </p:spPr>
        <p:txBody>
          <a:bodyPr wrap="square" rtlCol="0">
            <a:spAutoFit/>
          </a:bodyPr>
          <a:lstStyle>
            <a:defPPr>
              <a:defRPr lang="en-US"/>
            </a:defPPr>
            <a:lvl1pPr indent="0">
              <a:buFont typeface="Arial" panose="020B0604020202020204" pitchFamily="34" charset="0"/>
              <a:buNone/>
              <a:defRPr sz="1200" b="1"/>
            </a:lvl1pPr>
          </a:lstStyle>
          <a:p>
            <a:r>
              <a:rPr lang="en-US" dirty="0"/>
              <a:t>Introduce the compressibility factor, which accounts for the deviation of real gases from ideal-gas behavior.</a:t>
            </a:r>
          </a:p>
        </p:txBody>
      </p:sp>
      <p:sp>
        <p:nvSpPr>
          <p:cNvPr id="4" name="TextBox 3">
            <a:extLst>
              <a:ext uri="{FF2B5EF4-FFF2-40B4-BE49-F238E27FC236}">
                <a16:creationId xmlns:a16="http://schemas.microsoft.com/office/drawing/2014/main" id="{993451BD-55D5-10C6-7E65-C468B25BB8F1}"/>
              </a:ext>
            </a:extLst>
          </p:cNvPr>
          <p:cNvSpPr txBox="1"/>
          <p:nvPr/>
        </p:nvSpPr>
        <p:spPr>
          <a:xfrm>
            <a:off x="4571989" y="1944010"/>
            <a:ext cx="4261072" cy="276999"/>
          </a:xfrm>
          <a:prstGeom prst="rect">
            <a:avLst/>
          </a:prstGeom>
          <a:solidFill>
            <a:srgbClr val="92D050"/>
          </a:solidFill>
        </p:spPr>
        <p:txBody>
          <a:bodyPr wrap="square" rtlCol="0">
            <a:spAutoFit/>
          </a:bodyPr>
          <a:lstStyle/>
          <a:p>
            <a:r>
              <a:rPr lang="en-US" sz="1200" b="1" dirty="0"/>
              <a:t>Apply mass and energy balances to control volumes.</a:t>
            </a:r>
          </a:p>
        </p:txBody>
      </p:sp>
      <p:sp>
        <p:nvSpPr>
          <p:cNvPr id="5" name="TextBox 4">
            <a:extLst>
              <a:ext uri="{FF2B5EF4-FFF2-40B4-BE49-F238E27FC236}">
                <a16:creationId xmlns:a16="http://schemas.microsoft.com/office/drawing/2014/main" id="{508D0C25-1033-62BF-4854-D91740F3E11C}"/>
              </a:ext>
            </a:extLst>
          </p:cNvPr>
          <p:cNvSpPr txBox="1"/>
          <p:nvPr/>
        </p:nvSpPr>
        <p:spPr>
          <a:xfrm>
            <a:off x="4571989" y="2736268"/>
            <a:ext cx="4261072" cy="1384995"/>
          </a:xfrm>
          <a:prstGeom prst="rect">
            <a:avLst/>
          </a:prstGeom>
          <a:solidFill>
            <a:srgbClr val="FFC000"/>
          </a:solidFill>
        </p:spPr>
        <p:txBody>
          <a:bodyPr wrap="square" rtlCol="0">
            <a:spAutoFit/>
          </a:bodyPr>
          <a:lstStyle/>
          <a:p>
            <a:r>
              <a:rPr lang="en-US" sz="1200" b="1" dirty="0"/>
              <a:t>Develop appropriate engineering models for control volumes, with particular attention to analyzing components commonly encountered in engineering practice such as nozzles, diffusers, turbines, compressors, heat exchangers, throttling devices, and integrated systems that incorporate two or more components.</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3" grpId="0" animBg="1"/>
      <p:bldP spid="14"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7A68F1-77A8-C058-423B-554C21B84A4E}"/>
              </a:ext>
            </a:extLst>
          </p:cNvPr>
          <p:cNvSpPr>
            <a:spLocks noGrp="1"/>
          </p:cNvSpPr>
          <p:nvPr>
            <p:ph type="body" sz="half" idx="10"/>
          </p:nvPr>
        </p:nvSpPr>
        <p:spPr>
          <a:xfrm>
            <a:off x="287363" y="223017"/>
            <a:ext cx="7853460" cy="1157194"/>
          </a:xfrm>
        </p:spPr>
        <p:txBody>
          <a:bodyPr/>
          <a:lstStyle/>
          <a:p>
            <a:r>
              <a:rPr lang="en-GB" dirty="0"/>
              <a:t>Generalized Compressibility Data, Z Chart</a:t>
            </a:r>
            <a:endParaRPr lang="en-FI" dirty="0"/>
          </a:p>
        </p:txBody>
      </p:sp>
      <p:sp>
        <p:nvSpPr>
          <p:cNvPr id="6" name="TextBox 5">
            <a:extLst>
              <a:ext uri="{FF2B5EF4-FFF2-40B4-BE49-F238E27FC236}">
                <a16:creationId xmlns:a16="http://schemas.microsoft.com/office/drawing/2014/main" id="{E96555F1-611D-D551-3AE3-E4630F00109C}"/>
              </a:ext>
            </a:extLst>
          </p:cNvPr>
          <p:cNvSpPr txBox="1"/>
          <p:nvPr/>
        </p:nvSpPr>
        <p:spPr>
          <a:xfrm>
            <a:off x="287363" y="1600321"/>
            <a:ext cx="4585316" cy="954107"/>
          </a:xfrm>
          <a:prstGeom prst="rect">
            <a:avLst/>
          </a:prstGeom>
          <a:noFill/>
        </p:spPr>
        <p:txBody>
          <a:bodyPr wrap="square">
            <a:spAutoFit/>
          </a:bodyPr>
          <a:lstStyle/>
          <a:p>
            <a:r>
              <a:rPr lang="en-GB" sz="1400" dirty="0">
                <a:effectLst/>
                <a:latin typeface="STIX" panose="02020603050405020304" pitchFamily="18" charset="0"/>
              </a:rPr>
              <a:t>When these charts are studied, they are found to be </a:t>
            </a:r>
            <a:r>
              <a:rPr lang="en-GB" sz="1400" i="1" dirty="0">
                <a:effectLst/>
                <a:latin typeface="STIX" panose="02020603050405020304" pitchFamily="18" charset="0"/>
              </a:rPr>
              <a:t>qualitatively </a:t>
            </a:r>
            <a:r>
              <a:rPr lang="en-GB" sz="1400" dirty="0">
                <a:effectLst/>
                <a:latin typeface="STIX" panose="02020603050405020304" pitchFamily="18" charset="0"/>
              </a:rPr>
              <a:t>simi- lar. Further study shows that when the coordinates are suitably modified, the curves for several different gases coincide closely when plotted together on </a:t>
            </a:r>
            <a:endParaRPr lang="en-GB" dirty="0"/>
          </a:p>
        </p:txBody>
      </p:sp>
      <p:sp>
        <p:nvSpPr>
          <p:cNvPr id="8" name="TextBox 7">
            <a:extLst>
              <a:ext uri="{FF2B5EF4-FFF2-40B4-BE49-F238E27FC236}">
                <a16:creationId xmlns:a16="http://schemas.microsoft.com/office/drawing/2014/main" id="{12FE24F0-A56A-95ED-CDF2-3AA7612F934C}"/>
              </a:ext>
            </a:extLst>
          </p:cNvPr>
          <p:cNvSpPr txBox="1"/>
          <p:nvPr/>
        </p:nvSpPr>
        <p:spPr>
          <a:xfrm>
            <a:off x="287363" y="2554428"/>
            <a:ext cx="4585316" cy="1384995"/>
          </a:xfrm>
          <a:prstGeom prst="rect">
            <a:avLst/>
          </a:prstGeom>
          <a:noFill/>
        </p:spPr>
        <p:txBody>
          <a:bodyPr wrap="square">
            <a:spAutoFit/>
          </a:bodyPr>
          <a:lstStyle/>
          <a:p>
            <a:r>
              <a:rPr lang="en-GB" sz="1400" dirty="0">
                <a:effectLst/>
                <a:latin typeface="STIX" panose="02020603050405020304" pitchFamily="18" charset="0"/>
              </a:rPr>
              <a:t>the same coordinate axes, and so </a:t>
            </a:r>
            <a:r>
              <a:rPr lang="en-GB" sz="1400" i="1" dirty="0">
                <a:effectLst/>
                <a:latin typeface="STIX" panose="02020603050405020304" pitchFamily="18" charset="0"/>
              </a:rPr>
              <a:t>quantitative </a:t>
            </a:r>
            <a:r>
              <a:rPr lang="en-GB" sz="1400" dirty="0">
                <a:effectLst/>
                <a:latin typeface="STIX" panose="02020603050405020304" pitchFamily="18" charset="0"/>
              </a:rPr>
              <a:t>similarity also can be achieved. This is re- </a:t>
            </a:r>
            <a:r>
              <a:rPr lang="en-GB" sz="1400" dirty="0" err="1">
                <a:effectLst/>
                <a:latin typeface="STIX" panose="02020603050405020304" pitchFamily="18" charset="0"/>
              </a:rPr>
              <a:t>ferred</a:t>
            </a:r>
            <a:r>
              <a:rPr lang="en-GB" sz="1400" dirty="0">
                <a:effectLst/>
                <a:latin typeface="STIX" panose="02020603050405020304" pitchFamily="18" charset="0"/>
              </a:rPr>
              <a:t> to as the </a:t>
            </a:r>
            <a:r>
              <a:rPr lang="en-GB" sz="1400" i="1" dirty="0">
                <a:effectLst/>
                <a:latin typeface="STIX" panose="02020603050405020304" pitchFamily="18" charset="0"/>
              </a:rPr>
              <a:t>principle of corresponding states</a:t>
            </a:r>
            <a:r>
              <a:rPr lang="en-GB" sz="1400" dirty="0">
                <a:effectLst/>
                <a:latin typeface="STIX" panose="02020603050405020304" pitchFamily="18" charset="0"/>
              </a:rPr>
              <a:t>. In one such approach, the compressibility factor </a:t>
            </a:r>
            <a:r>
              <a:rPr lang="en-GB" sz="1400" i="1" dirty="0">
                <a:effectLst/>
                <a:latin typeface="STIX" panose="02020603050405020304" pitchFamily="18" charset="0"/>
              </a:rPr>
              <a:t>Z </a:t>
            </a:r>
            <a:r>
              <a:rPr lang="en-GB" sz="1400" dirty="0">
                <a:effectLst/>
                <a:latin typeface="STIX" panose="02020603050405020304" pitchFamily="18" charset="0"/>
              </a:rPr>
              <a:t>is plotted versus a dimensionless </a:t>
            </a:r>
            <a:r>
              <a:rPr lang="en-GB" sz="1400" b="1" dirty="0">
                <a:solidFill>
                  <a:srgbClr val="05729B"/>
                </a:solidFill>
                <a:effectLst/>
                <a:latin typeface="STIX" panose="02020603050405020304" pitchFamily="18" charset="0"/>
              </a:rPr>
              <a:t>reduced pressure </a:t>
            </a:r>
            <a:r>
              <a:rPr lang="en-GB" sz="1400" i="1" dirty="0" err="1">
                <a:effectLst/>
                <a:latin typeface="STIX" panose="02020603050405020304" pitchFamily="18" charset="0"/>
              </a:rPr>
              <a:t>p</a:t>
            </a:r>
            <a:r>
              <a:rPr lang="en-GB" sz="800" dirty="0" err="1">
                <a:effectLst/>
                <a:latin typeface="STIX" panose="02020603050405020304" pitchFamily="18" charset="0"/>
              </a:rPr>
              <a:t>R</a:t>
            </a:r>
            <a:r>
              <a:rPr lang="en-GB" sz="800" dirty="0">
                <a:effectLst/>
                <a:latin typeface="STIX" panose="02020603050405020304" pitchFamily="18" charset="0"/>
              </a:rPr>
              <a:t> </a:t>
            </a:r>
            <a:r>
              <a:rPr lang="en-GB" sz="1400" dirty="0">
                <a:effectLst/>
                <a:latin typeface="STIX" panose="02020603050405020304" pitchFamily="18" charset="0"/>
              </a:rPr>
              <a:t>and </a:t>
            </a:r>
            <a:r>
              <a:rPr lang="en-GB" sz="1400" b="1" dirty="0">
                <a:solidFill>
                  <a:srgbClr val="05729B"/>
                </a:solidFill>
                <a:effectLst/>
                <a:latin typeface="STIX" panose="02020603050405020304" pitchFamily="18" charset="0"/>
              </a:rPr>
              <a:t>reduced temperature </a:t>
            </a:r>
            <a:r>
              <a:rPr lang="en-GB" sz="1400" i="1" dirty="0">
                <a:effectLst/>
                <a:latin typeface="STIX" panose="02020603050405020304" pitchFamily="18" charset="0"/>
              </a:rPr>
              <a:t>T</a:t>
            </a:r>
            <a:r>
              <a:rPr lang="en-GB" sz="800" dirty="0">
                <a:effectLst/>
                <a:latin typeface="STIX" panose="02020603050405020304" pitchFamily="18" charset="0"/>
              </a:rPr>
              <a:t>R</a:t>
            </a:r>
            <a:r>
              <a:rPr lang="en-GB" sz="1400" dirty="0">
                <a:effectLst/>
                <a:latin typeface="STIX" panose="02020603050405020304" pitchFamily="18" charset="0"/>
              </a:rPr>
              <a:t>, defined as </a:t>
            </a:r>
            <a:endParaRPr lang="en-GB" dirty="0"/>
          </a:p>
        </p:txBody>
      </p:sp>
      <p:pic>
        <p:nvPicPr>
          <p:cNvPr id="9" name="Picture 8">
            <a:extLst>
              <a:ext uri="{FF2B5EF4-FFF2-40B4-BE49-F238E27FC236}">
                <a16:creationId xmlns:a16="http://schemas.microsoft.com/office/drawing/2014/main" id="{5662E67B-5D12-10C8-E17A-B8210A8774AB}"/>
              </a:ext>
            </a:extLst>
          </p:cNvPr>
          <p:cNvPicPr>
            <a:picLocks noChangeAspect="1"/>
          </p:cNvPicPr>
          <p:nvPr/>
        </p:nvPicPr>
        <p:blipFill>
          <a:blip r:embed="rId2"/>
          <a:stretch>
            <a:fillRect/>
          </a:stretch>
        </p:blipFill>
        <p:spPr>
          <a:xfrm>
            <a:off x="2087495" y="3939423"/>
            <a:ext cx="985051" cy="627729"/>
          </a:xfrm>
          <a:prstGeom prst="rect">
            <a:avLst/>
          </a:prstGeom>
        </p:spPr>
      </p:pic>
      <p:sp>
        <p:nvSpPr>
          <p:cNvPr id="11" name="TextBox 10">
            <a:extLst>
              <a:ext uri="{FF2B5EF4-FFF2-40B4-BE49-F238E27FC236}">
                <a16:creationId xmlns:a16="http://schemas.microsoft.com/office/drawing/2014/main" id="{B21C2B90-FD6C-AD73-1B02-200B8BB35945}"/>
              </a:ext>
            </a:extLst>
          </p:cNvPr>
          <p:cNvSpPr txBox="1"/>
          <p:nvPr/>
        </p:nvSpPr>
        <p:spPr>
          <a:xfrm>
            <a:off x="287362" y="4631920"/>
            <a:ext cx="4585316" cy="523220"/>
          </a:xfrm>
          <a:prstGeom prst="rect">
            <a:avLst/>
          </a:prstGeom>
          <a:noFill/>
        </p:spPr>
        <p:txBody>
          <a:bodyPr wrap="square">
            <a:spAutoFit/>
          </a:bodyPr>
          <a:lstStyle/>
          <a:p>
            <a:r>
              <a:rPr lang="en-GB" sz="1400" dirty="0">
                <a:effectLst/>
                <a:latin typeface="STIX" panose="02020603050405020304" pitchFamily="18" charset="0"/>
              </a:rPr>
              <a:t>where </a:t>
            </a:r>
            <a:r>
              <a:rPr lang="en-GB" sz="1400" i="1" dirty="0">
                <a:effectLst/>
                <a:latin typeface="STIX" panose="02020603050405020304" pitchFamily="18" charset="0"/>
              </a:rPr>
              <a:t>p</a:t>
            </a:r>
            <a:r>
              <a:rPr lang="en-GB" sz="800" i="1" dirty="0">
                <a:effectLst/>
                <a:latin typeface="STIX" panose="02020603050405020304" pitchFamily="18" charset="0"/>
              </a:rPr>
              <a:t>c </a:t>
            </a:r>
            <a:r>
              <a:rPr lang="en-GB" sz="1400" dirty="0">
                <a:effectLst/>
                <a:latin typeface="STIX" panose="02020603050405020304" pitchFamily="18" charset="0"/>
              </a:rPr>
              <a:t>and </a:t>
            </a:r>
            <a:r>
              <a:rPr lang="en-GB" sz="1400" i="1" dirty="0">
                <a:effectLst/>
                <a:latin typeface="STIX" panose="02020603050405020304" pitchFamily="18" charset="0"/>
              </a:rPr>
              <a:t>T</a:t>
            </a:r>
            <a:r>
              <a:rPr lang="en-GB" sz="800" i="1" dirty="0">
                <a:effectLst/>
                <a:latin typeface="STIX" panose="02020603050405020304" pitchFamily="18" charset="0"/>
              </a:rPr>
              <a:t>c </a:t>
            </a:r>
            <a:r>
              <a:rPr lang="en-GB" sz="1400" dirty="0">
                <a:effectLst/>
                <a:latin typeface="STIX" panose="02020603050405020304" pitchFamily="18" charset="0"/>
              </a:rPr>
              <a:t>denote the critical pressure and temperature, respectively. </a:t>
            </a:r>
            <a:endParaRPr lang="en-GB" dirty="0"/>
          </a:p>
        </p:txBody>
      </p:sp>
      <p:sp>
        <p:nvSpPr>
          <p:cNvPr id="13" name="TextBox 12">
            <a:extLst>
              <a:ext uri="{FF2B5EF4-FFF2-40B4-BE49-F238E27FC236}">
                <a16:creationId xmlns:a16="http://schemas.microsoft.com/office/drawing/2014/main" id="{5495F814-625B-BB84-BB2E-6E68906E283E}"/>
              </a:ext>
            </a:extLst>
          </p:cNvPr>
          <p:cNvSpPr txBox="1"/>
          <p:nvPr/>
        </p:nvSpPr>
        <p:spPr>
          <a:xfrm>
            <a:off x="4990308" y="1597987"/>
            <a:ext cx="4038283" cy="738664"/>
          </a:xfrm>
          <a:prstGeom prst="rect">
            <a:avLst/>
          </a:prstGeom>
          <a:noFill/>
        </p:spPr>
        <p:txBody>
          <a:bodyPr wrap="square">
            <a:spAutoFit/>
          </a:bodyPr>
          <a:lstStyle/>
          <a:p>
            <a:r>
              <a:rPr lang="en-GB" sz="1400" dirty="0">
                <a:effectLst/>
                <a:latin typeface="STIX" panose="02020603050405020304" pitchFamily="18" charset="0"/>
              </a:rPr>
              <a:t>Values of specific volume are included on the generalized chart through the variable </a:t>
            </a:r>
            <a:r>
              <a:rPr lang="el-GR" sz="1400" dirty="0">
                <a:solidFill>
                  <a:srgbClr val="211E1E"/>
                </a:solidFill>
                <a:effectLst/>
                <a:latin typeface="Symbol" pitchFamily="2" charset="2"/>
              </a:rPr>
              <a:t>υ</a:t>
            </a:r>
            <a:r>
              <a:rPr lang="en-GB" sz="800" dirty="0">
                <a:effectLst/>
                <a:latin typeface="STIX" panose="02020603050405020304" pitchFamily="18" charset="0"/>
              </a:rPr>
              <a:t>R</a:t>
            </a:r>
            <a:r>
              <a:rPr lang="en-GB" sz="1400" dirty="0">
                <a:effectLst/>
                <a:latin typeface="Symbol" pitchFamily="2" charset="2"/>
              </a:rPr>
              <a:t>′ </a:t>
            </a:r>
            <a:r>
              <a:rPr lang="en-GB" sz="1400" dirty="0">
                <a:effectLst/>
                <a:latin typeface="STIX" panose="02020603050405020304" pitchFamily="18" charset="0"/>
              </a:rPr>
              <a:t>, called the </a:t>
            </a:r>
            <a:r>
              <a:rPr lang="en-GB" sz="1400" b="1" dirty="0">
                <a:solidFill>
                  <a:srgbClr val="05729B"/>
                </a:solidFill>
                <a:effectLst/>
                <a:latin typeface="STIX" panose="02020603050405020304" pitchFamily="18" charset="0"/>
              </a:rPr>
              <a:t>pseudoreduced specific volume</a:t>
            </a:r>
            <a:r>
              <a:rPr lang="en-GB" sz="1400" dirty="0">
                <a:effectLst/>
                <a:latin typeface="STIX" panose="02020603050405020304" pitchFamily="18" charset="0"/>
              </a:rPr>
              <a:t>, defined by </a:t>
            </a:r>
            <a:endParaRPr lang="en-GB" dirty="0"/>
          </a:p>
        </p:txBody>
      </p:sp>
      <p:pic>
        <p:nvPicPr>
          <p:cNvPr id="14" name="Picture 13">
            <a:extLst>
              <a:ext uri="{FF2B5EF4-FFF2-40B4-BE49-F238E27FC236}">
                <a16:creationId xmlns:a16="http://schemas.microsoft.com/office/drawing/2014/main" id="{3A74D3E5-609F-6CF1-700F-52BDDD571F2D}"/>
              </a:ext>
            </a:extLst>
          </p:cNvPr>
          <p:cNvPicPr>
            <a:picLocks noChangeAspect="1"/>
          </p:cNvPicPr>
          <p:nvPr/>
        </p:nvPicPr>
        <p:blipFill>
          <a:blip r:embed="rId3"/>
          <a:stretch>
            <a:fillRect/>
          </a:stretch>
        </p:blipFill>
        <p:spPr>
          <a:xfrm>
            <a:off x="6234749" y="2394622"/>
            <a:ext cx="1549400" cy="787400"/>
          </a:xfrm>
          <a:prstGeom prst="rect">
            <a:avLst/>
          </a:prstGeom>
        </p:spPr>
      </p:pic>
      <p:sp>
        <p:nvSpPr>
          <p:cNvPr id="16" name="TextBox 15">
            <a:extLst>
              <a:ext uri="{FF2B5EF4-FFF2-40B4-BE49-F238E27FC236}">
                <a16:creationId xmlns:a16="http://schemas.microsoft.com/office/drawing/2014/main" id="{CE85BEED-BA06-38FD-605A-FB618EE36E90}"/>
              </a:ext>
            </a:extLst>
          </p:cNvPr>
          <p:cNvSpPr txBox="1"/>
          <p:nvPr/>
        </p:nvSpPr>
        <p:spPr>
          <a:xfrm>
            <a:off x="4990308" y="3299180"/>
            <a:ext cx="3866329" cy="954107"/>
          </a:xfrm>
          <a:prstGeom prst="rect">
            <a:avLst/>
          </a:prstGeom>
          <a:noFill/>
        </p:spPr>
        <p:txBody>
          <a:bodyPr wrap="square">
            <a:spAutoFit/>
          </a:bodyPr>
          <a:lstStyle/>
          <a:p>
            <a:r>
              <a:rPr lang="en-GB" sz="1400" dirty="0">
                <a:effectLst/>
                <a:latin typeface="STIX" panose="02020603050405020304" pitchFamily="18" charset="0"/>
              </a:rPr>
              <a:t>The pseudoreduced specific volume gives a better correlation of the data than does the </a:t>
            </a:r>
            <a:r>
              <a:rPr lang="en-GB" sz="1400" i="1" dirty="0">
                <a:effectLst/>
                <a:latin typeface="STIX" panose="02020603050405020304" pitchFamily="18" charset="0"/>
              </a:rPr>
              <a:t>reduced </a:t>
            </a:r>
            <a:r>
              <a:rPr lang="en-GB" sz="1400" dirty="0">
                <a:effectLst/>
                <a:latin typeface="STIX" panose="02020603050405020304" pitchFamily="18" charset="0"/>
              </a:rPr>
              <a:t>specific volume </a:t>
            </a:r>
            <a:r>
              <a:rPr lang="el-GR" sz="1400" dirty="0">
                <a:solidFill>
                  <a:srgbClr val="211E1E"/>
                </a:solidFill>
                <a:effectLst/>
                <a:latin typeface="Symbol" pitchFamily="2" charset="2"/>
              </a:rPr>
              <a:t>υ</a:t>
            </a:r>
            <a:r>
              <a:rPr lang="en-GB" sz="800" dirty="0">
                <a:solidFill>
                  <a:srgbClr val="211E1E"/>
                </a:solidFill>
                <a:effectLst/>
                <a:latin typeface="STIX" panose="02020603050405020304" pitchFamily="18" charset="0"/>
              </a:rPr>
              <a:t>R </a:t>
            </a:r>
            <a:r>
              <a:rPr lang="en-GB" sz="1400" dirty="0">
                <a:solidFill>
                  <a:srgbClr val="211E1E"/>
                </a:solidFill>
                <a:effectLst/>
                <a:latin typeface="Symbol" pitchFamily="2" charset="2"/>
              </a:rPr>
              <a:t>= </a:t>
            </a:r>
            <a:r>
              <a:rPr lang="el-GR" sz="1400" dirty="0">
                <a:solidFill>
                  <a:srgbClr val="211E1E"/>
                </a:solidFill>
                <a:effectLst/>
                <a:latin typeface="Symbol" pitchFamily="2" charset="2"/>
              </a:rPr>
              <a:t>υ </a:t>
            </a:r>
            <a:r>
              <a:rPr lang="el-GR" sz="1400" dirty="0">
                <a:solidFill>
                  <a:srgbClr val="211E1E"/>
                </a:solidFill>
                <a:effectLst/>
                <a:latin typeface="STIX" panose="02020603050405020304" pitchFamily="18" charset="0"/>
              </a:rPr>
              <a:t>/</a:t>
            </a:r>
            <a:r>
              <a:rPr lang="el-GR" sz="1400" dirty="0">
                <a:solidFill>
                  <a:srgbClr val="211E1E"/>
                </a:solidFill>
                <a:effectLst/>
                <a:latin typeface="Symbol" pitchFamily="2" charset="2"/>
              </a:rPr>
              <a:t>υ</a:t>
            </a:r>
            <a:r>
              <a:rPr lang="en-GB" sz="800" dirty="0">
                <a:solidFill>
                  <a:srgbClr val="211E1E"/>
                </a:solidFill>
                <a:effectLst/>
                <a:latin typeface="STIX" panose="02020603050405020304" pitchFamily="18" charset="0"/>
              </a:rPr>
              <a:t>c </a:t>
            </a:r>
            <a:r>
              <a:rPr lang="en-GB" sz="1400" dirty="0">
                <a:effectLst/>
                <a:latin typeface="STIX" panose="02020603050405020304" pitchFamily="18" charset="0"/>
              </a:rPr>
              <a:t>, where </a:t>
            </a:r>
            <a:r>
              <a:rPr lang="el-GR" sz="1400" dirty="0">
                <a:solidFill>
                  <a:srgbClr val="211E1E"/>
                </a:solidFill>
                <a:effectLst/>
                <a:latin typeface="Symbol" pitchFamily="2" charset="2"/>
              </a:rPr>
              <a:t>υ</a:t>
            </a:r>
            <a:r>
              <a:rPr lang="en-GB" sz="800" dirty="0">
                <a:solidFill>
                  <a:srgbClr val="211E1E"/>
                </a:solidFill>
                <a:effectLst/>
                <a:latin typeface="STIX" panose="02020603050405020304" pitchFamily="18" charset="0"/>
              </a:rPr>
              <a:t>c </a:t>
            </a:r>
            <a:r>
              <a:rPr lang="en-GB" sz="1400" dirty="0">
                <a:effectLst/>
                <a:latin typeface="STIX" panose="02020603050405020304" pitchFamily="18" charset="0"/>
              </a:rPr>
              <a:t>is the critical specific volume. </a:t>
            </a:r>
            <a:endParaRPr lang="en-GB" dirty="0"/>
          </a:p>
        </p:txBody>
      </p:sp>
    </p:spTree>
    <p:extLst>
      <p:ext uri="{BB962C8B-B14F-4D97-AF65-F5344CB8AC3E}">
        <p14:creationId xmlns:p14="http://schemas.microsoft.com/office/powerpoint/2010/main" val="3513665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452685" cy="1157194"/>
          </a:xfrm>
        </p:spPr>
        <p:txBody>
          <a:bodyPr/>
          <a:lstStyle/>
          <a:p>
            <a:r>
              <a:rPr lang="en-US" dirty="0"/>
              <a:t>Evaluating Properties Using </a:t>
            </a:r>
          </a:p>
          <a:p>
            <a:r>
              <a:rPr lang="en-US" dirty="0"/>
              <a:t>the Ideal Gas Model</a:t>
            </a:r>
          </a:p>
        </p:txBody>
      </p:sp>
      <p:sp>
        <p:nvSpPr>
          <p:cNvPr id="11" name="TextBox 10">
            <a:extLst>
              <a:ext uri="{FF2B5EF4-FFF2-40B4-BE49-F238E27FC236}">
                <a16:creationId xmlns:a16="http://schemas.microsoft.com/office/drawing/2014/main" id="{E766FB5B-B6DA-438A-B866-CD0C0552A23F}"/>
              </a:ext>
            </a:extLst>
          </p:cNvPr>
          <p:cNvSpPr txBox="1"/>
          <p:nvPr/>
        </p:nvSpPr>
        <p:spPr>
          <a:xfrm>
            <a:off x="287361" y="1631020"/>
            <a:ext cx="4091001" cy="300082"/>
          </a:xfrm>
          <a:prstGeom prst="rect">
            <a:avLst/>
          </a:prstGeom>
          <a:solidFill>
            <a:srgbClr val="00FF00"/>
          </a:solidFill>
        </p:spPr>
        <p:txBody>
          <a:bodyPr wrap="square">
            <a:spAutoFit/>
          </a:bodyPr>
          <a:lstStyle/>
          <a:p>
            <a:r>
              <a:rPr lang="en-US" dirty="0"/>
              <a:t>Ideal gas equation of state</a:t>
            </a:r>
          </a:p>
        </p:txBody>
      </p:sp>
      <p:pic>
        <p:nvPicPr>
          <p:cNvPr id="6" name="Picture 5">
            <a:extLst>
              <a:ext uri="{FF2B5EF4-FFF2-40B4-BE49-F238E27FC236}">
                <a16:creationId xmlns:a16="http://schemas.microsoft.com/office/drawing/2014/main" id="{C0FD9D14-D0E8-4BAF-9B86-C5606A648783}"/>
              </a:ext>
            </a:extLst>
          </p:cNvPr>
          <p:cNvPicPr>
            <a:picLocks noChangeAspect="1"/>
          </p:cNvPicPr>
          <p:nvPr/>
        </p:nvPicPr>
        <p:blipFill rotWithShape="1">
          <a:blip r:embed="rId2"/>
          <a:srcRect r="72377"/>
          <a:stretch/>
        </p:blipFill>
        <p:spPr>
          <a:xfrm>
            <a:off x="287361" y="2012739"/>
            <a:ext cx="932277" cy="284639"/>
          </a:xfrm>
          <a:prstGeom prst="rect">
            <a:avLst/>
          </a:prstGeom>
        </p:spPr>
      </p:pic>
      <p:pic>
        <p:nvPicPr>
          <p:cNvPr id="10" name="Picture 9">
            <a:extLst>
              <a:ext uri="{FF2B5EF4-FFF2-40B4-BE49-F238E27FC236}">
                <a16:creationId xmlns:a16="http://schemas.microsoft.com/office/drawing/2014/main" id="{B72FBE8B-3951-4BE5-B396-1E3D140646FC}"/>
              </a:ext>
            </a:extLst>
          </p:cNvPr>
          <p:cNvPicPr>
            <a:picLocks noChangeAspect="1"/>
          </p:cNvPicPr>
          <p:nvPr/>
        </p:nvPicPr>
        <p:blipFill rotWithShape="1">
          <a:blip r:embed="rId3"/>
          <a:srcRect r="72310"/>
          <a:stretch/>
        </p:blipFill>
        <p:spPr>
          <a:xfrm>
            <a:off x="1530796" y="1985805"/>
            <a:ext cx="932277" cy="334866"/>
          </a:xfrm>
          <a:prstGeom prst="rect">
            <a:avLst/>
          </a:prstGeom>
        </p:spPr>
      </p:pic>
      <p:pic>
        <p:nvPicPr>
          <p:cNvPr id="14" name="Picture 13">
            <a:extLst>
              <a:ext uri="{FF2B5EF4-FFF2-40B4-BE49-F238E27FC236}">
                <a16:creationId xmlns:a16="http://schemas.microsoft.com/office/drawing/2014/main" id="{DB97ABF4-03CF-4699-8A3D-745E3D9C67E8}"/>
              </a:ext>
            </a:extLst>
          </p:cNvPr>
          <p:cNvPicPr>
            <a:picLocks noChangeAspect="1"/>
          </p:cNvPicPr>
          <p:nvPr/>
        </p:nvPicPr>
        <p:blipFill rotWithShape="1">
          <a:blip r:embed="rId4"/>
          <a:srcRect r="71348"/>
          <a:stretch/>
        </p:blipFill>
        <p:spPr>
          <a:xfrm>
            <a:off x="3062029" y="1934999"/>
            <a:ext cx="932277" cy="385690"/>
          </a:xfrm>
          <a:prstGeom prst="rect">
            <a:avLst/>
          </a:prstGeom>
        </p:spPr>
      </p:pic>
      <p:pic>
        <p:nvPicPr>
          <p:cNvPr id="16" name="Picture 15">
            <a:extLst>
              <a:ext uri="{FF2B5EF4-FFF2-40B4-BE49-F238E27FC236}">
                <a16:creationId xmlns:a16="http://schemas.microsoft.com/office/drawing/2014/main" id="{80AC4CFF-2355-4B00-AB82-9829B13377D0}"/>
              </a:ext>
            </a:extLst>
          </p:cNvPr>
          <p:cNvPicPr>
            <a:picLocks noChangeAspect="1"/>
          </p:cNvPicPr>
          <p:nvPr/>
        </p:nvPicPr>
        <p:blipFill rotWithShape="1">
          <a:blip r:embed="rId5"/>
          <a:srcRect l="39106" t="38106" r="39836"/>
          <a:stretch/>
        </p:blipFill>
        <p:spPr>
          <a:xfrm>
            <a:off x="1287342" y="2966740"/>
            <a:ext cx="1175731" cy="385690"/>
          </a:xfrm>
          <a:prstGeom prst="rect">
            <a:avLst/>
          </a:prstGeom>
        </p:spPr>
      </p:pic>
      <p:sp>
        <p:nvSpPr>
          <p:cNvPr id="21" name="TextBox 20">
            <a:extLst>
              <a:ext uri="{FF2B5EF4-FFF2-40B4-BE49-F238E27FC236}">
                <a16:creationId xmlns:a16="http://schemas.microsoft.com/office/drawing/2014/main" id="{9B0A7983-6B30-42A5-B5F2-9CB0DB23E402}"/>
              </a:ext>
            </a:extLst>
          </p:cNvPr>
          <p:cNvSpPr txBox="1"/>
          <p:nvPr/>
        </p:nvSpPr>
        <p:spPr>
          <a:xfrm>
            <a:off x="287361" y="3390178"/>
            <a:ext cx="4091001" cy="300082"/>
          </a:xfrm>
          <a:prstGeom prst="rect">
            <a:avLst/>
          </a:prstGeom>
          <a:solidFill>
            <a:srgbClr val="00FF00"/>
          </a:solidFill>
        </p:spPr>
        <p:txBody>
          <a:bodyPr wrap="square">
            <a:spAutoFit/>
          </a:bodyPr>
          <a:lstStyle/>
          <a:p>
            <a:r>
              <a:rPr lang="en-US" dirty="0"/>
              <a:t>ideal gas model</a:t>
            </a:r>
          </a:p>
        </p:txBody>
      </p:sp>
      <p:pic>
        <p:nvPicPr>
          <p:cNvPr id="20" name="Picture 19">
            <a:extLst>
              <a:ext uri="{FF2B5EF4-FFF2-40B4-BE49-F238E27FC236}">
                <a16:creationId xmlns:a16="http://schemas.microsoft.com/office/drawing/2014/main" id="{B0C13FD0-6FE8-4FA6-BCC3-C5F4E0B90BBC}"/>
              </a:ext>
            </a:extLst>
          </p:cNvPr>
          <p:cNvPicPr>
            <a:picLocks noChangeAspect="1"/>
          </p:cNvPicPr>
          <p:nvPr/>
        </p:nvPicPr>
        <p:blipFill rotWithShape="1">
          <a:blip r:embed="rId6"/>
          <a:srcRect r="50738"/>
          <a:stretch/>
        </p:blipFill>
        <p:spPr>
          <a:xfrm>
            <a:off x="1117906" y="3815210"/>
            <a:ext cx="1758057" cy="765715"/>
          </a:xfrm>
          <a:prstGeom prst="rect">
            <a:avLst/>
          </a:prstGeom>
        </p:spPr>
      </p:pic>
      <p:pic>
        <p:nvPicPr>
          <p:cNvPr id="24" name="Picture 23">
            <a:extLst>
              <a:ext uri="{FF2B5EF4-FFF2-40B4-BE49-F238E27FC236}">
                <a16:creationId xmlns:a16="http://schemas.microsoft.com/office/drawing/2014/main" id="{1F8F0670-18F5-4A3C-A9E7-A33DD8AABF0E}"/>
              </a:ext>
            </a:extLst>
          </p:cNvPr>
          <p:cNvPicPr>
            <a:picLocks noChangeAspect="1"/>
          </p:cNvPicPr>
          <p:nvPr/>
        </p:nvPicPr>
        <p:blipFill>
          <a:blip r:embed="rId7"/>
          <a:stretch>
            <a:fillRect/>
          </a:stretch>
        </p:blipFill>
        <p:spPr>
          <a:xfrm>
            <a:off x="6457816" y="1474918"/>
            <a:ext cx="2034416" cy="34792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E26F39B-AB2D-2E8A-81EF-9D2E36ED12AC}"/>
                  </a:ext>
                </a:extLst>
              </p:cNvPr>
              <p:cNvSpPr txBox="1"/>
              <p:nvPr/>
            </p:nvSpPr>
            <p:spPr>
              <a:xfrm>
                <a:off x="287361" y="2574593"/>
                <a:ext cx="4091001" cy="307777"/>
              </a:xfrm>
              <a:prstGeom prst="rect">
                <a:avLst/>
              </a:prstGeom>
              <a:solidFill>
                <a:srgbClr val="00FFFF"/>
              </a:solidFill>
            </p:spPr>
            <p:txBody>
              <a:bodyPr wrap="square">
                <a:spAutoFit/>
              </a:bodyPr>
              <a:lstStyle/>
              <a:p>
                <a:r>
                  <a:rPr lang="en-GB" sz="1400" dirty="0">
                    <a:effectLst/>
                    <a:latin typeface="STIX" panose="02020603050405020304" pitchFamily="18" charset="0"/>
                  </a:rPr>
                  <a:t>with </a:t>
                </a:r>
                <a14:m>
                  <m:oMath xmlns:m="http://schemas.openxmlformats.org/officeDocument/2006/math">
                    <m:r>
                      <a:rPr lang="el-GR" sz="1400" i="1" dirty="0" smtClean="0">
                        <a:solidFill>
                          <a:srgbClr val="211E1E"/>
                        </a:solidFill>
                        <a:effectLst/>
                        <a:latin typeface="Cambria Math" panose="02040503050406030204" pitchFamily="18" charset="0"/>
                      </a:rPr>
                      <m:t>𝜐</m:t>
                    </m:r>
                    <m:r>
                      <a:rPr lang="el-GR" sz="1400" i="1" dirty="0" smtClean="0">
                        <a:solidFill>
                          <a:srgbClr val="211E1E"/>
                        </a:solidFill>
                        <a:effectLst/>
                        <a:latin typeface="Cambria Math" panose="02040503050406030204" pitchFamily="18" charset="0"/>
                      </a:rPr>
                      <m:t> = </m:t>
                    </m:r>
                    <m:r>
                      <a:rPr lang="en-GB" sz="1400" i="1" dirty="0">
                        <a:solidFill>
                          <a:srgbClr val="211E1E"/>
                        </a:solidFill>
                        <a:effectLst/>
                        <a:latin typeface="Cambria Math" panose="02040503050406030204" pitchFamily="18" charset="0"/>
                      </a:rPr>
                      <m:t>𝑉</m:t>
                    </m:r>
                    <m:r>
                      <a:rPr lang="en-GB" sz="1400" i="1" dirty="0">
                        <a:solidFill>
                          <a:srgbClr val="211E1E"/>
                        </a:solidFill>
                        <a:effectLst/>
                        <a:latin typeface="Cambria Math" panose="02040503050406030204" pitchFamily="18" charset="0"/>
                      </a:rPr>
                      <m:t>/</m:t>
                    </m:r>
                    <m:r>
                      <a:rPr lang="en-GB" sz="1400" i="1" dirty="0">
                        <a:solidFill>
                          <a:srgbClr val="211E1E"/>
                        </a:solidFill>
                        <a:effectLst/>
                        <a:latin typeface="Cambria Math" panose="02040503050406030204" pitchFamily="18" charset="0"/>
                      </a:rPr>
                      <m:t>𝑛</m:t>
                    </m:r>
                  </m:oMath>
                </a14:m>
                <a:r>
                  <a:rPr lang="en-GB" sz="1400" dirty="0">
                    <a:effectLst/>
                    <a:latin typeface="STIX" panose="02020603050405020304" pitchFamily="18" charset="0"/>
                  </a:rPr>
                  <a:t>, as </a:t>
                </a:r>
                <a:endParaRPr lang="en-GB" dirty="0"/>
              </a:p>
            </p:txBody>
          </p:sp>
        </mc:Choice>
        <mc:Fallback xmlns="">
          <p:sp>
            <p:nvSpPr>
              <p:cNvPr id="3" name="TextBox 2">
                <a:extLst>
                  <a:ext uri="{FF2B5EF4-FFF2-40B4-BE49-F238E27FC236}">
                    <a16:creationId xmlns:a16="http://schemas.microsoft.com/office/drawing/2014/main" id="{EE26F39B-AB2D-2E8A-81EF-9D2E36ED12AC}"/>
                  </a:ext>
                </a:extLst>
              </p:cNvPr>
              <p:cNvSpPr txBox="1">
                <a:spLocks noRot="1" noChangeAspect="1" noMove="1" noResize="1" noEditPoints="1" noAdjustHandles="1" noChangeArrowheads="1" noChangeShapeType="1" noTextEdit="1"/>
              </p:cNvSpPr>
              <p:nvPr/>
            </p:nvSpPr>
            <p:spPr>
              <a:xfrm>
                <a:off x="287361" y="2574593"/>
                <a:ext cx="4091001" cy="307777"/>
              </a:xfrm>
              <a:prstGeom prst="rect">
                <a:avLst/>
              </a:prstGeom>
              <a:blipFill>
                <a:blip r:embed="rId8"/>
                <a:stretch>
                  <a:fillRect l="-310" t="-3846" b="-15385"/>
                </a:stretch>
              </a:blipFill>
            </p:spPr>
            <p:txBody>
              <a:bodyPr/>
              <a:lstStyle/>
              <a:p>
                <a:r>
                  <a:rPr lang="en-FI">
                    <a:noFill/>
                  </a:rPr>
                  <a:t> </a:t>
                </a:r>
              </a:p>
            </p:txBody>
          </p:sp>
        </mc:Fallback>
      </mc:AlternateContent>
    </p:spTree>
    <p:extLst>
      <p:ext uri="{BB962C8B-B14F-4D97-AF65-F5344CB8AC3E}">
        <p14:creationId xmlns:p14="http://schemas.microsoft.com/office/powerpoint/2010/main" val="419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0F0FE5-5F3B-1DE1-57EC-D8E01A75513B}"/>
              </a:ext>
            </a:extLst>
          </p:cNvPr>
          <p:cNvSpPr>
            <a:spLocks noGrp="1"/>
          </p:cNvSpPr>
          <p:nvPr>
            <p:ph type="body" sz="half" idx="10"/>
          </p:nvPr>
        </p:nvSpPr>
        <p:spPr>
          <a:xfrm>
            <a:off x="287363" y="223017"/>
            <a:ext cx="8022136" cy="1157194"/>
          </a:xfrm>
        </p:spPr>
        <p:txBody>
          <a:bodyPr/>
          <a:lstStyle/>
          <a:p>
            <a:r>
              <a:rPr lang="en-GB" dirty="0"/>
              <a:t>Example: Using the Generalized Compressibility Chart</a:t>
            </a:r>
            <a:endParaRPr lang="en-FI" dirty="0"/>
          </a:p>
        </p:txBody>
      </p:sp>
      <p:sp>
        <p:nvSpPr>
          <p:cNvPr id="6" name="TextBox 5">
            <a:extLst>
              <a:ext uri="{FF2B5EF4-FFF2-40B4-BE49-F238E27FC236}">
                <a16:creationId xmlns:a16="http://schemas.microsoft.com/office/drawing/2014/main" id="{AB30FE2A-4F3B-99B7-73D7-0802FFDCDC35}"/>
              </a:ext>
            </a:extLst>
          </p:cNvPr>
          <p:cNvSpPr txBox="1"/>
          <p:nvPr/>
        </p:nvSpPr>
        <p:spPr>
          <a:xfrm>
            <a:off x="287363" y="1773114"/>
            <a:ext cx="3095029" cy="2677656"/>
          </a:xfrm>
          <a:prstGeom prst="rect">
            <a:avLst/>
          </a:prstGeom>
          <a:noFill/>
        </p:spPr>
        <p:txBody>
          <a:bodyPr wrap="square">
            <a:spAutoFit/>
          </a:bodyPr>
          <a:lstStyle/>
          <a:p>
            <a:r>
              <a:rPr lang="en-GB" sz="1400" dirty="0">
                <a:effectLst/>
                <a:latin typeface="STIX" panose="02020603050405020304" pitchFamily="18" charset="0"/>
              </a:rPr>
              <a:t>A closed, rigid tank filled with water vapor, initially at 20 MPa, 520</a:t>
            </a:r>
            <a:r>
              <a:rPr lang="en-GB" sz="1400" dirty="0">
                <a:effectLst/>
                <a:latin typeface="Symbol" pitchFamily="2" charset="2"/>
              </a:rPr>
              <a:t>°</a:t>
            </a:r>
            <a:r>
              <a:rPr lang="en-GB" sz="1400" dirty="0">
                <a:effectLst/>
                <a:latin typeface="STIX" panose="02020603050405020304" pitchFamily="18" charset="0"/>
              </a:rPr>
              <a:t>C, is cooled until its temperature reaches 400</a:t>
            </a:r>
            <a:r>
              <a:rPr lang="en-GB" sz="1400" dirty="0">
                <a:effectLst/>
                <a:latin typeface="Symbol" pitchFamily="2" charset="2"/>
              </a:rPr>
              <a:t>°</a:t>
            </a:r>
            <a:r>
              <a:rPr lang="en-GB" sz="1400" dirty="0">
                <a:effectLst/>
                <a:latin typeface="STIX" panose="02020603050405020304" pitchFamily="18" charset="0"/>
              </a:rPr>
              <a:t>C. Using the compressibility chart, determine </a:t>
            </a:r>
            <a:endParaRPr lang="en-GB" dirty="0"/>
          </a:p>
          <a:p>
            <a:r>
              <a:rPr lang="en-GB" sz="1400" b="1" dirty="0">
                <a:effectLst/>
                <a:latin typeface="STIX" panose="02020603050405020304" pitchFamily="18" charset="0"/>
              </a:rPr>
              <a:t>a. </a:t>
            </a:r>
            <a:r>
              <a:rPr lang="en-GB" sz="1400" dirty="0">
                <a:effectLst/>
                <a:latin typeface="STIX" panose="02020603050405020304" pitchFamily="18" charset="0"/>
              </a:rPr>
              <a:t>the specific volume of the water vapor in m</a:t>
            </a:r>
            <a:r>
              <a:rPr lang="en-GB" sz="800" dirty="0">
                <a:effectLst/>
                <a:latin typeface="STIX" panose="02020603050405020304" pitchFamily="18" charset="0"/>
              </a:rPr>
              <a:t>3</a:t>
            </a:r>
            <a:r>
              <a:rPr lang="en-GB" sz="1400" dirty="0">
                <a:effectLst/>
                <a:latin typeface="STIX" panose="02020603050405020304" pitchFamily="18" charset="0"/>
              </a:rPr>
              <a:t>/kg at the initial state. </a:t>
            </a:r>
            <a:endParaRPr lang="en-GB" dirty="0"/>
          </a:p>
          <a:p>
            <a:r>
              <a:rPr lang="en-GB" sz="1400" b="1" dirty="0">
                <a:effectLst/>
                <a:latin typeface="STIX" panose="02020603050405020304" pitchFamily="18" charset="0"/>
              </a:rPr>
              <a:t>b. </a:t>
            </a:r>
            <a:r>
              <a:rPr lang="en-GB" sz="1400" dirty="0">
                <a:effectLst/>
                <a:latin typeface="STIX" panose="02020603050405020304" pitchFamily="18" charset="0"/>
              </a:rPr>
              <a:t>the pressure in MPa at the final state.</a:t>
            </a:r>
            <a:br>
              <a:rPr lang="en-GB" sz="1400" dirty="0">
                <a:effectLst/>
                <a:latin typeface="STIX" panose="02020603050405020304" pitchFamily="18" charset="0"/>
              </a:rPr>
            </a:br>
            <a:r>
              <a:rPr lang="en-GB" sz="1400" dirty="0">
                <a:effectLst/>
                <a:latin typeface="STIX" panose="02020603050405020304" pitchFamily="18" charset="0"/>
              </a:rPr>
              <a:t>Compare the results of parts (a) and (b) with the values obtained from the superheated vapor table, Table A-4.</a:t>
            </a:r>
            <a:endParaRPr lang="en-GB" dirty="0"/>
          </a:p>
        </p:txBody>
      </p:sp>
      <p:pic>
        <p:nvPicPr>
          <p:cNvPr id="7" name="Picture 6">
            <a:extLst>
              <a:ext uri="{FF2B5EF4-FFF2-40B4-BE49-F238E27FC236}">
                <a16:creationId xmlns:a16="http://schemas.microsoft.com/office/drawing/2014/main" id="{D6C977A8-B12D-4D40-10F1-68DDF11EF8C5}"/>
              </a:ext>
            </a:extLst>
          </p:cNvPr>
          <p:cNvPicPr>
            <a:picLocks noChangeAspect="1"/>
          </p:cNvPicPr>
          <p:nvPr/>
        </p:nvPicPr>
        <p:blipFill>
          <a:blip r:embed="rId2"/>
          <a:stretch>
            <a:fillRect/>
          </a:stretch>
        </p:blipFill>
        <p:spPr>
          <a:xfrm>
            <a:off x="5511872" y="1902576"/>
            <a:ext cx="3436820" cy="2418732"/>
          </a:xfrm>
          <a:prstGeom prst="rect">
            <a:avLst/>
          </a:prstGeom>
        </p:spPr>
      </p:pic>
      <p:pic>
        <p:nvPicPr>
          <p:cNvPr id="8" name="Picture 7">
            <a:extLst>
              <a:ext uri="{FF2B5EF4-FFF2-40B4-BE49-F238E27FC236}">
                <a16:creationId xmlns:a16="http://schemas.microsoft.com/office/drawing/2014/main" id="{E324C935-56B6-6A00-C404-1D775511F209}"/>
              </a:ext>
            </a:extLst>
          </p:cNvPr>
          <p:cNvPicPr>
            <a:picLocks noChangeAspect="1"/>
          </p:cNvPicPr>
          <p:nvPr/>
        </p:nvPicPr>
        <p:blipFill>
          <a:blip r:embed="rId3"/>
          <a:stretch>
            <a:fillRect/>
          </a:stretch>
        </p:blipFill>
        <p:spPr>
          <a:xfrm>
            <a:off x="3496370" y="1773114"/>
            <a:ext cx="1901524" cy="2677656"/>
          </a:xfrm>
          <a:prstGeom prst="rect">
            <a:avLst/>
          </a:prstGeom>
        </p:spPr>
      </p:pic>
    </p:spTree>
    <p:extLst>
      <p:ext uri="{BB962C8B-B14F-4D97-AF65-F5344CB8AC3E}">
        <p14:creationId xmlns:p14="http://schemas.microsoft.com/office/powerpoint/2010/main" val="1549839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62A99-BBEB-4106-7075-5280C6996ED5}"/>
              </a:ext>
            </a:extLst>
          </p:cNvPr>
          <p:cNvSpPr txBox="1"/>
          <p:nvPr/>
        </p:nvSpPr>
        <p:spPr>
          <a:xfrm>
            <a:off x="1167063" y="2195780"/>
            <a:ext cx="6809873" cy="1323439"/>
          </a:xfrm>
          <a:prstGeom prst="rect">
            <a:avLst/>
          </a:prstGeom>
          <a:noFill/>
        </p:spPr>
        <p:txBody>
          <a:bodyPr wrap="square">
            <a:spAutoFit/>
          </a:bodyPr>
          <a:lstStyle/>
          <a:p>
            <a:r>
              <a:rPr lang="en-US" sz="4000" b="1" dirty="0"/>
              <a:t>Mass and Energy Analysis of Control Volumes</a:t>
            </a:r>
            <a:endParaRPr lang="en-FI" sz="4000" b="1" dirty="0"/>
          </a:p>
        </p:txBody>
      </p:sp>
    </p:spTree>
    <p:extLst>
      <p:ext uri="{BB962C8B-B14F-4D97-AF65-F5344CB8AC3E}">
        <p14:creationId xmlns:p14="http://schemas.microsoft.com/office/powerpoint/2010/main" val="770189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2" y="368119"/>
            <a:ext cx="8819468" cy="584775"/>
          </a:xfrm>
          <a:prstGeom prst="rect">
            <a:avLst/>
          </a:prstGeom>
        </p:spPr>
        <p:txBody>
          <a:bodyPr wrap="square">
            <a:spAutoFit/>
          </a:bodyPr>
          <a:lstStyle/>
          <a:p>
            <a:r>
              <a:rPr lang="en-US" sz="3200" b="1" dirty="0"/>
              <a:t>Conservation of Mass for a Control Volume</a:t>
            </a:r>
            <a:endParaRPr lang="fi-FI" sz="3200" b="1" dirty="0"/>
          </a:p>
        </p:txBody>
      </p:sp>
      <p:sp>
        <p:nvSpPr>
          <p:cNvPr id="6" name="TextBox 5">
            <a:extLst>
              <a:ext uri="{FF2B5EF4-FFF2-40B4-BE49-F238E27FC236}">
                <a16:creationId xmlns:a16="http://schemas.microsoft.com/office/drawing/2014/main" id="{AFEE5A8E-40E4-4615-B864-23616CB34CE5}"/>
              </a:ext>
            </a:extLst>
          </p:cNvPr>
          <p:cNvSpPr txBox="1"/>
          <p:nvPr/>
        </p:nvSpPr>
        <p:spPr>
          <a:xfrm>
            <a:off x="276791" y="1105314"/>
            <a:ext cx="4399401" cy="300082"/>
          </a:xfrm>
          <a:prstGeom prst="rect">
            <a:avLst/>
          </a:prstGeom>
          <a:solidFill>
            <a:srgbClr val="00FF00"/>
          </a:solidFill>
        </p:spPr>
        <p:txBody>
          <a:bodyPr wrap="square">
            <a:spAutoFit/>
          </a:bodyPr>
          <a:lstStyle/>
          <a:p>
            <a:r>
              <a:rPr lang="en-US" dirty="0"/>
              <a:t>Conservation of Mass for a Control Volume</a:t>
            </a:r>
          </a:p>
        </p:txBody>
      </p:sp>
      <p:pic>
        <p:nvPicPr>
          <p:cNvPr id="3" name="Picture 2">
            <a:extLst>
              <a:ext uri="{FF2B5EF4-FFF2-40B4-BE49-F238E27FC236}">
                <a16:creationId xmlns:a16="http://schemas.microsoft.com/office/drawing/2014/main" id="{C9B6A680-7D8D-4C0C-AC1B-0A6C44F64CA2}"/>
              </a:ext>
            </a:extLst>
          </p:cNvPr>
          <p:cNvPicPr>
            <a:picLocks noChangeAspect="1"/>
          </p:cNvPicPr>
          <p:nvPr/>
        </p:nvPicPr>
        <p:blipFill>
          <a:blip r:embed="rId3"/>
          <a:stretch>
            <a:fillRect/>
          </a:stretch>
        </p:blipFill>
        <p:spPr>
          <a:xfrm>
            <a:off x="276790" y="1526764"/>
            <a:ext cx="4399402" cy="542266"/>
          </a:xfrm>
          <a:prstGeom prst="rect">
            <a:avLst/>
          </a:prstGeom>
        </p:spPr>
      </p:pic>
      <p:pic>
        <p:nvPicPr>
          <p:cNvPr id="5" name="Picture 4">
            <a:extLst>
              <a:ext uri="{FF2B5EF4-FFF2-40B4-BE49-F238E27FC236}">
                <a16:creationId xmlns:a16="http://schemas.microsoft.com/office/drawing/2014/main" id="{563D43FF-15E8-44E0-8FB5-02A07844B153}"/>
              </a:ext>
            </a:extLst>
          </p:cNvPr>
          <p:cNvPicPr>
            <a:picLocks noChangeAspect="1"/>
          </p:cNvPicPr>
          <p:nvPr/>
        </p:nvPicPr>
        <p:blipFill>
          <a:blip r:embed="rId4"/>
          <a:stretch>
            <a:fillRect/>
          </a:stretch>
        </p:blipFill>
        <p:spPr>
          <a:xfrm>
            <a:off x="1458545" y="2489163"/>
            <a:ext cx="3006630" cy="427708"/>
          </a:xfrm>
          <a:prstGeom prst="rect">
            <a:avLst/>
          </a:prstGeom>
        </p:spPr>
      </p:pic>
      <p:sp>
        <p:nvSpPr>
          <p:cNvPr id="16" name="TextBox 15">
            <a:extLst>
              <a:ext uri="{FF2B5EF4-FFF2-40B4-BE49-F238E27FC236}">
                <a16:creationId xmlns:a16="http://schemas.microsoft.com/office/drawing/2014/main" id="{7A8E5C89-78B2-4659-B4CB-CC1CB242E728}"/>
              </a:ext>
            </a:extLst>
          </p:cNvPr>
          <p:cNvSpPr txBox="1"/>
          <p:nvPr/>
        </p:nvSpPr>
        <p:spPr>
          <a:xfrm>
            <a:off x="288961" y="2184835"/>
            <a:ext cx="4397565" cy="300082"/>
          </a:xfrm>
          <a:prstGeom prst="rect">
            <a:avLst/>
          </a:prstGeom>
          <a:solidFill>
            <a:srgbClr val="00FF00"/>
          </a:solidFill>
        </p:spPr>
        <p:txBody>
          <a:bodyPr wrap="square">
            <a:spAutoFit/>
          </a:bodyPr>
          <a:lstStyle/>
          <a:p>
            <a:r>
              <a:rPr lang="en-US" dirty="0"/>
              <a:t>mass flow rates</a:t>
            </a:r>
          </a:p>
        </p:txBody>
      </p:sp>
      <p:pic>
        <p:nvPicPr>
          <p:cNvPr id="19" name="Picture 18">
            <a:extLst>
              <a:ext uri="{FF2B5EF4-FFF2-40B4-BE49-F238E27FC236}">
                <a16:creationId xmlns:a16="http://schemas.microsoft.com/office/drawing/2014/main" id="{ED98A81A-1D94-4F4E-87E3-2B54085D0B55}"/>
              </a:ext>
            </a:extLst>
          </p:cNvPr>
          <p:cNvPicPr>
            <a:picLocks noChangeAspect="1"/>
          </p:cNvPicPr>
          <p:nvPr/>
        </p:nvPicPr>
        <p:blipFill>
          <a:blip r:embed="rId5"/>
          <a:stretch>
            <a:fillRect/>
          </a:stretch>
        </p:blipFill>
        <p:spPr>
          <a:xfrm>
            <a:off x="1460774" y="3456516"/>
            <a:ext cx="3234751" cy="476436"/>
          </a:xfrm>
          <a:prstGeom prst="rect">
            <a:avLst/>
          </a:prstGeom>
        </p:spPr>
      </p:pic>
      <p:pic>
        <p:nvPicPr>
          <p:cNvPr id="21" name="Picture 20">
            <a:extLst>
              <a:ext uri="{FF2B5EF4-FFF2-40B4-BE49-F238E27FC236}">
                <a16:creationId xmlns:a16="http://schemas.microsoft.com/office/drawing/2014/main" id="{C9FD5A20-6DFB-4923-860E-C7570E9BCBF3}"/>
              </a:ext>
            </a:extLst>
          </p:cNvPr>
          <p:cNvPicPr>
            <a:picLocks noChangeAspect="1"/>
          </p:cNvPicPr>
          <p:nvPr/>
        </p:nvPicPr>
        <p:blipFill>
          <a:blip r:embed="rId6"/>
          <a:stretch>
            <a:fillRect/>
          </a:stretch>
        </p:blipFill>
        <p:spPr>
          <a:xfrm>
            <a:off x="5768634" y="1698306"/>
            <a:ext cx="2329004" cy="3516420"/>
          </a:xfrm>
          <a:prstGeom prst="rect">
            <a:avLst/>
          </a:prstGeom>
        </p:spPr>
      </p:pic>
      <p:sp>
        <p:nvSpPr>
          <p:cNvPr id="27" name="TextBox 26">
            <a:extLst>
              <a:ext uri="{FF2B5EF4-FFF2-40B4-BE49-F238E27FC236}">
                <a16:creationId xmlns:a16="http://schemas.microsoft.com/office/drawing/2014/main" id="{4936BE9F-20E2-4E7F-8F20-0AD7B7A7FE0B}"/>
              </a:ext>
            </a:extLst>
          </p:cNvPr>
          <p:cNvSpPr txBox="1"/>
          <p:nvPr/>
        </p:nvSpPr>
        <p:spPr>
          <a:xfrm>
            <a:off x="280464" y="3018943"/>
            <a:ext cx="4406062" cy="300082"/>
          </a:xfrm>
          <a:prstGeom prst="rect">
            <a:avLst/>
          </a:prstGeom>
          <a:solidFill>
            <a:srgbClr val="00FF00"/>
          </a:solidFill>
        </p:spPr>
        <p:txBody>
          <a:bodyPr wrap="square">
            <a:spAutoFit/>
          </a:bodyPr>
          <a:lstStyle/>
          <a:p>
            <a:r>
              <a:rPr lang="en-US" dirty="0"/>
              <a:t>Evaluating the Mass Flow Rate</a:t>
            </a:r>
          </a:p>
        </p:txBody>
      </p:sp>
      <p:pic>
        <p:nvPicPr>
          <p:cNvPr id="29" name="Picture 28">
            <a:extLst>
              <a:ext uri="{FF2B5EF4-FFF2-40B4-BE49-F238E27FC236}">
                <a16:creationId xmlns:a16="http://schemas.microsoft.com/office/drawing/2014/main" id="{13F774CC-BF2A-4AF2-91FE-D7CAD236A51D}"/>
              </a:ext>
            </a:extLst>
          </p:cNvPr>
          <p:cNvPicPr>
            <a:picLocks noChangeAspect="1"/>
          </p:cNvPicPr>
          <p:nvPr/>
        </p:nvPicPr>
        <p:blipFill>
          <a:blip r:embed="rId7"/>
          <a:stretch>
            <a:fillRect/>
          </a:stretch>
        </p:blipFill>
        <p:spPr>
          <a:xfrm>
            <a:off x="2767171" y="4182302"/>
            <a:ext cx="2510239" cy="641583"/>
          </a:xfrm>
          <a:prstGeom prst="rect">
            <a:avLst/>
          </a:prstGeom>
        </p:spPr>
      </p:pic>
      <p:pic>
        <p:nvPicPr>
          <p:cNvPr id="31" name="Picture 30">
            <a:extLst>
              <a:ext uri="{FF2B5EF4-FFF2-40B4-BE49-F238E27FC236}">
                <a16:creationId xmlns:a16="http://schemas.microsoft.com/office/drawing/2014/main" id="{E4EEC89C-822E-43B7-A1B5-F657FAEB9247}"/>
              </a:ext>
            </a:extLst>
          </p:cNvPr>
          <p:cNvPicPr>
            <a:picLocks noChangeAspect="1"/>
          </p:cNvPicPr>
          <p:nvPr/>
        </p:nvPicPr>
        <p:blipFill>
          <a:blip r:embed="rId8"/>
          <a:stretch>
            <a:fillRect/>
          </a:stretch>
        </p:blipFill>
        <p:spPr>
          <a:xfrm>
            <a:off x="338496" y="4156369"/>
            <a:ext cx="2240097" cy="693450"/>
          </a:xfrm>
          <a:prstGeom prst="rect">
            <a:avLst/>
          </a:prstGeom>
        </p:spPr>
      </p:pic>
      <p:pic>
        <p:nvPicPr>
          <p:cNvPr id="33" name="Picture 32">
            <a:extLst>
              <a:ext uri="{FF2B5EF4-FFF2-40B4-BE49-F238E27FC236}">
                <a16:creationId xmlns:a16="http://schemas.microsoft.com/office/drawing/2014/main" id="{510B0790-FE69-449C-9661-80E04AE2D25E}"/>
              </a:ext>
            </a:extLst>
          </p:cNvPr>
          <p:cNvPicPr>
            <a:picLocks noChangeAspect="1"/>
          </p:cNvPicPr>
          <p:nvPr/>
        </p:nvPicPr>
        <p:blipFill>
          <a:blip r:embed="rId9"/>
          <a:stretch>
            <a:fillRect/>
          </a:stretch>
        </p:blipFill>
        <p:spPr>
          <a:xfrm>
            <a:off x="6184981" y="1073443"/>
            <a:ext cx="1106335" cy="608317"/>
          </a:xfrm>
          <a:prstGeom prst="rect">
            <a:avLst/>
          </a:prstGeom>
        </p:spPr>
      </p:pic>
    </p:spTree>
    <p:extLst>
      <p:ext uri="{BB962C8B-B14F-4D97-AF65-F5344CB8AC3E}">
        <p14:creationId xmlns:p14="http://schemas.microsoft.com/office/powerpoint/2010/main" val="33480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2C9-9445-4DA3-967E-D174D9531F51}"/>
              </a:ext>
            </a:extLst>
          </p:cNvPr>
          <p:cNvSpPr>
            <a:spLocks noGrp="1"/>
          </p:cNvSpPr>
          <p:nvPr>
            <p:ph type="body" sz="half" idx="10"/>
          </p:nvPr>
        </p:nvSpPr>
        <p:spPr>
          <a:xfrm>
            <a:off x="287363" y="223017"/>
            <a:ext cx="8254382" cy="1157194"/>
          </a:xfrm>
        </p:spPr>
        <p:txBody>
          <a:bodyPr/>
          <a:lstStyle/>
          <a:p>
            <a:r>
              <a:rPr lang="en-US" sz="4000" b="1" dirty="0"/>
              <a:t>Forms of the Mass Rate Balance</a:t>
            </a:r>
            <a:endParaRPr lang="en-US" dirty="0"/>
          </a:p>
        </p:txBody>
      </p:sp>
      <p:sp>
        <p:nvSpPr>
          <p:cNvPr id="7" name="TextBox 6">
            <a:extLst>
              <a:ext uri="{FF2B5EF4-FFF2-40B4-BE49-F238E27FC236}">
                <a16:creationId xmlns:a16="http://schemas.microsoft.com/office/drawing/2014/main" id="{652D0A38-12B5-4555-B8AB-9F2F0E65967E}"/>
              </a:ext>
            </a:extLst>
          </p:cNvPr>
          <p:cNvSpPr txBox="1"/>
          <p:nvPr/>
        </p:nvSpPr>
        <p:spPr>
          <a:xfrm>
            <a:off x="236397" y="1022420"/>
            <a:ext cx="4555950" cy="300082"/>
          </a:xfrm>
          <a:prstGeom prst="rect">
            <a:avLst/>
          </a:prstGeom>
          <a:solidFill>
            <a:srgbClr val="00FF00"/>
          </a:solidFill>
        </p:spPr>
        <p:txBody>
          <a:bodyPr wrap="square">
            <a:spAutoFit/>
          </a:bodyPr>
          <a:lstStyle/>
          <a:p>
            <a:r>
              <a:rPr lang="en-US" dirty="0"/>
              <a:t>One-Dimensional Flow Form of the Mass Rate Balance</a:t>
            </a:r>
          </a:p>
        </p:txBody>
      </p:sp>
      <p:sp>
        <p:nvSpPr>
          <p:cNvPr id="9" name="TextBox 8">
            <a:extLst>
              <a:ext uri="{FF2B5EF4-FFF2-40B4-BE49-F238E27FC236}">
                <a16:creationId xmlns:a16="http://schemas.microsoft.com/office/drawing/2014/main" id="{CCB3F1FD-C516-43A2-B448-B8C7E6AAAEB2}"/>
              </a:ext>
            </a:extLst>
          </p:cNvPr>
          <p:cNvSpPr txBox="1"/>
          <p:nvPr/>
        </p:nvSpPr>
        <p:spPr>
          <a:xfrm>
            <a:off x="224404" y="1402904"/>
            <a:ext cx="4546962" cy="1754326"/>
          </a:xfrm>
          <a:prstGeom prst="rect">
            <a:avLst/>
          </a:prstGeom>
          <a:solidFill>
            <a:srgbClr val="00FFFF"/>
          </a:solidFill>
        </p:spPr>
        <p:txBody>
          <a:bodyPr wrap="square">
            <a:spAutoFit/>
          </a:bodyPr>
          <a:lstStyle/>
          <a:p>
            <a:pPr algn="just"/>
            <a:r>
              <a:rPr lang="en-US" dirty="0"/>
              <a:t>When a flowing stream of matter entering or exiting a control volume adheres to the following idealizations, the flow is said to be one-dimensional:</a:t>
            </a:r>
          </a:p>
          <a:p>
            <a:pPr marL="285750" indent="-285750" algn="just">
              <a:buFont typeface="Arial" panose="020B0604020202020204" pitchFamily="34" charset="0"/>
              <a:buChar char="•"/>
            </a:pPr>
            <a:r>
              <a:rPr lang="en-US" dirty="0"/>
              <a:t>The flow is normal to the boundary at locations where mass enters or exits the control volume.</a:t>
            </a:r>
          </a:p>
          <a:p>
            <a:pPr marL="285750" indent="-285750" algn="just">
              <a:buFont typeface="Arial" panose="020B0604020202020204" pitchFamily="34" charset="0"/>
              <a:buChar char="•"/>
            </a:pPr>
            <a:r>
              <a:rPr lang="en-US" dirty="0"/>
              <a:t>All intensive properties, including velocity and density, are uniform with position (bulk average values) over each inlet or exit area through which matter flows.</a:t>
            </a:r>
          </a:p>
        </p:txBody>
      </p:sp>
      <p:pic>
        <p:nvPicPr>
          <p:cNvPr id="11" name="Picture 10">
            <a:extLst>
              <a:ext uri="{FF2B5EF4-FFF2-40B4-BE49-F238E27FC236}">
                <a16:creationId xmlns:a16="http://schemas.microsoft.com/office/drawing/2014/main" id="{CF2F9BA1-202C-4225-9602-F659E95DE581}"/>
              </a:ext>
            </a:extLst>
          </p:cNvPr>
          <p:cNvPicPr>
            <a:picLocks noChangeAspect="1"/>
          </p:cNvPicPr>
          <p:nvPr/>
        </p:nvPicPr>
        <p:blipFill>
          <a:blip r:embed="rId2"/>
          <a:stretch>
            <a:fillRect/>
          </a:stretch>
        </p:blipFill>
        <p:spPr>
          <a:xfrm>
            <a:off x="9156032" y="1183377"/>
            <a:ext cx="4560046" cy="3348245"/>
          </a:xfrm>
          <a:prstGeom prst="rect">
            <a:avLst/>
          </a:prstGeom>
        </p:spPr>
      </p:pic>
      <p:pic>
        <p:nvPicPr>
          <p:cNvPr id="13" name="Picture 12">
            <a:extLst>
              <a:ext uri="{FF2B5EF4-FFF2-40B4-BE49-F238E27FC236}">
                <a16:creationId xmlns:a16="http://schemas.microsoft.com/office/drawing/2014/main" id="{60B97DD0-CB18-41F7-9642-E0EE3302EA64}"/>
              </a:ext>
            </a:extLst>
          </p:cNvPr>
          <p:cNvPicPr>
            <a:picLocks noChangeAspect="1"/>
          </p:cNvPicPr>
          <p:nvPr/>
        </p:nvPicPr>
        <p:blipFill>
          <a:blip r:embed="rId3"/>
          <a:stretch>
            <a:fillRect/>
          </a:stretch>
        </p:blipFill>
        <p:spPr>
          <a:xfrm>
            <a:off x="746918" y="3246829"/>
            <a:ext cx="3885282" cy="467783"/>
          </a:xfrm>
          <a:prstGeom prst="rect">
            <a:avLst/>
          </a:prstGeom>
        </p:spPr>
      </p:pic>
      <p:pic>
        <p:nvPicPr>
          <p:cNvPr id="29" name="Picture 28">
            <a:extLst>
              <a:ext uri="{FF2B5EF4-FFF2-40B4-BE49-F238E27FC236}">
                <a16:creationId xmlns:a16="http://schemas.microsoft.com/office/drawing/2014/main" id="{EC1D7F37-7195-4C08-9E00-337979898009}"/>
              </a:ext>
            </a:extLst>
          </p:cNvPr>
          <p:cNvPicPr>
            <a:picLocks noChangeAspect="1"/>
          </p:cNvPicPr>
          <p:nvPr/>
        </p:nvPicPr>
        <p:blipFill>
          <a:blip r:embed="rId4"/>
          <a:stretch>
            <a:fillRect/>
          </a:stretch>
        </p:blipFill>
        <p:spPr>
          <a:xfrm>
            <a:off x="5855026" y="1022420"/>
            <a:ext cx="2266289" cy="2293348"/>
          </a:xfrm>
          <a:prstGeom prst="rect">
            <a:avLst/>
          </a:prstGeom>
        </p:spPr>
      </p:pic>
      <p:pic>
        <p:nvPicPr>
          <p:cNvPr id="31" name="Picture 30">
            <a:extLst>
              <a:ext uri="{FF2B5EF4-FFF2-40B4-BE49-F238E27FC236}">
                <a16:creationId xmlns:a16="http://schemas.microsoft.com/office/drawing/2014/main" id="{2C5EEAB1-FA99-484B-8CF4-029B00D9A8F0}"/>
              </a:ext>
            </a:extLst>
          </p:cNvPr>
          <p:cNvPicPr>
            <a:picLocks noChangeAspect="1"/>
          </p:cNvPicPr>
          <p:nvPr/>
        </p:nvPicPr>
        <p:blipFill>
          <a:blip r:embed="rId5"/>
          <a:stretch>
            <a:fillRect/>
          </a:stretch>
        </p:blipFill>
        <p:spPr>
          <a:xfrm>
            <a:off x="2269909" y="3804211"/>
            <a:ext cx="2144645" cy="1588044"/>
          </a:xfrm>
          <a:prstGeom prst="rect">
            <a:avLst/>
          </a:prstGeom>
        </p:spPr>
      </p:pic>
      <p:pic>
        <p:nvPicPr>
          <p:cNvPr id="30" name="Picture 29">
            <a:extLst>
              <a:ext uri="{FF2B5EF4-FFF2-40B4-BE49-F238E27FC236}">
                <a16:creationId xmlns:a16="http://schemas.microsoft.com/office/drawing/2014/main" id="{0A34DDD5-A3AB-4568-B013-543D52645342}"/>
              </a:ext>
            </a:extLst>
          </p:cNvPr>
          <p:cNvPicPr>
            <a:picLocks noChangeAspect="1"/>
          </p:cNvPicPr>
          <p:nvPr/>
        </p:nvPicPr>
        <p:blipFill>
          <a:blip r:embed="rId6"/>
          <a:stretch>
            <a:fillRect/>
          </a:stretch>
        </p:blipFill>
        <p:spPr>
          <a:xfrm>
            <a:off x="224990" y="3787033"/>
            <a:ext cx="1972683" cy="1218265"/>
          </a:xfrm>
          <a:prstGeom prst="rect">
            <a:avLst/>
          </a:prstGeom>
        </p:spPr>
      </p:pic>
      <p:pic>
        <p:nvPicPr>
          <p:cNvPr id="2" name="Picture 1">
            <a:extLst>
              <a:ext uri="{FF2B5EF4-FFF2-40B4-BE49-F238E27FC236}">
                <a16:creationId xmlns:a16="http://schemas.microsoft.com/office/drawing/2014/main" id="{F2B33B19-84E5-4EE4-9774-B31743E0A9CC}"/>
              </a:ext>
            </a:extLst>
          </p:cNvPr>
          <p:cNvPicPr>
            <a:picLocks noChangeAspect="1"/>
          </p:cNvPicPr>
          <p:nvPr/>
        </p:nvPicPr>
        <p:blipFill>
          <a:blip r:embed="rId7"/>
          <a:stretch>
            <a:fillRect/>
          </a:stretch>
        </p:blipFill>
        <p:spPr>
          <a:xfrm>
            <a:off x="5121930" y="3484814"/>
            <a:ext cx="3816456" cy="1669699"/>
          </a:xfrm>
          <a:prstGeom prst="rect">
            <a:avLst/>
          </a:prstGeom>
        </p:spPr>
      </p:pic>
    </p:spTree>
    <p:extLst>
      <p:ext uri="{BB962C8B-B14F-4D97-AF65-F5344CB8AC3E}">
        <p14:creationId xmlns:p14="http://schemas.microsoft.com/office/powerpoint/2010/main" val="24454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6490879" cy="584775"/>
          </a:xfrm>
          <a:prstGeom prst="rect">
            <a:avLst/>
          </a:prstGeom>
        </p:spPr>
        <p:txBody>
          <a:bodyPr wrap="none">
            <a:spAutoFit/>
          </a:bodyPr>
          <a:lstStyle/>
          <a:p>
            <a:r>
              <a:rPr lang="en-US" sz="3200" b="1" dirty="0"/>
              <a:t>Forms of the Mass Rate Balance</a:t>
            </a:r>
            <a:endParaRPr lang="en-US" sz="7200" dirty="0"/>
          </a:p>
        </p:txBody>
      </p:sp>
      <p:sp>
        <p:nvSpPr>
          <p:cNvPr id="12" name="TextBox 11">
            <a:extLst>
              <a:ext uri="{FF2B5EF4-FFF2-40B4-BE49-F238E27FC236}">
                <a16:creationId xmlns:a16="http://schemas.microsoft.com/office/drawing/2014/main" id="{E1D6FF2E-B1C8-43E9-A482-0CA2D8E245A1}"/>
              </a:ext>
            </a:extLst>
          </p:cNvPr>
          <p:cNvSpPr txBox="1"/>
          <p:nvPr/>
        </p:nvSpPr>
        <p:spPr>
          <a:xfrm>
            <a:off x="276792" y="1071307"/>
            <a:ext cx="4620061" cy="300082"/>
          </a:xfrm>
          <a:prstGeom prst="rect">
            <a:avLst/>
          </a:prstGeom>
          <a:solidFill>
            <a:srgbClr val="00FF00"/>
          </a:solidFill>
        </p:spPr>
        <p:txBody>
          <a:bodyPr wrap="square">
            <a:spAutoFit/>
          </a:bodyPr>
          <a:lstStyle>
            <a:defPPr>
              <a:defRPr lang="en-US"/>
            </a:defPPr>
          </a:lstStyle>
          <a:p>
            <a:r>
              <a:rPr lang="en-US" dirty="0"/>
              <a:t>Steady-State Form of the Mass Rate Balance</a:t>
            </a:r>
          </a:p>
        </p:txBody>
      </p:sp>
      <p:sp>
        <p:nvSpPr>
          <p:cNvPr id="13" name="TextBox 12">
            <a:extLst>
              <a:ext uri="{FF2B5EF4-FFF2-40B4-BE49-F238E27FC236}">
                <a16:creationId xmlns:a16="http://schemas.microsoft.com/office/drawing/2014/main" id="{97100601-0A37-446B-A904-CD83821DB384}"/>
              </a:ext>
            </a:extLst>
          </p:cNvPr>
          <p:cNvSpPr txBox="1"/>
          <p:nvPr/>
        </p:nvSpPr>
        <p:spPr>
          <a:xfrm>
            <a:off x="276792" y="1537628"/>
            <a:ext cx="4620061" cy="300082"/>
          </a:xfrm>
          <a:prstGeom prst="rect">
            <a:avLst/>
          </a:prstGeom>
          <a:solidFill>
            <a:srgbClr val="00FFFF"/>
          </a:solidFill>
        </p:spPr>
        <p:txBody>
          <a:bodyPr wrap="square">
            <a:spAutoFit/>
          </a:bodyPr>
          <a:lstStyle>
            <a:defPPr>
              <a:defRPr lang="en-US"/>
            </a:defPPr>
            <a:lvl1pPr algn="just"/>
          </a:lstStyle>
          <a:p>
            <a:r>
              <a:rPr lang="en-US" dirty="0"/>
              <a:t> all properties are unchanging in time. </a:t>
            </a:r>
          </a:p>
        </p:txBody>
      </p:sp>
      <p:pic>
        <p:nvPicPr>
          <p:cNvPr id="14" name="Picture 13">
            <a:extLst>
              <a:ext uri="{FF2B5EF4-FFF2-40B4-BE49-F238E27FC236}">
                <a16:creationId xmlns:a16="http://schemas.microsoft.com/office/drawing/2014/main" id="{E044941F-0E5E-4FA7-B446-743C2C936CF2}"/>
              </a:ext>
            </a:extLst>
          </p:cNvPr>
          <p:cNvPicPr>
            <a:picLocks noChangeAspect="1"/>
          </p:cNvPicPr>
          <p:nvPr/>
        </p:nvPicPr>
        <p:blipFill rotWithShape="1">
          <a:blip r:embed="rId3"/>
          <a:srcRect r="41192"/>
          <a:stretch/>
        </p:blipFill>
        <p:spPr>
          <a:xfrm>
            <a:off x="1612704" y="1948947"/>
            <a:ext cx="1926362" cy="567902"/>
          </a:xfrm>
          <a:prstGeom prst="rect">
            <a:avLst/>
          </a:prstGeom>
        </p:spPr>
      </p:pic>
      <p:sp>
        <p:nvSpPr>
          <p:cNvPr id="15" name="TextBox 14">
            <a:extLst>
              <a:ext uri="{FF2B5EF4-FFF2-40B4-BE49-F238E27FC236}">
                <a16:creationId xmlns:a16="http://schemas.microsoft.com/office/drawing/2014/main" id="{7A0BC81C-8771-485E-A235-84751CCE849E}"/>
              </a:ext>
            </a:extLst>
          </p:cNvPr>
          <p:cNvSpPr txBox="1"/>
          <p:nvPr/>
        </p:nvSpPr>
        <p:spPr>
          <a:xfrm>
            <a:off x="276793" y="2589714"/>
            <a:ext cx="4620060" cy="300082"/>
          </a:xfrm>
          <a:prstGeom prst="rect">
            <a:avLst/>
          </a:prstGeom>
          <a:solidFill>
            <a:srgbClr val="00FF00"/>
          </a:solidFill>
        </p:spPr>
        <p:txBody>
          <a:bodyPr wrap="square">
            <a:spAutoFit/>
          </a:bodyPr>
          <a:lstStyle>
            <a:defPPr>
              <a:defRPr lang="en-US"/>
            </a:defPPr>
          </a:lstStyle>
          <a:p>
            <a:r>
              <a:rPr lang="en-US" dirty="0"/>
              <a:t>Integral Form of the Mass Rate Balance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3A1768-C7D8-4246-88E8-F67D3E9DF1CC}"/>
                  </a:ext>
                </a:extLst>
              </p:cNvPr>
              <p:cNvSpPr txBox="1"/>
              <p:nvPr/>
            </p:nvSpPr>
            <p:spPr>
              <a:xfrm>
                <a:off x="276792" y="3076492"/>
                <a:ext cx="4620061" cy="715581"/>
              </a:xfrm>
              <a:prstGeom prst="rect">
                <a:avLst/>
              </a:prstGeom>
              <a:solidFill>
                <a:srgbClr val="00FFFF"/>
              </a:solidFill>
            </p:spPr>
            <p:txBody>
              <a:bodyPr wrap="square">
                <a:spAutoFit/>
              </a:bodyPr>
              <a:lstStyle/>
              <a:p>
                <a:r>
                  <a:rPr lang="en-US" dirty="0"/>
                  <a:t>The product </a:t>
                </a:r>
                <a14:m>
                  <m:oMath xmlns:m="http://schemas.openxmlformats.org/officeDocument/2006/math">
                    <m:r>
                      <a:rPr lang="en-US" i="1" smtClean="0">
                        <a:latin typeface="Cambria Math" panose="02040503050406030204" pitchFamily="18" charset="0"/>
                        <a:ea typeface="Cambria Math" panose="02040503050406030204" pitchFamily="18" charset="0"/>
                      </a:rPr>
                      <m:t>𝜌</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𝑛</m:t>
                        </m:r>
                      </m:sub>
                    </m:sSub>
                    <m:r>
                      <a:rPr lang="en-US" b="0" i="0" smtClean="0">
                        <a:latin typeface="Cambria Math" panose="02040503050406030204" pitchFamily="18" charset="0"/>
                        <a:ea typeface="Cambria Math" panose="02040503050406030204" pitchFamily="18" charset="0"/>
                      </a:rPr>
                      <m:t> </m:t>
                    </m:r>
                  </m:oMath>
                </a14:m>
                <a:r>
                  <a:rPr lang="en-US" dirty="0"/>
                  <a:t>appearing in this equation, known as the mass flux, gives the time rate of mass flow per unit of area. </a:t>
                </a:r>
              </a:p>
            </p:txBody>
          </p:sp>
        </mc:Choice>
        <mc:Fallback xmlns="">
          <p:sp>
            <p:nvSpPr>
              <p:cNvPr id="16" name="TextBox 15">
                <a:extLst>
                  <a:ext uri="{FF2B5EF4-FFF2-40B4-BE49-F238E27FC236}">
                    <a16:creationId xmlns:a16="http://schemas.microsoft.com/office/drawing/2014/main" id="{0D3A1768-C7D8-4246-88E8-F67D3E9DF1CC}"/>
                  </a:ext>
                </a:extLst>
              </p:cNvPr>
              <p:cNvSpPr txBox="1">
                <a:spLocks noRot="1" noChangeAspect="1" noMove="1" noResize="1" noEditPoints="1" noAdjustHandles="1" noChangeArrowheads="1" noChangeShapeType="1" noTextEdit="1"/>
              </p:cNvSpPr>
              <p:nvPr/>
            </p:nvSpPr>
            <p:spPr>
              <a:xfrm>
                <a:off x="276792" y="3076492"/>
                <a:ext cx="4620061" cy="715581"/>
              </a:xfrm>
              <a:prstGeom prst="rect">
                <a:avLst/>
              </a:prstGeom>
              <a:blipFill>
                <a:blip r:embed="rId4"/>
                <a:stretch>
                  <a:fillRect l="-274" t="-1754" b="-7018"/>
                </a:stretch>
              </a:blipFill>
            </p:spPr>
            <p:txBody>
              <a:bodyPr/>
              <a:lstStyle/>
              <a:p>
                <a:r>
                  <a:rPr lang="en-FI">
                    <a:noFill/>
                  </a:rPr>
                  <a:t> </a:t>
                </a:r>
              </a:p>
            </p:txBody>
          </p:sp>
        </mc:Fallback>
      </mc:AlternateContent>
      <p:pic>
        <p:nvPicPr>
          <p:cNvPr id="17" name="Picture 16">
            <a:extLst>
              <a:ext uri="{FF2B5EF4-FFF2-40B4-BE49-F238E27FC236}">
                <a16:creationId xmlns:a16="http://schemas.microsoft.com/office/drawing/2014/main" id="{71501482-6AD2-481A-B1BF-945D564806E8}"/>
              </a:ext>
            </a:extLst>
          </p:cNvPr>
          <p:cNvPicPr>
            <a:picLocks noChangeAspect="1"/>
          </p:cNvPicPr>
          <p:nvPr/>
        </p:nvPicPr>
        <p:blipFill rotWithShape="1">
          <a:blip r:embed="rId5"/>
          <a:srcRect r="57758"/>
          <a:stretch/>
        </p:blipFill>
        <p:spPr>
          <a:xfrm>
            <a:off x="1479006" y="3978769"/>
            <a:ext cx="1306527" cy="441856"/>
          </a:xfrm>
          <a:prstGeom prst="rect">
            <a:avLst/>
          </a:prstGeom>
        </p:spPr>
      </p:pic>
      <p:pic>
        <p:nvPicPr>
          <p:cNvPr id="18" name="Picture 17">
            <a:extLst>
              <a:ext uri="{FF2B5EF4-FFF2-40B4-BE49-F238E27FC236}">
                <a16:creationId xmlns:a16="http://schemas.microsoft.com/office/drawing/2014/main" id="{DC0CB184-A773-4724-ADB8-A7AF05585247}"/>
              </a:ext>
            </a:extLst>
          </p:cNvPr>
          <p:cNvPicPr>
            <a:picLocks noChangeAspect="1"/>
          </p:cNvPicPr>
          <p:nvPr/>
        </p:nvPicPr>
        <p:blipFill rotWithShape="1">
          <a:blip r:embed="rId6"/>
          <a:srcRect r="26368"/>
          <a:stretch/>
        </p:blipFill>
        <p:spPr>
          <a:xfrm>
            <a:off x="686718" y="4493490"/>
            <a:ext cx="2860815" cy="441856"/>
          </a:xfrm>
          <a:prstGeom prst="rect">
            <a:avLst/>
          </a:prstGeom>
        </p:spPr>
      </p:pic>
      <p:pic>
        <p:nvPicPr>
          <p:cNvPr id="1026" name="Picture 2">
            <a:extLst>
              <a:ext uri="{FF2B5EF4-FFF2-40B4-BE49-F238E27FC236}">
                <a16:creationId xmlns:a16="http://schemas.microsoft.com/office/drawing/2014/main" id="{FDD81DD1-8AEE-6B11-1B44-868B2D850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625" y="1260541"/>
            <a:ext cx="3481371" cy="319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19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54C20-A1DF-4410-822B-C3A825E3D9FC}"/>
              </a:ext>
            </a:extLst>
          </p:cNvPr>
          <p:cNvPicPr>
            <a:picLocks noChangeAspect="1"/>
          </p:cNvPicPr>
          <p:nvPr/>
        </p:nvPicPr>
        <p:blipFill>
          <a:blip r:embed="rId4"/>
          <a:stretch>
            <a:fillRect/>
          </a:stretch>
        </p:blipFill>
        <p:spPr>
          <a:xfrm>
            <a:off x="34867" y="988406"/>
            <a:ext cx="4696858" cy="2889723"/>
          </a:xfrm>
          <a:prstGeom prst="rect">
            <a:avLst/>
          </a:prstGeom>
        </p:spPr>
      </p:pic>
      <p:sp>
        <p:nvSpPr>
          <p:cNvPr id="7" name="Rectangle 6">
            <a:extLst>
              <a:ext uri="{FF2B5EF4-FFF2-40B4-BE49-F238E27FC236}">
                <a16:creationId xmlns:a16="http://schemas.microsoft.com/office/drawing/2014/main" id="{C37032AC-1E09-48D5-887D-9C6D4ED50867}"/>
              </a:ext>
            </a:extLst>
          </p:cNvPr>
          <p:cNvSpPr/>
          <p:nvPr/>
        </p:nvSpPr>
        <p:spPr>
          <a:xfrm>
            <a:off x="276793" y="368119"/>
            <a:ext cx="7694735" cy="584775"/>
          </a:xfrm>
          <a:prstGeom prst="rect">
            <a:avLst/>
          </a:prstGeom>
        </p:spPr>
        <p:txBody>
          <a:bodyPr wrap="none">
            <a:spAutoFit/>
          </a:bodyPr>
          <a:lstStyle/>
          <a:p>
            <a:r>
              <a:rPr lang="en-US" sz="3200" b="1" dirty="0"/>
              <a:t>Applications of the Mass Rate Balance</a:t>
            </a:r>
            <a:endParaRPr lang="fi-FI" sz="3200" b="1" dirty="0"/>
          </a:p>
        </p:txBody>
      </p:sp>
      <p:pic>
        <p:nvPicPr>
          <p:cNvPr id="8" name="Picture 7">
            <a:extLst>
              <a:ext uri="{FF2B5EF4-FFF2-40B4-BE49-F238E27FC236}">
                <a16:creationId xmlns:a16="http://schemas.microsoft.com/office/drawing/2014/main" id="{522E2806-1AEB-40F5-9C3B-49AEF8386475}"/>
              </a:ext>
            </a:extLst>
          </p:cNvPr>
          <p:cNvPicPr>
            <a:picLocks noChangeAspect="1"/>
          </p:cNvPicPr>
          <p:nvPr/>
        </p:nvPicPr>
        <p:blipFill>
          <a:blip r:embed="rId5"/>
          <a:stretch>
            <a:fillRect/>
          </a:stretch>
        </p:blipFill>
        <p:spPr>
          <a:xfrm>
            <a:off x="150565" y="3804376"/>
            <a:ext cx="4571999" cy="1262796"/>
          </a:xfrm>
          <a:prstGeom prst="rect">
            <a:avLst/>
          </a:prstGeom>
        </p:spPr>
      </p:pic>
      <p:pic>
        <p:nvPicPr>
          <p:cNvPr id="10" name="yt1s.com - HCL Learning Structure of the Human Heart">
            <a:hlinkClick r:id="" action="ppaction://media"/>
            <a:extLst>
              <a:ext uri="{FF2B5EF4-FFF2-40B4-BE49-F238E27FC236}">
                <a16:creationId xmlns:a16="http://schemas.microsoft.com/office/drawing/2014/main" id="{CC24CC3F-868F-4732-98B1-E71215BC867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10373" y="1349319"/>
            <a:ext cx="4045491" cy="3034118"/>
          </a:xfrm>
          <a:prstGeom prst="rect">
            <a:avLst/>
          </a:prstGeom>
        </p:spPr>
      </p:pic>
    </p:spTree>
    <p:extLst>
      <p:ext uri="{BB962C8B-B14F-4D97-AF65-F5344CB8AC3E}">
        <p14:creationId xmlns:p14="http://schemas.microsoft.com/office/powerpoint/2010/main" val="34950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2462" y="29565"/>
            <a:ext cx="8927365" cy="584775"/>
          </a:xfrm>
          <a:prstGeom prst="rect">
            <a:avLst/>
          </a:prstGeom>
        </p:spPr>
        <p:txBody>
          <a:bodyPr wrap="square">
            <a:spAutoFit/>
          </a:bodyPr>
          <a:lstStyle/>
          <a:p>
            <a:r>
              <a:rPr lang="en-US" sz="3200" b="1" dirty="0"/>
              <a:t>Conservation of Energy for a Control Volume</a:t>
            </a:r>
            <a:endParaRPr lang="fi-FI" sz="3200" b="1" dirty="0"/>
          </a:p>
        </p:txBody>
      </p:sp>
      <p:sp>
        <p:nvSpPr>
          <p:cNvPr id="9" name="TextBox 8">
            <a:extLst>
              <a:ext uri="{FF2B5EF4-FFF2-40B4-BE49-F238E27FC236}">
                <a16:creationId xmlns:a16="http://schemas.microsoft.com/office/drawing/2014/main" id="{9B51127C-F5FB-41BD-853E-A24B1F717A69}"/>
              </a:ext>
            </a:extLst>
          </p:cNvPr>
          <p:cNvSpPr txBox="1"/>
          <p:nvPr/>
        </p:nvSpPr>
        <p:spPr>
          <a:xfrm>
            <a:off x="276793" y="756882"/>
            <a:ext cx="4740375"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Conservation of energy</a:t>
            </a:r>
          </a:p>
        </p:txBody>
      </p:sp>
      <p:pic>
        <p:nvPicPr>
          <p:cNvPr id="5" name="Picture 4">
            <a:extLst>
              <a:ext uri="{FF2B5EF4-FFF2-40B4-BE49-F238E27FC236}">
                <a16:creationId xmlns:a16="http://schemas.microsoft.com/office/drawing/2014/main" id="{44E799B7-DE77-47D6-815E-A27E3D63FF72}"/>
              </a:ext>
            </a:extLst>
          </p:cNvPr>
          <p:cNvPicPr>
            <a:picLocks noChangeAspect="1"/>
          </p:cNvPicPr>
          <p:nvPr/>
        </p:nvPicPr>
        <p:blipFill>
          <a:blip r:embed="rId3"/>
          <a:stretch>
            <a:fillRect/>
          </a:stretch>
        </p:blipFill>
        <p:spPr>
          <a:xfrm>
            <a:off x="276793" y="1156504"/>
            <a:ext cx="4572000" cy="845048"/>
          </a:xfrm>
          <a:prstGeom prst="rect">
            <a:avLst/>
          </a:prstGeom>
        </p:spPr>
      </p:pic>
      <p:pic>
        <p:nvPicPr>
          <p:cNvPr id="10" name="Picture 9">
            <a:extLst>
              <a:ext uri="{FF2B5EF4-FFF2-40B4-BE49-F238E27FC236}">
                <a16:creationId xmlns:a16="http://schemas.microsoft.com/office/drawing/2014/main" id="{A29FCA28-BD5A-4491-AEB4-E780B2A3BF0F}"/>
              </a:ext>
            </a:extLst>
          </p:cNvPr>
          <p:cNvPicPr>
            <a:picLocks noChangeAspect="1"/>
          </p:cNvPicPr>
          <p:nvPr/>
        </p:nvPicPr>
        <p:blipFill rotWithShape="1">
          <a:blip r:embed="rId4"/>
          <a:srcRect r="9463"/>
          <a:stretch/>
        </p:blipFill>
        <p:spPr>
          <a:xfrm>
            <a:off x="706451" y="2115782"/>
            <a:ext cx="3361347" cy="492834"/>
          </a:xfrm>
          <a:prstGeom prst="rect">
            <a:avLst/>
          </a:prstGeom>
        </p:spPr>
      </p:pic>
      <p:pic>
        <p:nvPicPr>
          <p:cNvPr id="12" name="Picture 11">
            <a:extLst>
              <a:ext uri="{FF2B5EF4-FFF2-40B4-BE49-F238E27FC236}">
                <a16:creationId xmlns:a16="http://schemas.microsoft.com/office/drawing/2014/main" id="{510AAD79-583C-475F-B408-26E6055D41E1}"/>
              </a:ext>
            </a:extLst>
          </p:cNvPr>
          <p:cNvPicPr>
            <a:picLocks noChangeAspect="1"/>
          </p:cNvPicPr>
          <p:nvPr/>
        </p:nvPicPr>
        <p:blipFill rotWithShape="1">
          <a:blip r:embed="rId5"/>
          <a:srcRect b="11421"/>
          <a:stretch/>
        </p:blipFill>
        <p:spPr>
          <a:xfrm>
            <a:off x="5401498" y="2569715"/>
            <a:ext cx="2814608" cy="239078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EC3007-3D30-4D8E-9D80-FAD9D387AC51}"/>
                  </a:ext>
                </a:extLst>
              </p:cNvPr>
              <p:cNvSpPr txBox="1"/>
              <p:nvPr/>
            </p:nvSpPr>
            <p:spPr>
              <a:xfrm>
                <a:off x="163576" y="2608616"/>
                <a:ext cx="4853592" cy="2390783"/>
              </a:xfrm>
              <a:prstGeom prst="rect">
                <a:avLst/>
              </a:prstGeom>
              <a:solidFill>
                <a:srgbClr val="00FFFF"/>
              </a:solidFill>
            </p:spPr>
            <p:txBody>
              <a:bodyPr wrap="square">
                <a:spAutoFit/>
              </a:bodyPr>
              <a:lstStyle/>
              <a:p>
                <a:r>
                  <a:rPr lang="en-US" dirty="0"/>
                  <a:t>Because work is always done on or by a control volume where matter flows across the boundary, it is convenient to separate the work term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oMath>
                </a14:m>
                <a:r>
                  <a:rPr lang="en-US" dirty="0"/>
                  <a:t> of above equation into two contributions: </a:t>
                </a:r>
              </a:p>
              <a:p>
                <a:pPr marL="285750" indent="-285750">
                  <a:buFont typeface="Arial" panose="020B0604020202020204" pitchFamily="34" charset="0"/>
                  <a:buChar char="•"/>
                </a:pPr>
                <a:r>
                  <a:rPr lang="en-US" dirty="0"/>
                  <a:t>One contribution is the work associated with the fluid pressure as mass is introduced at inlets and removed at exits. </a:t>
                </a:r>
              </a:p>
              <a:p>
                <a:pPr marL="285750" indent="-285750">
                  <a:buFont typeface="Arial" panose="020B0604020202020204" pitchFamily="34" charset="0"/>
                  <a:buChar char="•"/>
                </a:pPr>
                <a:r>
                  <a:rPr lang="en-US" dirty="0"/>
                  <a:t>The other contribution, denoted by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𝑊</m:t>
                            </m:r>
                          </m:e>
                        </m:acc>
                      </m:e>
                      <m:sub>
                        <m:r>
                          <m:rPr>
                            <m:nor/>
                          </m:rPr>
                          <a:rPr lang="en-US" dirty="0"/>
                          <m:t>cv</m:t>
                        </m:r>
                      </m:sub>
                    </m:sSub>
                  </m:oMath>
                </a14:m>
                <a:r>
                  <a:rPr lang="en-US" dirty="0"/>
                  <a:t>, includes all other work effects, such as those associated with rotating shafts, displacement of the boundary, and electrical effects.</a:t>
                </a:r>
              </a:p>
            </p:txBody>
          </p:sp>
        </mc:Choice>
        <mc:Fallback xmlns="">
          <p:sp>
            <p:nvSpPr>
              <p:cNvPr id="16" name="TextBox 15">
                <a:extLst>
                  <a:ext uri="{FF2B5EF4-FFF2-40B4-BE49-F238E27FC236}">
                    <a16:creationId xmlns:a16="http://schemas.microsoft.com/office/drawing/2014/main" id="{38EC3007-3D30-4D8E-9D80-FAD9D387AC51}"/>
                  </a:ext>
                </a:extLst>
              </p:cNvPr>
              <p:cNvSpPr txBox="1">
                <a:spLocks noRot="1" noChangeAspect="1" noMove="1" noResize="1" noEditPoints="1" noAdjustHandles="1" noChangeArrowheads="1" noChangeShapeType="1" noTextEdit="1"/>
              </p:cNvSpPr>
              <p:nvPr/>
            </p:nvSpPr>
            <p:spPr>
              <a:xfrm>
                <a:off x="163576" y="2608616"/>
                <a:ext cx="4853592" cy="2390783"/>
              </a:xfrm>
              <a:prstGeom prst="rect">
                <a:avLst/>
              </a:prstGeom>
              <a:blipFill>
                <a:blip r:embed="rId6"/>
                <a:stretch>
                  <a:fillRect t="-529" r="-521" b="-1587"/>
                </a:stretch>
              </a:blipFill>
            </p:spPr>
            <p:txBody>
              <a:bodyPr/>
              <a:lstStyle/>
              <a:p>
                <a:r>
                  <a:rPr lang="en-FI">
                    <a:noFill/>
                  </a:rPr>
                  <a:t> </a:t>
                </a:r>
              </a:p>
            </p:txBody>
          </p:sp>
        </mc:Fallback>
      </mc:AlternateContent>
      <p:pic>
        <p:nvPicPr>
          <p:cNvPr id="15" name="Picture 14">
            <a:extLst>
              <a:ext uri="{FF2B5EF4-FFF2-40B4-BE49-F238E27FC236}">
                <a16:creationId xmlns:a16="http://schemas.microsoft.com/office/drawing/2014/main" id="{CC564D71-E7B4-4FB7-9CEC-C7C79E63A1E7}"/>
              </a:ext>
            </a:extLst>
          </p:cNvPr>
          <p:cNvPicPr>
            <a:picLocks noChangeAspect="1"/>
          </p:cNvPicPr>
          <p:nvPr/>
        </p:nvPicPr>
        <p:blipFill rotWithShape="1">
          <a:blip r:embed="rId7"/>
          <a:srcRect r="26126"/>
          <a:stretch/>
        </p:blipFill>
        <p:spPr>
          <a:xfrm>
            <a:off x="5565971" y="1307946"/>
            <a:ext cx="2569626" cy="540000"/>
          </a:xfrm>
          <a:prstGeom prst="rect">
            <a:avLst/>
          </a:prstGeom>
        </p:spPr>
      </p:pic>
      <p:pic>
        <p:nvPicPr>
          <p:cNvPr id="19" name="Picture 18">
            <a:extLst>
              <a:ext uri="{FF2B5EF4-FFF2-40B4-BE49-F238E27FC236}">
                <a16:creationId xmlns:a16="http://schemas.microsoft.com/office/drawing/2014/main" id="{0543998F-24FF-47C2-A9E5-CDF62BED6FA5}"/>
              </a:ext>
            </a:extLst>
          </p:cNvPr>
          <p:cNvPicPr>
            <a:picLocks noChangeAspect="1"/>
          </p:cNvPicPr>
          <p:nvPr/>
        </p:nvPicPr>
        <p:blipFill rotWithShape="1">
          <a:blip r:embed="rId8"/>
          <a:srcRect r="18927"/>
          <a:stretch/>
        </p:blipFill>
        <p:spPr>
          <a:xfrm>
            <a:off x="5565969" y="1957201"/>
            <a:ext cx="2569627" cy="232968"/>
          </a:xfrm>
          <a:prstGeom prst="rect">
            <a:avLst/>
          </a:prstGeom>
        </p:spPr>
      </p:pic>
      <p:pic>
        <p:nvPicPr>
          <p:cNvPr id="22" name="Picture 21">
            <a:extLst>
              <a:ext uri="{FF2B5EF4-FFF2-40B4-BE49-F238E27FC236}">
                <a16:creationId xmlns:a16="http://schemas.microsoft.com/office/drawing/2014/main" id="{0F1254B4-2F20-4CA2-BCCF-66A5455CDA79}"/>
              </a:ext>
            </a:extLst>
          </p:cNvPr>
          <p:cNvPicPr>
            <a:picLocks noChangeAspect="1"/>
          </p:cNvPicPr>
          <p:nvPr/>
        </p:nvPicPr>
        <p:blipFill rotWithShape="1">
          <a:blip r:embed="rId9"/>
          <a:srcRect r="19326"/>
          <a:stretch/>
        </p:blipFill>
        <p:spPr>
          <a:xfrm>
            <a:off x="5565967" y="2229656"/>
            <a:ext cx="2569626" cy="266400"/>
          </a:xfrm>
          <a:prstGeom prst="rect">
            <a:avLst/>
          </a:prstGeom>
        </p:spPr>
      </p:pic>
      <p:sp>
        <p:nvSpPr>
          <p:cNvPr id="23" name="TextBox 22">
            <a:extLst>
              <a:ext uri="{FF2B5EF4-FFF2-40B4-BE49-F238E27FC236}">
                <a16:creationId xmlns:a16="http://schemas.microsoft.com/office/drawing/2014/main" id="{8035C7C6-5C29-4FCF-9ABC-9651E8544DEA}"/>
              </a:ext>
            </a:extLst>
          </p:cNvPr>
          <p:cNvSpPr txBox="1"/>
          <p:nvPr/>
        </p:nvSpPr>
        <p:spPr>
          <a:xfrm>
            <a:off x="5565969" y="785231"/>
            <a:ext cx="3070031"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Flow work</a:t>
            </a:r>
          </a:p>
        </p:txBody>
      </p:sp>
    </p:spTree>
    <p:extLst>
      <p:ext uri="{BB962C8B-B14F-4D97-AF65-F5344CB8AC3E}">
        <p14:creationId xmlns:p14="http://schemas.microsoft.com/office/powerpoint/2010/main" val="28654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8867207" cy="1077218"/>
          </a:xfrm>
          <a:prstGeom prst="rect">
            <a:avLst/>
          </a:prstGeom>
        </p:spPr>
        <p:txBody>
          <a:bodyPr wrap="square">
            <a:spAutoFit/>
          </a:bodyPr>
          <a:lstStyle/>
          <a:p>
            <a:r>
              <a:rPr lang="en-US" sz="3200" b="1" dirty="0"/>
              <a:t>One-Dimensional Flow Form of the Control Volume Energy Rate Balance</a:t>
            </a:r>
            <a:endParaRPr lang="fi-FI" sz="3200" b="1" dirty="0"/>
          </a:p>
        </p:txBody>
      </p:sp>
      <p:sp>
        <p:nvSpPr>
          <p:cNvPr id="13" name="TextBox 12">
            <a:extLst>
              <a:ext uri="{FF2B5EF4-FFF2-40B4-BE49-F238E27FC236}">
                <a16:creationId xmlns:a16="http://schemas.microsoft.com/office/drawing/2014/main" id="{5B74F3C6-B3E7-486E-ACFE-BB52BB7C8BF2}"/>
              </a:ext>
            </a:extLst>
          </p:cNvPr>
          <p:cNvSpPr txBox="1"/>
          <p:nvPr/>
        </p:nvSpPr>
        <p:spPr>
          <a:xfrm>
            <a:off x="276794" y="1164928"/>
            <a:ext cx="4668186" cy="300082"/>
          </a:xfrm>
          <a:prstGeom prst="rect">
            <a:avLst/>
          </a:prstGeom>
          <a:solidFill>
            <a:srgbClr val="00FF00"/>
          </a:solidFill>
        </p:spPr>
        <p:txBody>
          <a:bodyPr wrap="square">
            <a:spAutoFit/>
          </a:bodyPr>
          <a:lstStyle/>
          <a:p>
            <a:r>
              <a:rPr lang="en-US" dirty="0"/>
              <a:t>Energy rate balance</a:t>
            </a:r>
          </a:p>
        </p:txBody>
      </p:sp>
      <p:pic>
        <p:nvPicPr>
          <p:cNvPr id="5" name="Picture 4">
            <a:extLst>
              <a:ext uri="{FF2B5EF4-FFF2-40B4-BE49-F238E27FC236}">
                <a16:creationId xmlns:a16="http://schemas.microsoft.com/office/drawing/2014/main" id="{EFD22833-CEC7-49A6-BCB8-AB83A8BC2BB3}"/>
              </a:ext>
            </a:extLst>
          </p:cNvPr>
          <p:cNvPicPr>
            <a:picLocks noChangeAspect="1"/>
          </p:cNvPicPr>
          <p:nvPr/>
        </p:nvPicPr>
        <p:blipFill rotWithShape="1">
          <a:blip r:embed="rId3"/>
          <a:srcRect r="10641"/>
          <a:stretch/>
        </p:blipFill>
        <p:spPr>
          <a:xfrm>
            <a:off x="526975" y="1523154"/>
            <a:ext cx="3819180" cy="486000"/>
          </a:xfrm>
          <a:prstGeom prst="rect">
            <a:avLst/>
          </a:prstGeom>
        </p:spPr>
      </p:pic>
      <p:sp>
        <p:nvSpPr>
          <p:cNvPr id="17" name="TextBox 16">
            <a:extLst>
              <a:ext uri="{FF2B5EF4-FFF2-40B4-BE49-F238E27FC236}">
                <a16:creationId xmlns:a16="http://schemas.microsoft.com/office/drawing/2014/main" id="{0B823FEC-A992-4465-9FD7-87D5B4F4E6A5}"/>
              </a:ext>
            </a:extLst>
          </p:cNvPr>
          <p:cNvSpPr txBox="1"/>
          <p:nvPr/>
        </p:nvSpPr>
        <p:spPr>
          <a:xfrm>
            <a:off x="276794" y="2070025"/>
            <a:ext cx="4668186" cy="300082"/>
          </a:xfrm>
          <a:prstGeom prst="rect">
            <a:avLst/>
          </a:prstGeom>
          <a:solidFill>
            <a:srgbClr val="00FF00"/>
          </a:solidFill>
        </p:spPr>
        <p:txBody>
          <a:bodyPr wrap="square">
            <a:spAutoFit/>
          </a:bodyPr>
          <a:lstStyle/>
          <a:p>
            <a:r>
              <a:rPr lang="en-US" dirty="0"/>
              <a:t>Integral Form of the Control Volume Energy Rate Balance</a:t>
            </a:r>
          </a:p>
        </p:txBody>
      </p:sp>
      <p:pic>
        <p:nvPicPr>
          <p:cNvPr id="9" name="Picture 8">
            <a:extLst>
              <a:ext uri="{FF2B5EF4-FFF2-40B4-BE49-F238E27FC236}">
                <a16:creationId xmlns:a16="http://schemas.microsoft.com/office/drawing/2014/main" id="{AC0C3833-CBE8-4ABC-84B3-613CD29CF65B}"/>
              </a:ext>
            </a:extLst>
          </p:cNvPr>
          <p:cNvPicPr>
            <a:picLocks noChangeAspect="1"/>
          </p:cNvPicPr>
          <p:nvPr/>
        </p:nvPicPr>
        <p:blipFill rotWithShape="1">
          <a:blip r:embed="rId4"/>
          <a:srcRect r="29047"/>
          <a:stretch/>
        </p:blipFill>
        <p:spPr>
          <a:xfrm>
            <a:off x="526974" y="2446281"/>
            <a:ext cx="2327544" cy="379950"/>
          </a:xfrm>
          <a:prstGeom prst="rect">
            <a:avLst/>
          </a:prstGeom>
        </p:spPr>
      </p:pic>
      <p:pic>
        <p:nvPicPr>
          <p:cNvPr id="11" name="Picture 10">
            <a:extLst>
              <a:ext uri="{FF2B5EF4-FFF2-40B4-BE49-F238E27FC236}">
                <a16:creationId xmlns:a16="http://schemas.microsoft.com/office/drawing/2014/main" id="{4A945723-CD56-4F22-AB23-87A984DA0F08}"/>
              </a:ext>
            </a:extLst>
          </p:cNvPr>
          <p:cNvPicPr>
            <a:picLocks noChangeAspect="1"/>
          </p:cNvPicPr>
          <p:nvPr/>
        </p:nvPicPr>
        <p:blipFill rotWithShape="1">
          <a:blip r:embed="rId5"/>
          <a:srcRect r="14107"/>
          <a:stretch/>
        </p:blipFill>
        <p:spPr>
          <a:xfrm>
            <a:off x="526974" y="2981138"/>
            <a:ext cx="3280413" cy="773931"/>
          </a:xfrm>
          <a:prstGeom prst="rect">
            <a:avLst/>
          </a:prstGeom>
        </p:spPr>
      </p:pic>
      <p:sp>
        <p:nvSpPr>
          <p:cNvPr id="2" name="TextBox 1">
            <a:extLst>
              <a:ext uri="{FF2B5EF4-FFF2-40B4-BE49-F238E27FC236}">
                <a16:creationId xmlns:a16="http://schemas.microsoft.com/office/drawing/2014/main" id="{36EE6B1C-D4A1-B373-CC7C-7157C0FC8CFA}"/>
              </a:ext>
            </a:extLst>
          </p:cNvPr>
          <p:cNvSpPr txBox="1"/>
          <p:nvPr/>
        </p:nvSpPr>
        <p:spPr>
          <a:xfrm>
            <a:off x="276792" y="3834491"/>
            <a:ext cx="4668187" cy="507831"/>
          </a:xfrm>
          <a:prstGeom prst="rect">
            <a:avLst/>
          </a:prstGeom>
          <a:solidFill>
            <a:srgbClr val="00FF00"/>
          </a:solidFill>
        </p:spPr>
        <p:txBody>
          <a:bodyPr wrap="square">
            <a:spAutoFit/>
          </a:bodyPr>
          <a:lstStyle/>
          <a:p>
            <a:r>
              <a:rPr lang="en-US" dirty="0"/>
              <a:t>Steady-State Forms of the Mass and Energy Rate Balances</a:t>
            </a:r>
          </a:p>
        </p:txBody>
      </p:sp>
      <p:pic>
        <p:nvPicPr>
          <p:cNvPr id="3" name="Picture 2">
            <a:extLst>
              <a:ext uri="{FF2B5EF4-FFF2-40B4-BE49-F238E27FC236}">
                <a16:creationId xmlns:a16="http://schemas.microsoft.com/office/drawing/2014/main" id="{E602FC98-FB85-74BF-FE05-F857BEE67C62}"/>
              </a:ext>
            </a:extLst>
          </p:cNvPr>
          <p:cNvPicPr>
            <a:picLocks noChangeAspect="1"/>
          </p:cNvPicPr>
          <p:nvPr/>
        </p:nvPicPr>
        <p:blipFill rotWithShape="1">
          <a:blip r:embed="rId6"/>
          <a:srcRect r="40970"/>
          <a:stretch/>
        </p:blipFill>
        <p:spPr>
          <a:xfrm>
            <a:off x="1344427" y="4410040"/>
            <a:ext cx="1836095" cy="532416"/>
          </a:xfrm>
          <a:prstGeom prst="rect">
            <a:avLst/>
          </a:prstGeom>
        </p:spPr>
      </p:pic>
      <p:sp>
        <p:nvSpPr>
          <p:cNvPr id="4" name="TextBox 3">
            <a:extLst>
              <a:ext uri="{FF2B5EF4-FFF2-40B4-BE49-F238E27FC236}">
                <a16:creationId xmlns:a16="http://schemas.microsoft.com/office/drawing/2014/main" id="{33331A6D-1262-B9F1-410B-AFCF3F2BBCED}"/>
              </a:ext>
            </a:extLst>
          </p:cNvPr>
          <p:cNvSpPr txBox="1"/>
          <p:nvPr/>
        </p:nvSpPr>
        <p:spPr>
          <a:xfrm>
            <a:off x="5311251" y="1164928"/>
            <a:ext cx="3676338" cy="300082"/>
          </a:xfrm>
          <a:prstGeom prst="rect">
            <a:avLst/>
          </a:prstGeom>
          <a:solidFill>
            <a:srgbClr val="00FF00"/>
          </a:solidFill>
        </p:spPr>
        <p:txBody>
          <a:bodyPr wrap="square">
            <a:spAutoFit/>
          </a:bodyPr>
          <a:lstStyle>
            <a:defPPr>
              <a:defRPr lang="en-US"/>
            </a:defPPr>
          </a:lstStyle>
          <a:p>
            <a:r>
              <a:rPr lang="en-US" dirty="0"/>
              <a:t>Saturation temperature and pressure</a:t>
            </a:r>
          </a:p>
        </p:txBody>
      </p:sp>
      <p:pic>
        <p:nvPicPr>
          <p:cNvPr id="6" name="Picture 5">
            <a:extLst>
              <a:ext uri="{FF2B5EF4-FFF2-40B4-BE49-F238E27FC236}">
                <a16:creationId xmlns:a16="http://schemas.microsoft.com/office/drawing/2014/main" id="{BFE0F983-B5E6-A1CD-B9EC-94397E860968}"/>
              </a:ext>
            </a:extLst>
          </p:cNvPr>
          <p:cNvPicPr>
            <a:picLocks noChangeAspect="1"/>
          </p:cNvPicPr>
          <p:nvPr/>
        </p:nvPicPr>
        <p:blipFill rotWithShape="1">
          <a:blip r:embed="rId7"/>
          <a:srcRect r="12883"/>
          <a:stretch/>
        </p:blipFill>
        <p:spPr>
          <a:xfrm>
            <a:off x="5311251" y="1669412"/>
            <a:ext cx="3553349" cy="475200"/>
          </a:xfrm>
          <a:prstGeom prst="rect">
            <a:avLst/>
          </a:prstGeom>
        </p:spPr>
      </p:pic>
      <p:pic>
        <p:nvPicPr>
          <p:cNvPr id="7" name="Picture 6">
            <a:extLst>
              <a:ext uri="{FF2B5EF4-FFF2-40B4-BE49-F238E27FC236}">
                <a16:creationId xmlns:a16="http://schemas.microsoft.com/office/drawing/2014/main" id="{6CEA8A88-81EB-8B19-5B30-9FC9C59607B2}"/>
              </a:ext>
            </a:extLst>
          </p:cNvPr>
          <p:cNvPicPr>
            <a:picLocks noChangeAspect="1"/>
          </p:cNvPicPr>
          <p:nvPr/>
        </p:nvPicPr>
        <p:blipFill rotWithShape="1">
          <a:blip r:embed="rId8"/>
          <a:srcRect r="16294"/>
          <a:stretch/>
        </p:blipFill>
        <p:spPr>
          <a:xfrm>
            <a:off x="5336614" y="2349014"/>
            <a:ext cx="3104653" cy="525600"/>
          </a:xfrm>
          <a:prstGeom prst="rect">
            <a:avLst/>
          </a:prstGeom>
        </p:spPr>
      </p:pic>
      <p:sp>
        <p:nvSpPr>
          <p:cNvPr id="10" name="TextBox 9">
            <a:extLst>
              <a:ext uri="{FF2B5EF4-FFF2-40B4-BE49-F238E27FC236}">
                <a16:creationId xmlns:a16="http://schemas.microsoft.com/office/drawing/2014/main" id="{D118FAFB-4211-FF4C-0FAB-09CD8D34C534}"/>
              </a:ext>
            </a:extLst>
          </p:cNvPr>
          <p:cNvSpPr txBox="1"/>
          <p:nvPr/>
        </p:nvSpPr>
        <p:spPr>
          <a:xfrm>
            <a:off x="5336614" y="3079016"/>
            <a:ext cx="3697994" cy="507831"/>
          </a:xfrm>
          <a:prstGeom prst="rect">
            <a:avLst/>
          </a:prstGeom>
          <a:solidFill>
            <a:srgbClr val="00FF00"/>
          </a:solidFill>
        </p:spPr>
        <p:txBody>
          <a:bodyPr wrap="square">
            <a:spAutoFit/>
          </a:bodyPr>
          <a:lstStyle/>
          <a:p>
            <a:r>
              <a:rPr lang="en-US" dirty="0"/>
              <a:t>One-inlet, one-exit control volumes at steady </a:t>
            </a:r>
          </a:p>
          <a:p>
            <a:r>
              <a:rPr lang="en-US" dirty="0"/>
              <a:t>state.</a:t>
            </a:r>
          </a:p>
        </p:txBody>
      </p:sp>
      <p:pic>
        <p:nvPicPr>
          <p:cNvPr id="12" name="Picture 11">
            <a:extLst>
              <a:ext uri="{FF2B5EF4-FFF2-40B4-BE49-F238E27FC236}">
                <a16:creationId xmlns:a16="http://schemas.microsoft.com/office/drawing/2014/main" id="{1F03BFD6-0902-E1FC-CF68-117460C1E7F6}"/>
              </a:ext>
            </a:extLst>
          </p:cNvPr>
          <p:cNvPicPr>
            <a:picLocks noChangeAspect="1"/>
          </p:cNvPicPr>
          <p:nvPr/>
        </p:nvPicPr>
        <p:blipFill rotWithShape="1">
          <a:blip r:embed="rId9"/>
          <a:srcRect l="15016" r="13817" b="60038"/>
          <a:stretch/>
        </p:blipFill>
        <p:spPr>
          <a:xfrm>
            <a:off x="5658764" y="3791249"/>
            <a:ext cx="3053693" cy="507831"/>
          </a:xfrm>
          <a:prstGeom prst="rect">
            <a:avLst/>
          </a:prstGeom>
        </p:spPr>
      </p:pic>
    </p:spTree>
    <p:extLst>
      <p:ext uri="{BB962C8B-B14F-4D97-AF65-F5344CB8AC3E}">
        <p14:creationId xmlns:p14="http://schemas.microsoft.com/office/powerpoint/2010/main" val="152171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 grpId="0" animBg="1"/>
      <p:bldP spid="4"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63804B-4AB7-C7EE-5C10-6AED1563980E}"/>
              </a:ext>
            </a:extLst>
          </p:cNvPr>
          <p:cNvSpPr/>
          <p:nvPr/>
        </p:nvSpPr>
        <p:spPr>
          <a:xfrm>
            <a:off x="1920955" y="2565112"/>
            <a:ext cx="5923416" cy="584775"/>
          </a:xfrm>
          <a:prstGeom prst="rect">
            <a:avLst/>
          </a:prstGeom>
        </p:spPr>
        <p:txBody>
          <a:bodyPr wrap="none">
            <a:spAutoFit/>
          </a:bodyPr>
          <a:lstStyle/>
          <a:p>
            <a:r>
              <a:rPr lang="en-US" sz="3200" b="1" dirty="0"/>
              <a:t>Properties of Pure Substance</a:t>
            </a:r>
            <a:endParaRPr lang="fi-FI" sz="3200" b="1" dirty="0"/>
          </a:p>
        </p:txBody>
      </p:sp>
    </p:spTree>
    <p:extLst>
      <p:ext uri="{BB962C8B-B14F-4D97-AF65-F5344CB8AC3E}">
        <p14:creationId xmlns:p14="http://schemas.microsoft.com/office/powerpoint/2010/main" val="4208528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Nozzles and Diffusers</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276793" y="770258"/>
            <a:ext cx="3865439" cy="300082"/>
          </a:xfrm>
          <a:prstGeom prst="rect">
            <a:avLst/>
          </a:prstGeom>
          <a:solidFill>
            <a:srgbClr val="00FF00"/>
          </a:solidFill>
        </p:spPr>
        <p:txBody>
          <a:bodyPr wrap="square">
            <a:spAutoFit/>
          </a:bodyPr>
          <a:lstStyle/>
          <a:p>
            <a:r>
              <a:rPr lang="en-US" dirty="0"/>
              <a:t>Nozzle</a:t>
            </a:r>
          </a:p>
        </p:txBody>
      </p:sp>
      <p:sp>
        <p:nvSpPr>
          <p:cNvPr id="16" name="TextBox 15">
            <a:extLst>
              <a:ext uri="{FF2B5EF4-FFF2-40B4-BE49-F238E27FC236}">
                <a16:creationId xmlns:a16="http://schemas.microsoft.com/office/drawing/2014/main" id="{05E33F49-D62D-47FE-AE19-CA693F668E13}"/>
              </a:ext>
            </a:extLst>
          </p:cNvPr>
          <p:cNvSpPr txBox="1"/>
          <p:nvPr/>
        </p:nvSpPr>
        <p:spPr>
          <a:xfrm>
            <a:off x="276793" y="1897212"/>
            <a:ext cx="3865439" cy="300082"/>
          </a:xfrm>
          <a:prstGeom prst="rect">
            <a:avLst/>
          </a:prstGeom>
          <a:solidFill>
            <a:srgbClr val="00FF00"/>
          </a:solidFill>
        </p:spPr>
        <p:txBody>
          <a:bodyPr wrap="square">
            <a:spAutoFit/>
          </a:bodyPr>
          <a:lstStyle>
            <a:defPPr>
              <a:defRPr lang="en-US"/>
            </a:defPPr>
          </a:lstStyle>
          <a:p>
            <a:r>
              <a:rPr lang="en-US" dirty="0"/>
              <a:t>Diffuser</a:t>
            </a:r>
          </a:p>
        </p:txBody>
      </p:sp>
      <p:sp>
        <p:nvSpPr>
          <p:cNvPr id="11" name="TextBox 10">
            <a:extLst>
              <a:ext uri="{FF2B5EF4-FFF2-40B4-BE49-F238E27FC236}">
                <a16:creationId xmlns:a16="http://schemas.microsoft.com/office/drawing/2014/main" id="{0B75B4C4-0937-4529-A0F1-CA9CEFA348E4}"/>
              </a:ext>
            </a:extLst>
          </p:cNvPr>
          <p:cNvSpPr txBox="1"/>
          <p:nvPr/>
        </p:nvSpPr>
        <p:spPr>
          <a:xfrm>
            <a:off x="276793" y="1121294"/>
            <a:ext cx="3865439" cy="715581"/>
          </a:xfrm>
          <a:prstGeom prst="rect">
            <a:avLst/>
          </a:prstGeom>
          <a:solidFill>
            <a:srgbClr val="00B0F0"/>
          </a:solidFill>
        </p:spPr>
        <p:txBody>
          <a:bodyPr wrap="square">
            <a:spAutoFit/>
          </a:bodyPr>
          <a:lstStyle/>
          <a:p>
            <a:r>
              <a:rPr lang="en-US" dirty="0"/>
              <a:t>A nozzle is a flow passage of varying cross-sectional area in which the velocity of a gas or liquid increases in the direction of flow. </a:t>
            </a:r>
          </a:p>
        </p:txBody>
      </p:sp>
      <p:sp>
        <p:nvSpPr>
          <p:cNvPr id="13" name="TextBox 12">
            <a:extLst>
              <a:ext uri="{FF2B5EF4-FFF2-40B4-BE49-F238E27FC236}">
                <a16:creationId xmlns:a16="http://schemas.microsoft.com/office/drawing/2014/main" id="{F45002B0-3DA8-4DE9-B03C-7CD42D47699D}"/>
              </a:ext>
            </a:extLst>
          </p:cNvPr>
          <p:cNvSpPr txBox="1"/>
          <p:nvPr/>
        </p:nvSpPr>
        <p:spPr>
          <a:xfrm>
            <a:off x="276793" y="2286668"/>
            <a:ext cx="3865439" cy="507831"/>
          </a:xfrm>
          <a:prstGeom prst="rect">
            <a:avLst/>
          </a:prstGeom>
          <a:solidFill>
            <a:srgbClr val="FFC000"/>
          </a:solidFill>
        </p:spPr>
        <p:txBody>
          <a:bodyPr wrap="square">
            <a:spAutoFit/>
          </a:bodyPr>
          <a:lstStyle/>
          <a:p>
            <a:r>
              <a:rPr lang="en-US" dirty="0"/>
              <a:t>In a diffuser, the gas or liquid decelerates in the direction of flow. </a:t>
            </a:r>
          </a:p>
        </p:txBody>
      </p:sp>
      <p:pic>
        <p:nvPicPr>
          <p:cNvPr id="10" name="Picture 9">
            <a:extLst>
              <a:ext uri="{FF2B5EF4-FFF2-40B4-BE49-F238E27FC236}">
                <a16:creationId xmlns:a16="http://schemas.microsoft.com/office/drawing/2014/main" id="{5AFBB78A-E3E1-47CD-A4AD-D5AEAA46BEDD}"/>
              </a:ext>
            </a:extLst>
          </p:cNvPr>
          <p:cNvPicPr>
            <a:picLocks noChangeAspect="1"/>
          </p:cNvPicPr>
          <p:nvPr/>
        </p:nvPicPr>
        <p:blipFill rotWithShape="1">
          <a:blip r:embed="rId3"/>
          <a:srcRect l="47332"/>
          <a:stretch/>
        </p:blipFill>
        <p:spPr>
          <a:xfrm>
            <a:off x="4760162" y="772463"/>
            <a:ext cx="1953905" cy="1328616"/>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12FA10-356E-4A71-96A4-3934336D8F27}"/>
                  </a:ext>
                </a:extLst>
              </p:cNvPr>
              <p:cNvSpPr txBox="1"/>
              <p:nvPr/>
            </p:nvSpPr>
            <p:spPr>
              <a:xfrm>
                <a:off x="276792" y="3451159"/>
                <a:ext cx="3865439" cy="1345433"/>
              </a:xfrm>
              <a:prstGeom prst="rect">
                <a:avLst/>
              </a:prstGeom>
              <a:solidFill>
                <a:srgbClr val="00FFFF"/>
              </a:solidFill>
            </p:spPr>
            <p:txBody>
              <a:bodyPr wrap="square">
                <a:spAutoFit/>
              </a:bodyPr>
              <a:lstStyle/>
              <a:p>
                <a:r>
                  <a:rPr lang="en-US" dirty="0"/>
                  <a:t>For a control volume enclosing a nozzle or diffuser, the only work is flow work at locations where mass enters and exits the control volume, so the term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𝑊</m:t>
                            </m:r>
                          </m:e>
                        </m:acc>
                      </m:e>
                      <m:sub>
                        <m:r>
                          <a:rPr lang="en-US" b="0" i="1" dirty="0" smtClean="0">
                            <a:latin typeface="Cambria Math" panose="02040503050406030204" pitchFamily="18" charset="0"/>
                          </a:rPr>
                          <m:t>𝑐𝑣</m:t>
                        </m:r>
                      </m:sub>
                    </m:sSub>
                  </m:oMath>
                </a14:m>
                <a:r>
                  <a:rPr lang="en-US" dirty="0"/>
                  <a:t> drops out of the energy rate balance. The change in potential energy from inlet to exit is negligible under most conditions. </a:t>
                </a:r>
              </a:p>
            </p:txBody>
          </p:sp>
        </mc:Choice>
        <mc:Fallback xmlns="">
          <p:sp>
            <p:nvSpPr>
              <p:cNvPr id="17" name="TextBox 16">
                <a:extLst>
                  <a:ext uri="{FF2B5EF4-FFF2-40B4-BE49-F238E27FC236}">
                    <a16:creationId xmlns:a16="http://schemas.microsoft.com/office/drawing/2014/main" id="{5E12FA10-356E-4A71-96A4-3934336D8F27}"/>
                  </a:ext>
                </a:extLst>
              </p:cNvPr>
              <p:cNvSpPr txBox="1">
                <a:spLocks noRot="1" noChangeAspect="1" noMove="1" noResize="1" noEditPoints="1" noAdjustHandles="1" noChangeArrowheads="1" noChangeShapeType="1" noTextEdit="1"/>
              </p:cNvSpPr>
              <p:nvPr/>
            </p:nvSpPr>
            <p:spPr>
              <a:xfrm>
                <a:off x="276792" y="3451159"/>
                <a:ext cx="3865439" cy="1345433"/>
              </a:xfrm>
              <a:prstGeom prst="rect">
                <a:avLst/>
              </a:prstGeom>
              <a:blipFill>
                <a:blip r:embed="rId4"/>
                <a:stretch>
                  <a:fillRect l="-328" r="-1639" b="-3738"/>
                </a:stretch>
              </a:blipFill>
            </p:spPr>
            <p:txBody>
              <a:bodyPr/>
              <a:lstStyle/>
              <a:p>
                <a:r>
                  <a:rPr lang="en-FI">
                    <a:noFill/>
                  </a:rPr>
                  <a:t> </a:t>
                </a:r>
              </a:p>
            </p:txBody>
          </p:sp>
        </mc:Fallback>
      </mc:AlternateContent>
      <p:pic>
        <p:nvPicPr>
          <p:cNvPr id="18" name="Picture 17">
            <a:extLst>
              <a:ext uri="{FF2B5EF4-FFF2-40B4-BE49-F238E27FC236}">
                <a16:creationId xmlns:a16="http://schemas.microsoft.com/office/drawing/2014/main" id="{3080888A-4629-45A3-9442-548D60593871}"/>
              </a:ext>
            </a:extLst>
          </p:cNvPr>
          <p:cNvPicPr>
            <a:picLocks noChangeAspect="1"/>
          </p:cNvPicPr>
          <p:nvPr/>
        </p:nvPicPr>
        <p:blipFill>
          <a:blip r:embed="rId5"/>
          <a:stretch>
            <a:fillRect/>
          </a:stretch>
        </p:blipFill>
        <p:spPr>
          <a:xfrm>
            <a:off x="4572000" y="2148862"/>
            <a:ext cx="4443664" cy="916732"/>
          </a:xfrm>
          <a:prstGeom prst="rect">
            <a:avLst/>
          </a:prstGeom>
        </p:spPr>
      </p:pic>
      <p:sp>
        <p:nvSpPr>
          <p:cNvPr id="21" name="TextBox 20">
            <a:extLst>
              <a:ext uri="{FF2B5EF4-FFF2-40B4-BE49-F238E27FC236}">
                <a16:creationId xmlns:a16="http://schemas.microsoft.com/office/drawing/2014/main" id="{D9AA2199-D982-4250-B7C7-8AF6B2FB4F59}"/>
              </a:ext>
            </a:extLst>
          </p:cNvPr>
          <p:cNvSpPr txBox="1"/>
          <p:nvPr/>
        </p:nvSpPr>
        <p:spPr>
          <a:xfrm>
            <a:off x="276792" y="2962276"/>
            <a:ext cx="3865439" cy="300082"/>
          </a:xfrm>
          <a:prstGeom prst="rect">
            <a:avLst/>
          </a:prstGeom>
          <a:solidFill>
            <a:srgbClr val="00FF00"/>
          </a:solidFill>
        </p:spPr>
        <p:txBody>
          <a:bodyPr wrap="square">
            <a:spAutoFit/>
          </a:bodyPr>
          <a:lstStyle/>
          <a:p>
            <a:r>
              <a:rPr lang="en-US" dirty="0"/>
              <a:t>Application to a Steam Nozzle</a:t>
            </a:r>
          </a:p>
        </p:txBody>
      </p:sp>
      <p:pic>
        <p:nvPicPr>
          <p:cNvPr id="23" name="Picture 22">
            <a:extLst>
              <a:ext uri="{FF2B5EF4-FFF2-40B4-BE49-F238E27FC236}">
                <a16:creationId xmlns:a16="http://schemas.microsoft.com/office/drawing/2014/main" id="{3C1AC88E-6056-411D-B2A1-9A9AEA346C85}"/>
              </a:ext>
            </a:extLst>
          </p:cNvPr>
          <p:cNvPicPr>
            <a:picLocks noChangeAspect="1"/>
          </p:cNvPicPr>
          <p:nvPr/>
        </p:nvPicPr>
        <p:blipFill>
          <a:blip r:embed="rId6"/>
          <a:stretch>
            <a:fillRect/>
          </a:stretch>
        </p:blipFill>
        <p:spPr>
          <a:xfrm>
            <a:off x="4516086" y="3451159"/>
            <a:ext cx="3914274" cy="1183862"/>
          </a:xfrm>
          <a:prstGeom prst="rect">
            <a:avLst/>
          </a:prstGeom>
        </p:spPr>
      </p:pic>
    </p:spTree>
    <p:extLst>
      <p:ext uri="{BB962C8B-B14F-4D97-AF65-F5344CB8AC3E}">
        <p14:creationId xmlns:p14="http://schemas.microsoft.com/office/powerpoint/2010/main" val="3790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1" grpId="0" animBg="1"/>
      <p:bldP spid="13" grpId="0" animBg="1"/>
      <p:bldP spid="17"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Turbines</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970513"/>
            <a:ext cx="4108356" cy="300082"/>
          </a:xfrm>
          <a:prstGeom prst="rect">
            <a:avLst/>
          </a:prstGeom>
          <a:solidFill>
            <a:srgbClr val="00FF00"/>
          </a:solidFill>
        </p:spPr>
        <p:txBody>
          <a:bodyPr wrap="square">
            <a:spAutoFit/>
          </a:bodyPr>
          <a:lstStyle/>
          <a:p>
            <a:r>
              <a:rPr lang="en-US" dirty="0"/>
              <a:t>Turbine</a:t>
            </a:r>
          </a:p>
        </p:txBody>
      </p:sp>
      <p:sp>
        <p:nvSpPr>
          <p:cNvPr id="14" name="TextBox 13">
            <a:extLst>
              <a:ext uri="{FF2B5EF4-FFF2-40B4-BE49-F238E27FC236}">
                <a16:creationId xmlns:a16="http://schemas.microsoft.com/office/drawing/2014/main" id="{8422035C-A7B5-4E59-994A-4EBF822164B2}"/>
              </a:ext>
            </a:extLst>
          </p:cNvPr>
          <p:cNvSpPr txBox="1"/>
          <p:nvPr/>
        </p:nvSpPr>
        <p:spPr>
          <a:xfrm>
            <a:off x="197830" y="1412848"/>
            <a:ext cx="4108356" cy="715581"/>
          </a:xfrm>
          <a:prstGeom prst="rect">
            <a:avLst/>
          </a:prstGeom>
          <a:solidFill>
            <a:srgbClr val="00FFFF"/>
          </a:solidFill>
        </p:spPr>
        <p:txBody>
          <a:bodyPr wrap="square">
            <a:spAutoFit/>
          </a:bodyPr>
          <a:lstStyle/>
          <a:p>
            <a:r>
              <a:rPr lang="en-US" dirty="0"/>
              <a:t>A turbine is a device in which power is developed as a result of a gas or liquid passing through a set of blades attached to a shaft free to rotate. </a:t>
            </a:r>
          </a:p>
        </p:txBody>
      </p:sp>
      <p:pic>
        <p:nvPicPr>
          <p:cNvPr id="3" name="Picture 2">
            <a:extLst>
              <a:ext uri="{FF2B5EF4-FFF2-40B4-BE49-F238E27FC236}">
                <a16:creationId xmlns:a16="http://schemas.microsoft.com/office/drawing/2014/main" id="{F2E89274-0DD6-4206-9AC1-BFEB30352816}"/>
              </a:ext>
            </a:extLst>
          </p:cNvPr>
          <p:cNvPicPr>
            <a:picLocks noChangeAspect="1"/>
          </p:cNvPicPr>
          <p:nvPr/>
        </p:nvPicPr>
        <p:blipFill rotWithShape="1">
          <a:blip r:embed="rId3"/>
          <a:srcRect t="3128" b="5516"/>
          <a:stretch/>
        </p:blipFill>
        <p:spPr>
          <a:xfrm>
            <a:off x="5236470" y="2585945"/>
            <a:ext cx="3232040" cy="2992006"/>
          </a:xfrm>
          <a:prstGeom prst="rect">
            <a:avLst/>
          </a:prstGeom>
        </p:spPr>
      </p:pic>
      <p:pic>
        <p:nvPicPr>
          <p:cNvPr id="6" name="Picture 5" descr="Diagram&#10;&#10;Description automatically generated">
            <a:extLst>
              <a:ext uri="{FF2B5EF4-FFF2-40B4-BE49-F238E27FC236}">
                <a16:creationId xmlns:a16="http://schemas.microsoft.com/office/drawing/2014/main" id="{42D11274-9047-47BB-A2D4-8C3564294D37}"/>
              </a:ext>
            </a:extLst>
          </p:cNvPr>
          <p:cNvPicPr>
            <a:picLocks noChangeAspect="1"/>
          </p:cNvPicPr>
          <p:nvPr/>
        </p:nvPicPr>
        <p:blipFill>
          <a:blip r:embed="rId4"/>
          <a:stretch>
            <a:fillRect/>
          </a:stretch>
        </p:blipFill>
        <p:spPr>
          <a:xfrm>
            <a:off x="5105049" y="137049"/>
            <a:ext cx="3494883" cy="2410264"/>
          </a:xfrm>
          <a:prstGeom prst="rect">
            <a:avLst/>
          </a:prstGeom>
        </p:spPr>
      </p:pic>
      <p:pic>
        <p:nvPicPr>
          <p:cNvPr id="9" name="Picture 8">
            <a:extLst>
              <a:ext uri="{FF2B5EF4-FFF2-40B4-BE49-F238E27FC236}">
                <a16:creationId xmlns:a16="http://schemas.microsoft.com/office/drawing/2014/main" id="{F0827CBD-CAE4-4AA1-96DC-6CED66292C1C}"/>
              </a:ext>
            </a:extLst>
          </p:cNvPr>
          <p:cNvPicPr>
            <a:picLocks noChangeAspect="1"/>
          </p:cNvPicPr>
          <p:nvPr/>
        </p:nvPicPr>
        <p:blipFill rotWithShape="1">
          <a:blip r:embed="rId5"/>
          <a:srcRect r="16110"/>
          <a:stretch/>
        </p:blipFill>
        <p:spPr>
          <a:xfrm>
            <a:off x="197830" y="2559363"/>
            <a:ext cx="4357892" cy="796396"/>
          </a:xfrm>
          <a:prstGeom prst="rect">
            <a:avLst/>
          </a:prstGeom>
        </p:spPr>
      </p:pic>
      <p:pic>
        <p:nvPicPr>
          <p:cNvPr id="11" name="Picture 10">
            <a:extLst>
              <a:ext uri="{FF2B5EF4-FFF2-40B4-BE49-F238E27FC236}">
                <a16:creationId xmlns:a16="http://schemas.microsoft.com/office/drawing/2014/main" id="{82E25125-5493-47AB-AB27-FB518EF08611}"/>
              </a:ext>
            </a:extLst>
          </p:cNvPr>
          <p:cNvPicPr>
            <a:picLocks noChangeAspect="1"/>
          </p:cNvPicPr>
          <p:nvPr/>
        </p:nvPicPr>
        <p:blipFill rotWithShape="1">
          <a:blip r:embed="rId6"/>
          <a:srcRect r="51818"/>
          <a:stretch/>
        </p:blipFill>
        <p:spPr>
          <a:xfrm>
            <a:off x="276793" y="3535119"/>
            <a:ext cx="2115377" cy="504221"/>
          </a:xfrm>
          <a:prstGeom prst="rect">
            <a:avLst/>
          </a:prstGeom>
        </p:spPr>
      </p:pic>
    </p:spTree>
    <p:extLst>
      <p:ext uri="{BB962C8B-B14F-4D97-AF65-F5344CB8AC3E}">
        <p14:creationId xmlns:p14="http://schemas.microsoft.com/office/powerpoint/2010/main" val="32014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49975"/>
            <a:ext cx="8478587" cy="584775"/>
          </a:xfrm>
          <a:prstGeom prst="rect">
            <a:avLst/>
          </a:prstGeom>
        </p:spPr>
        <p:txBody>
          <a:bodyPr wrap="square">
            <a:spAutoFit/>
          </a:bodyPr>
          <a:lstStyle/>
          <a:p>
            <a:r>
              <a:rPr lang="en-US" sz="3200" b="1" dirty="0"/>
              <a:t>Compressors and Pumps</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144083" y="1100552"/>
            <a:ext cx="4427917" cy="300082"/>
          </a:xfrm>
          <a:prstGeom prst="rect">
            <a:avLst/>
          </a:prstGeom>
          <a:solidFill>
            <a:srgbClr val="00FF00"/>
          </a:solidFill>
        </p:spPr>
        <p:txBody>
          <a:bodyPr wrap="square">
            <a:spAutoFit/>
          </a:bodyPr>
          <a:lstStyle/>
          <a:p>
            <a:r>
              <a:rPr lang="en-US" dirty="0"/>
              <a:t>Compressors and pumps</a:t>
            </a:r>
          </a:p>
        </p:txBody>
      </p:sp>
      <p:sp>
        <p:nvSpPr>
          <p:cNvPr id="10" name="TextBox 9">
            <a:extLst>
              <a:ext uri="{FF2B5EF4-FFF2-40B4-BE49-F238E27FC236}">
                <a16:creationId xmlns:a16="http://schemas.microsoft.com/office/drawing/2014/main" id="{6F617B10-13D5-40C9-A35B-19C351F00007}"/>
              </a:ext>
            </a:extLst>
          </p:cNvPr>
          <p:cNvSpPr txBox="1"/>
          <p:nvPr/>
        </p:nvSpPr>
        <p:spPr>
          <a:xfrm>
            <a:off x="144083" y="1489012"/>
            <a:ext cx="4427917" cy="1338828"/>
          </a:xfrm>
          <a:prstGeom prst="rect">
            <a:avLst/>
          </a:prstGeom>
          <a:solidFill>
            <a:srgbClr val="00B0F0"/>
          </a:solidFill>
        </p:spPr>
        <p:txBody>
          <a:bodyPr wrap="square">
            <a:spAutoFit/>
          </a:bodyPr>
          <a:lstStyle/>
          <a:p>
            <a:pPr algn="just"/>
            <a:r>
              <a:rPr lang="en-US" dirty="0"/>
              <a:t>Compressors and pumps are devices in which work is done on the substance flowing through them in order to change the state of the substance, typically to increase the pressure and/or elevation. The term compressor is used when the substance is a gas (vapor) and the term pump is used when the substance is a liquid.</a:t>
            </a:r>
          </a:p>
        </p:txBody>
      </p:sp>
      <p:pic>
        <p:nvPicPr>
          <p:cNvPr id="7" name="Picture 6">
            <a:extLst>
              <a:ext uri="{FF2B5EF4-FFF2-40B4-BE49-F238E27FC236}">
                <a16:creationId xmlns:a16="http://schemas.microsoft.com/office/drawing/2014/main" id="{84C134BD-1988-448B-9053-F83FE828B1A2}"/>
              </a:ext>
            </a:extLst>
          </p:cNvPr>
          <p:cNvPicPr>
            <a:picLocks noChangeAspect="1"/>
          </p:cNvPicPr>
          <p:nvPr/>
        </p:nvPicPr>
        <p:blipFill rotWithShape="1">
          <a:blip r:embed="rId3"/>
          <a:srcRect r="40114"/>
          <a:stretch/>
        </p:blipFill>
        <p:spPr>
          <a:xfrm>
            <a:off x="601055" y="2916217"/>
            <a:ext cx="3325894" cy="603211"/>
          </a:xfrm>
          <a:prstGeom prst="rect">
            <a:avLst/>
          </a:prstGeom>
        </p:spPr>
      </p:pic>
      <p:pic>
        <p:nvPicPr>
          <p:cNvPr id="11" name="Picture 10">
            <a:extLst>
              <a:ext uri="{FF2B5EF4-FFF2-40B4-BE49-F238E27FC236}">
                <a16:creationId xmlns:a16="http://schemas.microsoft.com/office/drawing/2014/main" id="{D72120B2-B1A5-4442-B71A-A71AD6671D89}"/>
              </a:ext>
            </a:extLst>
          </p:cNvPr>
          <p:cNvPicPr>
            <a:picLocks noChangeAspect="1"/>
          </p:cNvPicPr>
          <p:nvPr/>
        </p:nvPicPr>
        <p:blipFill rotWithShape="1">
          <a:blip r:embed="rId4"/>
          <a:srcRect r="45452"/>
          <a:stretch/>
        </p:blipFill>
        <p:spPr>
          <a:xfrm>
            <a:off x="856397" y="3519428"/>
            <a:ext cx="2666325" cy="603210"/>
          </a:xfrm>
          <a:prstGeom prst="rect">
            <a:avLst/>
          </a:prstGeom>
        </p:spPr>
      </p:pic>
      <p:pic>
        <p:nvPicPr>
          <p:cNvPr id="9" name="Picture 8">
            <a:extLst>
              <a:ext uri="{FF2B5EF4-FFF2-40B4-BE49-F238E27FC236}">
                <a16:creationId xmlns:a16="http://schemas.microsoft.com/office/drawing/2014/main" id="{C30A8034-3BB2-4325-9A72-7928FE498F31}"/>
              </a:ext>
            </a:extLst>
          </p:cNvPr>
          <p:cNvPicPr>
            <a:picLocks noChangeAspect="1"/>
          </p:cNvPicPr>
          <p:nvPr/>
        </p:nvPicPr>
        <p:blipFill>
          <a:blip r:embed="rId5"/>
          <a:stretch>
            <a:fillRect/>
          </a:stretch>
        </p:blipFill>
        <p:spPr>
          <a:xfrm>
            <a:off x="4722340" y="1100552"/>
            <a:ext cx="4032173" cy="2224647"/>
          </a:xfrm>
          <a:prstGeom prst="rect">
            <a:avLst/>
          </a:prstGeom>
        </p:spPr>
      </p:pic>
      <p:pic>
        <p:nvPicPr>
          <p:cNvPr id="12" name="Picture 11" descr="Diagram&#10;&#10;Description automatically generated">
            <a:extLst>
              <a:ext uri="{FF2B5EF4-FFF2-40B4-BE49-F238E27FC236}">
                <a16:creationId xmlns:a16="http://schemas.microsoft.com/office/drawing/2014/main" id="{40248874-B711-4635-9F1F-56AEC8F5C5A5}"/>
              </a:ext>
            </a:extLst>
          </p:cNvPr>
          <p:cNvPicPr>
            <a:picLocks noChangeAspect="1"/>
          </p:cNvPicPr>
          <p:nvPr/>
        </p:nvPicPr>
        <p:blipFill>
          <a:blip r:embed="rId6"/>
          <a:stretch>
            <a:fillRect/>
          </a:stretch>
        </p:blipFill>
        <p:spPr>
          <a:xfrm>
            <a:off x="5385318" y="3386264"/>
            <a:ext cx="2706216" cy="2181887"/>
          </a:xfrm>
          <a:prstGeom prst="rect">
            <a:avLst/>
          </a:prstGeom>
        </p:spPr>
      </p:pic>
    </p:spTree>
    <p:extLst>
      <p:ext uri="{BB962C8B-B14F-4D97-AF65-F5344CB8AC3E}">
        <p14:creationId xmlns:p14="http://schemas.microsoft.com/office/powerpoint/2010/main" val="31314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1077218"/>
          </a:xfrm>
          <a:prstGeom prst="rect">
            <a:avLst/>
          </a:prstGeom>
        </p:spPr>
        <p:txBody>
          <a:bodyPr wrap="square">
            <a:spAutoFit/>
          </a:bodyPr>
          <a:lstStyle/>
          <a:p>
            <a:r>
              <a:rPr lang="en-US" sz="3200" b="1" dirty="0"/>
              <a:t>Pumped-Hydro and Compressed-Air Energy Storage</a:t>
            </a:r>
            <a:endParaRPr lang="fi-FI" sz="3200" b="1" dirty="0"/>
          </a:p>
        </p:txBody>
      </p:sp>
      <p:sp>
        <p:nvSpPr>
          <p:cNvPr id="10" name="TextBox 9">
            <a:extLst>
              <a:ext uri="{FF2B5EF4-FFF2-40B4-BE49-F238E27FC236}">
                <a16:creationId xmlns:a16="http://schemas.microsoft.com/office/drawing/2014/main" id="{6F617B10-13D5-40C9-A35B-19C351F00007}"/>
              </a:ext>
            </a:extLst>
          </p:cNvPr>
          <p:cNvSpPr txBox="1"/>
          <p:nvPr/>
        </p:nvSpPr>
        <p:spPr>
          <a:xfrm>
            <a:off x="242371" y="1252899"/>
            <a:ext cx="8689279" cy="1338828"/>
          </a:xfrm>
          <a:prstGeom prst="rect">
            <a:avLst/>
          </a:prstGeom>
          <a:solidFill>
            <a:srgbClr val="00B0F0"/>
          </a:solidFill>
        </p:spPr>
        <p:txBody>
          <a:bodyPr wrap="square">
            <a:spAutoFit/>
          </a:bodyPr>
          <a:lstStyle/>
          <a:p>
            <a:pPr algn="just"/>
            <a:r>
              <a:rPr lang="en-US" dirty="0"/>
              <a:t>Owing to the dictates of supply and demand and other economic factors, the value of electricity varies with time. Both the cost to generate electricity and increasingly the price paid by consumers for electricity depend on whether the demand for it is on-peak or off-peak. The on-peak period is typically weekdays—for example, from </a:t>
            </a:r>
          </a:p>
          <a:p>
            <a:pPr algn="just"/>
            <a:r>
              <a:rPr lang="en-US" dirty="0"/>
              <a:t>8 a.m. to 8 p.m., while off-peak includes nighttime hours, weekends, and major holidays. Consumers can expect to pay more for on-peak electricity. Energy storage methods benefiting from variable electricity rates include thermal storage and pumped-hydro and compressed-air storage introduced in the following box.</a:t>
            </a:r>
          </a:p>
        </p:txBody>
      </p:sp>
      <p:pic>
        <p:nvPicPr>
          <p:cNvPr id="9" name="Picture 8">
            <a:extLst>
              <a:ext uri="{FF2B5EF4-FFF2-40B4-BE49-F238E27FC236}">
                <a16:creationId xmlns:a16="http://schemas.microsoft.com/office/drawing/2014/main" id="{B74FE7B9-9146-4539-B871-841AC922C6EA}"/>
              </a:ext>
            </a:extLst>
          </p:cNvPr>
          <p:cNvPicPr>
            <a:picLocks noChangeAspect="1"/>
          </p:cNvPicPr>
          <p:nvPr/>
        </p:nvPicPr>
        <p:blipFill>
          <a:blip r:embed="rId3"/>
          <a:stretch>
            <a:fillRect/>
          </a:stretch>
        </p:blipFill>
        <p:spPr>
          <a:xfrm>
            <a:off x="4685126" y="2816420"/>
            <a:ext cx="4426466" cy="2215401"/>
          </a:xfrm>
          <a:prstGeom prst="rect">
            <a:avLst/>
          </a:prstGeom>
        </p:spPr>
      </p:pic>
      <p:pic>
        <p:nvPicPr>
          <p:cNvPr id="12" name="Picture 11" descr="Diagram&#10;&#10;Description automatically generated">
            <a:extLst>
              <a:ext uri="{FF2B5EF4-FFF2-40B4-BE49-F238E27FC236}">
                <a16:creationId xmlns:a16="http://schemas.microsoft.com/office/drawing/2014/main" id="{A66AEFDA-FA65-46E8-872A-E0D3D010EEFD}"/>
              </a:ext>
            </a:extLst>
          </p:cNvPr>
          <p:cNvPicPr>
            <a:picLocks noChangeAspect="1"/>
          </p:cNvPicPr>
          <p:nvPr/>
        </p:nvPicPr>
        <p:blipFill>
          <a:blip r:embed="rId4"/>
          <a:stretch>
            <a:fillRect/>
          </a:stretch>
        </p:blipFill>
        <p:spPr>
          <a:xfrm>
            <a:off x="0" y="2659949"/>
            <a:ext cx="4733582" cy="2344730"/>
          </a:xfrm>
          <a:prstGeom prst="rect">
            <a:avLst/>
          </a:prstGeom>
        </p:spPr>
      </p:pic>
    </p:spTree>
    <p:extLst>
      <p:ext uri="{BB962C8B-B14F-4D97-AF65-F5344CB8AC3E}">
        <p14:creationId xmlns:p14="http://schemas.microsoft.com/office/powerpoint/2010/main" val="8997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Heat Exchangers</a:t>
            </a:r>
            <a:endParaRPr lang="fi-FI" sz="3200" dirty="0"/>
          </a:p>
        </p:txBody>
      </p:sp>
      <p:pic>
        <p:nvPicPr>
          <p:cNvPr id="6" name="Picture 5">
            <a:extLst>
              <a:ext uri="{FF2B5EF4-FFF2-40B4-BE49-F238E27FC236}">
                <a16:creationId xmlns:a16="http://schemas.microsoft.com/office/drawing/2014/main" id="{CD510EB4-F30D-47A2-8BB8-B342FDFFFA75}"/>
              </a:ext>
            </a:extLst>
          </p:cNvPr>
          <p:cNvPicPr>
            <a:picLocks noChangeAspect="1"/>
          </p:cNvPicPr>
          <p:nvPr/>
        </p:nvPicPr>
        <p:blipFill rotWithShape="1">
          <a:blip r:embed="rId3"/>
          <a:srcRect l="11817" b="14251"/>
          <a:stretch/>
        </p:blipFill>
        <p:spPr>
          <a:xfrm>
            <a:off x="4572000" y="2833082"/>
            <a:ext cx="3392099" cy="2429199"/>
          </a:xfrm>
          <a:prstGeom prst="rect">
            <a:avLst/>
          </a:prstGeom>
        </p:spPr>
      </p:pic>
      <p:sp>
        <p:nvSpPr>
          <p:cNvPr id="12" name="TextBox 11">
            <a:extLst>
              <a:ext uri="{FF2B5EF4-FFF2-40B4-BE49-F238E27FC236}">
                <a16:creationId xmlns:a16="http://schemas.microsoft.com/office/drawing/2014/main" id="{34E15E11-B4B5-40AF-BA7C-9EC5D47DCE95}"/>
              </a:ext>
            </a:extLst>
          </p:cNvPr>
          <p:cNvSpPr txBox="1"/>
          <p:nvPr/>
        </p:nvSpPr>
        <p:spPr>
          <a:xfrm>
            <a:off x="287364" y="1437215"/>
            <a:ext cx="3891444" cy="1131079"/>
          </a:xfrm>
          <a:prstGeom prst="rect">
            <a:avLst/>
          </a:prstGeom>
          <a:solidFill>
            <a:srgbClr val="00FFFF"/>
          </a:solidFill>
        </p:spPr>
        <p:txBody>
          <a:bodyPr wrap="square">
            <a:spAutoFit/>
          </a:bodyPr>
          <a:lstStyle/>
          <a:p>
            <a:r>
              <a:rPr lang="en-US" dirty="0"/>
              <a:t>Heat exchangers have innumerable domestic and industrial applications, including use in home heating and cooling systems, automotive systems, electrical power generation, and chemical processing.</a:t>
            </a:r>
          </a:p>
        </p:txBody>
      </p:sp>
      <p:sp>
        <p:nvSpPr>
          <p:cNvPr id="14" name="TextBox 13">
            <a:extLst>
              <a:ext uri="{FF2B5EF4-FFF2-40B4-BE49-F238E27FC236}">
                <a16:creationId xmlns:a16="http://schemas.microsoft.com/office/drawing/2014/main" id="{9AE16CEA-DC58-46CB-A8D5-AD2ECD0268D8}"/>
              </a:ext>
            </a:extLst>
          </p:cNvPr>
          <p:cNvSpPr txBox="1"/>
          <p:nvPr/>
        </p:nvSpPr>
        <p:spPr>
          <a:xfrm>
            <a:off x="287362" y="978748"/>
            <a:ext cx="3891445" cy="307777"/>
          </a:xfrm>
          <a:prstGeom prst="rect">
            <a:avLst/>
          </a:prstGeom>
          <a:solidFill>
            <a:srgbClr val="00FF00"/>
          </a:solidFill>
        </p:spPr>
        <p:txBody>
          <a:bodyPr wrap="square">
            <a:spAutoFit/>
          </a:bodyPr>
          <a:lstStyle/>
          <a:p>
            <a:r>
              <a:rPr lang="en-US" sz="1400" dirty="0"/>
              <a:t>Heat Exchangers</a:t>
            </a:r>
            <a:endParaRPr lang="fi-FI" sz="1400" dirty="0"/>
          </a:p>
        </p:txBody>
      </p:sp>
      <p:pic>
        <p:nvPicPr>
          <p:cNvPr id="15" name="Picture 14">
            <a:extLst>
              <a:ext uri="{FF2B5EF4-FFF2-40B4-BE49-F238E27FC236}">
                <a16:creationId xmlns:a16="http://schemas.microsoft.com/office/drawing/2014/main" id="{F77711F6-5E40-421F-8F3C-517BF91658B7}"/>
              </a:ext>
            </a:extLst>
          </p:cNvPr>
          <p:cNvPicPr>
            <a:picLocks noChangeAspect="1"/>
          </p:cNvPicPr>
          <p:nvPr/>
        </p:nvPicPr>
        <p:blipFill>
          <a:blip r:embed="rId4"/>
          <a:stretch>
            <a:fillRect/>
          </a:stretch>
        </p:blipFill>
        <p:spPr>
          <a:xfrm>
            <a:off x="4477824" y="602179"/>
            <a:ext cx="3996335" cy="2163461"/>
          </a:xfrm>
          <a:prstGeom prst="rect">
            <a:avLst/>
          </a:prstGeom>
        </p:spPr>
      </p:pic>
      <p:pic>
        <p:nvPicPr>
          <p:cNvPr id="17" name="Picture 16">
            <a:extLst>
              <a:ext uri="{FF2B5EF4-FFF2-40B4-BE49-F238E27FC236}">
                <a16:creationId xmlns:a16="http://schemas.microsoft.com/office/drawing/2014/main" id="{4458C878-E5AF-43B1-B3F5-052448B1436E}"/>
              </a:ext>
            </a:extLst>
          </p:cNvPr>
          <p:cNvPicPr>
            <a:picLocks noChangeAspect="1"/>
          </p:cNvPicPr>
          <p:nvPr/>
        </p:nvPicPr>
        <p:blipFill rotWithShape="1">
          <a:blip r:embed="rId5"/>
          <a:srcRect r="11362"/>
          <a:stretch/>
        </p:blipFill>
        <p:spPr>
          <a:xfrm>
            <a:off x="268481" y="3045897"/>
            <a:ext cx="4303519" cy="854467"/>
          </a:xfrm>
          <a:prstGeom prst="rect">
            <a:avLst/>
          </a:prstGeom>
        </p:spPr>
      </p:pic>
      <p:sp>
        <p:nvSpPr>
          <p:cNvPr id="3" name="TextBox 2">
            <a:extLst>
              <a:ext uri="{FF2B5EF4-FFF2-40B4-BE49-F238E27FC236}">
                <a16:creationId xmlns:a16="http://schemas.microsoft.com/office/drawing/2014/main" id="{8AF59C57-8F62-C584-53B5-DF22589320D4}"/>
              </a:ext>
            </a:extLst>
          </p:cNvPr>
          <p:cNvSpPr txBox="1"/>
          <p:nvPr/>
        </p:nvSpPr>
        <p:spPr>
          <a:xfrm>
            <a:off x="7611035" y="3121409"/>
            <a:ext cx="1532965" cy="1631216"/>
          </a:xfrm>
          <a:prstGeom prst="rect">
            <a:avLst/>
          </a:prstGeom>
          <a:noFill/>
        </p:spPr>
        <p:txBody>
          <a:bodyPr wrap="square">
            <a:spAutoFit/>
          </a:bodyPr>
          <a:lstStyle/>
          <a:p>
            <a:r>
              <a:rPr lang="en-GB" sz="1000" dirty="0">
                <a:effectLst/>
                <a:latin typeface="STIX" panose="02020603050405020304" pitchFamily="18" charset="0"/>
              </a:rPr>
              <a:t>Common heat exchanger types. (</a:t>
            </a:r>
            <a:r>
              <a:rPr lang="en-GB" sz="1000" i="1" dirty="0">
                <a:effectLst/>
                <a:latin typeface="STIX" panose="02020603050405020304" pitchFamily="18" charset="0"/>
              </a:rPr>
              <a:t>a</a:t>
            </a:r>
            <a:r>
              <a:rPr lang="en-GB" sz="1000" dirty="0">
                <a:effectLst/>
                <a:latin typeface="STIX" panose="02020603050405020304" pitchFamily="18" charset="0"/>
              </a:rPr>
              <a:t>) Direct-contact heat exchanger. (</a:t>
            </a:r>
            <a:r>
              <a:rPr lang="en-GB" sz="1000" i="1" dirty="0">
                <a:effectLst/>
                <a:latin typeface="STIX" panose="02020603050405020304" pitchFamily="18" charset="0"/>
              </a:rPr>
              <a:t>b</a:t>
            </a:r>
            <a:r>
              <a:rPr lang="en-GB" sz="1000" dirty="0">
                <a:effectLst/>
                <a:latin typeface="STIX" panose="02020603050405020304" pitchFamily="18" charset="0"/>
              </a:rPr>
              <a:t>) Tube-within-a-tube counterflow heat exchanger. (</a:t>
            </a:r>
            <a:r>
              <a:rPr lang="en-GB" sz="1000" i="1" dirty="0">
                <a:effectLst/>
                <a:latin typeface="STIX" panose="02020603050405020304" pitchFamily="18" charset="0"/>
              </a:rPr>
              <a:t>c</a:t>
            </a:r>
            <a:r>
              <a:rPr lang="en-GB" sz="1000" dirty="0">
                <a:effectLst/>
                <a:latin typeface="STIX" panose="02020603050405020304" pitchFamily="18" charset="0"/>
              </a:rPr>
              <a:t>) Tube-within-a-tube parallel-flow heat exchanger. (</a:t>
            </a:r>
            <a:r>
              <a:rPr lang="en-GB" sz="1000" i="1" dirty="0">
                <a:effectLst/>
                <a:latin typeface="STIX" panose="02020603050405020304" pitchFamily="18" charset="0"/>
              </a:rPr>
              <a:t>d</a:t>
            </a:r>
            <a:r>
              <a:rPr lang="en-GB" sz="1000" dirty="0">
                <a:effectLst/>
                <a:latin typeface="STIX" panose="02020603050405020304" pitchFamily="18" charset="0"/>
              </a:rPr>
              <a:t>) Cross-flow heat exchanger. </a:t>
            </a:r>
            <a:endParaRPr lang="en-GB" sz="1000" dirty="0"/>
          </a:p>
        </p:txBody>
      </p:sp>
    </p:spTree>
    <p:extLst>
      <p:ext uri="{BB962C8B-B14F-4D97-AF65-F5344CB8AC3E}">
        <p14:creationId xmlns:p14="http://schemas.microsoft.com/office/powerpoint/2010/main" val="25541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Throttling Devices</a:t>
            </a:r>
            <a:endParaRPr lang="fi-FI" sz="3200" dirty="0"/>
          </a:p>
        </p:txBody>
      </p:sp>
      <p:sp>
        <p:nvSpPr>
          <p:cNvPr id="12" name="TextBox 11">
            <a:extLst>
              <a:ext uri="{FF2B5EF4-FFF2-40B4-BE49-F238E27FC236}">
                <a16:creationId xmlns:a16="http://schemas.microsoft.com/office/drawing/2014/main" id="{2D3CE511-DF2E-40A2-9C71-8D1F5BF673F7}"/>
              </a:ext>
            </a:extLst>
          </p:cNvPr>
          <p:cNvSpPr txBox="1"/>
          <p:nvPr/>
        </p:nvSpPr>
        <p:spPr>
          <a:xfrm>
            <a:off x="156990" y="1392624"/>
            <a:ext cx="4167398" cy="1131079"/>
          </a:xfrm>
          <a:prstGeom prst="rect">
            <a:avLst/>
          </a:prstGeom>
          <a:solidFill>
            <a:srgbClr val="00FFFF"/>
          </a:solidFill>
        </p:spPr>
        <p:txBody>
          <a:bodyPr wrap="square">
            <a:spAutoFit/>
          </a:bodyPr>
          <a:lstStyle/>
          <a:p>
            <a:r>
              <a:rPr lang="en-US" dirty="0"/>
              <a:t>A significant reduction in pressure can be achieved simply by introducing a restriction into a line through which a gas or liquid flows. This is commonly done by means of a partially opened valve or a porous plug. </a:t>
            </a:r>
          </a:p>
        </p:txBody>
      </p:sp>
      <p:sp>
        <p:nvSpPr>
          <p:cNvPr id="14" name="TextBox 13">
            <a:extLst>
              <a:ext uri="{FF2B5EF4-FFF2-40B4-BE49-F238E27FC236}">
                <a16:creationId xmlns:a16="http://schemas.microsoft.com/office/drawing/2014/main" id="{43C9E2E5-62F0-436D-8DED-312EA1E7B8C7}"/>
              </a:ext>
            </a:extLst>
          </p:cNvPr>
          <p:cNvSpPr txBox="1"/>
          <p:nvPr/>
        </p:nvSpPr>
        <p:spPr>
          <a:xfrm>
            <a:off x="156990" y="900153"/>
            <a:ext cx="4167397" cy="307777"/>
          </a:xfrm>
          <a:prstGeom prst="rect">
            <a:avLst/>
          </a:prstGeom>
          <a:solidFill>
            <a:srgbClr val="00FF00"/>
          </a:solidFill>
        </p:spPr>
        <p:txBody>
          <a:bodyPr wrap="square">
            <a:spAutoFit/>
          </a:bodyPr>
          <a:lstStyle/>
          <a:p>
            <a:r>
              <a:rPr lang="en-US" sz="1400" dirty="0"/>
              <a:t>Throttling Devices</a:t>
            </a:r>
            <a:endParaRPr lang="fi-FI" sz="1400" dirty="0"/>
          </a:p>
        </p:txBody>
      </p:sp>
      <p:pic>
        <p:nvPicPr>
          <p:cNvPr id="5" name="Picture 4">
            <a:extLst>
              <a:ext uri="{FF2B5EF4-FFF2-40B4-BE49-F238E27FC236}">
                <a16:creationId xmlns:a16="http://schemas.microsoft.com/office/drawing/2014/main" id="{A0BA1278-8301-4501-8C04-05EB44EF5AE7}"/>
              </a:ext>
            </a:extLst>
          </p:cNvPr>
          <p:cNvPicPr>
            <a:picLocks noChangeAspect="1"/>
          </p:cNvPicPr>
          <p:nvPr/>
        </p:nvPicPr>
        <p:blipFill rotWithShape="1">
          <a:blip r:embed="rId3"/>
          <a:srcRect r="6447" b="7757"/>
          <a:stretch/>
        </p:blipFill>
        <p:spPr>
          <a:xfrm>
            <a:off x="156990" y="2616508"/>
            <a:ext cx="4167396" cy="2238171"/>
          </a:xfrm>
          <a:prstGeom prst="rect">
            <a:avLst/>
          </a:prstGeom>
        </p:spPr>
      </p:pic>
      <p:pic>
        <p:nvPicPr>
          <p:cNvPr id="8" name="Picture 7" descr="Diagram&#10;&#10;Description automatically generated">
            <a:extLst>
              <a:ext uri="{FF2B5EF4-FFF2-40B4-BE49-F238E27FC236}">
                <a16:creationId xmlns:a16="http://schemas.microsoft.com/office/drawing/2014/main" id="{D7D9E143-5411-4174-872A-CD9AA1EAFC34}"/>
              </a:ext>
            </a:extLst>
          </p:cNvPr>
          <p:cNvPicPr>
            <a:picLocks noChangeAspect="1"/>
          </p:cNvPicPr>
          <p:nvPr/>
        </p:nvPicPr>
        <p:blipFill>
          <a:blip r:embed="rId4"/>
          <a:stretch>
            <a:fillRect/>
          </a:stretch>
        </p:blipFill>
        <p:spPr>
          <a:xfrm>
            <a:off x="4715681" y="2786643"/>
            <a:ext cx="4167398" cy="1853076"/>
          </a:xfrm>
          <a:prstGeom prst="rect">
            <a:avLst/>
          </a:prstGeom>
        </p:spPr>
      </p:pic>
      <p:pic>
        <p:nvPicPr>
          <p:cNvPr id="17" name="Picture 16">
            <a:extLst>
              <a:ext uri="{FF2B5EF4-FFF2-40B4-BE49-F238E27FC236}">
                <a16:creationId xmlns:a16="http://schemas.microsoft.com/office/drawing/2014/main" id="{B4662446-2FB5-4739-A82B-CD1B3A6BAF15}"/>
              </a:ext>
            </a:extLst>
          </p:cNvPr>
          <p:cNvPicPr>
            <a:picLocks noChangeAspect="1"/>
          </p:cNvPicPr>
          <p:nvPr/>
        </p:nvPicPr>
        <p:blipFill>
          <a:blip r:embed="rId5"/>
          <a:stretch>
            <a:fillRect/>
          </a:stretch>
        </p:blipFill>
        <p:spPr>
          <a:xfrm>
            <a:off x="5669280" y="2020504"/>
            <a:ext cx="1877229" cy="357234"/>
          </a:xfrm>
          <a:prstGeom prst="rect">
            <a:avLst/>
          </a:prstGeom>
        </p:spPr>
      </p:pic>
      <p:sp>
        <p:nvSpPr>
          <p:cNvPr id="21" name="TextBox 20">
            <a:extLst>
              <a:ext uri="{FF2B5EF4-FFF2-40B4-BE49-F238E27FC236}">
                <a16:creationId xmlns:a16="http://schemas.microsoft.com/office/drawing/2014/main" id="{675E6B5A-246A-45E0-A260-453C255E99BE}"/>
              </a:ext>
            </a:extLst>
          </p:cNvPr>
          <p:cNvSpPr txBox="1"/>
          <p:nvPr/>
        </p:nvSpPr>
        <p:spPr>
          <a:xfrm>
            <a:off x="4792108" y="1263773"/>
            <a:ext cx="3876403" cy="715581"/>
          </a:xfrm>
          <a:prstGeom prst="rect">
            <a:avLst/>
          </a:prstGeom>
          <a:solidFill>
            <a:srgbClr val="00FFFF"/>
          </a:solidFill>
        </p:spPr>
        <p:txBody>
          <a:bodyPr wrap="square">
            <a:spAutoFit/>
          </a:bodyPr>
          <a:lstStyle>
            <a:defPPr>
              <a:defRPr lang="en-US"/>
            </a:defPPr>
          </a:lstStyle>
          <a:p>
            <a:r>
              <a:rPr lang="en-US" dirty="0"/>
              <a:t>When the flow through the valve or other restriction is idealized in this way, the </a:t>
            </a:r>
          </a:p>
          <a:p>
            <a:r>
              <a:rPr lang="en-US" dirty="0"/>
              <a:t>process is called a throttling process.</a:t>
            </a:r>
          </a:p>
        </p:txBody>
      </p:sp>
      <p:sp>
        <p:nvSpPr>
          <p:cNvPr id="23" name="TextBox 22">
            <a:extLst>
              <a:ext uri="{FF2B5EF4-FFF2-40B4-BE49-F238E27FC236}">
                <a16:creationId xmlns:a16="http://schemas.microsoft.com/office/drawing/2014/main" id="{D9C5576F-EC1B-406C-BE8B-919AC302FABA}"/>
              </a:ext>
            </a:extLst>
          </p:cNvPr>
          <p:cNvSpPr txBox="1"/>
          <p:nvPr/>
        </p:nvSpPr>
        <p:spPr>
          <a:xfrm>
            <a:off x="4792108" y="904001"/>
            <a:ext cx="3876403" cy="307777"/>
          </a:xfrm>
          <a:prstGeom prst="rect">
            <a:avLst/>
          </a:prstGeom>
          <a:solidFill>
            <a:srgbClr val="00FF00"/>
          </a:solidFill>
        </p:spPr>
        <p:txBody>
          <a:bodyPr wrap="square">
            <a:spAutoFit/>
          </a:bodyPr>
          <a:lstStyle>
            <a:defPPr>
              <a:defRPr lang="en-US"/>
            </a:defPPr>
            <a:lvl1pPr>
              <a:defRPr sz="1400"/>
            </a:lvl1pPr>
          </a:lstStyle>
          <a:p>
            <a:r>
              <a:rPr lang="en-US" dirty="0"/>
              <a:t>throttling process</a:t>
            </a:r>
          </a:p>
        </p:txBody>
      </p:sp>
    </p:spTree>
    <p:extLst>
      <p:ext uri="{BB962C8B-B14F-4D97-AF65-F5344CB8AC3E}">
        <p14:creationId xmlns:p14="http://schemas.microsoft.com/office/powerpoint/2010/main" val="3709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2" y="223017"/>
            <a:ext cx="7920203" cy="1157194"/>
          </a:xfrm>
        </p:spPr>
        <p:txBody>
          <a:bodyPr/>
          <a:lstStyle/>
          <a:p>
            <a:r>
              <a:rPr lang="en-US" sz="3200" dirty="0"/>
              <a:t>System Integration</a:t>
            </a:r>
          </a:p>
        </p:txBody>
      </p:sp>
      <p:sp>
        <p:nvSpPr>
          <p:cNvPr id="13" name="TextBox 12">
            <a:extLst>
              <a:ext uri="{FF2B5EF4-FFF2-40B4-BE49-F238E27FC236}">
                <a16:creationId xmlns:a16="http://schemas.microsoft.com/office/drawing/2014/main" id="{48936C5C-D069-4A04-8FF8-D833318AB925}"/>
              </a:ext>
            </a:extLst>
          </p:cNvPr>
          <p:cNvSpPr txBox="1"/>
          <p:nvPr/>
        </p:nvSpPr>
        <p:spPr>
          <a:xfrm>
            <a:off x="287362" y="929613"/>
            <a:ext cx="3809150" cy="300082"/>
          </a:xfrm>
          <a:prstGeom prst="rect">
            <a:avLst/>
          </a:prstGeom>
          <a:solidFill>
            <a:srgbClr val="00FF00"/>
          </a:solidFill>
        </p:spPr>
        <p:txBody>
          <a:bodyPr wrap="square">
            <a:spAutoFit/>
          </a:bodyPr>
          <a:lstStyle/>
          <a:p>
            <a:r>
              <a:rPr lang="en-US" dirty="0"/>
              <a:t>System integration</a:t>
            </a:r>
          </a:p>
        </p:txBody>
      </p:sp>
      <p:sp>
        <p:nvSpPr>
          <p:cNvPr id="15" name="TextBox 14">
            <a:extLst>
              <a:ext uri="{FF2B5EF4-FFF2-40B4-BE49-F238E27FC236}">
                <a16:creationId xmlns:a16="http://schemas.microsoft.com/office/drawing/2014/main" id="{4947CCED-7CFF-4EB7-9B60-6B6842591639}"/>
              </a:ext>
            </a:extLst>
          </p:cNvPr>
          <p:cNvSpPr txBox="1"/>
          <p:nvPr/>
        </p:nvSpPr>
        <p:spPr>
          <a:xfrm>
            <a:off x="287362" y="1403873"/>
            <a:ext cx="3809150" cy="1131079"/>
          </a:xfrm>
          <a:prstGeom prst="rect">
            <a:avLst/>
          </a:prstGeom>
          <a:solidFill>
            <a:srgbClr val="00B0F0"/>
          </a:solidFill>
        </p:spPr>
        <p:txBody>
          <a:bodyPr wrap="square">
            <a:spAutoFit/>
          </a:bodyPr>
          <a:lstStyle/>
          <a:p>
            <a:pPr algn="just"/>
            <a:r>
              <a:rPr lang="en-US" dirty="0"/>
              <a:t>Engineers often must creatively combine components to achieve some overall objective, subject to constraints such as minimum total cost. This important engineering activity is called system integration.</a:t>
            </a:r>
          </a:p>
        </p:txBody>
      </p:sp>
      <p:pic>
        <p:nvPicPr>
          <p:cNvPr id="12" name="Picture 11">
            <a:extLst>
              <a:ext uri="{FF2B5EF4-FFF2-40B4-BE49-F238E27FC236}">
                <a16:creationId xmlns:a16="http://schemas.microsoft.com/office/drawing/2014/main" id="{313EBABA-FDA1-411B-AA32-A205F88F8CBF}"/>
              </a:ext>
            </a:extLst>
          </p:cNvPr>
          <p:cNvPicPr>
            <a:picLocks noChangeAspect="1"/>
          </p:cNvPicPr>
          <p:nvPr/>
        </p:nvPicPr>
        <p:blipFill>
          <a:blip r:embed="rId2"/>
          <a:stretch>
            <a:fillRect/>
          </a:stretch>
        </p:blipFill>
        <p:spPr>
          <a:xfrm>
            <a:off x="4210890" y="929613"/>
            <a:ext cx="4827924" cy="3496083"/>
          </a:xfrm>
          <a:prstGeom prst="rect">
            <a:avLst/>
          </a:prstGeom>
        </p:spPr>
      </p:pic>
      <p:pic>
        <p:nvPicPr>
          <p:cNvPr id="1026" name="Picture 2" descr="Diagram of Gas Turbine Electricity Generation">
            <a:extLst>
              <a:ext uri="{FF2B5EF4-FFF2-40B4-BE49-F238E27FC236}">
                <a16:creationId xmlns:a16="http://schemas.microsoft.com/office/drawing/2014/main" id="{BD4AE575-804A-3EA5-11AF-F02582AA7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62" y="2955560"/>
            <a:ext cx="3809150" cy="124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4B8C3C-2C51-4F0D-8047-DA0684145269}"/>
              </a:ext>
            </a:extLst>
          </p:cNvPr>
          <p:cNvSpPr txBox="1">
            <a:spLocks/>
          </p:cNvSpPr>
          <p:nvPr/>
        </p:nvSpPr>
        <p:spPr>
          <a:xfrm>
            <a:off x="287362" y="223017"/>
            <a:ext cx="792020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Transient Analysis</a:t>
            </a:r>
          </a:p>
        </p:txBody>
      </p:sp>
      <p:sp>
        <p:nvSpPr>
          <p:cNvPr id="8" name="TextBox 7">
            <a:extLst>
              <a:ext uri="{FF2B5EF4-FFF2-40B4-BE49-F238E27FC236}">
                <a16:creationId xmlns:a16="http://schemas.microsoft.com/office/drawing/2014/main" id="{D7660C65-A090-45CD-96C5-3C38DD15063D}"/>
              </a:ext>
            </a:extLst>
          </p:cNvPr>
          <p:cNvSpPr txBox="1"/>
          <p:nvPr/>
        </p:nvSpPr>
        <p:spPr>
          <a:xfrm>
            <a:off x="145055" y="1380211"/>
            <a:ext cx="4271497" cy="507831"/>
          </a:xfrm>
          <a:prstGeom prst="rect">
            <a:avLst/>
          </a:prstGeom>
          <a:solidFill>
            <a:srgbClr val="00FFFF"/>
          </a:solidFill>
        </p:spPr>
        <p:txBody>
          <a:bodyPr wrap="square">
            <a:spAutoFit/>
          </a:bodyPr>
          <a:lstStyle/>
          <a:p>
            <a:r>
              <a:rPr lang="en-US" dirty="0"/>
              <a:t>Many devices undergo periods of transient operation during which the state changes with time. </a:t>
            </a:r>
          </a:p>
        </p:txBody>
      </p:sp>
      <p:sp>
        <p:nvSpPr>
          <p:cNvPr id="10" name="TextBox 9">
            <a:extLst>
              <a:ext uri="{FF2B5EF4-FFF2-40B4-BE49-F238E27FC236}">
                <a16:creationId xmlns:a16="http://schemas.microsoft.com/office/drawing/2014/main" id="{201A2C49-B50A-4E5F-82A6-E926024C754A}"/>
              </a:ext>
            </a:extLst>
          </p:cNvPr>
          <p:cNvSpPr txBox="1"/>
          <p:nvPr/>
        </p:nvSpPr>
        <p:spPr>
          <a:xfrm>
            <a:off x="145055" y="988294"/>
            <a:ext cx="4271497" cy="300082"/>
          </a:xfrm>
          <a:prstGeom prst="rect">
            <a:avLst/>
          </a:prstGeom>
          <a:solidFill>
            <a:srgbClr val="00FF00"/>
          </a:solidFill>
        </p:spPr>
        <p:txBody>
          <a:bodyPr wrap="square">
            <a:spAutoFit/>
          </a:bodyPr>
          <a:lstStyle/>
          <a:p>
            <a:r>
              <a:rPr lang="en-US" dirty="0"/>
              <a:t>Transient operation</a:t>
            </a:r>
          </a:p>
        </p:txBody>
      </p:sp>
      <p:sp>
        <p:nvSpPr>
          <p:cNvPr id="12" name="TextBox 11">
            <a:extLst>
              <a:ext uri="{FF2B5EF4-FFF2-40B4-BE49-F238E27FC236}">
                <a16:creationId xmlns:a16="http://schemas.microsoft.com/office/drawing/2014/main" id="{0B497DE2-0048-4D48-A19E-F25FE2992F27}"/>
              </a:ext>
            </a:extLst>
          </p:cNvPr>
          <p:cNvSpPr txBox="1"/>
          <p:nvPr/>
        </p:nvSpPr>
        <p:spPr>
          <a:xfrm>
            <a:off x="145053" y="2053653"/>
            <a:ext cx="4271497" cy="923330"/>
          </a:xfrm>
          <a:prstGeom prst="rect">
            <a:avLst/>
          </a:prstGeom>
          <a:solidFill>
            <a:srgbClr val="00FFFF"/>
          </a:solidFill>
        </p:spPr>
        <p:txBody>
          <a:bodyPr wrap="square">
            <a:spAutoFit/>
          </a:bodyPr>
          <a:lstStyle/>
          <a:p>
            <a:r>
              <a:rPr lang="en-US" dirty="0"/>
              <a:t>First, we place the control volume mass balance in a form that is suitable for transient analysis. We begin by integrating the mass rate balance, from time 0 to a final time t.</a:t>
            </a:r>
          </a:p>
        </p:txBody>
      </p:sp>
      <p:pic>
        <p:nvPicPr>
          <p:cNvPr id="7" name="Picture 6">
            <a:extLst>
              <a:ext uri="{FF2B5EF4-FFF2-40B4-BE49-F238E27FC236}">
                <a16:creationId xmlns:a16="http://schemas.microsoft.com/office/drawing/2014/main" id="{27740460-2386-438A-A67E-0BAC3A4AA44E}"/>
              </a:ext>
            </a:extLst>
          </p:cNvPr>
          <p:cNvPicPr>
            <a:picLocks noChangeAspect="1"/>
          </p:cNvPicPr>
          <p:nvPr/>
        </p:nvPicPr>
        <p:blipFill rotWithShape="1">
          <a:blip r:embed="rId2"/>
          <a:srcRect r="17555"/>
          <a:stretch/>
        </p:blipFill>
        <p:spPr>
          <a:xfrm>
            <a:off x="4836764" y="988294"/>
            <a:ext cx="3973390" cy="3304854"/>
          </a:xfrm>
          <a:prstGeom prst="rect">
            <a:avLst/>
          </a:prstGeom>
        </p:spPr>
      </p:pic>
      <p:sp>
        <p:nvSpPr>
          <p:cNvPr id="16" name="TextBox 15">
            <a:extLst>
              <a:ext uri="{FF2B5EF4-FFF2-40B4-BE49-F238E27FC236}">
                <a16:creationId xmlns:a16="http://schemas.microsoft.com/office/drawing/2014/main" id="{12A5792A-935F-4835-AED6-34FA6C574A68}"/>
              </a:ext>
            </a:extLst>
          </p:cNvPr>
          <p:cNvSpPr txBox="1"/>
          <p:nvPr/>
        </p:nvSpPr>
        <p:spPr>
          <a:xfrm>
            <a:off x="145053" y="3208951"/>
            <a:ext cx="4271497" cy="923330"/>
          </a:xfrm>
          <a:prstGeom prst="rect">
            <a:avLst/>
          </a:prstGeom>
          <a:solidFill>
            <a:srgbClr val="00FFFF"/>
          </a:solidFill>
        </p:spPr>
        <p:txBody>
          <a:bodyPr wrap="square">
            <a:spAutoFit/>
          </a:bodyPr>
          <a:lstStyle/>
          <a:p>
            <a:r>
              <a:rPr lang="en-US" dirty="0"/>
              <a:t>This states that the change in the amount of mass contained in the control volume equals the difference between the total incoming and outgoing amounts of mass.</a:t>
            </a:r>
          </a:p>
        </p:txBody>
      </p:sp>
    </p:spTree>
    <p:extLst>
      <p:ext uri="{BB962C8B-B14F-4D97-AF65-F5344CB8AC3E}">
        <p14:creationId xmlns:p14="http://schemas.microsoft.com/office/powerpoint/2010/main" val="12181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72E7D84-4E21-4627-8F78-60AD155949C9}"/>
              </a:ext>
            </a:extLst>
          </p:cNvPr>
          <p:cNvSpPr txBox="1">
            <a:spLocks/>
          </p:cNvSpPr>
          <p:nvPr/>
        </p:nvSpPr>
        <p:spPr>
          <a:xfrm>
            <a:off x="287362" y="223017"/>
            <a:ext cx="8449014"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The Energy Balance in Transient Analysis</a:t>
            </a:r>
          </a:p>
        </p:txBody>
      </p:sp>
      <p:sp>
        <p:nvSpPr>
          <p:cNvPr id="6" name="TextBox 5">
            <a:extLst>
              <a:ext uri="{FF2B5EF4-FFF2-40B4-BE49-F238E27FC236}">
                <a16:creationId xmlns:a16="http://schemas.microsoft.com/office/drawing/2014/main" id="{F21D4BED-C110-413F-8C76-4D151667D331}"/>
              </a:ext>
            </a:extLst>
          </p:cNvPr>
          <p:cNvSpPr txBox="1"/>
          <p:nvPr/>
        </p:nvSpPr>
        <p:spPr>
          <a:xfrm>
            <a:off x="287361" y="839377"/>
            <a:ext cx="4284639" cy="507831"/>
          </a:xfrm>
          <a:prstGeom prst="rect">
            <a:avLst/>
          </a:prstGeom>
          <a:solidFill>
            <a:srgbClr val="00FFFF"/>
          </a:solidFill>
        </p:spPr>
        <p:txBody>
          <a:bodyPr wrap="square">
            <a:spAutoFit/>
          </a:bodyPr>
          <a:lstStyle/>
          <a:p>
            <a:r>
              <a:rPr lang="en-US" dirty="0"/>
              <a:t>Next, we integrate the energy rate balance, ignoring the effects of kinetic and potential energy. </a:t>
            </a:r>
          </a:p>
        </p:txBody>
      </p:sp>
      <p:pic>
        <p:nvPicPr>
          <p:cNvPr id="2" name="Picture 1">
            <a:extLst>
              <a:ext uri="{FF2B5EF4-FFF2-40B4-BE49-F238E27FC236}">
                <a16:creationId xmlns:a16="http://schemas.microsoft.com/office/drawing/2014/main" id="{41DC7DC9-EAF4-8523-BA16-24CBCCC76808}"/>
              </a:ext>
            </a:extLst>
          </p:cNvPr>
          <p:cNvPicPr>
            <a:picLocks noChangeAspect="1"/>
          </p:cNvPicPr>
          <p:nvPr/>
        </p:nvPicPr>
        <p:blipFill>
          <a:blip r:embed="rId2"/>
          <a:stretch>
            <a:fillRect/>
          </a:stretch>
        </p:blipFill>
        <p:spPr>
          <a:xfrm>
            <a:off x="34343" y="1527122"/>
            <a:ext cx="4572001" cy="477190"/>
          </a:xfrm>
          <a:prstGeom prst="rect">
            <a:avLst/>
          </a:prstGeom>
        </p:spPr>
      </p:pic>
      <p:sp>
        <p:nvSpPr>
          <p:cNvPr id="7" name="TextBox 6">
            <a:extLst>
              <a:ext uri="{FF2B5EF4-FFF2-40B4-BE49-F238E27FC236}">
                <a16:creationId xmlns:a16="http://schemas.microsoft.com/office/drawing/2014/main" id="{474B11F0-0961-DA9B-0121-85D0E8CE15C6}"/>
              </a:ext>
            </a:extLst>
          </p:cNvPr>
          <p:cNvSpPr txBox="1"/>
          <p:nvPr/>
        </p:nvSpPr>
        <p:spPr>
          <a:xfrm>
            <a:off x="287361" y="2262149"/>
            <a:ext cx="4284639" cy="738664"/>
          </a:xfrm>
          <a:prstGeom prst="rect">
            <a:avLst/>
          </a:prstGeom>
          <a:solidFill>
            <a:srgbClr val="00FFFF"/>
          </a:solidFill>
        </p:spPr>
        <p:txBody>
          <a:bodyPr wrap="square">
            <a:spAutoFit/>
          </a:bodyPr>
          <a:lstStyle/>
          <a:p>
            <a:r>
              <a:rPr lang="en-GB" sz="1400" dirty="0">
                <a:effectLst/>
                <a:latin typeface="STIX" panose="02020603050405020304" pitchFamily="18" charset="0"/>
              </a:rPr>
              <a:t>For the </a:t>
            </a:r>
            <a:r>
              <a:rPr lang="en-GB" sz="1400" i="1" dirty="0">
                <a:effectLst/>
                <a:latin typeface="STIX" panose="02020603050405020304" pitchFamily="18" charset="0"/>
              </a:rPr>
              <a:t>special case </a:t>
            </a:r>
            <a:r>
              <a:rPr lang="en-GB" sz="1400" dirty="0">
                <a:effectLst/>
                <a:latin typeface="STIX" panose="02020603050405020304" pitchFamily="18" charset="0"/>
              </a:rPr>
              <a:t>where the states at the inlets and exits are </a:t>
            </a:r>
            <a:r>
              <a:rPr lang="en-GB" sz="1400" i="1" dirty="0">
                <a:effectLst/>
                <a:latin typeface="STIX" panose="02020603050405020304" pitchFamily="18" charset="0"/>
              </a:rPr>
              <a:t>constant with time</a:t>
            </a:r>
            <a:r>
              <a:rPr lang="en-GB" sz="1400" dirty="0">
                <a:effectLst/>
                <a:latin typeface="STIX" panose="02020603050405020304" pitchFamily="18" charset="0"/>
              </a:rPr>
              <a:t>, the respective specific enthalpies, </a:t>
            </a:r>
            <a:r>
              <a:rPr lang="en-GB" sz="1400" i="1" dirty="0">
                <a:effectLst/>
                <a:latin typeface="STIX" panose="02020603050405020304" pitchFamily="18" charset="0"/>
              </a:rPr>
              <a:t>h</a:t>
            </a:r>
            <a:r>
              <a:rPr lang="en-GB" sz="800" i="1" dirty="0">
                <a:effectLst/>
                <a:latin typeface="STIX" panose="02020603050405020304" pitchFamily="18" charset="0"/>
              </a:rPr>
              <a:t>i </a:t>
            </a:r>
            <a:r>
              <a:rPr lang="en-GB" sz="1400" dirty="0">
                <a:effectLst/>
                <a:latin typeface="STIX" panose="02020603050405020304" pitchFamily="18" charset="0"/>
              </a:rPr>
              <a:t>and </a:t>
            </a:r>
            <a:r>
              <a:rPr lang="en-GB" sz="1400" i="1" dirty="0">
                <a:effectLst/>
                <a:latin typeface="STIX" panose="02020603050405020304" pitchFamily="18" charset="0"/>
              </a:rPr>
              <a:t>h</a:t>
            </a:r>
            <a:r>
              <a:rPr lang="en-GB" sz="800" i="1" dirty="0">
                <a:effectLst/>
                <a:latin typeface="STIX" panose="02020603050405020304" pitchFamily="18" charset="0"/>
              </a:rPr>
              <a:t>e</a:t>
            </a:r>
            <a:r>
              <a:rPr lang="en-GB" sz="1400" dirty="0">
                <a:effectLst/>
                <a:latin typeface="STIX" panose="02020603050405020304" pitchFamily="18" charset="0"/>
              </a:rPr>
              <a:t>, are constant </a:t>
            </a:r>
            <a:endParaRPr lang="en-GB" dirty="0"/>
          </a:p>
        </p:txBody>
      </p:sp>
      <p:pic>
        <p:nvPicPr>
          <p:cNvPr id="8" name="Picture 7">
            <a:extLst>
              <a:ext uri="{FF2B5EF4-FFF2-40B4-BE49-F238E27FC236}">
                <a16:creationId xmlns:a16="http://schemas.microsoft.com/office/drawing/2014/main" id="{32A2E16E-28B5-B33F-601F-A29883451477}"/>
              </a:ext>
            </a:extLst>
          </p:cNvPr>
          <p:cNvPicPr>
            <a:picLocks noChangeAspect="1"/>
          </p:cNvPicPr>
          <p:nvPr/>
        </p:nvPicPr>
        <p:blipFill>
          <a:blip r:embed="rId3"/>
          <a:stretch>
            <a:fillRect/>
          </a:stretch>
        </p:blipFill>
        <p:spPr>
          <a:xfrm>
            <a:off x="1298475" y="3203956"/>
            <a:ext cx="2513909" cy="968473"/>
          </a:xfrm>
          <a:prstGeom prst="rect">
            <a:avLst/>
          </a:prstGeom>
        </p:spPr>
      </p:pic>
      <p:pic>
        <p:nvPicPr>
          <p:cNvPr id="9" name="Picture 8">
            <a:extLst>
              <a:ext uri="{FF2B5EF4-FFF2-40B4-BE49-F238E27FC236}">
                <a16:creationId xmlns:a16="http://schemas.microsoft.com/office/drawing/2014/main" id="{D959962B-8624-0FFC-50BD-02983CD04DE6}"/>
              </a:ext>
            </a:extLst>
          </p:cNvPr>
          <p:cNvPicPr>
            <a:picLocks noChangeAspect="1"/>
          </p:cNvPicPr>
          <p:nvPr/>
        </p:nvPicPr>
        <p:blipFill>
          <a:blip r:embed="rId4"/>
          <a:stretch>
            <a:fillRect/>
          </a:stretch>
        </p:blipFill>
        <p:spPr>
          <a:xfrm>
            <a:off x="287361" y="4375572"/>
            <a:ext cx="3746757" cy="500051"/>
          </a:xfrm>
          <a:prstGeom prst="rect">
            <a:avLst/>
          </a:prstGeom>
        </p:spPr>
      </p:pic>
      <p:sp>
        <p:nvSpPr>
          <p:cNvPr id="13" name="TextBox 12">
            <a:extLst>
              <a:ext uri="{FF2B5EF4-FFF2-40B4-BE49-F238E27FC236}">
                <a16:creationId xmlns:a16="http://schemas.microsoft.com/office/drawing/2014/main" id="{320CB936-44F9-0B8B-2519-204183728F3B}"/>
              </a:ext>
            </a:extLst>
          </p:cNvPr>
          <p:cNvSpPr txBox="1"/>
          <p:nvPr/>
        </p:nvSpPr>
        <p:spPr>
          <a:xfrm>
            <a:off x="4939553" y="834624"/>
            <a:ext cx="4069487" cy="1384995"/>
          </a:xfrm>
          <a:prstGeom prst="rect">
            <a:avLst/>
          </a:prstGeom>
          <a:solidFill>
            <a:srgbClr val="00FFFF"/>
          </a:solidFill>
        </p:spPr>
        <p:txBody>
          <a:bodyPr wrap="square">
            <a:spAutoFit/>
          </a:bodyPr>
          <a:lstStyle/>
          <a:p>
            <a:r>
              <a:rPr lang="en-GB" sz="1400" dirty="0">
                <a:effectLst/>
                <a:latin typeface="STIX" panose="02020603050405020304" pitchFamily="18" charset="0"/>
              </a:rPr>
              <a:t>Another </a:t>
            </a:r>
            <a:r>
              <a:rPr lang="en-GB" sz="1400" i="1" dirty="0">
                <a:effectLst/>
                <a:latin typeface="STIX" panose="02020603050405020304" pitchFamily="18" charset="0"/>
              </a:rPr>
              <a:t>special case </a:t>
            </a:r>
            <a:r>
              <a:rPr lang="en-GB" sz="1400" dirty="0">
                <a:effectLst/>
                <a:latin typeface="STIX" panose="02020603050405020304" pitchFamily="18" charset="0"/>
              </a:rPr>
              <a:t>is when the intensive properties within the control volume are </a:t>
            </a:r>
            <a:r>
              <a:rPr lang="en-GB" sz="1400" i="1" dirty="0">
                <a:effectLst/>
                <a:latin typeface="STIX" panose="02020603050405020304" pitchFamily="18" charset="0"/>
              </a:rPr>
              <a:t>uniform with position </a:t>
            </a:r>
            <a:r>
              <a:rPr lang="en-GB" sz="1400" dirty="0">
                <a:effectLst/>
                <a:latin typeface="STIX" panose="02020603050405020304" pitchFamily="18" charset="0"/>
              </a:rPr>
              <a:t>at a particular time </a:t>
            </a:r>
            <a:r>
              <a:rPr lang="en-GB" sz="1400" i="1" dirty="0">
                <a:effectLst/>
                <a:latin typeface="STIX" panose="02020603050405020304" pitchFamily="18" charset="0"/>
              </a:rPr>
              <a:t>t</a:t>
            </a:r>
            <a:r>
              <a:rPr lang="en-GB" sz="1400" dirty="0">
                <a:effectLst/>
                <a:latin typeface="STIX" panose="02020603050405020304" pitchFamily="18" charset="0"/>
              </a:rPr>
              <a:t>. Accordingly, the specific volume and the specific internal energy are uniform throughout and can depend only on time—that is, </a:t>
            </a:r>
            <a:r>
              <a:rPr lang="el-GR" sz="1400" dirty="0">
                <a:solidFill>
                  <a:srgbClr val="211E1E"/>
                </a:solidFill>
                <a:effectLst/>
                <a:latin typeface="Symbol" pitchFamily="2" charset="2"/>
              </a:rPr>
              <a:t>υ</a:t>
            </a:r>
            <a:r>
              <a:rPr lang="el-GR" sz="1400" dirty="0">
                <a:effectLst/>
                <a:latin typeface="STIX" panose="02020603050405020304" pitchFamily="18" charset="0"/>
              </a:rPr>
              <a:t>(</a:t>
            </a:r>
            <a:r>
              <a:rPr lang="en-GB" sz="1400" i="1" dirty="0">
                <a:effectLst/>
                <a:latin typeface="STIX" panose="02020603050405020304" pitchFamily="18" charset="0"/>
              </a:rPr>
              <a:t>t</a:t>
            </a:r>
            <a:r>
              <a:rPr lang="en-GB" sz="1400" dirty="0">
                <a:effectLst/>
                <a:latin typeface="STIX" panose="02020603050405020304" pitchFamily="18" charset="0"/>
              </a:rPr>
              <a:t>) and </a:t>
            </a:r>
            <a:r>
              <a:rPr lang="en-GB" sz="1400" i="1" dirty="0">
                <a:effectLst/>
                <a:latin typeface="STIX" panose="02020603050405020304" pitchFamily="18" charset="0"/>
              </a:rPr>
              <a:t>u</a:t>
            </a:r>
            <a:r>
              <a:rPr lang="en-GB" sz="1400" dirty="0">
                <a:effectLst/>
                <a:latin typeface="STIX" panose="02020603050405020304" pitchFamily="18" charset="0"/>
              </a:rPr>
              <a:t>(</a:t>
            </a:r>
            <a:r>
              <a:rPr lang="en-GB" sz="1400" i="1" dirty="0">
                <a:effectLst/>
                <a:latin typeface="STIX" panose="02020603050405020304" pitchFamily="18" charset="0"/>
              </a:rPr>
              <a:t>t</a:t>
            </a:r>
            <a:r>
              <a:rPr lang="en-GB" sz="1400" dirty="0">
                <a:effectLst/>
                <a:latin typeface="STIX" panose="02020603050405020304" pitchFamily="18" charset="0"/>
              </a:rPr>
              <a:t>), respectively. </a:t>
            </a:r>
            <a:endParaRPr lang="en-GB" dirty="0"/>
          </a:p>
        </p:txBody>
      </p:sp>
      <p:pic>
        <p:nvPicPr>
          <p:cNvPr id="14" name="Picture 13">
            <a:extLst>
              <a:ext uri="{FF2B5EF4-FFF2-40B4-BE49-F238E27FC236}">
                <a16:creationId xmlns:a16="http://schemas.microsoft.com/office/drawing/2014/main" id="{F2298540-8921-8EBB-88DF-757BBC6CE5A7}"/>
              </a:ext>
            </a:extLst>
          </p:cNvPr>
          <p:cNvPicPr>
            <a:picLocks noChangeAspect="1"/>
          </p:cNvPicPr>
          <p:nvPr/>
        </p:nvPicPr>
        <p:blipFill>
          <a:blip r:embed="rId5"/>
          <a:stretch>
            <a:fillRect/>
          </a:stretch>
        </p:blipFill>
        <p:spPr>
          <a:xfrm>
            <a:off x="6058092" y="2262149"/>
            <a:ext cx="1832407" cy="602658"/>
          </a:xfrm>
          <a:prstGeom prst="rect">
            <a:avLst/>
          </a:prstGeom>
        </p:spPr>
      </p:pic>
      <p:sp>
        <p:nvSpPr>
          <p:cNvPr id="16" name="TextBox 15">
            <a:extLst>
              <a:ext uri="{FF2B5EF4-FFF2-40B4-BE49-F238E27FC236}">
                <a16:creationId xmlns:a16="http://schemas.microsoft.com/office/drawing/2014/main" id="{C90BE195-BF90-A9D2-686E-18C1C428AB4A}"/>
              </a:ext>
            </a:extLst>
          </p:cNvPr>
          <p:cNvSpPr txBox="1"/>
          <p:nvPr/>
        </p:nvSpPr>
        <p:spPr>
          <a:xfrm>
            <a:off x="5800164" y="5091873"/>
            <a:ext cx="3128683" cy="400110"/>
          </a:xfrm>
          <a:prstGeom prst="rect">
            <a:avLst/>
          </a:prstGeom>
          <a:noFill/>
        </p:spPr>
        <p:txBody>
          <a:bodyPr wrap="square">
            <a:spAutoFit/>
          </a:bodyPr>
          <a:lstStyle/>
          <a:p>
            <a:r>
              <a:rPr lang="en-FI" sz="1000" dirty="0"/>
              <a:t>https://learncheme.com/simulations/separations/adiabatic-flash-drum-with-binary-liquid-feed/</a:t>
            </a:r>
          </a:p>
        </p:txBody>
      </p:sp>
      <p:pic>
        <p:nvPicPr>
          <p:cNvPr id="17" name="Picture 16">
            <a:hlinkClick r:id="rId6"/>
            <a:extLst>
              <a:ext uri="{FF2B5EF4-FFF2-40B4-BE49-F238E27FC236}">
                <a16:creationId xmlns:a16="http://schemas.microsoft.com/office/drawing/2014/main" id="{CBC36E73-AB80-9D1C-52BA-300B5565DF25}"/>
              </a:ext>
            </a:extLst>
          </p:cNvPr>
          <p:cNvPicPr>
            <a:picLocks noChangeAspect="1"/>
          </p:cNvPicPr>
          <p:nvPr/>
        </p:nvPicPr>
        <p:blipFill>
          <a:blip r:embed="rId7"/>
          <a:stretch>
            <a:fillRect/>
          </a:stretch>
        </p:blipFill>
        <p:spPr>
          <a:xfrm>
            <a:off x="5197148" y="2864807"/>
            <a:ext cx="3171884" cy="2284113"/>
          </a:xfrm>
          <a:prstGeom prst="rect">
            <a:avLst/>
          </a:prstGeom>
        </p:spPr>
      </p:pic>
    </p:spTree>
    <p:extLst>
      <p:ext uri="{BB962C8B-B14F-4D97-AF65-F5344CB8AC3E}">
        <p14:creationId xmlns:p14="http://schemas.microsoft.com/office/powerpoint/2010/main" val="136099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5444119" cy="584775"/>
          </a:xfrm>
          <a:prstGeom prst="rect">
            <a:avLst/>
          </a:prstGeom>
        </p:spPr>
        <p:txBody>
          <a:bodyPr wrap="none">
            <a:spAutoFit/>
          </a:bodyPr>
          <a:lstStyle/>
          <a:p>
            <a:r>
              <a:rPr lang="en-US" sz="3200" b="1" dirty="0"/>
              <a:t>Phase and Pure Substance</a:t>
            </a:r>
            <a:endParaRPr lang="fi-FI" sz="3200" b="1" dirty="0"/>
          </a:p>
        </p:txBody>
      </p:sp>
      <p:sp>
        <p:nvSpPr>
          <p:cNvPr id="6" name="TextBox 5">
            <a:extLst>
              <a:ext uri="{FF2B5EF4-FFF2-40B4-BE49-F238E27FC236}">
                <a16:creationId xmlns:a16="http://schemas.microsoft.com/office/drawing/2014/main" id="{AFEE5A8E-40E4-4615-B864-23616CB34CE5}"/>
              </a:ext>
            </a:extLst>
          </p:cNvPr>
          <p:cNvSpPr txBox="1"/>
          <p:nvPr/>
        </p:nvSpPr>
        <p:spPr>
          <a:xfrm>
            <a:off x="276793" y="1105314"/>
            <a:ext cx="3969892" cy="300082"/>
          </a:xfrm>
          <a:prstGeom prst="rect">
            <a:avLst/>
          </a:prstGeom>
          <a:solidFill>
            <a:srgbClr val="00FF00"/>
          </a:solidFill>
        </p:spPr>
        <p:txBody>
          <a:bodyPr wrap="square">
            <a:spAutoFit/>
          </a:bodyPr>
          <a:lstStyle/>
          <a:p>
            <a:r>
              <a:rPr lang="en-US" dirty="0"/>
              <a:t>Phase</a:t>
            </a:r>
          </a:p>
        </p:txBody>
      </p:sp>
      <p:sp>
        <p:nvSpPr>
          <p:cNvPr id="7" name="TextBox 6">
            <a:extLst>
              <a:ext uri="{FF2B5EF4-FFF2-40B4-BE49-F238E27FC236}">
                <a16:creationId xmlns:a16="http://schemas.microsoft.com/office/drawing/2014/main" id="{C9023C81-3DBD-4092-A080-68F049847D39}"/>
              </a:ext>
            </a:extLst>
          </p:cNvPr>
          <p:cNvSpPr txBox="1"/>
          <p:nvPr/>
        </p:nvSpPr>
        <p:spPr>
          <a:xfrm>
            <a:off x="276793" y="1557816"/>
            <a:ext cx="3969892" cy="715581"/>
          </a:xfrm>
          <a:prstGeom prst="rect">
            <a:avLst/>
          </a:prstGeom>
          <a:solidFill>
            <a:srgbClr val="00B0F0"/>
          </a:solidFill>
        </p:spPr>
        <p:txBody>
          <a:bodyPr wrap="square">
            <a:spAutoFit/>
          </a:bodyPr>
          <a:lstStyle/>
          <a:p>
            <a:r>
              <a:rPr lang="en-US" dirty="0"/>
              <a:t>The term </a:t>
            </a:r>
            <a:r>
              <a:rPr lang="en-US" b="1" i="1" dirty="0"/>
              <a:t>phase</a:t>
            </a:r>
            <a:r>
              <a:rPr lang="en-US" dirty="0"/>
              <a:t> refers to a quantity of matter that is homogeneous throughout in both chemical composition and physical structure.</a:t>
            </a:r>
          </a:p>
        </p:txBody>
      </p:sp>
      <p:sp>
        <p:nvSpPr>
          <p:cNvPr id="9" name="TextBox 8">
            <a:extLst>
              <a:ext uri="{FF2B5EF4-FFF2-40B4-BE49-F238E27FC236}">
                <a16:creationId xmlns:a16="http://schemas.microsoft.com/office/drawing/2014/main" id="{F1A44492-3690-4345-AF15-D414B3C67759}"/>
              </a:ext>
            </a:extLst>
          </p:cNvPr>
          <p:cNvSpPr txBox="1"/>
          <p:nvPr/>
        </p:nvSpPr>
        <p:spPr>
          <a:xfrm>
            <a:off x="276793" y="2396963"/>
            <a:ext cx="3969892" cy="923330"/>
          </a:xfrm>
          <a:prstGeom prst="rect">
            <a:avLst/>
          </a:prstGeom>
          <a:solidFill>
            <a:schemeClr val="bg2">
              <a:lumMod val="20000"/>
              <a:lumOff val="80000"/>
            </a:schemeClr>
          </a:solidFill>
        </p:spPr>
        <p:txBody>
          <a:bodyPr wrap="square">
            <a:spAutoFit/>
          </a:bodyPr>
          <a:lstStyle/>
          <a:p>
            <a:r>
              <a:rPr lang="en-US" dirty="0"/>
              <a:t>Homogeneity in physical structure means that the matter is all solid, or all liquid, or all vapor (or equivalently all gas). A system can contain one or more phases.</a:t>
            </a:r>
          </a:p>
        </p:txBody>
      </p:sp>
      <p:sp>
        <p:nvSpPr>
          <p:cNvPr id="10" name="TextBox 9">
            <a:extLst>
              <a:ext uri="{FF2B5EF4-FFF2-40B4-BE49-F238E27FC236}">
                <a16:creationId xmlns:a16="http://schemas.microsoft.com/office/drawing/2014/main" id="{89134B2D-0C58-42AE-A00C-F8D0DF4D330B}"/>
              </a:ext>
            </a:extLst>
          </p:cNvPr>
          <p:cNvSpPr txBox="1"/>
          <p:nvPr/>
        </p:nvSpPr>
        <p:spPr>
          <a:xfrm>
            <a:off x="276793" y="3386152"/>
            <a:ext cx="3969892" cy="300082"/>
          </a:xfrm>
          <a:prstGeom prst="rect">
            <a:avLst/>
          </a:prstGeom>
          <a:solidFill>
            <a:srgbClr val="00FF00"/>
          </a:solidFill>
        </p:spPr>
        <p:txBody>
          <a:bodyPr wrap="square">
            <a:spAutoFit/>
          </a:bodyPr>
          <a:lstStyle/>
          <a:p>
            <a:r>
              <a:rPr lang="en-US" dirty="0"/>
              <a:t>Pure substance</a:t>
            </a:r>
          </a:p>
        </p:txBody>
      </p:sp>
      <p:sp>
        <p:nvSpPr>
          <p:cNvPr id="11" name="TextBox 10">
            <a:extLst>
              <a:ext uri="{FF2B5EF4-FFF2-40B4-BE49-F238E27FC236}">
                <a16:creationId xmlns:a16="http://schemas.microsoft.com/office/drawing/2014/main" id="{7781F563-812E-48A8-AA06-5C195F69E67D}"/>
              </a:ext>
            </a:extLst>
          </p:cNvPr>
          <p:cNvSpPr txBox="1"/>
          <p:nvPr/>
        </p:nvSpPr>
        <p:spPr>
          <a:xfrm>
            <a:off x="276792" y="4609686"/>
            <a:ext cx="3969891" cy="507831"/>
          </a:xfrm>
          <a:prstGeom prst="rect">
            <a:avLst/>
          </a:prstGeom>
          <a:solidFill>
            <a:srgbClr val="00B0F0"/>
          </a:solidFill>
        </p:spPr>
        <p:txBody>
          <a:bodyPr wrap="square">
            <a:spAutoFit/>
          </a:bodyPr>
          <a:lstStyle/>
          <a:p>
            <a:r>
              <a:rPr lang="en-US" dirty="0"/>
              <a:t>A pure substance is one that is uniform and invariable in chemical composition. </a:t>
            </a:r>
          </a:p>
        </p:txBody>
      </p:sp>
      <p:sp>
        <p:nvSpPr>
          <p:cNvPr id="13" name="TextBox 12">
            <a:extLst>
              <a:ext uri="{FF2B5EF4-FFF2-40B4-BE49-F238E27FC236}">
                <a16:creationId xmlns:a16="http://schemas.microsoft.com/office/drawing/2014/main" id="{29DC476D-8C3F-48EF-89E8-9E52426384AC}"/>
              </a:ext>
            </a:extLst>
          </p:cNvPr>
          <p:cNvSpPr txBox="1"/>
          <p:nvPr/>
        </p:nvSpPr>
        <p:spPr>
          <a:xfrm>
            <a:off x="276792" y="3773308"/>
            <a:ext cx="3969891" cy="715581"/>
          </a:xfrm>
          <a:prstGeom prst="rect">
            <a:avLst/>
          </a:prstGeom>
          <a:solidFill>
            <a:schemeClr val="bg2">
              <a:lumMod val="20000"/>
              <a:lumOff val="80000"/>
            </a:schemeClr>
          </a:solidFill>
        </p:spPr>
        <p:txBody>
          <a:bodyPr wrap="square">
            <a:spAutoFit/>
          </a:bodyPr>
          <a:lstStyle>
            <a:defPPr>
              <a:defRPr lang="en-US"/>
            </a:defPPr>
          </a:lstStyle>
          <a:p>
            <a:r>
              <a:rPr lang="en-US" dirty="0"/>
              <a:t>A pure substance can exist in more than one phase, but its chemical composition must </a:t>
            </a:r>
          </a:p>
          <a:p>
            <a:r>
              <a:rPr lang="en-US" dirty="0"/>
              <a:t>be the same in each phase.</a:t>
            </a:r>
          </a:p>
        </p:txBody>
      </p:sp>
      <p:pic>
        <p:nvPicPr>
          <p:cNvPr id="2" name="Picture 1">
            <a:extLst>
              <a:ext uri="{FF2B5EF4-FFF2-40B4-BE49-F238E27FC236}">
                <a16:creationId xmlns:a16="http://schemas.microsoft.com/office/drawing/2014/main" id="{D27FC91B-57E4-2F59-4039-3908CA8A2C5E}"/>
              </a:ext>
            </a:extLst>
          </p:cNvPr>
          <p:cNvPicPr>
            <a:picLocks noChangeAspect="1"/>
          </p:cNvPicPr>
          <p:nvPr/>
        </p:nvPicPr>
        <p:blipFill rotWithShape="1">
          <a:blip r:embed="rId3"/>
          <a:srcRect b="8051"/>
          <a:stretch/>
        </p:blipFill>
        <p:spPr>
          <a:xfrm>
            <a:off x="4572000" y="1109037"/>
            <a:ext cx="4036558" cy="4008480"/>
          </a:xfrm>
          <a:prstGeom prst="rect">
            <a:avLst/>
          </a:prstGeom>
        </p:spPr>
      </p:pic>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5102679" cy="584775"/>
          </a:xfrm>
          <a:prstGeom prst="rect">
            <a:avLst/>
          </a:prstGeom>
        </p:spPr>
        <p:txBody>
          <a:bodyPr wrap="none">
            <a:spAutoFit/>
          </a:bodyPr>
          <a:lstStyle/>
          <a:p>
            <a:r>
              <a:rPr lang="en-US" sz="3200" b="1" dirty="0" err="1"/>
              <a:t>Pahse</a:t>
            </a:r>
            <a:r>
              <a:rPr lang="en-US" sz="3200" b="1" dirty="0"/>
              <a:t> of Pure Substance</a:t>
            </a:r>
          </a:p>
        </p:txBody>
      </p:sp>
      <p:sp>
        <p:nvSpPr>
          <p:cNvPr id="9" name="Rectangle 8">
            <a:extLst>
              <a:ext uri="{FF2B5EF4-FFF2-40B4-BE49-F238E27FC236}">
                <a16:creationId xmlns:a16="http://schemas.microsoft.com/office/drawing/2014/main" id="{A037A11C-9F45-4DA4-B798-B35C75136F75}"/>
              </a:ext>
            </a:extLst>
          </p:cNvPr>
          <p:cNvSpPr/>
          <p:nvPr/>
        </p:nvSpPr>
        <p:spPr>
          <a:xfrm>
            <a:off x="201635" y="2597277"/>
            <a:ext cx="4976291" cy="300082"/>
          </a:xfrm>
          <a:prstGeom prst="rect">
            <a:avLst/>
          </a:prstGeom>
          <a:solidFill>
            <a:srgbClr val="00B050"/>
          </a:solidFill>
        </p:spPr>
        <p:txBody>
          <a:bodyPr wrap="square">
            <a:spAutoFit/>
          </a:bodyPr>
          <a:lstStyle/>
          <a:p>
            <a:r>
              <a:rPr lang="en-US" dirty="0"/>
              <a:t>Phase Changes of States of Matter</a:t>
            </a:r>
          </a:p>
        </p:txBody>
      </p:sp>
      <p:sp>
        <p:nvSpPr>
          <p:cNvPr id="6" name="TextBox 5">
            <a:extLst>
              <a:ext uri="{FF2B5EF4-FFF2-40B4-BE49-F238E27FC236}">
                <a16:creationId xmlns:a16="http://schemas.microsoft.com/office/drawing/2014/main" id="{3CFDEFBD-6287-41BE-9CF0-395958264A5B}"/>
              </a:ext>
            </a:extLst>
          </p:cNvPr>
          <p:cNvSpPr txBox="1"/>
          <p:nvPr/>
        </p:nvSpPr>
        <p:spPr>
          <a:xfrm>
            <a:off x="201634" y="1063292"/>
            <a:ext cx="4976293" cy="923330"/>
          </a:xfrm>
          <a:prstGeom prst="rect">
            <a:avLst/>
          </a:prstGeom>
          <a:solidFill>
            <a:srgbClr val="00FF00"/>
          </a:solidFill>
        </p:spPr>
        <p:txBody>
          <a:bodyPr wrap="square">
            <a:spAutoFit/>
          </a:bodyPr>
          <a:lstStyle/>
          <a:p>
            <a:r>
              <a:rPr lang="en-US" dirty="0"/>
              <a:t>The most commonly known phase changes are those six between </a:t>
            </a:r>
            <a:r>
              <a:rPr lang="en-US" dirty="0">
                <a:hlinkClick r:id="rId3"/>
              </a:rPr>
              <a:t>solids, liquids, and gasses</a:t>
            </a:r>
            <a:r>
              <a:rPr lang="en-US" dirty="0"/>
              <a:t>. However, </a:t>
            </a:r>
            <a:r>
              <a:rPr lang="en-US" dirty="0">
                <a:hlinkClick r:id="rId4"/>
              </a:rPr>
              <a:t>plasma</a:t>
            </a:r>
            <a:r>
              <a:rPr lang="en-US" dirty="0"/>
              <a:t> also is a state of matter, so a complete list requires all eight total phase changes. </a:t>
            </a:r>
          </a:p>
        </p:txBody>
      </p:sp>
      <p:sp>
        <p:nvSpPr>
          <p:cNvPr id="10" name="TextBox 9">
            <a:extLst>
              <a:ext uri="{FF2B5EF4-FFF2-40B4-BE49-F238E27FC236}">
                <a16:creationId xmlns:a16="http://schemas.microsoft.com/office/drawing/2014/main" id="{D92ADC4C-9869-484D-931A-5EE85E903A6B}"/>
              </a:ext>
            </a:extLst>
          </p:cNvPr>
          <p:cNvSpPr txBox="1"/>
          <p:nvPr/>
        </p:nvSpPr>
        <p:spPr>
          <a:xfrm>
            <a:off x="201633" y="2038034"/>
            <a:ext cx="4976293" cy="507831"/>
          </a:xfrm>
          <a:prstGeom prst="rect">
            <a:avLst/>
          </a:prstGeom>
          <a:solidFill>
            <a:srgbClr val="FFC000"/>
          </a:solidFill>
        </p:spPr>
        <p:txBody>
          <a:bodyPr wrap="square">
            <a:spAutoFit/>
          </a:bodyPr>
          <a:lstStyle/>
          <a:p>
            <a:r>
              <a:rPr lang="en-US" dirty="0"/>
              <a:t>Phase changes typically occur when the temperature or pressure of a system is altered.</a:t>
            </a:r>
          </a:p>
        </p:txBody>
      </p:sp>
      <p:sp>
        <p:nvSpPr>
          <p:cNvPr id="11" name="TextBox 10">
            <a:extLst>
              <a:ext uri="{FF2B5EF4-FFF2-40B4-BE49-F238E27FC236}">
                <a16:creationId xmlns:a16="http://schemas.microsoft.com/office/drawing/2014/main" id="{8755C30A-4502-46F7-9101-005A687520CC}"/>
              </a:ext>
            </a:extLst>
          </p:cNvPr>
          <p:cNvSpPr txBox="1"/>
          <p:nvPr/>
        </p:nvSpPr>
        <p:spPr>
          <a:xfrm>
            <a:off x="201633" y="2930282"/>
            <a:ext cx="4976294" cy="2123658"/>
          </a:xfrm>
          <a:prstGeom prst="rect">
            <a:avLst/>
          </a:prstGeom>
          <a:solidFill>
            <a:srgbClr val="00FFFF"/>
          </a:solidFill>
        </p:spPr>
        <p:txBody>
          <a:bodyPr wrap="square">
            <a:spAutoFit/>
          </a:bodyPr>
          <a:lstStyle/>
          <a:p>
            <a:r>
              <a:rPr lang="en-US" sz="1200" b="1" dirty="0"/>
              <a:t>Solids:</a:t>
            </a:r>
            <a:r>
              <a:rPr lang="en-US" sz="1200" dirty="0"/>
              <a:t> Solids can melt into liquids or sublime into gases. Solids form by deposition from gases or freezing of liquids.</a:t>
            </a:r>
          </a:p>
          <a:p>
            <a:r>
              <a:rPr lang="en-US" sz="1200" b="1" dirty="0"/>
              <a:t>Liquids: </a:t>
            </a:r>
            <a:r>
              <a:rPr lang="en-US" sz="1200" dirty="0"/>
              <a:t>Liquids can vaporize into gases or freeze into solids. Liquids form by condensation of gases and melting of solids.</a:t>
            </a:r>
          </a:p>
          <a:p>
            <a:r>
              <a:rPr lang="en-US" sz="1200" b="1" dirty="0"/>
              <a:t>Gases: </a:t>
            </a:r>
            <a:r>
              <a:rPr lang="en-US" sz="1200" dirty="0"/>
              <a:t>Gases can ionize into plasma, condense into liquids, or undergo deposition into solids. Gases form from the sublimation of solids, vaporization of liquids, and recombination of plasma.</a:t>
            </a:r>
          </a:p>
          <a:p>
            <a:r>
              <a:rPr lang="en-US" sz="1200" b="1" dirty="0"/>
              <a:t>Plasma:</a:t>
            </a:r>
            <a:r>
              <a:rPr lang="en-US" sz="1200" dirty="0"/>
              <a:t> Plasma can recombine to form a gas. Plasma most often forms from ionization of a gas, although if sufficient energy and enough space are available, it's presumably possible for a liquid or solid to ionize directly into a gas. </a:t>
            </a:r>
            <a:endParaRPr lang="fi-FI" sz="1200" dirty="0"/>
          </a:p>
        </p:txBody>
      </p:sp>
      <p:pic>
        <p:nvPicPr>
          <p:cNvPr id="4" name="Picture 3" descr="Diagram&#10;&#10;Description automatically generated">
            <a:extLst>
              <a:ext uri="{FF2B5EF4-FFF2-40B4-BE49-F238E27FC236}">
                <a16:creationId xmlns:a16="http://schemas.microsoft.com/office/drawing/2014/main" id="{990CFC8D-80EA-422E-BFDF-A945E96461E5}"/>
              </a:ext>
            </a:extLst>
          </p:cNvPr>
          <p:cNvPicPr>
            <a:picLocks noChangeAspect="1"/>
          </p:cNvPicPr>
          <p:nvPr/>
        </p:nvPicPr>
        <p:blipFill>
          <a:blip r:embed="rId5"/>
          <a:stretch>
            <a:fillRect/>
          </a:stretch>
        </p:blipFill>
        <p:spPr>
          <a:xfrm>
            <a:off x="5203951" y="964130"/>
            <a:ext cx="3738414" cy="3972065"/>
          </a:xfrm>
          <a:prstGeom prst="rect">
            <a:avLst/>
          </a:prstGeom>
        </p:spPr>
      </p:pic>
    </p:spTree>
    <p:extLst>
      <p:ext uri="{BB962C8B-B14F-4D97-AF65-F5344CB8AC3E}">
        <p14:creationId xmlns:p14="http://schemas.microsoft.com/office/powerpoint/2010/main" val="42231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33165" y="29565"/>
            <a:ext cx="8833282" cy="1077218"/>
          </a:xfrm>
          <a:prstGeom prst="rect">
            <a:avLst/>
          </a:prstGeom>
        </p:spPr>
        <p:txBody>
          <a:bodyPr wrap="square">
            <a:spAutoFit/>
          </a:bodyPr>
          <a:lstStyle/>
          <a:p>
            <a:r>
              <a:rPr lang="pt-BR" sz="3200" b="1" dirty="0"/>
              <a:t>Evaluating Properties: General </a:t>
            </a:r>
            <a:r>
              <a:rPr lang="pt-BR" sz="3200" b="1" dirty="0" err="1"/>
              <a:t>Considerations</a:t>
            </a:r>
            <a:endParaRPr lang="fi-FI" sz="3200" b="1" dirty="0"/>
          </a:p>
        </p:txBody>
      </p:sp>
      <p:pic>
        <p:nvPicPr>
          <p:cNvPr id="2" name="Picture 1">
            <a:extLst>
              <a:ext uri="{FF2B5EF4-FFF2-40B4-BE49-F238E27FC236}">
                <a16:creationId xmlns:a16="http://schemas.microsoft.com/office/drawing/2014/main" id="{D53AB051-8300-03A4-387F-10A7754877E5}"/>
              </a:ext>
            </a:extLst>
          </p:cNvPr>
          <p:cNvPicPr>
            <a:picLocks noChangeAspect="1"/>
          </p:cNvPicPr>
          <p:nvPr/>
        </p:nvPicPr>
        <p:blipFill>
          <a:blip r:embed="rId3"/>
          <a:stretch>
            <a:fillRect/>
          </a:stretch>
        </p:blipFill>
        <p:spPr>
          <a:xfrm>
            <a:off x="384917" y="1012057"/>
            <a:ext cx="3601157" cy="3988623"/>
          </a:xfrm>
          <a:prstGeom prst="rect">
            <a:avLst/>
          </a:prstGeom>
        </p:spPr>
      </p:pic>
      <p:sp>
        <p:nvSpPr>
          <p:cNvPr id="5" name="TextBox 4">
            <a:extLst>
              <a:ext uri="{FF2B5EF4-FFF2-40B4-BE49-F238E27FC236}">
                <a16:creationId xmlns:a16="http://schemas.microsoft.com/office/drawing/2014/main" id="{D968497B-1A8E-BCB2-E6E9-0FC620287473}"/>
              </a:ext>
            </a:extLst>
          </p:cNvPr>
          <p:cNvSpPr txBox="1"/>
          <p:nvPr/>
        </p:nvSpPr>
        <p:spPr>
          <a:xfrm>
            <a:off x="2185495" y="5000680"/>
            <a:ext cx="2386505" cy="707886"/>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a:t>
            </a:r>
            <a:r>
              <a:rPr lang="el-GR" sz="1000" dirty="0">
                <a:effectLst/>
                <a:latin typeface="STIX" panose="02020603050405020304" pitchFamily="18" charset="0"/>
              </a:rPr>
              <a:t>–</a:t>
            </a:r>
            <a:r>
              <a:rPr lang="en-GB" sz="1000" i="1" dirty="0">
                <a:effectLst/>
                <a:latin typeface="STIX" panose="02020603050405020304" pitchFamily="18" charset="0"/>
              </a:rPr>
              <a:t>T </a:t>
            </a:r>
            <a:r>
              <a:rPr lang="en-GB" sz="1000" dirty="0">
                <a:effectLst/>
                <a:latin typeface="STIX" panose="02020603050405020304" pitchFamily="18" charset="0"/>
              </a:rPr>
              <a:t>surface and projections for a substance that expands on freezing. (</a:t>
            </a:r>
            <a:r>
              <a:rPr lang="en-GB" sz="1000" i="1" dirty="0">
                <a:effectLst/>
                <a:latin typeface="STIX" panose="02020603050405020304" pitchFamily="18" charset="0"/>
              </a:rPr>
              <a:t>a</a:t>
            </a:r>
            <a:r>
              <a:rPr lang="en-GB" sz="1000" dirty="0">
                <a:effectLst/>
                <a:latin typeface="STIX" panose="02020603050405020304" pitchFamily="18" charset="0"/>
              </a:rPr>
              <a:t>) Three-dimensional view. (</a:t>
            </a:r>
            <a:r>
              <a:rPr lang="en-GB" sz="1000" i="1" dirty="0">
                <a:effectLst/>
                <a:latin typeface="STIX" panose="02020603050405020304" pitchFamily="18" charset="0"/>
              </a:rPr>
              <a:t>b</a:t>
            </a:r>
            <a:r>
              <a:rPr lang="en-GB" sz="1000" dirty="0">
                <a:effectLst/>
                <a:latin typeface="STIX" panose="02020603050405020304" pitchFamily="18" charset="0"/>
              </a:rPr>
              <a:t>) Phase diagram. (</a:t>
            </a:r>
            <a:r>
              <a:rPr lang="en-GB" sz="1000" i="1" dirty="0">
                <a:effectLst/>
                <a:latin typeface="STIX" panose="02020603050405020304" pitchFamily="18" charset="0"/>
              </a:rPr>
              <a:t>c</a:t>
            </a:r>
            <a:r>
              <a:rPr lang="en-GB" sz="1000" dirty="0">
                <a:effectLst/>
                <a:latin typeface="STIX" panose="02020603050405020304" pitchFamily="18" charset="0"/>
              </a:rPr>
              <a:t>) </a:t>
            </a:r>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diagram. </a:t>
            </a:r>
            <a:endParaRPr lang="en-GB" sz="1000" dirty="0"/>
          </a:p>
        </p:txBody>
      </p:sp>
      <p:pic>
        <p:nvPicPr>
          <p:cNvPr id="11" name="Picture 10">
            <a:extLst>
              <a:ext uri="{FF2B5EF4-FFF2-40B4-BE49-F238E27FC236}">
                <a16:creationId xmlns:a16="http://schemas.microsoft.com/office/drawing/2014/main" id="{397B6D28-620E-B027-AB6E-32B824599680}"/>
              </a:ext>
            </a:extLst>
          </p:cNvPr>
          <p:cNvPicPr>
            <a:picLocks noChangeAspect="1"/>
          </p:cNvPicPr>
          <p:nvPr/>
        </p:nvPicPr>
        <p:blipFill>
          <a:blip r:embed="rId4"/>
          <a:stretch>
            <a:fillRect/>
          </a:stretch>
        </p:blipFill>
        <p:spPr>
          <a:xfrm>
            <a:off x="5341937" y="1012057"/>
            <a:ext cx="3373662" cy="3988623"/>
          </a:xfrm>
          <a:prstGeom prst="rect">
            <a:avLst/>
          </a:prstGeom>
        </p:spPr>
      </p:pic>
      <p:sp>
        <p:nvSpPr>
          <p:cNvPr id="12" name="TextBox 11">
            <a:extLst>
              <a:ext uri="{FF2B5EF4-FFF2-40B4-BE49-F238E27FC236}">
                <a16:creationId xmlns:a16="http://schemas.microsoft.com/office/drawing/2014/main" id="{CD80F427-8D30-574B-6893-FB6C9070D1B3}"/>
              </a:ext>
            </a:extLst>
          </p:cNvPr>
          <p:cNvSpPr txBox="1"/>
          <p:nvPr/>
        </p:nvSpPr>
        <p:spPr>
          <a:xfrm>
            <a:off x="5378352" y="5131437"/>
            <a:ext cx="3337247" cy="553998"/>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a:t>
            </a:r>
            <a:r>
              <a:rPr lang="el-GR" sz="1000" dirty="0">
                <a:effectLst/>
                <a:latin typeface="STIX" panose="02020603050405020304" pitchFamily="18" charset="0"/>
              </a:rPr>
              <a:t>–</a:t>
            </a:r>
            <a:r>
              <a:rPr lang="en-GB" sz="1000" i="1" dirty="0">
                <a:effectLst/>
                <a:latin typeface="STIX" panose="02020603050405020304" pitchFamily="18" charset="0"/>
              </a:rPr>
              <a:t>T </a:t>
            </a:r>
            <a:r>
              <a:rPr lang="en-GB" sz="1000" dirty="0">
                <a:effectLst/>
                <a:latin typeface="STIX" panose="02020603050405020304" pitchFamily="18" charset="0"/>
              </a:rPr>
              <a:t>surface and projections for a substance that contracts on freezing. (</a:t>
            </a:r>
            <a:r>
              <a:rPr lang="en-GB" sz="1000" i="1" dirty="0">
                <a:effectLst/>
                <a:latin typeface="STIX" panose="02020603050405020304" pitchFamily="18" charset="0"/>
              </a:rPr>
              <a:t>a</a:t>
            </a:r>
            <a:r>
              <a:rPr lang="en-GB" sz="1000" dirty="0">
                <a:effectLst/>
                <a:latin typeface="STIX" panose="02020603050405020304" pitchFamily="18" charset="0"/>
              </a:rPr>
              <a:t>) Three-dimensional view. (</a:t>
            </a:r>
            <a:r>
              <a:rPr lang="en-GB" sz="1000" i="1" dirty="0">
                <a:effectLst/>
                <a:latin typeface="STIX" panose="02020603050405020304" pitchFamily="18" charset="0"/>
              </a:rPr>
              <a:t>b</a:t>
            </a:r>
            <a:r>
              <a:rPr lang="en-GB" sz="1000" dirty="0">
                <a:effectLst/>
                <a:latin typeface="STIX" panose="02020603050405020304" pitchFamily="18" charset="0"/>
              </a:rPr>
              <a:t>) Phase diagram. (</a:t>
            </a:r>
            <a:r>
              <a:rPr lang="en-GB" sz="1000" i="1" dirty="0">
                <a:effectLst/>
                <a:latin typeface="STIX" panose="02020603050405020304" pitchFamily="18" charset="0"/>
              </a:rPr>
              <a:t>c</a:t>
            </a:r>
            <a:r>
              <a:rPr lang="en-GB" sz="1000" dirty="0">
                <a:effectLst/>
                <a:latin typeface="STIX" panose="02020603050405020304" pitchFamily="18" charset="0"/>
              </a:rPr>
              <a:t>) </a:t>
            </a:r>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diagram. </a:t>
            </a:r>
            <a:endParaRPr lang="en-GB" sz="1000" dirty="0"/>
          </a:p>
        </p:txBody>
      </p:sp>
    </p:spTree>
    <p:extLst>
      <p:ext uri="{BB962C8B-B14F-4D97-AF65-F5344CB8AC3E}">
        <p14:creationId xmlns:p14="http://schemas.microsoft.com/office/powerpoint/2010/main" val="3386725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6287299" cy="1077218"/>
          </a:xfrm>
          <a:prstGeom prst="rect">
            <a:avLst/>
          </a:prstGeom>
        </p:spPr>
        <p:txBody>
          <a:bodyPr wrap="none">
            <a:spAutoFit/>
          </a:bodyPr>
          <a:lstStyle/>
          <a:p>
            <a:r>
              <a:rPr lang="pt-BR" sz="3200" b="1" dirty="0"/>
              <a:t>Evaluating Properties: General </a:t>
            </a:r>
          </a:p>
          <a:p>
            <a:r>
              <a:rPr lang="pt-BR" sz="3200" b="1" dirty="0"/>
              <a:t>Considerations</a:t>
            </a:r>
            <a:endParaRPr lang="fi-FI" sz="32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A297F9-E9BC-4BE1-9544-623CBA38BAB6}"/>
                  </a:ext>
                </a:extLst>
              </p:cNvPr>
              <p:cNvSpPr txBox="1"/>
              <p:nvPr/>
            </p:nvSpPr>
            <p:spPr>
              <a:xfrm>
                <a:off x="320860" y="1233741"/>
                <a:ext cx="4020318"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S</a:t>
                </a:r>
                <a14:m>
                  <m:oMath xmlns:m="http://schemas.openxmlformats.org/officeDocument/2006/math">
                    <m:r>
                      <a:rPr lang="en-US">
                        <a:latin typeface="Cambria Math" panose="02040503050406030204" pitchFamily="18" charset="0"/>
                      </a:rPr>
                      <m:t>𝑖𝑛𝑔𝑙𝑒</m:t>
                    </m:r>
                    <m:r>
                      <a:rPr lang="en-US">
                        <a:latin typeface="Cambria Math" panose="02040503050406030204" pitchFamily="18" charset="0"/>
                      </a:rPr>
                      <m:t>−</m:t>
                    </m:r>
                    <m:r>
                      <a:rPr lang="en-US">
                        <a:latin typeface="Cambria Math" panose="02040503050406030204" pitchFamily="18" charset="0"/>
                      </a:rPr>
                      <m:t>𝑝h𝑎𝑠𝑒</m:t>
                    </m:r>
                    <m:r>
                      <a:rPr lang="en-US">
                        <a:latin typeface="Cambria Math" panose="02040503050406030204" pitchFamily="18" charset="0"/>
                      </a:rPr>
                      <m:t> </m:t>
                    </m:r>
                    <m:r>
                      <a:rPr lang="en-US">
                        <a:latin typeface="Cambria Math" panose="02040503050406030204" pitchFamily="18" charset="0"/>
                      </a:rPr>
                      <m:t>𝑟𝑒𝑔𝑖𝑜𝑛𝑠</m:t>
                    </m:r>
                  </m:oMath>
                </a14:m>
                <a:endParaRPr lang="en-US" dirty="0"/>
              </a:p>
            </p:txBody>
          </p:sp>
        </mc:Choice>
        <mc:Fallback xmlns="">
          <p:sp>
            <p:nvSpPr>
              <p:cNvPr id="3" name="TextBox 2">
                <a:extLst>
                  <a:ext uri="{FF2B5EF4-FFF2-40B4-BE49-F238E27FC236}">
                    <a16:creationId xmlns:a16="http://schemas.microsoft.com/office/drawing/2014/main" id="{BDA297F9-E9BC-4BE1-9544-623CBA38BAB6}"/>
                  </a:ext>
                </a:extLst>
              </p:cNvPr>
              <p:cNvSpPr txBox="1">
                <a:spLocks noRot="1" noChangeAspect="1" noMove="1" noResize="1" noEditPoints="1" noAdjustHandles="1" noChangeArrowheads="1" noChangeShapeType="1" noTextEdit="1"/>
              </p:cNvSpPr>
              <p:nvPr/>
            </p:nvSpPr>
            <p:spPr>
              <a:xfrm>
                <a:off x="320860" y="1233741"/>
                <a:ext cx="4020318" cy="207749"/>
              </a:xfrm>
              <a:prstGeom prst="rect">
                <a:avLst/>
              </a:prstGeom>
              <a:blipFill>
                <a:blip r:embed="rId3"/>
                <a:stretch>
                  <a:fillRect l="-2839" t="-16667" b="-50000"/>
                </a:stretch>
              </a:blipFill>
            </p:spPr>
            <p:txBody>
              <a:bodyPr/>
              <a:lstStyle/>
              <a:p>
                <a:r>
                  <a:rPr lang="en-FI">
                    <a:noFill/>
                  </a:rPr>
                  <a:t> </a:t>
                </a:r>
              </a:p>
            </p:txBody>
          </p:sp>
        </mc:Fallback>
      </mc:AlternateContent>
      <p:sp>
        <p:nvSpPr>
          <p:cNvPr id="20" name="TextBox 19">
            <a:extLst>
              <a:ext uri="{FF2B5EF4-FFF2-40B4-BE49-F238E27FC236}">
                <a16:creationId xmlns:a16="http://schemas.microsoft.com/office/drawing/2014/main" id="{EDEBE3E0-01D7-4326-92D8-C96730CCF210}"/>
              </a:ext>
            </a:extLst>
          </p:cNvPr>
          <p:cNvSpPr txBox="1"/>
          <p:nvPr/>
        </p:nvSpPr>
        <p:spPr>
          <a:xfrm>
            <a:off x="320858" y="1546100"/>
            <a:ext cx="4020321" cy="923330"/>
          </a:xfrm>
          <a:prstGeom prst="rect">
            <a:avLst/>
          </a:prstGeom>
          <a:solidFill>
            <a:srgbClr val="00FFFF"/>
          </a:solidFill>
        </p:spPr>
        <p:txBody>
          <a:bodyPr wrap="square">
            <a:spAutoFit/>
          </a:bodyPr>
          <a:lstStyle/>
          <a:p>
            <a:pPr algn="just"/>
            <a:r>
              <a:rPr lang="en-US" dirty="0"/>
              <a:t>In these single-phase regions, the state is fixed by any two of the properties: pressure, specific volume, and temperature, since all of these are independent when there is a single phase present.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3622694-16E4-4404-969C-54DF2EEF342F}"/>
                  </a:ext>
                </a:extLst>
              </p:cNvPr>
              <p:cNvSpPr txBox="1"/>
              <p:nvPr/>
            </p:nvSpPr>
            <p:spPr>
              <a:xfrm>
                <a:off x="320858" y="2544792"/>
                <a:ext cx="4020320"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T</a:t>
                </a:r>
                <a14:m>
                  <m:oMath xmlns:m="http://schemas.openxmlformats.org/officeDocument/2006/math">
                    <m:r>
                      <a:rPr lang="en-US">
                        <a:latin typeface="Cambria Math" panose="02040503050406030204" pitchFamily="18" charset="0"/>
                      </a:rPr>
                      <m:t>𝑤𝑜</m:t>
                    </m:r>
                    <m:r>
                      <a:rPr lang="en-US">
                        <a:latin typeface="Cambria Math" panose="02040503050406030204" pitchFamily="18" charset="0"/>
                      </a:rPr>
                      <m:t>−</m:t>
                    </m:r>
                    <m:r>
                      <a:rPr lang="en-US">
                        <a:latin typeface="Cambria Math" panose="02040503050406030204" pitchFamily="18" charset="0"/>
                      </a:rPr>
                      <m:t>𝑝h𝑎𝑠𝑒</m:t>
                    </m:r>
                    <m:r>
                      <a:rPr lang="en-US">
                        <a:latin typeface="Cambria Math" panose="02040503050406030204" pitchFamily="18" charset="0"/>
                      </a:rPr>
                      <m:t> </m:t>
                    </m:r>
                    <m:r>
                      <a:rPr lang="en-US">
                        <a:latin typeface="Cambria Math" panose="02040503050406030204" pitchFamily="18" charset="0"/>
                      </a:rPr>
                      <m:t>𝑟𝑒𝑔𝑖𝑜𝑛𝑠</m:t>
                    </m:r>
                  </m:oMath>
                </a14:m>
                <a:endParaRPr lang="en-US" dirty="0"/>
              </a:p>
            </p:txBody>
          </p:sp>
        </mc:Choice>
        <mc:Fallback xmlns="">
          <p:sp>
            <p:nvSpPr>
              <p:cNvPr id="23" name="TextBox 22">
                <a:extLst>
                  <a:ext uri="{FF2B5EF4-FFF2-40B4-BE49-F238E27FC236}">
                    <a16:creationId xmlns:a16="http://schemas.microsoft.com/office/drawing/2014/main" id="{43622694-16E4-4404-969C-54DF2EEF342F}"/>
                  </a:ext>
                </a:extLst>
              </p:cNvPr>
              <p:cNvSpPr txBox="1">
                <a:spLocks noRot="1" noChangeAspect="1" noMove="1" noResize="1" noEditPoints="1" noAdjustHandles="1" noChangeArrowheads="1" noChangeShapeType="1" noTextEdit="1"/>
              </p:cNvSpPr>
              <p:nvPr/>
            </p:nvSpPr>
            <p:spPr>
              <a:xfrm>
                <a:off x="320858" y="2544792"/>
                <a:ext cx="4020320" cy="207749"/>
              </a:xfrm>
              <a:prstGeom prst="rect">
                <a:avLst/>
              </a:prstGeom>
              <a:blipFill>
                <a:blip r:embed="rId4"/>
                <a:stretch>
                  <a:fillRect l="-2839" t="-23529" b="-52941"/>
                </a:stretch>
              </a:blipFill>
            </p:spPr>
            <p:txBody>
              <a:bodyPr/>
              <a:lstStyle/>
              <a:p>
                <a:r>
                  <a:rPr lang="en-FI">
                    <a:noFill/>
                  </a:rPr>
                  <a:t> </a:t>
                </a:r>
              </a:p>
            </p:txBody>
          </p:sp>
        </mc:Fallback>
      </mc:AlternateContent>
      <p:sp>
        <p:nvSpPr>
          <p:cNvPr id="25" name="TextBox 24">
            <a:extLst>
              <a:ext uri="{FF2B5EF4-FFF2-40B4-BE49-F238E27FC236}">
                <a16:creationId xmlns:a16="http://schemas.microsoft.com/office/drawing/2014/main" id="{6FC42F62-A362-4574-BC2F-977F9D3C79DD}"/>
              </a:ext>
            </a:extLst>
          </p:cNvPr>
          <p:cNvSpPr txBox="1"/>
          <p:nvPr/>
        </p:nvSpPr>
        <p:spPr>
          <a:xfrm>
            <a:off x="320858" y="2908747"/>
            <a:ext cx="4020320" cy="1338828"/>
          </a:xfrm>
          <a:prstGeom prst="rect">
            <a:avLst/>
          </a:prstGeom>
          <a:solidFill>
            <a:srgbClr val="00FFFF"/>
          </a:solidFill>
        </p:spPr>
        <p:txBody>
          <a:bodyPr wrap="square">
            <a:spAutoFit/>
          </a:bodyPr>
          <a:lstStyle/>
          <a:p>
            <a:pPr algn="just"/>
            <a:r>
              <a:rPr lang="en-US" dirty="0"/>
              <a:t>Located between the single-phase regions are two-phase regions where two phases exist in equilibrium: liquid–vapor, solid–liquid, and solid–vapor. Two phases can coexist during changes in phase such as vaporization, melting, and sublimation. </a:t>
            </a:r>
          </a:p>
        </p:txBody>
      </p:sp>
      <p:sp>
        <p:nvSpPr>
          <p:cNvPr id="27" name="TextBox 26">
            <a:extLst>
              <a:ext uri="{FF2B5EF4-FFF2-40B4-BE49-F238E27FC236}">
                <a16:creationId xmlns:a16="http://schemas.microsoft.com/office/drawing/2014/main" id="{4A22363C-9B78-4F3E-A6BC-26048226DED7}"/>
              </a:ext>
            </a:extLst>
          </p:cNvPr>
          <p:cNvSpPr txBox="1"/>
          <p:nvPr/>
        </p:nvSpPr>
        <p:spPr>
          <a:xfrm>
            <a:off x="4802818" y="1600434"/>
            <a:ext cx="4020320" cy="1600438"/>
          </a:xfrm>
          <a:prstGeom prst="rect">
            <a:avLst/>
          </a:prstGeom>
          <a:solidFill>
            <a:srgbClr val="00FFFF"/>
          </a:solidFill>
        </p:spPr>
        <p:txBody>
          <a:bodyPr wrap="square">
            <a:spAutoFit/>
          </a:bodyPr>
          <a:lstStyle>
            <a:defPPr>
              <a:defRPr lang="en-US"/>
            </a:defPPr>
            <a:lvl1pPr algn="just"/>
          </a:lstStyle>
          <a:p>
            <a:r>
              <a:rPr lang="en-US" dirty="0"/>
              <a:t>Within the two-phase regions pressure and temperature are not independent; one cannot be changed without changing the other. In these regions the state cannot be fixed by temperature and pressure alone; however, the state can be fixed by specific volume and either pressure or temperature. </a:t>
            </a:r>
          </a:p>
        </p:txBody>
      </p:sp>
      <p:sp>
        <p:nvSpPr>
          <p:cNvPr id="28" name="TextBox 27">
            <a:extLst>
              <a:ext uri="{FF2B5EF4-FFF2-40B4-BE49-F238E27FC236}">
                <a16:creationId xmlns:a16="http://schemas.microsoft.com/office/drawing/2014/main" id="{35196CE7-6211-49B8-B2EB-85A1639CC035}"/>
              </a:ext>
            </a:extLst>
          </p:cNvPr>
          <p:cNvSpPr txBox="1"/>
          <p:nvPr/>
        </p:nvSpPr>
        <p:spPr>
          <a:xfrm>
            <a:off x="4802818" y="3776571"/>
            <a:ext cx="4020316" cy="507831"/>
          </a:xfrm>
          <a:prstGeom prst="rect">
            <a:avLst/>
          </a:prstGeom>
          <a:solidFill>
            <a:srgbClr val="00FFFF"/>
          </a:solidFill>
        </p:spPr>
        <p:txBody>
          <a:bodyPr wrap="square">
            <a:spAutoFit/>
          </a:bodyPr>
          <a:lstStyle/>
          <a:p>
            <a:r>
              <a:rPr lang="en-US" dirty="0"/>
              <a:t>Three phases can exist in equilibrium along the line labeled triple line.</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C6AC83E-0BA3-4D8A-A8D4-FFB999B5CF78}"/>
                  </a:ext>
                </a:extLst>
              </p:cNvPr>
              <p:cNvSpPr txBox="1"/>
              <p:nvPr/>
            </p:nvSpPr>
            <p:spPr>
              <a:xfrm>
                <a:off x="4802818" y="1233741"/>
                <a:ext cx="4020320"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T</a:t>
                </a:r>
                <a14:m>
                  <m:oMath xmlns:m="http://schemas.openxmlformats.org/officeDocument/2006/math">
                    <m:r>
                      <a:rPr lang="en-US">
                        <a:latin typeface="Cambria Math" panose="02040503050406030204" pitchFamily="18" charset="0"/>
                      </a:rPr>
                      <m:t>𝑟𝑖𝑝𝑙𝑒</m:t>
                    </m:r>
                    <m:r>
                      <a:rPr lang="en-US">
                        <a:latin typeface="Cambria Math" panose="02040503050406030204" pitchFamily="18" charset="0"/>
                      </a:rPr>
                      <m:t> </m:t>
                    </m:r>
                    <m:r>
                      <a:rPr lang="en-US">
                        <a:latin typeface="Cambria Math" panose="02040503050406030204" pitchFamily="18" charset="0"/>
                      </a:rPr>
                      <m:t>𝑙𝑖𝑛𝑒</m:t>
                    </m:r>
                  </m:oMath>
                </a14:m>
                <a:endParaRPr lang="en-US" dirty="0"/>
              </a:p>
            </p:txBody>
          </p:sp>
        </mc:Choice>
        <mc:Fallback xmlns="">
          <p:sp>
            <p:nvSpPr>
              <p:cNvPr id="29" name="TextBox 28">
                <a:extLst>
                  <a:ext uri="{FF2B5EF4-FFF2-40B4-BE49-F238E27FC236}">
                    <a16:creationId xmlns:a16="http://schemas.microsoft.com/office/drawing/2014/main" id="{CC6AC83E-0BA3-4D8A-A8D4-FFB999B5CF78}"/>
                  </a:ext>
                </a:extLst>
              </p:cNvPr>
              <p:cNvSpPr txBox="1">
                <a:spLocks noRot="1" noChangeAspect="1" noMove="1" noResize="1" noEditPoints="1" noAdjustHandles="1" noChangeArrowheads="1" noChangeShapeType="1" noTextEdit="1"/>
              </p:cNvSpPr>
              <p:nvPr/>
            </p:nvSpPr>
            <p:spPr>
              <a:xfrm>
                <a:off x="4802818" y="1233741"/>
                <a:ext cx="4020320" cy="207749"/>
              </a:xfrm>
              <a:prstGeom prst="rect">
                <a:avLst/>
              </a:prstGeom>
              <a:blipFill>
                <a:blip r:embed="rId5"/>
                <a:stretch>
                  <a:fillRect l="-2524" t="-16667" b="-50000"/>
                </a:stretch>
              </a:blipFill>
            </p:spPr>
            <p:txBody>
              <a:bodyPr/>
              <a:lstStyle/>
              <a:p>
                <a:r>
                  <a:rPr lang="en-FI">
                    <a:noFill/>
                  </a:rPr>
                  <a:t> </a:t>
                </a:r>
              </a:p>
            </p:txBody>
          </p:sp>
        </mc:Fallback>
      </mc:AlternateContent>
      <p:sp>
        <p:nvSpPr>
          <p:cNvPr id="33" name="TextBox 32">
            <a:extLst>
              <a:ext uri="{FF2B5EF4-FFF2-40B4-BE49-F238E27FC236}">
                <a16:creationId xmlns:a16="http://schemas.microsoft.com/office/drawing/2014/main" id="{86D59B7B-9B3D-4AA9-A086-2A9347D3BE43}"/>
              </a:ext>
            </a:extLst>
          </p:cNvPr>
          <p:cNvSpPr txBox="1"/>
          <p:nvPr/>
        </p:nvSpPr>
        <p:spPr>
          <a:xfrm>
            <a:off x="4802818" y="4524476"/>
            <a:ext cx="4020316" cy="715581"/>
          </a:xfrm>
          <a:prstGeom prst="rect">
            <a:avLst/>
          </a:prstGeom>
          <a:solidFill>
            <a:srgbClr val="00FFFF"/>
          </a:solidFill>
        </p:spPr>
        <p:txBody>
          <a:bodyPr wrap="square">
            <a:spAutoFit/>
          </a:bodyPr>
          <a:lstStyle>
            <a:defPPr>
              <a:defRPr lang="en-US"/>
            </a:defPPr>
          </a:lstStyle>
          <a:p>
            <a:r>
              <a:rPr lang="en-US" dirty="0"/>
              <a:t>The critical temperature Tc of a pure substance is the maximum temperature at which liquid and vapor phases can coexist in equilibrium. </a:t>
            </a:r>
          </a:p>
        </p:txBody>
      </p:sp>
      <p:sp>
        <p:nvSpPr>
          <p:cNvPr id="35" name="TextBox 34">
            <a:extLst>
              <a:ext uri="{FF2B5EF4-FFF2-40B4-BE49-F238E27FC236}">
                <a16:creationId xmlns:a16="http://schemas.microsoft.com/office/drawing/2014/main" id="{C6EE084D-26C9-4741-BCB7-7CE4EE00B953}"/>
              </a:ext>
            </a:extLst>
          </p:cNvPr>
          <p:cNvSpPr txBox="1"/>
          <p:nvPr/>
        </p:nvSpPr>
        <p:spPr>
          <a:xfrm>
            <a:off x="4802818" y="3385285"/>
            <a:ext cx="4020316"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Critical point</a:t>
            </a:r>
          </a:p>
        </p:txBody>
      </p:sp>
      <p:sp>
        <p:nvSpPr>
          <p:cNvPr id="16" name="TextBox 15">
            <a:extLst>
              <a:ext uri="{FF2B5EF4-FFF2-40B4-BE49-F238E27FC236}">
                <a16:creationId xmlns:a16="http://schemas.microsoft.com/office/drawing/2014/main" id="{3CAAE608-ACD9-43C9-BE2A-7E5C18D26A67}"/>
              </a:ext>
            </a:extLst>
          </p:cNvPr>
          <p:cNvSpPr txBox="1"/>
          <p:nvPr/>
        </p:nvSpPr>
        <p:spPr>
          <a:xfrm>
            <a:off x="320858" y="4698734"/>
            <a:ext cx="4020316" cy="507831"/>
          </a:xfrm>
          <a:prstGeom prst="rect">
            <a:avLst/>
          </a:prstGeom>
          <a:solidFill>
            <a:srgbClr val="00FFFF"/>
          </a:solidFill>
        </p:spPr>
        <p:txBody>
          <a:bodyPr wrap="square">
            <a:spAutoFit/>
          </a:bodyPr>
          <a:lstStyle/>
          <a:p>
            <a:r>
              <a:rPr lang="en-US" dirty="0"/>
              <a:t>A state at which a phase change begins or ends is called a saturation state.</a:t>
            </a:r>
          </a:p>
        </p:txBody>
      </p:sp>
      <p:sp>
        <p:nvSpPr>
          <p:cNvPr id="18" name="TextBox 17">
            <a:extLst>
              <a:ext uri="{FF2B5EF4-FFF2-40B4-BE49-F238E27FC236}">
                <a16:creationId xmlns:a16="http://schemas.microsoft.com/office/drawing/2014/main" id="{15E98EEB-56DF-44AB-AE80-01CC281B81C4}"/>
              </a:ext>
            </a:extLst>
          </p:cNvPr>
          <p:cNvSpPr txBox="1"/>
          <p:nvPr/>
        </p:nvSpPr>
        <p:spPr>
          <a:xfrm>
            <a:off x="320860" y="4409331"/>
            <a:ext cx="4020316"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Saturation state</a:t>
            </a:r>
          </a:p>
        </p:txBody>
      </p:sp>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0" grpId="0" animBg="1"/>
      <p:bldP spid="20" grpId="1" animBg="1"/>
      <p:bldP spid="23" grpId="0" animBg="1"/>
      <p:bldP spid="23" grpId="1" animBg="1"/>
      <p:bldP spid="25" grpId="0" animBg="1"/>
      <p:bldP spid="25" grpId="1" animBg="1"/>
      <p:bldP spid="27" grpId="0" animBg="1"/>
      <p:bldP spid="27" grpId="1" animBg="1"/>
      <p:bldP spid="28" grpId="0" animBg="1"/>
      <p:bldP spid="28" grpId="1" animBg="1"/>
      <p:bldP spid="29" grpId="0" animBg="1"/>
      <p:bldP spid="29" grpId="1" animBg="1"/>
      <p:bldP spid="33" grpId="0" animBg="1"/>
      <p:bldP spid="33" grpId="1" animBg="1"/>
      <p:bldP spid="35" grpId="0" animBg="1"/>
      <p:bldP spid="35" grpId="1" animBg="1"/>
      <p:bldP spid="16" grpId="0" animBg="1"/>
      <p:bldP spid="16"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Projections of the p–</a:t>
            </a:r>
            <a:r>
              <a:rPr lang="el-GR" sz="3200" b="1" dirty="0"/>
              <a:t>ν</a:t>
            </a:r>
            <a:r>
              <a:rPr lang="en-US" sz="3200" b="1" dirty="0"/>
              <a:t>–T Surface</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29" y="970513"/>
            <a:ext cx="3890073" cy="300082"/>
          </a:xfrm>
          <a:prstGeom prst="rect">
            <a:avLst/>
          </a:prstGeom>
          <a:solidFill>
            <a:srgbClr val="00FF00"/>
          </a:solidFill>
        </p:spPr>
        <p:txBody>
          <a:bodyPr wrap="square">
            <a:spAutoFit/>
          </a:bodyPr>
          <a:lstStyle/>
          <a:p>
            <a:r>
              <a:rPr lang="en-US" dirty="0"/>
              <a:t>Phase diagram</a:t>
            </a:r>
          </a:p>
        </p:txBody>
      </p:sp>
      <p:sp>
        <p:nvSpPr>
          <p:cNvPr id="14" name="TextBox 13">
            <a:extLst>
              <a:ext uri="{FF2B5EF4-FFF2-40B4-BE49-F238E27FC236}">
                <a16:creationId xmlns:a16="http://schemas.microsoft.com/office/drawing/2014/main" id="{8422035C-A7B5-4E59-994A-4EBF822164B2}"/>
              </a:ext>
            </a:extLst>
          </p:cNvPr>
          <p:cNvSpPr txBox="1"/>
          <p:nvPr/>
        </p:nvSpPr>
        <p:spPr>
          <a:xfrm>
            <a:off x="197830" y="1362720"/>
            <a:ext cx="3890076" cy="715581"/>
          </a:xfrm>
          <a:prstGeom prst="rect">
            <a:avLst/>
          </a:prstGeom>
          <a:solidFill>
            <a:srgbClr val="00FFFF"/>
          </a:solidFill>
        </p:spPr>
        <p:txBody>
          <a:bodyPr wrap="square">
            <a:spAutoFit/>
          </a:bodyPr>
          <a:lstStyle/>
          <a:p>
            <a:r>
              <a:rPr lang="en-US" dirty="0"/>
              <a:t>If the p–</a:t>
            </a:r>
            <a:r>
              <a:rPr lang="el-GR" dirty="0"/>
              <a:t>ν</a:t>
            </a:r>
            <a:r>
              <a:rPr lang="en-US" dirty="0"/>
              <a:t>–T surface is projected onto the pressure–temperature plane, a property diagram known as a phase diagram results.</a:t>
            </a:r>
          </a:p>
        </p:txBody>
      </p:sp>
      <p:sp>
        <p:nvSpPr>
          <p:cNvPr id="16" name="TextBox 15">
            <a:extLst>
              <a:ext uri="{FF2B5EF4-FFF2-40B4-BE49-F238E27FC236}">
                <a16:creationId xmlns:a16="http://schemas.microsoft.com/office/drawing/2014/main" id="{05E33F49-D62D-47FE-AE19-CA693F668E13}"/>
              </a:ext>
            </a:extLst>
          </p:cNvPr>
          <p:cNvSpPr txBox="1"/>
          <p:nvPr/>
        </p:nvSpPr>
        <p:spPr>
          <a:xfrm>
            <a:off x="197827" y="3150358"/>
            <a:ext cx="3890074" cy="300082"/>
          </a:xfrm>
          <a:prstGeom prst="rect">
            <a:avLst/>
          </a:prstGeom>
          <a:solidFill>
            <a:srgbClr val="00FF00"/>
          </a:solidFill>
        </p:spPr>
        <p:txBody>
          <a:bodyPr wrap="square">
            <a:spAutoFit/>
          </a:bodyPr>
          <a:lstStyle>
            <a:defPPr>
              <a:defRPr lang="en-US"/>
            </a:defPPr>
          </a:lstStyle>
          <a:p>
            <a:r>
              <a:rPr lang="en-US" dirty="0"/>
              <a:t>Saturation temperature and pressure</a:t>
            </a:r>
          </a:p>
        </p:txBody>
      </p:sp>
      <p:sp>
        <p:nvSpPr>
          <p:cNvPr id="20" name="TextBox 19">
            <a:extLst>
              <a:ext uri="{FF2B5EF4-FFF2-40B4-BE49-F238E27FC236}">
                <a16:creationId xmlns:a16="http://schemas.microsoft.com/office/drawing/2014/main" id="{B01D47B1-67E8-4A83-A9BC-E3322411EA7A}"/>
              </a:ext>
            </a:extLst>
          </p:cNvPr>
          <p:cNvSpPr txBox="1"/>
          <p:nvPr/>
        </p:nvSpPr>
        <p:spPr>
          <a:xfrm>
            <a:off x="4758725" y="4299067"/>
            <a:ext cx="3996651" cy="300082"/>
          </a:xfrm>
          <a:prstGeom prst="rect">
            <a:avLst/>
          </a:prstGeom>
          <a:solidFill>
            <a:srgbClr val="00FF00"/>
          </a:solidFill>
        </p:spPr>
        <p:txBody>
          <a:bodyPr wrap="square">
            <a:spAutoFit/>
          </a:bodyPr>
          <a:lstStyle/>
          <a:p>
            <a:r>
              <a:rPr lang="en-US" dirty="0"/>
              <a:t>Triple point</a:t>
            </a:r>
          </a:p>
        </p:txBody>
      </p:sp>
      <p:sp>
        <p:nvSpPr>
          <p:cNvPr id="22" name="TextBox 21">
            <a:extLst>
              <a:ext uri="{FF2B5EF4-FFF2-40B4-BE49-F238E27FC236}">
                <a16:creationId xmlns:a16="http://schemas.microsoft.com/office/drawing/2014/main" id="{048CB1E4-1A03-4BFC-8CEE-494AF640AD7E}"/>
              </a:ext>
            </a:extLst>
          </p:cNvPr>
          <p:cNvSpPr txBox="1"/>
          <p:nvPr/>
        </p:nvSpPr>
        <p:spPr>
          <a:xfrm>
            <a:off x="4758724" y="4721185"/>
            <a:ext cx="3996651" cy="715581"/>
          </a:xfrm>
          <a:prstGeom prst="rect">
            <a:avLst/>
          </a:prstGeom>
          <a:solidFill>
            <a:srgbClr val="00FFFF"/>
          </a:solidFill>
        </p:spPr>
        <p:txBody>
          <a:bodyPr wrap="square">
            <a:spAutoFit/>
          </a:bodyPr>
          <a:lstStyle/>
          <a:p>
            <a:pPr algn="just"/>
            <a:r>
              <a:rPr lang="en-US" dirty="0"/>
              <a:t>The triple line of the three-dimensional p–</a:t>
            </a:r>
            <a:r>
              <a:rPr lang="el-GR" dirty="0"/>
              <a:t>ν</a:t>
            </a:r>
            <a:r>
              <a:rPr lang="en-US" dirty="0"/>
              <a:t>–T surface projects onto a point on the phase diagram. This is called the triple point.</a:t>
            </a:r>
          </a:p>
        </p:txBody>
      </p:sp>
      <p:sp>
        <p:nvSpPr>
          <p:cNvPr id="15" name="TextBox 14">
            <a:extLst>
              <a:ext uri="{FF2B5EF4-FFF2-40B4-BE49-F238E27FC236}">
                <a16:creationId xmlns:a16="http://schemas.microsoft.com/office/drawing/2014/main" id="{0202CBAE-3E05-4E40-A2C1-8A242408B593}"/>
              </a:ext>
            </a:extLst>
          </p:cNvPr>
          <p:cNvSpPr txBox="1"/>
          <p:nvPr/>
        </p:nvSpPr>
        <p:spPr>
          <a:xfrm>
            <a:off x="197828" y="2154951"/>
            <a:ext cx="3890073" cy="830997"/>
          </a:xfrm>
          <a:prstGeom prst="rect">
            <a:avLst/>
          </a:prstGeom>
          <a:solidFill>
            <a:schemeClr val="tx2">
              <a:lumMod val="20000"/>
              <a:lumOff val="80000"/>
            </a:schemeClr>
          </a:solidFill>
        </p:spPr>
        <p:txBody>
          <a:bodyPr wrap="square">
            <a:spAutoFit/>
          </a:bodyPr>
          <a:lstStyle/>
          <a:p>
            <a:pPr algn="just"/>
            <a:r>
              <a:rPr lang="en-US" sz="1200" dirty="0"/>
              <a:t>when the surface is projected in this way, the two-phase regions reduce to lines. A point on any of these lines represents all two-phase mixtures at that particular temperature and pressure.</a:t>
            </a:r>
          </a:p>
        </p:txBody>
      </p:sp>
      <p:sp>
        <p:nvSpPr>
          <p:cNvPr id="17" name="TextBox 16">
            <a:extLst>
              <a:ext uri="{FF2B5EF4-FFF2-40B4-BE49-F238E27FC236}">
                <a16:creationId xmlns:a16="http://schemas.microsoft.com/office/drawing/2014/main" id="{E905614E-7E5C-4C3A-B916-B7579DA379A1}"/>
              </a:ext>
            </a:extLst>
          </p:cNvPr>
          <p:cNvSpPr txBox="1"/>
          <p:nvPr/>
        </p:nvSpPr>
        <p:spPr>
          <a:xfrm>
            <a:off x="197827" y="3614851"/>
            <a:ext cx="3890074" cy="1131079"/>
          </a:xfrm>
          <a:prstGeom prst="rect">
            <a:avLst/>
          </a:prstGeom>
          <a:solidFill>
            <a:srgbClr val="00FFFF"/>
          </a:solidFill>
        </p:spPr>
        <p:txBody>
          <a:bodyPr wrap="square">
            <a:spAutoFit/>
          </a:bodyPr>
          <a:lstStyle>
            <a:defPPr>
              <a:defRPr lang="en-US"/>
            </a:defPPr>
          </a:lstStyle>
          <a:p>
            <a:r>
              <a:rPr lang="en-US" dirty="0"/>
              <a:t>The term saturation temperature designates the temperature at which a phase </a:t>
            </a:r>
          </a:p>
          <a:p>
            <a:r>
              <a:rPr lang="en-US" dirty="0"/>
              <a:t>change takes place at a given pressure, and this pressure is called the saturation pressure for the given temperature.</a:t>
            </a:r>
          </a:p>
        </p:txBody>
      </p:sp>
      <p:pic>
        <p:nvPicPr>
          <p:cNvPr id="3" name="Picture 2">
            <a:extLst>
              <a:ext uri="{FF2B5EF4-FFF2-40B4-BE49-F238E27FC236}">
                <a16:creationId xmlns:a16="http://schemas.microsoft.com/office/drawing/2014/main" id="{872857DC-6DBE-4DDE-BF56-0709B3A4A2D9}"/>
              </a:ext>
            </a:extLst>
          </p:cNvPr>
          <p:cNvPicPr>
            <a:picLocks noChangeAspect="1"/>
          </p:cNvPicPr>
          <p:nvPr/>
        </p:nvPicPr>
        <p:blipFill>
          <a:blip r:embed="rId3"/>
          <a:stretch>
            <a:fillRect/>
          </a:stretch>
        </p:blipFill>
        <p:spPr>
          <a:xfrm>
            <a:off x="4758726" y="970513"/>
            <a:ext cx="3996651" cy="3268538"/>
          </a:xfrm>
          <a:prstGeom prst="rect">
            <a:avLst/>
          </a:prstGeom>
        </p:spPr>
      </p:pic>
    </p:spTree>
    <p:extLst>
      <p:ext uri="{BB962C8B-B14F-4D97-AF65-F5344CB8AC3E}">
        <p14:creationId xmlns:p14="http://schemas.microsoft.com/office/powerpoint/2010/main" val="3158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0" grpId="0" animBg="1"/>
      <p:bldP spid="22"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91" y="1072080"/>
            <a:ext cx="4206431" cy="300082"/>
          </a:xfrm>
          <a:prstGeom prst="rect">
            <a:avLst/>
          </a:prstGeom>
          <a:solidFill>
            <a:srgbClr val="00FF00"/>
          </a:solidFill>
        </p:spPr>
        <p:txBody>
          <a:bodyPr wrap="square">
            <a:spAutoFit/>
          </a:bodyPr>
          <a:lstStyle/>
          <a:p>
            <a:r>
              <a:rPr lang="en-US" dirty="0"/>
              <a:t>Liquid States</a:t>
            </a:r>
          </a:p>
        </p:txBody>
      </p:sp>
      <p:pic>
        <p:nvPicPr>
          <p:cNvPr id="5" name="Picture 4">
            <a:extLst>
              <a:ext uri="{FF2B5EF4-FFF2-40B4-BE49-F238E27FC236}">
                <a16:creationId xmlns:a16="http://schemas.microsoft.com/office/drawing/2014/main" id="{5E6B2B46-9C6E-456A-BE31-D0BB9EA0788A}"/>
              </a:ext>
            </a:extLst>
          </p:cNvPr>
          <p:cNvPicPr>
            <a:picLocks noChangeAspect="1"/>
          </p:cNvPicPr>
          <p:nvPr/>
        </p:nvPicPr>
        <p:blipFill rotWithShape="1">
          <a:blip r:embed="rId3"/>
          <a:srcRect r="35064"/>
          <a:stretch/>
        </p:blipFill>
        <p:spPr>
          <a:xfrm>
            <a:off x="5669241" y="1052806"/>
            <a:ext cx="3133408" cy="2233451"/>
          </a:xfrm>
          <a:prstGeom prst="rect">
            <a:avLst/>
          </a:prstGeom>
        </p:spPr>
      </p:pic>
      <p:pic>
        <p:nvPicPr>
          <p:cNvPr id="19" name="Picture 18">
            <a:extLst>
              <a:ext uri="{FF2B5EF4-FFF2-40B4-BE49-F238E27FC236}">
                <a16:creationId xmlns:a16="http://schemas.microsoft.com/office/drawing/2014/main" id="{2C881D4A-49FA-4DE1-9861-1DB0C75438F8}"/>
              </a:ext>
            </a:extLst>
          </p:cNvPr>
          <p:cNvPicPr>
            <a:picLocks noChangeAspect="1"/>
          </p:cNvPicPr>
          <p:nvPr/>
        </p:nvPicPr>
        <p:blipFill rotWithShape="1">
          <a:blip r:embed="rId4"/>
          <a:srcRect r="33325"/>
          <a:stretch/>
        </p:blipFill>
        <p:spPr>
          <a:xfrm>
            <a:off x="5669241" y="3892590"/>
            <a:ext cx="2861561" cy="1462188"/>
          </a:xfrm>
          <a:prstGeom prst="rect">
            <a:avLst/>
          </a:prstGeom>
        </p:spPr>
      </p:pic>
      <p:sp>
        <p:nvSpPr>
          <p:cNvPr id="3" name="TextBox 2">
            <a:extLst>
              <a:ext uri="{FF2B5EF4-FFF2-40B4-BE49-F238E27FC236}">
                <a16:creationId xmlns:a16="http://schemas.microsoft.com/office/drawing/2014/main" id="{A459A778-CA4A-E79C-661C-4B59B2CEBEE8}"/>
              </a:ext>
            </a:extLst>
          </p:cNvPr>
          <p:cNvSpPr txBox="1"/>
          <p:nvPr/>
        </p:nvSpPr>
        <p:spPr>
          <a:xfrm>
            <a:off x="5567062" y="3255369"/>
            <a:ext cx="3337765" cy="553998"/>
          </a:xfrm>
          <a:prstGeom prst="rect">
            <a:avLst/>
          </a:prstGeom>
          <a:noFill/>
        </p:spPr>
        <p:txBody>
          <a:bodyPr wrap="square">
            <a:spAutoFit/>
          </a:bodyPr>
          <a:lstStyle/>
          <a:p>
            <a:r>
              <a:rPr lang="en-GB" sz="1000" dirty="0">
                <a:effectLst/>
                <a:latin typeface="STIX" panose="02020603050405020304" pitchFamily="18" charset="0"/>
              </a:rPr>
              <a:t>Sketch of a temperature–specific volume diagram for water showing the </a:t>
            </a:r>
            <a:r>
              <a:rPr lang="en-GB" sz="1000" dirty="0">
                <a:effectLst/>
                <a:latin typeface="TimesLTStd"/>
              </a:rPr>
              <a:t>20</a:t>
            </a:r>
            <a:r>
              <a:rPr lang="en-GB" sz="1000" dirty="0">
                <a:effectLst/>
                <a:latin typeface="Symbol" pitchFamily="2" charset="2"/>
              </a:rPr>
              <a:t>°</a:t>
            </a:r>
            <a:r>
              <a:rPr lang="en-GB" sz="1000" dirty="0">
                <a:effectLst/>
                <a:latin typeface="TimesLTStd"/>
              </a:rPr>
              <a:t>C </a:t>
            </a:r>
            <a:r>
              <a:rPr lang="en-GB" sz="1000" dirty="0">
                <a:effectLst/>
                <a:latin typeface="STIX" panose="02020603050405020304" pitchFamily="18" charset="0"/>
              </a:rPr>
              <a:t>liquid, two-phase liquid–vapor, and vapor regions (not to scale). </a:t>
            </a:r>
            <a:endParaRPr lang="en-GB" sz="1000" dirty="0"/>
          </a:p>
        </p:txBody>
      </p:sp>
      <p:sp>
        <p:nvSpPr>
          <p:cNvPr id="7" name="TextBox 6">
            <a:extLst>
              <a:ext uri="{FF2B5EF4-FFF2-40B4-BE49-F238E27FC236}">
                <a16:creationId xmlns:a16="http://schemas.microsoft.com/office/drawing/2014/main" id="{FC2F8D35-D35C-B446-A8D4-3C49F4085865}"/>
              </a:ext>
            </a:extLst>
          </p:cNvPr>
          <p:cNvSpPr txBox="1"/>
          <p:nvPr/>
        </p:nvSpPr>
        <p:spPr>
          <a:xfrm>
            <a:off x="5669241" y="5314890"/>
            <a:ext cx="3192277" cy="400110"/>
          </a:xfrm>
          <a:prstGeom prst="rect">
            <a:avLst/>
          </a:prstGeom>
          <a:noFill/>
        </p:spPr>
        <p:txBody>
          <a:bodyPr wrap="square">
            <a:spAutoFit/>
          </a:bodyPr>
          <a:lstStyle/>
          <a:p>
            <a:r>
              <a:rPr lang="en-GB" sz="1000" dirty="0">
                <a:effectLst/>
                <a:latin typeface="STIX" panose="02020603050405020304" pitchFamily="18" charset="0"/>
              </a:rPr>
              <a:t>Illustration of constant-pressure change from liquid to vapor for water </a:t>
            </a:r>
            <a:endParaRPr lang="en-GB" sz="1000" dirty="0"/>
          </a:p>
        </p:txBody>
      </p:sp>
      <p:sp>
        <p:nvSpPr>
          <p:cNvPr id="4" name="TextBox 3">
            <a:extLst>
              <a:ext uri="{FF2B5EF4-FFF2-40B4-BE49-F238E27FC236}">
                <a16:creationId xmlns:a16="http://schemas.microsoft.com/office/drawing/2014/main" id="{3EB859DF-F930-8DB5-F0FE-41039F6614BB}"/>
              </a:ext>
            </a:extLst>
          </p:cNvPr>
          <p:cNvSpPr txBox="1"/>
          <p:nvPr/>
        </p:nvSpPr>
        <p:spPr>
          <a:xfrm>
            <a:off x="276789" y="1701351"/>
            <a:ext cx="4206433"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liquid states along the line segment l–f of right Fig. are sometimes referred to as </a:t>
            </a:r>
            <a:r>
              <a:rPr lang="en-GB" sz="1400" b="1" dirty="0">
                <a:solidFill>
                  <a:srgbClr val="05729B"/>
                </a:solidFill>
                <a:effectLst/>
                <a:latin typeface="STIX" panose="02020603050405020304" pitchFamily="18" charset="0"/>
              </a:rPr>
              <a:t>subcooled liquid </a:t>
            </a:r>
            <a:r>
              <a:rPr lang="en-GB" sz="1400" dirty="0">
                <a:effectLst/>
                <a:latin typeface="STIX" panose="02020603050405020304" pitchFamily="18" charset="0"/>
              </a:rPr>
              <a:t>states because the temperature at these states is less than the saturation temperature at the given pressure. </a:t>
            </a:r>
            <a:endParaRPr lang="en-GB" dirty="0"/>
          </a:p>
        </p:txBody>
      </p:sp>
      <p:sp>
        <p:nvSpPr>
          <p:cNvPr id="16" name="TextBox 15">
            <a:extLst>
              <a:ext uri="{FF2B5EF4-FFF2-40B4-BE49-F238E27FC236}">
                <a16:creationId xmlns:a16="http://schemas.microsoft.com/office/drawing/2014/main" id="{D1378847-607F-C566-F527-5AE57C90D08E}"/>
              </a:ext>
            </a:extLst>
          </p:cNvPr>
          <p:cNvSpPr txBox="1"/>
          <p:nvPr/>
        </p:nvSpPr>
        <p:spPr>
          <a:xfrm>
            <a:off x="276790" y="3200092"/>
            <a:ext cx="4206433" cy="1015663"/>
          </a:xfrm>
          <a:prstGeom prst="rect">
            <a:avLst/>
          </a:prstGeom>
          <a:solidFill>
            <a:srgbClr val="00FFFF"/>
          </a:solidFill>
        </p:spPr>
        <p:txBody>
          <a:bodyPr wrap="square">
            <a:spAutoFit/>
          </a:bodyPr>
          <a:lstStyle/>
          <a:p>
            <a:r>
              <a:rPr lang="en-GB" sz="1200" dirty="0">
                <a:effectLst/>
                <a:latin typeface="STIX" panose="02020603050405020304" pitchFamily="18" charset="0"/>
              </a:rPr>
              <a:t>These states are also referred to as </a:t>
            </a:r>
            <a:r>
              <a:rPr lang="en-GB" sz="1200" b="1" dirty="0">
                <a:solidFill>
                  <a:srgbClr val="05729B"/>
                </a:solidFill>
                <a:effectLst/>
                <a:latin typeface="STIX" panose="02020603050405020304" pitchFamily="18" charset="0"/>
              </a:rPr>
              <a:t>compressed liquid </a:t>
            </a:r>
            <a:r>
              <a:rPr lang="en-GB" sz="1200" dirty="0">
                <a:effectLst/>
                <a:latin typeface="STIX" panose="02020603050405020304" pitchFamily="18" charset="0"/>
              </a:rPr>
              <a:t>states because the pressure at each state is higher than the saturation pressure corresponding to the temperature at the state. The names </a:t>
            </a:r>
            <a:r>
              <a:rPr lang="en-GB" sz="1200" i="1" dirty="0">
                <a:effectLst/>
                <a:latin typeface="STIX" panose="02020603050405020304" pitchFamily="18" charset="0"/>
              </a:rPr>
              <a:t>liquid</a:t>
            </a:r>
            <a:r>
              <a:rPr lang="en-GB" sz="1200" dirty="0">
                <a:effectLst/>
                <a:latin typeface="STIX" panose="02020603050405020304" pitchFamily="18" charset="0"/>
              </a:rPr>
              <a:t>, </a:t>
            </a:r>
            <a:r>
              <a:rPr lang="en-GB" sz="1200" i="1" dirty="0">
                <a:effectLst/>
                <a:latin typeface="STIX" panose="02020603050405020304" pitchFamily="18" charset="0"/>
              </a:rPr>
              <a:t>subcooled liquid</a:t>
            </a:r>
            <a:r>
              <a:rPr lang="en-GB" sz="1200" dirty="0">
                <a:effectLst/>
                <a:latin typeface="STIX" panose="02020603050405020304" pitchFamily="18" charset="0"/>
              </a:rPr>
              <a:t>, and </a:t>
            </a:r>
            <a:r>
              <a:rPr lang="en-GB" sz="1200" i="1" dirty="0">
                <a:effectLst/>
                <a:latin typeface="STIX" panose="02020603050405020304" pitchFamily="18" charset="0"/>
              </a:rPr>
              <a:t>compressed liquid </a:t>
            </a:r>
            <a:r>
              <a:rPr lang="en-GB" sz="1200" dirty="0">
                <a:effectLst/>
                <a:latin typeface="STIX" panose="02020603050405020304" pitchFamily="18" charset="0"/>
              </a:rPr>
              <a:t>are used interchangeably. </a:t>
            </a:r>
            <a:endParaRPr lang="en-FI" dirty="0"/>
          </a:p>
        </p:txBody>
      </p:sp>
    </p:spTree>
    <p:extLst>
      <p:ext uri="{BB962C8B-B14F-4D97-AF65-F5344CB8AC3E}">
        <p14:creationId xmlns:p14="http://schemas.microsoft.com/office/powerpoint/2010/main" val="3859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14353</TotalTime>
  <Words>3298</Words>
  <Application>Microsoft Macintosh PowerPoint</Application>
  <PresentationFormat>On-screen Show (16:10)</PresentationFormat>
  <Paragraphs>209</Paragraphs>
  <Slides>38</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SourceSansPro</vt:lpstr>
      <vt:lpstr>TimesLTStd</vt:lpstr>
      <vt:lpstr>Arial</vt:lpstr>
      <vt:lpstr>Arial</vt:lpstr>
      <vt:lpstr>Calibri</vt:lpstr>
      <vt:lpstr>Cambria Math</vt:lpstr>
      <vt:lpstr>STIX</vt:lpstr>
      <vt:lpstr>Symbol</vt:lpstr>
      <vt:lpstr>Office-teema</vt:lpstr>
      <vt:lpstr>Thermodynamics and Heat Transfer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306</cp:revision>
  <dcterms:created xsi:type="dcterms:W3CDTF">2020-12-02T10:21:58Z</dcterms:created>
  <dcterms:modified xsi:type="dcterms:W3CDTF">2024-01-15T09:58:06Z</dcterms:modified>
</cp:coreProperties>
</file>