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3"/>
  </p:notesMasterIdLst>
  <p:handoutMasterIdLst>
    <p:handoutMasterId r:id="rId34"/>
  </p:handoutMasterIdLst>
  <p:sldIdLst>
    <p:sldId id="257" r:id="rId2"/>
    <p:sldId id="258" r:id="rId3"/>
    <p:sldId id="342" r:id="rId4"/>
    <p:sldId id="345" r:id="rId5"/>
    <p:sldId id="260" r:id="rId6"/>
    <p:sldId id="337" r:id="rId7"/>
    <p:sldId id="338" r:id="rId8"/>
    <p:sldId id="261" r:id="rId9"/>
    <p:sldId id="290" r:id="rId10"/>
    <p:sldId id="309" r:id="rId11"/>
    <p:sldId id="339" r:id="rId12"/>
    <p:sldId id="288" r:id="rId13"/>
    <p:sldId id="262" r:id="rId14"/>
    <p:sldId id="341" r:id="rId15"/>
    <p:sldId id="312" r:id="rId16"/>
    <p:sldId id="314" r:id="rId17"/>
    <p:sldId id="315" r:id="rId18"/>
    <p:sldId id="316" r:id="rId19"/>
    <p:sldId id="317" r:id="rId20"/>
    <p:sldId id="318" r:id="rId21"/>
    <p:sldId id="343" r:id="rId22"/>
    <p:sldId id="319" r:id="rId23"/>
    <p:sldId id="320" r:id="rId24"/>
    <p:sldId id="346" r:id="rId25"/>
    <p:sldId id="336" r:id="rId26"/>
    <p:sldId id="331" r:id="rId27"/>
    <p:sldId id="344" r:id="rId28"/>
    <p:sldId id="329" r:id="rId29"/>
    <p:sldId id="332" r:id="rId30"/>
    <p:sldId id="347" r:id="rId31"/>
    <p:sldId id="348" r:id="rId32"/>
  </p:sldIdLst>
  <p:sldSz cx="9144000" cy="5715000" type="screen16x10"/>
  <p:notesSz cx="6858000" cy="91440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2EA1BC0-9DC8-4603-9055-5A4CCB63AF21}">
          <p14:sldIdLst>
            <p14:sldId id="257"/>
            <p14:sldId id="258"/>
            <p14:sldId id="342"/>
            <p14:sldId id="345"/>
            <p14:sldId id="260"/>
            <p14:sldId id="337"/>
            <p14:sldId id="338"/>
            <p14:sldId id="261"/>
            <p14:sldId id="290"/>
            <p14:sldId id="309"/>
            <p14:sldId id="339"/>
            <p14:sldId id="288"/>
            <p14:sldId id="262"/>
            <p14:sldId id="341"/>
            <p14:sldId id="312"/>
            <p14:sldId id="314"/>
            <p14:sldId id="315"/>
            <p14:sldId id="316"/>
            <p14:sldId id="317"/>
            <p14:sldId id="318"/>
            <p14:sldId id="343"/>
            <p14:sldId id="319"/>
            <p14:sldId id="320"/>
            <p14:sldId id="346"/>
            <p14:sldId id="336"/>
            <p14:sldId id="331"/>
            <p14:sldId id="344"/>
            <p14:sldId id="329"/>
            <p14:sldId id="332"/>
            <p14:sldId id="347"/>
            <p14:sldId id="348"/>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ehtinen Eeva" initials="LE" lastIdx="5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FF"/>
    <a:srgbClr val="00FF00"/>
    <a:srgbClr val="FF0000"/>
    <a:srgbClr val="EF363B"/>
    <a:srgbClr val="FFFFFF"/>
    <a:srgbClr val="00965E"/>
    <a:srgbClr val="EE353B"/>
    <a:srgbClr val="005EB8"/>
    <a:srgbClr val="FFCD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9012ECD-51FC-41F1-AA8D-1B2483CD663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20" autoAdjust="0"/>
    <p:restoredTop sz="80094" autoAdjust="0"/>
  </p:normalViewPr>
  <p:slideViewPr>
    <p:cSldViewPr snapToGrid="0" snapToObjects="1">
      <p:cViewPr varScale="1">
        <p:scale>
          <a:sx n="144" d="100"/>
          <a:sy n="144" d="100"/>
        </p:scale>
        <p:origin x="696" y="18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snapToObjects="1">
      <p:cViewPr varScale="1">
        <p:scale>
          <a:sx n="93" d="100"/>
          <a:sy n="93" d="100"/>
        </p:scale>
        <p:origin x="4022" y="9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commentAuthors" Target="commentAuthors.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8CCC29D-C729-694F-A788-B5007BCA57F6}" type="datetimeFigureOut">
              <a:rPr lang="en-US" smtClean="0"/>
              <a:t>1/11/24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540BB66-2831-4C42-9675-9DAB39629BDD}" type="slidenum">
              <a:rPr lang="en-US" smtClean="0"/>
              <a:t>‹#›</a:t>
            </a:fld>
            <a:endParaRPr lang="en-US"/>
          </a:p>
        </p:txBody>
      </p:sp>
    </p:spTree>
    <p:extLst>
      <p:ext uri="{BB962C8B-B14F-4D97-AF65-F5344CB8AC3E}">
        <p14:creationId xmlns:p14="http://schemas.microsoft.com/office/powerpoint/2010/main" val="19300430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AAFD53-F29D-C94E-BF8B-0D8B7431C954}" type="datetimeFigureOut">
              <a:rPr lang="en-US" smtClean="0"/>
              <a:t>1/11/24</a:t>
            </a:fld>
            <a:endParaRPr lang="en-US"/>
          </a:p>
        </p:txBody>
      </p:sp>
      <p:sp>
        <p:nvSpPr>
          <p:cNvPr id="4" name="Slide Image Placeholder 3"/>
          <p:cNvSpPr>
            <a:spLocks noGrp="1" noRot="1" noChangeAspect="1"/>
          </p:cNvSpPr>
          <p:nvPr>
            <p:ph type="sldImg" idx="2"/>
          </p:nvPr>
        </p:nvSpPr>
        <p:spPr>
          <a:xfrm>
            <a:off x="960438" y="1143000"/>
            <a:ext cx="49371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164E42-DED0-9246-9B1B-B67105F62D49}" type="slidenum">
              <a:rPr lang="en-US" smtClean="0"/>
              <a:t>‹#›</a:t>
            </a:fld>
            <a:endParaRPr lang="en-US"/>
          </a:p>
        </p:txBody>
      </p:sp>
    </p:spTree>
    <p:extLst>
      <p:ext uri="{BB962C8B-B14F-4D97-AF65-F5344CB8AC3E}">
        <p14:creationId xmlns:p14="http://schemas.microsoft.com/office/powerpoint/2010/main" val="386339113"/>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960438" y="1143000"/>
            <a:ext cx="4937125" cy="3086100"/>
          </a:xfrm>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10"/>
          </p:nvPr>
        </p:nvSpPr>
        <p:spPr/>
        <p:txBody>
          <a:bodyPr/>
          <a:lstStyle/>
          <a:p>
            <a:fld id="{DF164E42-DED0-9246-9B1B-B67105F62D49}" type="slidenum">
              <a:rPr lang="en-US" smtClean="0"/>
              <a:t>1</a:t>
            </a:fld>
            <a:endParaRPr lang="en-US"/>
          </a:p>
        </p:txBody>
      </p:sp>
    </p:spTree>
    <p:extLst>
      <p:ext uri="{BB962C8B-B14F-4D97-AF65-F5344CB8AC3E}">
        <p14:creationId xmlns:p14="http://schemas.microsoft.com/office/powerpoint/2010/main" val="5863350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960438" y="1143000"/>
            <a:ext cx="4937125" cy="3086100"/>
          </a:xfrm>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DF164E42-DED0-9246-9B1B-B67105F62D49}" type="slidenum">
              <a:rPr lang="en-US" smtClean="0"/>
              <a:t>13</a:t>
            </a:fld>
            <a:endParaRPr lang="en-US"/>
          </a:p>
        </p:txBody>
      </p:sp>
    </p:spTree>
    <p:extLst>
      <p:ext uri="{BB962C8B-B14F-4D97-AF65-F5344CB8AC3E}">
        <p14:creationId xmlns:p14="http://schemas.microsoft.com/office/powerpoint/2010/main" val="37747878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960438" y="1143000"/>
            <a:ext cx="4937125" cy="3086100"/>
          </a:xfrm>
        </p:spPr>
      </p:sp>
      <p:sp>
        <p:nvSpPr>
          <p:cNvPr id="3" name="Huomautusten paikkamerkki 2"/>
          <p:cNvSpPr>
            <a:spLocks noGrp="1"/>
          </p:cNvSpPr>
          <p:nvPr>
            <p:ph type="body" idx="1"/>
          </p:nvPr>
        </p:nvSpPr>
        <p:spPr/>
        <p:txBody>
          <a:bodyPr/>
          <a:lstStyle/>
          <a:p>
            <a:r>
              <a:rPr lang="en-US" dirty="0"/>
              <a:t>Heat is energy can be converted from one form to another, or transferred from one object to another. For example, a stove burner converts electrical energy to heat and conducts that energy through the pot to the water. This increases the kinetic energy of the water molecules, causing them to move faster and faster. At a certain temperature (the boiling point), the atoms have gained enough energy to break free of the molecular bonds of the liquid and escape as vapor. </a:t>
            </a:r>
            <a:endParaRPr lang="fi-FI" dirty="0"/>
          </a:p>
        </p:txBody>
      </p:sp>
      <p:sp>
        <p:nvSpPr>
          <p:cNvPr id="4" name="Dian numeron paikkamerkki 3"/>
          <p:cNvSpPr>
            <a:spLocks noGrp="1"/>
          </p:cNvSpPr>
          <p:nvPr>
            <p:ph type="sldNum" sz="quarter" idx="10"/>
          </p:nvPr>
        </p:nvSpPr>
        <p:spPr/>
        <p:txBody>
          <a:bodyPr/>
          <a:lstStyle/>
          <a:p>
            <a:fld id="{DF164E42-DED0-9246-9B1B-B67105F62D49}" type="slidenum">
              <a:rPr lang="en-US" smtClean="0"/>
              <a:t>2</a:t>
            </a:fld>
            <a:endParaRPr lang="en-US"/>
          </a:p>
        </p:txBody>
      </p:sp>
    </p:spTree>
    <p:extLst>
      <p:ext uri="{BB962C8B-B14F-4D97-AF65-F5344CB8AC3E}">
        <p14:creationId xmlns:p14="http://schemas.microsoft.com/office/powerpoint/2010/main" val="24266870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960438" y="1143000"/>
            <a:ext cx="4937125" cy="3086100"/>
          </a:xfrm>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DF164E42-DED0-9246-9B1B-B67105F62D49}" type="slidenum">
              <a:rPr lang="en-US" smtClean="0"/>
              <a:t>5</a:t>
            </a:fld>
            <a:endParaRPr lang="en-US"/>
          </a:p>
        </p:txBody>
      </p:sp>
    </p:spTree>
    <p:extLst>
      <p:ext uri="{BB962C8B-B14F-4D97-AF65-F5344CB8AC3E}">
        <p14:creationId xmlns:p14="http://schemas.microsoft.com/office/powerpoint/2010/main" val="16275330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960438" y="1143000"/>
            <a:ext cx="4937125" cy="3086100"/>
          </a:xfrm>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DF164E42-DED0-9246-9B1B-B67105F62D49}" type="slidenum">
              <a:rPr lang="en-US" smtClean="0"/>
              <a:t>6</a:t>
            </a:fld>
            <a:endParaRPr lang="en-US"/>
          </a:p>
        </p:txBody>
      </p:sp>
    </p:spTree>
    <p:extLst>
      <p:ext uri="{BB962C8B-B14F-4D97-AF65-F5344CB8AC3E}">
        <p14:creationId xmlns:p14="http://schemas.microsoft.com/office/powerpoint/2010/main" val="27286298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960438" y="1143000"/>
            <a:ext cx="4937125" cy="3086100"/>
          </a:xfrm>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DF164E42-DED0-9246-9B1B-B67105F62D49}" type="slidenum">
              <a:rPr lang="en-US" smtClean="0"/>
              <a:t>7</a:t>
            </a:fld>
            <a:endParaRPr lang="en-US"/>
          </a:p>
        </p:txBody>
      </p:sp>
    </p:spTree>
    <p:extLst>
      <p:ext uri="{BB962C8B-B14F-4D97-AF65-F5344CB8AC3E}">
        <p14:creationId xmlns:p14="http://schemas.microsoft.com/office/powerpoint/2010/main" val="10856633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960438" y="1143000"/>
            <a:ext cx="4937125" cy="3086100"/>
          </a:xfrm>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DF164E42-DED0-9246-9B1B-B67105F62D49}" type="slidenum">
              <a:rPr lang="en-US" smtClean="0"/>
              <a:t>8</a:t>
            </a:fld>
            <a:endParaRPr lang="en-US"/>
          </a:p>
        </p:txBody>
      </p:sp>
    </p:spTree>
    <p:extLst>
      <p:ext uri="{BB962C8B-B14F-4D97-AF65-F5344CB8AC3E}">
        <p14:creationId xmlns:p14="http://schemas.microsoft.com/office/powerpoint/2010/main" val="27178812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DF164E42-DED0-9246-9B1B-B67105F62D49}" type="slidenum">
              <a:rPr lang="en-US" smtClean="0"/>
              <a:t>10</a:t>
            </a:fld>
            <a:endParaRPr lang="en-US"/>
          </a:p>
        </p:txBody>
      </p:sp>
    </p:spTree>
    <p:extLst>
      <p:ext uri="{BB962C8B-B14F-4D97-AF65-F5344CB8AC3E}">
        <p14:creationId xmlns:p14="http://schemas.microsoft.com/office/powerpoint/2010/main" val="5427483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DF164E42-DED0-9246-9B1B-B67105F62D49}" type="slidenum">
              <a:rPr lang="en-US" smtClean="0"/>
              <a:t>12</a:t>
            </a:fld>
            <a:endParaRPr lang="en-US"/>
          </a:p>
        </p:txBody>
      </p:sp>
    </p:spTree>
    <p:extLst>
      <p:ext uri="{BB962C8B-B14F-4D97-AF65-F5344CB8AC3E}">
        <p14:creationId xmlns:p14="http://schemas.microsoft.com/office/powerpoint/2010/main" val="32879421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9.png"/><Relationship Id="rId3" Type="http://schemas.openxmlformats.org/officeDocument/2006/relationships/hyperlink" Target="https://www.facebook.com/aaltobiz/" TargetMode="External"/><Relationship Id="rId7" Type="http://schemas.openxmlformats.org/officeDocument/2006/relationships/hyperlink" Target="https://twitter.com/AaltoBIZ" TargetMode="External"/><Relationship Id="rId12" Type="http://schemas.openxmlformats.org/officeDocument/2006/relationships/image" Target="../media/image8.png"/><Relationship Id="rId2" Type="http://schemas.openxmlformats.org/officeDocument/2006/relationships/hyperlink" Target="http://biz.aalto.fi/" TargetMode="External"/><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hyperlink" Target="http://www.aalto.fi/snapchat/" TargetMode="External"/><Relationship Id="rId5" Type="http://schemas.openxmlformats.org/officeDocument/2006/relationships/hyperlink" Target="https://www.instagram.com/aaltouniversity/" TargetMode="External"/><Relationship Id="rId10"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hyperlink" Target="https://www.youtube.com/user/aaltouniversity" TargetMode="External"/><Relationship Id="rId14"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 Header Slide - Red">
    <p:spTree>
      <p:nvGrpSpPr>
        <p:cNvPr id="1" name=""/>
        <p:cNvGrpSpPr/>
        <p:nvPr/>
      </p:nvGrpSpPr>
      <p:grpSpPr>
        <a:xfrm>
          <a:off x="0" y="0"/>
          <a:ext cx="0" cy="0"/>
          <a:chOff x="0" y="0"/>
          <a:chExt cx="0" cy="0"/>
        </a:xfrm>
      </p:grpSpPr>
      <p:sp>
        <p:nvSpPr>
          <p:cNvPr id="5" name="Rectangle 4"/>
          <p:cNvSpPr/>
          <p:nvPr userDrawn="1"/>
        </p:nvSpPr>
        <p:spPr>
          <a:xfrm>
            <a:off x="0" y="0"/>
            <a:ext cx="9144000" cy="571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7" name="Text Placeholder 3"/>
          <p:cNvSpPr>
            <a:spLocks noGrp="1"/>
          </p:cNvSpPr>
          <p:nvPr>
            <p:ph type="body" sz="half" idx="11" hasCustomPrompt="1"/>
          </p:nvPr>
        </p:nvSpPr>
        <p:spPr>
          <a:xfrm>
            <a:off x="431800" y="1820150"/>
            <a:ext cx="7948556" cy="736960"/>
          </a:xfrm>
          <a:prstGeom prst="rect">
            <a:avLst/>
          </a:prstGeom>
        </p:spPr>
        <p:txBody>
          <a:bodyPr lIns="0" rIns="0" anchor="b"/>
          <a:lstStyle>
            <a:lvl1pPr marL="0" indent="0">
              <a:lnSpc>
                <a:spcPct val="100000"/>
              </a:lnSpc>
              <a:buNone/>
              <a:defRPr sz="4000" b="1" baseline="0">
                <a:solidFill>
                  <a:schemeClr val="bg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Headline</a:t>
            </a:r>
          </a:p>
        </p:txBody>
      </p:sp>
      <p:sp>
        <p:nvSpPr>
          <p:cNvPr id="8" name="Text Placeholder 3"/>
          <p:cNvSpPr>
            <a:spLocks noGrp="1"/>
          </p:cNvSpPr>
          <p:nvPr>
            <p:ph type="body" sz="half" idx="2" hasCustomPrompt="1"/>
          </p:nvPr>
        </p:nvSpPr>
        <p:spPr>
          <a:xfrm>
            <a:off x="431825" y="2857500"/>
            <a:ext cx="7998597" cy="557098"/>
          </a:xfrm>
          <a:prstGeom prst="rect">
            <a:avLst/>
          </a:prstGeom>
        </p:spPr>
        <p:txBody>
          <a:bodyPr lIns="0" rIns="0"/>
          <a:lstStyle>
            <a:lvl1pPr marL="0" indent="0">
              <a:lnSpc>
                <a:spcPct val="100000"/>
              </a:lnSpc>
              <a:buNone/>
              <a:defRPr sz="2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No Image - Sub</a:t>
            </a:r>
          </a:p>
        </p:txBody>
      </p:sp>
      <p:sp>
        <p:nvSpPr>
          <p:cNvPr id="9" name="Text Placeholder 3"/>
          <p:cNvSpPr>
            <a:spLocks noGrp="1"/>
          </p:cNvSpPr>
          <p:nvPr>
            <p:ph type="body" sz="half" idx="12" hasCustomPrompt="1"/>
          </p:nvPr>
        </p:nvSpPr>
        <p:spPr>
          <a:xfrm>
            <a:off x="5966385" y="4683765"/>
            <a:ext cx="2464025" cy="327132"/>
          </a:xfrm>
          <a:prstGeom prst="rect">
            <a:avLst/>
          </a:prstGeom>
        </p:spPr>
        <p:txBody>
          <a:bodyPr/>
          <a:lstStyle>
            <a:lvl1pPr marL="0" indent="0">
              <a:lnSpc>
                <a:spcPct val="100000"/>
              </a:lnSpc>
              <a:buNone/>
              <a:defRPr sz="135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Name</a:t>
            </a:r>
          </a:p>
        </p:txBody>
      </p:sp>
      <p:sp>
        <p:nvSpPr>
          <p:cNvPr id="11" name="Text Placeholder 3"/>
          <p:cNvSpPr>
            <a:spLocks noGrp="1"/>
          </p:cNvSpPr>
          <p:nvPr>
            <p:ph type="body" sz="half" idx="13" hasCustomPrompt="1"/>
          </p:nvPr>
        </p:nvSpPr>
        <p:spPr>
          <a:xfrm>
            <a:off x="5966385" y="5010897"/>
            <a:ext cx="2464025" cy="327132"/>
          </a:xfrm>
          <a:prstGeom prst="rect">
            <a:avLst/>
          </a:prstGeom>
        </p:spPr>
        <p:txBody>
          <a:bodyPr/>
          <a:lstStyle>
            <a:lvl1pPr marL="0" indent="0">
              <a:lnSpc>
                <a:spcPct val="100000"/>
              </a:lnSpc>
              <a:buNone/>
              <a:defRPr sz="135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Date</a:t>
            </a:r>
          </a:p>
        </p:txBody>
      </p:sp>
      <p:pic>
        <p:nvPicPr>
          <p:cNvPr id="13" name="Kuva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005361"/>
            <a:ext cx="2044059" cy="1674000"/>
          </a:xfrm>
          <a:prstGeom prst="rect">
            <a:avLst/>
          </a:prstGeom>
        </p:spPr>
      </p:pic>
    </p:spTree>
  </p:cSld>
  <p:clrMapOvr>
    <a:masterClrMapping/>
  </p:clrMapOvr>
  <p:extLst>
    <p:ext uri="{DCECCB84-F9BA-43D5-87BE-67443E8EF086}">
      <p15:sldGuideLst xmlns:p15="http://schemas.microsoft.com/office/powerpoint/2012/main">
        <p15:guide id="1" orient="horz" pos="3287" userDrawn="1">
          <p15:clr>
            <a:srgbClr val="FBAE40"/>
          </p15:clr>
        </p15:guide>
        <p15:guide id="2" pos="272"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 Body slide - Text - Full bleed image">
    <p:bg>
      <p:bgPr>
        <a:solidFill>
          <a:schemeClr val="bg1"/>
        </a:solidFill>
        <a:effectLst/>
      </p:bgPr>
    </p:bg>
    <p:spTree>
      <p:nvGrpSpPr>
        <p:cNvPr id="1" name=""/>
        <p:cNvGrpSpPr/>
        <p:nvPr/>
      </p:nvGrpSpPr>
      <p:grpSpPr>
        <a:xfrm>
          <a:off x="0" y="0"/>
          <a:ext cx="0" cy="0"/>
          <a:chOff x="0" y="0"/>
          <a:chExt cx="0" cy="0"/>
        </a:xfrm>
      </p:grpSpPr>
      <p:sp>
        <p:nvSpPr>
          <p:cNvPr id="12" name="Rectangle 4"/>
          <p:cNvSpPr/>
          <p:nvPr userDrawn="1"/>
        </p:nvSpPr>
        <p:spPr>
          <a:xfrm>
            <a:off x="-1066" y="0"/>
            <a:ext cx="9144000" cy="571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4" name="Text Placeholder 3"/>
          <p:cNvSpPr>
            <a:spLocks noGrp="1"/>
          </p:cNvSpPr>
          <p:nvPr>
            <p:ph type="body" sz="half" idx="2" hasCustomPrompt="1"/>
          </p:nvPr>
        </p:nvSpPr>
        <p:spPr>
          <a:xfrm>
            <a:off x="287339" y="1621807"/>
            <a:ext cx="4150122" cy="3265457"/>
          </a:xfrm>
          <a:prstGeom prst="rect">
            <a:avLst/>
          </a:prstGeom>
        </p:spPr>
        <p:txBody>
          <a:bodyPr lIns="0" tIns="0" rIns="0" bIns="0"/>
          <a:lstStyle>
            <a:lvl1pPr marL="0" marR="0" indent="0" algn="l" defTabSz="685733" rtl="0" eaLnBrk="1" fontAlgn="auto" latinLnBrk="0" hangingPunct="1">
              <a:lnSpc>
                <a:spcPct val="100000"/>
              </a:lnSpc>
              <a:spcBef>
                <a:spcPts val="750"/>
              </a:spcBef>
              <a:spcAft>
                <a:spcPts val="0"/>
              </a:spcAft>
              <a:buClrTx/>
              <a:buSzTx/>
              <a:buFontTx/>
              <a:buNone/>
              <a:tabLst/>
              <a:defRPr lang="en-GB" sz="2100" b="1" smtClean="0">
                <a:solidFill>
                  <a:srgbClr val="FFFFFF"/>
                </a:solidFill>
              </a:defRPr>
            </a:lvl1pPr>
            <a:lvl2pPr marL="628589" indent="-285720">
              <a:buFont typeface="Arial" panose="020B0604020202020204" pitchFamily="34" charset="0"/>
              <a:buChar char="•"/>
              <a:defRPr sz="2100">
                <a:solidFill>
                  <a:srgbClr val="FFFFFF"/>
                </a:solidFill>
              </a:defRPr>
            </a:lvl2pPr>
            <a:lvl3pPr marL="804783" indent="-176195">
              <a:buFont typeface="Arial" panose="020B0604020202020204" pitchFamily="34" charset="0"/>
              <a:buChar char="•"/>
              <a:defRPr sz="1600">
                <a:solidFill>
                  <a:srgbClr val="FFFFFF"/>
                </a:solidFill>
              </a:defRPr>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Your text here</a:t>
            </a:r>
          </a:p>
        </p:txBody>
      </p:sp>
      <p:sp>
        <p:nvSpPr>
          <p:cNvPr id="11" name="Text Placeholder 3"/>
          <p:cNvSpPr>
            <a:spLocks noGrp="1"/>
          </p:cNvSpPr>
          <p:nvPr>
            <p:ph type="body" sz="half" idx="10" hasCustomPrompt="1"/>
          </p:nvPr>
        </p:nvSpPr>
        <p:spPr>
          <a:xfrm>
            <a:off x="287363" y="148164"/>
            <a:ext cx="8497093" cy="1281617"/>
          </a:xfrm>
          <a:prstGeom prst="rect">
            <a:avLst/>
          </a:prstGeom>
        </p:spPr>
        <p:txBody>
          <a:bodyPr lIns="0" tIns="0" rIns="0" bIns="0"/>
          <a:lstStyle>
            <a:lvl1pPr marL="0" indent="0">
              <a:lnSpc>
                <a:spcPct val="100000"/>
              </a:lnSpc>
              <a:buNone/>
              <a:defRPr sz="4000" b="1" baseline="0">
                <a:solidFill>
                  <a:schemeClr val="bg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Body slide title</a:t>
            </a:r>
          </a:p>
        </p:txBody>
      </p:sp>
      <p:sp>
        <p:nvSpPr>
          <p:cNvPr id="8" name="Text Placeholder 3"/>
          <p:cNvSpPr>
            <a:spLocks noGrp="1"/>
          </p:cNvSpPr>
          <p:nvPr>
            <p:ph type="body" sz="half" idx="11" hasCustomPrompt="1"/>
          </p:nvPr>
        </p:nvSpPr>
        <p:spPr>
          <a:xfrm>
            <a:off x="4706543" y="1621799"/>
            <a:ext cx="4077891" cy="3267341"/>
          </a:xfrm>
          <a:prstGeom prst="rect">
            <a:avLst/>
          </a:prstGeom>
        </p:spPr>
        <p:txBody>
          <a:bodyPr lIns="0" tIns="0" rIns="0" bIns="0"/>
          <a:lstStyle>
            <a:lvl1pPr marL="0" marR="0" indent="0" algn="l" defTabSz="685733" rtl="0" eaLnBrk="1" fontAlgn="auto" latinLnBrk="0" hangingPunct="1">
              <a:lnSpc>
                <a:spcPct val="100000"/>
              </a:lnSpc>
              <a:spcBef>
                <a:spcPts val="750"/>
              </a:spcBef>
              <a:spcAft>
                <a:spcPts val="0"/>
              </a:spcAft>
              <a:buClrTx/>
              <a:buSzTx/>
              <a:buFontTx/>
              <a:buNone/>
              <a:tabLst/>
              <a:defRPr lang="en-GB" sz="2000" b="1">
                <a:solidFill>
                  <a:srgbClr val="FFFFFF"/>
                </a:solidFill>
              </a:defRPr>
            </a:lvl1pPr>
            <a:lvl2pPr marL="628589" indent="-285720">
              <a:buFont typeface="Arial" panose="020B0604020202020204" pitchFamily="34" charset="0"/>
              <a:buChar char="•"/>
              <a:defRPr sz="2100">
                <a:solidFill>
                  <a:srgbClr val="FFFFFF"/>
                </a:solidFill>
              </a:defRPr>
            </a:lvl2pPr>
            <a:lvl3pPr marL="804783" indent="-176195">
              <a:buFont typeface="Arial" panose="020B0604020202020204" pitchFamily="34" charset="0"/>
              <a:buChar char="•"/>
              <a:defRPr sz="1600">
                <a:solidFill>
                  <a:srgbClr val="FFFFFF"/>
                </a:solidFill>
              </a:defRPr>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Your text here</a:t>
            </a:r>
          </a:p>
        </p:txBody>
      </p:sp>
      <p:sp>
        <p:nvSpPr>
          <p:cNvPr id="2" name="Päivämäärän paikkamerkki 1">
            <a:extLst>
              <a:ext uri="{FF2B5EF4-FFF2-40B4-BE49-F238E27FC236}">
                <a16:creationId xmlns:a16="http://schemas.microsoft.com/office/drawing/2014/main" id="{62DDC196-D49A-4DB6-A68D-238E3C73DA3B}"/>
              </a:ext>
            </a:extLst>
          </p:cNvPr>
          <p:cNvSpPr>
            <a:spLocks noGrp="1"/>
          </p:cNvSpPr>
          <p:nvPr>
            <p:ph type="dt" sz="half" idx="13"/>
          </p:nvPr>
        </p:nvSpPr>
        <p:spPr/>
        <p:txBody>
          <a:bodyPr/>
          <a:lstStyle>
            <a:lvl1pPr>
              <a:defRPr>
                <a:solidFill>
                  <a:srgbClr val="FFFFFF"/>
                </a:solidFill>
              </a:defRPr>
            </a:lvl1pPr>
          </a:lstStyle>
          <a:p>
            <a:r>
              <a:rPr lang="fi-FI"/>
              <a:t>dd.mm.yyyy</a:t>
            </a:r>
            <a:endParaRPr lang="en-US" dirty="0"/>
          </a:p>
        </p:txBody>
      </p:sp>
      <p:sp>
        <p:nvSpPr>
          <p:cNvPr id="5" name="Alatunnisteen paikkamerkki 4">
            <a:extLst>
              <a:ext uri="{FF2B5EF4-FFF2-40B4-BE49-F238E27FC236}">
                <a16:creationId xmlns:a16="http://schemas.microsoft.com/office/drawing/2014/main" id="{51265EED-F2E6-43DA-B5C9-706015FF2F76}"/>
              </a:ext>
            </a:extLst>
          </p:cNvPr>
          <p:cNvSpPr>
            <a:spLocks noGrp="1"/>
          </p:cNvSpPr>
          <p:nvPr>
            <p:ph type="ftr" sz="quarter" idx="14"/>
          </p:nvPr>
        </p:nvSpPr>
        <p:spPr/>
        <p:txBody>
          <a:bodyPr/>
          <a:lstStyle>
            <a:lvl1pPr>
              <a:defRPr>
                <a:solidFill>
                  <a:srgbClr val="FFFFFF"/>
                </a:solidFill>
              </a:defRPr>
            </a:lvl1pPr>
          </a:lstStyle>
          <a:p>
            <a:r>
              <a:rPr lang="fi-FI" dirty="0" err="1"/>
              <a:t>Your</a:t>
            </a:r>
            <a:r>
              <a:rPr lang="fi-FI" dirty="0"/>
              <a:t> text </a:t>
            </a:r>
            <a:r>
              <a:rPr lang="fi-FI" dirty="0" err="1"/>
              <a:t>here</a:t>
            </a:r>
            <a:endParaRPr lang="fi-FI" dirty="0"/>
          </a:p>
        </p:txBody>
      </p:sp>
      <p:sp>
        <p:nvSpPr>
          <p:cNvPr id="6" name="Dian numeron paikkamerkki 5">
            <a:extLst>
              <a:ext uri="{FF2B5EF4-FFF2-40B4-BE49-F238E27FC236}">
                <a16:creationId xmlns:a16="http://schemas.microsoft.com/office/drawing/2014/main" id="{E5011BD5-68CE-472A-A314-532B85BA474D}"/>
              </a:ext>
            </a:extLst>
          </p:cNvPr>
          <p:cNvSpPr>
            <a:spLocks noGrp="1"/>
          </p:cNvSpPr>
          <p:nvPr>
            <p:ph type="sldNum" sz="quarter" idx="15"/>
          </p:nvPr>
        </p:nvSpPr>
        <p:spPr/>
        <p:txBody>
          <a:bodyPr/>
          <a:lstStyle>
            <a:lvl1pPr>
              <a:defRPr>
                <a:solidFill>
                  <a:srgbClr val="FFFFFF"/>
                </a:solidFill>
              </a:defRPr>
            </a:lvl1pPr>
          </a:lstStyle>
          <a:p>
            <a:fld id="{28F7F04C-F568-F649-A2AE-EA61C66B69B4}" type="slidenum">
              <a:rPr lang="en-US" smtClean="0"/>
              <a:pPr/>
              <a:t>‹#›</a:t>
            </a:fld>
            <a:endParaRPr lang="en-US" dirty="0"/>
          </a:p>
        </p:txBody>
      </p:sp>
      <p:pic>
        <p:nvPicPr>
          <p:cNvPr id="18" name="Kuva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 y="4823410"/>
            <a:ext cx="2149762" cy="856800"/>
          </a:xfrm>
          <a:prstGeom prst="rect">
            <a:avLst/>
          </a:prstGeom>
        </p:spPr>
      </p:pic>
    </p:spTree>
  </p:cSld>
  <p:clrMapOvr>
    <a:masterClrMapping/>
  </p:clrMapOvr>
  <p:extLst>
    <p:ext uri="{DCECCB84-F9BA-43D5-87BE-67443E8EF086}">
      <p15:sldGuideLst xmlns:p15="http://schemas.microsoft.com/office/powerpoint/2012/main">
        <p15:guide id="1" pos="2795" userDrawn="1">
          <p15:clr>
            <a:srgbClr val="FBAE40"/>
          </p15:clr>
        </p15:guide>
        <p15:guide id="2" pos="2965" userDrawn="1">
          <p15:clr>
            <a:srgbClr val="FBAE40"/>
          </p15:clr>
        </p15:guide>
        <p15:guide id="3" orient="horz" pos="943"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 Body slide - Table">
    <p:spTree>
      <p:nvGrpSpPr>
        <p:cNvPr id="1" name=""/>
        <p:cNvGrpSpPr/>
        <p:nvPr/>
      </p:nvGrpSpPr>
      <p:grpSpPr>
        <a:xfrm>
          <a:off x="0" y="0"/>
          <a:ext cx="0" cy="0"/>
          <a:chOff x="0" y="0"/>
          <a:chExt cx="0" cy="0"/>
        </a:xfrm>
      </p:grpSpPr>
      <p:sp>
        <p:nvSpPr>
          <p:cNvPr id="11" name="Text Placeholder 3"/>
          <p:cNvSpPr>
            <a:spLocks noGrp="1"/>
          </p:cNvSpPr>
          <p:nvPr>
            <p:ph type="body" sz="half" idx="10" hasCustomPrompt="1"/>
          </p:nvPr>
        </p:nvSpPr>
        <p:spPr>
          <a:xfrm>
            <a:off x="287363" y="215946"/>
            <a:ext cx="8497093" cy="1118950"/>
          </a:xfrm>
          <a:prstGeom prst="rect">
            <a:avLst/>
          </a:prstGeom>
        </p:spPr>
        <p:txBody>
          <a:bodyPr lIns="0" tIns="0" rIns="0" bIns="0"/>
          <a:lstStyle>
            <a:lvl1pPr marL="0" indent="0">
              <a:lnSpc>
                <a:spcPct val="100000"/>
              </a:lnSpc>
              <a:buNone/>
              <a:defRPr sz="4000" b="1" baseline="0">
                <a:solidFill>
                  <a:schemeClr val="tx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Body slide title </a:t>
            </a:r>
          </a:p>
        </p:txBody>
      </p:sp>
      <p:sp>
        <p:nvSpPr>
          <p:cNvPr id="6" name="Table Placeholder 12">
            <a:extLst>
              <a:ext uri="{FF2B5EF4-FFF2-40B4-BE49-F238E27FC236}">
                <a16:creationId xmlns:a16="http://schemas.microsoft.com/office/drawing/2014/main" id="{D90CC8CD-0F46-F240-AF4E-99DE2A9ECF91}"/>
              </a:ext>
            </a:extLst>
          </p:cNvPr>
          <p:cNvSpPr>
            <a:spLocks noGrp="1"/>
          </p:cNvSpPr>
          <p:nvPr>
            <p:ph type="tbl" sz="quarter" idx="13" hasCustomPrompt="1"/>
          </p:nvPr>
        </p:nvSpPr>
        <p:spPr>
          <a:xfrm>
            <a:off x="287363" y="1526921"/>
            <a:ext cx="8497093" cy="3417429"/>
          </a:xfrm>
          <a:prstGeom prst="rect">
            <a:avLst/>
          </a:prstGeom>
        </p:spPr>
        <p:txBody>
          <a:bodyPr/>
          <a:lstStyle>
            <a:lvl1pPr marL="0" indent="0" algn="ctr">
              <a:buNone/>
              <a:defRPr b="1">
                <a:solidFill>
                  <a:schemeClr val="bg1">
                    <a:lumMod val="85000"/>
                  </a:schemeClr>
                </a:solidFill>
              </a:defRPr>
            </a:lvl1pPr>
          </a:lstStyle>
          <a:p>
            <a:r>
              <a:rPr lang="fi-FI" dirty="0" err="1"/>
              <a:t>Click</a:t>
            </a:r>
            <a:r>
              <a:rPr lang="fi-FI" dirty="0"/>
              <a:t> </a:t>
            </a:r>
            <a:r>
              <a:rPr lang="fi-FI" dirty="0" err="1"/>
              <a:t>icon</a:t>
            </a:r>
            <a:r>
              <a:rPr lang="fi-FI" dirty="0"/>
              <a:t> to </a:t>
            </a:r>
            <a:r>
              <a:rPr lang="fi-FI" dirty="0" err="1"/>
              <a:t>add</a:t>
            </a:r>
            <a:r>
              <a:rPr lang="fi-FI" dirty="0"/>
              <a:t> </a:t>
            </a:r>
            <a:r>
              <a:rPr lang="fi-FI" dirty="0" err="1"/>
              <a:t>table</a:t>
            </a:r>
            <a:endParaRPr lang="fi-FI" dirty="0"/>
          </a:p>
        </p:txBody>
      </p:sp>
      <p:sp>
        <p:nvSpPr>
          <p:cNvPr id="5" name="Slide Number Placeholder 5">
            <a:extLst>
              <a:ext uri="{FF2B5EF4-FFF2-40B4-BE49-F238E27FC236}">
                <a16:creationId xmlns:a16="http://schemas.microsoft.com/office/drawing/2014/main" id="{2D4CDEE4-AFAC-4BB1-B02E-FDE939F20DC1}"/>
              </a:ext>
            </a:extLst>
          </p:cNvPr>
          <p:cNvSpPr>
            <a:spLocks noGrp="1"/>
          </p:cNvSpPr>
          <p:nvPr>
            <p:ph type="sldNum" sz="quarter" idx="4"/>
          </p:nvPr>
        </p:nvSpPr>
        <p:spPr>
          <a:xfrm>
            <a:off x="6678800" y="5387368"/>
            <a:ext cx="2057400" cy="192026"/>
          </a:xfrm>
          <a:prstGeom prst="rect">
            <a:avLst/>
          </a:prstGeom>
        </p:spPr>
        <p:txBody>
          <a:bodyPr vert="horz" lIns="91440" tIns="45720" rIns="91440" bIns="45720" rtlCol="0" anchor="ctr"/>
          <a:lstStyle>
            <a:lvl1pPr algn="r">
              <a:defRPr sz="900" baseline="0">
                <a:solidFill>
                  <a:schemeClr val="tx1"/>
                </a:solidFill>
              </a:defRPr>
            </a:lvl1pPr>
          </a:lstStyle>
          <a:p>
            <a:fld id="{28F7F04C-F568-F649-A2AE-EA61C66B69B4}" type="slidenum">
              <a:rPr lang="en-US" smtClean="0"/>
              <a:pPr/>
              <a:t>‹#›</a:t>
            </a:fld>
            <a:endParaRPr lang="en-US" dirty="0"/>
          </a:p>
        </p:txBody>
      </p:sp>
      <p:sp>
        <p:nvSpPr>
          <p:cNvPr id="8" name="Date Placeholder 3">
            <a:extLst>
              <a:ext uri="{FF2B5EF4-FFF2-40B4-BE49-F238E27FC236}">
                <a16:creationId xmlns:a16="http://schemas.microsoft.com/office/drawing/2014/main" id="{32C686F0-0C1B-46BD-9DE7-A93BAA6AC898}"/>
              </a:ext>
            </a:extLst>
          </p:cNvPr>
          <p:cNvSpPr>
            <a:spLocks noGrp="1"/>
          </p:cNvSpPr>
          <p:nvPr>
            <p:ph type="dt" sz="half" idx="2"/>
          </p:nvPr>
        </p:nvSpPr>
        <p:spPr>
          <a:xfrm>
            <a:off x="6678800" y="5191935"/>
            <a:ext cx="2057400" cy="195432"/>
          </a:xfrm>
          <a:prstGeom prst="rect">
            <a:avLst/>
          </a:prstGeom>
        </p:spPr>
        <p:txBody>
          <a:bodyPr vert="horz" lIns="91440" tIns="45720" rIns="91440" bIns="45720" rtlCol="0" anchor="ctr"/>
          <a:lstStyle>
            <a:lvl1pPr algn="r">
              <a:defRPr sz="900" baseline="0">
                <a:solidFill>
                  <a:schemeClr val="tx1"/>
                </a:solidFill>
              </a:defRPr>
            </a:lvl1pPr>
          </a:lstStyle>
          <a:p>
            <a:r>
              <a:rPr lang="fi-FI"/>
              <a:t>dd.mm.yyyy</a:t>
            </a:r>
            <a:endParaRPr lang="en-US" dirty="0"/>
          </a:p>
        </p:txBody>
      </p:sp>
      <p:sp>
        <p:nvSpPr>
          <p:cNvPr id="9" name="Alatunnisteen paikkamerkki 1">
            <a:extLst>
              <a:ext uri="{FF2B5EF4-FFF2-40B4-BE49-F238E27FC236}">
                <a16:creationId xmlns:a16="http://schemas.microsoft.com/office/drawing/2014/main" id="{4338FCB4-9412-423F-84B9-91EDDBA25087}"/>
              </a:ext>
            </a:extLst>
          </p:cNvPr>
          <p:cNvSpPr>
            <a:spLocks noGrp="1"/>
          </p:cNvSpPr>
          <p:nvPr>
            <p:ph type="ftr" sz="quarter" idx="3"/>
          </p:nvPr>
        </p:nvSpPr>
        <p:spPr>
          <a:xfrm>
            <a:off x="3028950" y="5388000"/>
            <a:ext cx="3086100" cy="192000"/>
          </a:xfrm>
          <a:prstGeom prst="rect">
            <a:avLst/>
          </a:prstGeom>
        </p:spPr>
        <p:txBody>
          <a:bodyPr vert="horz" lIns="91440" tIns="45720" rIns="91440" bIns="45720" rtlCol="0" anchor="ctr"/>
          <a:lstStyle>
            <a:lvl1pPr algn="ctr">
              <a:defRPr sz="900">
                <a:solidFill>
                  <a:schemeClr val="tx1"/>
                </a:solidFill>
              </a:defRPr>
            </a:lvl1pPr>
          </a:lstStyle>
          <a:p>
            <a:r>
              <a:rPr lang="fi-FI" dirty="0" err="1"/>
              <a:t>Your</a:t>
            </a:r>
            <a:r>
              <a:rPr lang="fi-FI" dirty="0"/>
              <a:t> text </a:t>
            </a:r>
            <a:r>
              <a:rPr lang="fi-FI" dirty="0" err="1"/>
              <a:t>here</a:t>
            </a:r>
            <a:endParaRPr lang="fi-FI" dirty="0"/>
          </a:p>
        </p:txBody>
      </p:sp>
      <p:pic>
        <p:nvPicPr>
          <p:cNvPr id="17" name="Kuva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823410"/>
            <a:ext cx="2238235" cy="856800"/>
          </a:xfrm>
          <a:prstGeom prst="rect">
            <a:avLst/>
          </a:prstGeom>
        </p:spPr>
      </p:pic>
    </p:spTree>
    <p:extLst>
      <p:ext uri="{BB962C8B-B14F-4D97-AF65-F5344CB8AC3E}">
        <p14:creationId xmlns:p14="http://schemas.microsoft.com/office/powerpoint/2010/main" val="2920564110"/>
      </p:ext>
    </p:extLst>
  </p:cSld>
  <p:clrMapOvr>
    <a:masterClrMapping/>
  </p:clrMapOvr>
  <p:extLst>
    <p:ext uri="{DCECCB84-F9BA-43D5-87BE-67443E8EF086}">
      <p15:sldGuideLst xmlns:p15="http://schemas.microsoft.com/office/powerpoint/2012/main">
        <p15:guide id="1" orient="horz" pos="3444" userDrawn="1">
          <p15:clr>
            <a:srgbClr val="FBAE40"/>
          </p15:clr>
        </p15:guide>
        <p15:guide id="4" pos="5534" userDrawn="1">
          <p15:clr>
            <a:srgbClr val="FBAE40"/>
          </p15:clr>
        </p15:guide>
        <p15:guide id="5" orient="horz" pos="363" userDrawn="1">
          <p15:clr>
            <a:srgbClr val="FBAE40"/>
          </p15:clr>
        </p15:guide>
        <p15:guide id="6" pos="2795" userDrawn="1">
          <p15:clr>
            <a:srgbClr val="FBAE40"/>
          </p15:clr>
        </p15:guide>
        <p15:guide id="7" pos="2965"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 Body slide - 2 tables">
    <p:spTree>
      <p:nvGrpSpPr>
        <p:cNvPr id="1" name=""/>
        <p:cNvGrpSpPr/>
        <p:nvPr/>
      </p:nvGrpSpPr>
      <p:grpSpPr>
        <a:xfrm>
          <a:off x="0" y="0"/>
          <a:ext cx="0" cy="0"/>
          <a:chOff x="0" y="0"/>
          <a:chExt cx="0" cy="0"/>
        </a:xfrm>
      </p:grpSpPr>
      <p:sp>
        <p:nvSpPr>
          <p:cNvPr id="14" name="Table Placeholder 12">
            <a:extLst>
              <a:ext uri="{FF2B5EF4-FFF2-40B4-BE49-F238E27FC236}">
                <a16:creationId xmlns:a16="http://schemas.microsoft.com/office/drawing/2014/main" id="{BBBD8CFA-2274-400B-84ED-AD95B6C224E6}"/>
              </a:ext>
            </a:extLst>
          </p:cNvPr>
          <p:cNvSpPr>
            <a:spLocks noGrp="1"/>
          </p:cNvSpPr>
          <p:nvPr>
            <p:ph type="tbl" sz="quarter" idx="13" hasCustomPrompt="1"/>
          </p:nvPr>
        </p:nvSpPr>
        <p:spPr>
          <a:xfrm>
            <a:off x="287338" y="1516070"/>
            <a:ext cx="5486014" cy="1604191"/>
          </a:xfrm>
          <a:prstGeom prst="rect">
            <a:avLst/>
          </a:prstGeom>
        </p:spPr>
        <p:txBody>
          <a:bodyPr/>
          <a:lstStyle>
            <a:lvl1pPr marL="0" indent="0">
              <a:buNone/>
              <a:defRPr b="1">
                <a:solidFill>
                  <a:schemeClr val="bg1">
                    <a:lumMod val="85000"/>
                  </a:schemeClr>
                </a:solidFill>
              </a:defRPr>
            </a:lvl1pPr>
          </a:lstStyle>
          <a:p>
            <a:r>
              <a:rPr lang="fi-FI" dirty="0" err="1"/>
              <a:t>Click</a:t>
            </a:r>
            <a:r>
              <a:rPr lang="fi-FI" dirty="0"/>
              <a:t> </a:t>
            </a:r>
            <a:r>
              <a:rPr lang="fi-FI" dirty="0" err="1"/>
              <a:t>icon</a:t>
            </a:r>
            <a:r>
              <a:rPr lang="fi-FI" dirty="0"/>
              <a:t> to </a:t>
            </a:r>
            <a:r>
              <a:rPr lang="fi-FI" dirty="0" err="1"/>
              <a:t>add</a:t>
            </a:r>
            <a:r>
              <a:rPr lang="fi-FI" dirty="0"/>
              <a:t> </a:t>
            </a:r>
            <a:r>
              <a:rPr lang="fi-FI" dirty="0" err="1"/>
              <a:t>table</a:t>
            </a:r>
            <a:endParaRPr lang="fi-FI" dirty="0"/>
          </a:p>
        </p:txBody>
      </p:sp>
      <p:sp>
        <p:nvSpPr>
          <p:cNvPr id="13" name="Table Placeholder 12">
            <a:extLst>
              <a:ext uri="{FF2B5EF4-FFF2-40B4-BE49-F238E27FC236}">
                <a16:creationId xmlns:a16="http://schemas.microsoft.com/office/drawing/2014/main" id="{93B047F6-3228-402F-9203-526F72E0AFAD}"/>
              </a:ext>
            </a:extLst>
          </p:cNvPr>
          <p:cNvSpPr>
            <a:spLocks noGrp="1"/>
          </p:cNvSpPr>
          <p:nvPr>
            <p:ph type="tbl" sz="quarter" idx="12" hasCustomPrompt="1"/>
          </p:nvPr>
        </p:nvSpPr>
        <p:spPr>
          <a:xfrm>
            <a:off x="287338" y="3299738"/>
            <a:ext cx="5486014" cy="1644612"/>
          </a:xfrm>
          <a:prstGeom prst="rect">
            <a:avLst/>
          </a:prstGeom>
        </p:spPr>
        <p:txBody>
          <a:bodyPr/>
          <a:lstStyle>
            <a:lvl1pPr marL="0" indent="0">
              <a:buNone/>
              <a:defRPr b="1" baseline="0">
                <a:solidFill>
                  <a:schemeClr val="bg1">
                    <a:lumMod val="85000"/>
                  </a:schemeClr>
                </a:solidFill>
              </a:defRPr>
            </a:lvl1pPr>
          </a:lstStyle>
          <a:p>
            <a:r>
              <a:rPr lang="fi-FI" dirty="0" err="1"/>
              <a:t>Click</a:t>
            </a:r>
            <a:r>
              <a:rPr lang="fi-FI" dirty="0"/>
              <a:t> </a:t>
            </a:r>
            <a:r>
              <a:rPr lang="fi-FI" dirty="0" err="1"/>
              <a:t>icon</a:t>
            </a:r>
            <a:r>
              <a:rPr lang="fi-FI" dirty="0"/>
              <a:t> to </a:t>
            </a:r>
            <a:r>
              <a:rPr lang="fi-FI" dirty="0" err="1"/>
              <a:t>add</a:t>
            </a:r>
            <a:r>
              <a:rPr lang="fi-FI" dirty="0"/>
              <a:t> </a:t>
            </a:r>
            <a:r>
              <a:rPr lang="fi-FI" dirty="0" err="1"/>
              <a:t>table</a:t>
            </a:r>
            <a:endParaRPr lang="fi-FI" dirty="0"/>
          </a:p>
        </p:txBody>
      </p:sp>
      <p:sp>
        <p:nvSpPr>
          <p:cNvPr id="2" name="Suorakulmio 1"/>
          <p:cNvSpPr/>
          <p:nvPr userDrawn="1"/>
        </p:nvSpPr>
        <p:spPr>
          <a:xfrm>
            <a:off x="6288119" y="1516081"/>
            <a:ext cx="2167128" cy="34578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013" dirty="0"/>
          </a:p>
        </p:txBody>
      </p:sp>
      <p:sp>
        <p:nvSpPr>
          <p:cNvPr id="11" name="Text Placeholder 3"/>
          <p:cNvSpPr>
            <a:spLocks noGrp="1"/>
          </p:cNvSpPr>
          <p:nvPr>
            <p:ph type="body" sz="half" idx="10" hasCustomPrompt="1"/>
          </p:nvPr>
        </p:nvSpPr>
        <p:spPr>
          <a:xfrm>
            <a:off x="287363" y="214851"/>
            <a:ext cx="8167909" cy="1121738"/>
          </a:xfrm>
          <a:prstGeom prst="rect">
            <a:avLst/>
          </a:prstGeom>
        </p:spPr>
        <p:txBody>
          <a:bodyPr lIns="0" tIns="0" rIns="0" bIns="0"/>
          <a:lstStyle>
            <a:lvl1pPr marL="0" indent="0">
              <a:lnSpc>
                <a:spcPct val="100000"/>
              </a:lnSpc>
              <a:buNone/>
              <a:defRPr sz="4000" b="1" baseline="0">
                <a:solidFill>
                  <a:schemeClr val="tx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Body slide title</a:t>
            </a:r>
          </a:p>
        </p:txBody>
      </p:sp>
      <p:sp>
        <p:nvSpPr>
          <p:cNvPr id="8" name="Text Placeholder 7">
            <a:extLst>
              <a:ext uri="{FF2B5EF4-FFF2-40B4-BE49-F238E27FC236}">
                <a16:creationId xmlns:a16="http://schemas.microsoft.com/office/drawing/2014/main" id="{B84722C4-26CA-4157-95A3-B7176EEF8B13}"/>
              </a:ext>
            </a:extLst>
          </p:cNvPr>
          <p:cNvSpPr>
            <a:spLocks noGrp="1"/>
          </p:cNvSpPr>
          <p:nvPr>
            <p:ph type="body" sz="quarter" idx="11" hasCustomPrompt="1"/>
          </p:nvPr>
        </p:nvSpPr>
        <p:spPr>
          <a:xfrm>
            <a:off x="6558279" y="1796473"/>
            <a:ext cx="1624668" cy="2915054"/>
          </a:xfrm>
          <a:prstGeom prst="rect">
            <a:avLst/>
          </a:prstGeom>
        </p:spPr>
        <p:txBody>
          <a:bodyPr lIns="0" tIns="0" rIns="0" bIns="0"/>
          <a:lstStyle>
            <a:lvl1pPr marL="0" indent="0">
              <a:lnSpc>
                <a:spcPct val="100000"/>
              </a:lnSpc>
              <a:buNone/>
              <a:defRPr lang="en-US" sz="1700" b="1" kern="1200" dirty="0" smtClean="0">
                <a:solidFill>
                  <a:schemeClr val="bg1"/>
                </a:solidFill>
                <a:latin typeface="+mn-lt"/>
                <a:ea typeface="Arial Hebrew Scholar" charset="-79"/>
                <a:cs typeface="Arial Hebrew Scholar" charset="-79"/>
              </a:defRPr>
            </a:lvl1pPr>
            <a:lvl2pPr>
              <a:defRPr lang="en-US" sz="1500" b="1" kern="1200" dirty="0" smtClean="0">
                <a:solidFill>
                  <a:schemeClr val="bg1"/>
                </a:solidFill>
                <a:latin typeface="+mn-lt"/>
                <a:ea typeface="Arial Hebrew Scholar" charset="-79"/>
                <a:cs typeface="Arial Hebrew Scholar" charset="-79"/>
              </a:defRPr>
            </a:lvl2pPr>
            <a:lvl3pPr>
              <a:defRPr lang="en-US" sz="1500" b="1" kern="1200" dirty="0" smtClean="0">
                <a:solidFill>
                  <a:schemeClr val="bg1"/>
                </a:solidFill>
                <a:latin typeface="+mn-lt"/>
                <a:ea typeface="Arial Hebrew Scholar" charset="-79"/>
                <a:cs typeface="Arial Hebrew Scholar" charset="-79"/>
              </a:defRPr>
            </a:lvl3pPr>
            <a:lvl4pPr>
              <a:defRPr lang="en-US" sz="1500" b="1" kern="1200" dirty="0" smtClean="0">
                <a:solidFill>
                  <a:schemeClr val="bg1"/>
                </a:solidFill>
                <a:latin typeface="+mn-lt"/>
                <a:ea typeface="Arial Hebrew Scholar" charset="-79"/>
                <a:cs typeface="Arial Hebrew Scholar" charset="-79"/>
              </a:defRPr>
            </a:lvl4pPr>
            <a:lvl5pPr>
              <a:defRPr lang="fi-FI" sz="1500" b="1" kern="1200" dirty="0">
                <a:solidFill>
                  <a:schemeClr val="bg1"/>
                </a:solidFill>
                <a:latin typeface="+mn-lt"/>
                <a:ea typeface="Arial Hebrew Scholar" charset="-79"/>
                <a:cs typeface="Arial Hebrew Scholar" charset="-79"/>
              </a:defRPr>
            </a:lvl5pPr>
          </a:lstStyle>
          <a:p>
            <a:pPr lvl="0"/>
            <a:r>
              <a:rPr lang="en-US" dirty="0"/>
              <a:t>Insert text here</a:t>
            </a:r>
          </a:p>
        </p:txBody>
      </p:sp>
      <p:sp>
        <p:nvSpPr>
          <p:cNvPr id="10" name="Slide Number Placeholder 5">
            <a:extLst>
              <a:ext uri="{FF2B5EF4-FFF2-40B4-BE49-F238E27FC236}">
                <a16:creationId xmlns:a16="http://schemas.microsoft.com/office/drawing/2014/main" id="{9ADAB2CE-4212-44E9-B137-C1C680FB619A}"/>
              </a:ext>
            </a:extLst>
          </p:cNvPr>
          <p:cNvSpPr>
            <a:spLocks noGrp="1"/>
          </p:cNvSpPr>
          <p:nvPr>
            <p:ph type="sldNum" sz="quarter" idx="4"/>
          </p:nvPr>
        </p:nvSpPr>
        <p:spPr>
          <a:xfrm>
            <a:off x="6678800" y="5387368"/>
            <a:ext cx="2057400" cy="192026"/>
          </a:xfrm>
          <a:prstGeom prst="rect">
            <a:avLst/>
          </a:prstGeom>
        </p:spPr>
        <p:txBody>
          <a:bodyPr vert="horz" lIns="91440" tIns="45720" rIns="91440" bIns="45720" rtlCol="0" anchor="ctr"/>
          <a:lstStyle>
            <a:lvl1pPr algn="r">
              <a:defRPr sz="900" baseline="0">
                <a:solidFill>
                  <a:schemeClr val="tx1"/>
                </a:solidFill>
              </a:defRPr>
            </a:lvl1pPr>
          </a:lstStyle>
          <a:p>
            <a:fld id="{28F7F04C-F568-F649-A2AE-EA61C66B69B4}" type="slidenum">
              <a:rPr lang="en-US" smtClean="0"/>
              <a:pPr/>
              <a:t>‹#›</a:t>
            </a:fld>
            <a:endParaRPr lang="en-US" dirty="0"/>
          </a:p>
        </p:txBody>
      </p:sp>
      <p:sp>
        <p:nvSpPr>
          <p:cNvPr id="12" name="Date Placeholder 3">
            <a:extLst>
              <a:ext uri="{FF2B5EF4-FFF2-40B4-BE49-F238E27FC236}">
                <a16:creationId xmlns:a16="http://schemas.microsoft.com/office/drawing/2014/main" id="{F4E096FB-FCA1-4B5C-ACD6-0CEFB3F91793}"/>
              </a:ext>
            </a:extLst>
          </p:cNvPr>
          <p:cNvSpPr>
            <a:spLocks noGrp="1"/>
          </p:cNvSpPr>
          <p:nvPr>
            <p:ph type="dt" sz="half" idx="2"/>
          </p:nvPr>
        </p:nvSpPr>
        <p:spPr>
          <a:xfrm>
            <a:off x="6678800" y="5191935"/>
            <a:ext cx="2057400" cy="195432"/>
          </a:xfrm>
          <a:prstGeom prst="rect">
            <a:avLst/>
          </a:prstGeom>
        </p:spPr>
        <p:txBody>
          <a:bodyPr vert="horz" lIns="91440" tIns="45720" rIns="91440" bIns="45720" rtlCol="0" anchor="ctr"/>
          <a:lstStyle>
            <a:lvl1pPr algn="r">
              <a:defRPr sz="900" baseline="0">
                <a:solidFill>
                  <a:schemeClr val="tx1"/>
                </a:solidFill>
              </a:defRPr>
            </a:lvl1pPr>
          </a:lstStyle>
          <a:p>
            <a:r>
              <a:rPr lang="fi-FI"/>
              <a:t>dd.mm.yyyy</a:t>
            </a:r>
            <a:endParaRPr lang="en-US" dirty="0"/>
          </a:p>
        </p:txBody>
      </p:sp>
      <p:sp>
        <p:nvSpPr>
          <p:cNvPr id="15" name="Alatunnisteen paikkamerkki 1">
            <a:extLst>
              <a:ext uri="{FF2B5EF4-FFF2-40B4-BE49-F238E27FC236}">
                <a16:creationId xmlns:a16="http://schemas.microsoft.com/office/drawing/2014/main" id="{3C30B25E-7918-4E31-B8C8-B2EDDFA118E6}"/>
              </a:ext>
            </a:extLst>
          </p:cNvPr>
          <p:cNvSpPr>
            <a:spLocks noGrp="1"/>
          </p:cNvSpPr>
          <p:nvPr>
            <p:ph type="ftr" sz="quarter" idx="3"/>
          </p:nvPr>
        </p:nvSpPr>
        <p:spPr>
          <a:xfrm>
            <a:off x="3028950" y="5388000"/>
            <a:ext cx="3086100" cy="192000"/>
          </a:xfrm>
          <a:prstGeom prst="rect">
            <a:avLst/>
          </a:prstGeom>
        </p:spPr>
        <p:txBody>
          <a:bodyPr vert="horz" lIns="91440" tIns="45720" rIns="91440" bIns="45720" rtlCol="0" anchor="ctr"/>
          <a:lstStyle>
            <a:lvl1pPr algn="ctr">
              <a:defRPr sz="900">
                <a:solidFill>
                  <a:schemeClr val="tx1"/>
                </a:solidFill>
              </a:defRPr>
            </a:lvl1pPr>
          </a:lstStyle>
          <a:p>
            <a:r>
              <a:rPr lang="fi-FI" dirty="0" err="1"/>
              <a:t>Your</a:t>
            </a:r>
            <a:r>
              <a:rPr lang="fi-FI" dirty="0"/>
              <a:t> text </a:t>
            </a:r>
            <a:r>
              <a:rPr lang="fi-FI" dirty="0" err="1"/>
              <a:t>here</a:t>
            </a:r>
            <a:endParaRPr lang="fi-FI" dirty="0"/>
          </a:p>
        </p:txBody>
      </p:sp>
      <p:pic>
        <p:nvPicPr>
          <p:cNvPr id="22" name="Kuva 2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823410"/>
            <a:ext cx="2238235" cy="856800"/>
          </a:xfrm>
          <a:prstGeom prst="rect">
            <a:avLst/>
          </a:prstGeom>
        </p:spPr>
      </p:pic>
    </p:spTree>
    <p:extLst>
      <p:ext uri="{BB962C8B-B14F-4D97-AF65-F5344CB8AC3E}">
        <p14:creationId xmlns:p14="http://schemas.microsoft.com/office/powerpoint/2010/main" val="3743304742"/>
      </p:ext>
    </p:extLst>
  </p:cSld>
  <p:clrMapOvr>
    <a:masterClrMapping/>
  </p:clrMapOvr>
  <p:extLst>
    <p:ext uri="{DCECCB84-F9BA-43D5-87BE-67443E8EF086}">
      <p15:sldGuideLst xmlns:p15="http://schemas.microsoft.com/office/powerpoint/2012/main">
        <p15:guide id="1" pos="5534"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3. Body slide - Black and red text - Chart">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66B642BD-45BB-4F77-82AA-AE37473CB2B3}"/>
              </a:ext>
            </a:extLst>
          </p:cNvPr>
          <p:cNvSpPr>
            <a:spLocks noGrp="1"/>
          </p:cNvSpPr>
          <p:nvPr>
            <p:ph type="sldNum" sz="quarter" idx="4"/>
          </p:nvPr>
        </p:nvSpPr>
        <p:spPr>
          <a:xfrm>
            <a:off x="6678800" y="5387368"/>
            <a:ext cx="2057400" cy="192026"/>
          </a:xfrm>
          <a:prstGeom prst="rect">
            <a:avLst/>
          </a:prstGeom>
        </p:spPr>
        <p:txBody>
          <a:bodyPr vert="horz" lIns="91440" tIns="45720" rIns="91440" bIns="45720" rtlCol="0" anchor="ctr"/>
          <a:lstStyle>
            <a:lvl1pPr algn="r">
              <a:defRPr sz="900" baseline="0">
                <a:solidFill>
                  <a:schemeClr val="tx1"/>
                </a:solidFill>
              </a:defRPr>
            </a:lvl1pPr>
          </a:lstStyle>
          <a:p>
            <a:fld id="{28F7F04C-F568-F649-A2AE-EA61C66B69B4}" type="slidenum">
              <a:rPr lang="en-US" smtClean="0"/>
              <a:pPr/>
              <a:t>‹#›</a:t>
            </a:fld>
            <a:endParaRPr lang="en-US" dirty="0"/>
          </a:p>
        </p:txBody>
      </p:sp>
      <p:sp>
        <p:nvSpPr>
          <p:cNvPr id="11" name="Date Placeholder 3">
            <a:extLst>
              <a:ext uri="{FF2B5EF4-FFF2-40B4-BE49-F238E27FC236}">
                <a16:creationId xmlns:a16="http://schemas.microsoft.com/office/drawing/2014/main" id="{81652838-FE86-4ABD-9F9D-AFD4E96BB5D0}"/>
              </a:ext>
            </a:extLst>
          </p:cNvPr>
          <p:cNvSpPr>
            <a:spLocks noGrp="1"/>
          </p:cNvSpPr>
          <p:nvPr>
            <p:ph type="dt" sz="half" idx="13"/>
          </p:nvPr>
        </p:nvSpPr>
        <p:spPr>
          <a:xfrm>
            <a:off x="6678800" y="5191935"/>
            <a:ext cx="2057400" cy="195432"/>
          </a:xfrm>
          <a:prstGeom prst="rect">
            <a:avLst/>
          </a:prstGeom>
        </p:spPr>
        <p:txBody>
          <a:bodyPr vert="horz" lIns="91440" tIns="45720" rIns="91440" bIns="45720" rtlCol="0" anchor="ctr"/>
          <a:lstStyle>
            <a:lvl1pPr algn="r">
              <a:defRPr sz="900" baseline="0">
                <a:solidFill>
                  <a:schemeClr val="tx1"/>
                </a:solidFill>
              </a:defRPr>
            </a:lvl1pPr>
          </a:lstStyle>
          <a:p>
            <a:r>
              <a:rPr lang="fi-FI"/>
              <a:t>dd.mm.yyyy</a:t>
            </a:r>
            <a:endParaRPr lang="en-US" dirty="0"/>
          </a:p>
        </p:txBody>
      </p:sp>
      <p:sp>
        <p:nvSpPr>
          <p:cNvPr id="12" name="Alatunnisteen paikkamerkki 1">
            <a:extLst>
              <a:ext uri="{FF2B5EF4-FFF2-40B4-BE49-F238E27FC236}">
                <a16:creationId xmlns:a16="http://schemas.microsoft.com/office/drawing/2014/main" id="{0B96DB4D-EBEA-407A-A811-A01FA90FCD3C}"/>
              </a:ext>
            </a:extLst>
          </p:cNvPr>
          <p:cNvSpPr>
            <a:spLocks noGrp="1"/>
          </p:cNvSpPr>
          <p:nvPr>
            <p:ph type="ftr" sz="quarter" idx="3"/>
          </p:nvPr>
        </p:nvSpPr>
        <p:spPr>
          <a:xfrm>
            <a:off x="3028950" y="5388000"/>
            <a:ext cx="3086100" cy="192000"/>
          </a:xfrm>
          <a:prstGeom prst="rect">
            <a:avLst/>
          </a:prstGeom>
        </p:spPr>
        <p:txBody>
          <a:bodyPr vert="horz" lIns="91440" tIns="45720" rIns="91440" bIns="45720" rtlCol="0" anchor="ctr"/>
          <a:lstStyle>
            <a:lvl1pPr algn="ctr">
              <a:defRPr sz="900">
                <a:solidFill>
                  <a:schemeClr val="tx1"/>
                </a:solidFill>
              </a:defRPr>
            </a:lvl1pPr>
          </a:lstStyle>
          <a:p>
            <a:r>
              <a:rPr lang="fi-FI" dirty="0" err="1"/>
              <a:t>Your</a:t>
            </a:r>
            <a:r>
              <a:rPr lang="fi-FI" dirty="0"/>
              <a:t> text </a:t>
            </a:r>
            <a:r>
              <a:rPr lang="fi-FI" dirty="0" err="1"/>
              <a:t>here</a:t>
            </a:r>
            <a:endParaRPr lang="fi-FI" dirty="0"/>
          </a:p>
        </p:txBody>
      </p:sp>
      <p:sp>
        <p:nvSpPr>
          <p:cNvPr id="6" name="Chart Placeholder 2">
            <a:extLst>
              <a:ext uri="{FF2B5EF4-FFF2-40B4-BE49-F238E27FC236}">
                <a16:creationId xmlns:a16="http://schemas.microsoft.com/office/drawing/2014/main" id="{09161BE7-F8D2-4ACD-83CC-1D9839ED404B}"/>
              </a:ext>
            </a:extLst>
          </p:cNvPr>
          <p:cNvSpPr>
            <a:spLocks noGrp="1"/>
          </p:cNvSpPr>
          <p:nvPr>
            <p:ph type="chart" sz="quarter" idx="12" hasCustomPrompt="1"/>
          </p:nvPr>
        </p:nvSpPr>
        <p:spPr>
          <a:xfrm>
            <a:off x="3654042" y="576791"/>
            <a:ext cx="5130403" cy="4615142"/>
          </a:xfrm>
          <a:prstGeom prst="rect">
            <a:avLst/>
          </a:prstGeom>
        </p:spPr>
        <p:txBody>
          <a:bodyPr/>
          <a:lstStyle>
            <a:lvl1pPr marL="0" marR="0" indent="0" algn="l" defTabSz="685733" rtl="0" eaLnBrk="1" fontAlgn="auto" latinLnBrk="0" hangingPunct="1">
              <a:lnSpc>
                <a:spcPct val="90000"/>
              </a:lnSpc>
              <a:spcBef>
                <a:spcPts val="750"/>
              </a:spcBef>
              <a:spcAft>
                <a:spcPts val="0"/>
              </a:spcAft>
              <a:buClrTx/>
              <a:buSzTx/>
              <a:buFont typeface="Arial"/>
              <a:buNone/>
              <a:tabLst/>
              <a:defRPr b="1">
                <a:solidFill>
                  <a:schemeClr val="tx1">
                    <a:alpha val="17000"/>
                  </a:schemeClr>
                </a:solidFill>
              </a:defRPr>
            </a:lvl1pPr>
          </a:lstStyle>
          <a:p>
            <a:r>
              <a:rPr lang="fi-FI" dirty="0" err="1"/>
              <a:t>Click</a:t>
            </a:r>
            <a:r>
              <a:rPr lang="fi-FI" dirty="0"/>
              <a:t> </a:t>
            </a:r>
            <a:r>
              <a:rPr lang="fi-FI" dirty="0" err="1"/>
              <a:t>icon</a:t>
            </a:r>
            <a:r>
              <a:rPr lang="fi-FI" dirty="0"/>
              <a:t> to </a:t>
            </a:r>
            <a:r>
              <a:rPr lang="fi-FI" dirty="0" err="1"/>
              <a:t>add</a:t>
            </a:r>
            <a:r>
              <a:rPr lang="fi-FI" dirty="0"/>
              <a:t> </a:t>
            </a:r>
            <a:r>
              <a:rPr lang="fi-FI" dirty="0" err="1"/>
              <a:t>chart</a:t>
            </a:r>
            <a:endParaRPr lang="fi-FI" dirty="0"/>
          </a:p>
        </p:txBody>
      </p:sp>
      <p:sp>
        <p:nvSpPr>
          <p:cNvPr id="7" name="Text Placeholder 3">
            <a:extLst>
              <a:ext uri="{FF2B5EF4-FFF2-40B4-BE49-F238E27FC236}">
                <a16:creationId xmlns:a16="http://schemas.microsoft.com/office/drawing/2014/main" id="{9BF71F6C-31BF-8A4F-AA9D-13A108C26B84}"/>
              </a:ext>
            </a:extLst>
          </p:cNvPr>
          <p:cNvSpPr>
            <a:spLocks noGrp="1"/>
          </p:cNvSpPr>
          <p:nvPr>
            <p:ph type="body" sz="half" idx="2" hasCustomPrompt="1"/>
          </p:nvPr>
        </p:nvSpPr>
        <p:spPr>
          <a:xfrm>
            <a:off x="287342" y="2906566"/>
            <a:ext cx="3015455" cy="1853434"/>
          </a:xfrm>
          <a:prstGeom prst="rect">
            <a:avLst/>
          </a:prstGeom>
        </p:spPr>
        <p:txBody>
          <a:bodyPr lIns="0" tIns="0" rIns="0" bIns="0"/>
          <a:lstStyle>
            <a:lvl1pPr marL="0" indent="0">
              <a:lnSpc>
                <a:spcPct val="100000"/>
              </a:lnSpc>
              <a:spcBef>
                <a:spcPts val="0"/>
              </a:spcBef>
              <a:buNone/>
              <a:defRPr sz="2800" b="1" i="0" baseline="0">
                <a:solidFill>
                  <a:schemeClr val="tx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Sub Headline</a:t>
            </a:r>
          </a:p>
        </p:txBody>
      </p:sp>
      <p:sp>
        <p:nvSpPr>
          <p:cNvPr id="8" name="Text Placeholder 3">
            <a:extLst>
              <a:ext uri="{FF2B5EF4-FFF2-40B4-BE49-F238E27FC236}">
                <a16:creationId xmlns:a16="http://schemas.microsoft.com/office/drawing/2014/main" id="{8818ADAA-0D73-2649-A90F-A489016A1095}"/>
              </a:ext>
            </a:extLst>
          </p:cNvPr>
          <p:cNvSpPr>
            <a:spLocks noGrp="1"/>
          </p:cNvSpPr>
          <p:nvPr>
            <p:ph type="body" sz="half" idx="10" hasCustomPrompt="1"/>
          </p:nvPr>
        </p:nvSpPr>
        <p:spPr>
          <a:xfrm>
            <a:off x="287339" y="438728"/>
            <a:ext cx="3015456" cy="2080252"/>
          </a:xfrm>
          <a:prstGeom prst="rect">
            <a:avLst/>
          </a:prstGeom>
        </p:spPr>
        <p:txBody>
          <a:bodyPr lIns="0" tIns="0" rIns="0" bIns="0"/>
          <a:lstStyle>
            <a:lvl1pPr marL="0" indent="0">
              <a:lnSpc>
                <a:spcPct val="100000"/>
              </a:lnSpc>
              <a:buNone/>
              <a:defRPr sz="4000" b="1" baseline="0">
                <a:solidFill>
                  <a:schemeClr val="tx2"/>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Body slide title</a:t>
            </a:r>
          </a:p>
        </p:txBody>
      </p:sp>
      <p:pic>
        <p:nvPicPr>
          <p:cNvPr id="18" name="Kuva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823410"/>
            <a:ext cx="2238235" cy="856800"/>
          </a:xfrm>
          <a:prstGeom prst="rect">
            <a:avLst/>
          </a:prstGeom>
        </p:spPr>
      </p:pic>
    </p:spTree>
  </p:cSld>
  <p:clrMapOvr>
    <a:masterClrMapping/>
  </p:clrMapOvr>
  <p:extLst>
    <p:ext uri="{DCECCB84-F9BA-43D5-87BE-67443E8EF086}">
      <p15:sldGuideLst xmlns:p15="http://schemas.microsoft.com/office/powerpoint/2012/main">
        <p15:guide id="1" pos="2081" userDrawn="1">
          <p15:clr>
            <a:srgbClr val="FBAE40"/>
          </p15:clr>
        </p15:guide>
        <p15:guide id="2" pos="2302" userDrawn="1">
          <p15:clr>
            <a:srgbClr val="FBAE40"/>
          </p15:clr>
        </p15:guide>
        <p15:guide id="3" pos="5534"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 Process slide - Red">
    <p:bg>
      <p:bgPr>
        <a:solidFill>
          <a:schemeClr val="tx2"/>
        </a:solidFill>
        <a:effectLst/>
      </p:bgPr>
    </p:bg>
    <p:spTree>
      <p:nvGrpSpPr>
        <p:cNvPr id="1" name=""/>
        <p:cNvGrpSpPr/>
        <p:nvPr/>
      </p:nvGrpSpPr>
      <p:grpSpPr>
        <a:xfrm>
          <a:off x="0" y="0"/>
          <a:ext cx="0" cy="0"/>
          <a:chOff x="0" y="0"/>
          <a:chExt cx="0" cy="0"/>
        </a:xfrm>
      </p:grpSpPr>
      <p:sp>
        <p:nvSpPr>
          <p:cNvPr id="11" name="Text Placeholder 3"/>
          <p:cNvSpPr>
            <a:spLocks noGrp="1"/>
          </p:cNvSpPr>
          <p:nvPr>
            <p:ph type="body" sz="half" idx="10" hasCustomPrompt="1"/>
          </p:nvPr>
        </p:nvSpPr>
        <p:spPr>
          <a:xfrm>
            <a:off x="294503" y="215137"/>
            <a:ext cx="8489928" cy="1106552"/>
          </a:xfrm>
          <a:prstGeom prst="rect">
            <a:avLst/>
          </a:prstGeom>
        </p:spPr>
        <p:txBody>
          <a:bodyPr lIns="0" tIns="0" rIns="0" bIns="0"/>
          <a:lstStyle>
            <a:lvl1pPr marL="0" indent="0">
              <a:lnSpc>
                <a:spcPct val="100000"/>
              </a:lnSpc>
              <a:buNone/>
              <a:defRPr sz="4000" b="1" baseline="0">
                <a:solidFill>
                  <a:schemeClr val="bg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Body slide title</a:t>
            </a:r>
          </a:p>
        </p:txBody>
      </p:sp>
      <p:sp>
        <p:nvSpPr>
          <p:cNvPr id="6" name="Text Placeholder 5">
            <a:extLst>
              <a:ext uri="{FF2B5EF4-FFF2-40B4-BE49-F238E27FC236}">
                <a16:creationId xmlns:a16="http://schemas.microsoft.com/office/drawing/2014/main" id="{0836A9AB-7FD4-4A4D-8EF5-3255560CFBFE}"/>
              </a:ext>
            </a:extLst>
          </p:cNvPr>
          <p:cNvSpPr>
            <a:spLocks noGrp="1"/>
          </p:cNvSpPr>
          <p:nvPr>
            <p:ph type="body" sz="quarter" idx="11" hasCustomPrompt="1"/>
          </p:nvPr>
        </p:nvSpPr>
        <p:spPr>
          <a:xfrm>
            <a:off x="290831" y="2816115"/>
            <a:ext cx="1539000" cy="1948781"/>
          </a:xfrm>
          <a:prstGeom prst="rect">
            <a:avLst/>
          </a:prstGeom>
        </p:spPr>
        <p:txBody>
          <a:bodyPr lIns="0" tIns="0" rIns="0" bIns="0"/>
          <a:lstStyle>
            <a:lvl1pPr marL="80996" indent="-80996" algn="l" defTabSz="514386" rtl="0" eaLnBrk="1" latinLnBrk="0" hangingPunct="1">
              <a:lnSpc>
                <a:spcPct val="100000"/>
              </a:lnSpc>
              <a:buFont typeface="Arial" charset="0"/>
              <a:buChar char="•"/>
              <a:defRPr sz="1400" b="1">
                <a:solidFill>
                  <a:schemeClr val="bg1"/>
                </a:solidFill>
              </a:defRPr>
            </a:lvl1pPr>
            <a:lvl2pPr marL="0" indent="0">
              <a:lnSpc>
                <a:spcPts val="1500"/>
              </a:lnSpc>
              <a:buNone/>
              <a:defRPr lang="en-US" sz="1350" b="1" kern="1200" dirty="0" smtClean="0">
                <a:solidFill>
                  <a:schemeClr val="bg1"/>
                </a:solidFill>
                <a:latin typeface="+mn-lt"/>
                <a:ea typeface="Arial" charset="0"/>
                <a:cs typeface="Arial" charset="0"/>
              </a:defRPr>
            </a:lvl2pPr>
            <a:lvl3pPr>
              <a:buClr>
                <a:schemeClr val="bg1"/>
              </a:buClr>
              <a:defRPr sz="788">
                <a:solidFill>
                  <a:schemeClr val="bg1"/>
                </a:solidFill>
              </a:defRPr>
            </a:lvl3pPr>
          </a:lstStyle>
          <a:p>
            <a:pPr marL="80996" lvl="0" indent="-80996" algn="l" defTabSz="514386" rtl="0" eaLnBrk="1" latinLnBrk="0" hangingPunct="1">
              <a:lnSpc>
                <a:spcPts val="975"/>
              </a:lnSpc>
              <a:buFont typeface="Arial" charset="0"/>
              <a:buChar char="•"/>
            </a:pPr>
            <a:r>
              <a:rPr lang="fi-FI" dirty="0"/>
              <a:t>Add text</a:t>
            </a:r>
          </a:p>
        </p:txBody>
      </p:sp>
      <p:sp>
        <p:nvSpPr>
          <p:cNvPr id="18" name="Text Placeholder 5">
            <a:extLst>
              <a:ext uri="{FF2B5EF4-FFF2-40B4-BE49-F238E27FC236}">
                <a16:creationId xmlns:a16="http://schemas.microsoft.com/office/drawing/2014/main" id="{89987C57-966C-4855-9310-5E356BB3CB9E}"/>
              </a:ext>
            </a:extLst>
          </p:cNvPr>
          <p:cNvSpPr>
            <a:spLocks noGrp="1"/>
          </p:cNvSpPr>
          <p:nvPr>
            <p:ph type="body" sz="quarter" idx="12" hasCustomPrompt="1"/>
          </p:nvPr>
        </p:nvSpPr>
        <p:spPr>
          <a:xfrm>
            <a:off x="2039978" y="2818618"/>
            <a:ext cx="1539000" cy="2230202"/>
          </a:xfrm>
          <a:prstGeom prst="rect">
            <a:avLst/>
          </a:prstGeom>
        </p:spPr>
        <p:txBody>
          <a:bodyPr lIns="0" tIns="0" rIns="0" bIns="0"/>
          <a:lstStyle>
            <a:lvl1pPr marL="80996" marR="0" indent="-80996" algn="l" defTabSz="514386" rtl="0" eaLnBrk="1" fontAlgn="auto" latinLnBrk="0" hangingPunct="1">
              <a:lnSpc>
                <a:spcPct val="100000"/>
              </a:lnSpc>
              <a:spcBef>
                <a:spcPts val="750"/>
              </a:spcBef>
              <a:spcAft>
                <a:spcPts val="0"/>
              </a:spcAft>
              <a:buClrTx/>
              <a:buSzTx/>
              <a:buFont typeface="Arial" charset="0"/>
              <a:buChar char="•"/>
              <a:tabLst/>
              <a:defRPr sz="1400" b="1">
                <a:solidFill>
                  <a:schemeClr val="bg1"/>
                </a:solidFill>
              </a:defRPr>
            </a:lvl1pPr>
            <a:lvl2pPr marL="128577" indent="-128577">
              <a:lnSpc>
                <a:spcPts val="1600"/>
              </a:lnSpc>
              <a:buClr>
                <a:schemeClr val="bg1"/>
              </a:buClr>
              <a:defRPr lang="en-US" sz="1350" b="1" kern="1200" dirty="0" smtClean="0">
                <a:solidFill>
                  <a:schemeClr val="bg1"/>
                </a:solidFill>
                <a:latin typeface="+mn-lt"/>
                <a:ea typeface="Arial" charset="0"/>
                <a:cs typeface="Arial" charset="0"/>
              </a:defRPr>
            </a:lvl2pPr>
          </a:lstStyle>
          <a:p>
            <a:pPr marL="80996" marR="0" lvl="0" indent="-80996" algn="l" defTabSz="514386" rtl="0" eaLnBrk="1" fontAlgn="auto" latinLnBrk="0" hangingPunct="1">
              <a:lnSpc>
                <a:spcPts val="975"/>
              </a:lnSpc>
              <a:spcBef>
                <a:spcPts val="750"/>
              </a:spcBef>
              <a:spcAft>
                <a:spcPts val="0"/>
              </a:spcAft>
              <a:buClrTx/>
              <a:buSzTx/>
              <a:buFont typeface="Arial" charset="0"/>
              <a:buChar char="•"/>
              <a:tabLst/>
              <a:defRPr/>
            </a:pPr>
            <a:r>
              <a:rPr lang="fi-FI" dirty="0"/>
              <a:t>Add text</a:t>
            </a:r>
          </a:p>
          <a:p>
            <a:pPr marL="80996" lvl="0" indent="-80996" algn="l" defTabSz="514386" rtl="0" eaLnBrk="1" latinLnBrk="0" hangingPunct="1">
              <a:lnSpc>
                <a:spcPts val="975"/>
              </a:lnSpc>
              <a:buFont typeface="Arial" charset="0"/>
              <a:buChar char="•"/>
            </a:pPr>
            <a:endParaRPr lang="fi-FI" dirty="0"/>
          </a:p>
        </p:txBody>
      </p:sp>
      <p:sp>
        <p:nvSpPr>
          <p:cNvPr id="24" name="Text Placeholder 23">
            <a:extLst>
              <a:ext uri="{FF2B5EF4-FFF2-40B4-BE49-F238E27FC236}">
                <a16:creationId xmlns:a16="http://schemas.microsoft.com/office/drawing/2014/main" id="{EAC2BD28-BA40-4C62-9684-204677B491A2}"/>
              </a:ext>
            </a:extLst>
          </p:cNvPr>
          <p:cNvSpPr>
            <a:spLocks noGrp="1"/>
          </p:cNvSpPr>
          <p:nvPr>
            <p:ph type="body" sz="quarter" idx="16" hasCustomPrompt="1"/>
          </p:nvPr>
        </p:nvSpPr>
        <p:spPr>
          <a:xfrm>
            <a:off x="460045" y="1427946"/>
            <a:ext cx="1200623" cy="1202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1875" b="1" smtClean="0">
                <a:solidFill>
                  <a:schemeClr val="tx2"/>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386"/>
            <a:r>
              <a:rPr lang="en-US" dirty="0"/>
              <a:t>2014</a:t>
            </a:r>
          </a:p>
        </p:txBody>
      </p:sp>
      <p:sp>
        <p:nvSpPr>
          <p:cNvPr id="26" name="Text Placeholder 23">
            <a:extLst>
              <a:ext uri="{FF2B5EF4-FFF2-40B4-BE49-F238E27FC236}">
                <a16:creationId xmlns:a16="http://schemas.microsoft.com/office/drawing/2014/main" id="{0E8425B5-2F4C-4E05-8123-3A8B01FC8702}"/>
              </a:ext>
            </a:extLst>
          </p:cNvPr>
          <p:cNvSpPr>
            <a:spLocks noGrp="1"/>
          </p:cNvSpPr>
          <p:nvPr>
            <p:ph type="body" sz="quarter" idx="17" hasCustomPrompt="1"/>
          </p:nvPr>
        </p:nvSpPr>
        <p:spPr>
          <a:xfrm>
            <a:off x="2209188" y="1427946"/>
            <a:ext cx="1200623" cy="1202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1875" b="1" smtClean="0">
                <a:solidFill>
                  <a:schemeClr val="tx2"/>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386"/>
            <a:r>
              <a:rPr lang="en-US" dirty="0"/>
              <a:t>2015</a:t>
            </a:r>
          </a:p>
        </p:txBody>
      </p:sp>
      <p:sp>
        <p:nvSpPr>
          <p:cNvPr id="27" name="Text Placeholder 23">
            <a:extLst>
              <a:ext uri="{FF2B5EF4-FFF2-40B4-BE49-F238E27FC236}">
                <a16:creationId xmlns:a16="http://schemas.microsoft.com/office/drawing/2014/main" id="{DC20D224-7563-4C76-AD81-513A7C8829B2}"/>
              </a:ext>
            </a:extLst>
          </p:cNvPr>
          <p:cNvSpPr>
            <a:spLocks noGrp="1"/>
          </p:cNvSpPr>
          <p:nvPr>
            <p:ph type="body" sz="quarter" idx="18" hasCustomPrompt="1"/>
          </p:nvPr>
        </p:nvSpPr>
        <p:spPr>
          <a:xfrm>
            <a:off x="3953674" y="1427946"/>
            <a:ext cx="1200623" cy="1202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1875" b="1" smtClean="0">
                <a:solidFill>
                  <a:schemeClr val="tx2"/>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386"/>
            <a:r>
              <a:rPr lang="en-US" dirty="0"/>
              <a:t>2016</a:t>
            </a:r>
          </a:p>
        </p:txBody>
      </p:sp>
      <p:sp>
        <p:nvSpPr>
          <p:cNvPr id="28" name="Text Placeholder 23">
            <a:extLst>
              <a:ext uri="{FF2B5EF4-FFF2-40B4-BE49-F238E27FC236}">
                <a16:creationId xmlns:a16="http://schemas.microsoft.com/office/drawing/2014/main" id="{E06BCED4-D727-4040-AD5B-6450A58ED4DF}"/>
              </a:ext>
            </a:extLst>
          </p:cNvPr>
          <p:cNvSpPr>
            <a:spLocks noGrp="1"/>
          </p:cNvSpPr>
          <p:nvPr>
            <p:ph type="body" sz="quarter" idx="19" hasCustomPrompt="1"/>
          </p:nvPr>
        </p:nvSpPr>
        <p:spPr>
          <a:xfrm>
            <a:off x="5684141" y="1427946"/>
            <a:ext cx="1200623" cy="1202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1875" b="1" smtClean="0">
                <a:solidFill>
                  <a:schemeClr val="tx2"/>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386"/>
            <a:r>
              <a:rPr lang="en-US" dirty="0"/>
              <a:t>2017</a:t>
            </a:r>
          </a:p>
        </p:txBody>
      </p:sp>
      <p:sp>
        <p:nvSpPr>
          <p:cNvPr id="29" name="Text Placeholder 23">
            <a:extLst>
              <a:ext uri="{FF2B5EF4-FFF2-40B4-BE49-F238E27FC236}">
                <a16:creationId xmlns:a16="http://schemas.microsoft.com/office/drawing/2014/main" id="{294EAA4E-E8D4-4CC5-BDD1-70053B25FE63}"/>
              </a:ext>
            </a:extLst>
          </p:cNvPr>
          <p:cNvSpPr>
            <a:spLocks noGrp="1"/>
          </p:cNvSpPr>
          <p:nvPr>
            <p:ph type="body" sz="quarter" idx="20" hasCustomPrompt="1"/>
          </p:nvPr>
        </p:nvSpPr>
        <p:spPr>
          <a:xfrm>
            <a:off x="7414640" y="1427946"/>
            <a:ext cx="1200623" cy="1202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1875" b="1" smtClean="0">
                <a:solidFill>
                  <a:schemeClr val="tx2"/>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386"/>
            <a:r>
              <a:rPr lang="en-US" dirty="0"/>
              <a:t>2018</a:t>
            </a:r>
          </a:p>
        </p:txBody>
      </p:sp>
      <p:sp>
        <p:nvSpPr>
          <p:cNvPr id="17" name="Text Placeholder 5">
            <a:extLst>
              <a:ext uri="{FF2B5EF4-FFF2-40B4-BE49-F238E27FC236}">
                <a16:creationId xmlns:a16="http://schemas.microsoft.com/office/drawing/2014/main" id="{A827BBD5-9E69-4D6A-ACDE-EC26CFE2F6DA}"/>
              </a:ext>
            </a:extLst>
          </p:cNvPr>
          <p:cNvSpPr>
            <a:spLocks noGrp="1"/>
          </p:cNvSpPr>
          <p:nvPr>
            <p:ph type="body" sz="quarter" idx="23" hasCustomPrompt="1"/>
          </p:nvPr>
        </p:nvSpPr>
        <p:spPr>
          <a:xfrm>
            <a:off x="3771501" y="2818618"/>
            <a:ext cx="1539000" cy="2230202"/>
          </a:xfrm>
          <a:prstGeom prst="rect">
            <a:avLst/>
          </a:prstGeom>
        </p:spPr>
        <p:txBody>
          <a:bodyPr lIns="0" tIns="0" rIns="0" bIns="0"/>
          <a:lstStyle>
            <a:lvl1pPr marL="80996" marR="0" indent="-80996" algn="l" defTabSz="514386" rtl="0" eaLnBrk="1" fontAlgn="auto" latinLnBrk="0" hangingPunct="1">
              <a:lnSpc>
                <a:spcPct val="100000"/>
              </a:lnSpc>
              <a:spcBef>
                <a:spcPts val="750"/>
              </a:spcBef>
              <a:spcAft>
                <a:spcPts val="0"/>
              </a:spcAft>
              <a:buClrTx/>
              <a:buSzTx/>
              <a:buFont typeface="Arial" charset="0"/>
              <a:buChar char="•"/>
              <a:tabLst/>
              <a:defRPr sz="1400" b="1">
                <a:solidFill>
                  <a:schemeClr val="bg1"/>
                </a:solidFill>
              </a:defRPr>
            </a:lvl1pPr>
            <a:lvl2pPr marL="128577" indent="-128577">
              <a:lnSpc>
                <a:spcPts val="1600"/>
              </a:lnSpc>
              <a:buClr>
                <a:schemeClr val="bg1"/>
              </a:buClr>
              <a:defRPr lang="en-US" sz="1350" b="1" kern="1200" dirty="0" smtClean="0">
                <a:solidFill>
                  <a:schemeClr val="bg1"/>
                </a:solidFill>
                <a:latin typeface="+mn-lt"/>
                <a:ea typeface="Arial" charset="0"/>
                <a:cs typeface="Arial" charset="0"/>
              </a:defRPr>
            </a:lvl2pPr>
          </a:lstStyle>
          <a:p>
            <a:pPr marL="80996" marR="0" lvl="0" indent="-80996" algn="l" defTabSz="514386" rtl="0" eaLnBrk="1" fontAlgn="auto" latinLnBrk="0" hangingPunct="1">
              <a:lnSpc>
                <a:spcPts val="975"/>
              </a:lnSpc>
              <a:spcBef>
                <a:spcPts val="750"/>
              </a:spcBef>
              <a:spcAft>
                <a:spcPts val="0"/>
              </a:spcAft>
              <a:buClrTx/>
              <a:buSzTx/>
              <a:buFont typeface="Arial" charset="0"/>
              <a:buChar char="•"/>
              <a:tabLst/>
              <a:defRPr/>
            </a:pPr>
            <a:r>
              <a:rPr lang="fi-FI" dirty="0"/>
              <a:t>Add text</a:t>
            </a:r>
          </a:p>
          <a:p>
            <a:pPr marL="80996" lvl="0" indent="-80996" algn="l" defTabSz="514386" rtl="0" eaLnBrk="1" latinLnBrk="0" hangingPunct="1">
              <a:lnSpc>
                <a:spcPts val="975"/>
              </a:lnSpc>
              <a:buFont typeface="Arial" charset="0"/>
              <a:buChar char="•"/>
            </a:pPr>
            <a:endParaRPr lang="fi-FI" dirty="0"/>
          </a:p>
        </p:txBody>
      </p:sp>
      <p:sp>
        <p:nvSpPr>
          <p:cNvPr id="22" name="Text Placeholder 5">
            <a:extLst>
              <a:ext uri="{FF2B5EF4-FFF2-40B4-BE49-F238E27FC236}">
                <a16:creationId xmlns:a16="http://schemas.microsoft.com/office/drawing/2014/main" id="{1BA48B8B-BD2C-4A39-82AF-63EB5DF45DE4}"/>
              </a:ext>
            </a:extLst>
          </p:cNvPr>
          <p:cNvSpPr>
            <a:spLocks noGrp="1"/>
          </p:cNvSpPr>
          <p:nvPr>
            <p:ph type="body" sz="quarter" idx="24" hasCustomPrompt="1"/>
          </p:nvPr>
        </p:nvSpPr>
        <p:spPr>
          <a:xfrm>
            <a:off x="5515995" y="2818618"/>
            <a:ext cx="1539000" cy="2230202"/>
          </a:xfrm>
          <a:prstGeom prst="rect">
            <a:avLst/>
          </a:prstGeom>
        </p:spPr>
        <p:txBody>
          <a:bodyPr lIns="0" tIns="0" rIns="0" bIns="0"/>
          <a:lstStyle>
            <a:lvl1pPr marL="80996" marR="0" indent="-80996" algn="l" defTabSz="514386" rtl="0" eaLnBrk="1" fontAlgn="auto" latinLnBrk="0" hangingPunct="1">
              <a:lnSpc>
                <a:spcPct val="100000"/>
              </a:lnSpc>
              <a:spcBef>
                <a:spcPts val="750"/>
              </a:spcBef>
              <a:spcAft>
                <a:spcPts val="0"/>
              </a:spcAft>
              <a:buClrTx/>
              <a:buSzTx/>
              <a:buFont typeface="Arial" charset="0"/>
              <a:buChar char="•"/>
              <a:tabLst/>
              <a:defRPr sz="1400" b="1">
                <a:solidFill>
                  <a:schemeClr val="bg1"/>
                </a:solidFill>
              </a:defRPr>
            </a:lvl1pPr>
            <a:lvl2pPr marL="128577" indent="-128577">
              <a:lnSpc>
                <a:spcPts val="1600"/>
              </a:lnSpc>
              <a:buClr>
                <a:schemeClr val="bg1"/>
              </a:buClr>
              <a:defRPr lang="en-US" sz="1350" b="1" kern="1200" dirty="0" smtClean="0">
                <a:solidFill>
                  <a:schemeClr val="bg1"/>
                </a:solidFill>
                <a:latin typeface="+mn-lt"/>
                <a:ea typeface="Arial" charset="0"/>
                <a:cs typeface="Arial" charset="0"/>
              </a:defRPr>
            </a:lvl2pPr>
          </a:lstStyle>
          <a:p>
            <a:pPr marL="80996" marR="0" lvl="0" indent="-80996" algn="l" defTabSz="514386" rtl="0" eaLnBrk="1" fontAlgn="auto" latinLnBrk="0" hangingPunct="1">
              <a:lnSpc>
                <a:spcPts val="975"/>
              </a:lnSpc>
              <a:spcBef>
                <a:spcPts val="750"/>
              </a:spcBef>
              <a:spcAft>
                <a:spcPts val="0"/>
              </a:spcAft>
              <a:buClrTx/>
              <a:buSzTx/>
              <a:buFont typeface="Arial" charset="0"/>
              <a:buChar char="•"/>
              <a:tabLst/>
              <a:defRPr/>
            </a:pPr>
            <a:r>
              <a:rPr lang="fi-FI" dirty="0"/>
              <a:t>Add text</a:t>
            </a:r>
          </a:p>
          <a:p>
            <a:pPr marL="80996" lvl="0" indent="-80996" algn="l" defTabSz="514386" rtl="0" eaLnBrk="1" latinLnBrk="0" hangingPunct="1">
              <a:lnSpc>
                <a:spcPts val="975"/>
              </a:lnSpc>
              <a:buFont typeface="Arial" charset="0"/>
              <a:buChar char="•"/>
            </a:pPr>
            <a:endParaRPr lang="fi-FI" dirty="0"/>
          </a:p>
        </p:txBody>
      </p:sp>
      <p:sp>
        <p:nvSpPr>
          <p:cNvPr id="23" name="Text Placeholder 5">
            <a:extLst>
              <a:ext uri="{FF2B5EF4-FFF2-40B4-BE49-F238E27FC236}">
                <a16:creationId xmlns:a16="http://schemas.microsoft.com/office/drawing/2014/main" id="{FDACDC4A-3163-4169-8C73-15CC127E50C8}"/>
              </a:ext>
            </a:extLst>
          </p:cNvPr>
          <p:cNvSpPr>
            <a:spLocks noGrp="1"/>
          </p:cNvSpPr>
          <p:nvPr>
            <p:ph type="body" sz="quarter" idx="25" hasCustomPrompt="1"/>
          </p:nvPr>
        </p:nvSpPr>
        <p:spPr>
          <a:xfrm>
            <a:off x="7247518" y="2818618"/>
            <a:ext cx="1539000" cy="2230202"/>
          </a:xfrm>
          <a:prstGeom prst="rect">
            <a:avLst/>
          </a:prstGeom>
        </p:spPr>
        <p:txBody>
          <a:bodyPr lIns="0" tIns="0" rIns="0" bIns="0"/>
          <a:lstStyle>
            <a:lvl1pPr marL="80996" marR="0" indent="-80996" algn="l" defTabSz="514386" rtl="0" eaLnBrk="1" fontAlgn="auto" latinLnBrk="0" hangingPunct="1">
              <a:lnSpc>
                <a:spcPct val="100000"/>
              </a:lnSpc>
              <a:spcBef>
                <a:spcPts val="750"/>
              </a:spcBef>
              <a:spcAft>
                <a:spcPts val="0"/>
              </a:spcAft>
              <a:buClrTx/>
              <a:buSzTx/>
              <a:buFont typeface="Arial" charset="0"/>
              <a:buChar char="•"/>
              <a:tabLst/>
              <a:defRPr sz="1400" b="1">
                <a:solidFill>
                  <a:schemeClr val="bg1"/>
                </a:solidFill>
              </a:defRPr>
            </a:lvl1pPr>
            <a:lvl2pPr marL="128577" indent="-128577">
              <a:lnSpc>
                <a:spcPts val="1600"/>
              </a:lnSpc>
              <a:buClr>
                <a:schemeClr val="bg1"/>
              </a:buClr>
              <a:defRPr lang="en-US" sz="1350" b="1" kern="1200" dirty="0" smtClean="0">
                <a:solidFill>
                  <a:schemeClr val="bg1"/>
                </a:solidFill>
                <a:latin typeface="+mn-lt"/>
                <a:ea typeface="Arial" charset="0"/>
                <a:cs typeface="Arial" charset="0"/>
              </a:defRPr>
            </a:lvl2pPr>
          </a:lstStyle>
          <a:p>
            <a:pPr marL="80996" marR="0" lvl="0" indent="-80996" algn="l" defTabSz="514386" rtl="0" eaLnBrk="1" fontAlgn="auto" latinLnBrk="0" hangingPunct="1">
              <a:lnSpc>
                <a:spcPts val="975"/>
              </a:lnSpc>
              <a:spcBef>
                <a:spcPts val="750"/>
              </a:spcBef>
              <a:spcAft>
                <a:spcPts val="0"/>
              </a:spcAft>
              <a:buClrTx/>
              <a:buSzTx/>
              <a:buFont typeface="Arial" charset="0"/>
              <a:buChar char="•"/>
              <a:tabLst/>
              <a:defRPr/>
            </a:pPr>
            <a:r>
              <a:rPr lang="fi-FI" dirty="0"/>
              <a:t>Add text</a:t>
            </a:r>
          </a:p>
          <a:p>
            <a:pPr marL="80996" lvl="0" indent="-80996" algn="l" defTabSz="514386" rtl="0" eaLnBrk="1" latinLnBrk="0" hangingPunct="1">
              <a:lnSpc>
                <a:spcPts val="975"/>
              </a:lnSpc>
              <a:buFont typeface="Arial" charset="0"/>
              <a:buChar char="•"/>
            </a:pPr>
            <a:endParaRPr lang="fi-FI" dirty="0"/>
          </a:p>
        </p:txBody>
      </p:sp>
      <p:sp>
        <p:nvSpPr>
          <p:cNvPr id="2" name="Päivämäärän paikkamerkki 1">
            <a:extLst>
              <a:ext uri="{FF2B5EF4-FFF2-40B4-BE49-F238E27FC236}">
                <a16:creationId xmlns:a16="http://schemas.microsoft.com/office/drawing/2014/main" id="{17A6B884-331F-40FA-8908-119224136FDB}"/>
              </a:ext>
            </a:extLst>
          </p:cNvPr>
          <p:cNvSpPr>
            <a:spLocks noGrp="1"/>
          </p:cNvSpPr>
          <p:nvPr>
            <p:ph type="dt" sz="half" idx="26"/>
          </p:nvPr>
        </p:nvSpPr>
        <p:spPr/>
        <p:txBody>
          <a:bodyPr/>
          <a:lstStyle>
            <a:lvl1pPr>
              <a:defRPr>
                <a:solidFill>
                  <a:srgbClr val="FFFFFF"/>
                </a:solidFill>
              </a:defRPr>
            </a:lvl1pPr>
          </a:lstStyle>
          <a:p>
            <a:r>
              <a:rPr lang="fi-FI"/>
              <a:t>dd.mm.yyyy</a:t>
            </a:r>
            <a:endParaRPr lang="en-US" dirty="0"/>
          </a:p>
        </p:txBody>
      </p:sp>
      <p:sp>
        <p:nvSpPr>
          <p:cNvPr id="3" name="Alatunnisteen paikkamerkki 2">
            <a:extLst>
              <a:ext uri="{FF2B5EF4-FFF2-40B4-BE49-F238E27FC236}">
                <a16:creationId xmlns:a16="http://schemas.microsoft.com/office/drawing/2014/main" id="{A749CABA-9FF3-45EA-9953-7B719CB699D9}"/>
              </a:ext>
            </a:extLst>
          </p:cNvPr>
          <p:cNvSpPr>
            <a:spLocks noGrp="1"/>
          </p:cNvSpPr>
          <p:nvPr>
            <p:ph type="ftr" sz="quarter" idx="27"/>
          </p:nvPr>
        </p:nvSpPr>
        <p:spPr/>
        <p:txBody>
          <a:bodyPr/>
          <a:lstStyle>
            <a:lvl1pPr>
              <a:defRPr>
                <a:solidFill>
                  <a:srgbClr val="FFFFFF"/>
                </a:solidFill>
              </a:defRPr>
            </a:lvl1pPr>
          </a:lstStyle>
          <a:p>
            <a:r>
              <a:rPr lang="fi-FI" dirty="0" err="1"/>
              <a:t>Your</a:t>
            </a:r>
            <a:r>
              <a:rPr lang="fi-FI" dirty="0"/>
              <a:t> text </a:t>
            </a:r>
            <a:r>
              <a:rPr lang="fi-FI" dirty="0" err="1"/>
              <a:t>here</a:t>
            </a:r>
            <a:endParaRPr lang="fi-FI" dirty="0"/>
          </a:p>
        </p:txBody>
      </p:sp>
      <p:sp>
        <p:nvSpPr>
          <p:cNvPr id="4" name="Dian numeron paikkamerkki 3">
            <a:extLst>
              <a:ext uri="{FF2B5EF4-FFF2-40B4-BE49-F238E27FC236}">
                <a16:creationId xmlns:a16="http://schemas.microsoft.com/office/drawing/2014/main" id="{FF271C0B-E7D3-474B-A483-3CBA7656076F}"/>
              </a:ext>
            </a:extLst>
          </p:cNvPr>
          <p:cNvSpPr>
            <a:spLocks noGrp="1"/>
          </p:cNvSpPr>
          <p:nvPr>
            <p:ph type="sldNum" sz="quarter" idx="28"/>
          </p:nvPr>
        </p:nvSpPr>
        <p:spPr/>
        <p:txBody>
          <a:bodyPr/>
          <a:lstStyle>
            <a:lvl1pPr>
              <a:defRPr>
                <a:solidFill>
                  <a:srgbClr val="FFFFFF"/>
                </a:solidFill>
              </a:defRPr>
            </a:lvl1pPr>
          </a:lstStyle>
          <a:p>
            <a:fld id="{28F7F04C-F568-F649-A2AE-EA61C66B69B4}" type="slidenum">
              <a:rPr lang="en-US" smtClean="0"/>
              <a:pPr/>
              <a:t>‹#›</a:t>
            </a:fld>
            <a:endParaRPr lang="en-US" dirty="0"/>
          </a:p>
        </p:txBody>
      </p:sp>
      <p:pic>
        <p:nvPicPr>
          <p:cNvPr id="32" name="Kuva 3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 y="4823410"/>
            <a:ext cx="2149762" cy="856800"/>
          </a:xfrm>
          <a:prstGeom prst="rect">
            <a:avLst/>
          </a:prstGeom>
        </p:spPr>
      </p:pic>
    </p:spTree>
  </p:cSld>
  <p:clrMapOvr>
    <a:masterClrMapping/>
  </p:clrMapOvr>
  <p:extLst>
    <p:ext uri="{DCECCB84-F9BA-43D5-87BE-67443E8EF086}">
      <p15:sldGuideLst xmlns:p15="http://schemas.microsoft.com/office/powerpoint/2012/main">
        <p15:guide id="1" pos="5534"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5. Process slide - White">
    <p:spTree>
      <p:nvGrpSpPr>
        <p:cNvPr id="1" name=""/>
        <p:cNvGrpSpPr/>
        <p:nvPr/>
      </p:nvGrpSpPr>
      <p:grpSpPr>
        <a:xfrm>
          <a:off x="0" y="0"/>
          <a:ext cx="0" cy="0"/>
          <a:chOff x="0" y="0"/>
          <a:chExt cx="0" cy="0"/>
        </a:xfrm>
      </p:grpSpPr>
      <p:sp>
        <p:nvSpPr>
          <p:cNvPr id="14" name="Slide Number Placeholder 5">
            <a:extLst>
              <a:ext uri="{FF2B5EF4-FFF2-40B4-BE49-F238E27FC236}">
                <a16:creationId xmlns:a16="http://schemas.microsoft.com/office/drawing/2014/main" id="{D9F47391-4AC0-4F7E-BFA1-6D69FD784378}"/>
              </a:ext>
            </a:extLst>
          </p:cNvPr>
          <p:cNvSpPr>
            <a:spLocks noGrp="1"/>
          </p:cNvSpPr>
          <p:nvPr>
            <p:ph type="sldNum" sz="quarter" idx="4"/>
          </p:nvPr>
        </p:nvSpPr>
        <p:spPr>
          <a:xfrm>
            <a:off x="6678800" y="5387368"/>
            <a:ext cx="2057400" cy="192026"/>
          </a:xfrm>
          <a:prstGeom prst="rect">
            <a:avLst/>
          </a:prstGeom>
        </p:spPr>
        <p:txBody>
          <a:bodyPr vert="horz" lIns="91440" tIns="45720" rIns="91440" bIns="45720" rtlCol="0" anchor="ctr"/>
          <a:lstStyle>
            <a:lvl1pPr algn="r">
              <a:defRPr sz="900" baseline="0">
                <a:solidFill>
                  <a:schemeClr val="tx1"/>
                </a:solidFill>
              </a:defRPr>
            </a:lvl1pPr>
          </a:lstStyle>
          <a:p>
            <a:fld id="{28F7F04C-F568-F649-A2AE-EA61C66B69B4}" type="slidenum">
              <a:rPr lang="en-US" smtClean="0"/>
              <a:pPr/>
              <a:t>‹#›</a:t>
            </a:fld>
            <a:endParaRPr lang="en-US" dirty="0"/>
          </a:p>
        </p:txBody>
      </p:sp>
      <p:sp>
        <p:nvSpPr>
          <p:cNvPr id="16" name="Date Placeholder 3">
            <a:extLst>
              <a:ext uri="{FF2B5EF4-FFF2-40B4-BE49-F238E27FC236}">
                <a16:creationId xmlns:a16="http://schemas.microsoft.com/office/drawing/2014/main" id="{FEF0705C-E100-4768-B5FA-237B27E15CFD}"/>
              </a:ext>
            </a:extLst>
          </p:cNvPr>
          <p:cNvSpPr>
            <a:spLocks noGrp="1"/>
          </p:cNvSpPr>
          <p:nvPr>
            <p:ph type="dt" sz="half" idx="25"/>
          </p:nvPr>
        </p:nvSpPr>
        <p:spPr>
          <a:xfrm>
            <a:off x="6678800" y="5191935"/>
            <a:ext cx="2057400" cy="195432"/>
          </a:xfrm>
          <a:prstGeom prst="rect">
            <a:avLst/>
          </a:prstGeom>
        </p:spPr>
        <p:txBody>
          <a:bodyPr vert="horz" lIns="91440" tIns="45720" rIns="91440" bIns="45720" rtlCol="0" anchor="ctr"/>
          <a:lstStyle>
            <a:lvl1pPr algn="r">
              <a:defRPr sz="900" baseline="0">
                <a:solidFill>
                  <a:schemeClr val="tx1"/>
                </a:solidFill>
              </a:defRPr>
            </a:lvl1pPr>
          </a:lstStyle>
          <a:p>
            <a:r>
              <a:rPr lang="fi-FI"/>
              <a:t>dd.mm.yyyy</a:t>
            </a:r>
            <a:endParaRPr lang="en-US" dirty="0"/>
          </a:p>
        </p:txBody>
      </p:sp>
      <p:sp>
        <p:nvSpPr>
          <p:cNvPr id="17" name="Alatunnisteen paikkamerkki 1">
            <a:extLst>
              <a:ext uri="{FF2B5EF4-FFF2-40B4-BE49-F238E27FC236}">
                <a16:creationId xmlns:a16="http://schemas.microsoft.com/office/drawing/2014/main" id="{84C2D171-9BD9-4BE0-A001-56E7273902C0}"/>
              </a:ext>
            </a:extLst>
          </p:cNvPr>
          <p:cNvSpPr>
            <a:spLocks noGrp="1"/>
          </p:cNvSpPr>
          <p:nvPr>
            <p:ph type="ftr" sz="quarter" idx="3"/>
          </p:nvPr>
        </p:nvSpPr>
        <p:spPr>
          <a:xfrm>
            <a:off x="3028950" y="5388000"/>
            <a:ext cx="3086100" cy="192000"/>
          </a:xfrm>
          <a:prstGeom prst="rect">
            <a:avLst/>
          </a:prstGeom>
        </p:spPr>
        <p:txBody>
          <a:bodyPr vert="horz" lIns="91440" tIns="45720" rIns="91440" bIns="45720" rtlCol="0" anchor="ctr"/>
          <a:lstStyle>
            <a:lvl1pPr algn="ctr">
              <a:defRPr sz="900">
                <a:solidFill>
                  <a:schemeClr val="tx1"/>
                </a:solidFill>
              </a:defRPr>
            </a:lvl1pPr>
          </a:lstStyle>
          <a:p>
            <a:r>
              <a:rPr lang="fi-FI" dirty="0" err="1"/>
              <a:t>Your</a:t>
            </a:r>
            <a:r>
              <a:rPr lang="fi-FI" dirty="0"/>
              <a:t> text </a:t>
            </a:r>
            <a:r>
              <a:rPr lang="fi-FI" dirty="0" err="1"/>
              <a:t>here</a:t>
            </a:r>
            <a:endParaRPr lang="fi-FI" dirty="0"/>
          </a:p>
        </p:txBody>
      </p:sp>
      <p:sp>
        <p:nvSpPr>
          <p:cNvPr id="11" name="Text Placeholder 3"/>
          <p:cNvSpPr>
            <a:spLocks noGrp="1"/>
          </p:cNvSpPr>
          <p:nvPr>
            <p:ph type="body" sz="half" idx="10" hasCustomPrompt="1"/>
          </p:nvPr>
        </p:nvSpPr>
        <p:spPr>
          <a:xfrm>
            <a:off x="287363" y="215768"/>
            <a:ext cx="8497093" cy="1262979"/>
          </a:xfrm>
          <a:prstGeom prst="rect">
            <a:avLst/>
          </a:prstGeom>
        </p:spPr>
        <p:txBody>
          <a:bodyPr lIns="0" tIns="0" rIns="0" bIns="0"/>
          <a:lstStyle>
            <a:lvl1pPr marL="0" indent="0">
              <a:lnSpc>
                <a:spcPct val="100000"/>
              </a:lnSpc>
              <a:buNone/>
              <a:defRPr sz="4000" b="1" baseline="0">
                <a:solidFill>
                  <a:schemeClr val="tx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Body slide title</a:t>
            </a:r>
          </a:p>
        </p:txBody>
      </p:sp>
      <p:sp>
        <p:nvSpPr>
          <p:cNvPr id="24" name="Text Placeholder 23">
            <a:extLst>
              <a:ext uri="{FF2B5EF4-FFF2-40B4-BE49-F238E27FC236}">
                <a16:creationId xmlns:a16="http://schemas.microsoft.com/office/drawing/2014/main" id="{EAC2BD28-BA40-4C62-9684-204677B491A2}"/>
              </a:ext>
            </a:extLst>
          </p:cNvPr>
          <p:cNvSpPr>
            <a:spLocks noGrp="1" noChangeAspect="1"/>
          </p:cNvSpPr>
          <p:nvPr>
            <p:ph type="body" sz="quarter" idx="16" hasCustomPrompt="1"/>
          </p:nvPr>
        </p:nvSpPr>
        <p:spPr>
          <a:xfrm>
            <a:off x="631754" y="1723461"/>
            <a:ext cx="864000" cy="864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3000" b="1" smtClean="0">
                <a:solidFill>
                  <a:schemeClr val="bg1"/>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386"/>
            <a:r>
              <a:rPr lang="en-US" dirty="0"/>
              <a:t>1</a:t>
            </a:r>
          </a:p>
        </p:txBody>
      </p:sp>
      <p:sp>
        <p:nvSpPr>
          <p:cNvPr id="26" name="Text Placeholder 23">
            <a:extLst>
              <a:ext uri="{FF2B5EF4-FFF2-40B4-BE49-F238E27FC236}">
                <a16:creationId xmlns:a16="http://schemas.microsoft.com/office/drawing/2014/main" id="{0E8425B5-2F4C-4E05-8123-3A8B01FC8702}"/>
              </a:ext>
            </a:extLst>
          </p:cNvPr>
          <p:cNvSpPr>
            <a:spLocks noGrp="1" noChangeAspect="1"/>
          </p:cNvSpPr>
          <p:nvPr>
            <p:ph type="body" sz="quarter" idx="17" hasCustomPrompt="1"/>
          </p:nvPr>
        </p:nvSpPr>
        <p:spPr>
          <a:xfrm>
            <a:off x="2385879" y="1723461"/>
            <a:ext cx="864000" cy="864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3000" b="1" smtClean="0">
                <a:solidFill>
                  <a:schemeClr val="bg1"/>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386"/>
            <a:r>
              <a:rPr lang="en-US" dirty="0"/>
              <a:t>2</a:t>
            </a:r>
          </a:p>
        </p:txBody>
      </p:sp>
      <p:sp>
        <p:nvSpPr>
          <p:cNvPr id="27" name="Text Placeholder 23">
            <a:extLst>
              <a:ext uri="{FF2B5EF4-FFF2-40B4-BE49-F238E27FC236}">
                <a16:creationId xmlns:a16="http://schemas.microsoft.com/office/drawing/2014/main" id="{DC20D224-7563-4C76-AD81-513A7C8829B2}"/>
              </a:ext>
            </a:extLst>
          </p:cNvPr>
          <p:cNvSpPr>
            <a:spLocks noGrp="1" noChangeAspect="1"/>
          </p:cNvSpPr>
          <p:nvPr>
            <p:ph type="body" sz="quarter" idx="18" hasCustomPrompt="1"/>
          </p:nvPr>
        </p:nvSpPr>
        <p:spPr>
          <a:xfrm>
            <a:off x="4126004" y="1723461"/>
            <a:ext cx="864000" cy="864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3000" b="1" smtClean="0">
                <a:solidFill>
                  <a:schemeClr val="bg1"/>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386"/>
            <a:r>
              <a:rPr lang="en-US" dirty="0"/>
              <a:t>3</a:t>
            </a:r>
          </a:p>
        </p:txBody>
      </p:sp>
      <p:sp>
        <p:nvSpPr>
          <p:cNvPr id="28" name="Text Placeholder 23">
            <a:extLst>
              <a:ext uri="{FF2B5EF4-FFF2-40B4-BE49-F238E27FC236}">
                <a16:creationId xmlns:a16="http://schemas.microsoft.com/office/drawing/2014/main" id="{E06BCED4-D727-4040-AD5B-6450A58ED4DF}"/>
              </a:ext>
            </a:extLst>
          </p:cNvPr>
          <p:cNvSpPr>
            <a:spLocks noGrp="1" noChangeAspect="1"/>
          </p:cNvSpPr>
          <p:nvPr>
            <p:ph type="body" sz="quarter" idx="19" hasCustomPrompt="1"/>
          </p:nvPr>
        </p:nvSpPr>
        <p:spPr>
          <a:xfrm>
            <a:off x="5856800" y="1723461"/>
            <a:ext cx="864000" cy="864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3000" b="1" smtClean="0">
                <a:solidFill>
                  <a:schemeClr val="bg1"/>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386"/>
            <a:r>
              <a:rPr lang="en-US" dirty="0"/>
              <a:t>4</a:t>
            </a:r>
          </a:p>
        </p:txBody>
      </p:sp>
      <p:sp>
        <p:nvSpPr>
          <p:cNvPr id="29" name="Text Placeholder 23">
            <a:extLst>
              <a:ext uri="{FF2B5EF4-FFF2-40B4-BE49-F238E27FC236}">
                <a16:creationId xmlns:a16="http://schemas.microsoft.com/office/drawing/2014/main" id="{294EAA4E-E8D4-4CC5-BDD1-70053B25FE63}"/>
              </a:ext>
            </a:extLst>
          </p:cNvPr>
          <p:cNvSpPr>
            <a:spLocks noGrp="1" noChangeAspect="1"/>
          </p:cNvSpPr>
          <p:nvPr>
            <p:ph type="body" sz="quarter" idx="20" hasCustomPrompt="1"/>
          </p:nvPr>
        </p:nvSpPr>
        <p:spPr>
          <a:xfrm>
            <a:off x="7582931" y="1723461"/>
            <a:ext cx="864000" cy="864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3000" b="1" smtClean="0">
                <a:solidFill>
                  <a:schemeClr val="bg1"/>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386"/>
            <a:r>
              <a:rPr lang="en-US" dirty="0"/>
              <a:t>5</a:t>
            </a:r>
          </a:p>
        </p:txBody>
      </p:sp>
      <p:sp>
        <p:nvSpPr>
          <p:cNvPr id="33" name="Text Placeholder 3">
            <a:extLst>
              <a:ext uri="{FF2B5EF4-FFF2-40B4-BE49-F238E27FC236}">
                <a16:creationId xmlns:a16="http://schemas.microsoft.com/office/drawing/2014/main" id="{8B20109F-4A5D-AF40-A937-1636D1D64A39}"/>
              </a:ext>
            </a:extLst>
          </p:cNvPr>
          <p:cNvSpPr>
            <a:spLocks noGrp="1"/>
          </p:cNvSpPr>
          <p:nvPr>
            <p:ph type="body" sz="half" idx="2" hasCustomPrompt="1"/>
          </p:nvPr>
        </p:nvSpPr>
        <p:spPr>
          <a:xfrm>
            <a:off x="294254" y="2744703"/>
            <a:ext cx="1539000" cy="2199661"/>
          </a:xfrm>
          <a:prstGeom prst="rect">
            <a:avLst/>
          </a:prstGeom>
        </p:spPr>
        <p:txBody>
          <a:bodyPr lIns="0" tIns="0" rIns="0" bIns="0"/>
          <a:lstStyle>
            <a:lvl1pPr marL="0" marR="0" indent="0" algn="l" defTabSz="685733" rtl="0" eaLnBrk="1" fontAlgn="auto" latinLnBrk="0" hangingPunct="1">
              <a:lnSpc>
                <a:spcPct val="100000"/>
              </a:lnSpc>
              <a:spcBef>
                <a:spcPts val="750"/>
              </a:spcBef>
              <a:spcAft>
                <a:spcPts val="0"/>
              </a:spcAft>
              <a:buClrTx/>
              <a:buSzTx/>
              <a:buFont typeface="Arial"/>
              <a:buNone/>
              <a:tabLst/>
              <a:defRPr lang="en-GB" sz="1400" b="1" smtClean="0"/>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Point 1</a:t>
            </a:r>
          </a:p>
        </p:txBody>
      </p:sp>
      <p:sp>
        <p:nvSpPr>
          <p:cNvPr id="34" name="Text Placeholder 3">
            <a:extLst>
              <a:ext uri="{FF2B5EF4-FFF2-40B4-BE49-F238E27FC236}">
                <a16:creationId xmlns:a16="http://schemas.microsoft.com/office/drawing/2014/main" id="{B1A38691-037D-394F-800A-B98CC5204D3A}"/>
              </a:ext>
            </a:extLst>
          </p:cNvPr>
          <p:cNvSpPr>
            <a:spLocks noGrp="1"/>
          </p:cNvSpPr>
          <p:nvPr>
            <p:ph type="body" sz="half" idx="21" hasCustomPrompt="1"/>
          </p:nvPr>
        </p:nvSpPr>
        <p:spPr>
          <a:xfrm>
            <a:off x="2048379" y="2760240"/>
            <a:ext cx="1539000" cy="2184111"/>
          </a:xfrm>
          <a:prstGeom prst="rect">
            <a:avLst/>
          </a:prstGeom>
        </p:spPr>
        <p:txBody>
          <a:bodyPr lIns="0" tIns="0" rIns="0" bIns="0"/>
          <a:lstStyle>
            <a:lvl1pPr marL="0" marR="0" indent="0" algn="l" defTabSz="685733" rtl="0" eaLnBrk="1" fontAlgn="auto" latinLnBrk="0" hangingPunct="1">
              <a:lnSpc>
                <a:spcPct val="100000"/>
              </a:lnSpc>
              <a:spcBef>
                <a:spcPts val="750"/>
              </a:spcBef>
              <a:spcAft>
                <a:spcPts val="0"/>
              </a:spcAft>
              <a:buClrTx/>
              <a:buSzTx/>
              <a:buFont typeface="Arial"/>
              <a:buNone/>
              <a:tabLst/>
              <a:defRPr lang="en-GB" sz="1400" b="1" smtClean="0"/>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Point 2</a:t>
            </a:r>
          </a:p>
        </p:txBody>
      </p:sp>
      <p:sp>
        <p:nvSpPr>
          <p:cNvPr id="35" name="Text Placeholder 3">
            <a:extLst>
              <a:ext uri="{FF2B5EF4-FFF2-40B4-BE49-F238E27FC236}">
                <a16:creationId xmlns:a16="http://schemas.microsoft.com/office/drawing/2014/main" id="{591022EE-194A-0147-A4C1-5527DCEE10B9}"/>
              </a:ext>
            </a:extLst>
          </p:cNvPr>
          <p:cNvSpPr>
            <a:spLocks noGrp="1"/>
          </p:cNvSpPr>
          <p:nvPr>
            <p:ph type="body" sz="half" idx="22" hasCustomPrompt="1"/>
          </p:nvPr>
        </p:nvSpPr>
        <p:spPr>
          <a:xfrm>
            <a:off x="3788504" y="2760239"/>
            <a:ext cx="1539000" cy="2184113"/>
          </a:xfrm>
          <a:prstGeom prst="rect">
            <a:avLst/>
          </a:prstGeom>
        </p:spPr>
        <p:txBody>
          <a:bodyPr lIns="0" tIns="0" rIns="0" bIns="0"/>
          <a:lstStyle>
            <a:lvl1pPr marL="0" marR="0" indent="0" algn="l" defTabSz="685733" rtl="0" eaLnBrk="1" fontAlgn="auto" latinLnBrk="0" hangingPunct="1">
              <a:lnSpc>
                <a:spcPct val="100000"/>
              </a:lnSpc>
              <a:spcBef>
                <a:spcPts val="750"/>
              </a:spcBef>
              <a:spcAft>
                <a:spcPts val="0"/>
              </a:spcAft>
              <a:buClrTx/>
              <a:buSzTx/>
              <a:buFont typeface="Arial"/>
              <a:buNone/>
              <a:tabLst/>
              <a:defRPr lang="en-GB" sz="1400" b="1" smtClean="0"/>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Point 3</a:t>
            </a:r>
          </a:p>
        </p:txBody>
      </p:sp>
      <p:sp>
        <p:nvSpPr>
          <p:cNvPr id="36" name="Text Placeholder 3">
            <a:extLst>
              <a:ext uri="{FF2B5EF4-FFF2-40B4-BE49-F238E27FC236}">
                <a16:creationId xmlns:a16="http://schemas.microsoft.com/office/drawing/2014/main" id="{59974140-1C49-A14E-96F4-B74CDFC7AA87}"/>
              </a:ext>
            </a:extLst>
          </p:cNvPr>
          <p:cNvSpPr>
            <a:spLocks noGrp="1"/>
          </p:cNvSpPr>
          <p:nvPr>
            <p:ph type="body" sz="half" idx="23" hasCustomPrompt="1"/>
          </p:nvPr>
        </p:nvSpPr>
        <p:spPr>
          <a:xfrm>
            <a:off x="5519300" y="2760239"/>
            <a:ext cx="1539000" cy="2184113"/>
          </a:xfrm>
          <a:prstGeom prst="rect">
            <a:avLst/>
          </a:prstGeom>
        </p:spPr>
        <p:txBody>
          <a:bodyPr lIns="0" tIns="0" rIns="0" bIns="0"/>
          <a:lstStyle>
            <a:lvl1pPr marL="0" marR="0" indent="0" algn="l" defTabSz="685733" rtl="0" eaLnBrk="1" fontAlgn="auto" latinLnBrk="0" hangingPunct="1">
              <a:lnSpc>
                <a:spcPct val="100000"/>
              </a:lnSpc>
              <a:spcBef>
                <a:spcPts val="750"/>
              </a:spcBef>
              <a:spcAft>
                <a:spcPts val="0"/>
              </a:spcAft>
              <a:buClrTx/>
              <a:buSzTx/>
              <a:buFont typeface="Arial"/>
              <a:buNone/>
              <a:tabLst/>
              <a:defRPr lang="en-GB" sz="1400" b="1" smtClean="0"/>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Point 4</a:t>
            </a:r>
          </a:p>
        </p:txBody>
      </p:sp>
      <p:sp>
        <p:nvSpPr>
          <p:cNvPr id="37" name="Text Placeholder 3">
            <a:extLst>
              <a:ext uri="{FF2B5EF4-FFF2-40B4-BE49-F238E27FC236}">
                <a16:creationId xmlns:a16="http://schemas.microsoft.com/office/drawing/2014/main" id="{5A54D1A0-56C3-904B-A447-7E1980F40DB9}"/>
              </a:ext>
            </a:extLst>
          </p:cNvPr>
          <p:cNvSpPr>
            <a:spLocks noGrp="1"/>
          </p:cNvSpPr>
          <p:nvPr>
            <p:ph type="body" sz="half" idx="24" hasCustomPrompt="1"/>
          </p:nvPr>
        </p:nvSpPr>
        <p:spPr>
          <a:xfrm>
            <a:off x="7245431" y="2760238"/>
            <a:ext cx="1539000" cy="2184116"/>
          </a:xfrm>
          <a:prstGeom prst="rect">
            <a:avLst/>
          </a:prstGeom>
        </p:spPr>
        <p:txBody>
          <a:bodyPr lIns="0" tIns="0" rIns="0" bIns="0"/>
          <a:lstStyle>
            <a:lvl1pPr marL="0" marR="0" indent="0" algn="l" defTabSz="685733" rtl="0" eaLnBrk="1" fontAlgn="auto" latinLnBrk="0" hangingPunct="1">
              <a:lnSpc>
                <a:spcPct val="100000"/>
              </a:lnSpc>
              <a:spcBef>
                <a:spcPts val="750"/>
              </a:spcBef>
              <a:spcAft>
                <a:spcPts val="0"/>
              </a:spcAft>
              <a:buClrTx/>
              <a:buSzTx/>
              <a:buFont typeface="Arial"/>
              <a:buNone/>
              <a:tabLst/>
              <a:defRPr lang="en-GB" sz="1400" b="1" smtClean="0"/>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Point 4</a:t>
            </a:r>
          </a:p>
        </p:txBody>
      </p:sp>
      <p:pic>
        <p:nvPicPr>
          <p:cNvPr id="25" name="Kuva 2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823410"/>
            <a:ext cx="2238235" cy="856800"/>
          </a:xfrm>
          <a:prstGeom prst="rect">
            <a:avLst/>
          </a:prstGeom>
        </p:spPr>
      </p:pic>
    </p:spTree>
    <p:extLst>
      <p:ext uri="{BB962C8B-B14F-4D97-AF65-F5344CB8AC3E}">
        <p14:creationId xmlns:p14="http://schemas.microsoft.com/office/powerpoint/2010/main" val="4012048773"/>
      </p:ext>
    </p:extLst>
  </p:cSld>
  <p:clrMapOvr>
    <a:masterClrMapping/>
  </p:clrMapOvr>
  <p:extLst>
    <p:ext uri="{DCECCB84-F9BA-43D5-87BE-67443E8EF086}">
      <p15:sldGuideLst xmlns:p15="http://schemas.microsoft.com/office/powerpoint/2012/main">
        <p15:guide id="1" pos="5534"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6. Closing slide - Red - Social media icons">
    <p:spTree>
      <p:nvGrpSpPr>
        <p:cNvPr id="1" name=""/>
        <p:cNvGrpSpPr/>
        <p:nvPr/>
      </p:nvGrpSpPr>
      <p:grpSpPr>
        <a:xfrm>
          <a:off x="0" y="0"/>
          <a:ext cx="0" cy="0"/>
          <a:chOff x="0" y="0"/>
          <a:chExt cx="0" cy="0"/>
        </a:xfrm>
      </p:grpSpPr>
      <p:sp>
        <p:nvSpPr>
          <p:cNvPr id="5" name="Rectangle 4"/>
          <p:cNvSpPr/>
          <p:nvPr userDrawn="1"/>
        </p:nvSpPr>
        <p:spPr>
          <a:xfrm>
            <a:off x="0" y="0"/>
            <a:ext cx="9143999" cy="5715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620"/>
          </a:p>
        </p:txBody>
      </p:sp>
      <p:sp>
        <p:nvSpPr>
          <p:cNvPr id="12" name="Otsikko 1">
            <a:hlinkClick r:id="rId2"/>
          </p:cNvPr>
          <p:cNvSpPr txBox="1">
            <a:spLocks/>
          </p:cNvSpPr>
          <p:nvPr userDrawn="1"/>
        </p:nvSpPr>
        <p:spPr>
          <a:xfrm>
            <a:off x="3717368" y="3964834"/>
            <a:ext cx="1709289" cy="404836"/>
          </a:xfrm>
          <a:prstGeom prst="rect">
            <a:avLst/>
          </a:prstGeom>
        </p:spPr>
        <p:txBody>
          <a:bodyPr lIns="0" tIns="0" rIns="0" bIns="0" anchor="t" anchorCtr="0">
            <a:noAutofit/>
          </a:bodyPr>
          <a:lstStyle>
            <a:lvl1pPr algn="l" defTabSz="457200" rtl="0" eaLnBrk="0" fontAlgn="base" hangingPunct="0">
              <a:lnSpc>
                <a:spcPct val="85000"/>
              </a:lnSpc>
              <a:spcBef>
                <a:spcPct val="0"/>
              </a:spcBef>
              <a:spcAft>
                <a:spcPct val="0"/>
              </a:spcAft>
              <a:defRPr sz="3600" b="1" kern="1200" spc="-100">
                <a:solidFill>
                  <a:srgbClr val="FFFFFF"/>
                </a:solidFill>
                <a:latin typeface="+mj-lt"/>
                <a:ea typeface="ＭＳ Ｐゴシック" charset="0"/>
                <a:cs typeface="MS PGothic" pitchFamily="34" charset="-128"/>
              </a:defRPr>
            </a:lvl1pPr>
            <a:lvl2pPr algn="ctr" defTabSz="457200" rtl="0" eaLnBrk="0" fontAlgn="base" hangingPunct="0">
              <a:spcBef>
                <a:spcPct val="0"/>
              </a:spcBef>
              <a:spcAft>
                <a:spcPct val="0"/>
              </a:spcAft>
              <a:defRPr sz="4400">
                <a:solidFill>
                  <a:schemeClr val="tx1"/>
                </a:solidFill>
                <a:latin typeface="Arial" pitchFamily="-65" charset="0"/>
                <a:ea typeface="ＭＳ Ｐゴシック" charset="0"/>
                <a:cs typeface="MS PGothic" pitchFamily="34" charset="-128"/>
              </a:defRPr>
            </a:lvl2pPr>
            <a:lvl3pPr algn="ctr" defTabSz="457200" rtl="0" eaLnBrk="0" fontAlgn="base" hangingPunct="0">
              <a:spcBef>
                <a:spcPct val="0"/>
              </a:spcBef>
              <a:spcAft>
                <a:spcPct val="0"/>
              </a:spcAft>
              <a:defRPr sz="4400">
                <a:solidFill>
                  <a:schemeClr val="tx1"/>
                </a:solidFill>
                <a:latin typeface="Arial" pitchFamily="-65" charset="0"/>
                <a:ea typeface="ＭＳ Ｐゴシック" charset="0"/>
                <a:cs typeface="MS PGothic" pitchFamily="34" charset="-128"/>
              </a:defRPr>
            </a:lvl3pPr>
            <a:lvl4pPr algn="ctr" defTabSz="457200" rtl="0" eaLnBrk="0" fontAlgn="base" hangingPunct="0">
              <a:spcBef>
                <a:spcPct val="0"/>
              </a:spcBef>
              <a:spcAft>
                <a:spcPct val="0"/>
              </a:spcAft>
              <a:defRPr sz="4400">
                <a:solidFill>
                  <a:schemeClr val="tx1"/>
                </a:solidFill>
                <a:latin typeface="Arial" pitchFamily="-65" charset="0"/>
                <a:ea typeface="ＭＳ Ｐゴシック" charset="0"/>
                <a:cs typeface="MS PGothic" pitchFamily="34" charset="-128"/>
              </a:defRPr>
            </a:lvl4pPr>
            <a:lvl5pPr algn="ctr" defTabSz="457200" rtl="0" eaLnBrk="0" fontAlgn="base" hangingPunct="0">
              <a:spcBef>
                <a:spcPct val="0"/>
              </a:spcBef>
              <a:spcAft>
                <a:spcPct val="0"/>
              </a:spcAft>
              <a:defRPr sz="4400">
                <a:solidFill>
                  <a:schemeClr val="tx1"/>
                </a:solidFill>
                <a:latin typeface="Arial" pitchFamily="-65" charset="0"/>
                <a:ea typeface="ＭＳ Ｐゴシック" charset="0"/>
                <a:cs typeface="MS PGothic" pitchFamily="34" charset="-128"/>
              </a:defRPr>
            </a:lvl5pPr>
            <a:lvl6pPr marL="4572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9pPr>
          </a:lstStyle>
          <a:p>
            <a:pPr algn="ctr"/>
            <a:r>
              <a:rPr lang="fi-FI" sz="1800" spc="0" baseline="0" dirty="0">
                <a:latin typeface="Arial"/>
                <a:cs typeface="Arial"/>
              </a:rPr>
              <a:t>aalto.fi</a:t>
            </a:r>
          </a:p>
        </p:txBody>
      </p:sp>
      <p:pic>
        <p:nvPicPr>
          <p:cNvPr id="7" name="Picture 6" descr="FB.png">
            <a:hlinkClick r:id="rId3"/>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094351" y="3238454"/>
            <a:ext cx="353308" cy="353308"/>
          </a:xfrm>
          <a:prstGeom prst="rect">
            <a:avLst/>
          </a:prstGeom>
        </p:spPr>
      </p:pic>
      <p:pic>
        <p:nvPicPr>
          <p:cNvPr id="8" name="Picture 7" descr="IG.png">
            <a:hlinkClick r:id="rId5"/>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3604034" y="3238454"/>
            <a:ext cx="353308" cy="353308"/>
          </a:xfrm>
          <a:prstGeom prst="rect">
            <a:avLst/>
          </a:prstGeom>
        </p:spPr>
      </p:pic>
      <p:pic>
        <p:nvPicPr>
          <p:cNvPr id="9" name="Picture 8" descr="Twitter.png">
            <a:hlinkClick r:id="rId7"/>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4113716" y="3238454"/>
            <a:ext cx="353308" cy="353308"/>
          </a:xfrm>
          <a:prstGeom prst="rect">
            <a:avLst/>
          </a:prstGeom>
        </p:spPr>
      </p:pic>
      <p:pic>
        <p:nvPicPr>
          <p:cNvPr id="10" name="Picture 9" descr="Youtube.png">
            <a:hlinkClick r:id="rId9"/>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4623399" y="3238454"/>
            <a:ext cx="353308" cy="353308"/>
          </a:xfrm>
          <a:prstGeom prst="rect">
            <a:avLst/>
          </a:prstGeom>
        </p:spPr>
      </p:pic>
      <p:pic>
        <p:nvPicPr>
          <p:cNvPr id="11" name="Picture 10" descr="SC.png">
            <a:hlinkClick r:id="rId11"/>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5133082" y="3238454"/>
            <a:ext cx="353308" cy="353308"/>
          </a:xfrm>
          <a:prstGeom prst="rect">
            <a:avLst/>
          </a:prstGeom>
        </p:spPr>
      </p:pic>
      <p:pic>
        <p:nvPicPr>
          <p:cNvPr id="3" name="Picture 2"/>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642766" y="3238347"/>
            <a:ext cx="406943" cy="342930"/>
          </a:xfrm>
          <a:prstGeom prst="rect">
            <a:avLst/>
          </a:prstGeom>
        </p:spPr>
      </p:pic>
      <p:sp>
        <p:nvSpPr>
          <p:cNvPr id="16" name="Tekstin paikkamerkki 2">
            <a:extLst>
              <a:ext uri="{FF2B5EF4-FFF2-40B4-BE49-F238E27FC236}">
                <a16:creationId xmlns:a16="http://schemas.microsoft.com/office/drawing/2014/main" id="{B67CF44B-9D5D-46DC-B676-986416FB8384}"/>
              </a:ext>
            </a:extLst>
          </p:cNvPr>
          <p:cNvSpPr>
            <a:spLocks noGrp="1"/>
          </p:cNvSpPr>
          <p:nvPr userDrawn="1">
            <p:ph type="body" sz="quarter" idx="10" hasCustomPrompt="1"/>
          </p:nvPr>
        </p:nvSpPr>
        <p:spPr>
          <a:xfrm>
            <a:off x="1576400" y="1516282"/>
            <a:ext cx="5995987" cy="1451219"/>
          </a:xfrm>
          <a:prstGeom prst="rect">
            <a:avLst/>
          </a:prstGeom>
        </p:spPr>
        <p:txBody>
          <a:bodyPr anchor="b" anchorCtr="0"/>
          <a:lstStyle>
            <a:lvl1pPr marL="0" indent="0" algn="ctr">
              <a:lnSpc>
                <a:spcPct val="100000"/>
              </a:lnSpc>
              <a:buNone/>
              <a:defRPr sz="4000" b="1">
                <a:solidFill>
                  <a:srgbClr val="FFFFFF"/>
                </a:solidFill>
                <a:latin typeface="+mj-lt"/>
              </a:defRPr>
            </a:lvl1pPr>
            <a:lvl2pPr marL="342866" indent="0">
              <a:buNone/>
              <a:defRPr/>
            </a:lvl2pPr>
          </a:lstStyle>
          <a:p>
            <a:pPr lvl="0"/>
            <a:r>
              <a:rPr lang="fi-FI" dirty="0"/>
              <a:t>Add text</a:t>
            </a:r>
          </a:p>
        </p:txBody>
      </p:sp>
      <p:pic>
        <p:nvPicPr>
          <p:cNvPr id="20" name="Kuva 19"/>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4005361"/>
            <a:ext cx="2044059" cy="1674000"/>
          </a:xfrm>
          <a:prstGeom prst="rect">
            <a:avLst/>
          </a:prstGeom>
        </p:spPr>
      </p:pic>
    </p:spTree>
    <p:extLst>
      <p:ext uri="{BB962C8B-B14F-4D97-AF65-F5344CB8AC3E}">
        <p14:creationId xmlns:p14="http://schemas.microsoft.com/office/powerpoint/2010/main" val="637427772"/>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2. Header Slide - Red - Image ">
    <p:spTree>
      <p:nvGrpSpPr>
        <p:cNvPr id="1" name=""/>
        <p:cNvGrpSpPr/>
        <p:nvPr/>
      </p:nvGrpSpPr>
      <p:grpSpPr>
        <a:xfrm>
          <a:off x="0" y="0"/>
          <a:ext cx="0" cy="0"/>
          <a:chOff x="0" y="0"/>
          <a:chExt cx="0" cy="0"/>
        </a:xfrm>
      </p:grpSpPr>
      <p:sp>
        <p:nvSpPr>
          <p:cNvPr id="11" name="Rectangle 10"/>
          <p:cNvSpPr/>
          <p:nvPr userDrawn="1"/>
        </p:nvSpPr>
        <p:spPr>
          <a:xfrm>
            <a:off x="0" y="0"/>
            <a:ext cx="9144000" cy="571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a:p>
        </p:txBody>
      </p:sp>
      <p:sp>
        <p:nvSpPr>
          <p:cNvPr id="9" name="Title 8"/>
          <p:cNvSpPr>
            <a:spLocks noGrp="1"/>
          </p:cNvSpPr>
          <p:nvPr>
            <p:ph type="title" hasCustomPrompt="1"/>
          </p:nvPr>
        </p:nvSpPr>
        <p:spPr>
          <a:xfrm>
            <a:off x="442403" y="996335"/>
            <a:ext cx="3869137" cy="634192"/>
          </a:xfrm>
          <a:prstGeom prst="rect">
            <a:avLst/>
          </a:prstGeom>
        </p:spPr>
        <p:txBody>
          <a:bodyPr lIns="0" tIns="0" rIns="0" bIns="0" anchor="b"/>
          <a:lstStyle>
            <a:lvl1pPr>
              <a:lnSpc>
                <a:spcPct val="100000"/>
              </a:lnSpc>
              <a:defRPr sz="4000" b="1" baseline="0">
                <a:solidFill>
                  <a:schemeClr val="bg1"/>
                </a:solidFill>
              </a:defRPr>
            </a:lvl1pPr>
          </a:lstStyle>
          <a:p>
            <a:r>
              <a:rPr lang="en-US" dirty="0"/>
              <a:t>Headline</a:t>
            </a:r>
          </a:p>
        </p:txBody>
      </p:sp>
      <p:sp>
        <p:nvSpPr>
          <p:cNvPr id="13" name="Text Placeholder 3"/>
          <p:cNvSpPr>
            <a:spLocks noGrp="1"/>
          </p:cNvSpPr>
          <p:nvPr>
            <p:ph type="body" sz="half" idx="2" hasCustomPrompt="1"/>
          </p:nvPr>
        </p:nvSpPr>
        <p:spPr>
          <a:xfrm>
            <a:off x="442403" y="1940741"/>
            <a:ext cx="3869137" cy="390769"/>
          </a:xfrm>
          <a:prstGeom prst="rect">
            <a:avLst/>
          </a:prstGeom>
        </p:spPr>
        <p:txBody>
          <a:bodyPr lIns="0" tIns="0" rIns="0" bIns="0"/>
          <a:lstStyle>
            <a:lvl1pPr marL="0" indent="0">
              <a:lnSpc>
                <a:spcPct val="100000"/>
              </a:lnSpc>
              <a:buNone/>
              <a:defRPr sz="2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Sub Headline</a:t>
            </a:r>
          </a:p>
        </p:txBody>
      </p:sp>
      <p:cxnSp>
        <p:nvCxnSpPr>
          <p:cNvPr id="15" name="Suora yhdysviiva 6"/>
          <p:cNvCxnSpPr/>
          <p:nvPr userDrawn="1"/>
        </p:nvCxnSpPr>
        <p:spPr>
          <a:xfrm>
            <a:off x="442409" y="1764847"/>
            <a:ext cx="379683" cy="0"/>
          </a:xfrm>
          <a:prstGeom prst="line">
            <a:avLst/>
          </a:prstGeom>
          <a:ln w="5715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2" name="Text Placeholder 3"/>
          <p:cNvSpPr>
            <a:spLocks noGrp="1"/>
          </p:cNvSpPr>
          <p:nvPr>
            <p:ph type="body" sz="half" idx="11" hasCustomPrompt="1"/>
          </p:nvPr>
        </p:nvSpPr>
        <p:spPr>
          <a:xfrm>
            <a:off x="442403" y="3104594"/>
            <a:ext cx="3869137" cy="327132"/>
          </a:xfrm>
          <a:prstGeom prst="rect">
            <a:avLst/>
          </a:prstGeom>
        </p:spPr>
        <p:txBody>
          <a:bodyPr lIns="0" tIns="0" rIns="0" bIns="0"/>
          <a:lstStyle>
            <a:lvl1pPr marL="0" indent="0">
              <a:lnSpc>
                <a:spcPct val="100000"/>
              </a:lnSpc>
              <a:buNone/>
              <a:defRPr sz="1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Name</a:t>
            </a:r>
          </a:p>
        </p:txBody>
      </p:sp>
      <p:sp>
        <p:nvSpPr>
          <p:cNvPr id="16" name="Text Placeholder 3"/>
          <p:cNvSpPr>
            <a:spLocks noGrp="1"/>
          </p:cNvSpPr>
          <p:nvPr>
            <p:ph type="body" sz="half" idx="12" hasCustomPrompt="1"/>
          </p:nvPr>
        </p:nvSpPr>
        <p:spPr>
          <a:xfrm>
            <a:off x="442403" y="3431723"/>
            <a:ext cx="3869137" cy="360060"/>
          </a:xfrm>
          <a:prstGeom prst="rect">
            <a:avLst/>
          </a:prstGeom>
        </p:spPr>
        <p:txBody>
          <a:bodyPr lIns="0" tIns="0" rIns="0" bIns="0"/>
          <a:lstStyle>
            <a:lvl1pPr marL="0" indent="0">
              <a:lnSpc>
                <a:spcPct val="100000"/>
              </a:lnSpc>
              <a:buNone/>
              <a:defRPr sz="1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a:t>Date</a:t>
            </a:r>
            <a:endParaRPr lang="en-US" dirty="0"/>
          </a:p>
        </p:txBody>
      </p:sp>
      <p:pic>
        <p:nvPicPr>
          <p:cNvPr id="2" name="Kuva 1"/>
          <p:cNvPicPr>
            <a:picLocks noChangeAspect="1"/>
          </p:cNvPicPr>
          <p:nvPr userDrawn="1"/>
        </p:nvPicPr>
        <p:blipFill rotWithShape="1">
          <a:blip r:embed="rId2">
            <a:extLst>
              <a:ext uri="{28A0092B-C50C-407E-A947-70E740481C1C}">
                <a14:useLocalDpi xmlns:a14="http://schemas.microsoft.com/office/drawing/2010/main" val="0"/>
              </a:ext>
            </a:extLst>
          </a:blip>
          <a:srcRect l="40973" r="14072"/>
          <a:stretch/>
        </p:blipFill>
        <p:spPr>
          <a:xfrm>
            <a:off x="4572000" y="0"/>
            <a:ext cx="4572000" cy="5715000"/>
          </a:xfrm>
          <a:prstGeom prst="rect">
            <a:avLst/>
          </a:prstGeom>
        </p:spPr>
      </p:pic>
      <p:pic>
        <p:nvPicPr>
          <p:cNvPr id="21" name="Kuva 2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005361"/>
            <a:ext cx="2044059" cy="1674000"/>
          </a:xfrm>
          <a:prstGeom prst="rect">
            <a:avLst/>
          </a:prstGeom>
        </p:spPr>
      </p:pic>
    </p:spTree>
    <p:extLst>
      <p:ext uri="{BB962C8B-B14F-4D97-AF65-F5344CB8AC3E}">
        <p14:creationId xmlns:p14="http://schemas.microsoft.com/office/powerpoint/2010/main" val="1351974751"/>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2. Header Slide - Red - Image ">
    <p:spTree>
      <p:nvGrpSpPr>
        <p:cNvPr id="1" name=""/>
        <p:cNvGrpSpPr/>
        <p:nvPr/>
      </p:nvGrpSpPr>
      <p:grpSpPr>
        <a:xfrm>
          <a:off x="0" y="0"/>
          <a:ext cx="0" cy="0"/>
          <a:chOff x="0" y="0"/>
          <a:chExt cx="0" cy="0"/>
        </a:xfrm>
      </p:grpSpPr>
      <p:sp>
        <p:nvSpPr>
          <p:cNvPr id="11" name="Rectangle 10"/>
          <p:cNvSpPr/>
          <p:nvPr userDrawn="1"/>
        </p:nvSpPr>
        <p:spPr>
          <a:xfrm>
            <a:off x="0" y="0"/>
            <a:ext cx="9144000" cy="571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a:p>
        </p:txBody>
      </p:sp>
      <p:sp>
        <p:nvSpPr>
          <p:cNvPr id="9" name="Title 8"/>
          <p:cNvSpPr>
            <a:spLocks noGrp="1"/>
          </p:cNvSpPr>
          <p:nvPr>
            <p:ph type="title" hasCustomPrompt="1"/>
          </p:nvPr>
        </p:nvSpPr>
        <p:spPr>
          <a:xfrm>
            <a:off x="442403" y="996335"/>
            <a:ext cx="3869137" cy="634192"/>
          </a:xfrm>
          <a:prstGeom prst="rect">
            <a:avLst/>
          </a:prstGeom>
        </p:spPr>
        <p:txBody>
          <a:bodyPr lIns="0" tIns="0" rIns="0" bIns="0" anchor="b"/>
          <a:lstStyle>
            <a:lvl1pPr>
              <a:lnSpc>
                <a:spcPct val="100000"/>
              </a:lnSpc>
              <a:defRPr sz="4000" b="1" baseline="0">
                <a:solidFill>
                  <a:schemeClr val="bg1"/>
                </a:solidFill>
              </a:defRPr>
            </a:lvl1pPr>
          </a:lstStyle>
          <a:p>
            <a:r>
              <a:rPr lang="en-US" dirty="0"/>
              <a:t>Headline</a:t>
            </a:r>
          </a:p>
        </p:txBody>
      </p:sp>
      <p:cxnSp>
        <p:nvCxnSpPr>
          <p:cNvPr id="15" name="Suora yhdysviiva 6"/>
          <p:cNvCxnSpPr/>
          <p:nvPr userDrawn="1"/>
        </p:nvCxnSpPr>
        <p:spPr>
          <a:xfrm>
            <a:off x="442409" y="1764847"/>
            <a:ext cx="379683" cy="0"/>
          </a:xfrm>
          <a:prstGeom prst="line">
            <a:avLst/>
          </a:prstGeom>
          <a:ln w="57150">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2" name="Kuva 1"/>
          <p:cNvPicPr>
            <a:picLocks noChangeAspect="1"/>
          </p:cNvPicPr>
          <p:nvPr userDrawn="1"/>
        </p:nvPicPr>
        <p:blipFill rotWithShape="1">
          <a:blip r:embed="rId2">
            <a:extLst>
              <a:ext uri="{28A0092B-C50C-407E-A947-70E740481C1C}">
                <a14:useLocalDpi xmlns:a14="http://schemas.microsoft.com/office/drawing/2010/main" val="0"/>
              </a:ext>
            </a:extLst>
          </a:blip>
          <a:srcRect l="25853" r="20815"/>
          <a:stretch/>
        </p:blipFill>
        <p:spPr>
          <a:xfrm>
            <a:off x="4572014" y="0"/>
            <a:ext cx="4572000" cy="5715014"/>
          </a:xfrm>
          <a:prstGeom prst="rect">
            <a:avLst/>
          </a:prstGeom>
        </p:spPr>
      </p:pic>
      <p:sp>
        <p:nvSpPr>
          <p:cNvPr id="14" name="Text Placeholder 3"/>
          <p:cNvSpPr>
            <a:spLocks noGrp="1"/>
          </p:cNvSpPr>
          <p:nvPr>
            <p:ph type="body" sz="half" idx="2" hasCustomPrompt="1"/>
          </p:nvPr>
        </p:nvSpPr>
        <p:spPr>
          <a:xfrm>
            <a:off x="442403" y="1940741"/>
            <a:ext cx="3869137" cy="390769"/>
          </a:xfrm>
          <a:prstGeom prst="rect">
            <a:avLst/>
          </a:prstGeom>
        </p:spPr>
        <p:txBody>
          <a:bodyPr lIns="0" tIns="0" rIns="0" bIns="0"/>
          <a:lstStyle>
            <a:lvl1pPr marL="0" indent="0">
              <a:lnSpc>
                <a:spcPct val="100000"/>
              </a:lnSpc>
              <a:buNone/>
              <a:defRPr sz="2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Sub Headline</a:t>
            </a:r>
          </a:p>
        </p:txBody>
      </p:sp>
      <p:sp>
        <p:nvSpPr>
          <p:cNvPr id="10" name="Text Placeholder 3"/>
          <p:cNvSpPr>
            <a:spLocks noGrp="1"/>
          </p:cNvSpPr>
          <p:nvPr>
            <p:ph type="body" sz="half" idx="11" hasCustomPrompt="1"/>
          </p:nvPr>
        </p:nvSpPr>
        <p:spPr>
          <a:xfrm>
            <a:off x="442403" y="3104594"/>
            <a:ext cx="3869137" cy="327132"/>
          </a:xfrm>
          <a:prstGeom prst="rect">
            <a:avLst/>
          </a:prstGeom>
        </p:spPr>
        <p:txBody>
          <a:bodyPr lIns="0" tIns="0" rIns="0" bIns="0"/>
          <a:lstStyle>
            <a:lvl1pPr marL="0" indent="0">
              <a:lnSpc>
                <a:spcPct val="100000"/>
              </a:lnSpc>
              <a:buNone/>
              <a:defRPr sz="1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Name</a:t>
            </a:r>
          </a:p>
        </p:txBody>
      </p:sp>
      <p:sp>
        <p:nvSpPr>
          <p:cNvPr id="17" name="Text Placeholder 3"/>
          <p:cNvSpPr>
            <a:spLocks noGrp="1"/>
          </p:cNvSpPr>
          <p:nvPr>
            <p:ph type="body" sz="half" idx="12" hasCustomPrompt="1"/>
          </p:nvPr>
        </p:nvSpPr>
        <p:spPr>
          <a:xfrm>
            <a:off x="442403" y="3431723"/>
            <a:ext cx="3869137" cy="360060"/>
          </a:xfrm>
          <a:prstGeom prst="rect">
            <a:avLst/>
          </a:prstGeom>
        </p:spPr>
        <p:txBody>
          <a:bodyPr lIns="0" tIns="0" rIns="0" bIns="0"/>
          <a:lstStyle>
            <a:lvl1pPr marL="0" indent="0">
              <a:lnSpc>
                <a:spcPct val="100000"/>
              </a:lnSpc>
              <a:buNone/>
              <a:defRPr sz="1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a:t>Date</a:t>
            </a:r>
            <a:endParaRPr lang="en-US" dirty="0"/>
          </a:p>
        </p:txBody>
      </p:sp>
      <p:pic>
        <p:nvPicPr>
          <p:cNvPr id="21" name="Kuva 2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005361"/>
            <a:ext cx="2044059" cy="1674000"/>
          </a:xfrm>
          <a:prstGeom prst="rect">
            <a:avLst/>
          </a:prstGeom>
        </p:spPr>
      </p:pic>
    </p:spTree>
    <p:extLst>
      <p:ext uri="{BB962C8B-B14F-4D97-AF65-F5344CB8AC3E}">
        <p14:creationId xmlns:p14="http://schemas.microsoft.com/office/powerpoint/2010/main" val="2380885714"/>
      </p:ext>
    </p:extLst>
  </p:cSld>
  <p:clrMapOvr>
    <a:masterClrMapping/>
  </p:clrMapOvr>
  <p:extLst>
    <p:ext uri="{DCECCB84-F9BA-43D5-87BE-67443E8EF086}">
      <p15:sldGuideLst xmlns:p15="http://schemas.microsoft.com/office/powerpoint/2012/main">
        <p15:guide id="1" orient="horz" pos="180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2. Header Slide - Red - Image ">
    <p:spTree>
      <p:nvGrpSpPr>
        <p:cNvPr id="1" name=""/>
        <p:cNvGrpSpPr/>
        <p:nvPr/>
      </p:nvGrpSpPr>
      <p:grpSpPr>
        <a:xfrm>
          <a:off x="0" y="0"/>
          <a:ext cx="0" cy="0"/>
          <a:chOff x="0" y="0"/>
          <a:chExt cx="0" cy="0"/>
        </a:xfrm>
      </p:grpSpPr>
      <p:sp>
        <p:nvSpPr>
          <p:cNvPr id="11" name="Rectangle 10"/>
          <p:cNvSpPr/>
          <p:nvPr userDrawn="1"/>
        </p:nvSpPr>
        <p:spPr>
          <a:xfrm>
            <a:off x="0" y="0"/>
            <a:ext cx="9144000" cy="571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a:p>
        </p:txBody>
      </p:sp>
      <p:sp>
        <p:nvSpPr>
          <p:cNvPr id="9" name="Title 8"/>
          <p:cNvSpPr>
            <a:spLocks noGrp="1"/>
          </p:cNvSpPr>
          <p:nvPr>
            <p:ph type="title" hasCustomPrompt="1"/>
          </p:nvPr>
        </p:nvSpPr>
        <p:spPr>
          <a:xfrm>
            <a:off x="442403" y="996335"/>
            <a:ext cx="3869137" cy="634192"/>
          </a:xfrm>
          <a:prstGeom prst="rect">
            <a:avLst/>
          </a:prstGeom>
        </p:spPr>
        <p:txBody>
          <a:bodyPr lIns="0" tIns="0" rIns="0" bIns="0" anchor="b"/>
          <a:lstStyle>
            <a:lvl1pPr>
              <a:lnSpc>
                <a:spcPct val="100000"/>
              </a:lnSpc>
              <a:defRPr sz="4000" b="1" baseline="0">
                <a:solidFill>
                  <a:schemeClr val="bg1"/>
                </a:solidFill>
              </a:defRPr>
            </a:lvl1pPr>
          </a:lstStyle>
          <a:p>
            <a:r>
              <a:rPr lang="en-US" dirty="0"/>
              <a:t>Headline</a:t>
            </a:r>
          </a:p>
        </p:txBody>
      </p:sp>
      <p:cxnSp>
        <p:nvCxnSpPr>
          <p:cNvPr id="15" name="Suora yhdysviiva 6"/>
          <p:cNvCxnSpPr/>
          <p:nvPr userDrawn="1"/>
        </p:nvCxnSpPr>
        <p:spPr>
          <a:xfrm>
            <a:off x="442409" y="1764847"/>
            <a:ext cx="379683" cy="0"/>
          </a:xfrm>
          <a:prstGeom prst="line">
            <a:avLst/>
          </a:prstGeom>
          <a:ln w="57150">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3" name="Kuva 2"/>
          <p:cNvPicPr>
            <a:picLocks noChangeAspect="1"/>
          </p:cNvPicPr>
          <p:nvPr userDrawn="1"/>
        </p:nvPicPr>
        <p:blipFill rotWithShape="1">
          <a:blip r:embed="rId2">
            <a:extLst>
              <a:ext uri="{28A0092B-C50C-407E-A947-70E740481C1C}">
                <a14:useLocalDpi xmlns:a14="http://schemas.microsoft.com/office/drawing/2010/main" val="0"/>
              </a:ext>
            </a:extLst>
          </a:blip>
          <a:srcRect l="11982" t="22626" r="53157"/>
          <a:stretch/>
        </p:blipFill>
        <p:spPr>
          <a:xfrm>
            <a:off x="4576717" y="1"/>
            <a:ext cx="4572000" cy="5714999"/>
          </a:xfrm>
          <a:prstGeom prst="rect">
            <a:avLst/>
          </a:prstGeom>
        </p:spPr>
      </p:pic>
      <p:sp>
        <p:nvSpPr>
          <p:cNvPr id="14" name="Text Placeholder 3"/>
          <p:cNvSpPr>
            <a:spLocks noGrp="1"/>
          </p:cNvSpPr>
          <p:nvPr>
            <p:ph type="body" sz="half" idx="2" hasCustomPrompt="1"/>
          </p:nvPr>
        </p:nvSpPr>
        <p:spPr>
          <a:xfrm>
            <a:off x="442403" y="1940741"/>
            <a:ext cx="3869137" cy="390769"/>
          </a:xfrm>
          <a:prstGeom prst="rect">
            <a:avLst/>
          </a:prstGeom>
        </p:spPr>
        <p:txBody>
          <a:bodyPr lIns="0" tIns="0" rIns="0" bIns="0"/>
          <a:lstStyle>
            <a:lvl1pPr marL="0" indent="0">
              <a:lnSpc>
                <a:spcPct val="100000"/>
              </a:lnSpc>
              <a:buNone/>
              <a:defRPr sz="2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Sub Headline</a:t>
            </a:r>
          </a:p>
        </p:txBody>
      </p:sp>
      <p:sp>
        <p:nvSpPr>
          <p:cNvPr id="10" name="Text Placeholder 3"/>
          <p:cNvSpPr>
            <a:spLocks noGrp="1"/>
          </p:cNvSpPr>
          <p:nvPr>
            <p:ph type="body" sz="half" idx="11" hasCustomPrompt="1"/>
          </p:nvPr>
        </p:nvSpPr>
        <p:spPr>
          <a:xfrm>
            <a:off x="442403" y="3104594"/>
            <a:ext cx="3869137" cy="327132"/>
          </a:xfrm>
          <a:prstGeom prst="rect">
            <a:avLst/>
          </a:prstGeom>
        </p:spPr>
        <p:txBody>
          <a:bodyPr lIns="0" tIns="0" rIns="0" bIns="0"/>
          <a:lstStyle>
            <a:lvl1pPr marL="0" indent="0">
              <a:lnSpc>
                <a:spcPct val="100000"/>
              </a:lnSpc>
              <a:buNone/>
              <a:defRPr sz="1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Name</a:t>
            </a:r>
          </a:p>
        </p:txBody>
      </p:sp>
      <p:sp>
        <p:nvSpPr>
          <p:cNvPr id="17" name="Text Placeholder 3"/>
          <p:cNvSpPr>
            <a:spLocks noGrp="1"/>
          </p:cNvSpPr>
          <p:nvPr>
            <p:ph type="body" sz="half" idx="12" hasCustomPrompt="1"/>
          </p:nvPr>
        </p:nvSpPr>
        <p:spPr>
          <a:xfrm>
            <a:off x="442403" y="3431723"/>
            <a:ext cx="3869137" cy="360060"/>
          </a:xfrm>
          <a:prstGeom prst="rect">
            <a:avLst/>
          </a:prstGeom>
        </p:spPr>
        <p:txBody>
          <a:bodyPr lIns="0" tIns="0" rIns="0" bIns="0"/>
          <a:lstStyle>
            <a:lvl1pPr marL="0" indent="0">
              <a:lnSpc>
                <a:spcPct val="100000"/>
              </a:lnSpc>
              <a:buNone/>
              <a:defRPr sz="1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a:t>Date</a:t>
            </a:r>
            <a:endParaRPr lang="en-US" dirty="0"/>
          </a:p>
        </p:txBody>
      </p:sp>
      <p:pic>
        <p:nvPicPr>
          <p:cNvPr id="20" name="Kuva 1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005361"/>
            <a:ext cx="2044059" cy="1674000"/>
          </a:xfrm>
          <a:prstGeom prst="rect">
            <a:avLst/>
          </a:prstGeom>
        </p:spPr>
      </p:pic>
    </p:spTree>
    <p:extLst>
      <p:ext uri="{BB962C8B-B14F-4D97-AF65-F5344CB8AC3E}">
        <p14:creationId xmlns:p14="http://schemas.microsoft.com/office/powerpoint/2010/main" val="26538529"/>
      </p:ext>
    </p:extLst>
  </p:cSld>
  <p:clrMapOvr>
    <a:masterClrMapping/>
  </p:clrMapOvr>
  <p:extLst>
    <p:ext uri="{DCECCB84-F9BA-43D5-87BE-67443E8EF086}">
      <p15:sldGuideLst xmlns:p15="http://schemas.microsoft.com/office/powerpoint/2012/main">
        <p15:guide id="1" pos="28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 Header Slide - Red - Image ">
    <p:spTree>
      <p:nvGrpSpPr>
        <p:cNvPr id="1" name=""/>
        <p:cNvGrpSpPr/>
        <p:nvPr/>
      </p:nvGrpSpPr>
      <p:grpSpPr>
        <a:xfrm>
          <a:off x="0" y="0"/>
          <a:ext cx="0" cy="0"/>
          <a:chOff x="0" y="0"/>
          <a:chExt cx="0" cy="0"/>
        </a:xfrm>
      </p:grpSpPr>
      <p:sp>
        <p:nvSpPr>
          <p:cNvPr id="11" name="Rectangle 10"/>
          <p:cNvSpPr/>
          <p:nvPr userDrawn="1"/>
        </p:nvSpPr>
        <p:spPr>
          <a:xfrm>
            <a:off x="3" y="0"/>
            <a:ext cx="9144000" cy="571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a:p>
        </p:txBody>
      </p:sp>
      <p:sp>
        <p:nvSpPr>
          <p:cNvPr id="9" name="Title 8"/>
          <p:cNvSpPr>
            <a:spLocks noGrp="1"/>
          </p:cNvSpPr>
          <p:nvPr>
            <p:ph type="title" hasCustomPrompt="1"/>
          </p:nvPr>
        </p:nvSpPr>
        <p:spPr>
          <a:xfrm>
            <a:off x="442403" y="996335"/>
            <a:ext cx="3869137" cy="634192"/>
          </a:xfrm>
          <a:prstGeom prst="rect">
            <a:avLst/>
          </a:prstGeom>
        </p:spPr>
        <p:txBody>
          <a:bodyPr lIns="0" tIns="0" rIns="0" bIns="0" anchor="b"/>
          <a:lstStyle>
            <a:lvl1pPr>
              <a:lnSpc>
                <a:spcPct val="100000"/>
              </a:lnSpc>
              <a:defRPr sz="4000" b="1" baseline="0">
                <a:solidFill>
                  <a:schemeClr val="bg1"/>
                </a:solidFill>
              </a:defRPr>
            </a:lvl1pPr>
          </a:lstStyle>
          <a:p>
            <a:r>
              <a:rPr lang="en-US" dirty="0"/>
              <a:t>Headline</a:t>
            </a:r>
          </a:p>
        </p:txBody>
      </p:sp>
      <p:sp>
        <p:nvSpPr>
          <p:cNvPr id="13" name="Text Placeholder 3"/>
          <p:cNvSpPr>
            <a:spLocks noGrp="1"/>
          </p:cNvSpPr>
          <p:nvPr>
            <p:ph type="body" sz="half" idx="2" hasCustomPrompt="1"/>
          </p:nvPr>
        </p:nvSpPr>
        <p:spPr>
          <a:xfrm>
            <a:off x="442403" y="1979220"/>
            <a:ext cx="3869137" cy="390769"/>
          </a:xfrm>
          <a:prstGeom prst="rect">
            <a:avLst/>
          </a:prstGeom>
        </p:spPr>
        <p:txBody>
          <a:bodyPr lIns="0" tIns="0" rIns="0" bIns="0"/>
          <a:lstStyle>
            <a:lvl1pPr marL="0" indent="0">
              <a:lnSpc>
                <a:spcPct val="100000"/>
              </a:lnSpc>
              <a:buNone/>
              <a:defRPr sz="2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Sub Headline</a:t>
            </a:r>
          </a:p>
        </p:txBody>
      </p:sp>
      <p:sp>
        <p:nvSpPr>
          <p:cNvPr id="12" name="Text Placeholder 3"/>
          <p:cNvSpPr>
            <a:spLocks noGrp="1"/>
          </p:cNvSpPr>
          <p:nvPr>
            <p:ph type="body" sz="half" idx="11" hasCustomPrompt="1"/>
          </p:nvPr>
        </p:nvSpPr>
        <p:spPr>
          <a:xfrm>
            <a:off x="442403" y="3104594"/>
            <a:ext cx="3869137" cy="327132"/>
          </a:xfrm>
          <a:prstGeom prst="rect">
            <a:avLst/>
          </a:prstGeom>
        </p:spPr>
        <p:txBody>
          <a:bodyPr lIns="0" tIns="0" rIns="0" bIns="0"/>
          <a:lstStyle>
            <a:lvl1pPr marL="0" indent="0">
              <a:buNone/>
              <a:defRPr sz="1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Name</a:t>
            </a:r>
          </a:p>
        </p:txBody>
      </p:sp>
      <p:sp>
        <p:nvSpPr>
          <p:cNvPr id="16" name="Text Placeholder 3"/>
          <p:cNvSpPr>
            <a:spLocks noGrp="1"/>
          </p:cNvSpPr>
          <p:nvPr>
            <p:ph type="body" sz="half" idx="12" hasCustomPrompt="1"/>
          </p:nvPr>
        </p:nvSpPr>
        <p:spPr>
          <a:xfrm>
            <a:off x="442403" y="3431723"/>
            <a:ext cx="3869137" cy="360060"/>
          </a:xfrm>
          <a:prstGeom prst="rect">
            <a:avLst/>
          </a:prstGeom>
        </p:spPr>
        <p:txBody>
          <a:bodyPr lIns="0" tIns="0" rIns="0" bIns="0"/>
          <a:lstStyle>
            <a:lvl1pPr marL="0" indent="0">
              <a:buNone/>
              <a:defRPr sz="1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a:t>Date</a:t>
            </a:r>
            <a:endParaRPr lang="en-US" dirty="0"/>
          </a:p>
        </p:txBody>
      </p:sp>
      <p:sp>
        <p:nvSpPr>
          <p:cNvPr id="14" name="Picture Placeholder 2"/>
          <p:cNvSpPr>
            <a:spLocks noGrp="1"/>
          </p:cNvSpPr>
          <p:nvPr>
            <p:ph type="pic" idx="13" hasCustomPrompt="1"/>
          </p:nvPr>
        </p:nvSpPr>
        <p:spPr>
          <a:xfrm>
            <a:off x="4564419" y="0"/>
            <a:ext cx="4579582" cy="5715000"/>
          </a:xfrm>
          <a:prstGeom prst="rect">
            <a:avLst/>
          </a:prstGeom>
        </p:spPr>
        <p:txBody>
          <a:bodyPr/>
          <a:lstStyle>
            <a:lvl1pPr marL="0" marR="0" indent="0" algn="l" defTabSz="685733" rtl="0" eaLnBrk="1" fontAlgn="auto" latinLnBrk="0" hangingPunct="1">
              <a:lnSpc>
                <a:spcPct val="90000"/>
              </a:lnSpc>
              <a:spcBef>
                <a:spcPts val="750"/>
              </a:spcBef>
              <a:spcAft>
                <a:spcPts val="0"/>
              </a:spcAft>
              <a:buClrTx/>
              <a:buSzTx/>
              <a:buFont typeface="Arial"/>
              <a:buNone/>
              <a:tabLst/>
              <a:defRPr sz="2400" b="1" i="0" baseline="0">
                <a:solidFill>
                  <a:schemeClr val="bg1">
                    <a:alpha val="62000"/>
                  </a:schemeClr>
                </a:solidFill>
              </a:defRPr>
            </a:lvl1pPr>
            <a:lvl2pPr marL="342866" indent="0">
              <a:buNone/>
              <a:defRPr sz="2100"/>
            </a:lvl2pPr>
            <a:lvl3pPr marL="685733" indent="0">
              <a:buNone/>
              <a:defRPr sz="1800"/>
            </a:lvl3pPr>
            <a:lvl4pPr marL="1028598" indent="0">
              <a:buNone/>
              <a:defRPr sz="1500"/>
            </a:lvl4pPr>
            <a:lvl5pPr marL="1371465" indent="0">
              <a:buNone/>
              <a:defRPr sz="1500"/>
            </a:lvl5pPr>
            <a:lvl6pPr marL="1714330" indent="0">
              <a:buNone/>
              <a:defRPr sz="1500"/>
            </a:lvl6pPr>
            <a:lvl7pPr marL="2057195" indent="0">
              <a:buNone/>
              <a:defRPr sz="1500"/>
            </a:lvl7pPr>
            <a:lvl8pPr marL="2400060" indent="0">
              <a:buNone/>
              <a:defRPr sz="1500"/>
            </a:lvl8pPr>
            <a:lvl9pPr marL="2742930" indent="0">
              <a:buNone/>
              <a:defRPr sz="1500"/>
            </a:lvl9pPr>
          </a:lstStyle>
          <a:p>
            <a:r>
              <a:rPr lang="en-US" dirty="0"/>
              <a:t>Click icon to add image.</a:t>
            </a:r>
          </a:p>
          <a:p>
            <a:r>
              <a:rPr lang="fi-FI" dirty="0" err="1"/>
              <a:t>Fit</a:t>
            </a:r>
            <a:r>
              <a:rPr lang="fi-FI" dirty="0"/>
              <a:t> </a:t>
            </a:r>
            <a:r>
              <a:rPr lang="fi-FI" dirty="0" err="1"/>
              <a:t>the</a:t>
            </a:r>
            <a:r>
              <a:rPr lang="fi-FI" dirty="0"/>
              <a:t> image to </a:t>
            </a:r>
            <a:r>
              <a:rPr lang="fi-FI" dirty="0" err="1"/>
              <a:t>frame</a:t>
            </a:r>
            <a:r>
              <a:rPr lang="fi-FI" dirty="0"/>
              <a:t> </a:t>
            </a:r>
            <a:br>
              <a:rPr lang="fi-FI" dirty="0"/>
            </a:br>
            <a:r>
              <a:rPr lang="fi-FI" dirty="0" err="1"/>
              <a:t>by</a:t>
            </a:r>
            <a:r>
              <a:rPr lang="fi-FI" dirty="0"/>
              <a:t> </a:t>
            </a:r>
            <a:r>
              <a:rPr lang="fi-FI" dirty="0" err="1"/>
              <a:t>choosing</a:t>
            </a:r>
            <a:r>
              <a:rPr lang="fi-FI" dirty="0"/>
              <a:t>: </a:t>
            </a:r>
            <a:br>
              <a:rPr lang="fi-FI" dirty="0"/>
            </a:br>
            <a:r>
              <a:rPr lang="fi-FI" dirty="0" err="1"/>
              <a:t>crop</a:t>
            </a:r>
            <a:r>
              <a:rPr lang="fi-FI" dirty="0"/>
              <a:t>&gt;</a:t>
            </a:r>
            <a:r>
              <a:rPr lang="fi-FI" dirty="0" err="1"/>
              <a:t>fit</a:t>
            </a:r>
            <a:r>
              <a:rPr lang="fi-FI" dirty="0"/>
              <a:t> / rajaa&gt;sovita</a:t>
            </a:r>
            <a:endParaRPr lang="en-US" dirty="0"/>
          </a:p>
        </p:txBody>
      </p:sp>
      <p:pic>
        <p:nvPicPr>
          <p:cNvPr id="21" name="Kuva 2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005361"/>
            <a:ext cx="2044059" cy="1674000"/>
          </a:xfrm>
          <a:prstGeom prst="rect">
            <a:avLst/>
          </a:prstGeom>
        </p:spPr>
      </p:pic>
    </p:spTree>
    <p:extLst>
      <p:ext uri="{BB962C8B-B14F-4D97-AF65-F5344CB8AC3E}">
        <p14:creationId xmlns:p14="http://schemas.microsoft.com/office/powerpoint/2010/main" val="75828619"/>
      </p:ext>
    </p:extLst>
  </p:cSld>
  <p:clrMapOvr>
    <a:masterClrMapping/>
  </p:clrMapOvr>
  <p:extLst>
    <p:ext uri="{DCECCB84-F9BA-43D5-87BE-67443E8EF086}">
      <p15:sldGuideLst xmlns:p15="http://schemas.microsoft.com/office/powerpoint/2012/main">
        <p15:guide id="1" orient="horz" pos="3297"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7. Divider - Red - Text and image">
    <p:spTree>
      <p:nvGrpSpPr>
        <p:cNvPr id="1" name=""/>
        <p:cNvGrpSpPr/>
        <p:nvPr/>
      </p:nvGrpSpPr>
      <p:grpSpPr>
        <a:xfrm>
          <a:off x="0" y="0"/>
          <a:ext cx="0" cy="0"/>
          <a:chOff x="0" y="0"/>
          <a:chExt cx="0" cy="0"/>
        </a:xfrm>
      </p:grpSpPr>
      <p:sp>
        <p:nvSpPr>
          <p:cNvPr id="11" name="Rectangle 10"/>
          <p:cNvSpPr/>
          <p:nvPr userDrawn="1"/>
        </p:nvSpPr>
        <p:spPr>
          <a:xfrm>
            <a:off x="0" y="0"/>
            <a:ext cx="9144000" cy="571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a:p>
        </p:txBody>
      </p:sp>
      <p:sp>
        <p:nvSpPr>
          <p:cNvPr id="3" name="Text Placeholder 2">
            <a:extLst>
              <a:ext uri="{FF2B5EF4-FFF2-40B4-BE49-F238E27FC236}">
                <a16:creationId xmlns:a16="http://schemas.microsoft.com/office/drawing/2014/main" id="{3CC9C0A2-E518-4F61-BACC-25E3255118C4}"/>
              </a:ext>
            </a:extLst>
          </p:cNvPr>
          <p:cNvSpPr>
            <a:spLocks noGrp="1"/>
          </p:cNvSpPr>
          <p:nvPr>
            <p:ph type="body" sz="quarter" idx="12" hasCustomPrompt="1"/>
          </p:nvPr>
        </p:nvSpPr>
        <p:spPr>
          <a:xfrm>
            <a:off x="287338" y="576797"/>
            <a:ext cx="4218160" cy="4186208"/>
          </a:xfrm>
          <a:prstGeom prst="rect">
            <a:avLst/>
          </a:prstGeom>
        </p:spPr>
        <p:txBody>
          <a:bodyPr lIns="0" tIns="0" rIns="0" bIns="0"/>
          <a:lstStyle>
            <a:lvl1pPr marL="0" indent="0">
              <a:lnSpc>
                <a:spcPct val="100000"/>
              </a:lnSpc>
              <a:buNone/>
              <a:defRPr sz="3300" b="1">
                <a:solidFill>
                  <a:schemeClr val="bg1"/>
                </a:solidFill>
              </a:defRPr>
            </a:lvl1pPr>
          </a:lstStyle>
          <a:p>
            <a:r>
              <a:rPr lang="fi-FI" dirty="0"/>
              <a:t>Lorem </a:t>
            </a:r>
            <a:r>
              <a:rPr lang="fi-FI" dirty="0" err="1"/>
              <a:t>ipsum</a:t>
            </a:r>
            <a:r>
              <a:rPr lang="fi-FI" dirty="0"/>
              <a:t> </a:t>
            </a:r>
            <a:r>
              <a:rPr lang="fi-FI" dirty="0" err="1"/>
              <a:t>dolor</a:t>
            </a:r>
            <a:r>
              <a:rPr lang="fi-FI" dirty="0"/>
              <a:t> </a:t>
            </a:r>
            <a:r>
              <a:rPr lang="fi-FI" dirty="0" err="1"/>
              <a:t>sit</a:t>
            </a:r>
            <a:r>
              <a:rPr lang="fi-FI" dirty="0"/>
              <a:t> amet, </a:t>
            </a:r>
            <a:r>
              <a:rPr lang="fi-FI" dirty="0" err="1"/>
              <a:t>consectetur</a:t>
            </a:r>
            <a:r>
              <a:rPr lang="fi-FI" dirty="0"/>
              <a:t> adipiscing elit. </a:t>
            </a:r>
            <a:r>
              <a:rPr lang="fi-FI" dirty="0" err="1"/>
              <a:t>Maecenas</a:t>
            </a:r>
            <a:r>
              <a:rPr lang="fi-FI" dirty="0"/>
              <a:t> </a:t>
            </a:r>
            <a:r>
              <a:rPr lang="fi-FI" dirty="0" err="1"/>
              <a:t>velit</a:t>
            </a:r>
            <a:r>
              <a:rPr lang="fi-FI" dirty="0"/>
              <a:t> </a:t>
            </a:r>
            <a:r>
              <a:rPr lang="fi-FI" dirty="0" err="1"/>
              <a:t>velit</a:t>
            </a:r>
            <a:r>
              <a:rPr lang="fi-FI" dirty="0"/>
              <a:t>, </a:t>
            </a:r>
            <a:r>
              <a:rPr lang="fi-FI" dirty="0" err="1"/>
              <a:t>consequat</a:t>
            </a:r>
            <a:r>
              <a:rPr lang="fi-FI" dirty="0"/>
              <a:t> </a:t>
            </a:r>
            <a:r>
              <a:rPr lang="fi-FI" dirty="0" err="1"/>
              <a:t>eget</a:t>
            </a:r>
            <a:r>
              <a:rPr lang="fi-FI" dirty="0"/>
              <a:t> </a:t>
            </a:r>
            <a:r>
              <a:rPr lang="fi-FI" dirty="0" err="1"/>
              <a:t>ullamcorper</a:t>
            </a:r>
            <a:r>
              <a:rPr lang="fi-FI" dirty="0"/>
              <a:t> a, </a:t>
            </a:r>
            <a:r>
              <a:rPr lang="fi-FI" dirty="0" err="1"/>
              <a:t>maximus</a:t>
            </a:r>
            <a:r>
              <a:rPr lang="fi-FI" dirty="0"/>
              <a:t> </a:t>
            </a:r>
            <a:r>
              <a:rPr lang="fi-FI" dirty="0" err="1"/>
              <a:t>ac</a:t>
            </a:r>
            <a:r>
              <a:rPr lang="fi-FI" dirty="0"/>
              <a:t> ex.</a:t>
            </a:r>
          </a:p>
        </p:txBody>
      </p:sp>
      <p:sp>
        <p:nvSpPr>
          <p:cNvPr id="4" name="Päivämäärän paikkamerkki 3">
            <a:extLst>
              <a:ext uri="{FF2B5EF4-FFF2-40B4-BE49-F238E27FC236}">
                <a16:creationId xmlns:a16="http://schemas.microsoft.com/office/drawing/2014/main" id="{04E326D0-D397-4DCF-88BA-ADD90C3D5C3E}"/>
              </a:ext>
            </a:extLst>
          </p:cNvPr>
          <p:cNvSpPr>
            <a:spLocks noGrp="1"/>
          </p:cNvSpPr>
          <p:nvPr>
            <p:ph type="dt" sz="half" idx="13"/>
          </p:nvPr>
        </p:nvSpPr>
        <p:spPr/>
        <p:txBody>
          <a:bodyPr/>
          <a:lstStyle>
            <a:lvl1pPr>
              <a:defRPr>
                <a:solidFill>
                  <a:srgbClr val="FFFFFF"/>
                </a:solidFill>
              </a:defRPr>
            </a:lvl1pPr>
          </a:lstStyle>
          <a:p>
            <a:r>
              <a:rPr lang="fi-FI"/>
              <a:t>dd.mm.yyyy</a:t>
            </a:r>
            <a:endParaRPr lang="en-US" dirty="0"/>
          </a:p>
        </p:txBody>
      </p:sp>
      <p:sp>
        <p:nvSpPr>
          <p:cNvPr id="10" name="Dian numeron paikkamerkki 9">
            <a:extLst>
              <a:ext uri="{FF2B5EF4-FFF2-40B4-BE49-F238E27FC236}">
                <a16:creationId xmlns:a16="http://schemas.microsoft.com/office/drawing/2014/main" id="{439BEBFE-6A3C-4862-B3C0-DF2EC5E8CBFB}"/>
              </a:ext>
            </a:extLst>
          </p:cNvPr>
          <p:cNvSpPr>
            <a:spLocks noGrp="1"/>
          </p:cNvSpPr>
          <p:nvPr>
            <p:ph type="sldNum" sz="quarter" idx="15"/>
          </p:nvPr>
        </p:nvSpPr>
        <p:spPr/>
        <p:txBody>
          <a:bodyPr/>
          <a:lstStyle>
            <a:lvl1pPr>
              <a:defRPr>
                <a:solidFill>
                  <a:srgbClr val="FFFFFF"/>
                </a:solidFill>
              </a:defRPr>
            </a:lvl1pPr>
          </a:lstStyle>
          <a:p>
            <a:fld id="{28F7F04C-F568-F649-A2AE-EA61C66B69B4}" type="slidenum">
              <a:rPr lang="en-US" smtClean="0"/>
              <a:pPr/>
              <a:t>‹#›</a:t>
            </a:fld>
            <a:endParaRPr lang="en-US" dirty="0"/>
          </a:p>
        </p:txBody>
      </p:sp>
      <p:pic>
        <p:nvPicPr>
          <p:cNvPr id="12" name="Kuva 11"/>
          <p:cNvPicPr>
            <a:picLocks noChangeAspect="1"/>
          </p:cNvPicPr>
          <p:nvPr userDrawn="1"/>
        </p:nvPicPr>
        <p:blipFill rotWithShape="1">
          <a:blip r:embed="rId2">
            <a:extLst>
              <a:ext uri="{28A0092B-C50C-407E-A947-70E740481C1C}">
                <a14:useLocalDpi xmlns:a14="http://schemas.microsoft.com/office/drawing/2010/main" val="0"/>
              </a:ext>
            </a:extLst>
          </a:blip>
          <a:srcRect l="33859" r="22506"/>
          <a:stretch/>
        </p:blipFill>
        <p:spPr>
          <a:xfrm>
            <a:off x="4715180" y="0"/>
            <a:ext cx="4428000" cy="5715000"/>
          </a:xfrm>
          <a:prstGeom prst="rect">
            <a:avLst/>
          </a:prstGeom>
        </p:spPr>
      </p:pic>
      <p:sp>
        <p:nvSpPr>
          <p:cNvPr id="5" name="Alatunnisteen paikkamerkki 4">
            <a:extLst>
              <a:ext uri="{FF2B5EF4-FFF2-40B4-BE49-F238E27FC236}">
                <a16:creationId xmlns:a16="http://schemas.microsoft.com/office/drawing/2014/main" id="{0B124AD7-04E5-4E26-A7E3-6E499B81497F}"/>
              </a:ext>
            </a:extLst>
          </p:cNvPr>
          <p:cNvSpPr>
            <a:spLocks noGrp="1"/>
          </p:cNvSpPr>
          <p:nvPr>
            <p:ph type="ftr" sz="quarter" idx="14"/>
          </p:nvPr>
        </p:nvSpPr>
        <p:spPr/>
        <p:txBody>
          <a:bodyPr/>
          <a:lstStyle>
            <a:lvl1pPr>
              <a:defRPr>
                <a:solidFill>
                  <a:srgbClr val="FFFFFF"/>
                </a:solidFill>
              </a:defRPr>
            </a:lvl1pPr>
          </a:lstStyle>
          <a:p>
            <a:r>
              <a:rPr lang="fi-FI" dirty="0" err="1"/>
              <a:t>Your</a:t>
            </a:r>
            <a:r>
              <a:rPr lang="fi-FI" dirty="0"/>
              <a:t> text </a:t>
            </a:r>
            <a:r>
              <a:rPr lang="fi-FI" dirty="0" err="1"/>
              <a:t>here</a:t>
            </a:r>
            <a:endParaRPr lang="fi-FI" dirty="0"/>
          </a:p>
        </p:txBody>
      </p:sp>
      <p:pic>
        <p:nvPicPr>
          <p:cNvPr id="18" name="Kuva 1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 y="4823410"/>
            <a:ext cx="2149762" cy="856800"/>
          </a:xfrm>
          <a:prstGeom prst="rect">
            <a:avLst/>
          </a:prstGeom>
        </p:spPr>
      </p:pic>
    </p:spTree>
    <p:extLst>
      <p:ext uri="{BB962C8B-B14F-4D97-AF65-F5344CB8AC3E}">
        <p14:creationId xmlns:p14="http://schemas.microsoft.com/office/powerpoint/2010/main" val="2907931115"/>
      </p:ext>
    </p:extLst>
  </p:cSld>
  <p:clrMapOvr>
    <a:masterClrMapping/>
  </p:clrMapOvr>
  <p:extLst>
    <p:ext uri="{DCECCB84-F9BA-43D5-87BE-67443E8EF086}">
      <p15:sldGuideLst xmlns:p15="http://schemas.microsoft.com/office/powerpoint/2012/main">
        <p15:guide id="1" pos="2971"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7. Divider - Red - Text and image">
    <p:spTree>
      <p:nvGrpSpPr>
        <p:cNvPr id="1" name=""/>
        <p:cNvGrpSpPr/>
        <p:nvPr/>
      </p:nvGrpSpPr>
      <p:grpSpPr>
        <a:xfrm>
          <a:off x="0" y="0"/>
          <a:ext cx="0" cy="0"/>
          <a:chOff x="0" y="0"/>
          <a:chExt cx="0" cy="0"/>
        </a:xfrm>
      </p:grpSpPr>
      <p:sp>
        <p:nvSpPr>
          <p:cNvPr id="11" name="Rectangle 10"/>
          <p:cNvSpPr/>
          <p:nvPr userDrawn="1"/>
        </p:nvSpPr>
        <p:spPr>
          <a:xfrm>
            <a:off x="0" y="0"/>
            <a:ext cx="9144000" cy="571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a:p>
        </p:txBody>
      </p:sp>
      <p:sp>
        <p:nvSpPr>
          <p:cNvPr id="3" name="Text Placeholder 2">
            <a:extLst>
              <a:ext uri="{FF2B5EF4-FFF2-40B4-BE49-F238E27FC236}">
                <a16:creationId xmlns:a16="http://schemas.microsoft.com/office/drawing/2014/main" id="{3CC9C0A2-E518-4F61-BACC-25E3255118C4}"/>
              </a:ext>
            </a:extLst>
          </p:cNvPr>
          <p:cNvSpPr>
            <a:spLocks noGrp="1"/>
          </p:cNvSpPr>
          <p:nvPr>
            <p:ph type="body" sz="quarter" idx="12" hasCustomPrompt="1"/>
          </p:nvPr>
        </p:nvSpPr>
        <p:spPr>
          <a:xfrm>
            <a:off x="287338" y="576797"/>
            <a:ext cx="4218160" cy="4186208"/>
          </a:xfrm>
          <a:prstGeom prst="rect">
            <a:avLst/>
          </a:prstGeom>
        </p:spPr>
        <p:txBody>
          <a:bodyPr lIns="0" tIns="0" rIns="0" bIns="0"/>
          <a:lstStyle>
            <a:lvl1pPr marL="0" indent="0">
              <a:lnSpc>
                <a:spcPct val="100000"/>
              </a:lnSpc>
              <a:buNone/>
              <a:defRPr sz="3300" b="1">
                <a:solidFill>
                  <a:schemeClr val="bg1"/>
                </a:solidFill>
              </a:defRPr>
            </a:lvl1pPr>
          </a:lstStyle>
          <a:p>
            <a:r>
              <a:rPr lang="fi-FI" dirty="0"/>
              <a:t>Lorem </a:t>
            </a:r>
            <a:r>
              <a:rPr lang="fi-FI" dirty="0" err="1"/>
              <a:t>ipsum</a:t>
            </a:r>
            <a:r>
              <a:rPr lang="fi-FI" dirty="0"/>
              <a:t> </a:t>
            </a:r>
            <a:r>
              <a:rPr lang="fi-FI" dirty="0" err="1"/>
              <a:t>dolor</a:t>
            </a:r>
            <a:r>
              <a:rPr lang="fi-FI" dirty="0"/>
              <a:t> </a:t>
            </a:r>
            <a:r>
              <a:rPr lang="fi-FI" dirty="0" err="1"/>
              <a:t>sit</a:t>
            </a:r>
            <a:r>
              <a:rPr lang="fi-FI" dirty="0"/>
              <a:t> amet, </a:t>
            </a:r>
            <a:r>
              <a:rPr lang="fi-FI" dirty="0" err="1"/>
              <a:t>consectetur</a:t>
            </a:r>
            <a:r>
              <a:rPr lang="fi-FI" dirty="0"/>
              <a:t> </a:t>
            </a:r>
            <a:r>
              <a:rPr lang="fi-FI" dirty="0" err="1"/>
              <a:t>adipiscing</a:t>
            </a:r>
            <a:r>
              <a:rPr lang="fi-FI" dirty="0"/>
              <a:t> elit. Maecenas </a:t>
            </a:r>
            <a:r>
              <a:rPr lang="fi-FI" dirty="0" err="1"/>
              <a:t>velit</a:t>
            </a:r>
            <a:r>
              <a:rPr lang="fi-FI" dirty="0"/>
              <a:t> </a:t>
            </a:r>
            <a:r>
              <a:rPr lang="fi-FI" dirty="0" err="1"/>
              <a:t>velit</a:t>
            </a:r>
            <a:r>
              <a:rPr lang="fi-FI" dirty="0"/>
              <a:t>, </a:t>
            </a:r>
            <a:r>
              <a:rPr lang="fi-FI" dirty="0" err="1"/>
              <a:t>consequat</a:t>
            </a:r>
            <a:r>
              <a:rPr lang="fi-FI" dirty="0"/>
              <a:t> </a:t>
            </a:r>
            <a:r>
              <a:rPr lang="fi-FI" dirty="0" err="1"/>
              <a:t>eget</a:t>
            </a:r>
            <a:r>
              <a:rPr lang="fi-FI" dirty="0"/>
              <a:t> </a:t>
            </a:r>
            <a:r>
              <a:rPr lang="fi-FI" dirty="0" err="1"/>
              <a:t>ullamcorper</a:t>
            </a:r>
            <a:r>
              <a:rPr lang="fi-FI" dirty="0"/>
              <a:t> a, </a:t>
            </a:r>
            <a:r>
              <a:rPr lang="fi-FI" dirty="0" err="1"/>
              <a:t>maximus</a:t>
            </a:r>
            <a:r>
              <a:rPr lang="fi-FI" dirty="0"/>
              <a:t> </a:t>
            </a:r>
            <a:r>
              <a:rPr lang="fi-FI" dirty="0" err="1"/>
              <a:t>ac</a:t>
            </a:r>
            <a:r>
              <a:rPr lang="fi-FI" dirty="0"/>
              <a:t> ex.</a:t>
            </a:r>
          </a:p>
        </p:txBody>
      </p:sp>
      <p:sp>
        <p:nvSpPr>
          <p:cNvPr id="4" name="Päivämäärän paikkamerkki 3">
            <a:extLst>
              <a:ext uri="{FF2B5EF4-FFF2-40B4-BE49-F238E27FC236}">
                <a16:creationId xmlns:a16="http://schemas.microsoft.com/office/drawing/2014/main" id="{04E326D0-D397-4DCF-88BA-ADD90C3D5C3E}"/>
              </a:ext>
            </a:extLst>
          </p:cNvPr>
          <p:cNvSpPr>
            <a:spLocks noGrp="1"/>
          </p:cNvSpPr>
          <p:nvPr>
            <p:ph type="dt" sz="half" idx="13"/>
          </p:nvPr>
        </p:nvSpPr>
        <p:spPr/>
        <p:txBody>
          <a:bodyPr/>
          <a:lstStyle>
            <a:lvl1pPr>
              <a:defRPr>
                <a:solidFill>
                  <a:srgbClr val="FFFFFF"/>
                </a:solidFill>
              </a:defRPr>
            </a:lvl1pPr>
          </a:lstStyle>
          <a:p>
            <a:r>
              <a:rPr lang="fi-FI"/>
              <a:t>dd.mm.yyyy</a:t>
            </a:r>
            <a:endParaRPr lang="en-US" dirty="0"/>
          </a:p>
        </p:txBody>
      </p:sp>
      <p:sp>
        <p:nvSpPr>
          <p:cNvPr id="10" name="Dian numeron paikkamerkki 9">
            <a:extLst>
              <a:ext uri="{FF2B5EF4-FFF2-40B4-BE49-F238E27FC236}">
                <a16:creationId xmlns:a16="http://schemas.microsoft.com/office/drawing/2014/main" id="{439BEBFE-6A3C-4862-B3C0-DF2EC5E8CBFB}"/>
              </a:ext>
            </a:extLst>
          </p:cNvPr>
          <p:cNvSpPr>
            <a:spLocks noGrp="1"/>
          </p:cNvSpPr>
          <p:nvPr>
            <p:ph type="sldNum" sz="quarter" idx="15"/>
          </p:nvPr>
        </p:nvSpPr>
        <p:spPr/>
        <p:txBody>
          <a:bodyPr/>
          <a:lstStyle>
            <a:lvl1pPr>
              <a:defRPr>
                <a:solidFill>
                  <a:srgbClr val="FFFFFF"/>
                </a:solidFill>
              </a:defRPr>
            </a:lvl1pPr>
          </a:lstStyle>
          <a:p>
            <a:fld id="{28F7F04C-F568-F649-A2AE-EA61C66B69B4}" type="slidenum">
              <a:rPr lang="en-US" smtClean="0"/>
              <a:pPr/>
              <a:t>‹#›</a:t>
            </a:fld>
            <a:endParaRPr lang="en-US" dirty="0"/>
          </a:p>
        </p:txBody>
      </p:sp>
      <p:pic>
        <p:nvPicPr>
          <p:cNvPr id="14" name="Kuva 13"/>
          <p:cNvPicPr>
            <a:picLocks noChangeAspect="1"/>
          </p:cNvPicPr>
          <p:nvPr userDrawn="1"/>
        </p:nvPicPr>
        <p:blipFill rotWithShape="1">
          <a:blip r:embed="rId2">
            <a:extLst>
              <a:ext uri="{28A0092B-C50C-407E-A947-70E740481C1C}">
                <a14:useLocalDpi xmlns:a14="http://schemas.microsoft.com/office/drawing/2010/main" val="0"/>
              </a:ext>
            </a:extLst>
          </a:blip>
          <a:srcRect l="33408" r="14927"/>
          <a:stretch/>
        </p:blipFill>
        <p:spPr>
          <a:xfrm>
            <a:off x="4722854" y="0"/>
            <a:ext cx="4428000" cy="5715000"/>
          </a:xfrm>
          <a:prstGeom prst="rect">
            <a:avLst/>
          </a:prstGeom>
        </p:spPr>
      </p:pic>
      <p:sp>
        <p:nvSpPr>
          <p:cNvPr id="5" name="Alatunnisteen paikkamerkki 4">
            <a:extLst>
              <a:ext uri="{FF2B5EF4-FFF2-40B4-BE49-F238E27FC236}">
                <a16:creationId xmlns:a16="http://schemas.microsoft.com/office/drawing/2014/main" id="{0B124AD7-04E5-4E26-A7E3-6E499B81497F}"/>
              </a:ext>
            </a:extLst>
          </p:cNvPr>
          <p:cNvSpPr>
            <a:spLocks noGrp="1"/>
          </p:cNvSpPr>
          <p:nvPr>
            <p:ph type="ftr" sz="quarter" idx="14"/>
          </p:nvPr>
        </p:nvSpPr>
        <p:spPr/>
        <p:txBody>
          <a:bodyPr/>
          <a:lstStyle>
            <a:lvl1pPr>
              <a:defRPr>
                <a:solidFill>
                  <a:srgbClr val="FFFFFF"/>
                </a:solidFill>
              </a:defRPr>
            </a:lvl1pPr>
          </a:lstStyle>
          <a:p>
            <a:r>
              <a:rPr lang="fi-FI" dirty="0" err="1"/>
              <a:t>Your</a:t>
            </a:r>
            <a:r>
              <a:rPr lang="fi-FI" dirty="0"/>
              <a:t> text </a:t>
            </a:r>
            <a:r>
              <a:rPr lang="fi-FI" dirty="0" err="1"/>
              <a:t>here</a:t>
            </a:r>
            <a:endParaRPr lang="fi-FI" dirty="0"/>
          </a:p>
        </p:txBody>
      </p:sp>
      <p:pic>
        <p:nvPicPr>
          <p:cNvPr id="18" name="Kuva 1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 y="4823410"/>
            <a:ext cx="2149762" cy="856800"/>
          </a:xfrm>
          <a:prstGeom prst="rect">
            <a:avLst/>
          </a:prstGeom>
        </p:spPr>
      </p:pic>
    </p:spTree>
    <p:extLst>
      <p:ext uri="{BB962C8B-B14F-4D97-AF65-F5344CB8AC3E}">
        <p14:creationId xmlns:p14="http://schemas.microsoft.com/office/powerpoint/2010/main" val="3970361234"/>
      </p:ext>
    </p:extLst>
  </p:cSld>
  <p:clrMapOvr>
    <a:masterClrMapping/>
  </p:clrMapOvr>
  <p:extLst>
    <p:ext uri="{DCECCB84-F9BA-43D5-87BE-67443E8EF086}">
      <p15:sldGuideLst xmlns:p15="http://schemas.microsoft.com/office/powerpoint/2012/main">
        <p15:guide id="1" pos="2971"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7. Divider - Red - Text and image">
    <p:spTree>
      <p:nvGrpSpPr>
        <p:cNvPr id="1" name=""/>
        <p:cNvGrpSpPr/>
        <p:nvPr/>
      </p:nvGrpSpPr>
      <p:grpSpPr>
        <a:xfrm>
          <a:off x="0" y="0"/>
          <a:ext cx="0" cy="0"/>
          <a:chOff x="0" y="0"/>
          <a:chExt cx="0" cy="0"/>
        </a:xfrm>
      </p:grpSpPr>
      <p:sp>
        <p:nvSpPr>
          <p:cNvPr id="11" name="Rectangle 10"/>
          <p:cNvSpPr/>
          <p:nvPr userDrawn="1"/>
        </p:nvSpPr>
        <p:spPr>
          <a:xfrm>
            <a:off x="0" y="0"/>
            <a:ext cx="9144000" cy="571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a:p>
        </p:txBody>
      </p:sp>
      <p:sp>
        <p:nvSpPr>
          <p:cNvPr id="3" name="Text Placeholder 2">
            <a:extLst>
              <a:ext uri="{FF2B5EF4-FFF2-40B4-BE49-F238E27FC236}">
                <a16:creationId xmlns:a16="http://schemas.microsoft.com/office/drawing/2014/main" id="{3CC9C0A2-E518-4F61-BACC-25E3255118C4}"/>
              </a:ext>
            </a:extLst>
          </p:cNvPr>
          <p:cNvSpPr>
            <a:spLocks noGrp="1"/>
          </p:cNvSpPr>
          <p:nvPr>
            <p:ph type="body" sz="quarter" idx="12" hasCustomPrompt="1"/>
          </p:nvPr>
        </p:nvSpPr>
        <p:spPr>
          <a:xfrm>
            <a:off x="287338" y="576797"/>
            <a:ext cx="4218160" cy="4186208"/>
          </a:xfrm>
          <a:prstGeom prst="rect">
            <a:avLst/>
          </a:prstGeom>
        </p:spPr>
        <p:txBody>
          <a:bodyPr lIns="0" tIns="0" rIns="0" bIns="0"/>
          <a:lstStyle>
            <a:lvl1pPr marL="0" indent="0">
              <a:lnSpc>
                <a:spcPct val="100000"/>
              </a:lnSpc>
              <a:buNone/>
              <a:defRPr sz="3300" b="1">
                <a:solidFill>
                  <a:schemeClr val="bg1"/>
                </a:solidFill>
              </a:defRPr>
            </a:lvl1pPr>
          </a:lstStyle>
          <a:p>
            <a:r>
              <a:rPr lang="fi-FI" dirty="0"/>
              <a:t>Lorem </a:t>
            </a:r>
            <a:r>
              <a:rPr lang="fi-FI" dirty="0" err="1"/>
              <a:t>ipsum</a:t>
            </a:r>
            <a:r>
              <a:rPr lang="fi-FI" dirty="0"/>
              <a:t> </a:t>
            </a:r>
            <a:r>
              <a:rPr lang="fi-FI" dirty="0" err="1"/>
              <a:t>dolor</a:t>
            </a:r>
            <a:r>
              <a:rPr lang="fi-FI" dirty="0"/>
              <a:t> </a:t>
            </a:r>
            <a:r>
              <a:rPr lang="fi-FI" dirty="0" err="1"/>
              <a:t>sit</a:t>
            </a:r>
            <a:r>
              <a:rPr lang="fi-FI" dirty="0"/>
              <a:t> amet, </a:t>
            </a:r>
            <a:r>
              <a:rPr lang="fi-FI" dirty="0" err="1"/>
              <a:t>consectetur</a:t>
            </a:r>
            <a:r>
              <a:rPr lang="fi-FI" dirty="0"/>
              <a:t> </a:t>
            </a:r>
            <a:r>
              <a:rPr lang="fi-FI" dirty="0" err="1"/>
              <a:t>adipiscing</a:t>
            </a:r>
            <a:r>
              <a:rPr lang="fi-FI" dirty="0"/>
              <a:t> elit. Maecenas </a:t>
            </a:r>
            <a:r>
              <a:rPr lang="fi-FI" dirty="0" err="1"/>
              <a:t>velit</a:t>
            </a:r>
            <a:r>
              <a:rPr lang="fi-FI" dirty="0"/>
              <a:t> </a:t>
            </a:r>
            <a:r>
              <a:rPr lang="fi-FI" dirty="0" err="1"/>
              <a:t>velit</a:t>
            </a:r>
            <a:r>
              <a:rPr lang="fi-FI" dirty="0"/>
              <a:t>, </a:t>
            </a:r>
            <a:r>
              <a:rPr lang="fi-FI" dirty="0" err="1"/>
              <a:t>consequat</a:t>
            </a:r>
            <a:r>
              <a:rPr lang="fi-FI" dirty="0"/>
              <a:t> </a:t>
            </a:r>
            <a:r>
              <a:rPr lang="fi-FI" dirty="0" err="1"/>
              <a:t>eget</a:t>
            </a:r>
            <a:r>
              <a:rPr lang="fi-FI" dirty="0"/>
              <a:t> </a:t>
            </a:r>
            <a:r>
              <a:rPr lang="fi-FI" dirty="0" err="1"/>
              <a:t>ullamcorper</a:t>
            </a:r>
            <a:r>
              <a:rPr lang="fi-FI" dirty="0"/>
              <a:t> a, </a:t>
            </a:r>
            <a:r>
              <a:rPr lang="fi-FI" dirty="0" err="1"/>
              <a:t>maximus</a:t>
            </a:r>
            <a:r>
              <a:rPr lang="fi-FI" dirty="0"/>
              <a:t> </a:t>
            </a:r>
            <a:r>
              <a:rPr lang="fi-FI" dirty="0" err="1"/>
              <a:t>ac</a:t>
            </a:r>
            <a:r>
              <a:rPr lang="fi-FI" dirty="0"/>
              <a:t> ex.</a:t>
            </a:r>
          </a:p>
        </p:txBody>
      </p:sp>
      <p:sp>
        <p:nvSpPr>
          <p:cNvPr id="4" name="Päivämäärän paikkamerkki 3">
            <a:extLst>
              <a:ext uri="{FF2B5EF4-FFF2-40B4-BE49-F238E27FC236}">
                <a16:creationId xmlns:a16="http://schemas.microsoft.com/office/drawing/2014/main" id="{04E326D0-D397-4DCF-88BA-ADD90C3D5C3E}"/>
              </a:ext>
            </a:extLst>
          </p:cNvPr>
          <p:cNvSpPr>
            <a:spLocks noGrp="1"/>
          </p:cNvSpPr>
          <p:nvPr>
            <p:ph type="dt" sz="half" idx="13"/>
          </p:nvPr>
        </p:nvSpPr>
        <p:spPr/>
        <p:txBody>
          <a:bodyPr/>
          <a:lstStyle>
            <a:lvl1pPr>
              <a:defRPr>
                <a:solidFill>
                  <a:srgbClr val="FFFFFF"/>
                </a:solidFill>
              </a:defRPr>
            </a:lvl1pPr>
          </a:lstStyle>
          <a:p>
            <a:r>
              <a:rPr lang="fi-FI"/>
              <a:t>dd.mm.yyyy</a:t>
            </a:r>
            <a:endParaRPr lang="en-US" dirty="0"/>
          </a:p>
        </p:txBody>
      </p:sp>
      <p:sp>
        <p:nvSpPr>
          <p:cNvPr id="10" name="Dian numeron paikkamerkki 9">
            <a:extLst>
              <a:ext uri="{FF2B5EF4-FFF2-40B4-BE49-F238E27FC236}">
                <a16:creationId xmlns:a16="http://schemas.microsoft.com/office/drawing/2014/main" id="{439BEBFE-6A3C-4862-B3C0-DF2EC5E8CBFB}"/>
              </a:ext>
            </a:extLst>
          </p:cNvPr>
          <p:cNvSpPr>
            <a:spLocks noGrp="1"/>
          </p:cNvSpPr>
          <p:nvPr>
            <p:ph type="sldNum" sz="quarter" idx="15"/>
          </p:nvPr>
        </p:nvSpPr>
        <p:spPr/>
        <p:txBody>
          <a:bodyPr/>
          <a:lstStyle>
            <a:lvl1pPr>
              <a:defRPr>
                <a:solidFill>
                  <a:srgbClr val="FFFFFF"/>
                </a:solidFill>
              </a:defRPr>
            </a:lvl1pPr>
          </a:lstStyle>
          <a:p>
            <a:fld id="{28F7F04C-F568-F649-A2AE-EA61C66B69B4}" type="slidenum">
              <a:rPr lang="en-US" smtClean="0"/>
              <a:pPr/>
              <a:t>‹#›</a:t>
            </a:fld>
            <a:endParaRPr lang="en-US" dirty="0"/>
          </a:p>
        </p:txBody>
      </p:sp>
      <p:pic>
        <p:nvPicPr>
          <p:cNvPr id="13" name="Kuva 12"/>
          <p:cNvPicPr>
            <a:picLocks noChangeAspect="1"/>
          </p:cNvPicPr>
          <p:nvPr userDrawn="1"/>
        </p:nvPicPr>
        <p:blipFill rotWithShape="1">
          <a:blip r:embed="rId2">
            <a:extLst>
              <a:ext uri="{28A0092B-C50C-407E-A947-70E740481C1C}">
                <a14:useLocalDpi xmlns:a14="http://schemas.microsoft.com/office/drawing/2010/main" val="0"/>
              </a:ext>
            </a:extLst>
          </a:blip>
          <a:srcRect l="20020" r="21909"/>
          <a:stretch/>
        </p:blipFill>
        <p:spPr>
          <a:xfrm>
            <a:off x="4713402" y="1"/>
            <a:ext cx="4428000" cy="5714999"/>
          </a:xfrm>
          <a:prstGeom prst="rect">
            <a:avLst/>
          </a:prstGeom>
        </p:spPr>
      </p:pic>
      <p:sp>
        <p:nvSpPr>
          <p:cNvPr id="5" name="Alatunnisteen paikkamerkki 4">
            <a:extLst>
              <a:ext uri="{FF2B5EF4-FFF2-40B4-BE49-F238E27FC236}">
                <a16:creationId xmlns:a16="http://schemas.microsoft.com/office/drawing/2014/main" id="{0B124AD7-04E5-4E26-A7E3-6E499B81497F}"/>
              </a:ext>
            </a:extLst>
          </p:cNvPr>
          <p:cNvSpPr>
            <a:spLocks noGrp="1"/>
          </p:cNvSpPr>
          <p:nvPr>
            <p:ph type="ftr" sz="quarter" idx="14"/>
          </p:nvPr>
        </p:nvSpPr>
        <p:spPr/>
        <p:txBody>
          <a:bodyPr/>
          <a:lstStyle>
            <a:lvl1pPr>
              <a:defRPr>
                <a:solidFill>
                  <a:srgbClr val="FFFFFF"/>
                </a:solidFill>
              </a:defRPr>
            </a:lvl1pPr>
          </a:lstStyle>
          <a:p>
            <a:r>
              <a:rPr lang="fi-FI" dirty="0" err="1"/>
              <a:t>Your</a:t>
            </a:r>
            <a:r>
              <a:rPr lang="fi-FI" dirty="0"/>
              <a:t> text </a:t>
            </a:r>
            <a:r>
              <a:rPr lang="fi-FI" dirty="0" err="1"/>
              <a:t>here</a:t>
            </a:r>
            <a:endParaRPr lang="fi-FI" dirty="0"/>
          </a:p>
        </p:txBody>
      </p:sp>
      <p:pic>
        <p:nvPicPr>
          <p:cNvPr id="18" name="Kuva 1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 y="4823410"/>
            <a:ext cx="2149762" cy="856800"/>
          </a:xfrm>
          <a:prstGeom prst="rect">
            <a:avLst/>
          </a:prstGeom>
        </p:spPr>
      </p:pic>
    </p:spTree>
    <p:extLst>
      <p:ext uri="{BB962C8B-B14F-4D97-AF65-F5344CB8AC3E}">
        <p14:creationId xmlns:p14="http://schemas.microsoft.com/office/powerpoint/2010/main" val="463234212"/>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 Body slide - 1 wide column">
    <p:spTree>
      <p:nvGrpSpPr>
        <p:cNvPr id="1" name=""/>
        <p:cNvGrpSpPr/>
        <p:nvPr/>
      </p:nvGrpSpPr>
      <p:grpSpPr>
        <a:xfrm>
          <a:off x="0" y="0"/>
          <a:ext cx="0" cy="0"/>
          <a:chOff x="0" y="0"/>
          <a:chExt cx="0" cy="0"/>
        </a:xfrm>
      </p:grpSpPr>
      <p:sp>
        <p:nvSpPr>
          <p:cNvPr id="11" name="Text Placeholder 3"/>
          <p:cNvSpPr>
            <a:spLocks noGrp="1"/>
          </p:cNvSpPr>
          <p:nvPr>
            <p:ph type="body" sz="half" idx="10" hasCustomPrompt="1"/>
          </p:nvPr>
        </p:nvSpPr>
        <p:spPr>
          <a:xfrm>
            <a:off x="292353" y="215948"/>
            <a:ext cx="8492897" cy="1110638"/>
          </a:xfrm>
          <a:prstGeom prst="rect">
            <a:avLst/>
          </a:prstGeom>
        </p:spPr>
        <p:txBody>
          <a:bodyPr lIns="0" tIns="0" rIns="0" bIns="0"/>
          <a:lstStyle>
            <a:lvl1pPr marL="0" indent="0">
              <a:lnSpc>
                <a:spcPct val="100000"/>
              </a:lnSpc>
              <a:buNone/>
              <a:defRPr sz="4000" b="1" baseline="0">
                <a:solidFill>
                  <a:schemeClr val="tx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Body slide title </a:t>
            </a:r>
          </a:p>
        </p:txBody>
      </p:sp>
      <p:sp>
        <p:nvSpPr>
          <p:cNvPr id="13" name="Text Placeholder 3"/>
          <p:cNvSpPr>
            <a:spLocks noGrp="1"/>
          </p:cNvSpPr>
          <p:nvPr>
            <p:ph type="body" sz="half" idx="11" hasCustomPrompt="1"/>
          </p:nvPr>
        </p:nvSpPr>
        <p:spPr>
          <a:xfrm>
            <a:off x="292353" y="1563761"/>
            <a:ext cx="8492897" cy="3388289"/>
          </a:xfrm>
          <a:prstGeom prst="rect">
            <a:avLst/>
          </a:prstGeom>
        </p:spPr>
        <p:txBody>
          <a:bodyPr lIns="0" tIns="0" rIns="0" bIns="0"/>
          <a:lstStyle>
            <a:lvl1pPr marL="0" marR="0" indent="0" algn="l" defTabSz="685733" rtl="0" eaLnBrk="1" fontAlgn="auto" latinLnBrk="0" hangingPunct="1">
              <a:lnSpc>
                <a:spcPct val="100000"/>
              </a:lnSpc>
              <a:spcBef>
                <a:spcPts val="750"/>
              </a:spcBef>
              <a:spcAft>
                <a:spcPts val="0"/>
              </a:spcAft>
              <a:buClrTx/>
              <a:buSzTx/>
              <a:buFont typeface="Arial" panose="020B0604020202020204" pitchFamily="34" charset="0"/>
              <a:buNone/>
              <a:tabLst/>
              <a:defRPr sz="2100" b="1" baseline="0">
                <a:solidFill>
                  <a:schemeClr val="tx1"/>
                </a:solidFill>
              </a:defRPr>
            </a:lvl1pPr>
            <a:lvl2pPr marL="628589" indent="-271437">
              <a:buFont typeface="Arial" panose="020B0604020202020204" pitchFamily="34" charset="0"/>
              <a:buChar char="•"/>
              <a:defRPr sz="2100"/>
            </a:lvl2pPr>
            <a:lvl3pPr marL="804783" indent="-176195">
              <a:buFont typeface="Arial" panose="020B0604020202020204" pitchFamily="34" charset="0"/>
              <a:buChar char="•"/>
              <a:defRPr sz="16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Your text here</a:t>
            </a:r>
          </a:p>
          <a:p>
            <a:pPr lvl="1"/>
            <a:r>
              <a:rPr lang="fi-FI" dirty="0"/>
              <a:t>Second </a:t>
            </a:r>
            <a:r>
              <a:rPr lang="fi-FI" dirty="0" err="1"/>
              <a:t>level</a:t>
            </a:r>
            <a:endParaRPr lang="fi-FI" dirty="0"/>
          </a:p>
          <a:p>
            <a:pPr lvl="2"/>
            <a:r>
              <a:rPr lang="fi-FI" dirty="0"/>
              <a:t>Third </a:t>
            </a:r>
            <a:r>
              <a:rPr lang="fi-FI" dirty="0" err="1"/>
              <a:t>level</a:t>
            </a:r>
            <a:endParaRPr lang="fi-FI" dirty="0"/>
          </a:p>
        </p:txBody>
      </p:sp>
      <p:sp>
        <p:nvSpPr>
          <p:cNvPr id="2" name="Päivämäärän paikkamerkki 1">
            <a:extLst>
              <a:ext uri="{FF2B5EF4-FFF2-40B4-BE49-F238E27FC236}">
                <a16:creationId xmlns:a16="http://schemas.microsoft.com/office/drawing/2014/main" id="{4C366827-B13F-41D2-9BB1-86D6952FE74F}"/>
              </a:ext>
            </a:extLst>
          </p:cNvPr>
          <p:cNvSpPr>
            <a:spLocks noGrp="1"/>
          </p:cNvSpPr>
          <p:nvPr>
            <p:ph type="dt" sz="half" idx="12"/>
          </p:nvPr>
        </p:nvSpPr>
        <p:spPr/>
        <p:txBody>
          <a:bodyPr/>
          <a:lstStyle/>
          <a:p>
            <a:r>
              <a:rPr lang="fi-FI"/>
              <a:t>dd.mm.yyyy</a:t>
            </a:r>
            <a:endParaRPr lang="en-US" dirty="0"/>
          </a:p>
        </p:txBody>
      </p:sp>
      <p:sp>
        <p:nvSpPr>
          <p:cNvPr id="3" name="Alatunnisteen paikkamerkki 2">
            <a:extLst>
              <a:ext uri="{FF2B5EF4-FFF2-40B4-BE49-F238E27FC236}">
                <a16:creationId xmlns:a16="http://schemas.microsoft.com/office/drawing/2014/main" id="{B081CECA-2419-49BC-A865-E26F838DFBF9}"/>
              </a:ext>
            </a:extLst>
          </p:cNvPr>
          <p:cNvSpPr>
            <a:spLocks noGrp="1"/>
          </p:cNvSpPr>
          <p:nvPr>
            <p:ph type="ftr" sz="quarter" idx="13"/>
          </p:nvPr>
        </p:nvSpPr>
        <p:spPr/>
        <p:txBody>
          <a:bodyPr/>
          <a:lstStyle/>
          <a:p>
            <a:r>
              <a:rPr lang="fi-FI" dirty="0" err="1"/>
              <a:t>Your</a:t>
            </a:r>
            <a:r>
              <a:rPr lang="fi-FI" dirty="0"/>
              <a:t> text </a:t>
            </a:r>
            <a:r>
              <a:rPr lang="fi-FI" dirty="0" err="1"/>
              <a:t>here</a:t>
            </a:r>
            <a:endParaRPr lang="fi-FI" dirty="0"/>
          </a:p>
        </p:txBody>
      </p:sp>
      <p:sp>
        <p:nvSpPr>
          <p:cNvPr id="4" name="Dian numeron paikkamerkki 3">
            <a:extLst>
              <a:ext uri="{FF2B5EF4-FFF2-40B4-BE49-F238E27FC236}">
                <a16:creationId xmlns:a16="http://schemas.microsoft.com/office/drawing/2014/main" id="{75CA6814-F1E3-4289-929D-E2AEACCAF6C2}"/>
              </a:ext>
            </a:extLst>
          </p:cNvPr>
          <p:cNvSpPr>
            <a:spLocks noGrp="1"/>
          </p:cNvSpPr>
          <p:nvPr>
            <p:ph type="sldNum" sz="quarter" idx="14"/>
          </p:nvPr>
        </p:nvSpPr>
        <p:spPr/>
        <p:txBody>
          <a:bodyPr/>
          <a:lstStyle/>
          <a:p>
            <a:fld id="{28F7F04C-F568-F649-A2AE-EA61C66B69B4}" type="slidenum">
              <a:rPr lang="en-US" smtClean="0"/>
              <a:pPr/>
              <a:t>‹#›</a:t>
            </a:fld>
            <a:endParaRPr lang="en-US" dirty="0"/>
          </a:p>
        </p:txBody>
      </p:sp>
      <p:pic>
        <p:nvPicPr>
          <p:cNvPr id="12" name="Kuva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823410"/>
            <a:ext cx="2238235" cy="856800"/>
          </a:xfrm>
          <a:prstGeom prst="rect">
            <a:avLst/>
          </a:prstGeom>
        </p:spPr>
      </p:pic>
    </p:spTree>
    <p:extLst>
      <p:ext uri="{BB962C8B-B14F-4D97-AF65-F5344CB8AC3E}">
        <p14:creationId xmlns:p14="http://schemas.microsoft.com/office/powerpoint/2010/main" val="1497419491"/>
      </p:ext>
    </p:extLst>
  </p:cSld>
  <p:clrMapOvr>
    <a:masterClrMapping/>
  </p:clrMapOvr>
  <p:extLst>
    <p:ext uri="{DCECCB84-F9BA-43D5-87BE-67443E8EF086}">
      <p15:sldGuideLst xmlns:p15="http://schemas.microsoft.com/office/powerpoint/2012/main">
        <p15:guide id="4" pos="5534" userDrawn="1">
          <p15:clr>
            <a:srgbClr val="FBAE40"/>
          </p15:clr>
        </p15:guide>
        <p15:guide id="5" orient="horz" pos="363" userDrawn="1">
          <p15:clr>
            <a:srgbClr val="FBAE40"/>
          </p15:clr>
        </p15:guide>
        <p15:guide id="6" pos="2795" userDrawn="1">
          <p15:clr>
            <a:srgbClr val="FBAE40"/>
          </p15:clr>
        </p15:guide>
        <p15:guide id="7" pos="2965" userDrawn="1">
          <p15:clr>
            <a:srgbClr val="FBAE40"/>
          </p15:clr>
        </p15:guide>
        <p15:guide id="8" orient="horz" pos="341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 Body slide with Subheadline">
    <p:spTree>
      <p:nvGrpSpPr>
        <p:cNvPr id="1" name=""/>
        <p:cNvGrpSpPr/>
        <p:nvPr/>
      </p:nvGrpSpPr>
      <p:grpSpPr>
        <a:xfrm>
          <a:off x="0" y="0"/>
          <a:ext cx="0" cy="0"/>
          <a:chOff x="0" y="0"/>
          <a:chExt cx="0" cy="0"/>
        </a:xfrm>
      </p:grpSpPr>
      <p:sp>
        <p:nvSpPr>
          <p:cNvPr id="11" name="Text Placeholder 3"/>
          <p:cNvSpPr>
            <a:spLocks noGrp="1"/>
          </p:cNvSpPr>
          <p:nvPr>
            <p:ph type="body" sz="half" idx="10" hasCustomPrompt="1"/>
          </p:nvPr>
        </p:nvSpPr>
        <p:spPr>
          <a:xfrm>
            <a:off x="292353" y="215947"/>
            <a:ext cx="8492897" cy="1110638"/>
          </a:xfrm>
          <a:prstGeom prst="rect">
            <a:avLst/>
          </a:prstGeom>
        </p:spPr>
        <p:txBody>
          <a:bodyPr lIns="0" tIns="0" rIns="0" bIns="0"/>
          <a:lstStyle>
            <a:lvl1pPr marL="0" indent="0">
              <a:lnSpc>
                <a:spcPct val="100000"/>
              </a:lnSpc>
              <a:buNone/>
              <a:defRPr sz="4000" b="1" baseline="0">
                <a:solidFill>
                  <a:schemeClr val="tx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Body slide title </a:t>
            </a:r>
          </a:p>
        </p:txBody>
      </p:sp>
      <p:sp>
        <p:nvSpPr>
          <p:cNvPr id="13" name="Text Placeholder 3"/>
          <p:cNvSpPr>
            <a:spLocks noGrp="1"/>
          </p:cNvSpPr>
          <p:nvPr>
            <p:ph type="body" sz="half" idx="11" hasCustomPrompt="1"/>
          </p:nvPr>
        </p:nvSpPr>
        <p:spPr>
          <a:xfrm>
            <a:off x="292353" y="2433703"/>
            <a:ext cx="8492897" cy="2510647"/>
          </a:xfrm>
          <a:prstGeom prst="rect">
            <a:avLst/>
          </a:prstGeom>
        </p:spPr>
        <p:txBody>
          <a:bodyPr lIns="0" tIns="0" rIns="0" bIns="0"/>
          <a:lstStyle>
            <a:lvl1pPr marL="0" marR="0" indent="0" algn="l" defTabSz="685733" rtl="0" eaLnBrk="1" fontAlgn="auto" latinLnBrk="0" hangingPunct="1">
              <a:lnSpc>
                <a:spcPct val="100000"/>
              </a:lnSpc>
              <a:spcBef>
                <a:spcPts val="750"/>
              </a:spcBef>
              <a:spcAft>
                <a:spcPts val="0"/>
              </a:spcAft>
              <a:buClrTx/>
              <a:buSzTx/>
              <a:buFont typeface="Arial" panose="020B0604020202020204" pitchFamily="34" charset="0"/>
              <a:buNone/>
              <a:tabLst/>
              <a:defRPr sz="2100" b="1" baseline="0">
                <a:solidFill>
                  <a:schemeClr val="tx1"/>
                </a:solidFill>
              </a:defRPr>
            </a:lvl1pPr>
            <a:lvl2pPr marL="628589" indent="-271437">
              <a:buFont typeface="Arial" panose="020B0604020202020204" pitchFamily="34" charset="0"/>
              <a:buChar char="•"/>
              <a:defRPr sz="2100"/>
            </a:lvl2pPr>
            <a:lvl3pPr marL="804783" indent="-176195">
              <a:buFont typeface="Arial" panose="020B0604020202020204" pitchFamily="34" charset="0"/>
              <a:buChar char="•"/>
              <a:defRPr sz="16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Your text here</a:t>
            </a:r>
          </a:p>
          <a:p>
            <a:pPr lvl="1"/>
            <a:r>
              <a:rPr lang="fi-FI" dirty="0"/>
              <a:t>Second </a:t>
            </a:r>
            <a:r>
              <a:rPr lang="fi-FI" dirty="0" err="1"/>
              <a:t>level</a:t>
            </a:r>
            <a:endParaRPr lang="fi-FI" dirty="0"/>
          </a:p>
          <a:p>
            <a:pPr lvl="2"/>
            <a:r>
              <a:rPr lang="fi-FI" dirty="0"/>
              <a:t>Third </a:t>
            </a:r>
            <a:r>
              <a:rPr lang="fi-FI" dirty="0" err="1"/>
              <a:t>level</a:t>
            </a:r>
            <a:endParaRPr lang="fi-FI" dirty="0"/>
          </a:p>
        </p:txBody>
      </p:sp>
      <p:sp>
        <p:nvSpPr>
          <p:cNvPr id="7" name="Text Placeholder 3"/>
          <p:cNvSpPr>
            <a:spLocks noGrp="1"/>
          </p:cNvSpPr>
          <p:nvPr>
            <p:ph type="body" sz="half" idx="12" hasCustomPrompt="1"/>
          </p:nvPr>
        </p:nvSpPr>
        <p:spPr>
          <a:xfrm>
            <a:off x="292353" y="1517578"/>
            <a:ext cx="8492897" cy="720946"/>
          </a:xfrm>
          <a:prstGeom prst="rect">
            <a:avLst/>
          </a:prstGeom>
        </p:spPr>
        <p:txBody>
          <a:bodyPr lIns="0" tIns="0" rIns="0" bIns="0"/>
          <a:lstStyle>
            <a:lvl1pPr marL="0" marR="0" indent="0" algn="l" defTabSz="685733" rtl="0" eaLnBrk="1" fontAlgn="auto" latinLnBrk="0" hangingPunct="1">
              <a:lnSpc>
                <a:spcPct val="100000"/>
              </a:lnSpc>
              <a:spcBef>
                <a:spcPts val="750"/>
              </a:spcBef>
              <a:spcAft>
                <a:spcPts val="0"/>
              </a:spcAft>
              <a:buClrTx/>
              <a:buSzTx/>
              <a:buFontTx/>
              <a:buNone/>
              <a:tabLst/>
              <a:defRPr sz="2800" b="1" baseline="0">
                <a:solidFill>
                  <a:schemeClr val="tx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Sub Headline</a:t>
            </a:r>
          </a:p>
          <a:p>
            <a:pPr lvl="0"/>
            <a:endParaRPr lang="en-US" dirty="0"/>
          </a:p>
        </p:txBody>
      </p:sp>
      <p:sp>
        <p:nvSpPr>
          <p:cNvPr id="2" name="Päivämäärän paikkamerkki 1">
            <a:extLst>
              <a:ext uri="{FF2B5EF4-FFF2-40B4-BE49-F238E27FC236}">
                <a16:creationId xmlns:a16="http://schemas.microsoft.com/office/drawing/2014/main" id="{15F98E76-565B-438E-BE24-AF36CE784A61}"/>
              </a:ext>
            </a:extLst>
          </p:cNvPr>
          <p:cNvSpPr>
            <a:spLocks noGrp="1"/>
          </p:cNvSpPr>
          <p:nvPr>
            <p:ph type="dt" sz="half" idx="13"/>
          </p:nvPr>
        </p:nvSpPr>
        <p:spPr/>
        <p:txBody>
          <a:bodyPr/>
          <a:lstStyle/>
          <a:p>
            <a:r>
              <a:rPr lang="fi-FI"/>
              <a:t>dd.mm.yyyy</a:t>
            </a:r>
            <a:endParaRPr lang="en-US" dirty="0"/>
          </a:p>
        </p:txBody>
      </p:sp>
      <p:sp>
        <p:nvSpPr>
          <p:cNvPr id="3" name="Alatunnisteen paikkamerkki 2">
            <a:extLst>
              <a:ext uri="{FF2B5EF4-FFF2-40B4-BE49-F238E27FC236}">
                <a16:creationId xmlns:a16="http://schemas.microsoft.com/office/drawing/2014/main" id="{0477500B-A8BC-45B6-BA85-A082FC8528F3}"/>
              </a:ext>
            </a:extLst>
          </p:cNvPr>
          <p:cNvSpPr>
            <a:spLocks noGrp="1"/>
          </p:cNvSpPr>
          <p:nvPr>
            <p:ph type="ftr" sz="quarter" idx="14"/>
          </p:nvPr>
        </p:nvSpPr>
        <p:spPr/>
        <p:txBody>
          <a:bodyPr/>
          <a:lstStyle/>
          <a:p>
            <a:r>
              <a:rPr lang="fi-FI" dirty="0" err="1"/>
              <a:t>Your</a:t>
            </a:r>
            <a:r>
              <a:rPr lang="fi-FI" dirty="0"/>
              <a:t> text </a:t>
            </a:r>
            <a:r>
              <a:rPr lang="fi-FI" dirty="0" err="1"/>
              <a:t>here</a:t>
            </a:r>
            <a:endParaRPr lang="fi-FI" dirty="0"/>
          </a:p>
        </p:txBody>
      </p:sp>
      <p:sp>
        <p:nvSpPr>
          <p:cNvPr id="4" name="Dian numeron paikkamerkki 3">
            <a:extLst>
              <a:ext uri="{FF2B5EF4-FFF2-40B4-BE49-F238E27FC236}">
                <a16:creationId xmlns:a16="http://schemas.microsoft.com/office/drawing/2014/main" id="{4A736A4D-A5BC-4E4F-9FD0-C4BC6EEC989C}"/>
              </a:ext>
            </a:extLst>
          </p:cNvPr>
          <p:cNvSpPr>
            <a:spLocks noGrp="1"/>
          </p:cNvSpPr>
          <p:nvPr>
            <p:ph type="sldNum" sz="quarter" idx="15"/>
          </p:nvPr>
        </p:nvSpPr>
        <p:spPr/>
        <p:txBody>
          <a:bodyPr/>
          <a:lstStyle/>
          <a:p>
            <a:fld id="{28F7F04C-F568-F649-A2AE-EA61C66B69B4}" type="slidenum">
              <a:rPr lang="en-US" smtClean="0"/>
              <a:pPr/>
              <a:t>‹#›</a:t>
            </a:fld>
            <a:endParaRPr lang="en-US" dirty="0"/>
          </a:p>
        </p:txBody>
      </p:sp>
      <p:pic>
        <p:nvPicPr>
          <p:cNvPr id="17" name="Kuva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823410"/>
            <a:ext cx="2238235" cy="856800"/>
          </a:xfrm>
          <a:prstGeom prst="rect">
            <a:avLst/>
          </a:prstGeom>
        </p:spPr>
      </p:pic>
    </p:spTree>
    <p:extLst>
      <p:ext uri="{BB962C8B-B14F-4D97-AF65-F5344CB8AC3E}">
        <p14:creationId xmlns:p14="http://schemas.microsoft.com/office/powerpoint/2010/main" val="1164578354"/>
      </p:ext>
    </p:extLst>
  </p:cSld>
  <p:clrMapOvr>
    <a:masterClrMapping/>
  </p:clrMapOvr>
  <p:extLst>
    <p:ext uri="{DCECCB84-F9BA-43D5-87BE-67443E8EF086}">
      <p15:sldGuideLst xmlns:p15="http://schemas.microsoft.com/office/powerpoint/2012/main">
        <p15:guide id="4" pos="5534" userDrawn="1">
          <p15:clr>
            <a:srgbClr val="FBAE40"/>
          </p15:clr>
        </p15:guide>
        <p15:guide id="5" orient="horz" pos="363" userDrawn="1">
          <p15:clr>
            <a:srgbClr val="FBAE40"/>
          </p15:clr>
        </p15:guide>
        <p15:guide id="6" pos="2795" userDrawn="1">
          <p15:clr>
            <a:srgbClr val="FBAE40"/>
          </p15:clr>
        </p15:guide>
        <p15:guide id="7" pos="2965" userDrawn="1">
          <p15:clr>
            <a:srgbClr val="FBAE40"/>
          </p15:clr>
        </p15:guide>
        <p15:guide id="8" orient="horz" pos="341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 Body slide - 2 text columns ">
    <p:spTree>
      <p:nvGrpSpPr>
        <p:cNvPr id="1" name=""/>
        <p:cNvGrpSpPr/>
        <p:nvPr/>
      </p:nvGrpSpPr>
      <p:grpSpPr>
        <a:xfrm>
          <a:off x="0" y="0"/>
          <a:ext cx="0" cy="0"/>
          <a:chOff x="0" y="0"/>
          <a:chExt cx="0" cy="0"/>
        </a:xfrm>
      </p:grpSpPr>
      <p:sp>
        <p:nvSpPr>
          <p:cNvPr id="11" name="Text Placeholder 3"/>
          <p:cNvSpPr>
            <a:spLocks noGrp="1"/>
          </p:cNvSpPr>
          <p:nvPr>
            <p:ph type="body" sz="half" idx="10" hasCustomPrompt="1"/>
          </p:nvPr>
        </p:nvSpPr>
        <p:spPr>
          <a:xfrm>
            <a:off x="292905" y="214300"/>
            <a:ext cx="8497093" cy="1129216"/>
          </a:xfrm>
          <a:prstGeom prst="rect">
            <a:avLst/>
          </a:prstGeom>
        </p:spPr>
        <p:txBody>
          <a:bodyPr lIns="0" tIns="0" rIns="0" bIns="0" anchor="t"/>
          <a:lstStyle>
            <a:lvl1pPr marL="0" indent="0">
              <a:lnSpc>
                <a:spcPct val="100000"/>
              </a:lnSpc>
              <a:buNone/>
              <a:defRPr sz="4000" b="1" baseline="0">
                <a:solidFill>
                  <a:schemeClr val="tx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Body slide title</a:t>
            </a:r>
          </a:p>
        </p:txBody>
      </p:sp>
      <p:sp>
        <p:nvSpPr>
          <p:cNvPr id="13" name="Text Placeholder 3"/>
          <p:cNvSpPr>
            <a:spLocks noGrp="1"/>
          </p:cNvSpPr>
          <p:nvPr>
            <p:ph type="body" sz="half" idx="11" hasCustomPrompt="1"/>
          </p:nvPr>
        </p:nvSpPr>
        <p:spPr>
          <a:xfrm>
            <a:off x="287339" y="1681893"/>
            <a:ext cx="4150122" cy="3262458"/>
          </a:xfrm>
          <a:prstGeom prst="rect">
            <a:avLst/>
          </a:prstGeom>
        </p:spPr>
        <p:txBody>
          <a:bodyPr lIns="0" tIns="0" rIns="0" bIns="0"/>
          <a:lstStyle>
            <a:lvl1pPr marL="342866" marR="0" indent="-342866" algn="l" defTabSz="685733" rtl="0" eaLnBrk="1" fontAlgn="auto" latinLnBrk="0" hangingPunct="1">
              <a:lnSpc>
                <a:spcPct val="100000"/>
              </a:lnSpc>
              <a:spcBef>
                <a:spcPts val="750"/>
              </a:spcBef>
              <a:spcAft>
                <a:spcPts val="0"/>
              </a:spcAft>
              <a:buClrTx/>
              <a:buSzTx/>
              <a:buFont typeface="Arial" panose="020B0604020202020204" pitchFamily="34" charset="0"/>
              <a:buChar char="•"/>
              <a:tabLst/>
              <a:defRPr sz="2100" b="1" baseline="0">
                <a:solidFill>
                  <a:schemeClr val="tx1"/>
                </a:solidFill>
              </a:defRPr>
            </a:lvl1pPr>
            <a:lvl2pPr marL="628589" indent="-285720">
              <a:buFont typeface="Arial" panose="020B0604020202020204" pitchFamily="34" charset="0"/>
              <a:buChar char="•"/>
              <a:defRPr sz="2100"/>
            </a:lvl2pPr>
            <a:lvl3pPr marL="804783" indent="-176195">
              <a:buFont typeface="Arial" panose="020B0604020202020204" pitchFamily="34" charset="0"/>
              <a:buChar char="•"/>
              <a:defRPr sz="16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Your text here</a:t>
            </a:r>
          </a:p>
          <a:p>
            <a:pPr lvl="1"/>
            <a:r>
              <a:rPr lang="fi-FI" dirty="0"/>
              <a:t>Second </a:t>
            </a:r>
            <a:r>
              <a:rPr lang="fi-FI" dirty="0" err="1"/>
              <a:t>level</a:t>
            </a:r>
            <a:endParaRPr lang="fi-FI" dirty="0"/>
          </a:p>
          <a:p>
            <a:pPr lvl="2"/>
            <a:r>
              <a:rPr lang="fi-FI" dirty="0"/>
              <a:t>Third </a:t>
            </a:r>
            <a:r>
              <a:rPr lang="fi-FI" dirty="0" err="1"/>
              <a:t>level</a:t>
            </a:r>
            <a:endParaRPr lang="fi-FI" dirty="0"/>
          </a:p>
        </p:txBody>
      </p:sp>
      <p:sp>
        <p:nvSpPr>
          <p:cNvPr id="21" name="Text Placeholder 3"/>
          <p:cNvSpPr>
            <a:spLocks noGrp="1"/>
          </p:cNvSpPr>
          <p:nvPr>
            <p:ph type="body" sz="half" idx="12" hasCustomPrompt="1"/>
          </p:nvPr>
        </p:nvSpPr>
        <p:spPr>
          <a:xfrm>
            <a:off x="4706541" y="1681893"/>
            <a:ext cx="4078684" cy="3262458"/>
          </a:xfrm>
          <a:prstGeom prst="rect">
            <a:avLst/>
          </a:prstGeom>
        </p:spPr>
        <p:txBody>
          <a:bodyPr lIns="0" tIns="0" rIns="0" bIns="0"/>
          <a:lstStyle>
            <a:lvl1pPr marL="342866" marR="0" indent="-342866" algn="l" defTabSz="685733" rtl="0" eaLnBrk="1" fontAlgn="auto" latinLnBrk="0" hangingPunct="1">
              <a:lnSpc>
                <a:spcPct val="100000"/>
              </a:lnSpc>
              <a:spcBef>
                <a:spcPts val="750"/>
              </a:spcBef>
              <a:spcAft>
                <a:spcPts val="0"/>
              </a:spcAft>
              <a:buClrTx/>
              <a:buSzTx/>
              <a:buFont typeface="Arial" panose="020B0604020202020204" pitchFamily="34" charset="0"/>
              <a:buChar char="•"/>
              <a:tabLst/>
              <a:defRPr sz="2100" b="1" baseline="0">
                <a:solidFill>
                  <a:schemeClr val="tx1"/>
                </a:solidFill>
              </a:defRPr>
            </a:lvl1pPr>
            <a:lvl2pPr marL="628589" indent="-285720">
              <a:buFont typeface="Arial" panose="020B0604020202020204" pitchFamily="34" charset="0"/>
              <a:buChar char="•"/>
              <a:defRPr sz="2100"/>
            </a:lvl2pPr>
            <a:lvl3pPr marL="804783" indent="-176195">
              <a:buFont typeface="Arial" panose="020B0604020202020204" pitchFamily="34" charset="0"/>
              <a:buChar char="•"/>
              <a:defRPr sz="16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Your text here</a:t>
            </a:r>
          </a:p>
          <a:p>
            <a:pPr lvl="1"/>
            <a:r>
              <a:rPr lang="fi-FI" dirty="0"/>
              <a:t>Second </a:t>
            </a:r>
            <a:r>
              <a:rPr lang="fi-FI" dirty="0" err="1"/>
              <a:t>level</a:t>
            </a:r>
            <a:endParaRPr lang="fi-FI" dirty="0"/>
          </a:p>
          <a:p>
            <a:pPr lvl="2"/>
            <a:r>
              <a:rPr lang="fi-FI" dirty="0"/>
              <a:t>Third </a:t>
            </a:r>
            <a:r>
              <a:rPr lang="fi-FI" dirty="0" err="1"/>
              <a:t>level</a:t>
            </a:r>
            <a:endParaRPr lang="fi-FI" dirty="0"/>
          </a:p>
        </p:txBody>
      </p:sp>
      <p:sp>
        <p:nvSpPr>
          <p:cNvPr id="3" name="Päivämäärän paikkamerkki 2">
            <a:extLst>
              <a:ext uri="{FF2B5EF4-FFF2-40B4-BE49-F238E27FC236}">
                <a16:creationId xmlns:a16="http://schemas.microsoft.com/office/drawing/2014/main" id="{0ACE9B33-D0C7-4AF1-A02A-1559773A78AC}"/>
              </a:ext>
            </a:extLst>
          </p:cNvPr>
          <p:cNvSpPr>
            <a:spLocks noGrp="1"/>
          </p:cNvSpPr>
          <p:nvPr>
            <p:ph type="dt" sz="half" idx="13"/>
          </p:nvPr>
        </p:nvSpPr>
        <p:spPr/>
        <p:txBody>
          <a:bodyPr/>
          <a:lstStyle/>
          <a:p>
            <a:r>
              <a:rPr lang="fi-FI"/>
              <a:t>dd.mm.yyyy</a:t>
            </a:r>
            <a:endParaRPr lang="en-US" dirty="0"/>
          </a:p>
        </p:txBody>
      </p:sp>
      <p:sp>
        <p:nvSpPr>
          <p:cNvPr id="4" name="Alatunnisteen paikkamerkki 3">
            <a:extLst>
              <a:ext uri="{FF2B5EF4-FFF2-40B4-BE49-F238E27FC236}">
                <a16:creationId xmlns:a16="http://schemas.microsoft.com/office/drawing/2014/main" id="{8F7430A1-7AEB-4722-97B3-51719F60574B}"/>
              </a:ext>
            </a:extLst>
          </p:cNvPr>
          <p:cNvSpPr>
            <a:spLocks noGrp="1"/>
          </p:cNvSpPr>
          <p:nvPr>
            <p:ph type="ftr" sz="quarter" idx="14"/>
          </p:nvPr>
        </p:nvSpPr>
        <p:spPr/>
        <p:txBody>
          <a:bodyPr/>
          <a:lstStyle/>
          <a:p>
            <a:r>
              <a:rPr lang="fi-FI" dirty="0" err="1"/>
              <a:t>Your</a:t>
            </a:r>
            <a:r>
              <a:rPr lang="fi-FI" dirty="0"/>
              <a:t> text </a:t>
            </a:r>
            <a:r>
              <a:rPr lang="fi-FI" dirty="0" err="1"/>
              <a:t>here</a:t>
            </a:r>
            <a:endParaRPr lang="fi-FI" dirty="0"/>
          </a:p>
        </p:txBody>
      </p:sp>
      <p:sp>
        <p:nvSpPr>
          <p:cNvPr id="5" name="Dian numeron paikkamerkki 4">
            <a:extLst>
              <a:ext uri="{FF2B5EF4-FFF2-40B4-BE49-F238E27FC236}">
                <a16:creationId xmlns:a16="http://schemas.microsoft.com/office/drawing/2014/main" id="{75B56DD1-CE07-4F8B-9EEB-5CFC86C5CCF2}"/>
              </a:ext>
            </a:extLst>
          </p:cNvPr>
          <p:cNvSpPr>
            <a:spLocks noGrp="1"/>
          </p:cNvSpPr>
          <p:nvPr>
            <p:ph type="sldNum" sz="quarter" idx="15"/>
          </p:nvPr>
        </p:nvSpPr>
        <p:spPr/>
        <p:txBody>
          <a:bodyPr/>
          <a:lstStyle/>
          <a:p>
            <a:fld id="{28F7F04C-F568-F649-A2AE-EA61C66B69B4}" type="slidenum">
              <a:rPr lang="en-US" smtClean="0"/>
              <a:pPr/>
              <a:t>‹#›</a:t>
            </a:fld>
            <a:endParaRPr lang="en-US" dirty="0"/>
          </a:p>
        </p:txBody>
      </p:sp>
      <p:pic>
        <p:nvPicPr>
          <p:cNvPr id="17" name="Kuva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823410"/>
            <a:ext cx="2238235" cy="856800"/>
          </a:xfrm>
          <a:prstGeom prst="rect">
            <a:avLst/>
          </a:prstGeom>
        </p:spPr>
      </p:pic>
    </p:spTree>
  </p:cSld>
  <p:clrMapOvr>
    <a:masterClrMapping/>
  </p:clrMapOvr>
  <p:extLst>
    <p:ext uri="{DCECCB84-F9BA-43D5-87BE-67443E8EF086}">
      <p15:sldGuideLst xmlns:p15="http://schemas.microsoft.com/office/powerpoint/2012/main">
        <p15:guide id="4" pos="5534" userDrawn="1">
          <p15:clr>
            <a:srgbClr val="FBAE40"/>
          </p15:clr>
        </p15:guide>
        <p15:guide id="5" orient="horz" pos="3410" userDrawn="1">
          <p15:clr>
            <a:srgbClr val="FBAE40"/>
          </p15:clr>
        </p15:guide>
        <p15:guide id="6" pos="2795" userDrawn="1">
          <p15:clr>
            <a:srgbClr val="FBAE40"/>
          </p15:clr>
        </p15:guide>
        <p15:guide id="7" pos="2965" userDrawn="1">
          <p15:clr>
            <a:srgbClr val="FBAE40"/>
          </p15:clr>
        </p15:guide>
        <p15:guide id="8" pos="181" userDrawn="1">
          <p15:clr>
            <a:srgbClr val="FBAE40"/>
          </p15:clr>
        </p15:guide>
        <p15:guide id="9" orient="horz" pos="943"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 Body slide - Black text - Image">
    <p:spTree>
      <p:nvGrpSpPr>
        <p:cNvPr id="1" name=""/>
        <p:cNvGrpSpPr/>
        <p:nvPr/>
      </p:nvGrpSpPr>
      <p:grpSpPr>
        <a:xfrm>
          <a:off x="0" y="0"/>
          <a:ext cx="0" cy="0"/>
          <a:chOff x="0" y="0"/>
          <a:chExt cx="0" cy="0"/>
        </a:xfrm>
      </p:grpSpPr>
      <p:sp>
        <p:nvSpPr>
          <p:cNvPr id="8" name="Picture Placeholder 2"/>
          <p:cNvSpPr>
            <a:spLocks noGrp="1"/>
          </p:cNvSpPr>
          <p:nvPr>
            <p:ph type="pic" idx="11" hasCustomPrompt="1"/>
          </p:nvPr>
        </p:nvSpPr>
        <p:spPr>
          <a:xfrm>
            <a:off x="4710816" y="0"/>
            <a:ext cx="4433207" cy="5715000"/>
          </a:xfrm>
          <a:prstGeom prst="rect">
            <a:avLst/>
          </a:prstGeom>
        </p:spPr>
        <p:txBody>
          <a:bodyPr/>
          <a:lstStyle>
            <a:lvl1pPr marL="0" indent="0">
              <a:buNone/>
              <a:defRPr sz="2400" b="1" baseline="0">
                <a:solidFill>
                  <a:schemeClr val="bg1">
                    <a:lumMod val="85000"/>
                    <a:alpha val="62000"/>
                  </a:schemeClr>
                </a:solidFill>
              </a:defRPr>
            </a:lvl1pPr>
            <a:lvl2pPr marL="342866" indent="0">
              <a:buNone/>
              <a:defRPr sz="2100"/>
            </a:lvl2pPr>
            <a:lvl3pPr marL="685733" indent="0">
              <a:buNone/>
              <a:defRPr sz="1800"/>
            </a:lvl3pPr>
            <a:lvl4pPr marL="1028598" indent="0">
              <a:buNone/>
              <a:defRPr sz="1500"/>
            </a:lvl4pPr>
            <a:lvl5pPr marL="1371465" indent="0">
              <a:buNone/>
              <a:defRPr sz="1500"/>
            </a:lvl5pPr>
            <a:lvl6pPr marL="1714330" indent="0">
              <a:buNone/>
              <a:defRPr sz="1500"/>
            </a:lvl6pPr>
            <a:lvl7pPr marL="2057195" indent="0">
              <a:buNone/>
              <a:defRPr sz="1500"/>
            </a:lvl7pPr>
            <a:lvl8pPr marL="2400060" indent="0">
              <a:buNone/>
              <a:defRPr sz="1500"/>
            </a:lvl8pPr>
            <a:lvl9pPr marL="2742930" indent="0">
              <a:buNone/>
              <a:defRPr sz="1500"/>
            </a:lvl9pPr>
          </a:lstStyle>
          <a:p>
            <a:r>
              <a:rPr lang="fi-FI" dirty="0" err="1"/>
              <a:t>Click</a:t>
            </a:r>
            <a:r>
              <a:rPr lang="fi-FI" dirty="0"/>
              <a:t> </a:t>
            </a:r>
            <a:r>
              <a:rPr lang="fi-FI" dirty="0" err="1"/>
              <a:t>icon</a:t>
            </a:r>
            <a:r>
              <a:rPr lang="fi-FI" dirty="0"/>
              <a:t> to </a:t>
            </a:r>
            <a:r>
              <a:rPr lang="fi-FI" dirty="0" err="1"/>
              <a:t>add</a:t>
            </a:r>
            <a:r>
              <a:rPr lang="fi-FI" dirty="0"/>
              <a:t> image</a:t>
            </a:r>
            <a:br>
              <a:rPr lang="fi-FI" dirty="0"/>
            </a:br>
            <a:br>
              <a:rPr lang="fi-FI" dirty="0"/>
            </a:br>
            <a:r>
              <a:rPr lang="fi-FI" dirty="0" err="1"/>
              <a:t>Fit</a:t>
            </a:r>
            <a:r>
              <a:rPr lang="fi-FI" dirty="0"/>
              <a:t> the image to </a:t>
            </a:r>
            <a:r>
              <a:rPr lang="fi-FI" dirty="0" err="1"/>
              <a:t>frame</a:t>
            </a:r>
            <a:r>
              <a:rPr lang="fi-FI" dirty="0"/>
              <a:t> </a:t>
            </a:r>
            <a:br>
              <a:rPr lang="fi-FI" dirty="0"/>
            </a:br>
            <a:r>
              <a:rPr lang="fi-FI" dirty="0" err="1"/>
              <a:t>by</a:t>
            </a:r>
            <a:r>
              <a:rPr lang="fi-FI" dirty="0"/>
              <a:t> </a:t>
            </a:r>
            <a:r>
              <a:rPr lang="fi-FI" dirty="0" err="1"/>
              <a:t>choosing</a:t>
            </a:r>
            <a:r>
              <a:rPr lang="fi-FI" dirty="0"/>
              <a:t>: </a:t>
            </a:r>
            <a:br>
              <a:rPr lang="fi-FI" dirty="0"/>
            </a:br>
            <a:r>
              <a:rPr lang="fi-FI" dirty="0" err="1"/>
              <a:t>crop</a:t>
            </a:r>
            <a:r>
              <a:rPr lang="fi-FI" dirty="0"/>
              <a:t>&gt;</a:t>
            </a:r>
            <a:r>
              <a:rPr lang="fi-FI" dirty="0" err="1"/>
              <a:t>fit</a:t>
            </a:r>
            <a:r>
              <a:rPr lang="fi-FI" dirty="0"/>
              <a:t> / rajaa&gt;sovita</a:t>
            </a:r>
            <a:endParaRPr lang="en-US" dirty="0"/>
          </a:p>
        </p:txBody>
      </p:sp>
      <p:sp>
        <p:nvSpPr>
          <p:cNvPr id="4" name="Text Placeholder 3"/>
          <p:cNvSpPr>
            <a:spLocks noGrp="1"/>
          </p:cNvSpPr>
          <p:nvPr>
            <p:ph type="body" sz="half" idx="2" hasCustomPrompt="1"/>
          </p:nvPr>
        </p:nvSpPr>
        <p:spPr>
          <a:xfrm>
            <a:off x="287363" y="1693836"/>
            <a:ext cx="4052221" cy="3250514"/>
          </a:xfrm>
          <a:prstGeom prst="rect">
            <a:avLst/>
          </a:prstGeom>
        </p:spPr>
        <p:txBody>
          <a:bodyPr lIns="0" tIns="0" rIns="0" bIns="0"/>
          <a:lstStyle>
            <a:lvl1pPr marL="0" marR="0" indent="0" algn="l" defTabSz="685733" rtl="0" eaLnBrk="1" fontAlgn="auto" latinLnBrk="0" hangingPunct="1">
              <a:lnSpc>
                <a:spcPct val="100000"/>
              </a:lnSpc>
              <a:spcBef>
                <a:spcPts val="750"/>
              </a:spcBef>
              <a:spcAft>
                <a:spcPts val="0"/>
              </a:spcAft>
              <a:buClrTx/>
              <a:buSzTx/>
              <a:buFontTx/>
              <a:buNone/>
              <a:tabLst/>
              <a:defRPr lang="en-GB" sz="2100" b="1" smtClean="0"/>
            </a:lvl1pPr>
            <a:lvl2pPr marL="342866" indent="0">
              <a:buFontTx/>
              <a:buNone/>
              <a:defRPr sz="2100"/>
            </a:lvl2pPr>
            <a:lvl3pPr marL="628589" indent="0">
              <a:buFontTx/>
              <a:buNone/>
              <a:defRPr sz="16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Your text here</a:t>
            </a:r>
          </a:p>
        </p:txBody>
      </p:sp>
      <p:sp>
        <p:nvSpPr>
          <p:cNvPr id="11" name="Text Placeholder 3"/>
          <p:cNvSpPr>
            <a:spLocks noGrp="1"/>
          </p:cNvSpPr>
          <p:nvPr>
            <p:ph type="body" sz="half" idx="10" hasCustomPrompt="1"/>
          </p:nvPr>
        </p:nvSpPr>
        <p:spPr>
          <a:xfrm>
            <a:off x="287363" y="223017"/>
            <a:ext cx="4052221" cy="1157194"/>
          </a:xfrm>
          <a:prstGeom prst="rect">
            <a:avLst/>
          </a:prstGeom>
        </p:spPr>
        <p:txBody>
          <a:bodyPr lIns="0" tIns="0" rIns="0" bIns="0"/>
          <a:lstStyle>
            <a:lvl1pPr marL="0" indent="0">
              <a:lnSpc>
                <a:spcPct val="100000"/>
              </a:lnSpc>
              <a:buNone/>
              <a:defRPr sz="4000" b="1" baseline="0">
                <a:solidFill>
                  <a:schemeClr val="tx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Body slide title</a:t>
            </a:r>
          </a:p>
        </p:txBody>
      </p:sp>
      <p:sp>
        <p:nvSpPr>
          <p:cNvPr id="6" name="Päivämäärän paikkamerkki 5"/>
          <p:cNvSpPr>
            <a:spLocks noGrp="1"/>
          </p:cNvSpPr>
          <p:nvPr>
            <p:ph type="dt" sz="half" idx="12"/>
          </p:nvPr>
        </p:nvSpPr>
        <p:spPr/>
        <p:txBody>
          <a:bodyPr/>
          <a:lstStyle/>
          <a:p>
            <a:r>
              <a:rPr lang="fi-FI"/>
              <a:t>dd.mm.yyyy</a:t>
            </a:r>
            <a:endParaRPr lang="en-US" dirty="0"/>
          </a:p>
        </p:txBody>
      </p:sp>
      <p:sp>
        <p:nvSpPr>
          <p:cNvPr id="9" name="Alatunnisteen paikkamerkki 8"/>
          <p:cNvSpPr>
            <a:spLocks noGrp="1"/>
          </p:cNvSpPr>
          <p:nvPr>
            <p:ph type="ftr" sz="quarter" idx="13"/>
          </p:nvPr>
        </p:nvSpPr>
        <p:spPr/>
        <p:txBody>
          <a:bodyPr/>
          <a:lstStyle/>
          <a:p>
            <a:r>
              <a:rPr lang="fi-FI" dirty="0" err="1"/>
              <a:t>Your</a:t>
            </a:r>
            <a:r>
              <a:rPr lang="fi-FI" dirty="0"/>
              <a:t> text </a:t>
            </a:r>
            <a:r>
              <a:rPr lang="fi-FI" dirty="0" err="1"/>
              <a:t>here</a:t>
            </a:r>
            <a:endParaRPr lang="fi-FI" dirty="0"/>
          </a:p>
        </p:txBody>
      </p:sp>
      <p:sp>
        <p:nvSpPr>
          <p:cNvPr id="10" name="Dian numeron paikkamerkki 9"/>
          <p:cNvSpPr>
            <a:spLocks noGrp="1"/>
          </p:cNvSpPr>
          <p:nvPr>
            <p:ph type="sldNum" sz="quarter" idx="14"/>
          </p:nvPr>
        </p:nvSpPr>
        <p:spPr/>
        <p:txBody>
          <a:bodyPr/>
          <a:lstStyle/>
          <a:p>
            <a:fld id="{28F7F04C-F568-F649-A2AE-EA61C66B69B4}" type="slidenum">
              <a:rPr lang="en-US" smtClean="0"/>
              <a:pPr/>
              <a:t>‹#›</a:t>
            </a:fld>
            <a:endParaRPr lang="en-US" dirty="0"/>
          </a:p>
        </p:txBody>
      </p:sp>
      <p:pic>
        <p:nvPicPr>
          <p:cNvPr id="18" name="Kuva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823410"/>
            <a:ext cx="2238235" cy="856800"/>
          </a:xfrm>
          <a:prstGeom prst="rect">
            <a:avLst/>
          </a:prstGeom>
        </p:spPr>
      </p:pic>
    </p:spTree>
    <p:extLst>
      <p:ext uri="{BB962C8B-B14F-4D97-AF65-F5344CB8AC3E}">
        <p14:creationId xmlns:p14="http://schemas.microsoft.com/office/powerpoint/2010/main" val="4106515586"/>
      </p:ext>
    </p:extLst>
  </p:cSld>
  <p:clrMapOvr>
    <a:masterClrMapping/>
  </p:clrMapOvr>
  <p:extLst>
    <p:ext uri="{DCECCB84-F9BA-43D5-87BE-67443E8EF086}">
      <p15:sldGuideLst xmlns:p15="http://schemas.microsoft.com/office/powerpoint/2012/main">
        <p15:guide id="1" orient="horz" pos="341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 Divider - Red - Text and image">
    <p:spTree>
      <p:nvGrpSpPr>
        <p:cNvPr id="1" name=""/>
        <p:cNvGrpSpPr/>
        <p:nvPr/>
      </p:nvGrpSpPr>
      <p:grpSpPr>
        <a:xfrm>
          <a:off x="0" y="0"/>
          <a:ext cx="0" cy="0"/>
          <a:chOff x="0" y="0"/>
          <a:chExt cx="0" cy="0"/>
        </a:xfrm>
      </p:grpSpPr>
      <p:sp>
        <p:nvSpPr>
          <p:cNvPr id="11" name="Rectangle 10"/>
          <p:cNvSpPr/>
          <p:nvPr userDrawn="1"/>
        </p:nvSpPr>
        <p:spPr>
          <a:xfrm>
            <a:off x="0" y="0"/>
            <a:ext cx="9144000" cy="571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a:p>
        </p:txBody>
      </p:sp>
      <p:sp>
        <p:nvSpPr>
          <p:cNvPr id="6" name="Picture Placeholder 2"/>
          <p:cNvSpPr>
            <a:spLocks noGrp="1"/>
          </p:cNvSpPr>
          <p:nvPr>
            <p:ph type="pic" idx="11" hasCustomPrompt="1"/>
          </p:nvPr>
        </p:nvSpPr>
        <p:spPr>
          <a:xfrm>
            <a:off x="4710816" y="0"/>
            <a:ext cx="4433207" cy="5715000"/>
          </a:xfrm>
          <a:prstGeom prst="rect">
            <a:avLst/>
          </a:prstGeom>
        </p:spPr>
        <p:txBody>
          <a:bodyPr/>
          <a:lstStyle>
            <a:lvl1pPr marL="0" marR="0" indent="0" algn="l" defTabSz="685733" rtl="0" eaLnBrk="1" fontAlgn="auto" latinLnBrk="0" hangingPunct="1">
              <a:lnSpc>
                <a:spcPct val="90000"/>
              </a:lnSpc>
              <a:spcBef>
                <a:spcPts val="750"/>
              </a:spcBef>
              <a:spcAft>
                <a:spcPts val="0"/>
              </a:spcAft>
              <a:buClrTx/>
              <a:buSzTx/>
              <a:buFont typeface="Arial"/>
              <a:buNone/>
              <a:tabLst/>
              <a:defRPr sz="2400" b="1" baseline="0">
                <a:solidFill>
                  <a:schemeClr val="bg1">
                    <a:alpha val="62000"/>
                  </a:schemeClr>
                </a:solidFill>
              </a:defRPr>
            </a:lvl1pPr>
            <a:lvl2pPr marL="342866" indent="0">
              <a:buNone/>
              <a:defRPr sz="2100"/>
            </a:lvl2pPr>
            <a:lvl3pPr marL="685733" indent="0">
              <a:buNone/>
              <a:defRPr sz="1800"/>
            </a:lvl3pPr>
            <a:lvl4pPr marL="1028598" indent="0">
              <a:buNone/>
              <a:defRPr sz="1500"/>
            </a:lvl4pPr>
            <a:lvl5pPr marL="1371465" indent="0">
              <a:buNone/>
              <a:defRPr sz="1500"/>
            </a:lvl5pPr>
            <a:lvl6pPr marL="1714330" indent="0">
              <a:buNone/>
              <a:defRPr sz="1500"/>
            </a:lvl6pPr>
            <a:lvl7pPr marL="2057195" indent="0">
              <a:buNone/>
              <a:defRPr sz="1500"/>
            </a:lvl7pPr>
            <a:lvl8pPr marL="2400060" indent="0">
              <a:buNone/>
              <a:defRPr sz="1500"/>
            </a:lvl8pPr>
            <a:lvl9pPr marL="2742930" indent="0">
              <a:buNone/>
              <a:defRPr sz="1500"/>
            </a:lvl9pPr>
          </a:lstStyle>
          <a:p>
            <a:r>
              <a:rPr lang="en-US" dirty="0"/>
              <a:t>Click icon to add image.</a:t>
            </a:r>
            <a:br>
              <a:rPr lang="en-US" dirty="0"/>
            </a:br>
            <a:br>
              <a:rPr lang="en-US" dirty="0"/>
            </a:br>
            <a:r>
              <a:rPr lang="fi-FI" dirty="0" err="1"/>
              <a:t>Fit</a:t>
            </a:r>
            <a:r>
              <a:rPr lang="fi-FI" dirty="0"/>
              <a:t> </a:t>
            </a:r>
            <a:r>
              <a:rPr lang="fi-FI" dirty="0" err="1"/>
              <a:t>the</a:t>
            </a:r>
            <a:r>
              <a:rPr lang="fi-FI" dirty="0"/>
              <a:t> image to </a:t>
            </a:r>
            <a:r>
              <a:rPr lang="fi-FI" dirty="0" err="1"/>
              <a:t>frame</a:t>
            </a:r>
            <a:r>
              <a:rPr lang="fi-FI" dirty="0"/>
              <a:t> </a:t>
            </a:r>
            <a:br>
              <a:rPr lang="fi-FI" dirty="0"/>
            </a:br>
            <a:r>
              <a:rPr lang="fi-FI" dirty="0" err="1"/>
              <a:t>by</a:t>
            </a:r>
            <a:r>
              <a:rPr lang="fi-FI" dirty="0"/>
              <a:t> </a:t>
            </a:r>
            <a:r>
              <a:rPr lang="fi-FI" dirty="0" err="1"/>
              <a:t>choosing</a:t>
            </a:r>
            <a:r>
              <a:rPr lang="fi-FI" dirty="0"/>
              <a:t>: </a:t>
            </a:r>
            <a:br>
              <a:rPr lang="fi-FI" dirty="0"/>
            </a:br>
            <a:r>
              <a:rPr lang="fi-FI" dirty="0" err="1"/>
              <a:t>crop</a:t>
            </a:r>
            <a:r>
              <a:rPr lang="fi-FI" dirty="0"/>
              <a:t>&gt;</a:t>
            </a:r>
            <a:r>
              <a:rPr lang="fi-FI" dirty="0" err="1"/>
              <a:t>fit</a:t>
            </a:r>
            <a:r>
              <a:rPr lang="fi-FI" dirty="0"/>
              <a:t> / rajaa&gt;sovita</a:t>
            </a:r>
            <a:endParaRPr lang="en-US" dirty="0"/>
          </a:p>
        </p:txBody>
      </p:sp>
      <p:sp>
        <p:nvSpPr>
          <p:cNvPr id="4" name="Päivämäärän paikkamerkki 3">
            <a:extLst>
              <a:ext uri="{FF2B5EF4-FFF2-40B4-BE49-F238E27FC236}">
                <a16:creationId xmlns:a16="http://schemas.microsoft.com/office/drawing/2014/main" id="{04E326D0-D397-4DCF-88BA-ADD90C3D5C3E}"/>
              </a:ext>
            </a:extLst>
          </p:cNvPr>
          <p:cNvSpPr>
            <a:spLocks noGrp="1"/>
          </p:cNvSpPr>
          <p:nvPr>
            <p:ph type="dt" sz="half" idx="13"/>
          </p:nvPr>
        </p:nvSpPr>
        <p:spPr/>
        <p:txBody>
          <a:bodyPr/>
          <a:lstStyle>
            <a:lvl1pPr>
              <a:defRPr>
                <a:solidFill>
                  <a:srgbClr val="FFFFFF"/>
                </a:solidFill>
              </a:defRPr>
            </a:lvl1pPr>
          </a:lstStyle>
          <a:p>
            <a:r>
              <a:rPr lang="fi-FI"/>
              <a:t>dd.mm.yyyy</a:t>
            </a:r>
            <a:endParaRPr lang="en-US" dirty="0"/>
          </a:p>
        </p:txBody>
      </p:sp>
      <p:sp>
        <p:nvSpPr>
          <p:cNvPr id="5" name="Alatunnisteen paikkamerkki 4">
            <a:extLst>
              <a:ext uri="{FF2B5EF4-FFF2-40B4-BE49-F238E27FC236}">
                <a16:creationId xmlns:a16="http://schemas.microsoft.com/office/drawing/2014/main" id="{0B124AD7-04E5-4E26-A7E3-6E499B81497F}"/>
              </a:ext>
            </a:extLst>
          </p:cNvPr>
          <p:cNvSpPr>
            <a:spLocks noGrp="1"/>
          </p:cNvSpPr>
          <p:nvPr>
            <p:ph type="ftr" sz="quarter" idx="14"/>
          </p:nvPr>
        </p:nvSpPr>
        <p:spPr/>
        <p:txBody>
          <a:bodyPr/>
          <a:lstStyle>
            <a:lvl1pPr>
              <a:defRPr>
                <a:solidFill>
                  <a:srgbClr val="FFFFFF"/>
                </a:solidFill>
              </a:defRPr>
            </a:lvl1pPr>
          </a:lstStyle>
          <a:p>
            <a:r>
              <a:rPr lang="fi-FI" dirty="0" err="1"/>
              <a:t>Your</a:t>
            </a:r>
            <a:r>
              <a:rPr lang="fi-FI" dirty="0"/>
              <a:t> text </a:t>
            </a:r>
            <a:r>
              <a:rPr lang="fi-FI" dirty="0" err="1"/>
              <a:t>here</a:t>
            </a:r>
            <a:endParaRPr lang="fi-FI" dirty="0"/>
          </a:p>
        </p:txBody>
      </p:sp>
      <p:sp>
        <p:nvSpPr>
          <p:cNvPr id="10" name="Dian numeron paikkamerkki 9">
            <a:extLst>
              <a:ext uri="{FF2B5EF4-FFF2-40B4-BE49-F238E27FC236}">
                <a16:creationId xmlns:a16="http://schemas.microsoft.com/office/drawing/2014/main" id="{439BEBFE-6A3C-4862-B3C0-DF2EC5E8CBFB}"/>
              </a:ext>
            </a:extLst>
          </p:cNvPr>
          <p:cNvSpPr>
            <a:spLocks noGrp="1"/>
          </p:cNvSpPr>
          <p:nvPr>
            <p:ph type="sldNum" sz="quarter" idx="15"/>
          </p:nvPr>
        </p:nvSpPr>
        <p:spPr/>
        <p:txBody>
          <a:bodyPr/>
          <a:lstStyle>
            <a:lvl1pPr>
              <a:defRPr>
                <a:solidFill>
                  <a:srgbClr val="FFFFFF"/>
                </a:solidFill>
              </a:defRPr>
            </a:lvl1pPr>
          </a:lstStyle>
          <a:p>
            <a:fld id="{28F7F04C-F568-F649-A2AE-EA61C66B69B4}" type="slidenum">
              <a:rPr lang="en-US" smtClean="0"/>
              <a:pPr/>
              <a:t>‹#›</a:t>
            </a:fld>
            <a:endParaRPr lang="en-US" dirty="0"/>
          </a:p>
        </p:txBody>
      </p:sp>
      <p:sp>
        <p:nvSpPr>
          <p:cNvPr id="9" name="Text Placeholder 2">
            <a:extLst>
              <a:ext uri="{FF2B5EF4-FFF2-40B4-BE49-F238E27FC236}">
                <a16:creationId xmlns:a16="http://schemas.microsoft.com/office/drawing/2014/main" id="{3CC9C0A2-E518-4F61-BACC-25E3255118C4}"/>
              </a:ext>
            </a:extLst>
          </p:cNvPr>
          <p:cNvSpPr>
            <a:spLocks noGrp="1"/>
          </p:cNvSpPr>
          <p:nvPr>
            <p:ph type="body" sz="quarter" idx="12" hasCustomPrompt="1"/>
          </p:nvPr>
        </p:nvSpPr>
        <p:spPr>
          <a:xfrm>
            <a:off x="287338" y="576797"/>
            <a:ext cx="4218160" cy="4186208"/>
          </a:xfrm>
          <a:prstGeom prst="rect">
            <a:avLst/>
          </a:prstGeom>
        </p:spPr>
        <p:txBody>
          <a:bodyPr lIns="0" tIns="0" rIns="0" bIns="0"/>
          <a:lstStyle>
            <a:lvl1pPr marL="0" indent="0">
              <a:lnSpc>
                <a:spcPct val="100000"/>
              </a:lnSpc>
              <a:buNone/>
              <a:defRPr sz="3300" b="1">
                <a:solidFill>
                  <a:schemeClr val="bg1"/>
                </a:solidFill>
              </a:defRPr>
            </a:lvl1pPr>
          </a:lstStyle>
          <a:p>
            <a:r>
              <a:rPr lang="fi-FI" dirty="0"/>
              <a:t>Lorem </a:t>
            </a:r>
            <a:r>
              <a:rPr lang="fi-FI" dirty="0" err="1"/>
              <a:t>ipsum</a:t>
            </a:r>
            <a:r>
              <a:rPr lang="fi-FI" dirty="0"/>
              <a:t> </a:t>
            </a:r>
            <a:r>
              <a:rPr lang="fi-FI" dirty="0" err="1"/>
              <a:t>dolor</a:t>
            </a:r>
            <a:r>
              <a:rPr lang="fi-FI" dirty="0"/>
              <a:t> </a:t>
            </a:r>
            <a:r>
              <a:rPr lang="fi-FI" dirty="0" err="1"/>
              <a:t>sit</a:t>
            </a:r>
            <a:r>
              <a:rPr lang="fi-FI" dirty="0"/>
              <a:t> amet, </a:t>
            </a:r>
            <a:r>
              <a:rPr lang="fi-FI" dirty="0" err="1"/>
              <a:t>consectetur</a:t>
            </a:r>
            <a:r>
              <a:rPr lang="fi-FI" dirty="0"/>
              <a:t> adipiscing elit. </a:t>
            </a:r>
            <a:r>
              <a:rPr lang="fi-FI" dirty="0" err="1"/>
              <a:t>Maecenas</a:t>
            </a:r>
            <a:r>
              <a:rPr lang="fi-FI" dirty="0"/>
              <a:t> </a:t>
            </a:r>
            <a:r>
              <a:rPr lang="fi-FI" dirty="0" err="1"/>
              <a:t>velit</a:t>
            </a:r>
            <a:r>
              <a:rPr lang="fi-FI" dirty="0"/>
              <a:t> </a:t>
            </a:r>
            <a:r>
              <a:rPr lang="fi-FI" dirty="0" err="1"/>
              <a:t>velit</a:t>
            </a:r>
            <a:r>
              <a:rPr lang="fi-FI" dirty="0"/>
              <a:t>, </a:t>
            </a:r>
            <a:r>
              <a:rPr lang="fi-FI" dirty="0" err="1"/>
              <a:t>consequat</a:t>
            </a:r>
            <a:r>
              <a:rPr lang="fi-FI" dirty="0"/>
              <a:t> </a:t>
            </a:r>
            <a:r>
              <a:rPr lang="fi-FI" dirty="0" err="1"/>
              <a:t>eget</a:t>
            </a:r>
            <a:r>
              <a:rPr lang="fi-FI" dirty="0"/>
              <a:t> </a:t>
            </a:r>
            <a:r>
              <a:rPr lang="fi-FI" dirty="0" err="1"/>
              <a:t>ullamcorper</a:t>
            </a:r>
            <a:r>
              <a:rPr lang="fi-FI" dirty="0"/>
              <a:t> a, </a:t>
            </a:r>
            <a:r>
              <a:rPr lang="fi-FI" dirty="0" err="1"/>
              <a:t>maximus</a:t>
            </a:r>
            <a:r>
              <a:rPr lang="fi-FI" dirty="0"/>
              <a:t> </a:t>
            </a:r>
            <a:r>
              <a:rPr lang="fi-FI" dirty="0" err="1"/>
              <a:t>ac</a:t>
            </a:r>
            <a:r>
              <a:rPr lang="fi-FI" dirty="0"/>
              <a:t> ex.</a:t>
            </a:r>
          </a:p>
        </p:txBody>
      </p:sp>
      <p:pic>
        <p:nvPicPr>
          <p:cNvPr id="14" name="Kuva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 y="4823410"/>
            <a:ext cx="2149762" cy="856800"/>
          </a:xfrm>
          <a:prstGeom prst="rect">
            <a:avLst/>
          </a:prstGeom>
        </p:spPr>
      </p:pic>
    </p:spTree>
    <p:extLst>
      <p:ext uri="{BB962C8B-B14F-4D97-AF65-F5344CB8AC3E}">
        <p14:creationId xmlns:p14="http://schemas.microsoft.com/office/powerpoint/2010/main" val="362416079"/>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 Divider - Red">
    <p:spTree>
      <p:nvGrpSpPr>
        <p:cNvPr id="1" name=""/>
        <p:cNvGrpSpPr/>
        <p:nvPr/>
      </p:nvGrpSpPr>
      <p:grpSpPr>
        <a:xfrm>
          <a:off x="0" y="0"/>
          <a:ext cx="0" cy="0"/>
          <a:chOff x="0" y="0"/>
          <a:chExt cx="0" cy="0"/>
        </a:xfrm>
      </p:grpSpPr>
      <p:sp>
        <p:nvSpPr>
          <p:cNvPr id="5" name="Rectangle 4"/>
          <p:cNvSpPr/>
          <p:nvPr userDrawn="1"/>
        </p:nvSpPr>
        <p:spPr>
          <a:xfrm>
            <a:off x="-1066" y="0"/>
            <a:ext cx="9144000" cy="571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7" name="Text Placeholder 3"/>
          <p:cNvSpPr>
            <a:spLocks noGrp="1"/>
          </p:cNvSpPr>
          <p:nvPr>
            <p:ph type="body" sz="half" idx="11" hasCustomPrompt="1"/>
          </p:nvPr>
        </p:nvSpPr>
        <p:spPr>
          <a:xfrm>
            <a:off x="755662" y="1954930"/>
            <a:ext cx="7669159" cy="1502517"/>
          </a:xfrm>
          <a:prstGeom prst="rect">
            <a:avLst/>
          </a:prstGeom>
        </p:spPr>
        <p:txBody>
          <a:bodyPr lIns="0" rIns="0"/>
          <a:lstStyle>
            <a:lvl1pPr marL="0" indent="0" algn="l">
              <a:lnSpc>
                <a:spcPct val="100000"/>
              </a:lnSpc>
              <a:spcBef>
                <a:spcPts val="0"/>
              </a:spcBef>
              <a:buNone/>
              <a:defRPr sz="4000" b="1" baseline="0">
                <a:solidFill>
                  <a:schemeClr val="bg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Divider – Headline</a:t>
            </a:r>
          </a:p>
        </p:txBody>
      </p:sp>
      <p:sp>
        <p:nvSpPr>
          <p:cNvPr id="2" name="Päivämäärän paikkamerkki 1">
            <a:extLst>
              <a:ext uri="{FF2B5EF4-FFF2-40B4-BE49-F238E27FC236}">
                <a16:creationId xmlns:a16="http://schemas.microsoft.com/office/drawing/2014/main" id="{37C6C481-D72C-4B89-AA19-AC91EB21FEFA}"/>
              </a:ext>
            </a:extLst>
          </p:cNvPr>
          <p:cNvSpPr>
            <a:spLocks noGrp="1"/>
          </p:cNvSpPr>
          <p:nvPr>
            <p:ph type="dt" sz="half" idx="12"/>
          </p:nvPr>
        </p:nvSpPr>
        <p:spPr/>
        <p:txBody>
          <a:bodyPr/>
          <a:lstStyle>
            <a:lvl1pPr>
              <a:defRPr>
                <a:solidFill>
                  <a:srgbClr val="FFFFFF"/>
                </a:solidFill>
              </a:defRPr>
            </a:lvl1pPr>
          </a:lstStyle>
          <a:p>
            <a:r>
              <a:rPr lang="fi-FI"/>
              <a:t>dd.mm.yyyy</a:t>
            </a:r>
            <a:endParaRPr lang="en-US" dirty="0"/>
          </a:p>
        </p:txBody>
      </p:sp>
      <p:sp>
        <p:nvSpPr>
          <p:cNvPr id="3" name="Alatunnisteen paikkamerkki 2">
            <a:extLst>
              <a:ext uri="{FF2B5EF4-FFF2-40B4-BE49-F238E27FC236}">
                <a16:creationId xmlns:a16="http://schemas.microsoft.com/office/drawing/2014/main" id="{2A81A4FB-6563-4C02-8A9B-51D830F1EAB1}"/>
              </a:ext>
            </a:extLst>
          </p:cNvPr>
          <p:cNvSpPr>
            <a:spLocks noGrp="1"/>
          </p:cNvSpPr>
          <p:nvPr>
            <p:ph type="ftr" sz="quarter" idx="13"/>
          </p:nvPr>
        </p:nvSpPr>
        <p:spPr/>
        <p:txBody>
          <a:bodyPr/>
          <a:lstStyle>
            <a:lvl1pPr>
              <a:defRPr>
                <a:solidFill>
                  <a:srgbClr val="FFFFFF"/>
                </a:solidFill>
              </a:defRPr>
            </a:lvl1pPr>
          </a:lstStyle>
          <a:p>
            <a:r>
              <a:rPr lang="fi-FI" dirty="0" err="1"/>
              <a:t>Your</a:t>
            </a:r>
            <a:r>
              <a:rPr lang="fi-FI" dirty="0"/>
              <a:t> text </a:t>
            </a:r>
            <a:r>
              <a:rPr lang="fi-FI" dirty="0" err="1"/>
              <a:t>here</a:t>
            </a:r>
            <a:endParaRPr lang="fi-FI" dirty="0"/>
          </a:p>
        </p:txBody>
      </p:sp>
      <p:sp>
        <p:nvSpPr>
          <p:cNvPr id="4" name="Dian numeron paikkamerkki 3">
            <a:extLst>
              <a:ext uri="{FF2B5EF4-FFF2-40B4-BE49-F238E27FC236}">
                <a16:creationId xmlns:a16="http://schemas.microsoft.com/office/drawing/2014/main" id="{1F6A7C93-158F-48BA-8E95-EC2109A4B4DE}"/>
              </a:ext>
            </a:extLst>
          </p:cNvPr>
          <p:cNvSpPr>
            <a:spLocks noGrp="1"/>
          </p:cNvSpPr>
          <p:nvPr>
            <p:ph type="sldNum" sz="quarter" idx="14"/>
          </p:nvPr>
        </p:nvSpPr>
        <p:spPr/>
        <p:txBody>
          <a:bodyPr/>
          <a:lstStyle>
            <a:lvl1pPr>
              <a:defRPr>
                <a:solidFill>
                  <a:srgbClr val="FFFFFF"/>
                </a:solidFill>
              </a:defRPr>
            </a:lvl1pPr>
          </a:lstStyle>
          <a:p>
            <a:fld id="{28F7F04C-F568-F649-A2AE-EA61C66B69B4}" type="slidenum">
              <a:rPr lang="en-US" smtClean="0"/>
              <a:pPr/>
              <a:t>‹#›</a:t>
            </a:fld>
            <a:endParaRPr lang="en-US" dirty="0"/>
          </a:p>
        </p:txBody>
      </p:sp>
      <p:pic>
        <p:nvPicPr>
          <p:cNvPr id="14" name="Kuva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 y="4823410"/>
            <a:ext cx="2149762" cy="856800"/>
          </a:xfrm>
          <a:prstGeom prst="rect">
            <a:avLst/>
          </a:prstGeom>
        </p:spPr>
      </p:pic>
    </p:spTree>
    <p:extLst>
      <p:ext uri="{BB962C8B-B14F-4D97-AF65-F5344CB8AC3E}">
        <p14:creationId xmlns:p14="http://schemas.microsoft.com/office/powerpoint/2010/main" val="3803549555"/>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 Body slide - Text - Red title left">
    <p:spTree>
      <p:nvGrpSpPr>
        <p:cNvPr id="1" name=""/>
        <p:cNvGrpSpPr/>
        <p:nvPr/>
      </p:nvGrpSpPr>
      <p:grpSpPr>
        <a:xfrm>
          <a:off x="0" y="0"/>
          <a:ext cx="0" cy="0"/>
          <a:chOff x="0" y="0"/>
          <a:chExt cx="0" cy="0"/>
        </a:xfrm>
      </p:grpSpPr>
      <p:sp>
        <p:nvSpPr>
          <p:cNvPr id="4" name="Text Placeholder 3"/>
          <p:cNvSpPr>
            <a:spLocks noGrp="1"/>
          </p:cNvSpPr>
          <p:nvPr>
            <p:ph type="body" sz="half" idx="2" hasCustomPrompt="1"/>
          </p:nvPr>
        </p:nvSpPr>
        <p:spPr>
          <a:xfrm>
            <a:off x="287339" y="2906565"/>
            <a:ext cx="3015456" cy="1827938"/>
          </a:xfrm>
          <a:prstGeom prst="rect">
            <a:avLst/>
          </a:prstGeom>
        </p:spPr>
        <p:txBody>
          <a:bodyPr lIns="0" tIns="0" rIns="0" bIns="0"/>
          <a:lstStyle>
            <a:lvl1pPr marL="0" indent="0">
              <a:lnSpc>
                <a:spcPct val="100000"/>
              </a:lnSpc>
              <a:spcBef>
                <a:spcPts val="0"/>
              </a:spcBef>
              <a:buNone/>
              <a:defRPr sz="2800" b="1" i="0" baseline="0">
                <a:solidFill>
                  <a:schemeClr val="tx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Sub Headline</a:t>
            </a:r>
          </a:p>
        </p:txBody>
      </p:sp>
      <p:sp>
        <p:nvSpPr>
          <p:cNvPr id="11" name="Text Placeholder 3"/>
          <p:cNvSpPr>
            <a:spLocks noGrp="1"/>
          </p:cNvSpPr>
          <p:nvPr>
            <p:ph type="body" sz="half" idx="10" hasCustomPrompt="1"/>
          </p:nvPr>
        </p:nvSpPr>
        <p:spPr>
          <a:xfrm>
            <a:off x="287339" y="445949"/>
            <a:ext cx="3015456" cy="1942188"/>
          </a:xfrm>
          <a:prstGeom prst="rect">
            <a:avLst/>
          </a:prstGeom>
        </p:spPr>
        <p:txBody>
          <a:bodyPr lIns="0" tIns="0" rIns="0" bIns="0"/>
          <a:lstStyle>
            <a:lvl1pPr marL="0" indent="0">
              <a:lnSpc>
                <a:spcPct val="100000"/>
              </a:lnSpc>
              <a:buNone/>
              <a:defRPr sz="4000" b="1" baseline="0">
                <a:solidFill>
                  <a:schemeClr val="tx2"/>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Body slide title</a:t>
            </a:r>
          </a:p>
        </p:txBody>
      </p:sp>
      <p:sp>
        <p:nvSpPr>
          <p:cNvPr id="21" name="Text Placeholder 3"/>
          <p:cNvSpPr>
            <a:spLocks noGrp="1"/>
          </p:cNvSpPr>
          <p:nvPr>
            <p:ph type="body" sz="half" idx="12" hasCustomPrompt="1"/>
          </p:nvPr>
        </p:nvSpPr>
        <p:spPr>
          <a:xfrm>
            <a:off x="3654029" y="515218"/>
            <a:ext cx="5130402" cy="4219286"/>
          </a:xfrm>
          <a:prstGeom prst="rect">
            <a:avLst/>
          </a:prstGeom>
        </p:spPr>
        <p:txBody>
          <a:bodyPr wrap="square" lIns="0" tIns="0" rIns="0" bIns="0"/>
          <a:lstStyle>
            <a:lvl1pPr marL="0" marR="0" indent="0" algn="l" defTabSz="685733" rtl="0" eaLnBrk="1" fontAlgn="auto" latinLnBrk="0" hangingPunct="1">
              <a:lnSpc>
                <a:spcPct val="100000"/>
              </a:lnSpc>
              <a:spcBef>
                <a:spcPts val="750"/>
              </a:spcBef>
              <a:spcAft>
                <a:spcPts val="0"/>
              </a:spcAft>
              <a:buClrTx/>
              <a:buSzTx/>
              <a:buFontTx/>
              <a:buNone/>
              <a:tabLst/>
              <a:defRPr lang="en-US" sz="2100" b="1" kern="1200" dirty="0">
                <a:solidFill>
                  <a:schemeClr val="tx1"/>
                </a:solidFill>
                <a:latin typeface="+mn-lt"/>
                <a:ea typeface="+mn-ea"/>
                <a:cs typeface="+mn-cs"/>
              </a:defRPr>
            </a:lvl1pPr>
            <a:lvl2pPr marL="342866" indent="0">
              <a:buFontTx/>
              <a:buNone/>
              <a:defRPr sz="2100"/>
            </a:lvl2pPr>
            <a:lvl3pPr marL="628589" indent="0">
              <a:buFontTx/>
              <a:buNone/>
              <a:defRPr sz="16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Your text here</a:t>
            </a:r>
          </a:p>
        </p:txBody>
      </p:sp>
      <p:sp>
        <p:nvSpPr>
          <p:cNvPr id="6" name="Slide Number Placeholder 5">
            <a:extLst>
              <a:ext uri="{FF2B5EF4-FFF2-40B4-BE49-F238E27FC236}">
                <a16:creationId xmlns:a16="http://schemas.microsoft.com/office/drawing/2014/main" id="{479062E6-8B0E-4DB4-8209-4E7EB4F3FAA8}"/>
              </a:ext>
            </a:extLst>
          </p:cNvPr>
          <p:cNvSpPr>
            <a:spLocks noGrp="1"/>
          </p:cNvSpPr>
          <p:nvPr>
            <p:ph type="sldNum" sz="quarter" idx="4"/>
          </p:nvPr>
        </p:nvSpPr>
        <p:spPr>
          <a:xfrm>
            <a:off x="6678800" y="5387368"/>
            <a:ext cx="2057400" cy="192026"/>
          </a:xfrm>
          <a:prstGeom prst="rect">
            <a:avLst/>
          </a:prstGeom>
        </p:spPr>
        <p:txBody>
          <a:bodyPr vert="horz" lIns="91440" tIns="45720" rIns="91440" bIns="45720" rtlCol="0" anchor="ctr"/>
          <a:lstStyle>
            <a:lvl1pPr algn="r">
              <a:defRPr sz="900" baseline="0">
                <a:solidFill>
                  <a:schemeClr val="tx1"/>
                </a:solidFill>
              </a:defRPr>
            </a:lvl1pPr>
          </a:lstStyle>
          <a:p>
            <a:fld id="{28F7F04C-F568-F649-A2AE-EA61C66B69B4}" type="slidenum">
              <a:rPr lang="en-US" smtClean="0"/>
              <a:pPr/>
              <a:t>‹#›</a:t>
            </a:fld>
            <a:endParaRPr lang="en-US" dirty="0"/>
          </a:p>
        </p:txBody>
      </p:sp>
      <p:sp>
        <p:nvSpPr>
          <p:cNvPr id="8" name="Date Placeholder 3">
            <a:extLst>
              <a:ext uri="{FF2B5EF4-FFF2-40B4-BE49-F238E27FC236}">
                <a16:creationId xmlns:a16="http://schemas.microsoft.com/office/drawing/2014/main" id="{5DE37A55-AE2A-40CC-8240-F6FD4F5BD0F6}"/>
              </a:ext>
            </a:extLst>
          </p:cNvPr>
          <p:cNvSpPr>
            <a:spLocks noGrp="1"/>
          </p:cNvSpPr>
          <p:nvPr>
            <p:ph type="dt" sz="half" idx="13"/>
          </p:nvPr>
        </p:nvSpPr>
        <p:spPr>
          <a:xfrm>
            <a:off x="6678800" y="5191935"/>
            <a:ext cx="2057400" cy="195432"/>
          </a:xfrm>
          <a:prstGeom prst="rect">
            <a:avLst/>
          </a:prstGeom>
        </p:spPr>
        <p:txBody>
          <a:bodyPr vert="horz" lIns="91440" tIns="45720" rIns="91440" bIns="45720" rtlCol="0" anchor="ctr"/>
          <a:lstStyle>
            <a:lvl1pPr algn="r">
              <a:defRPr sz="900" baseline="0">
                <a:solidFill>
                  <a:schemeClr val="tx1"/>
                </a:solidFill>
              </a:defRPr>
            </a:lvl1pPr>
          </a:lstStyle>
          <a:p>
            <a:r>
              <a:rPr lang="fi-FI"/>
              <a:t>dd.mm.yyyy</a:t>
            </a:r>
            <a:endParaRPr lang="en-US" dirty="0"/>
          </a:p>
        </p:txBody>
      </p:sp>
      <p:sp>
        <p:nvSpPr>
          <p:cNvPr id="9" name="Alatunnisteen paikkamerkki 1">
            <a:extLst>
              <a:ext uri="{FF2B5EF4-FFF2-40B4-BE49-F238E27FC236}">
                <a16:creationId xmlns:a16="http://schemas.microsoft.com/office/drawing/2014/main" id="{AD81B084-A59A-450A-B69B-00DEBAF84E34}"/>
              </a:ext>
            </a:extLst>
          </p:cNvPr>
          <p:cNvSpPr>
            <a:spLocks noGrp="1"/>
          </p:cNvSpPr>
          <p:nvPr>
            <p:ph type="ftr" sz="quarter" idx="3"/>
          </p:nvPr>
        </p:nvSpPr>
        <p:spPr>
          <a:xfrm>
            <a:off x="3028950" y="5388000"/>
            <a:ext cx="3086100" cy="192000"/>
          </a:xfrm>
          <a:prstGeom prst="rect">
            <a:avLst/>
          </a:prstGeom>
        </p:spPr>
        <p:txBody>
          <a:bodyPr vert="horz" lIns="91440" tIns="45720" rIns="91440" bIns="45720" rtlCol="0" anchor="ctr"/>
          <a:lstStyle>
            <a:lvl1pPr algn="ctr">
              <a:defRPr sz="900">
                <a:solidFill>
                  <a:schemeClr val="tx1"/>
                </a:solidFill>
              </a:defRPr>
            </a:lvl1pPr>
          </a:lstStyle>
          <a:p>
            <a:r>
              <a:rPr lang="fi-FI" dirty="0" err="1"/>
              <a:t>Your</a:t>
            </a:r>
            <a:r>
              <a:rPr lang="fi-FI" dirty="0"/>
              <a:t> text </a:t>
            </a:r>
            <a:r>
              <a:rPr lang="fi-FI" dirty="0" err="1"/>
              <a:t>here</a:t>
            </a:r>
            <a:endParaRPr lang="fi-FI" dirty="0"/>
          </a:p>
        </p:txBody>
      </p:sp>
      <p:pic>
        <p:nvPicPr>
          <p:cNvPr id="17" name="Kuva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823410"/>
            <a:ext cx="2238235" cy="856800"/>
          </a:xfrm>
          <a:prstGeom prst="rect">
            <a:avLst/>
          </a:prstGeom>
        </p:spPr>
      </p:pic>
    </p:spTree>
  </p:cSld>
  <p:clrMapOvr>
    <a:masterClrMapping/>
  </p:clrMapOvr>
  <p:extLst>
    <p:ext uri="{DCECCB84-F9BA-43D5-87BE-67443E8EF086}">
      <p15:sldGuideLst xmlns:p15="http://schemas.microsoft.com/office/powerpoint/2012/main">
        <p15:guide id="1" pos="2081" userDrawn="1">
          <p15:clr>
            <a:srgbClr val="FBAE40"/>
          </p15:clr>
        </p15:guide>
        <p15:guide id="2" pos="2302" userDrawn="1">
          <p15:clr>
            <a:srgbClr val="FBAE40"/>
          </p15:clr>
        </p15:guide>
        <p15:guide id="3" pos="5534"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Slide Number Placeholder 5"/>
          <p:cNvSpPr>
            <a:spLocks noGrp="1"/>
          </p:cNvSpPr>
          <p:nvPr>
            <p:ph type="sldNum" sz="quarter" idx="4"/>
          </p:nvPr>
        </p:nvSpPr>
        <p:spPr>
          <a:xfrm>
            <a:off x="6678800" y="5387368"/>
            <a:ext cx="2057400" cy="192026"/>
          </a:xfrm>
          <a:prstGeom prst="rect">
            <a:avLst/>
          </a:prstGeom>
        </p:spPr>
        <p:txBody>
          <a:bodyPr vert="horz" lIns="91440" tIns="45720" rIns="91440" bIns="45720" rtlCol="0" anchor="ctr"/>
          <a:lstStyle>
            <a:lvl1pPr algn="r">
              <a:defRPr sz="900" baseline="0">
                <a:solidFill>
                  <a:schemeClr val="tx1"/>
                </a:solidFill>
              </a:defRPr>
            </a:lvl1pPr>
          </a:lstStyle>
          <a:p>
            <a:fld id="{28F7F04C-F568-F649-A2AE-EA61C66B69B4}" type="slidenum">
              <a:rPr lang="en-US" smtClean="0"/>
              <a:pPr/>
              <a:t>‹#›</a:t>
            </a:fld>
            <a:endParaRPr lang="en-US" dirty="0"/>
          </a:p>
        </p:txBody>
      </p:sp>
      <p:sp>
        <p:nvSpPr>
          <p:cNvPr id="4" name="Date Placeholder 3"/>
          <p:cNvSpPr>
            <a:spLocks noGrp="1"/>
          </p:cNvSpPr>
          <p:nvPr>
            <p:ph type="dt" sz="half" idx="2"/>
          </p:nvPr>
        </p:nvSpPr>
        <p:spPr>
          <a:xfrm>
            <a:off x="6678800" y="5191935"/>
            <a:ext cx="2057400" cy="195432"/>
          </a:xfrm>
          <a:prstGeom prst="rect">
            <a:avLst/>
          </a:prstGeom>
        </p:spPr>
        <p:txBody>
          <a:bodyPr vert="horz" lIns="91440" tIns="45720" rIns="91440" bIns="45720" rtlCol="0" anchor="ctr"/>
          <a:lstStyle>
            <a:lvl1pPr algn="r">
              <a:defRPr sz="900" baseline="0">
                <a:solidFill>
                  <a:schemeClr val="tx1"/>
                </a:solidFill>
              </a:defRPr>
            </a:lvl1pPr>
          </a:lstStyle>
          <a:p>
            <a:r>
              <a:rPr lang="fi-FI"/>
              <a:t>dd.mm.yyyy</a:t>
            </a:r>
            <a:endParaRPr lang="en-US" dirty="0"/>
          </a:p>
        </p:txBody>
      </p:sp>
      <p:sp>
        <p:nvSpPr>
          <p:cNvPr id="2" name="Alatunnisteen paikkamerkki 1">
            <a:extLst>
              <a:ext uri="{FF2B5EF4-FFF2-40B4-BE49-F238E27FC236}">
                <a16:creationId xmlns:a16="http://schemas.microsoft.com/office/drawing/2014/main" id="{1C150BC1-EEBC-48B9-AEAE-962A54F46FC4}"/>
              </a:ext>
            </a:extLst>
          </p:cNvPr>
          <p:cNvSpPr>
            <a:spLocks noGrp="1"/>
          </p:cNvSpPr>
          <p:nvPr>
            <p:ph type="ftr" sz="quarter" idx="3"/>
          </p:nvPr>
        </p:nvSpPr>
        <p:spPr>
          <a:xfrm>
            <a:off x="3028950" y="5388000"/>
            <a:ext cx="3086100" cy="192000"/>
          </a:xfrm>
          <a:prstGeom prst="rect">
            <a:avLst/>
          </a:prstGeom>
        </p:spPr>
        <p:txBody>
          <a:bodyPr vert="horz" lIns="91440" tIns="45720" rIns="91440" bIns="45720" rtlCol="0" anchor="ctr"/>
          <a:lstStyle>
            <a:lvl1pPr algn="ctr">
              <a:defRPr sz="900">
                <a:solidFill>
                  <a:schemeClr val="tx1"/>
                </a:solidFill>
              </a:defRPr>
            </a:lvl1pPr>
          </a:lstStyle>
          <a:p>
            <a:r>
              <a:rPr lang="fi-FI" dirty="0" err="1"/>
              <a:t>Your</a:t>
            </a:r>
            <a:r>
              <a:rPr lang="fi-FI" dirty="0"/>
              <a:t> text </a:t>
            </a:r>
            <a:r>
              <a:rPr lang="fi-FI" dirty="0" err="1"/>
              <a:t>here</a:t>
            </a:r>
            <a:endParaRPr lang="fi-FI" dirty="0"/>
          </a:p>
        </p:txBody>
      </p:sp>
    </p:spTree>
    <p:extLst>
      <p:ext uri="{BB962C8B-B14F-4D97-AF65-F5344CB8AC3E}">
        <p14:creationId xmlns:p14="http://schemas.microsoft.com/office/powerpoint/2010/main" val="1833754440"/>
      </p:ext>
    </p:extLst>
  </p:cSld>
  <p:clrMap bg1="lt1" tx1="dk1" bg2="lt2" tx2="dk2" accent1="accent1" accent2="accent2" accent3="accent3" accent4="accent4" accent5="accent5" accent6="accent6" hlink="hlink" folHlink="folHlink"/>
  <p:sldLayoutIdLst>
    <p:sldLayoutId id="2147483667" r:id="rId1"/>
    <p:sldLayoutId id="2147483650" r:id="rId2"/>
    <p:sldLayoutId id="2147483704" r:id="rId3"/>
    <p:sldLayoutId id="2147483708" r:id="rId4"/>
    <p:sldLayoutId id="2147483707" r:id="rId5"/>
    <p:sldLayoutId id="2147483694" r:id="rId6"/>
    <p:sldLayoutId id="2147483695" r:id="rId7"/>
    <p:sldLayoutId id="2147483702" r:id="rId8"/>
    <p:sldLayoutId id="2147483678" r:id="rId9"/>
    <p:sldLayoutId id="2147483705" r:id="rId10"/>
    <p:sldLayoutId id="2147483701" r:id="rId11"/>
    <p:sldLayoutId id="2147483697" r:id="rId12"/>
    <p:sldLayoutId id="2147483703" r:id="rId13"/>
    <p:sldLayoutId id="2147483691" r:id="rId14"/>
    <p:sldLayoutId id="2147483699" r:id="rId15"/>
    <p:sldLayoutId id="2147483679" r:id="rId16"/>
    <p:sldLayoutId id="2147483709" r:id="rId17"/>
    <p:sldLayoutId id="2147483710" r:id="rId18"/>
    <p:sldLayoutId id="2147483711" r:id="rId19"/>
    <p:sldLayoutId id="2147483712" r:id="rId20"/>
    <p:sldLayoutId id="2147483713" r:id="rId21"/>
    <p:sldLayoutId id="2147483714" r:id="rId22"/>
  </p:sldLayoutIdLst>
  <p:hf sldNum="0" hdr="0" ftr="0" dt="0"/>
  <p:txStyles>
    <p:titleStyle>
      <a:lvl1pPr algn="l" defTabSz="685733" rtl="0" eaLnBrk="1" latinLnBrk="0" hangingPunct="1">
        <a:lnSpc>
          <a:spcPct val="90000"/>
        </a:lnSpc>
        <a:spcBef>
          <a:spcPct val="0"/>
        </a:spcBef>
        <a:buNone/>
        <a:defRPr sz="3300" kern="1200" baseline="0">
          <a:solidFill>
            <a:schemeClr val="tx1"/>
          </a:solidFill>
          <a:latin typeface="+mj-lt"/>
          <a:ea typeface="+mj-ea"/>
          <a:cs typeface="+mj-cs"/>
        </a:defRPr>
      </a:lvl1pPr>
    </p:titleStyle>
    <p:bodyStyle>
      <a:lvl1pPr marL="171435" indent="-171435" algn="l" defTabSz="685733"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00" indent="-171435" algn="l" defTabSz="685733"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160" indent="-171435" algn="l" defTabSz="685733"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030" indent="-171435" algn="l" defTabSz="685733"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2895" indent="-171435" algn="l" defTabSz="685733"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766" indent="-171435" algn="l" defTabSz="685733"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626" indent="-171435" algn="l" defTabSz="685733"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494" indent="-171435" algn="l" defTabSz="685733"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360" indent="-171435" algn="l" defTabSz="685733"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733" rtl="0" eaLnBrk="1" latinLnBrk="0" hangingPunct="1">
        <a:defRPr sz="1350" kern="1200">
          <a:solidFill>
            <a:schemeClr val="tx1"/>
          </a:solidFill>
          <a:latin typeface="+mn-lt"/>
          <a:ea typeface="+mn-ea"/>
          <a:cs typeface="+mn-cs"/>
        </a:defRPr>
      </a:lvl1pPr>
      <a:lvl2pPr marL="342866" algn="l" defTabSz="685733" rtl="0" eaLnBrk="1" latinLnBrk="0" hangingPunct="1">
        <a:defRPr sz="1350" kern="1200">
          <a:solidFill>
            <a:schemeClr val="tx1"/>
          </a:solidFill>
          <a:latin typeface="+mn-lt"/>
          <a:ea typeface="+mn-ea"/>
          <a:cs typeface="+mn-cs"/>
        </a:defRPr>
      </a:lvl2pPr>
      <a:lvl3pPr marL="685733" algn="l" defTabSz="685733" rtl="0" eaLnBrk="1" latinLnBrk="0" hangingPunct="1">
        <a:defRPr sz="1350" kern="1200">
          <a:solidFill>
            <a:schemeClr val="tx1"/>
          </a:solidFill>
          <a:latin typeface="+mn-lt"/>
          <a:ea typeface="+mn-ea"/>
          <a:cs typeface="+mn-cs"/>
        </a:defRPr>
      </a:lvl3pPr>
      <a:lvl4pPr marL="1028598" algn="l" defTabSz="685733" rtl="0" eaLnBrk="1" latinLnBrk="0" hangingPunct="1">
        <a:defRPr sz="1350" kern="1200">
          <a:solidFill>
            <a:schemeClr val="tx1"/>
          </a:solidFill>
          <a:latin typeface="+mn-lt"/>
          <a:ea typeface="+mn-ea"/>
          <a:cs typeface="+mn-cs"/>
        </a:defRPr>
      </a:lvl4pPr>
      <a:lvl5pPr marL="1371465" algn="l" defTabSz="685733" rtl="0" eaLnBrk="1" latinLnBrk="0" hangingPunct="1">
        <a:defRPr sz="1350" kern="1200">
          <a:solidFill>
            <a:schemeClr val="tx1"/>
          </a:solidFill>
          <a:latin typeface="+mn-lt"/>
          <a:ea typeface="+mn-ea"/>
          <a:cs typeface="+mn-cs"/>
        </a:defRPr>
      </a:lvl5pPr>
      <a:lvl6pPr marL="1714330" algn="l" defTabSz="685733" rtl="0" eaLnBrk="1" latinLnBrk="0" hangingPunct="1">
        <a:defRPr sz="1350" kern="1200">
          <a:solidFill>
            <a:schemeClr val="tx1"/>
          </a:solidFill>
          <a:latin typeface="+mn-lt"/>
          <a:ea typeface="+mn-ea"/>
          <a:cs typeface="+mn-cs"/>
        </a:defRPr>
      </a:lvl6pPr>
      <a:lvl7pPr marL="2057195" algn="l" defTabSz="685733" rtl="0" eaLnBrk="1" latinLnBrk="0" hangingPunct="1">
        <a:defRPr sz="1350" kern="1200">
          <a:solidFill>
            <a:schemeClr val="tx1"/>
          </a:solidFill>
          <a:latin typeface="+mn-lt"/>
          <a:ea typeface="+mn-ea"/>
          <a:cs typeface="+mn-cs"/>
        </a:defRPr>
      </a:lvl7pPr>
      <a:lvl8pPr marL="2400060" algn="l" defTabSz="685733" rtl="0" eaLnBrk="1" latinLnBrk="0" hangingPunct="1">
        <a:defRPr sz="1350" kern="1200">
          <a:solidFill>
            <a:schemeClr val="tx1"/>
          </a:solidFill>
          <a:latin typeface="+mn-lt"/>
          <a:ea typeface="+mn-ea"/>
          <a:cs typeface="+mn-cs"/>
        </a:defRPr>
      </a:lvl8pPr>
      <a:lvl9pPr marL="2742930" algn="l" defTabSz="685733"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81" userDrawn="1">
          <p15:clr>
            <a:srgbClr val="F26B43"/>
          </p15:clr>
        </p15:guide>
        <p15:guide id="3" orient="horz" pos="363"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420.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46.png"/></Relationships>
</file>

<file path=ppt/slides/_rels/slide1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6.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1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6.xml"/><Relationship Id="rId5" Type="http://schemas.openxmlformats.org/officeDocument/2006/relationships/image" Target="../media/image61.png"/><Relationship Id="rId4" Type="http://schemas.openxmlformats.org/officeDocument/2006/relationships/image" Target="../media/image60.png"/></Relationships>
</file>

<file path=ppt/slides/_rels/slide1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00.png"/><Relationship Id="rId1" Type="http://schemas.openxmlformats.org/officeDocument/2006/relationships/slideLayout" Target="../slideLayouts/slideLayout6.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5.png"/></Relationships>
</file>

<file path=ppt/slides/_rels/slide1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6.xml"/><Relationship Id="rId5" Type="http://schemas.openxmlformats.org/officeDocument/2006/relationships/image" Target="../media/image69.png"/><Relationship Id="rId4" Type="http://schemas.openxmlformats.org/officeDocument/2006/relationships/image" Target="../media/image6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70.gif"/><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image" Target="../media/image72.png"/><Relationship Id="rId1" Type="http://schemas.openxmlformats.org/officeDocument/2006/relationships/slideLayout" Target="../slideLayouts/slideLayout6.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 Id="rId9" Type="http://schemas.openxmlformats.org/officeDocument/2006/relationships/image" Target="../media/image79.png"/></Relationships>
</file>

<file path=ppt/slides/_rels/slide24.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0.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6.png"/><Relationship Id="rId7" Type="http://schemas.openxmlformats.org/officeDocument/2006/relationships/image" Target="../media/image290.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33.jpeg"/></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in paikkamerkki 4"/>
          <p:cNvSpPr>
            <a:spLocks noGrp="1"/>
          </p:cNvSpPr>
          <p:nvPr>
            <p:ph type="body" sz="half" idx="12"/>
          </p:nvPr>
        </p:nvSpPr>
        <p:spPr>
          <a:xfrm>
            <a:off x="269014" y="3835278"/>
            <a:ext cx="2774217" cy="360060"/>
          </a:xfrm>
        </p:spPr>
        <p:txBody>
          <a:bodyPr/>
          <a:lstStyle/>
          <a:p>
            <a:r>
              <a:rPr lang="en-US" dirty="0"/>
              <a:t>Qiang Cheng (Jonny)</a:t>
            </a:r>
            <a:endParaRPr lang="fi-FI" dirty="0"/>
          </a:p>
          <a:p>
            <a:endParaRPr lang="fi-FI" dirty="0"/>
          </a:p>
        </p:txBody>
      </p:sp>
      <p:cxnSp>
        <p:nvCxnSpPr>
          <p:cNvPr id="7" name="Suora yhdysviiva 6">
            <a:extLst>
              <a:ext uri="{FF2B5EF4-FFF2-40B4-BE49-F238E27FC236}">
                <a16:creationId xmlns:a16="http://schemas.microsoft.com/office/drawing/2014/main" id="{44D42085-CC57-854B-9151-3C66E83D17EE}"/>
              </a:ext>
            </a:extLst>
          </p:cNvPr>
          <p:cNvCxnSpPr>
            <a:cxnSpLocks/>
          </p:cNvCxnSpPr>
          <p:nvPr/>
        </p:nvCxnSpPr>
        <p:spPr>
          <a:xfrm>
            <a:off x="5243" y="1557589"/>
            <a:ext cx="4922844" cy="0"/>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13" name="Tekstin paikkamerkki 3">
            <a:extLst>
              <a:ext uri="{FF2B5EF4-FFF2-40B4-BE49-F238E27FC236}">
                <a16:creationId xmlns:a16="http://schemas.microsoft.com/office/drawing/2014/main" id="{931BA333-9483-4DBB-AA7C-64F76F9B7D8D}"/>
              </a:ext>
            </a:extLst>
          </p:cNvPr>
          <p:cNvSpPr txBox="1">
            <a:spLocks/>
          </p:cNvSpPr>
          <p:nvPr/>
        </p:nvSpPr>
        <p:spPr>
          <a:xfrm>
            <a:off x="301799" y="2778159"/>
            <a:ext cx="4485613" cy="559626"/>
          </a:xfrm>
          <a:prstGeom prst="rect">
            <a:avLst/>
          </a:prstGeom>
        </p:spPr>
        <p:txBody>
          <a:bodyPr lIns="0" tIns="0" rIns="0" bIns="0"/>
          <a:lstStyle>
            <a:lvl1pPr marL="0" indent="0" algn="l" defTabSz="685733" rtl="0" eaLnBrk="1" latinLnBrk="0" hangingPunct="1">
              <a:lnSpc>
                <a:spcPct val="90000"/>
              </a:lnSpc>
              <a:spcBef>
                <a:spcPts val="750"/>
              </a:spcBef>
              <a:buFont typeface="Arial"/>
              <a:buNone/>
              <a:defRPr sz="1800" b="1" i="0" kern="1200" baseline="0">
                <a:solidFill>
                  <a:schemeClr val="bg1"/>
                </a:solidFill>
                <a:latin typeface="arial" charset="0"/>
                <a:ea typeface="+mn-ea"/>
                <a:cs typeface="+mn-cs"/>
              </a:defRPr>
            </a:lvl1pPr>
            <a:lvl2pPr marL="342866" indent="0" algn="l" defTabSz="685733" rtl="0" eaLnBrk="1" latinLnBrk="0" hangingPunct="1">
              <a:lnSpc>
                <a:spcPct val="90000"/>
              </a:lnSpc>
              <a:spcBef>
                <a:spcPts val="375"/>
              </a:spcBef>
              <a:buFont typeface="Arial"/>
              <a:buNone/>
              <a:defRPr sz="1050" kern="1200">
                <a:solidFill>
                  <a:schemeClr val="tx1"/>
                </a:solidFill>
                <a:latin typeface="+mn-lt"/>
                <a:ea typeface="+mn-ea"/>
                <a:cs typeface="+mn-cs"/>
              </a:defRPr>
            </a:lvl2pPr>
            <a:lvl3pPr marL="685733" indent="0" algn="l" defTabSz="685733" rtl="0" eaLnBrk="1" latinLnBrk="0" hangingPunct="1">
              <a:lnSpc>
                <a:spcPct val="90000"/>
              </a:lnSpc>
              <a:spcBef>
                <a:spcPts val="375"/>
              </a:spcBef>
              <a:buFont typeface="Arial"/>
              <a:buNone/>
              <a:defRPr sz="900" kern="1200">
                <a:solidFill>
                  <a:schemeClr val="tx1"/>
                </a:solidFill>
                <a:latin typeface="+mn-lt"/>
                <a:ea typeface="+mn-ea"/>
                <a:cs typeface="+mn-cs"/>
              </a:defRPr>
            </a:lvl3pPr>
            <a:lvl4pPr marL="1028598"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4pPr>
            <a:lvl5pPr marL="1371465"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5pPr>
            <a:lvl6pPr marL="1714330"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6pPr>
            <a:lvl7pPr marL="2057195"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7pPr>
            <a:lvl8pPr marL="2400060"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8pPr>
            <a:lvl9pPr marL="2742930"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9pPr>
          </a:lstStyle>
          <a:p>
            <a:r>
              <a:rPr lang="en-US" dirty="0"/>
              <a:t>Lecture 2: First Law of Thermodynamics</a:t>
            </a:r>
            <a:endParaRPr lang="fi-FI" dirty="0"/>
          </a:p>
        </p:txBody>
      </p:sp>
      <p:pic>
        <p:nvPicPr>
          <p:cNvPr id="1028" name="Picture 4" descr="First Law of Thermodynamics.ppt">
            <a:extLst>
              <a:ext uri="{FF2B5EF4-FFF2-40B4-BE49-F238E27FC236}">
                <a16:creationId xmlns:a16="http://schemas.microsoft.com/office/drawing/2014/main" id="{3BE1FE2A-5E6A-9D9D-10A2-A39E9B7061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3194" y="1359092"/>
            <a:ext cx="3995754" cy="2996815"/>
          </a:xfrm>
          <a:prstGeom prst="rect">
            <a:avLst/>
          </a:prstGeom>
          <a:noFill/>
          <a:extLst>
            <a:ext uri="{909E8E84-426E-40DD-AFC4-6F175D3DCCD1}">
              <a14:hiddenFill xmlns:a14="http://schemas.microsoft.com/office/drawing/2010/main">
                <a:solidFill>
                  <a:srgbClr val="FFFFFF"/>
                </a:solidFill>
              </a14:hiddenFill>
            </a:ext>
          </a:extLst>
        </p:spPr>
      </p:pic>
      <p:sp>
        <p:nvSpPr>
          <p:cNvPr id="8" name="Otsikko 1">
            <a:extLst>
              <a:ext uri="{FF2B5EF4-FFF2-40B4-BE49-F238E27FC236}">
                <a16:creationId xmlns:a16="http://schemas.microsoft.com/office/drawing/2014/main" id="{4507008F-3698-8D8A-FB70-3723C2DA4390}"/>
              </a:ext>
            </a:extLst>
          </p:cNvPr>
          <p:cNvSpPr>
            <a:spLocks noGrp="1"/>
          </p:cNvSpPr>
          <p:nvPr>
            <p:ph type="title"/>
          </p:nvPr>
        </p:nvSpPr>
        <p:spPr>
          <a:xfrm>
            <a:off x="269014" y="131888"/>
            <a:ext cx="6386763" cy="1162934"/>
          </a:xfrm>
        </p:spPr>
        <p:txBody>
          <a:bodyPr/>
          <a:lstStyle/>
          <a:p>
            <a:r>
              <a:rPr lang="en-US" dirty="0"/>
              <a:t>Thermodynamics and Heat Transfer</a:t>
            </a:r>
            <a:endParaRPr lang="fi-FI" dirty="0"/>
          </a:p>
        </p:txBody>
      </p:sp>
    </p:spTree>
    <p:extLst>
      <p:ext uri="{BB962C8B-B14F-4D97-AF65-F5344CB8AC3E}">
        <p14:creationId xmlns:p14="http://schemas.microsoft.com/office/powerpoint/2010/main" val="14403096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CDA28F4-8253-42BD-8A0B-95005AC592CF}"/>
              </a:ext>
            </a:extLst>
          </p:cNvPr>
          <p:cNvSpPr>
            <a:spLocks noGrp="1"/>
          </p:cNvSpPr>
          <p:nvPr>
            <p:ph type="body" sz="half" idx="10"/>
          </p:nvPr>
        </p:nvSpPr>
        <p:spPr>
          <a:xfrm>
            <a:off x="287363" y="223017"/>
            <a:ext cx="8856637" cy="492443"/>
          </a:xfrm>
        </p:spPr>
        <p:txBody>
          <a:bodyPr wrap="square">
            <a:spAutoFit/>
          </a:bodyPr>
          <a:lstStyle/>
          <a:p>
            <a:r>
              <a:rPr lang="en-US" sz="3200" dirty="0"/>
              <a:t>Expansion or Compression Work</a:t>
            </a:r>
            <a:endParaRPr lang="fi-FI" sz="3200" dirty="0"/>
          </a:p>
        </p:txBody>
      </p:sp>
      <p:pic>
        <p:nvPicPr>
          <p:cNvPr id="3" name="Picture 2">
            <a:extLst>
              <a:ext uri="{FF2B5EF4-FFF2-40B4-BE49-F238E27FC236}">
                <a16:creationId xmlns:a16="http://schemas.microsoft.com/office/drawing/2014/main" id="{A9C9A92B-13F3-4833-BFC4-986A95E6D2F3}"/>
              </a:ext>
            </a:extLst>
          </p:cNvPr>
          <p:cNvPicPr>
            <a:picLocks noChangeAspect="1"/>
          </p:cNvPicPr>
          <p:nvPr/>
        </p:nvPicPr>
        <p:blipFill rotWithShape="1">
          <a:blip r:embed="rId3"/>
          <a:srcRect r="41514"/>
          <a:stretch/>
        </p:blipFill>
        <p:spPr>
          <a:xfrm>
            <a:off x="5483390" y="2270338"/>
            <a:ext cx="3241424" cy="1682366"/>
          </a:xfrm>
          <a:prstGeom prst="rect">
            <a:avLst/>
          </a:prstGeom>
        </p:spPr>
      </p:pic>
      <p:sp>
        <p:nvSpPr>
          <p:cNvPr id="7" name="TextBox 6">
            <a:extLst>
              <a:ext uri="{FF2B5EF4-FFF2-40B4-BE49-F238E27FC236}">
                <a16:creationId xmlns:a16="http://schemas.microsoft.com/office/drawing/2014/main" id="{1F54F63A-BF0E-347F-E31A-67F783EA1DEF}"/>
              </a:ext>
            </a:extLst>
          </p:cNvPr>
          <p:cNvSpPr txBox="1"/>
          <p:nvPr/>
        </p:nvSpPr>
        <p:spPr>
          <a:xfrm>
            <a:off x="224790" y="835713"/>
            <a:ext cx="4572000" cy="507831"/>
          </a:xfrm>
          <a:prstGeom prst="rect">
            <a:avLst/>
          </a:prstGeom>
          <a:solidFill>
            <a:srgbClr val="00FFFF"/>
          </a:solidFill>
        </p:spPr>
        <p:txBody>
          <a:bodyPr wrap="square">
            <a:spAutoFit/>
          </a:bodyPr>
          <a:lstStyle/>
          <a:p>
            <a:r>
              <a:rPr lang="en-GB" dirty="0"/>
              <a:t>The work done by the expansion or compression system as the piston is displaced a distance dx is</a:t>
            </a:r>
            <a:endParaRPr lang="en-FI" dirty="0"/>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4DE85416-86A9-8BDD-7396-CB4E0E812B34}"/>
                  </a:ext>
                </a:extLst>
              </p:cNvPr>
              <p:cNvSpPr txBox="1"/>
              <p:nvPr/>
            </p:nvSpPr>
            <p:spPr>
              <a:xfrm>
                <a:off x="2113111" y="1434585"/>
                <a:ext cx="1123070" cy="20774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FI" i="1" smtClean="0">
                          <a:latin typeface="Cambria Math" panose="02040503050406030204" pitchFamily="18" charset="0"/>
                          <a:ea typeface="Cambria Math" panose="02040503050406030204" pitchFamily="18" charset="0"/>
                        </a:rPr>
                        <m:t>𝛿</m:t>
                      </m:r>
                      <m:r>
                        <a:rPr lang="fi-FI" b="0" i="1" smtClean="0">
                          <a:latin typeface="Cambria Math" panose="02040503050406030204" pitchFamily="18" charset="0"/>
                          <a:ea typeface="Cambria Math" panose="02040503050406030204" pitchFamily="18" charset="0"/>
                        </a:rPr>
                        <m:t>𝑊</m:t>
                      </m:r>
                      <m:r>
                        <a:rPr lang="fi-FI" b="0" i="1" smtClean="0">
                          <a:latin typeface="Cambria Math" panose="02040503050406030204" pitchFamily="18" charset="0"/>
                          <a:ea typeface="Cambria Math" panose="02040503050406030204" pitchFamily="18" charset="0"/>
                        </a:rPr>
                        <m:t>=</m:t>
                      </m:r>
                      <m:r>
                        <a:rPr lang="fi-FI" b="0" i="1" smtClean="0">
                          <a:latin typeface="Cambria Math" panose="02040503050406030204" pitchFamily="18" charset="0"/>
                          <a:ea typeface="Cambria Math" panose="02040503050406030204" pitchFamily="18" charset="0"/>
                        </a:rPr>
                        <m:t>𝑝𝐴𝑑𝑥</m:t>
                      </m:r>
                    </m:oMath>
                  </m:oMathPara>
                </a14:m>
                <a:endParaRPr lang="en-FI" dirty="0"/>
              </a:p>
            </p:txBody>
          </p:sp>
        </mc:Choice>
        <mc:Fallback xmlns="">
          <p:sp>
            <p:nvSpPr>
              <p:cNvPr id="8" name="TextBox 7">
                <a:extLst>
                  <a:ext uri="{FF2B5EF4-FFF2-40B4-BE49-F238E27FC236}">
                    <a16:creationId xmlns:a16="http://schemas.microsoft.com/office/drawing/2014/main" id="{4DE85416-86A9-8BDD-7396-CB4E0E812B34}"/>
                  </a:ext>
                </a:extLst>
              </p:cNvPr>
              <p:cNvSpPr txBox="1">
                <a:spLocks noRot="1" noChangeAspect="1" noMove="1" noResize="1" noEditPoints="1" noAdjustHandles="1" noChangeArrowheads="1" noChangeShapeType="1" noTextEdit="1"/>
              </p:cNvSpPr>
              <p:nvPr/>
            </p:nvSpPr>
            <p:spPr>
              <a:xfrm>
                <a:off x="2113111" y="1434585"/>
                <a:ext cx="1123070" cy="207749"/>
              </a:xfrm>
              <a:prstGeom prst="rect">
                <a:avLst/>
              </a:prstGeom>
              <a:blipFill>
                <a:blip r:embed="rId4"/>
                <a:stretch>
                  <a:fillRect b="-33333"/>
                </a:stretch>
              </a:blipFill>
            </p:spPr>
            <p:txBody>
              <a:bodyPr/>
              <a:lstStyle/>
              <a:p>
                <a:r>
                  <a:rPr lang="en-FI">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572F2D4B-7370-5F05-2273-3801F85CABA8}"/>
                  </a:ext>
                </a:extLst>
              </p:cNvPr>
              <p:cNvSpPr txBox="1"/>
              <p:nvPr/>
            </p:nvSpPr>
            <p:spPr>
              <a:xfrm>
                <a:off x="224790" y="1775982"/>
                <a:ext cx="4572000" cy="738664"/>
              </a:xfrm>
              <a:prstGeom prst="rect">
                <a:avLst/>
              </a:prstGeom>
              <a:solidFill>
                <a:srgbClr val="00FFFF"/>
              </a:solidFill>
            </p:spPr>
            <p:txBody>
              <a:bodyPr wrap="square">
                <a:spAutoFit/>
              </a:bodyPr>
              <a:lstStyle/>
              <a:p>
                <a:r>
                  <a:rPr lang="en-GB" sz="1400" dirty="0">
                    <a:effectLst/>
                    <a:latin typeface="STIX" panose="02020603050405020304" pitchFamily="18" charset="0"/>
                  </a:rPr>
                  <a:t>The product </a:t>
                </a:r>
                <a14:m>
                  <m:oMath xmlns:m="http://schemas.openxmlformats.org/officeDocument/2006/math">
                    <m:r>
                      <a:rPr lang="fi-FI" sz="1400" b="0" i="1" smtClean="0">
                        <a:latin typeface="Cambria Math" panose="02040503050406030204" pitchFamily="18" charset="0"/>
                        <a:ea typeface="Cambria Math" panose="02040503050406030204" pitchFamily="18" charset="0"/>
                      </a:rPr>
                      <m:t>𝐴𝑑𝑥</m:t>
                    </m:r>
                  </m:oMath>
                </a14:m>
                <a:r>
                  <a:rPr lang="en-GB" sz="1400" dirty="0">
                    <a:effectLst/>
                    <a:latin typeface="STIX" panose="02020603050405020304" pitchFamily="18" charset="0"/>
                  </a:rPr>
                  <a:t> in above equals the change in volume of the system, </a:t>
                </a:r>
                <a:r>
                  <a:rPr lang="en-GB" sz="1400" i="1" dirty="0" err="1">
                    <a:effectLst/>
                    <a:latin typeface="STIX" panose="02020603050405020304" pitchFamily="18" charset="0"/>
                  </a:rPr>
                  <a:t>dV</a:t>
                </a:r>
                <a:r>
                  <a:rPr lang="en-GB" sz="1400" dirty="0">
                    <a:effectLst/>
                    <a:latin typeface="STIX" panose="02020603050405020304" pitchFamily="18" charset="0"/>
                  </a:rPr>
                  <a:t>. Thus, the </a:t>
                </a:r>
                <a:r>
                  <a:rPr lang="en-GB" dirty="0"/>
                  <a:t> </a:t>
                </a:r>
                <a:r>
                  <a:rPr lang="en-GB" sz="1400" dirty="0">
                    <a:effectLst/>
                    <a:latin typeface="STIX" panose="02020603050405020304" pitchFamily="18" charset="0"/>
                  </a:rPr>
                  <a:t>work expression can be written as </a:t>
                </a:r>
                <a:endParaRPr lang="en-GB" dirty="0"/>
              </a:p>
            </p:txBody>
          </p:sp>
        </mc:Choice>
        <mc:Fallback xmlns="">
          <p:sp>
            <p:nvSpPr>
              <p:cNvPr id="11" name="TextBox 10">
                <a:extLst>
                  <a:ext uri="{FF2B5EF4-FFF2-40B4-BE49-F238E27FC236}">
                    <a16:creationId xmlns:a16="http://schemas.microsoft.com/office/drawing/2014/main" id="{572F2D4B-7370-5F05-2273-3801F85CABA8}"/>
                  </a:ext>
                </a:extLst>
              </p:cNvPr>
              <p:cNvSpPr txBox="1">
                <a:spLocks noRot="1" noChangeAspect="1" noMove="1" noResize="1" noEditPoints="1" noAdjustHandles="1" noChangeArrowheads="1" noChangeShapeType="1" noTextEdit="1"/>
              </p:cNvSpPr>
              <p:nvPr/>
            </p:nvSpPr>
            <p:spPr>
              <a:xfrm>
                <a:off x="224790" y="1775982"/>
                <a:ext cx="4572000" cy="738664"/>
              </a:xfrm>
              <a:prstGeom prst="rect">
                <a:avLst/>
              </a:prstGeom>
              <a:blipFill>
                <a:blip r:embed="rId5"/>
                <a:stretch>
                  <a:fillRect l="-277" t="-1667" b="-8333"/>
                </a:stretch>
              </a:blipFill>
            </p:spPr>
            <p:txBody>
              <a:bodyPr/>
              <a:lstStyle/>
              <a:p>
                <a:r>
                  <a:rPr lang="en-FI">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664ECCF3-FE6D-0606-6D65-2C6C8CD058C1}"/>
                  </a:ext>
                </a:extLst>
              </p:cNvPr>
              <p:cNvSpPr txBox="1"/>
              <p:nvPr/>
            </p:nvSpPr>
            <p:spPr>
              <a:xfrm>
                <a:off x="1784098" y="2599323"/>
                <a:ext cx="1781095" cy="30008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FI" i="1" smtClean="0">
                          <a:latin typeface="Cambria Math" panose="02040503050406030204" pitchFamily="18" charset="0"/>
                          <a:ea typeface="Cambria Math" panose="02040503050406030204" pitchFamily="18" charset="0"/>
                        </a:rPr>
                        <m:t>𝛿</m:t>
                      </m:r>
                      <m:r>
                        <a:rPr lang="fi-FI" b="0" i="1" smtClean="0">
                          <a:latin typeface="Cambria Math" panose="02040503050406030204" pitchFamily="18" charset="0"/>
                          <a:ea typeface="Cambria Math" panose="02040503050406030204" pitchFamily="18" charset="0"/>
                        </a:rPr>
                        <m:t>𝑊</m:t>
                      </m:r>
                      <m:r>
                        <a:rPr lang="fi-FI" b="0" i="1" smtClean="0">
                          <a:latin typeface="Cambria Math" panose="02040503050406030204" pitchFamily="18" charset="0"/>
                          <a:ea typeface="Cambria Math" panose="02040503050406030204" pitchFamily="18" charset="0"/>
                        </a:rPr>
                        <m:t>=</m:t>
                      </m:r>
                      <m:r>
                        <a:rPr lang="fi-FI" b="0" i="1" smtClean="0">
                          <a:latin typeface="Cambria Math" panose="02040503050406030204" pitchFamily="18" charset="0"/>
                          <a:ea typeface="Cambria Math" panose="02040503050406030204" pitchFamily="18" charset="0"/>
                        </a:rPr>
                        <m:t>𝑝𝑑𝑉</m:t>
                      </m:r>
                    </m:oMath>
                  </m:oMathPara>
                </a14:m>
                <a:endParaRPr lang="en-FI" dirty="0"/>
              </a:p>
            </p:txBody>
          </p:sp>
        </mc:Choice>
        <mc:Fallback xmlns="">
          <p:sp>
            <p:nvSpPr>
              <p:cNvPr id="13" name="TextBox 12">
                <a:extLst>
                  <a:ext uri="{FF2B5EF4-FFF2-40B4-BE49-F238E27FC236}">
                    <a16:creationId xmlns:a16="http://schemas.microsoft.com/office/drawing/2014/main" id="{664ECCF3-FE6D-0606-6D65-2C6C8CD058C1}"/>
                  </a:ext>
                </a:extLst>
              </p:cNvPr>
              <p:cNvSpPr txBox="1">
                <a:spLocks noRot="1" noChangeAspect="1" noMove="1" noResize="1" noEditPoints="1" noAdjustHandles="1" noChangeArrowheads="1" noChangeShapeType="1" noTextEdit="1"/>
              </p:cNvSpPr>
              <p:nvPr/>
            </p:nvSpPr>
            <p:spPr>
              <a:xfrm>
                <a:off x="1784098" y="2599323"/>
                <a:ext cx="1781095" cy="300082"/>
              </a:xfrm>
              <a:prstGeom prst="rect">
                <a:avLst/>
              </a:prstGeom>
              <a:blipFill>
                <a:blip r:embed="rId6"/>
                <a:stretch>
                  <a:fillRect b="-8000"/>
                </a:stretch>
              </a:blipFill>
            </p:spPr>
            <p:txBody>
              <a:bodyPr/>
              <a:lstStyle/>
              <a:p>
                <a:r>
                  <a:rPr lang="en-FI">
                    <a:noFill/>
                  </a:rPr>
                  <a:t> </a:t>
                </a:r>
              </a:p>
            </p:txBody>
          </p:sp>
        </mc:Fallback>
      </mc:AlternateContent>
      <p:sp>
        <p:nvSpPr>
          <p:cNvPr id="15" name="TextBox 14">
            <a:extLst>
              <a:ext uri="{FF2B5EF4-FFF2-40B4-BE49-F238E27FC236}">
                <a16:creationId xmlns:a16="http://schemas.microsoft.com/office/drawing/2014/main" id="{DB0CC66E-909F-71D8-D92F-58097C501FE7}"/>
              </a:ext>
            </a:extLst>
          </p:cNvPr>
          <p:cNvSpPr txBox="1"/>
          <p:nvPr/>
        </p:nvSpPr>
        <p:spPr>
          <a:xfrm>
            <a:off x="224790" y="3116582"/>
            <a:ext cx="4572000" cy="1169551"/>
          </a:xfrm>
          <a:prstGeom prst="rect">
            <a:avLst/>
          </a:prstGeom>
          <a:solidFill>
            <a:srgbClr val="00FFFF"/>
          </a:solidFill>
        </p:spPr>
        <p:txBody>
          <a:bodyPr wrap="square">
            <a:spAutoFit/>
          </a:bodyPr>
          <a:lstStyle/>
          <a:p>
            <a:r>
              <a:rPr lang="en-GB" sz="1400" dirty="0">
                <a:effectLst/>
                <a:latin typeface="STIX" panose="02020603050405020304" pitchFamily="18" charset="0"/>
              </a:rPr>
              <a:t>Since </a:t>
            </a:r>
            <a:r>
              <a:rPr lang="en-GB" sz="1400" i="1" dirty="0" err="1">
                <a:effectLst/>
                <a:latin typeface="STIX" panose="02020603050405020304" pitchFamily="18" charset="0"/>
              </a:rPr>
              <a:t>dV</a:t>
            </a:r>
            <a:r>
              <a:rPr lang="en-GB" sz="1400" i="1" dirty="0">
                <a:effectLst/>
                <a:latin typeface="STIX" panose="02020603050405020304" pitchFamily="18" charset="0"/>
              </a:rPr>
              <a:t> </a:t>
            </a:r>
            <a:r>
              <a:rPr lang="en-GB" sz="1400" dirty="0">
                <a:effectLst/>
                <a:latin typeface="STIX" panose="02020603050405020304" pitchFamily="18" charset="0"/>
              </a:rPr>
              <a:t>is positive when volume increases, the work at the moving boundary is positive when the gas expands. For a compression, </a:t>
            </a:r>
            <a:r>
              <a:rPr lang="en-GB" sz="1400" i="1" dirty="0" err="1">
                <a:effectLst/>
                <a:latin typeface="STIX" panose="02020603050405020304" pitchFamily="18" charset="0"/>
              </a:rPr>
              <a:t>dV</a:t>
            </a:r>
            <a:r>
              <a:rPr lang="en-GB" sz="1400" i="1" dirty="0">
                <a:effectLst/>
                <a:latin typeface="STIX" panose="02020603050405020304" pitchFamily="18" charset="0"/>
              </a:rPr>
              <a:t> </a:t>
            </a:r>
            <a:r>
              <a:rPr lang="en-GB" sz="1400" dirty="0">
                <a:effectLst/>
                <a:latin typeface="STIX" panose="02020603050405020304" pitchFamily="18" charset="0"/>
              </a:rPr>
              <a:t>is negative. These signs are in agreement with the previously stated sign convention for work. </a:t>
            </a:r>
            <a:endParaRPr lang="en-GB" dirty="0"/>
          </a:p>
        </p:txBody>
      </p:sp>
      <mc:AlternateContent xmlns:mc="http://schemas.openxmlformats.org/markup-compatibility/2006">
        <mc:Choice xmlns:a14="http://schemas.microsoft.com/office/drawing/2010/main" Requires="a14">
          <p:sp>
            <p:nvSpPr>
              <p:cNvPr id="17" name="TextBox 16">
                <a:extLst>
                  <a:ext uri="{FF2B5EF4-FFF2-40B4-BE49-F238E27FC236}">
                    <a16:creationId xmlns:a16="http://schemas.microsoft.com/office/drawing/2014/main" id="{87F0DEF7-66DF-3BB9-9861-1063D9F1B006}"/>
                  </a:ext>
                </a:extLst>
              </p:cNvPr>
              <p:cNvSpPr txBox="1"/>
              <p:nvPr/>
            </p:nvSpPr>
            <p:spPr>
              <a:xfrm>
                <a:off x="4943172" y="834051"/>
                <a:ext cx="4139282" cy="523220"/>
              </a:xfrm>
              <a:prstGeom prst="rect">
                <a:avLst/>
              </a:prstGeom>
              <a:solidFill>
                <a:srgbClr val="00FFFF"/>
              </a:solidFill>
            </p:spPr>
            <p:txBody>
              <a:bodyPr wrap="square">
                <a:spAutoFit/>
              </a:bodyPr>
              <a:lstStyle/>
              <a:p>
                <a:r>
                  <a:rPr lang="en-GB" sz="1400" dirty="0">
                    <a:effectLst/>
                    <a:latin typeface="STIX" panose="02020603050405020304" pitchFamily="18" charset="0"/>
                  </a:rPr>
                  <a:t>For a change in volume from </a:t>
                </a:r>
                <a14:m>
                  <m:oMath xmlns:m="http://schemas.openxmlformats.org/officeDocument/2006/math">
                    <m:sSub>
                      <m:sSubPr>
                        <m:ctrlPr>
                          <a:rPr lang="en-GB" sz="1400" i="1" smtClean="0">
                            <a:effectLst/>
                            <a:latin typeface="Cambria Math" panose="02040503050406030204" pitchFamily="18" charset="0"/>
                          </a:rPr>
                        </m:ctrlPr>
                      </m:sSubPr>
                      <m:e>
                        <m:r>
                          <a:rPr lang="fi-FI" sz="1400" b="0" i="1" smtClean="0">
                            <a:effectLst/>
                            <a:latin typeface="Cambria Math" panose="02040503050406030204" pitchFamily="18" charset="0"/>
                          </a:rPr>
                          <m:t>𝑉</m:t>
                        </m:r>
                      </m:e>
                      <m:sub>
                        <m:r>
                          <a:rPr lang="fi-FI" sz="1400" b="0" i="1" smtClean="0">
                            <a:effectLst/>
                            <a:latin typeface="Cambria Math" panose="02040503050406030204" pitchFamily="18" charset="0"/>
                          </a:rPr>
                          <m:t>1</m:t>
                        </m:r>
                      </m:sub>
                    </m:sSub>
                  </m:oMath>
                </a14:m>
                <a:r>
                  <a:rPr lang="en-GB" sz="1400" dirty="0">
                    <a:effectLst/>
                    <a:latin typeface="STIX" panose="02020603050405020304" pitchFamily="18" charset="0"/>
                  </a:rPr>
                  <a:t> to </a:t>
                </a:r>
                <a14:m>
                  <m:oMath xmlns:m="http://schemas.openxmlformats.org/officeDocument/2006/math">
                    <m:sSub>
                      <m:sSubPr>
                        <m:ctrlPr>
                          <a:rPr lang="en-GB" sz="1400" i="1">
                            <a:latin typeface="Cambria Math" panose="02040503050406030204" pitchFamily="18" charset="0"/>
                          </a:rPr>
                        </m:ctrlPr>
                      </m:sSubPr>
                      <m:e>
                        <m:r>
                          <a:rPr lang="fi-FI" sz="1400" i="1">
                            <a:latin typeface="Cambria Math" panose="02040503050406030204" pitchFamily="18" charset="0"/>
                          </a:rPr>
                          <m:t>𝑉</m:t>
                        </m:r>
                      </m:e>
                      <m:sub>
                        <m:r>
                          <a:rPr lang="fi-FI" sz="1400" b="0" i="1" smtClean="0">
                            <a:latin typeface="Cambria Math" panose="02040503050406030204" pitchFamily="18" charset="0"/>
                          </a:rPr>
                          <m:t>2</m:t>
                        </m:r>
                      </m:sub>
                    </m:sSub>
                  </m:oMath>
                </a14:m>
                <a:r>
                  <a:rPr lang="en-GB" sz="1400" dirty="0">
                    <a:effectLst/>
                    <a:latin typeface="STIX" panose="02020603050405020304" pitchFamily="18" charset="0"/>
                  </a:rPr>
                  <a:t>, the work is obtained by integrating</a:t>
                </a:r>
                <a:endParaRPr lang="en-FI" sz="1400" dirty="0"/>
              </a:p>
            </p:txBody>
          </p:sp>
        </mc:Choice>
        <mc:Fallback>
          <p:sp>
            <p:nvSpPr>
              <p:cNvPr id="17" name="TextBox 16">
                <a:extLst>
                  <a:ext uri="{FF2B5EF4-FFF2-40B4-BE49-F238E27FC236}">
                    <a16:creationId xmlns:a16="http://schemas.microsoft.com/office/drawing/2014/main" id="{87F0DEF7-66DF-3BB9-9861-1063D9F1B006}"/>
                  </a:ext>
                </a:extLst>
              </p:cNvPr>
              <p:cNvSpPr txBox="1">
                <a:spLocks noRot="1" noChangeAspect="1" noMove="1" noResize="1" noEditPoints="1" noAdjustHandles="1" noChangeArrowheads="1" noChangeShapeType="1" noTextEdit="1"/>
              </p:cNvSpPr>
              <p:nvPr/>
            </p:nvSpPr>
            <p:spPr>
              <a:xfrm>
                <a:off x="4943172" y="834051"/>
                <a:ext cx="4139282" cy="523220"/>
              </a:xfrm>
              <a:prstGeom prst="rect">
                <a:avLst/>
              </a:prstGeom>
              <a:blipFill>
                <a:blip r:embed="rId7"/>
                <a:stretch>
                  <a:fillRect l="-612" t="-2326" b="-9302"/>
                </a:stretch>
              </a:blipFill>
            </p:spPr>
            <p:txBody>
              <a:bodyPr/>
              <a:lstStyle/>
              <a:p>
                <a:r>
                  <a:rPr lang="en-FI">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BA5A8772-E45A-CFA5-B104-86DBCACB093E}"/>
                  </a:ext>
                </a:extLst>
              </p:cNvPr>
              <p:cNvSpPr txBox="1"/>
              <p:nvPr/>
            </p:nvSpPr>
            <p:spPr>
              <a:xfrm>
                <a:off x="6499275" y="1465150"/>
                <a:ext cx="1027076" cy="49173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fi-FI" b="0" i="1" smtClean="0">
                          <a:latin typeface="Cambria Math" panose="02040503050406030204" pitchFamily="18" charset="0"/>
                        </a:rPr>
                        <m:t>𝑊</m:t>
                      </m:r>
                      <m:r>
                        <a:rPr lang="fi-FI" b="0" i="1" smtClean="0">
                          <a:latin typeface="Cambria Math" panose="02040503050406030204" pitchFamily="18" charset="0"/>
                        </a:rPr>
                        <m:t>=</m:t>
                      </m:r>
                      <m:nary>
                        <m:naryPr>
                          <m:ctrlPr>
                            <a:rPr lang="fi-FI" b="0" i="1" smtClean="0">
                              <a:latin typeface="Cambria Math" panose="02040503050406030204" pitchFamily="18" charset="0"/>
                            </a:rPr>
                          </m:ctrlPr>
                        </m:naryPr>
                        <m:sub>
                          <m:sSub>
                            <m:sSubPr>
                              <m:ctrlPr>
                                <a:rPr lang="fi-FI" b="0" i="1" smtClean="0">
                                  <a:latin typeface="Cambria Math" panose="02040503050406030204" pitchFamily="18" charset="0"/>
                                </a:rPr>
                              </m:ctrlPr>
                            </m:sSubPr>
                            <m:e>
                              <m:r>
                                <a:rPr lang="fi-FI" b="0" i="1" smtClean="0">
                                  <a:latin typeface="Cambria Math" panose="02040503050406030204" pitchFamily="18" charset="0"/>
                                </a:rPr>
                                <m:t>𝑉</m:t>
                              </m:r>
                            </m:e>
                            <m:sub>
                              <m:r>
                                <a:rPr lang="fi-FI" b="0" i="1" smtClean="0">
                                  <a:latin typeface="Cambria Math" panose="02040503050406030204" pitchFamily="18" charset="0"/>
                                </a:rPr>
                                <m:t>1</m:t>
                              </m:r>
                            </m:sub>
                          </m:sSub>
                        </m:sub>
                        <m:sup>
                          <m:sSub>
                            <m:sSubPr>
                              <m:ctrlPr>
                                <a:rPr lang="fi-FI" b="0" i="1" smtClean="0">
                                  <a:latin typeface="Cambria Math" panose="02040503050406030204" pitchFamily="18" charset="0"/>
                                </a:rPr>
                              </m:ctrlPr>
                            </m:sSubPr>
                            <m:e>
                              <m:r>
                                <a:rPr lang="fi-FI" b="0" i="1" smtClean="0">
                                  <a:latin typeface="Cambria Math" panose="02040503050406030204" pitchFamily="18" charset="0"/>
                                </a:rPr>
                                <m:t>𝑉</m:t>
                              </m:r>
                            </m:e>
                            <m:sub>
                              <m:r>
                                <a:rPr lang="fi-FI" b="0" i="1" smtClean="0">
                                  <a:latin typeface="Cambria Math" panose="02040503050406030204" pitchFamily="18" charset="0"/>
                                </a:rPr>
                                <m:t>2</m:t>
                              </m:r>
                            </m:sub>
                          </m:sSub>
                        </m:sup>
                        <m:e>
                          <m:r>
                            <a:rPr lang="fi-FI" b="0" i="1" smtClean="0">
                              <a:latin typeface="Cambria Math" panose="02040503050406030204" pitchFamily="18" charset="0"/>
                            </a:rPr>
                            <m:t>𝑝𝑑𝑉</m:t>
                          </m:r>
                        </m:e>
                      </m:nary>
                    </m:oMath>
                  </m:oMathPara>
                </a14:m>
                <a:endParaRPr lang="en-FI" dirty="0"/>
              </a:p>
            </p:txBody>
          </p:sp>
        </mc:Choice>
        <mc:Fallback xmlns="">
          <p:sp>
            <p:nvSpPr>
              <p:cNvPr id="18" name="TextBox 17">
                <a:extLst>
                  <a:ext uri="{FF2B5EF4-FFF2-40B4-BE49-F238E27FC236}">
                    <a16:creationId xmlns:a16="http://schemas.microsoft.com/office/drawing/2014/main" id="{BA5A8772-E45A-CFA5-B104-86DBCACB093E}"/>
                  </a:ext>
                </a:extLst>
              </p:cNvPr>
              <p:cNvSpPr txBox="1">
                <a:spLocks noRot="1" noChangeAspect="1" noMove="1" noResize="1" noEditPoints="1" noAdjustHandles="1" noChangeArrowheads="1" noChangeShapeType="1" noTextEdit="1"/>
              </p:cNvSpPr>
              <p:nvPr/>
            </p:nvSpPr>
            <p:spPr>
              <a:xfrm>
                <a:off x="6499275" y="1465150"/>
                <a:ext cx="1027076" cy="491738"/>
              </a:xfrm>
              <a:prstGeom prst="rect">
                <a:avLst/>
              </a:prstGeom>
              <a:blipFill>
                <a:blip r:embed="rId8"/>
                <a:stretch>
                  <a:fillRect l="-32927" t="-175000" r="-15854" b="-252500"/>
                </a:stretch>
              </a:blipFill>
            </p:spPr>
            <p:txBody>
              <a:bodyPr/>
              <a:lstStyle/>
              <a:p>
                <a:r>
                  <a:rPr lang="en-FI">
                    <a:noFill/>
                  </a:rPr>
                  <a:t> </a:t>
                </a:r>
              </a:p>
            </p:txBody>
          </p:sp>
        </mc:Fallback>
      </mc:AlternateContent>
      <p:sp>
        <p:nvSpPr>
          <p:cNvPr id="20" name="TextBox 19">
            <a:extLst>
              <a:ext uri="{FF2B5EF4-FFF2-40B4-BE49-F238E27FC236}">
                <a16:creationId xmlns:a16="http://schemas.microsoft.com/office/drawing/2014/main" id="{544AFA0B-39C0-4342-A6AB-A97B2B723B85}"/>
              </a:ext>
            </a:extLst>
          </p:cNvPr>
          <p:cNvSpPr txBox="1"/>
          <p:nvPr/>
        </p:nvSpPr>
        <p:spPr>
          <a:xfrm>
            <a:off x="5883966" y="4039912"/>
            <a:ext cx="2918570" cy="246221"/>
          </a:xfrm>
          <a:prstGeom prst="rect">
            <a:avLst/>
          </a:prstGeom>
          <a:noFill/>
        </p:spPr>
        <p:txBody>
          <a:bodyPr wrap="square">
            <a:spAutoFit/>
          </a:bodyPr>
          <a:lstStyle/>
          <a:p>
            <a:r>
              <a:rPr lang="en-GB" sz="1000" dirty="0">
                <a:effectLst/>
                <a:latin typeface="STIX" panose="02020603050405020304" pitchFamily="18" charset="0"/>
              </a:rPr>
              <a:t>Expansion or compression of a gas or liquid. </a:t>
            </a:r>
            <a:endParaRPr lang="en-GB" sz="1000" dirty="0"/>
          </a:p>
        </p:txBody>
      </p:sp>
    </p:spTree>
    <p:extLst>
      <p:ext uri="{BB962C8B-B14F-4D97-AF65-F5344CB8AC3E}">
        <p14:creationId xmlns:p14="http://schemas.microsoft.com/office/powerpoint/2010/main" val="2554137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6BA2E5C6-EC24-948A-D29B-CBFD4EE42459}"/>
              </a:ext>
            </a:extLst>
          </p:cNvPr>
          <p:cNvSpPr txBox="1">
            <a:spLocks/>
          </p:cNvSpPr>
          <p:nvPr/>
        </p:nvSpPr>
        <p:spPr>
          <a:xfrm>
            <a:off x="287363" y="223017"/>
            <a:ext cx="8856637" cy="492443"/>
          </a:xfrm>
          <a:prstGeom prst="rect">
            <a:avLst/>
          </a:prstGeom>
        </p:spPr>
        <p:txBody>
          <a:bodyPr wrap="square" lIns="0" tIns="0" rIns="0" bIns="0">
            <a:spAutoFit/>
          </a:bodyPr>
          <a:lstStyle>
            <a:lvl1pPr marL="0" indent="0" algn="l" defTabSz="685733" rtl="0" eaLnBrk="1" latinLnBrk="0" hangingPunct="1">
              <a:lnSpc>
                <a:spcPct val="100000"/>
              </a:lnSpc>
              <a:spcBef>
                <a:spcPts val="750"/>
              </a:spcBef>
              <a:buFont typeface="Arial"/>
              <a:buNone/>
              <a:defRPr sz="4000" b="1" kern="1200" baseline="0">
                <a:solidFill>
                  <a:schemeClr val="tx1"/>
                </a:solidFill>
                <a:latin typeface="+mn-lt"/>
                <a:ea typeface="+mn-ea"/>
                <a:cs typeface="+mn-cs"/>
              </a:defRPr>
            </a:lvl1pPr>
            <a:lvl2pPr marL="342866" indent="0" algn="l" defTabSz="685733" rtl="0" eaLnBrk="1" latinLnBrk="0" hangingPunct="1">
              <a:lnSpc>
                <a:spcPct val="90000"/>
              </a:lnSpc>
              <a:spcBef>
                <a:spcPts val="375"/>
              </a:spcBef>
              <a:buFont typeface="Arial"/>
              <a:buNone/>
              <a:defRPr sz="1050" kern="1200">
                <a:solidFill>
                  <a:schemeClr val="tx1"/>
                </a:solidFill>
                <a:latin typeface="+mn-lt"/>
                <a:ea typeface="+mn-ea"/>
                <a:cs typeface="+mn-cs"/>
              </a:defRPr>
            </a:lvl2pPr>
            <a:lvl3pPr marL="685733" indent="0" algn="l" defTabSz="685733" rtl="0" eaLnBrk="1" latinLnBrk="0" hangingPunct="1">
              <a:lnSpc>
                <a:spcPct val="90000"/>
              </a:lnSpc>
              <a:spcBef>
                <a:spcPts val="375"/>
              </a:spcBef>
              <a:buFont typeface="Arial"/>
              <a:buNone/>
              <a:defRPr sz="900" kern="1200">
                <a:solidFill>
                  <a:schemeClr val="tx1"/>
                </a:solidFill>
                <a:latin typeface="+mn-lt"/>
                <a:ea typeface="+mn-ea"/>
                <a:cs typeface="+mn-cs"/>
              </a:defRPr>
            </a:lvl3pPr>
            <a:lvl4pPr marL="1028598"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4pPr>
            <a:lvl5pPr marL="1371465"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5pPr>
            <a:lvl6pPr marL="1714330"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6pPr>
            <a:lvl7pPr marL="2057195"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7pPr>
            <a:lvl8pPr marL="2400060"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8pPr>
            <a:lvl9pPr marL="2742930"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9pPr>
          </a:lstStyle>
          <a:p>
            <a:r>
              <a:rPr lang="en-US" sz="3200" dirty="0"/>
              <a:t>Expansion or Compression Work</a:t>
            </a:r>
            <a:endParaRPr lang="fi-FI" sz="3200" dirty="0"/>
          </a:p>
        </p:txBody>
      </p:sp>
      <p:sp>
        <p:nvSpPr>
          <p:cNvPr id="7" name="TextBox 6">
            <a:extLst>
              <a:ext uri="{FF2B5EF4-FFF2-40B4-BE49-F238E27FC236}">
                <a16:creationId xmlns:a16="http://schemas.microsoft.com/office/drawing/2014/main" id="{0F5A38FC-EE67-22D5-3E82-8D2B3EDC791C}"/>
              </a:ext>
            </a:extLst>
          </p:cNvPr>
          <p:cNvSpPr txBox="1"/>
          <p:nvPr/>
        </p:nvSpPr>
        <p:spPr>
          <a:xfrm>
            <a:off x="287363" y="749519"/>
            <a:ext cx="4572000" cy="307777"/>
          </a:xfrm>
          <a:prstGeom prst="rect">
            <a:avLst/>
          </a:prstGeom>
          <a:noFill/>
        </p:spPr>
        <p:txBody>
          <a:bodyPr wrap="square">
            <a:spAutoFit/>
          </a:bodyPr>
          <a:lstStyle/>
          <a:p>
            <a:r>
              <a:rPr lang="en-GB" sz="1400" dirty="0"/>
              <a:t>P</a:t>
            </a:r>
            <a:r>
              <a:rPr lang="en-GB" sz="1400" dirty="0">
                <a:effectLst/>
              </a:rPr>
              <a:t>ressure–volume diagram (</a:t>
            </a:r>
            <a:r>
              <a:rPr lang="en-GB" sz="1400" i="1" dirty="0">
                <a:effectLst/>
              </a:rPr>
              <a:t>p</a:t>
            </a:r>
            <a:r>
              <a:rPr lang="en-GB" sz="1400" dirty="0">
                <a:effectLst/>
              </a:rPr>
              <a:t>–</a:t>
            </a:r>
            <a:r>
              <a:rPr lang="en-GB" sz="1400" i="1" dirty="0">
                <a:effectLst/>
              </a:rPr>
              <a:t>V </a:t>
            </a:r>
            <a:r>
              <a:rPr lang="en-GB" sz="1400" dirty="0">
                <a:effectLst/>
              </a:rPr>
              <a:t>diagram) </a:t>
            </a:r>
            <a:endParaRPr lang="en-GB" dirty="0"/>
          </a:p>
        </p:txBody>
      </p:sp>
      <p:pic>
        <p:nvPicPr>
          <p:cNvPr id="8" name="Picture 7">
            <a:extLst>
              <a:ext uri="{FF2B5EF4-FFF2-40B4-BE49-F238E27FC236}">
                <a16:creationId xmlns:a16="http://schemas.microsoft.com/office/drawing/2014/main" id="{8CD709CB-8131-17BC-C312-1AB66FEA9324}"/>
              </a:ext>
            </a:extLst>
          </p:cNvPr>
          <p:cNvPicPr>
            <a:picLocks noChangeAspect="1"/>
          </p:cNvPicPr>
          <p:nvPr/>
        </p:nvPicPr>
        <p:blipFill>
          <a:blip r:embed="rId2"/>
          <a:stretch>
            <a:fillRect/>
          </a:stretch>
        </p:blipFill>
        <p:spPr>
          <a:xfrm>
            <a:off x="348909" y="1057296"/>
            <a:ext cx="3150429" cy="3479444"/>
          </a:xfrm>
          <a:prstGeom prst="rect">
            <a:avLst/>
          </a:prstGeom>
        </p:spPr>
      </p:pic>
      <p:sp>
        <p:nvSpPr>
          <p:cNvPr id="10" name="TextBox 9">
            <a:extLst>
              <a:ext uri="{FF2B5EF4-FFF2-40B4-BE49-F238E27FC236}">
                <a16:creationId xmlns:a16="http://schemas.microsoft.com/office/drawing/2014/main" id="{9920D5E0-1FC1-4CB8-91CA-ADAA0CCB9928}"/>
              </a:ext>
            </a:extLst>
          </p:cNvPr>
          <p:cNvSpPr txBox="1"/>
          <p:nvPr/>
        </p:nvSpPr>
        <p:spPr>
          <a:xfrm>
            <a:off x="659958" y="4585141"/>
            <a:ext cx="3064234" cy="400110"/>
          </a:xfrm>
          <a:prstGeom prst="rect">
            <a:avLst/>
          </a:prstGeom>
          <a:noFill/>
        </p:spPr>
        <p:txBody>
          <a:bodyPr wrap="square">
            <a:spAutoFit/>
          </a:bodyPr>
          <a:lstStyle/>
          <a:p>
            <a:r>
              <a:rPr lang="en-GB" sz="1000" dirty="0">
                <a:effectLst/>
              </a:rPr>
              <a:t>Work of a quasi-equilibrium expansion or compression process </a:t>
            </a:r>
            <a:endParaRPr lang="en-GB" sz="1000" dirty="0"/>
          </a:p>
        </p:txBody>
      </p:sp>
      <p:pic>
        <p:nvPicPr>
          <p:cNvPr id="11" name="Picture 10">
            <a:extLst>
              <a:ext uri="{FF2B5EF4-FFF2-40B4-BE49-F238E27FC236}">
                <a16:creationId xmlns:a16="http://schemas.microsoft.com/office/drawing/2014/main" id="{5D4A1F1F-C24E-3B0E-DF81-6F3142AA0511}"/>
              </a:ext>
            </a:extLst>
          </p:cNvPr>
          <p:cNvPicPr>
            <a:picLocks noChangeAspect="1"/>
          </p:cNvPicPr>
          <p:nvPr/>
        </p:nvPicPr>
        <p:blipFill>
          <a:blip r:embed="rId3"/>
          <a:stretch>
            <a:fillRect/>
          </a:stretch>
        </p:blipFill>
        <p:spPr>
          <a:xfrm>
            <a:off x="5644664" y="874812"/>
            <a:ext cx="2526858" cy="2787162"/>
          </a:xfrm>
          <a:prstGeom prst="rect">
            <a:avLst/>
          </a:prstGeom>
        </p:spPr>
      </p:pic>
      <p:sp>
        <p:nvSpPr>
          <p:cNvPr id="13" name="TextBox 12">
            <a:extLst>
              <a:ext uri="{FF2B5EF4-FFF2-40B4-BE49-F238E27FC236}">
                <a16:creationId xmlns:a16="http://schemas.microsoft.com/office/drawing/2014/main" id="{B9A2AE99-84D6-5D3A-0F87-FE21BA02CF41}"/>
              </a:ext>
            </a:extLst>
          </p:cNvPr>
          <p:cNvSpPr txBox="1"/>
          <p:nvPr/>
        </p:nvSpPr>
        <p:spPr>
          <a:xfrm>
            <a:off x="5542059" y="3661974"/>
            <a:ext cx="2948714" cy="246221"/>
          </a:xfrm>
          <a:prstGeom prst="rect">
            <a:avLst/>
          </a:prstGeom>
          <a:noFill/>
        </p:spPr>
        <p:txBody>
          <a:bodyPr wrap="square">
            <a:spAutoFit/>
          </a:bodyPr>
          <a:lstStyle/>
          <a:p>
            <a:r>
              <a:rPr lang="en-GB" sz="1000" dirty="0">
                <a:effectLst/>
                <a:latin typeface="STIX" panose="02020603050405020304" pitchFamily="18" charset="0"/>
              </a:rPr>
              <a:t>Illustration that work depends on the process </a:t>
            </a:r>
            <a:endParaRPr lang="en-GB" sz="1000" dirty="0"/>
          </a:p>
        </p:txBody>
      </p:sp>
      <p:sp>
        <p:nvSpPr>
          <p:cNvPr id="15" name="TextBox 14">
            <a:extLst>
              <a:ext uri="{FF2B5EF4-FFF2-40B4-BE49-F238E27FC236}">
                <a16:creationId xmlns:a16="http://schemas.microsoft.com/office/drawing/2014/main" id="{618484E7-2E81-3043-3D38-AB2BB8C13FFB}"/>
              </a:ext>
            </a:extLst>
          </p:cNvPr>
          <p:cNvSpPr txBox="1"/>
          <p:nvPr/>
        </p:nvSpPr>
        <p:spPr>
          <a:xfrm>
            <a:off x="4572000" y="4003810"/>
            <a:ext cx="4440114" cy="1384995"/>
          </a:xfrm>
          <a:prstGeom prst="rect">
            <a:avLst/>
          </a:prstGeom>
          <a:solidFill>
            <a:srgbClr val="00FFFF"/>
          </a:solidFill>
        </p:spPr>
        <p:txBody>
          <a:bodyPr wrap="square">
            <a:spAutoFit/>
          </a:bodyPr>
          <a:lstStyle/>
          <a:p>
            <a:r>
              <a:rPr lang="en-GB" sz="1400" dirty="0">
                <a:effectLst/>
              </a:rPr>
              <a:t>This brings out an important idea about work: The value of </a:t>
            </a:r>
            <a:r>
              <a:rPr lang="en-GB" sz="1400" i="1" dirty="0">
                <a:effectLst/>
              </a:rPr>
              <a:t>W </a:t>
            </a:r>
            <a:r>
              <a:rPr lang="en-GB" sz="1400" dirty="0">
                <a:effectLst/>
              </a:rPr>
              <a:t>depends on the details of the interactions taking place between the system and surroundings during a process and not just the initial and final states of the system. It follows that </a:t>
            </a:r>
            <a:r>
              <a:rPr lang="en-GB" sz="1400" b="1" dirty="0">
                <a:solidFill>
                  <a:srgbClr val="05729B"/>
                </a:solidFill>
                <a:effectLst/>
              </a:rPr>
              <a:t>work is not a property </a:t>
            </a:r>
            <a:r>
              <a:rPr lang="en-GB" sz="1400" dirty="0">
                <a:effectLst/>
              </a:rPr>
              <a:t>of the system or the surroundings. </a:t>
            </a:r>
            <a:endParaRPr lang="en-GB" dirty="0"/>
          </a:p>
        </p:txBody>
      </p:sp>
    </p:spTree>
    <p:extLst>
      <p:ext uri="{BB962C8B-B14F-4D97-AF65-F5344CB8AC3E}">
        <p14:creationId xmlns:p14="http://schemas.microsoft.com/office/powerpoint/2010/main" val="7123367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3192D3F-31F5-E49E-B452-5D289EADBD58}"/>
              </a:ext>
            </a:extLst>
          </p:cNvPr>
          <p:cNvSpPr txBox="1"/>
          <p:nvPr/>
        </p:nvSpPr>
        <p:spPr>
          <a:xfrm>
            <a:off x="211979" y="1227977"/>
            <a:ext cx="3851138" cy="738664"/>
          </a:xfrm>
          <a:prstGeom prst="rect">
            <a:avLst/>
          </a:prstGeom>
          <a:solidFill>
            <a:srgbClr val="00FFFF"/>
          </a:solidFill>
        </p:spPr>
        <p:txBody>
          <a:bodyPr wrap="square">
            <a:spAutoFit/>
          </a:bodyPr>
          <a:lstStyle/>
          <a:p>
            <a:r>
              <a:rPr lang="en-GB" sz="1400" dirty="0">
                <a:effectLst/>
              </a:rPr>
              <a:t>The relation between pressure and volume, or pressure and specific volume, also can be described analytically. </a:t>
            </a:r>
            <a:endParaRPr lang="en-GB" dirty="0"/>
          </a:p>
        </p:txBody>
      </p:sp>
      <p:sp>
        <p:nvSpPr>
          <p:cNvPr id="8" name="Text Placeholder 3">
            <a:extLst>
              <a:ext uri="{FF2B5EF4-FFF2-40B4-BE49-F238E27FC236}">
                <a16:creationId xmlns:a16="http://schemas.microsoft.com/office/drawing/2014/main" id="{D97F18FD-963E-79DD-EEC9-69AEDAEFBB7B}"/>
              </a:ext>
            </a:extLst>
          </p:cNvPr>
          <p:cNvSpPr txBox="1">
            <a:spLocks/>
          </p:cNvSpPr>
          <p:nvPr/>
        </p:nvSpPr>
        <p:spPr>
          <a:xfrm>
            <a:off x="287363" y="223017"/>
            <a:ext cx="8856637" cy="492443"/>
          </a:xfrm>
          <a:prstGeom prst="rect">
            <a:avLst/>
          </a:prstGeom>
        </p:spPr>
        <p:txBody>
          <a:bodyPr wrap="square" lIns="0" tIns="0" rIns="0" bIns="0">
            <a:spAutoFit/>
          </a:bodyPr>
          <a:lstStyle>
            <a:lvl1pPr marL="0" indent="0" algn="l" defTabSz="685733" rtl="0" eaLnBrk="1" latinLnBrk="0" hangingPunct="1">
              <a:lnSpc>
                <a:spcPct val="100000"/>
              </a:lnSpc>
              <a:spcBef>
                <a:spcPts val="750"/>
              </a:spcBef>
              <a:buFont typeface="Arial"/>
              <a:buNone/>
              <a:defRPr sz="4000" b="1" kern="1200" baseline="0">
                <a:solidFill>
                  <a:schemeClr val="tx1"/>
                </a:solidFill>
                <a:latin typeface="+mn-lt"/>
                <a:ea typeface="+mn-ea"/>
                <a:cs typeface="+mn-cs"/>
              </a:defRPr>
            </a:lvl1pPr>
            <a:lvl2pPr marL="342866" indent="0" algn="l" defTabSz="685733" rtl="0" eaLnBrk="1" latinLnBrk="0" hangingPunct="1">
              <a:lnSpc>
                <a:spcPct val="90000"/>
              </a:lnSpc>
              <a:spcBef>
                <a:spcPts val="375"/>
              </a:spcBef>
              <a:buFont typeface="Arial"/>
              <a:buNone/>
              <a:defRPr sz="1050" kern="1200">
                <a:solidFill>
                  <a:schemeClr val="tx1"/>
                </a:solidFill>
                <a:latin typeface="+mn-lt"/>
                <a:ea typeface="+mn-ea"/>
                <a:cs typeface="+mn-cs"/>
              </a:defRPr>
            </a:lvl2pPr>
            <a:lvl3pPr marL="685733" indent="0" algn="l" defTabSz="685733" rtl="0" eaLnBrk="1" latinLnBrk="0" hangingPunct="1">
              <a:lnSpc>
                <a:spcPct val="90000"/>
              </a:lnSpc>
              <a:spcBef>
                <a:spcPts val="375"/>
              </a:spcBef>
              <a:buFont typeface="Arial"/>
              <a:buNone/>
              <a:defRPr sz="900" kern="1200">
                <a:solidFill>
                  <a:schemeClr val="tx1"/>
                </a:solidFill>
                <a:latin typeface="+mn-lt"/>
                <a:ea typeface="+mn-ea"/>
                <a:cs typeface="+mn-cs"/>
              </a:defRPr>
            </a:lvl3pPr>
            <a:lvl4pPr marL="1028598"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4pPr>
            <a:lvl5pPr marL="1371465"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5pPr>
            <a:lvl6pPr marL="1714330"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6pPr>
            <a:lvl7pPr marL="2057195"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7pPr>
            <a:lvl8pPr marL="2400060"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8pPr>
            <a:lvl9pPr marL="2742930"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9pPr>
          </a:lstStyle>
          <a:p>
            <a:r>
              <a:rPr lang="en-US" sz="3200" dirty="0"/>
              <a:t>Expansion or Compression Work</a:t>
            </a:r>
            <a:endParaRPr lang="fi-FI" sz="3200" dirty="0"/>
          </a:p>
        </p:txBody>
      </p:sp>
      <p:pic>
        <p:nvPicPr>
          <p:cNvPr id="4098" name="Picture 2" descr="Gases">
            <a:extLst>
              <a:ext uri="{FF2B5EF4-FFF2-40B4-BE49-F238E27FC236}">
                <a16:creationId xmlns:a16="http://schemas.microsoft.com/office/drawing/2014/main" id="{8F1726BA-97BF-7F90-33EF-747048BD3F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85187" y="1227977"/>
            <a:ext cx="4367166" cy="3864749"/>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1F3276D0-B57D-5869-A764-CBDC256542F7}"/>
                  </a:ext>
                </a:extLst>
              </p:cNvPr>
              <p:cNvSpPr txBox="1"/>
              <p:nvPr/>
            </p:nvSpPr>
            <p:spPr>
              <a:xfrm>
                <a:off x="211979" y="2236262"/>
                <a:ext cx="3851138" cy="1015663"/>
              </a:xfrm>
              <a:prstGeom prst="rect">
                <a:avLst/>
              </a:prstGeom>
              <a:solidFill>
                <a:srgbClr val="00FFFF"/>
              </a:solidFill>
            </p:spPr>
            <p:txBody>
              <a:bodyPr wrap="square">
                <a:spAutoFit/>
              </a:bodyPr>
              <a:lstStyle/>
              <a:p>
                <a:r>
                  <a:rPr lang="en-GB" sz="1200" dirty="0">
                    <a:effectLst/>
                  </a:rPr>
                  <a:t>A quasi-equilibrium process described by</a:t>
                </a:r>
                <a:r>
                  <a:rPr lang="en-GB" sz="1200" i="1" dirty="0">
                    <a:effectLst/>
                  </a:rPr>
                  <a:t>, </a:t>
                </a:r>
                <a:r>
                  <a:rPr lang="en-GB" sz="1200" dirty="0">
                    <a:effectLst/>
                  </a:rPr>
                  <a:t>or </a:t>
                </a:r>
                <a14:m>
                  <m:oMath xmlns:m="http://schemas.openxmlformats.org/officeDocument/2006/math">
                    <m:r>
                      <a:rPr lang="en-GB" sz="1200" i="1" dirty="0" smtClean="0">
                        <a:effectLst/>
                        <a:latin typeface="Cambria Math" panose="02040503050406030204" pitchFamily="18" charset="0"/>
                      </a:rPr>
                      <m:t>𝑝</m:t>
                    </m:r>
                    <m:sSup>
                      <m:sSupPr>
                        <m:ctrlPr>
                          <a:rPr lang="en-GB" sz="1200" i="1" dirty="0" smtClean="0">
                            <a:effectLst/>
                            <a:latin typeface="Cambria Math" panose="02040503050406030204" pitchFamily="18" charset="0"/>
                          </a:rPr>
                        </m:ctrlPr>
                      </m:sSupPr>
                      <m:e>
                        <m:r>
                          <a:rPr lang="fi-FI" sz="1200" b="0" i="1" dirty="0" smtClean="0">
                            <a:effectLst/>
                            <a:latin typeface="Cambria Math" panose="02040503050406030204" pitchFamily="18" charset="0"/>
                          </a:rPr>
                          <m:t>𝑣</m:t>
                        </m:r>
                      </m:e>
                      <m:sup>
                        <m:r>
                          <a:rPr lang="fi-FI" sz="1200" b="0" i="1" dirty="0" smtClean="0">
                            <a:effectLst/>
                            <a:latin typeface="Cambria Math" panose="02040503050406030204" pitchFamily="18" charset="0"/>
                          </a:rPr>
                          <m:t>𝑛</m:t>
                        </m:r>
                      </m:sup>
                    </m:sSup>
                  </m:oMath>
                </a14:m>
                <a:r>
                  <a:rPr lang="en-GB" sz="700" i="1" dirty="0">
                    <a:effectLst/>
                  </a:rPr>
                  <a:t> </a:t>
                </a:r>
                <a:r>
                  <a:rPr lang="en-GB" sz="1200" dirty="0">
                    <a:effectLst/>
                  </a:rPr>
                  <a:t>= </a:t>
                </a:r>
                <a:r>
                  <a:rPr lang="en-GB" sz="1200" i="1" dirty="0">
                    <a:effectLst/>
                  </a:rPr>
                  <a:t>constant, </a:t>
                </a:r>
                <a:r>
                  <a:rPr lang="en-GB" sz="1200" dirty="0">
                    <a:effectLst/>
                  </a:rPr>
                  <a:t>where </a:t>
                </a:r>
                <a:r>
                  <a:rPr lang="en-GB" sz="1200" i="1" dirty="0">
                    <a:effectLst/>
                  </a:rPr>
                  <a:t>n </a:t>
                </a:r>
                <a:r>
                  <a:rPr lang="en-GB" sz="1200" dirty="0">
                    <a:effectLst/>
                  </a:rPr>
                  <a:t>is a </a:t>
                </a:r>
                <a14:m>
                  <m:oMath xmlns:m="http://schemas.openxmlformats.org/officeDocument/2006/math">
                    <m:r>
                      <a:rPr lang="en-GB" sz="1200" i="1" dirty="0">
                        <a:latin typeface="Cambria Math" panose="02040503050406030204" pitchFamily="18" charset="0"/>
                      </a:rPr>
                      <m:t>𝑝</m:t>
                    </m:r>
                    <m:sSup>
                      <m:sSupPr>
                        <m:ctrlPr>
                          <a:rPr lang="en-GB" sz="1200" i="1" dirty="0" smtClean="0">
                            <a:latin typeface="Cambria Math" panose="02040503050406030204" pitchFamily="18" charset="0"/>
                          </a:rPr>
                        </m:ctrlPr>
                      </m:sSupPr>
                      <m:e>
                        <m:r>
                          <a:rPr lang="en-GB" sz="1200" i="1" dirty="0">
                            <a:latin typeface="Cambria Math" panose="02040503050406030204" pitchFamily="18" charset="0"/>
                          </a:rPr>
                          <m:t>𝑉</m:t>
                        </m:r>
                      </m:e>
                      <m:sup>
                        <m:r>
                          <a:rPr lang="fi-FI" sz="1200" b="0" i="1" dirty="0" smtClean="0">
                            <a:latin typeface="Cambria Math" panose="02040503050406030204" pitchFamily="18" charset="0"/>
                          </a:rPr>
                          <m:t>𝑛</m:t>
                        </m:r>
                      </m:sup>
                    </m:sSup>
                    <m:r>
                      <a:rPr lang="en-GB" sz="700" i="1" dirty="0">
                        <a:latin typeface="Cambria Math" panose="02040503050406030204" pitchFamily="18" charset="0"/>
                      </a:rPr>
                      <m:t> </m:t>
                    </m:r>
                    <m:r>
                      <a:rPr lang="en-GB" sz="1200" i="1" dirty="0">
                        <a:latin typeface="Cambria Math" panose="02040503050406030204" pitchFamily="18" charset="0"/>
                      </a:rPr>
                      <m:t>= </m:t>
                    </m:r>
                    <m:r>
                      <a:rPr lang="en-GB" sz="1200" i="1" dirty="0">
                        <a:latin typeface="Cambria Math" panose="02040503050406030204" pitchFamily="18" charset="0"/>
                      </a:rPr>
                      <m:t>𝑐𝑜𝑛𝑠𝑡𝑎𝑛𝑡</m:t>
                    </m:r>
                  </m:oMath>
                </a14:m>
                <a:r>
                  <a:rPr lang="en-GB" sz="1200" dirty="0">
                    <a:effectLst/>
                  </a:rPr>
                  <a:t>, is called a </a:t>
                </a:r>
                <a:r>
                  <a:rPr lang="en-GB" sz="1200" b="1" dirty="0">
                    <a:solidFill>
                      <a:srgbClr val="05729B"/>
                    </a:solidFill>
                    <a:effectLst/>
                  </a:rPr>
                  <a:t>polytropic process</a:t>
                </a:r>
                <a:r>
                  <a:rPr lang="en-GB" sz="1200" dirty="0">
                    <a:effectLst/>
                  </a:rPr>
                  <a:t>. Additional analytical forms for the pressure–volume relationship also may be considered. </a:t>
                </a:r>
                <a:endParaRPr lang="en-FI" dirty="0"/>
              </a:p>
            </p:txBody>
          </p:sp>
        </mc:Choice>
        <mc:Fallback xmlns="">
          <p:sp>
            <p:nvSpPr>
              <p:cNvPr id="4" name="TextBox 3">
                <a:extLst>
                  <a:ext uri="{FF2B5EF4-FFF2-40B4-BE49-F238E27FC236}">
                    <a16:creationId xmlns:a16="http://schemas.microsoft.com/office/drawing/2014/main" id="{1F3276D0-B57D-5869-A764-CBDC256542F7}"/>
                  </a:ext>
                </a:extLst>
              </p:cNvPr>
              <p:cNvSpPr txBox="1">
                <a:spLocks noRot="1" noChangeAspect="1" noMove="1" noResize="1" noEditPoints="1" noAdjustHandles="1" noChangeArrowheads="1" noChangeShapeType="1" noTextEdit="1"/>
              </p:cNvSpPr>
              <p:nvPr/>
            </p:nvSpPr>
            <p:spPr>
              <a:xfrm>
                <a:off x="211979" y="2236262"/>
                <a:ext cx="3851138" cy="1015663"/>
              </a:xfrm>
              <a:prstGeom prst="rect">
                <a:avLst/>
              </a:prstGeom>
              <a:blipFill>
                <a:blip r:embed="rId4"/>
                <a:stretch>
                  <a:fillRect b="-3750"/>
                </a:stretch>
              </a:blipFill>
            </p:spPr>
            <p:txBody>
              <a:bodyPr/>
              <a:lstStyle/>
              <a:p>
                <a:r>
                  <a:rPr lang="en-FI">
                    <a:noFill/>
                  </a:rPr>
                  <a:t> </a:t>
                </a:r>
              </a:p>
            </p:txBody>
          </p:sp>
        </mc:Fallback>
      </mc:AlternateContent>
    </p:spTree>
    <p:extLst>
      <p:ext uri="{BB962C8B-B14F-4D97-AF65-F5344CB8AC3E}">
        <p14:creationId xmlns:p14="http://schemas.microsoft.com/office/powerpoint/2010/main" val="19236591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8A8BF2DF-9559-44CC-80E5-EDE2A220A2F5}"/>
              </a:ext>
            </a:extLst>
          </p:cNvPr>
          <p:cNvSpPr txBox="1"/>
          <p:nvPr/>
        </p:nvSpPr>
        <p:spPr>
          <a:xfrm>
            <a:off x="400421" y="6328503"/>
            <a:ext cx="4572000" cy="507831"/>
          </a:xfrm>
          <a:prstGeom prst="rect">
            <a:avLst/>
          </a:prstGeom>
          <a:noFill/>
        </p:spPr>
        <p:txBody>
          <a:bodyPr wrap="square">
            <a:spAutoFit/>
          </a:bodyPr>
          <a:lstStyle/>
          <a:p>
            <a:pPr marL="285750" indent="-285750">
              <a:buFont typeface="Arial" panose="020B0604020202020204" pitchFamily="34" charset="0"/>
              <a:buChar char="•"/>
            </a:pPr>
            <a:r>
              <a:rPr lang="en-US" dirty="0"/>
              <a:t>Review concepts of temperature, temperature scales, pressure, and absolute and gage pressure.</a:t>
            </a:r>
          </a:p>
        </p:txBody>
      </p:sp>
      <p:pic>
        <p:nvPicPr>
          <p:cNvPr id="4" name="Picture 3">
            <a:extLst>
              <a:ext uri="{FF2B5EF4-FFF2-40B4-BE49-F238E27FC236}">
                <a16:creationId xmlns:a16="http://schemas.microsoft.com/office/drawing/2014/main" id="{70C69263-213C-4439-B93D-F724D0839F45}"/>
              </a:ext>
            </a:extLst>
          </p:cNvPr>
          <p:cNvPicPr>
            <a:picLocks noChangeAspect="1"/>
          </p:cNvPicPr>
          <p:nvPr/>
        </p:nvPicPr>
        <p:blipFill>
          <a:blip r:embed="rId3"/>
          <a:stretch>
            <a:fillRect/>
          </a:stretch>
        </p:blipFill>
        <p:spPr>
          <a:xfrm>
            <a:off x="0" y="0"/>
            <a:ext cx="4572000" cy="1671021"/>
          </a:xfrm>
          <a:prstGeom prst="rect">
            <a:avLst/>
          </a:prstGeom>
        </p:spPr>
      </p:pic>
      <p:pic>
        <p:nvPicPr>
          <p:cNvPr id="12" name="Picture 11">
            <a:extLst>
              <a:ext uri="{FF2B5EF4-FFF2-40B4-BE49-F238E27FC236}">
                <a16:creationId xmlns:a16="http://schemas.microsoft.com/office/drawing/2014/main" id="{336170CD-CFBC-4C8C-8416-C6F27B3B15D7}"/>
              </a:ext>
            </a:extLst>
          </p:cNvPr>
          <p:cNvPicPr>
            <a:picLocks noChangeAspect="1"/>
          </p:cNvPicPr>
          <p:nvPr/>
        </p:nvPicPr>
        <p:blipFill>
          <a:blip r:embed="rId4"/>
          <a:stretch>
            <a:fillRect/>
          </a:stretch>
        </p:blipFill>
        <p:spPr>
          <a:xfrm>
            <a:off x="12033" y="1988833"/>
            <a:ext cx="4559967" cy="2959791"/>
          </a:xfrm>
          <a:prstGeom prst="rect">
            <a:avLst/>
          </a:prstGeom>
        </p:spPr>
      </p:pic>
      <p:pic>
        <p:nvPicPr>
          <p:cNvPr id="5" name="Picture 4">
            <a:extLst>
              <a:ext uri="{FF2B5EF4-FFF2-40B4-BE49-F238E27FC236}">
                <a16:creationId xmlns:a16="http://schemas.microsoft.com/office/drawing/2014/main" id="{7E77241C-1AC4-47DD-A79C-DF690E93E67B}"/>
              </a:ext>
            </a:extLst>
          </p:cNvPr>
          <p:cNvPicPr>
            <a:picLocks noChangeAspect="1"/>
          </p:cNvPicPr>
          <p:nvPr/>
        </p:nvPicPr>
        <p:blipFill>
          <a:blip r:embed="rId5"/>
          <a:stretch>
            <a:fillRect/>
          </a:stretch>
        </p:blipFill>
        <p:spPr>
          <a:xfrm>
            <a:off x="4610776" y="136357"/>
            <a:ext cx="4537579" cy="2903622"/>
          </a:xfrm>
          <a:prstGeom prst="rect">
            <a:avLst/>
          </a:prstGeom>
        </p:spPr>
      </p:pic>
      <p:pic>
        <p:nvPicPr>
          <p:cNvPr id="6" name="Picture 5">
            <a:extLst>
              <a:ext uri="{FF2B5EF4-FFF2-40B4-BE49-F238E27FC236}">
                <a16:creationId xmlns:a16="http://schemas.microsoft.com/office/drawing/2014/main" id="{751F65FA-17F1-4E62-B5BD-CA85E2CCA6A5}"/>
              </a:ext>
            </a:extLst>
          </p:cNvPr>
          <p:cNvPicPr>
            <a:picLocks noChangeAspect="1"/>
          </p:cNvPicPr>
          <p:nvPr/>
        </p:nvPicPr>
        <p:blipFill>
          <a:blip r:embed="rId6"/>
          <a:stretch>
            <a:fillRect/>
          </a:stretch>
        </p:blipFill>
        <p:spPr>
          <a:xfrm>
            <a:off x="4610776" y="3130269"/>
            <a:ext cx="4551146" cy="2408277"/>
          </a:xfrm>
          <a:prstGeom prst="rect">
            <a:avLst/>
          </a:prstGeom>
        </p:spPr>
      </p:pic>
    </p:spTree>
    <p:extLst>
      <p:ext uri="{BB962C8B-B14F-4D97-AF65-F5344CB8AC3E}">
        <p14:creationId xmlns:p14="http://schemas.microsoft.com/office/powerpoint/2010/main" val="996232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910812CB-68DE-8007-D858-54908684B492}"/>
              </a:ext>
            </a:extLst>
          </p:cNvPr>
          <p:cNvSpPr txBox="1">
            <a:spLocks/>
          </p:cNvSpPr>
          <p:nvPr/>
        </p:nvSpPr>
        <p:spPr>
          <a:xfrm>
            <a:off x="1399604" y="2413324"/>
            <a:ext cx="6344791" cy="1157194"/>
          </a:xfrm>
          <a:prstGeom prst="rect">
            <a:avLst/>
          </a:prstGeom>
        </p:spPr>
        <p:txBody>
          <a:bodyPr lIns="0" tIns="0" rIns="0" bIns="0"/>
          <a:lstStyle>
            <a:lvl1pPr marL="0" indent="0" algn="l" defTabSz="685733" rtl="0" eaLnBrk="1" latinLnBrk="0" hangingPunct="1">
              <a:lnSpc>
                <a:spcPct val="100000"/>
              </a:lnSpc>
              <a:spcBef>
                <a:spcPts val="750"/>
              </a:spcBef>
              <a:buFont typeface="Arial"/>
              <a:buNone/>
              <a:defRPr sz="4000" b="1" kern="1200" baseline="0">
                <a:solidFill>
                  <a:schemeClr val="tx1"/>
                </a:solidFill>
                <a:latin typeface="+mn-lt"/>
                <a:ea typeface="+mn-ea"/>
                <a:cs typeface="+mn-cs"/>
              </a:defRPr>
            </a:lvl1pPr>
            <a:lvl2pPr marL="342866" indent="0" algn="l" defTabSz="685733" rtl="0" eaLnBrk="1" latinLnBrk="0" hangingPunct="1">
              <a:lnSpc>
                <a:spcPct val="90000"/>
              </a:lnSpc>
              <a:spcBef>
                <a:spcPts val="375"/>
              </a:spcBef>
              <a:buFont typeface="Arial"/>
              <a:buNone/>
              <a:defRPr sz="1050" kern="1200">
                <a:solidFill>
                  <a:schemeClr val="tx1"/>
                </a:solidFill>
                <a:latin typeface="+mn-lt"/>
                <a:ea typeface="+mn-ea"/>
                <a:cs typeface="+mn-cs"/>
              </a:defRPr>
            </a:lvl2pPr>
            <a:lvl3pPr marL="685733" indent="0" algn="l" defTabSz="685733" rtl="0" eaLnBrk="1" latinLnBrk="0" hangingPunct="1">
              <a:lnSpc>
                <a:spcPct val="90000"/>
              </a:lnSpc>
              <a:spcBef>
                <a:spcPts val="375"/>
              </a:spcBef>
              <a:buFont typeface="Arial"/>
              <a:buNone/>
              <a:defRPr sz="900" kern="1200">
                <a:solidFill>
                  <a:schemeClr val="tx1"/>
                </a:solidFill>
                <a:latin typeface="+mn-lt"/>
                <a:ea typeface="+mn-ea"/>
                <a:cs typeface="+mn-cs"/>
              </a:defRPr>
            </a:lvl3pPr>
            <a:lvl4pPr marL="1028598"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4pPr>
            <a:lvl5pPr marL="1371465"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5pPr>
            <a:lvl6pPr marL="1714330"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6pPr>
            <a:lvl7pPr marL="2057195"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7pPr>
            <a:lvl8pPr marL="2400060"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8pPr>
            <a:lvl9pPr marL="2742930"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9pPr>
          </a:lstStyle>
          <a:p>
            <a:r>
              <a:rPr lang="en-US"/>
              <a:t>Energy Transfer by Heat</a:t>
            </a:r>
            <a:endParaRPr lang="en-US" dirty="0"/>
          </a:p>
        </p:txBody>
      </p:sp>
    </p:spTree>
    <p:extLst>
      <p:ext uri="{BB962C8B-B14F-4D97-AF65-F5344CB8AC3E}">
        <p14:creationId xmlns:p14="http://schemas.microsoft.com/office/powerpoint/2010/main" val="41756371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0C8D77A-5140-4573-BA38-78C77A7A8AB5}"/>
              </a:ext>
            </a:extLst>
          </p:cNvPr>
          <p:cNvSpPr>
            <a:spLocks noGrp="1"/>
          </p:cNvSpPr>
          <p:nvPr>
            <p:ph type="body" sz="half" idx="10"/>
          </p:nvPr>
        </p:nvSpPr>
        <p:spPr>
          <a:xfrm>
            <a:off x="287363" y="223017"/>
            <a:ext cx="6344791" cy="1157194"/>
          </a:xfrm>
        </p:spPr>
        <p:txBody>
          <a:bodyPr/>
          <a:lstStyle/>
          <a:p>
            <a:r>
              <a:rPr lang="en-US" dirty="0"/>
              <a:t>Energy Transfer by Heat</a:t>
            </a:r>
          </a:p>
        </p:txBody>
      </p:sp>
      <p:sp>
        <p:nvSpPr>
          <p:cNvPr id="8" name="TextBox 7">
            <a:extLst>
              <a:ext uri="{FF2B5EF4-FFF2-40B4-BE49-F238E27FC236}">
                <a16:creationId xmlns:a16="http://schemas.microsoft.com/office/drawing/2014/main" id="{23099131-E390-44C5-9E46-0BF7001DE725}"/>
              </a:ext>
            </a:extLst>
          </p:cNvPr>
          <p:cNvSpPr txBox="1"/>
          <p:nvPr/>
        </p:nvSpPr>
        <p:spPr>
          <a:xfrm>
            <a:off x="189642" y="993004"/>
            <a:ext cx="4382358" cy="1338828"/>
          </a:xfrm>
          <a:prstGeom prst="rect">
            <a:avLst/>
          </a:prstGeom>
          <a:solidFill>
            <a:srgbClr val="00FFFF"/>
          </a:solidFill>
        </p:spPr>
        <p:txBody>
          <a:bodyPr wrap="square">
            <a:spAutoFit/>
          </a:bodyPr>
          <a:lstStyle/>
          <a:p>
            <a:pPr algn="just"/>
            <a:r>
              <a:rPr lang="en-US" dirty="0"/>
              <a:t>On the basis of experiment, beginning with the work of Joule in the early part of the 19th century, we know that energy transfers by heat are induced only as a result of a temperature difference between the system and its surroundings and occur only in the direction of decreasing temperature. </a:t>
            </a:r>
          </a:p>
        </p:txBody>
      </p:sp>
      <p:pic>
        <p:nvPicPr>
          <p:cNvPr id="10" name="Picture 9" descr="A person with a beard&#10;&#10;Description automatically generated with medium confidence">
            <a:extLst>
              <a:ext uri="{FF2B5EF4-FFF2-40B4-BE49-F238E27FC236}">
                <a16:creationId xmlns:a16="http://schemas.microsoft.com/office/drawing/2014/main" id="{F0E868C2-9114-4226-87AA-020AD029459F}"/>
              </a:ext>
            </a:extLst>
          </p:cNvPr>
          <p:cNvPicPr>
            <a:picLocks noChangeAspect="1"/>
          </p:cNvPicPr>
          <p:nvPr/>
        </p:nvPicPr>
        <p:blipFill>
          <a:blip r:embed="rId2"/>
          <a:stretch>
            <a:fillRect/>
          </a:stretch>
        </p:blipFill>
        <p:spPr>
          <a:xfrm>
            <a:off x="1326363" y="2561124"/>
            <a:ext cx="1885634" cy="2336035"/>
          </a:xfrm>
          <a:prstGeom prst="rect">
            <a:avLst/>
          </a:prstGeom>
        </p:spPr>
      </p:pic>
      <p:pic>
        <p:nvPicPr>
          <p:cNvPr id="12" name="Picture 11" descr="Diagram&#10;&#10;Description automatically generated">
            <a:extLst>
              <a:ext uri="{FF2B5EF4-FFF2-40B4-BE49-F238E27FC236}">
                <a16:creationId xmlns:a16="http://schemas.microsoft.com/office/drawing/2014/main" id="{FF77E12B-F352-484F-892B-5BF925CD1874}"/>
              </a:ext>
            </a:extLst>
          </p:cNvPr>
          <p:cNvPicPr>
            <a:picLocks noChangeAspect="1"/>
          </p:cNvPicPr>
          <p:nvPr/>
        </p:nvPicPr>
        <p:blipFill>
          <a:blip r:embed="rId3"/>
          <a:stretch>
            <a:fillRect/>
          </a:stretch>
        </p:blipFill>
        <p:spPr>
          <a:xfrm>
            <a:off x="4795284" y="993004"/>
            <a:ext cx="4159075" cy="3711974"/>
          </a:xfrm>
          <a:prstGeom prst="rect">
            <a:avLst/>
          </a:prstGeom>
        </p:spPr>
      </p:pic>
      <p:sp>
        <p:nvSpPr>
          <p:cNvPr id="3" name="TextBox 2">
            <a:extLst>
              <a:ext uri="{FF2B5EF4-FFF2-40B4-BE49-F238E27FC236}">
                <a16:creationId xmlns:a16="http://schemas.microsoft.com/office/drawing/2014/main" id="{A19E8590-00E5-32A3-463A-0FE76AE47DB9}"/>
              </a:ext>
            </a:extLst>
          </p:cNvPr>
          <p:cNvSpPr txBox="1"/>
          <p:nvPr/>
        </p:nvSpPr>
        <p:spPr>
          <a:xfrm>
            <a:off x="5156739" y="4897159"/>
            <a:ext cx="3916240" cy="400110"/>
          </a:xfrm>
          <a:prstGeom prst="rect">
            <a:avLst/>
          </a:prstGeom>
          <a:noFill/>
        </p:spPr>
        <p:txBody>
          <a:bodyPr wrap="square">
            <a:spAutoFit/>
          </a:bodyPr>
          <a:lstStyle/>
          <a:p>
            <a:r>
              <a:rPr lang="en-GB" sz="1000" dirty="0"/>
              <a:t>Schematic depiction of Joule’s experiment that established the equivalence of heat and work.</a:t>
            </a:r>
            <a:endParaRPr lang="en-FI" sz="1000" dirty="0"/>
          </a:p>
        </p:txBody>
      </p:sp>
      <p:sp>
        <p:nvSpPr>
          <p:cNvPr id="7" name="TextBox 6">
            <a:extLst>
              <a:ext uri="{FF2B5EF4-FFF2-40B4-BE49-F238E27FC236}">
                <a16:creationId xmlns:a16="http://schemas.microsoft.com/office/drawing/2014/main" id="{BE3B433A-474C-00F2-4B6A-E20DAE00F38E}"/>
              </a:ext>
            </a:extLst>
          </p:cNvPr>
          <p:cNvSpPr txBox="1"/>
          <p:nvPr/>
        </p:nvSpPr>
        <p:spPr>
          <a:xfrm>
            <a:off x="4952947" y="5366231"/>
            <a:ext cx="4001412" cy="251504"/>
          </a:xfrm>
          <a:prstGeom prst="rect">
            <a:avLst/>
          </a:prstGeom>
          <a:noFill/>
        </p:spPr>
        <p:txBody>
          <a:bodyPr wrap="square">
            <a:spAutoFit/>
          </a:bodyPr>
          <a:lstStyle/>
          <a:p>
            <a:r>
              <a:rPr lang="en-FI" sz="1000" dirty="0"/>
              <a:t>https://courses.lumenlearning.com/suny-physics/chapter/14-1-heat/</a:t>
            </a:r>
          </a:p>
        </p:txBody>
      </p:sp>
    </p:spTree>
    <p:extLst>
      <p:ext uri="{BB962C8B-B14F-4D97-AF65-F5344CB8AC3E}">
        <p14:creationId xmlns:p14="http://schemas.microsoft.com/office/powerpoint/2010/main" val="3906748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49B19EE-35FE-425F-BED5-7DEDF4E944B1}"/>
              </a:ext>
            </a:extLst>
          </p:cNvPr>
          <p:cNvSpPr>
            <a:spLocks noGrp="1"/>
          </p:cNvSpPr>
          <p:nvPr>
            <p:ph type="body" sz="half" idx="10"/>
          </p:nvPr>
        </p:nvSpPr>
        <p:spPr>
          <a:xfrm>
            <a:off x="287363" y="223017"/>
            <a:ext cx="8526131" cy="1157194"/>
          </a:xfrm>
        </p:spPr>
        <p:txBody>
          <a:bodyPr/>
          <a:lstStyle/>
          <a:p>
            <a:r>
              <a:rPr lang="en-US" dirty="0"/>
              <a:t>Sign Convention, Notation, and Heat Transfer Rate</a:t>
            </a:r>
          </a:p>
        </p:txBody>
      </p:sp>
      <p:sp>
        <p:nvSpPr>
          <p:cNvPr id="6" name="TextBox 5">
            <a:extLst>
              <a:ext uri="{FF2B5EF4-FFF2-40B4-BE49-F238E27FC236}">
                <a16:creationId xmlns:a16="http://schemas.microsoft.com/office/drawing/2014/main" id="{E8E5E266-EB44-480F-8427-860B4519958C}"/>
              </a:ext>
            </a:extLst>
          </p:cNvPr>
          <p:cNvSpPr txBox="1"/>
          <p:nvPr/>
        </p:nvSpPr>
        <p:spPr>
          <a:xfrm>
            <a:off x="173522" y="1560194"/>
            <a:ext cx="3930645" cy="300082"/>
          </a:xfrm>
          <a:prstGeom prst="rect">
            <a:avLst/>
          </a:prstGeom>
          <a:solidFill>
            <a:srgbClr val="00FF00"/>
          </a:solidFill>
        </p:spPr>
        <p:txBody>
          <a:bodyPr wrap="square">
            <a:spAutoFit/>
          </a:bodyPr>
          <a:lstStyle/>
          <a:p>
            <a:r>
              <a:rPr lang="en-US" dirty="0"/>
              <a:t>Sign convention for heat transfer</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5D70702F-6E47-434B-84DB-4E67C2216E7B}"/>
                  </a:ext>
                </a:extLst>
              </p:cNvPr>
              <p:cNvSpPr txBox="1"/>
              <p:nvPr/>
            </p:nvSpPr>
            <p:spPr>
              <a:xfrm>
                <a:off x="173522" y="1911936"/>
                <a:ext cx="3930645" cy="1338828"/>
              </a:xfrm>
              <a:prstGeom prst="rect">
                <a:avLst/>
              </a:prstGeom>
              <a:solidFill>
                <a:srgbClr val="00FFFF"/>
              </a:solidFill>
            </p:spPr>
            <p:txBody>
              <a:bodyPr wrap="square">
                <a:spAutoFit/>
              </a:bodyPr>
              <a:lstStyle/>
              <a:p>
                <a:r>
                  <a:rPr lang="en-US" dirty="0"/>
                  <a:t>The symbol </a:t>
                </a:r>
                <a14:m>
                  <m:oMath xmlns:m="http://schemas.openxmlformats.org/officeDocument/2006/math">
                    <m:r>
                      <a:rPr lang="fi-FI" i="1">
                        <a:latin typeface="Cambria Math" panose="02040503050406030204" pitchFamily="18" charset="0"/>
                        <a:ea typeface="Cambria Math" panose="02040503050406030204" pitchFamily="18" charset="0"/>
                      </a:rPr>
                      <m:t>𝑄</m:t>
                    </m:r>
                  </m:oMath>
                </a14:m>
                <a:r>
                  <a:rPr lang="en-US" dirty="0"/>
                  <a:t> denotes an amount of energy transferred across the boundary of a system in a heat interaction with the system’s surroundings. Heat transfer into a system is taken to be </a:t>
                </a:r>
                <a:r>
                  <a:rPr lang="en-US" i="1" dirty="0"/>
                  <a:t>positive</a:t>
                </a:r>
                <a:r>
                  <a:rPr lang="en-US" dirty="0"/>
                  <a:t>, and heat transfer from a system is taken as </a:t>
                </a:r>
                <a:r>
                  <a:rPr lang="en-US" i="1" dirty="0"/>
                  <a:t>negative</a:t>
                </a:r>
                <a:r>
                  <a:rPr lang="en-US" dirty="0"/>
                  <a:t>.</a:t>
                </a:r>
              </a:p>
            </p:txBody>
          </p:sp>
        </mc:Choice>
        <mc:Fallback xmlns="">
          <p:sp>
            <p:nvSpPr>
              <p:cNvPr id="7" name="TextBox 6">
                <a:extLst>
                  <a:ext uri="{FF2B5EF4-FFF2-40B4-BE49-F238E27FC236}">
                    <a16:creationId xmlns:a16="http://schemas.microsoft.com/office/drawing/2014/main" id="{5D70702F-6E47-434B-84DB-4E67C2216E7B}"/>
                  </a:ext>
                </a:extLst>
              </p:cNvPr>
              <p:cNvSpPr txBox="1">
                <a:spLocks noRot="1" noChangeAspect="1" noMove="1" noResize="1" noEditPoints="1" noAdjustHandles="1" noChangeArrowheads="1" noChangeShapeType="1" noTextEdit="1"/>
              </p:cNvSpPr>
              <p:nvPr/>
            </p:nvSpPr>
            <p:spPr>
              <a:xfrm>
                <a:off x="173522" y="1911936"/>
                <a:ext cx="3930645" cy="1338828"/>
              </a:xfrm>
              <a:prstGeom prst="rect">
                <a:avLst/>
              </a:prstGeom>
              <a:blipFill>
                <a:blip r:embed="rId2"/>
                <a:stretch>
                  <a:fillRect l="-322" t="-943" r="-965" b="-3774"/>
                </a:stretch>
              </a:blipFill>
            </p:spPr>
            <p:txBody>
              <a:bodyPr/>
              <a:lstStyle/>
              <a:p>
                <a:r>
                  <a:rPr lang="en-FI">
                    <a:noFill/>
                  </a:rPr>
                  <a:t> </a:t>
                </a:r>
              </a:p>
            </p:txBody>
          </p:sp>
        </mc:Fallback>
      </mc:AlternateContent>
      <p:sp>
        <p:nvSpPr>
          <p:cNvPr id="11" name="TextBox 10">
            <a:extLst>
              <a:ext uri="{FF2B5EF4-FFF2-40B4-BE49-F238E27FC236}">
                <a16:creationId xmlns:a16="http://schemas.microsoft.com/office/drawing/2014/main" id="{5EA189F3-09A2-4F85-AD63-E14699776A4D}"/>
              </a:ext>
            </a:extLst>
          </p:cNvPr>
          <p:cNvSpPr txBox="1"/>
          <p:nvPr/>
        </p:nvSpPr>
        <p:spPr>
          <a:xfrm>
            <a:off x="173522" y="4026256"/>
            <a:ext cx="3930645" cy="300082"/>
          </a:xfrm>
          <a:prstGeom prst="rect">
            <a:avLst/>
          </a:prstGeom>
          <a:solidFill>
            <a:srgbClr val="00FF00"/>
          </a:solidFill>
        </p:spPr>
        <p:txBody>
          <a:bodyPr wrap="square">
            <a:spAutoFit/>
          </a:bodyPr>
          <a:lstStyle/>
          <a:p>
            <a:r>
              <a:rPr lang="en-US" dirty="0"/>
              <a:t>Heat is not a property</a:t>
            </a: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0286252B-0F38-4AB3-9068-CD7D0C153A92}"/>
                  </a:ext>
                </a:extLst>
              </p:cNvPr>
              <p:cNvSpPr txBox="1"/>
              <p:nvPr/>
            </p:nvSpPr>
            <p:spPr>
              <a:xfrm>
                <a:off x="4571998" y="1558270"/>
                <a:ext cx="4398477" cy="1131079"/>
              </a:xfrm>
              <a:prstGeom prst="rect">
                <a:avLst/>
              </a:prstGeom>
              <a:solidFill>
                <a:srgbClr val="00FFFF"/>
              </a:solidFill>
            </p:spPr>
            <p:txBody>
              <a:bodyPr wrap="square">
                <a:spAutoFit/>
              </a:bodyPr>
              <a:lstStyle/>
              <a:p>
                <a:r>
                  <a:rPr lang="en-US" dirty="0"/>
                  <a:t>The value of a heat transfer depends on the details of a process and not just the end states. Thus, like work, heat is not a property, and its differential is written as </a:t>
                </a:r>
                <a14:m>
                  <m:oMath xmlns:m="http://schemas.openxmlformats.org/officeDocument/2006/math">
                    <m:r>
                      <a:rPr lang="en-US" i="1" smtClean="0">
                        <a:latin typeface="Cambria Math" panose="02040503050406030204" pitchFamily="18" charset="0"/>
                        <a:ea typeface="Cambria Math" panose="02040503050406030204" pitchFamily="18" charset="0"/>
                      </a:rPr>
                      <m:t>𝛿</m:t>
                    </m:r>
                    <m:r>
                      <a:rPr lang="fi-FI" b="0" i="1" smtClean="0">
                        <a:latin typeface="Cambria Math" panose="02040503050406030204" pitchFamily="18" charset="0"/>
                        <a:ea typeface="Cambria Math" panose="02040503050406030204" pitchFamily="18" charset="0"/>
                      </a:rPr>
                      <m:t>𝑄</m:t>
                    </m:r>
                  </m:oMath>
                </a14:m>
                <a:r>
                  <a:rPr lang="en-US" dirty="0"/>
                  <a:t>. The amount of energy transfer by heat for a process is given by the integral</a:t>
                </a:r>
              </a:p>
            </p:txBody>
          </p:sp>
        </mc:Choice>
        <mc:Fallback xmlns="">
          <p:sp>
            <p:nvSpPr>
              <p:cNvPr id="13" name="TextBox 12">
                <a:extLst>
                  <a:ext uri="{FF2B5EF4-FFF2-40B4-BE49-F238E27FC236}">
                    <a16:creationId xmlns:a16="http://schemas.microsoft.com/office/drawing/2014/main" id="{0286252B-0F38-4AB3-9068-CD7D0C153A92}"/>
                  </a:ext>
                </a:extLst>
              </p:cNvPr>
              <p:cNvSpPr txBox="1">
                <a:spLocks noRot="1" noChangeAspect="1" noMove="1" noResize="1" noEditPoints="1" noAdjustHandles="1" noChangeArrowheads="1" noChangeShapeType="1" noTextEdit="1"/>
              </p:cNvSpPr>
              <p:nvPr/>
            </p:nvSpPr>
            <p:spPr>
              <a:xfrm>
                <a:off x="4571998" y="1558270"/>
                <a:ext cx="4398477" cy="1131079"/>
              </a:xfrm>
              <a:prstGeom prst="rect">
                <a:avLst/>
              </a:prstGeom>
              <a:blipFill>
                <a:blip r:embed="rId3"/>
                <a:stretch>
                  <a:fillRect l="-288" t="-1111" r="-865" b="-4444"/>
                </a:stretch>
              </a:blipFill>
            </p:spPr>
            <p:txBody>
              <a:bodyPr/>
              <a:lstStyle/>
              <a:p>
                <a:r>
                  <a:rPr lang="en-FI">
                    <a:noFill/>
                  </a:rPr>
                  <a:t> </a:t>
                </a:r>
              </a:p>
            </p:txBody>
          </p:sp>
        </mc:Fallback>
      </mc:AlternateContent>
      <p:pic>
        <p:nvPicPr>
          <p:cNvPr id="15" name="Picture 14">
            <a:extLst>
              <a:ext uri="{FF2B5EF4-FFF2-40B4-BE49-F238E27FC236}">
                <a16:creationId xmlns:a16="http://schemas.microsoft.com/office/drawing/2014/main" id="{D4BBD777-A3C9-402A-8000-1BC8BB08FFE4}"/>
              </a:ext>
            </a:extLst>
          </p:cNvPr>
          <p:cNvPicPr>
            <a:picLocks noChangeAspect="1"/>
          </p:cNvPicPr>
          <p:nvPr/>
        </p:nvPicPr>
        <p:blipFill>
          <a:blip r:embed="rId4"/>
          <a:stretch>
            <a:fillRect/>
          </a:stretch>
        </p:blipFill>
        <p:spPr>
          <a:xfrm>
            <a:off x="1439970" y="4442345"/>
            <a:ext cx="1397747" cy="597128"/>
          </a:xfrm>
          <a:prstGeom prst="rect">
            <a:avLst/>
          </a:prstGeom>
        </p:spPr>
      </p:pic>
      <p:sp>
        <p:nvSpPr>
          <p:cNvPr id="17" name="TextBox 16">
            <a:extLst>
              <a:ext uri="{FF2B5EF4-FFF2-40B4-BE49-F238E27FC236}">
                <a16:creationId xmlns:a16="http://schemas.microsoft.com/office/drawing/2014/main" id="{4D0865F1-E18B-453B-B313-1F2626EEBA71}"/>
              </a:ext>
            </a:extLst>
          </p:cNvPr>
          <p:cNvSpPr txBox="1"/>
          <p:nvPr/>
        </p:nvSpPr>
        <p:spPr>
          <a:xfrm>
            <a:off x="4571998" y="2819740"/>
            <a:ext cx="4398477" cy="300082"/>
          </a:xfrm>
          <a:prstGeom prst="rect">
            <a:avLst/>
          </a:prstGeom>
          <a:solidFill>
            <a:srgbClr val="00FF00"/>
          </a:solidFill>
        </p:spPr>
        <p:txBody>
          <a:bodyPr wrap="square">
            <a:spAutoFit/>
          </a:bodyPr>
          <a:lstStyle/>
          <a:p>
            <a:r>
              <a:rPr lang="en-US" dirty="0"/>
              <a:t>Rate of heat transfer</a:t>
            </a:r>
          </a:p>
        </p:txBody>
      </p:sp>
      <p:sp>
        <p:nvSpPr>
          <p:cNvPr id="18" name="TextBox 17">
            <a:extLst>
              <a:ext uri="{FF2B5EF4-FFF2-40B4-BE49-F238E27FC236}">
                <a16:creationId xmlns:a16="http://schemas.microsoft.com/office/drawing/2014/main" id="{C5AB93D1-A48B-40FE-B727-A4CD854385E7}"/>
              </a:ext>
            </a:extLst>
          </p:cNvPr>
          <p:cNvSpPr txBox="1"/>
          <p:nvPr/>
        </p:nvSpPr>
        <p:spPr>
          <a:xfrm>
            <a:off x="4571998" y="3777740"/>
            <a:ext cx="4570068" cy="923330"/>
          </a:xfrm>
          <a:prstGeom prst="rect">
            <a:avLst/>
          </a:prstGeom>
          <a:solidFill>
            <a:srgbClr val="00FFFF"/>
          </a:solidFill>
        </p:spPr>
        <p:txBody>
          <a:bodyPr wrap="square">
            <a:spAutoFit/>
          </a:bodyPr>
          <a:lstStyle/>
          <a:p>
            <a:r>
              <a:rPr lang="en-US" dirty="0"/>
              <a:t>the amount of energy transfer by heat during a period of time can be found by integrating from time </a:t>
            </a:r>
            <a:r>
              <a:rPr lang="en-US" i="1" dirty="0"/>
              <a:t>t</a:t>
            </a:r>
            <a:r>
              <a:rPr lang="en-US" i="1" baseline="-25000" dirty="0"/>
              <a:t>1</a:t>
            </a:r>
            <a:r>
              <a:rPr lang="en-US" dirty="0"/>
              <a:t> to time </a:t>
            </a:r>
            <a:r>
              <a:rPr lang="en-US" i="1" dirty="0"/>
              <a:t>t</a:t>
            </a:r>
            <a:r>
              <a:rPr lang="en-US" i="1" baseline="-25000" dirty="0"/>
              <a:t>2</a:t>
            </a:r>
            <a:r>
              <a:rPr lang="en-US" i="1" dirty="0"/>
              <a:t>. In some cases, it is convenient to use the heat flux, q, which is the heat transfer rate per unit of system surface area.</a:t>
            </a:r>
            <a:endParaRPr lang="en-US" i="1" baseline="-25000" dirty="0"/>
          </a:p>
        </p:txBody>
      </p:sp>
      <p:pic>
        <p:nvPicPr>
          <p:cNvPr id="20" name="Picture 19">
            <a:extLst>
              <a:ext uri="{FF2B5EF4-FFF2-40B4-BE49-F238E27FC236}">
                <a16:creationId xmlns:a16="http://schemas.microsoft.com/office/drawing/2014/main" id="{1D9D7326-2B5C-4234-8ECC-AFBFC3F333F7}"/>
              </a:ext>
            </a:extLst>
          </p:cNvPr>
          <p:cNvPicPr>
            <a:picLocks noChangeAspect="1"/>
          </p:cNvPicPr>
          <p:nvPr/>
        </p:nvPicPr>
        <p:blipFill>
          <a:blip r:embed="rId5"/>
          <a:stretch>
            <a:fillRect/>
          </a:stretch>
        </p:blipFill>
        <p:spPr>
          <a:xfrm>
            <a:off x="6173355" y="4701070"/>
            <a:ext cx="1367354" cy="619051"/>
          </a:xfrm>
          <a:prstGeom prst="rect">
            <a:avLst/>
          </a:prstGeom>
        </p:spPr>
      </p:pic>
      <p:pic>
        <p:nvPicPr>
          <p:cNvPr id="3" name="Picture 2">
            <a:extLst>
              <a:ext uri="{FF2B5EF4-FFF2-40B4-BE49-F238E27FC236}">
                <a16:creationId xmlns:a16="http://schemas.microsoft.com/office/drawing/2014/main" id="{81B50AB5-2467-4018-9A3D-C0981FFED3FB}"/>
              </a:ext>
            </a:extLst>
          </p:cNvPr>
          <p:cNvPicPr>
            <a:picLocks noChangeAspect="1"/>
          </p:cNvPicPr>
          <p:nvPr/>
        </p:nvPicPr>
        <p:blipFill>
          <a:blip r:embed="rId6"/>
          <a:stretch>
            <a:fillRect/>
          </a:stretch>
        </p:blipFill>
        <p:spPr>
          <a:xfrm>
            <a:off x="5986325" y="3155148"/>
            <a:ext cx="1177877" cy="622592"/>
          </a:xfrm>
          <a:prstGeom prst="rect">
            <a:avLst/>
          </a:prstGeom>
        </p:spPr>
      </p:pic>
      <p:sp>
        <p:nvSpPr>
          <p:cNvPr id="8" name="TextBox 7">
            <a:extLst>
              <a:ext uri="{FF2B5EF4-FFF2-40B4-BE49-F238E27FC236}">
                <a16:creationId xmlns:a16="http://schemas.microsoft.com/office/drawing/2014/main" id="{B9CE4C8A-04C0-3C2A-5B1A-CE1A76066A63}"/>
              </a:ext>
            </a:extLst>
          </p:cNvPr>
          <p:cNvSpPr txBox="1"/>
          <p:nvPr/>
        </p:nvSpPr>
        <p:spPr>
          <a:xfrm>
            <a:off x="563834" y="3367475"/>
            <a:ext cx="3290371" cy="523220"/>
          </a:xfrm>
          <a:prstGeom prst="rect">
            <a:avLst/>
          </a:prstGeom>
          <a:noFill/>
        </p:spPr>
        <p:txBody>
          <a:bodyPr wrap="square">
            <a:spAutoFit/>
          </a:bodyPr>
          <a:lstStyle/>
          <a:p>
            <a:r>
              <a:rPr lang="en-GB" sz="1400" i="1" dirty="0">
                <a:solidFill>
                  <a:srgbClr val="211E1E"/>
                </a:solidFill>
                <a:effectLst/>
                <a:latin typeface="STIX" panose="02020603050405020304" pitchFamily="18" charset="0"/>
              </a:rPr>
              <a:t>Q </a:t>
            </a:r>
            <a:r>
              <a:rPr lang="en-GB" sz="1400" dirty="0">
                <a:solidFill>
                  <a:srgbClr val="211E1E"/>
                </a:solidFill>
                <a:effectLst/>
                <a:latin typeface="Symbol" pitchFamily="2" charset="2"/>
              </a:rPr>
              <a:t>&gt; </a:t>
            </a:r>
            <a:r>
              <a:rPr lang="en-GB" sz="1400" dirty="0">
                <a:solidFill>
                  <a:srgbClr val="211E1E"/>
                </a:solidFill>
                <a:effectLst/>
                <a:latin typeface="STIX" panose="02020603050405020304" pitchFamily="18" charset="0"/>
              </a:rPr>
              <a:t>0: heat transfer </a:t>
            </a:r>
            <a:r>
              <a:rPr lang="en-GB" sz="1400" i="1" dirty="0">
                <a:solidFill>
                  <a:srgbClr val="211E1E"/>
                </a:solidFill>
                <a:effectLst/>
                <a:latin typeface="STIX" panose="02020603050405020304" pitchFamily="18" charset="0"/>
              </a:rPr>
              <a:t>to </a:t>
            </a:r>
            <a:r>
              <a:rPr lang="en-GB" sz="1400" dirty="0">
                <a:solidFill>
                  <a:srgbClr val="211E1E"/>
                </a:solidFill>
                <a:effectLst/>
                <a:latin typeface="STIX" panose="02020603050405020304" pitchFamily="18" charset="0"/>
              </a:rPr>
              <a:t>the system</a:t>
            </a:r>
            <a:br>
              <a:rPr lang="en-GB" sz="1400" dirty="0">
                <a:solidFill>
                  <a:srgbClr val="211E1E"/>
                </a:solidFill>
                <a:effectLst/>
                <a:latin typeface="STIX" panose="02020603050405020304" pitchFamily="18" charset="0"/>
              </a:rPr>
            </a:br>
            <a:r>
              <a:rPr lang="en-GB" sz="1400" i="1" dirty="0">
                <a:solidFill>
                  <a:srgbClr val="211E1E"/>
                </a:solidFill>
                <a:effectLst/>
                <a:latin typeface="STIX" panose="02020603050405020304" pitchFamily="18" charset="0"/>
              </a:rPr>
              <a:t>Q </a:t>
            </a:r>
            <a:r>
              <a:rPr lang="en-GB" sz="1400" dirty="0">
                <a:solidFill>
                  <a:srgbClr val="211E1E"/>
                </a:solidFill>
                <a:effectLst/>
                <a:latin typeface="Symbol" pitchFamily="2" charset="2"/>
              </a:rPr>
              <a:t>&lt; </a:t>
            </a:r>
            <a:r>
              <a:rPr lang="en-GB" sz="1400" dirty="0">
                <a:solidFill>
                  <a:srgbClr val="211E1E"/>
                </a:solidFill>
                <a:effectLst/>
                <a:latin typeface="STIX" panose="02020603050405020304" pitchFamily="18" charset="0"/>
              </a:rPr>
              <a:t>0: heat transfer </a:t>
            </a:r>
            <a:r>
              <a:rPr lang="en-GB" sz="1400" i="1" dirty="0">
                <a:solidFill>
                  <a:srgbClr val="211E1E"/>
                </a:solidFill>
                <a:effectLst/>
                <a:latin typeface="STIX" panose="02020603050405020304" pitchFamily="18" charset="0"/>
              </a:rPr>
              <a:t>from </a:t>
            </a:r>
            <a:r>
              <a:rPr lang="en-GB" sz="1400" dirty="0">
                <a:solidFill>
                  <a:srgbClr val="211E1E"/>
                </a:solidFill>
                <a:effectLst/>
                <a:latin typeface="STIX" panose="02020603050405020304" pitchFamily="18" charset="0"/>
              </a:rPr>
              <a:t>the system </a:t>
            </a:r>
            <a:endParaRPr lang="en-GB" dirty="0"/>
          </a:p>
        </p:txBody>
      </p:sp>
    </p:spTree>
    <p:extLst>
      <p:ext uri="{BB962C8B-B14F-4D97-AF65-F5344CB8AC3E}">
        <p14:creationId xmlns:p14="http://schemas.microsoft.com/office/powerpoint/2010/main" val="59146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1" grpId="0" animBg="1"/>
      <p:bldP spid="13" grpId="0" animBg="1"/>
      <p:bldP spid="17" grpId="0" animBg="1"/>
      <p:bldP spid="1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4A8A2CB-897A-4828-90D5-2B5CDB327EC2}"/>
              </a:ext>
            </a:extLst>
          </p:cNvPr>
          <p:cNvSpPr>
            <a:spLocks noGrp="1"/>
          </p:cNvSpPr>
          <p:nvPr>
            <p:ph type="body" sz="half" idx="10"/>
          </p:nvPr>
        </p:nvSpPr>
        <p:spPr>
          <a:xfrm>
            <a:off x="287363" y="223017"/>
            <a:ext cx="6256656" cy="1157194"/>
          </a:xfrm>
        </p:spPr>
        <p:txBody>
          <a:bodyPr/>
          <a:lstStyle/>
          <a:p>
            <a:r>
              <a:rPr lang="en-US" dirty="0"/>
              <a:t>Heat Transfer Modes</a:t>
            </a:r>
          </a:p>
        </p:txBody>
      </p:sp>
      <p:sp>
        <p:nvSpPr>
          <p:cNvPr id="6" name="TextBox 5">
            <a:extLst>
              <a:ext uri="{FF2B5EF4-FFF2-40B4-BE49-F238E27FC236}">
                <a16:creationId xmlns:a16="http://schemas.microsoft.com/office/drawing/2014/main" id="{55FE89CD-E2E9-4B64-ACC2-11980D6838DA}"/>
              </a:ext>
            </a:extLst>
          </p:cNvPr>
          <p:cNvSpPr txBox="1"/>
          <p:nvPr/>
        </p:nvSpPr>
        <p:spPr>
          <a:xfrm>
            <a:off x="179942" y="848292"/>
            <a:ext cx="4200672" cy="923330"/>
          </a:xfrm>
          <a:prstGeom prst="rect">
            <a:avLst/>
          </a:prstGeom>
          <a:solidFill>
            <a:srgbClr val="FF0000"/>
          </a:solidFill>
        </p:spPr>
        <p:txBody>
          <a:bodyPr wrap="square">
            <a:spAutoFit/>
          </a:bodyPr>
          <a:lstStyle/>
          <a:p>
            <a:r>
              <a:rPr lang="en-US" dirty="0"/>
              <a:t>Methods based on experiment are available for evaluating energy transfer by heat. These methods recognize two basic transfer mechanisms: </a:t>
            </a:r>
            <a:r>
              <a:rPr lang="en-US" b="1" i="1" dirty="0"/>
              <a:t>conduction and thermal radiation</a:t>
            </a:r>
            <a:r>
              <a:rPr lang="en-US" dirty="0"/>
              <a:t>. </a:t>
            </a:r>
          </a:p>
        </p:txBody>
      </p:sp>
      <p:sp>
        <p:nvSpPr>
          <p:cNvPr id="8" name="TextBox 7">
            <a:extLst>
              <a:ext uri="{FF2B5EF4-FFF2-40B4-BE49-F238E27FC236}">
                <a16:creationId xmlns:a16="http://schemas.microsoft.com/office/drawing/2014/main" id="{8429E042-96B1-493C-835D-C7D1F1CA0FC0}"/>
              </a:ext>
            </a:extLst>
          </p:cNvPr>
          <p:cNvSpPr txBox="1"/>
          <p:nvPr/>
        </p:nvSpPr>
        <p:spPr>
          <a:xfrm>
            <a:off x="179941" y="1868399"/>
            <a:ext cx="4200671" cy="300082"/>
          </a:xfrm>
          <a:prstGeom prst="rect">
            <a:avLst/>
          </a:prstGeom>
          <a:solidFill>
            <a:srgbClr val="00FF00"/>
          </a:solidFill>
        </p:spPr>
        <p:txBody>
          <a:bodyPr wrap="square">
            <a:spAutoFit/>
          </a:bodyPr>
          <a:lstStyle/>
          <a:p>
            <a:r>
              <a:rPr lang="en-US" b="1" dirty="0"/>
              <a:t>Conduction</a:t>
            </a:r>
          </a:p>
        </p:txBody>
      </p:sp>
      <p:sp>
        <p:nvSpPr>
          <p:cNvPr id="9" name="TextBox 8">
            <a:extLst>
              <a:ext uri="{FF2B5EF4-FFF2-40B4-BE49-F238E27FC236}">
                <a16:creationId xmlns:a16="http://schemas.microsoft.com/office/drawing/2014/main" id="{326334F8-A05A-47CC-B806-74F43EDF7E7C}"/>
              </a:ext>
            </a:extLst>
          </p:cNvPr>
          <p:cNvSpPr txBox="1"/>
          <p:nvPr/>
        </p:nvSpPr>
        <p:spPr>
          <a:xfrm>
            <a:off x="179940" y="2265258"/>
            <a:ext cx="4200671" cy="1338828"/>
          </a:xfrm>
          <a:prstGeom prst="rect">
            <a:avLst/>
          </a:prstGeom>
          <a:solidFill>
            <a:srgbClr val="00FFFF"/>
          </a:solidFill>
        </p:spPr>
        <p:txBody>
          <a:bodyPr wrap="square">
            <a:spAutoFit/>
          </a:bodyPr>
          <a:lstStyle/>
          <a:p>
            <a:pPr algn="just"/>
            <a:r>
              <a:rPr lang="en-US" dirty="0"/>
              <a:t>Energy transfer by conduction can take place in solids, liquids, and gases. Conduction can be thought of as the transfer of energy from the more energetic particles of a substance to adjacent particles that are less energetic due to interactions between particles. </a:t>
            </a:r>
          </a:p>
        </p:txBody>
      </p:sp>
      <p:sp>
        <p:nvSpPr>
          <p:cNvPr id="11" name="TextBox 10">
            <a:extLst>
              <a:ext uri="{FF2B5EF4-FFF2-40B4-BE49-F238E27FC236}">
                <a16:creationId xmlns:a16="http://schemas.microsoft.com/office/drawing/2014/main" id="{DD595D95-608E-4A9A-9389-F1B48DAA8E3B}"/>
              </a:ext>
            </a:extLst>
          </p:cNvPr>
          <p:cNvSpPr txBox="1"/>
          <p:nvPr/>
        </p:nvSpPr>
        <p:spPr>
          <a:xfrm>
            <a:off x="182565" y="3683853"/>
            <a:ext cx="4198046" cy="300082"/>
          </a:xfrm>
          <a:prstGeom prst="rect">
            <a:avLst/>
          </a:prstGeom>
          <a:solidFill>
            <a:srgbClr val="00FF00"/>
          </a:solidFill>
        </p:spPr>
        <p:txBody>
          <a:bodyPr wrap="square">
            <a:spAutoFit/>
          </a:bodyPr>
          <a:lstStyle/>
          <a:p>
            <a:r>
              <a:rPr lang="en-US" dirty="0"/>
              <a:t>Fourier’s law</a:t>
            </a:r>
          </a:p>
        </p:txBody>
      </p:sp>
      <p:sp>
        <p:nvSpPr>
          <p:cNvPr id="12" name="TextBox 11">
            <a:extLst>
              <a:ext uri="{FF2B5EF4-FFF2-40B4-BE49-F238E27FC236}">
                <a16:creationId xmlns:a16="http://schemas.microsoft.com/office/drawing/2014/main" id="{1D0DD9D4-625B-448C-89D4-670304D697E1}"/>
              </a:ext>
            </a:extLst>
          </p:cNvPr>
          <p:cNvSpPr txBox="1"/>
          <p:nvPr/>
        </p:nvSpPr>
        <p:spPr>
          <a:xfrm>
            <a:off x="182563" y="4097722"/>
            <a:ext cx="4198045" cy="507831"/>
          </a:xfrm>
          <a:prstGeom prst="rect">
            <a:avLst/>
          </a:prstGeom>
          <a:solidFill>
            <a:srgbClr val="00FFFF"/>
          </a:solidFill>
        </p:spPr>
        <p:txBody>
          <a:bodyPr wrap="square">
            <a:spAutoFit/>
          </a:bodyPr>
          <a:lstStyle/>
          <a:p>
            <a:pPr algn="just"/>
            <a:r>
              <a:rPr lang="en-US" dirty="0"/>
              <a:t>The time rate of energy transfer by conduction is quantified macroscopically by Fourier’s law. </a:t>
            </a:r>
          </a:p>
        </p:txBody>
      </p:sp>
      <p:pic>
        <p:nvPicPr>
          <p:cNvPr id="14" name="Picture 13">
            <a:extLst>
              <a:ext uri="{FF2B5EF4-FFF2-40B4-BE49-F238E27FC236}">
                <a16:creationId xmlns:a16="http://schemas.microsoft.com/office/drawing/2014/main" id="{121748A4-ABDB-4D7E-B573-8C9CD24A4121}"/>
              </a:ext>
            </a:extLst>
          </p:cNvPr>
          <p:cNvPicPr>
            <a:picLocks noChangeAspect="1"/>
          </p:cNvPicPr>
          <p:nvPr/>
        </p:nvPicPr>
        <p:blipFill>
          <a:blip r:embed="rId2"/>
          <a:stretch>
            <a:fillRect/>
          </a:stretch>
        </p:blipFill>
        <p:spPr>
          <a:xfrm>
            <a:off x="1763046" y="4634447"/>
            <a:ext cx="1361817" cy="509771"/>
          </a:xfrm>
          <a:prstGeom prst="rect">
            <a:avLst/>
          </a:prstGeom>
        </p:spPr>
      </p:pic>
      <p:sp>
        <p:nvSpPr>
          <p:cNvPr id="16" name="TextBox 15">
            <a:extLst>
              <a:ext uri="{FF2B5EF4-FFF2-40B4-BE49-F238E27FC236}">
                <a16:creationId xmlns:a16="http://schemas.microsoft.com/office/drawing/2014/main" id="{0D5E723D-5F6C-41C4-99F1-550A5C469942}"/>
              </a:ext>
            </a:extLst>
          </p:cNvPr>
          <p:cNvSpPr txBox="1"/>
          <p:nvPr/>
        </p:nvSpPr>
        <p:spPr>
          <a:xfrm>
            <a:off x="4721225" y="848292"/>
            <a:ext cx="4200672" cy="923330"/>
          </a:xfrm>
          <a:prstGeom prst="rect">
            <a:avLst/>
          </a:prstGeom>
          <a:solidFill>
            <a:srgbClr val="00FFFF"/>
          </a:solidFill>
        </p:spPr>
        <p:txBody>
          <a:bodyPr wrap="square">
            <a:spAutoFit/>
          </a:bodyPr>
          <a:lstStyle/>
          <a:p>
            <a:r>
              <a:rPr lang="en-US" dirty="0"/>
              <a:t>where the proportionality constant k is a property called the thermal conductivity. The minus sign is a consequence of energy transfer in the direction of decreasing temperature.</a:t>
            </a:r>
          </a:p>
        </p:txBody>
      </p:sp>
      <p:pic>
        <p:nvPicPr>
          <p:cNvPr id="18" name="Picture 17">
            <a:extLst>
              <a:ext uri="{FF2B5EF4-FFF2-40B4-BE49-F238E27FC236}">
                <a16:creationId xmlns:a16="http://schemas.microsoft.com/office/drawing/2014/main" id="{F789C6A6-5545-461D-AB57-3E3507A58849}"/>
              </a:ext>
            </a:extLst>
          </p:cNvPr>
          <p:cNvPicPr>
            <a:picLocks noChangeAspect="1"/>
          </p:cNvPicPr>
          <p:nvPr/>
        </p:nvPicPr>
        <p:blipFill rotWithShape="1">
          <a:blip r:embed="rId3"/>
          <a:srcRect b="16037"/>
          <a:stretch/>
        </p:blipFill>
        <p:spPr>
          <a:xfrm>
            <a:off x="5728311" y="1868399"/>
            <a:ext cx="2051091" cy="3143612"/>
          </a:xfrm>
          <a:prstGeom prst="rect">
            <a:avLst/>
          </a:prstGeom>
        </p:spPr>
      </p:pic>
      <p:sp>
        <p:nvSpPr>
          <p:cNvPr id="3" name="TextBox 2">
            <a:extLst>
              <a:ext uri="{FF2B5EF4-FFF2-40B4-BE49-F238E27FC236}">
                <a16:creationId xmlns:a16="http://schemas.microsoft.com/office/drawing/2014/main" id="{314EC598-D743-6385-3612-925712EED86C}"/>
              </a:ext>
            </a:extLst>
          </p:cNvPr>
          <p:cNvSpPr txBox="1"/>
          <p:nvPr/>
        </p:nvSpPr>
        <p:spPr>
          <a:xfrm>
            <a:off x="5620082" y="5129973"/>
            <a:ext cx="2402958" cy="246221"/>
          </a:xfrm>
          <a:prstGeom prst="rect">
            <a:avLst/>
          </a:prstGeom>
          <a:noFill/>
        </p:spPr>
        <p:txBody>
          <a:bodyPr wrap="square">
            <a:spAutoFit/>
          </a:bodyPr>
          <a:lstStyle/>
          <a:p>
            <a:r>
              <a:rPr lang="en-GB" sz="1000" dirty="0">
                <a:effectLst/>
                <a:latin typeface="STIX" panose="02020603050405020304" pitchFamily="18" charset="0"/>
              </a:rPr>
              <a:t>Illustration of Fourier’s conduction law. </a:t>
            </a:r>
            <a:endParaRPr lang="en-GB" sz="1000" dirty="0"/>
          </a:p>
        </p:txBody>
      </p:sp>
      <p:pic>
        <p:nvPicPr>
          <p:cNvPr id="2" name="Picture 1">
            <a:extLst>
              <a:ext uri="{FF2B5EF4-FFF2-40B4-BE49-F238E27FC236}">
                <a16:creationId xmlns:a16="http://schemas.microsoft.com/office/drawing/2014/main" id="{3CF2AA14-298E-8D09-E119-AA59E399D173}"/>
              </a:ext>
            </a:extLst>
          </p:cNvPr>
          <p:cNvPicPr>
            <a:picLocks noChangeAspect="1"/>
          </p:cNvPicPr>
          <p:nvPr/>
        </p:nvPicPr>
        <p:blipFill>
          <a:blip r:embed="rId4"/>
          <a:stretch>
            <a:fillRect/>
          </a:stretch>
        </p:blipFill>
        <p:spPr>
          <a:xfrm>
            <a:off x="7708156" y="3381568"/>
            <a:ext cx="1213741" cy="452326"/>
          </a:xfrm>
          <a:prstGeom prst="rect">
            <a:avLst/>
          </a:prstGeom>
        </p:spPr>
      </p:pic>
      <p:pic>
        <p:nvPicPr>
          <p:cNvPr id="5" name="Picture 4">
            <a:extLst>
              <a:ext uri="{FF2B5EF4-FFF2-40B4-BE49-F238E27FC236}">
                <a16:creationId xmlns:a16="http://schemas.microsoft.com/office/drawing/2014/main" id="{D4B67D9A-922E-BA4C-C121-0C5ADA0B26F2}"/>
              </a:ext>
            </a:extLst>
          </p:cNvPr>
          <p:cNvPicPr>
            <a:picLocks noChangeAspect="1"/>
          </p:cNvPicPr>
          <p:nvPr/>
        </p:nvPicPr>
        <p:blipFill>
          <a:blip r:embed="rId5"/>
          <a:stretch>
            <a:fillRect/>
          </a:stretch>
        </p:blipFill>
        <p:spPr>
          <a:xfrm>
            <a:off x="7779402" y="4038574"/>
            <a:ext cx="1175866" cy="443359"/>
          </a:xfrm>
          <a:prstGeom prst="rect">
            <a:avLst/>
          </a:prstGeom>
        </p:spPr>
      </p:pic>
    </p:spTree>
    <p:extLst>
      <p:ext uri="{BB962C8B-B14F-4D97-AF65-F5344CB8AC3E}">
        <p14:creationId xmlns:p14="http://schemas.microsoft.com/office/powerpoint/2010/main" val="1105698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animBg="1"/>
      <p:bldP spid="12" grpId="0" animBg="1"/>
      <p:bldP spid="1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4A8A2CB-897A-4828-90D5-2B5CDB327EC2}"/>
              </a:ext>
            </a:extLst>
          </p:cNvPr>
          <p:cNvSpPr>
            <a:spLocks noGrp="1"/>
          </p:cNvSpPr>
          <p:nvPr>
            <p:ph type="body" sz="half" idx="10"/>
          </p:nvPr>
        </p:nvSpPr>
        <p:spPr>
          <a:xfrm>
            <a:off x="287363" y="223017"/>
            <a:ext cx="6256656" cy="1157194"/>
          </a:xfrm>
        </p:spPr>
        <p:txBody>
          <a:bodyPr/>
          <a:lstStyle/>
          <a:p>
            <a:r>
              <a:rPr lang="en-US" dirty="0"/>
              <a:t>Heat Transfer Modes</a:t>
            </a:r>
          </a:p>
        </p:txBody>
      </p:sp>
      <p:sp>
        <p:nvSpPr>
          <p:cNvPr id="8" name="TextBox 7">
            <a:extLst>
              <a:ext uri="{FF2B5EF4-FFF2-40B4-BE49-F238E27FC236}">
                <a16:creationId xmlns:a16="http://schemas.microsoft.com/office/drawing/2014/main" id="{8429E042-96B1-493C-835D-C7D1F1CA0FC0}"/>
              </a:ext>
            </a:extLst>
          </p:cNvPr>
          <p:cNvSpPr txBox="1"/>
          <p:nvPr/>
        </p:nvSpPr>
        <p:spPr>
          <a:xfrm>
            <a:off x="287362" y="1110564"/>
            <a:ext cx="3876263" cy="300082"/>
          </a:xfrm>
          <a:prstGeom prst="rect">
            <a:avLst/>
          </a:prstGeom>
          <a:solidFill>
            <a:srgbClr val="00FF00"/>
          </a:solidFill>
        </p:spPr>
        <p:txBody>
          <a:bodyPr wrap="square">
            <a:spAutoFit/>
          </a:bodyPr>
          <a:lstStyle/>
          <a:p>
            <a:r>
              <a:rPr lang="en-US" b="1" dirty="0"/>
              <a:t>Radiation</a:t>
            </a:r>
          </a:p>
        </p:txBody>
      </p:sp>
      <p:sp>
        <p:nvSpPr>
          <p:cNvPr id="9" name="TextBox 8">
            <a:extLst>
              <a:ext uri="{FF2B5EF4-FFF2-40B4-BE49-F238E27FC236}">
                <a16:creationId xmlns:a16="http://schemas.microsoft.com/office/drawing/2014/main" id="{326334F8-A05A-47CC-B806-74F43EDF7E7C}"/>
              </a:ext>
            </a:extLst>
          </p:cNvPr>
          <p:cNvSpPr txBox="1"/>
          <p:nvPr/>
        </p:nvSpPr>
        <p:spPr>
          <a:xfrm>
            <a:off x="287363" y="1528781"/>
            <a:ext cx="3876264" cy="2169825"/>
          </a:xfrm>
          <a:prstGeom prst="rect">
            <a:avLst/>
          </a:prstGeom>
          <a:solidFill>
            <a:srgbClr val="00FFFF"/>
          </a:solidFill>
        </p:spPr>
        <p:txBody>
          <a:bodyPr wrap="square">
            <a:spAutoFit/>
          </a:bodyPr>
          <a:lstStyle/>
          <a:p>
            <a:pPr algn="just"/>
            <a:r>
              <a:rPr lang="en-US" dirty="0"/>
              <a:t>Thermal radiation is emitted by matter as a result of changes in the electronic configurations of the atoms or molecules within it. The energy is transported by electromagnetic waves (or photons). Unlike conduction, thermal radiation requires no intervening medium to propagate and can even take place in a vacuum. Solid surfaces, gases, and liquids all emit, absorb, and transmit thermal radiation to varying degrees. </a:t>
            </a:r>
          </a:p>
        </p:txBody>
      </p:sp>
      <p:sp>
        <p:nvSpPr>
          <p:cNvPr id="13" name="TextBox 12">
            <a:extLst>
              <a:ext uri="{FF2B5EF4-FFF2-40B4-BE49-F238E27FC236}">
                <a16:creationId xmlns:a16="http://schemas.microsoft.com/office/drawing/2014/main" id="{FB05B143-54E2-497C-9446-6BCAC568D05F}"/>
              </a:ext>
            </a:extLst>
          </p:cNvPr>
          <p:cNvSpPr txBox="1"/>
          <p:nvPr/>
        </p:nvSpPr>
        <p:spPr>
          <a:xfrm>
            <a:off x="4571999" y="1052836"/>
            <a:ext cx="4104167" cy="300082"/>
          </a:xfrm>
          <a:prstGeom prst="rect">
            <a:avLst/>
          </a:prstGeom>
          <a:solidFill>
            <a:srgbClr val="00FF00"/>
          </a:solidFill>
        </p:spPr>
        <p:txBody>
          <a:bodyPr wrap="square">
            <a:spAutoFit/>
          </a:bodyPr>
          <a:lstStyle/>
          <a:p>
            <a:r>
              <a:rPr lang="en-US" b="1" dirty="0"/>
              <a:t>Stefan–Boltzmann law</a:t>
            </a: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79678C25-CD1E-4F90-9CAB-A6D87429F678}"/>
                  </a:ext>
                </a:extLst>
              </p:cNvPr>
              <p:cNvSpPr txBox="1"/>
              <p:nvPr/>
            </p:nvSpPr>
            <p:spPr>
              <a:xfrm>
                <a:off x="4571999" y="1507807"/>
                <a:ext cx="4104167" cy="723531"/>
              </a:xfrm>
              <a:prstGeom prst="rect">
                <a:avLst/>
              </a:prstGeom>
              <a:solidFill>
                <a:srgbClr val="00FFFF"/>
              </a:solidFill>
            </p:spPr>
            <p:txBody>
              <a:bodyPr wrap="square">
                <a:spAutoFit/>
              </a:bodyPr>
              <a:lstStyle/>
              <a:p>
                <a:pPr algn="just"/>
                <a:r>
                  <a:rPr lang="en-US" dirty="0"/>
                  <a:t>The rate at which energy is emitted, </a:t>
                </a:r>
                <a14:m>
                  <m:oMath xmlns:m="http://schemas.openxmlformats.org/officeDocument/2006/math">
                    <m:sSub>
                      <m:sSubPr>
                        <m:ctrlPr>
                          <a:rPr lang="en-US" i="1" smtClean="0">
                            <a:latin typeface="Cambria Math" panose="02040503050406030204" pitchFamily="18" charset="0"/>
                          </a:rPr>
                        </m:ctrlPr>
                      </m:sSubPr>
                      <m:e>
                        <m:acc>
                          <m:accPr>
                            <m:chr m:val="̇"/>
                            <m:ctrlPr>
                              <a:rPr lang="en-US" i="1" smtClean="0">
                                <a:latin typeface="Cambria Math" panose="02040503050406030204" pitchFamily="18" charset="0"/>
                              </a:rPr>
                            </m:ctrlPr>
                          </m:accPr>
                          <m:e>
                            <m:r>
                              <a:rPr lang="en-US" b="0" i="1" smtClean="0">
                                <a:latin typeface="Cambria Math" panose="02040503050406030204" pitchFamily="18" charset="0"/>
                              </a:rPr>
                              <m:t>𝑄</m:t>
                            </m:r>
                          </m:e>
                        </m:acc>
                      </m:e>
                      <m:sub>
                        <m:r>
                          <a:rPr lang="en-US" b="0" i="1" smtClean="0">
                            <a:latin typeface="Cambria Math" panose="02040503050406030204" pitchFamily="18" charset="0"/>
                          </a:rPr>
                          <m:t>𝑒</m:t>
                        </m:r>
                      </m:sub>
                    </m:sSub>
                  </m:oMath>
                </a14:m>
                <a:r>
                  <a:rPr lang="en-US" dirty="0"/>
                  <a:t>, from a surface of area </a:t>
                </a:r>
                <a14:m>
                  <m:oMath xmlns:m="http://schemas.openxmlformats.org/officeDocument/2006/math">
                    <m:r>
                      <a:rPr lang="en-US" i="1" dirty="0" smtClean="0">
                        <a:latin typeface="Cambria Math" panose="02040503050406030204" pitchFamily="18" charset="0"/>
                      </a:rPr>
                      <m:t>𝐴</m:t>
                    </m:r>
                  </m:oMath>
                </a14:m>
                <a:r>
                  <a:rPr lang="en-US" dirty="0"/>
                  <a:t> is quantified macroscopically by a modified form of the Stefan–Boltzmann law</a:t>
                </a:r>
              </a:p>
            </p:txBody>
          </p:sp>
        </mc:Choice>
        <mc:Fallback xmlns="">
          <p:sp>
            <p:nvSpPr>
              <p:cNvPr id="15" name="TextBox 14">
                <a:extLst>
                  <a:ext uri="{FF2B5EF4-FFF2-40B4-BE49-F238E27FC236}">
                    <a16:creationId xmlns:a16="http://schemas.microsoft.com/office/drawing/2014/main" id="{79678C25-CD1E-4F90-9CAB-A6D87429F678}"/>
                  </a:ext>
                </a:extLst>
              </p:cNvPr>
              <p:cNvSpPr txBox="1">
                <a:spLocks noRot="1" noChangeAspect="1" noMove="1" noResize="1" noEditPoints="1" noAdjustHandles="1" noChangeArrowheads="1" noChangeShapeType="1" noTextEdit="1"/>
              </p:cNvSpPr>
              <p:nvPr/>
            </p:nvSpPr>
            <p:spPr>
              <a:xfrm>
                <a:off x="4571999" y="1507807"/>
                <a:ext cx="4104167" cy="723531"/>
              </a:xfrm>
              <a:prstGeom prst="rect">
                <a:avLst/>
              </a:prstGeom>
              <a:blipFill>
                <a:blip r:embed="rId2"/>
                <a:stretch>
                  <a:fillRect l="-309" b="-6897"/>
                </a:stretch>
              </a:blipFill>
            </p:spPr>
            <p:txBody>
              <a:bodyPr/>
              <a:lstStyle/>
              <a:p>
                <a:r>
                  <a:rPr lang="en-FI">
                    <a:noFill/>
                  </a:rPr>
                  <a:t> </a:t>
                </a:r>
              </a:p>
            </p:txBody>
          </p:sp>
        </mc:Fallback>
      </mc:AlternateContent>
      <p:pic>
        <p:nvPicPr>
          <p:cNvPr id="3" name="Picture 2">
            <a:extLst>
              <a:ext uri="{FF2B5EF4-FFF2-40B4-BE49-F238E27FC236}">
                <a16:creationId xmlns:a16="http://schemas.microsoft.com/office/drawing/2014/main" id="{7C4B72CA-2FB5-4DB4-A53B-5EE038C570C6}"/>
              </a:ext>
            </a:extLst>
          </p:cNvPr>
          <p:cNvPicPr>
            <a:picLocks noChangeAspect="1"/>
          </p:cNvPicPr>
          <p:nvPr/>
        </p:nvPicPr>
        <p:blipFill>
          <a:blip r:embed="rId3"/>
          <a:stretch>
            <a:fillRect/>
          </a:stretch>
        </p:blipFill>
        <p:spPr>
          <a:xfrm>
            <a:off x="5629991" y="2310943"/>
            <a:ext cx="1557683" cy="496215"/>
          </a:xfrm>
          <a:prstGeom prst="rect">
            <a:avLst/>
          </a:prstGeom>
        </p:spPr>
      </p:pic>
      <p:sp>
        <p:nvSpPr>
          <p:cNvPr id="17" name="TextBox 16">
            <a:extLst>
              <a:ext uri="{FF2B5EF4-FFF2-40B4-BE49-F238E27FC236}">
                <a16:creationId xmlns:a16="http://schemas.microsoft.com/office/drawing/2014/main" id="{BD6513FA-C1C4-432E-9BC2-F4078A03AEA7}"/>
              </a:ext>
            </a:extLst>
          </p:cNvPr>
          <p:cNvSpPr txBox="1"/>
          <p:nvPr/>
        </p:nvSpPr>
        <p:spPr>
          <a:xfrm>
            <a:off x="4571999" y="2890050"/>
            <a:ext cx="4325763" cy="707886"/>
          </a:xfrm>
          <a:prstGeom prst="rect">
            <a:avLst/>
          </a:prstGeom>
          <a:noFill/>
        </p:spPr>
        <p:txBody>
          <a:bodyPr wrap="square">
            <a:spAutoFit/>
          </a:bodyPr>
          <a:lstStyle/>
          <a:p>
            <a:r>
              <a:rPr lang="en-US" sz="1000" dirty="0"/>
              <a:t>which shows that thermal radiation is associated with the fourth power of the absolute temperature of the surface, T</a:t>
            </a:r>
            <a:r>
              <a:rPr lang="en-US" sz="1000" baseline="-25000" dirty="0"/>
              <a:t>b</a:t>
            </a:r>
            <a:r>
              <a:rPr lang="en-US" sz="1000" dirty="0"/>
              <a:t>. The emissivity, </a:t>
            </a:r>
            <a:r>
              <a:rPr lang="el-GR" sz="1000" dirty="0"/>
              <a:t>ε</a:t>
            </a:r>
            <a:r>
              <a:rPr lang="en-US" sz="1000" dirty="0"/>
              <a:t>, is a property of the surface that indicates how effectively the surface radiates 10  e  1.02 , and  is the Stefan–Boltzmann constant:</a:t>
            </a:r>
          </a:p>
        </p:txBody>
      </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E6499196-EEFC-46BB-8DC0-9F6888CAFF68}"/>
                  </a:ext>
                </a:extLst>
              </p:cNvPr>
              <p:cNvSpPr txBox="1"/>
              <p:nvPr/>
            </p:nvSpPr>
            <p:spPr>
              <a:xfrm>
                <a:off x="4623072" y="4248601"/>
                <a:ext cx="4053094" cy="723531"/>
              </a:xfrm>
              <a:prstGeom prst="rect">
                <a:avLst/>
              </a:prstGeom>
              <a:solidFill>
                <a:srgbClr val="00FFFF"/>
              </a:solidFill>
            </p:spPr>
            <p:txBody>
              <a:bodyPr wrap="square">
                <a:spAutoFit/>
              </a:bodyPr>
              <a:lstStyle/>
              <a:p>
                <a:r>
                  <a:rPr lang="en-US" dirty="0"/>
                  <a:t>The net rate of radiant exchange between the smaller surface, whose area is A and emissivity is </a:t>
                </a:r>
                <a14:m>
                  <m:oMath xmlns:m="http://schemas.openxmlformats.org/officeDocument/2006/math">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𝑄</m:t>
                            </m:r>
                          </m:e>
                        </m:acc>
                      </m:e>
                      <m:sub>
                        <m:r>
                          <a:rPr lang="en-US" i="1">
                            <a:latin typeface="Cambria Math" panose="02040503050406030204" pitchFamily="18" charset="0"/>
                          </a:rPr>
                          <m:t>𝑒</m:t>
                        </m:r>
                      </m:sub>
                    </m:sSub>
                  </m:oMath>
                </a14:m>
                <a:r>
                  <a:rPr lang="en-US" dirty="0"/>
                  <a:t>, and the larger surroundings is</a:t>
                </a:r>
              </a:p>
            </p:txBody>
          </p:sp>
        </mc:Choice>
        <mc:Fallback xmlns="">
          <p:sp>
            <p:nvSpPr>
              <p:cNvPr id="20" name="TextBox 19">
                <a:extLst>
                  <a:ext uri="{FF2B5EF4-FFF2-40B4-BE49-F238E27FC236}">
                    <a16:creationId xmlns:a16="http://schemas.microsoft.com/office/drawing/2014/main" id="{E6499196-EEFC-46BB-8DC0-9F6888CAFF68}"/>
                  </a:ext>
                </a:extLst>
              </p:cNvPr>
              <p:cNvSpPr txBox="1">
                <a:spLocks noRot="1" noChangeAspect="1" noMove="1" noResize="1" noEditPoints="1" noAdjustHandles="1" noChangeArrowheads="1" noChangeShapeType="1" noTextEdit="1"/>
              </p:cNvSpPr>
              <p:nvPr/>
            </p:nvSpPr>
            <p:spPr>
              <a:xfrm>
                <a:off x="4623072" y="4248601"/>
                <a:ext cx="4053094" cy="723531"/>
              </a:xfrm>
              <a:prstGeom prst="rect">
                <a:avLst/>
              </a:prstGeom>
              <a:blipFill>
                <a:blip r:embed="rId4"/>
                <a:stretch>
                  <a:fillRect l="-312" b="-6897"/>
                </a:stretch>
              </a:blipFill>
            </p:spPr>
            <p:txBody>
              <a:bodyPr/>
              <a:lstStyle/>
              <a:p>
                <a:r>
                  <a:rPr lang="en-FI">
                    <a:noFill/>
                  </a:rPr>
                  <a:t> </a:t>
                </a:r>
              </a:p>
            </p:txBody>
          </p:sp>
        </mc:Fallback>
      </mc:AlternateContent>
      <p:sp>
        <p:nvSpPr>
          <p:cNvPr id="21" name="TextBox 20">
            <a:extLst>
              <a:ext uri="{FF2B5EF4-FFF2-40B4-BE49-F238E27FC236}">
                <a16:creationId xmlns:a16="http://schemas.microsoft.com/office/drawing/2014/main" id="{B37156FA-F788-494F-A6E4-6ADF5EA27EBE}"/>
              </a:ext>
            </a:extLst>
          </p:cNvPr>
          <p:cNvSpPr txBox="1"/>
          <p:nvPr/>
        </p:nvSpPr>
        <p:spPr>
          <a:xfrm>
            <a:off x="4623072" y="3774966"/>
            <a:ext cx="4053094" cy="300082"/>
          </a:xfrm>
          <a:prstGeom prst="rect">
            <a:avLst/>
          </a:prstGeom>
          <a:solidFill>
            <a:srgbClr val="00FF00"/>
          </a:solidFill>
        </p:spPr>
        <p:txBody>
          <a:bodyPr wrap="square">
            <a:spAutoFit/>
          </a:bodyPr>
          <a:lstStyle/>
          <a:p>
            <a:r>
              <a:rPr lang="en-US" b="1" dirty="0"/>
              <a:t>Net rate of radiant exchange</a:t>
            </a:r>
          </a:p>
        </p:txBody>
      </p:sp>
      <p:pic>
        <p:nvPicPr>
          <p:cNvPr id="23" name="Picture 22">
            <a:extLst>
              <a:ext uri="{FF2B5EF4-FFF2-40B4-BE49-F238E27FC236}">
                <a16:creationId xmlns:a16="http://schemas.microsoft.com/office/drawing/2014/main" id="{4E7A85C0-443E-44E2-AB37-ED6E0DE76881}"/>
              </a:ext>
            </a:extLst>
          </p:cNvPr>
          <p:cNvPicPr>
            <a:picLocks noChangeAspect="1"/>
          </p:cNvPicPr>
          <p:nvPr/>
        </p:nvPicPr>
        <p:blipFill>
          <a:blip r:embed="rId5"/>
          <a:stretch>
            <a:fillRect/>
          </a:stretch>
        </p:blipFill>
        <p:spPr>
          <a:xfrm>
            <a:off x="5775810" y="5103016"/>
            <a:ext cx="1918139" cy="388967"/>
          </a:xfrm>
          <a:prstGeom prst="rect">
            <a:avLst/>
          </a:prstGeom>
        </p:spPr>
      </p:pic>
      <p:pic>
        <p:nvPicPr>
          <p:cNvPr id="2" name="Picture 1">
            <a:extLst>
              <a:ext uri="{FF2B5EF4-FFF2-40B4-BE49-F238E27FC236}">
                <a16:creationId xmlns:a16="http://schemas.microsoft.com/office/drawing/2014/main" id="{6C95334D-6D7C-52CD-3364-E355E312423A}"/>
              </a:ext>
            </a:extLst>
          </p:cNvPr>
          <p:cNvPicPr>
            <a:picLocks noChangeAspect="1"/>
          </p:cNvPicPr>
          <p:nvPr/>
        </p:nvPicPr>
        <p:blipFill>
          <a:blip r:embed="rId6"/>
          <a:stretch>
            <a:fillRect/>
          </a:stretch>
        </p:blipFill>
        <p:spPr>
          <a:xfrm>
            <a:off x="287362" y="3761981"/>
            <a:ext cx="2175191" cy="1278691"/>
          </a:xfrm>
          <a:prstGeom prst="rect">
            <a:avLst/>
          </a:prstGeom>
        </p:spPr>
      </p:pic>
      <p:sp>
        <p:nvSpPr>
          <p:cNvPr id="6" name="TextBox 5">
            <a:extLst>
              <a:ext uri="{FF2B5EF4-FFF2-40B4-BE49-F238E27FC236}">
                <a16:creationId xmlns:a16="http://schemas.microsoft.com/office/drawing/2014/main" id="{8E503427-F973-6683-3143-DFA84730AEBF}"/>
              </a:ext>
            </a:extLst>
          </p:cNvPr>
          <p:cNvSpPr txBox="1"/>
          <p:nvPr/>
        </p:nvSpPr>
        <p:spPr>
          <a:xfrm>
            <a:off x="2642745" y="4204326"/>
            <a:ext cx="1142698" cy="400110"/>
          </a:xfrm>
          <a:prstGeom prst="rect">
            <a:avLst/>
          </a:prstGeom>
          <a:noFill/>
        </p:spPr>
        <p:txBody>
          <a:bodyPr wrap="square">
            <a:spAutoFit/>
          </a:bodyPr>
          <a:lstStyle/>
          <a:p>
            <a:r>
              <a:rPr lang="en-GB" sz="1000" dirty="0">
                <a:effectLst/>
                <a:latin typeface="STIX" panose="02020603050405020304" pitchFamily="18" charset="0"/>
              </a:rPr>
              <a:t>Net radiation exchange. </a:t>
            </a:r>
            <a:endParaRPr lang="en-GB" sz="1000" dirty="0"/>
          </a:p>
        </p:txBody>
      </p:sp>
    </p:spTree>
    <p:extLst>
      <p:ext uri="{BB962C8B-B14F-4D97-AF65-F5344CB8AC3E}">
        <p14:creationId xmlns:p14="http://schemas.microsoft.com/office/powerpoint/2010/main" val="813479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3" grpId="0" animBg="1"/>
      <p:bldP spid="15" grpId="0" animBg="1"/>
      <p:bldP spid="17" grpId="0"/>
      <p:bldP spid="20" grpId="0" animBg="1"/>
      <p:bldP spid="2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4A8A2CB-897A-4828-90D5-2B5CDB327EC2}"/>
              </a:ext>
            </a:extLst>
          </p:cNvPr>
          <p:cNvSpPr>
            <a:spLocks noGrp="1"/>
          </p:cNvSpPr>
          <p:nvPr>
            <p:ph type="body" sz="half" idx="10"/>
          </p:nvPr>
        </p:nvSpPr>
        <p:spPr>
          <a:xfrm>
            <a:off x="287363" y="223017"/>
            <a:ext cx="6256656" cy="1157194"/>
          </a:xfrm>
        </p:spPr>
        <p:txBody>
          <a:bodyPr/>
          <a:lstStyle/>
          <a:p>
            <a:r>
              <a:rPr lang="en-US" dirty="0"/>
              <a:t>Heat Transfer Modes</a:t>
            </a:r>
          </a:p>
        </p:txBody>
      </p:sp>
      <p:sp>
        <p:nvSpPr>
          <p:cNvPr id="8" name="TextBox 7">
            <a:extLst>
              <a:ext uri="{FF2B5EF4-FFF2-40B4-BE49-F238E27FC236}">
                <a16:creationId xmlns:a16="http://schemas.microsoft.com/office/drawing/2014/main" id="{8429E042-96B1-493C-835D-C7D1F1CA0FC0}"/>
              </a:ext>
            </a:extLst>
          </p:cNvPr>
          <p:cNvSpPr txBox="1"/>
          <p:nvPr/>
        </p:nvSpPr>
        <p:spPr>
          <a:xfrm>
            <a:off x="287363" y="1088529"/>
            <a:ext cx="3731744" cy="300082"/>
          </a:xfrm>
          <a:prstGeom prst="rect">
            <a:avLst/>
          </a:prstGeom>
          <a:solidFill>
            <a:srgbClr val="00FF00"/>
          </a:solidFill>
        </p:spPr>
        <p:txBody>
          <a:bodyPr wrap="square">
            <a:spAutoFit/>
          </a:bodyPr>
          <a:lstStyle/>
          <a:p>
            <a:r>
              <a:rPr lang="en-US" b="1" dirty="0"/>
              <a:t>Convection</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326334F8-A05A-47CC-B806-74F43EDF7E7C}"/>
                  </a:ext>
                </a:extLst>
              </p:cNvPr>
              <p:cNvSpPr txBox="1"/>
              <p:nvPr/>
            </p:nvSpPr>
            <p:spPr>
              <a:xfrm>
                <a:off x="287363" y="1578095"/>
                <a:ext cx="3731744" cy="1355436"/>
              </a:xfrm>
              <a:prstGeom prst="rect">
                <a:avLst/>
              </a:prstGeom>
              <a:solidFill>
                <a:srgbClr val="00FFFF"/>
              </a:solidFill>
            </p:spPr>
            <p:txBody>
              <a:bodyPr wrap="square">
                <a:spAutoFit/>
              </a:bodyPr>
              <a:lstStyle/>
              <a:p>
                <a:pPr algn="just"/>
                <a:r>
                  <a:rPr lang="en-US" dirty="0"/>
                  <a:t>Energy transfer between a solid surface at a temperature </a:t>
                </a:r>
                <a14:m>
                  <m:oMath xmlns:m="http://schemas.openxmlformats.org/officeDocument/2006/math">
                    <m:sSub>
                      <m:sSubPr>
                        <m:ctrlPr>
                          <a:rPr lang="en-US" i="1" dirty="0" smtClean="0">
                            <a:latin typeface="Cambria Math" panose="02040503050406030204" pitchFamily="18" charset="0"/>
                          </a:rPr>
                        </m:ctrlPr>
                      </m:sSubPr>
                      <m:e>
                        <m:r>
                          <a:rPr lang="fi-FI" b="0" i="1" dirty="0" smtClean="0">
                            <a:latin typeface="Cambria Math" panose="02040503050406030204" pitchFamily="18" charset="0"/>
                          </a:rPr>
                          <m:t>𝑇</m:t>
                        </m:r>
                      </m:e>
                      <m:sub>
                        <m:r>
                          <a:rPr lang="fi-FI" b="0" i="1" dirty="0" smtClean="0">
                            <a:latin typeface="Cambria Math" panose="02040503050406030204" pitchFamily="18" charset="0"/>
                          </a:rPr>
                          <m:t>𝑏</m:t>
                        </m:r>
                      </m:sub>
                    </m:sSub>
                  </m:oMath>
                </a14:m>
                <a:r>
                  <a:rPr lang="en-US" dirty="0"/>
                  <a:t> and an adjacent gas or liquid at another temperature </a:t>
                </a:r>
                <a14:m>
                  <m:oMath xmlns:m="http://schemas.openxmlformats.org/officeDocument/2006/math">
                    <m:sSub>
                      <m:sSubPr>
                        <m:ctrlPr>
                          <a:rPr lang="en-US" i="1" dirty="0">
                            <a:latin typeface="Cambria Math" panose="02040503050406030204" pitchFamily="18" charset="0"/>
                          </a:rPr>
                        </m:ctrlPr>
                      </m:sSubPr>
                      <m:e>
                        <m:r>
                          <a:rPr lang="fi-FI" i="1" dirty="0">
                            <a:latin typeface="Cambria Math" panose="02040503050406030204" pitchFamily="18" charset="0"/>
                          </a:rPr>
                          <m:t>𝑇</m:t>
                        </m:r>
                      </m:e>
                      <m:sub>
                        <m:r>
                          <a:rPr lang="fi-FI" b="0" i="1" dirty="0" smtClean="0">
                            <a:latin typeface="Cambria Math" panose="02040503050406030204" pitchFamily="18" charset="0"/>
                          </a:rPr>
                          <m:t>𝑓</m:t>
                        </m:r>
                      </m:sub>
                    </m:sSub>
                  </m:oMath>
                </a14:m>
                <a:r>
                  <a:rPr lang="en-US" dirty="0"/>
                  <a:t> plays a prominent role in the performance of many devices of practical interest. This is commonly referred to as convection.</a:t>
                </a:r>
              </a:p>
            </p:txBody>
          </p:sp>
        </mc:Choice>
        <mc:Fallback xmlns="">
          <p:sp>
            <p:nvSpPr>
              <p:cNvPr id="9" name="TextBox 8">
                <a:extLst>
                  <a:ext uri="{FF2B5EF4-FFF2-40B4-BE49-F238E27FC236}">
                    <a16:creationId xmlns:a16="http://schemas.microsoft.com/office/drawing/2014/main" id="{326334F8-A05A-47CC-B806-74F43EDF7E7C}"/>
                  </a:ext>
                </a:extLst>
              </p:cNvPr>
              <p:cNvSpPr txBox="1">
                <a:spLocks noRot="1" noChangeAspect="1" noMove="1" noResize="1" noEditPoints="1" noAdjustHandles="1" noChangeArrowheads="1" noChangeShapeType="1" noTextEdit="1"/>
              </p:cNvSpPr>
              <p:nvPr/>
            </p:nvSpPr>
            <p:spPr>
              <a:xfrm>
                <a:off x="287363" y="1578095"/>
                <a:ext cx="3731744" cy="1355436"/>
              </a:xfrm>
              <a:prstGeom prst="rect">
                <a:avLst/>
              </a:prstGeom>
              <a:blipFill>
                <a:blip r:embed="rId2"/>
                <a:stretch>
                  <a:fillRect l="-339" t="-935" r="-339" b="-3738"/>
                </a:stretch>
              </a:blipFill>
            </p:spPr>
            <p:txBody>
              <a:bodyPr/>
              <a:lstStyle/>
              <a:p>
                <a:r>
                  <a:rPr lang="en-FI">
                    <a:noFill/>
                  </a:rPr>
                  <a:t> </a:t>
                </a:r>
              </a:p>
            </p:txBody>
          </p:sp>
        </mc:Fallback>
      </mc:AlternateContent>
      <p:sp>
        <p:nvSpPr>
          <p:cNvPr id="13" name="TextBox 12">
            <a:extLst>
              <a:ext uri="{FF2B5EF4-FFF2-40B4-BE49-F238E27FC236}">
                <a16:creationId xmlns:a16="http://schemas.microsoft.com/office/drawing/2014/main" id="{FB05B143-54E2-497C-9446-6BCAC568D05F}"/>
              </a:ext>
            </a:extLst>
          </p:cNvPr>
          <p:cNvSpPr txBox="1"/>
          <p:nvPr/>
        </p:nvSpPr>
        <p:spPr>
          <a:xfrm>
            <a:off x="4572001" y="1086085"/>
            <a:ext cx="4176616" cy="300082"/>
          </a:xfrm>
          <a:prstGeom prst="rect">
            <a:avLst/>
          </a:prstGeom>
          <a:solidFill>
            <a:srgbClr val="00FF00"/>
          </a:solidFill>
        </p:spPr>
        <p:txBody>
          <a:bodyPr wrap="square">
            <a:spAutoFit/>
          </a:bodyPr>
          <a:lstStyle/>
          <a:p>
            <a:r>
              <a:rPr lang="en-US" dirty="0"/>
              <a:t> Newton’s law of cooling</a:t>
            </a:r>
          </a:p>
        </p:txBody>
      </p:sp>
      <p:sp>
        <p:nvSpPr>
          <p:cNvPr id="15" name="TextBox 14">
            <a:extLst>
              <a:ext uri="{FF2B5EF4-FFF2-40B4-BE49-F238E27FC236}">
                <a16:creationId xmlns:a16="http://schemas.microsoft.com/office/drawing/2014/main" id="{79678C25-CD1E-4F90-9CAB-A6D87429F678}"/>
              </a:ext>
            </a:extLst>
          </p:cNvPr>
          <p:cNvSpPr txBox="1"/>
          <p:nvPr/>
        </p:nvSpPr>
        <p:spPr>
          <a:xfrm>
            <a:off x="4572000" y="1487751"/>
            <a:ext cx="4176617" cy="923330"/>
          </a:xfrm>
          <a:prstGeom prst="rect">
            <a:avLst/>
          </a:prstGeom>
          <a:solidFill>
            <a:srgbClr val="00FFFF"/>
          </a:solidFill>
        </p:spPr>
        <p:txBody>
          <a:bodyPr wrap="square">
            <a:spAutoFit/>
          </a:bodyPr>
          <a:lstStyle/>
          <a:p>
            <a:pPr algn="just"/>
            <a:r>
              <a:rPr lang="en-US" dirty="0"/>
              <a:t>In this case, energy is transferred in the direction indicated by the arrow due to the combined effects of conduction within the air and the bulk motion of the air. </a:t>
            </a:r>
          </a:p>
        </p:txBody>
      </p:sp>
      <p:pic>
        <p:nvPicPr>
          <p:cNvPr id="5" name="Picture 4">
            <a:extLst>
              <a:ext uri="{FF2B5EF4-FFF2-40B4-BE49-F238E27FC236}">
                <a16:creationId xmlns:a16="http://schemas.microsoft.com/office/drawing/2014/main" id="{824FF69F-5FD9-4B91-B0F9-A3D968957A65}"/>
              </a:ext>
            </a:extLst>
          </p:cNvPr>
          <p:cNvPicPr>
            <a:picLocks noChangeAspect="1"/>
          </p:cNvPicPr>
          <p:nvPr/>
        </p:nvPicPr>
        <p:blipFill>
          <a:blip r:embed="rId3"/>
          <a:stretch>
            <a:fillRect/>
          </a:stretch>
        </p:blipFill>
        <p:spPr>
          <a:xfrm>
            <a:off x="5691402" y="2467996"/>
            <a:ext cx="1705233" cy="477465"/>
          </a:xfrm>
          <a:prstGeom prst="rect">
            <a:avLst/>
          </a:prstGeom>
        </p:spPr>
      </p:pic>
      <p:sp>
        <p:nvSpPr>
          <p:cNvPr id="18" name="TextBox 17">
            <a:extLst>
              <a:ext uri="{FF2B5EF4-FFF2-40B4-BE49-F238E27FC236}">
                <a16:creationId xmlns:a16="http://schemas.microsoft.com/office/drawing/2014/main" id="{743A2BA8-CDC5-45D6-9ABA-45341BBE32A5}"/>
              </a:ext>
            </a:extLst>
          </p:cNvPr>
          <p:cNvSpPr txBox="1"/>
          <p:nvPr/>
        </p:nvSpPr>
        <p:spPr>
          <a:xfrm>
            <a:off x="4571999" y="2939505"/>
            <a:ext cx="4176617" cy="861774"/>
          </a:xfrm>
          <a:prstGeom prst="rect">
            <a:avLst/>
          </a:prstGeom>
          <a:noFill/>
        </p:spPr>
        <p:txBody>
          <a:bodyPr wrap="square">
            <a:spAutoFit/>
          </a:bodyPr>
          <a:lstStyle/>
          <a:p>
            <a:r>
              <a:rPr lang="en-US" sz="1000" dirty="0"/>
              <a:t>Where, a is the surface area and the proportionality factor h is called the heat transfer coefficient. The heat transfer coefficient is not a thermodynamic property. It is an empirical parameter that incorporates into the heat transfer relationship the nature of the flow pattern near the surface, the fluid properties, and the geometry. </a:t>
            </a:r>
          </a:p>
        </p:txBody>
      </p:sp>
      <p:pic>
        <p:nvPicPr>
          <p:cNvPr id="12" name="Picture 11">
            <a:extLst>
              <a:ext uri="{FF2B5EF4-FFF2-40B4-BE49-F238E27FC236}">
                <a16:creationId xmlns:a16="http://schemas.microsoft.com/office/drawing/2014/main" id="{AA9FA8F7-6645-4E10-AEFE-CD2A9AA480A1}"/>
              </a:ext>
            </a:extLst>
          </p:cNvPr>
          <p:cNvPicPr>
            <a:picLocks noChangeAspect="1"/>
          </p:cNvPicPr>
          <p:nvPr/>
        </p:nvPicPr>
        <p:blipFill rotWithShape="1">
          <a:blip r:embed="rId4"/>
          <a:srcRect b="17842"/>
          <a:stretch/>
        </p:blipFill>
        <p:spPr>
          <a:xfrm>
            <a:off x="287363" y="3046335"/>
            <a:ext cx="3591031" cy="1866631"/>
          </a:xfrm>
          <a:prstGeom prst="rect">
            <a:avLst/>
          </a:prstGeom>
        </p:spPr>
      </p:pic>
      <p:pic>
        <p:nvPicPr>
          <p:cNvPr id="16" name="Picture 15">
            <a:extLst>
              <a:ext uri="{FF2B5EF4-FFF2-40B4-BE49-F238E27FC236}">
                <a16:creationId xmlns:a16="http://schemas.microsoft.com/office/drawing/2014/main" id="{DE82984F-9EC4-4999-8DFC-DE025396E31A}"/>
              </a:ext>
            </a:extLst>
          </p:cNvPr>
          <p:cNvPicPr>
            <a:picLocks noChangeAspect="1"/>
          </p:cNvPicPr>
          <p:nvPr/>
        </p:nvPicPr>
        <p:blipFill rotWithShape="1">
          <a:blip r:embed="rId5"/>
          <a:srcRect t="13713"/>
          <a:stretch/>
        </p:blipFill>
        <p:spPr>
          <a:xfrm>
            <a:off x="4678146" y="3855081"/>
            <a:ext cx="3731744" cy="1547668"/>
          </a:xfrm>
          <a:prstGeom prst="rect">
            <a:avLst/>
          </a:prstGeom>
        </p:spPr>
      </p:pic>
      <p:sp>
        <p:nvSpPr>
          <p:cNvPr id="3" name="TextBox 2">
            <a:extLst>
              <a:ext uri="{FF2B5EF4-FFF2-40B4-BE49-F238E27FC236}">
                <a16:creationId xmlns:a16="http://schemas.microsoft.com/office/drawing/2014/main" id="{AC8C7DAE-27B4-627C-4076-201B509F3AC1}"/>
              </a:ext>
            </a:extLst>
          </p:cNvPr>
          <p:cNvSpPr txBox="1"/>
          <p:nvPr/>
        </p:nvSpPr>
        <p:spPr>
          <a:xfrm>
            <a:off x="2082878" y="5025770"/>
            <a:ext cx="2312620" cy="246221"/>
          </a:xfrm>
          <a:prstGeom prst="rect">
            <a:avLst/>
          </a:prstGeom>
          <a:noFill/>
        </p:spPr>
        <p:txBody>
          <a:bodyPr wrap="square">
            <a:spAutoFit/>
          </a:bodyPr>
          <a:lstStyle/>
          <a:p>
            <a:r>
              <a:rPr lang="en-GB" sz="1000" dirty="0">
                <a:effectLst/>
                <a:latin typeface="STIX" panose="02020603050405020304" pitchFamily="18" charset="0"/>
              </a:rPr>
              <a:t>Illustration of Newton’s law of cooling </a:t>
            </a:r>
            <a:endParaRPr lang="en-GB" sz="1000" dirty="0"/>
          </a:p>
        </p:txBody>
      </p:sp>
    </p:spTree>
    <p:extLst>
      <p:ext uri="{BB962C8B-B14F-4D97-AF65-F5344CB8AC3E}">
        <p14:creationId xmlns:p14="http://schemas.microsoft.com/office/powerpoint/2010/main" val="189716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3" grpId="0" animBg="1"/>
      <p:bldP spid="15" grpId="0" animBg="1"/>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F053FDC-F859-49E1-B881-63C08B7FBBC9}"/>
              </a:ext>
            </a:extLst>
          </p:cNvPr>
          <p:cNvSpPr/>
          <p:nvPr/>
        </p:nvSpPr>
        <p:spPr>
          <a:xfrm>
            <a:off x="214364" y="224900"/>
            <a:ext cx="4145687" cy="584775"/>
          </a:xfrm>
          <a:prstGeom prst="rect">
            <a:avLst/>
          </a:prstGeom>
        </p:spPr>
        <p:txBody>
          <a:bodyPr wrap="none">
            <a:spAutoFit/>
          </a:bodyPr>
          <a:lstStyle/>
          <a:p>
            <a:r>
              <a:rPr lang="fi-FI" sz="3200" b="1" dirty="0"/>
              <a:t> Learning </a:t>
            </a:r>
            <a:r>
              <a:rPr lang="fi-FI" sz="3200" b="1" dirty="0" err="1"/>
              <a:t>Outcomes</a:t>
            </a:r>
            <a:endParaRPr lang="fi-FI" sz="3200" b="1" dirty="0"/>
          </a:p>
        </p:txBody>
      </p:sp>
      <p:sp>
        <p:nvSpPr>
          <p:cNvPr id="3" name="TextBox 2">
            <a:extLst>
              <a:ext uri="{FF2B5EF4-FFF2-40B4-BE49-F238E27FC236}">
                <a16:creationId xmlns:a16="http://schemas.microsoft.com/office/drawing/2014/main" id="{673E8239-D506-43DA-AE2F-A0EC0F5776DE}"/>
              </a:ext>
            </a:extLst>
          </p:cNvPr>
          <p:cNvSpPr txBox="1"/>
          <p:nvPr/>
        </p:nvSpPr>
        <p:spPr>
          <a:xfrm>
            <a:off x="253388" y="2019757"/>
            <a:ext cx="8776771" cy="646331"/>
          </a:xfrm>
          <a:prstGeom prst="rect">
            <a:avLst/>
          </a:prstGeom>
          <a:solidFill>
            <a:srgbClr val="00B0F0"/>
          </a:solidFill>
        </p:spPr>
        <p:txBody>
          <a:bodyPr wrap="square" rtlCol="0">
            <a:spAutoFit/>
          </a:bodyPr>
          <a:lstStyle/>
          <a:p>
            <a:pPr marL="285750" indent="-285750">
              <a:buFont typeface="Arial" panose="020B0604020202020204" pitchFamily="34" charset="0"/>
              <a:buChar char="•"/>
            </a:pPr>
            <a:r>
              <a:rPr lang="en-US" sz="1200" b="1" dirty="0"/>
              <a:t>Explain key concepts related to energy and the first law of thermodynamics . . . including internal, kinetic, and potential energy, work and power, heat transfer and heat transfer modes, heat transfer rate, power cycle, refrigeration cycle, and heat pump cycle.</a:t>
            </a:r>
          </a:p>
        </p:txBody>
      </p:sp>
      <p:sp>
        <p:nvSpPr>
          <p:cNvPr id="7" name="TextBox 6">
            <a:extLst>
              <a:ext uri="{FF2B5EF4-FFF2-40B4-BE49-F238E27FC236}">
                <a16:creationId xmlns:a16="http://schemas.microsoft.com/office/drawing/2014/main" id="{83F75124-BE4B-4C9C-9C31-5A0DAA62EB4B}"/>
              </a:ext>
            </a:extLst>
          </p:cNvPr>
          <p:cNvSpPr txBox="1"/>
          <p:nvPr/>
        </p:nvSpPr>
        <p:spPr>
          <a:xfrm>
            <a:off x="253387" y="2795774"/>
            <a:ext cx="8776771" cy="461665"/>
          </a:xfrm>
          <a:prstGeom prst="rect">
            <a:avLst/>
          </a:prstGeom>
          <a:solidFill>
            <a:srgbClr val="92D050"/>
          </a:solidFill>
        </p:spPr>
        <p:txBody>
          <a:bodyPr wrap="square" rtlCol="0">
            <a:spAutoFit/>
          </a:bodyPr>
          <a:lstStyle/>
          <a:p>
            <a:pPr marL="285750" indent="-285750">
              <a:buFont typeface="Arial" panose="020B0604020202020204" pitchFamily="34" charset="0"/>
              <a:buChar char="•"/>
            </a:pPr>
            <a:r>
              <a:rPr lang="en-US" sz="1200" b="1" dirty="0"/>
              <a:t>Analyze closed systems including applying energy balances, appropriately modeling the case at hand, and correctly observing sign conventions for work and heat transfer.</a:t>
            </a:r>
          </a:p>
        </p:txBody>
      </p:sp>
      <p:sp>
        <p:nvSpPr>
          <p:cNvPr id="10" name="TextBox 9">
            <a:extLst>
              <a:ext uri="{FF2B5EF4-FFF2-40B4-BE49-F238E27FC236}">
                <a16:creationId xmlns:a16="http://schemas.microsoft.com/office/drawing/2014/main" id="{83AF6E07-7A4A-4065-ABF8-7041348F6132}"/>
              </a:ext>
            </a:extLst>
          </p:cNvPr>
          <p:cNvSpPr txBox="1"/>
          <p:nvPr/>
        </p:nvSpPr>
        <p:spPr>
          <a:xfrm>
            <a:off x="253386" y="3436994"/>
            <a:ext cx="8776771" cy="461665"/>
          </a:xfrm>
          <a:prstGeom prst="rect">
            <a:avLst/>
          </a:prstGeom>
          <a:solidFill>
            <a:srgbClr val="FFC000"/>
          </a:solidFill>
        </p:spPr>
        <p:txBody>
          <a:bodyPr wrap="square" rtlCol="0">
            <a:spAutoFit/>
          </a:bodyPr>
          <a:lstStyle/>
          <a:p>
            <a:pPr marL="285750" indent="-285750">
              <a:buFont typeface="Arial" panose="020B0604020202020204" pitchFamily="34" charset="0"/>
              <a:buChar char="•"/>
            </a:pPr>
            <a:r>
              <a:rPr lang="en-US" sz="1200" b="1" dirty="0"/>
              <a:t>Conduct energy analyses of systems undergoing thermodynamic cycles, evaluating as appropriate thermal efficiencies of power cycles and coefficients of performance of refrigeration and heat pump cycles.</a:t>
            </a:r>
          </a:p>
        </p:txBody>
      </p:sp>
      <p:sp>
        <p:nvSpPr>
          <p:cNvPr id="9" name="TextBox 8">
            <a:extLst>
              <a:ext uri="{FF2B5EF4-FFF2-40B4-BE49-F238E27FC236}">
                <a16:creationId xmlns:a16="http://schemas.microsoft.com/office/drawing/2014/main" id="{DCC04030-56B9-4133-AE71-BAD973C4C028}"/>
              </a:ext>
            </a:extLst>
          </p:cNvPr>
          <p:cNvSpPr txBox="1"/>
          <p:nvPr/>
        </p:nvSpPr>
        <p:spPr>
          <a:xfrm>
            <a:off x="253387" y="1444128"/>
            <a:ext cx="8776769" cy="300082"/>
          </a:xfrm>
          <a:prstGeom prst="rect">
            <a:avLst/>
          </a:prstGeom>
          <a:solidFill>
            <a:schemeClr val="tx2">
              <a:lumMod val="60000"/>
              <a:lumOff val="40000"/>
            </a:schemeClr>
          </a:solidFill>
        </p:spPr>
        <p:txBody>
          <a:bodyPr wrap="square">
            <a:spAutoFit/>
          </a:bodyPr>
          <a:lstStyle/>
          <a:p>
            <a:r>
              <a:rPr lang="en-US" b="1" i="1" dirty="0"/>
              <a:t>When you complete your study of this chapter, you will be able to…</a:t>
            </a:r>
          </a:p>
        </p:txBody>
      </p:sp>
    </p:spTree>
    <p:extLst>
      <p:ext uri="{BB962C8B-B14F-4D97-AF65-F5344CB8AC3E}">
        <p14:creationId xmlns:p14="http://schemas.microsoft.com/office/powerpoint/2010/main" val="1378088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1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4859EDB-C34D-4C7D-8EE8-B5314BAF8005}"/>
              </a:ext>
            </a:extLst>
          </p:cNvPr>
          <p:cNvSpPr>
            <a:spLocks noGrp="1"/>
          </p:cNvSpPr>
          <p:nvPr>
            <p:ph type="body" sz="half" idx="10"/>
          </p:nvPr>
        </p:nvSpPr>
        <p:spPr>
          <a:xfrm>
            <a:off x="287363" y="223017"/>
            <a:ext cx="8724435" cy="1157194"/>
          </a:xfrm>
        </p:spPr>
        <p:txBody>
          <a:bodyPr/>
          <a:lstStyle/>
          <a:p>
            <a:r>
              <a:rPr lang="en-US" dirty="0"/>
              <a:t>Summary of the Heat Transfer Mechanism</a:t>
            </a:r>
          </a:p>
        </p:txBody>
      </p:sp>
      <p:pic>
        <p:nvPicPr>
          <p:cNvPr id="5" name="Picture 4" descr="Diagram&#10;&#10;Description automatically generated">
            <a:extLst>
              <a:ext uri="{FF2B5EF4-FFF2-40B4-BE49-F238E27FC236}">
                <a16:creationId xmlns:a16="http://schemas.microsoft.com/office/drawing/2014/main" id="{49DEC849-B0D1-4F26-9BAE-2C6D9569C467}"/>
              </a:ext>
            </a:extLst>
          </p:cNvPr>
          <p:cNvPicPr>
            <a:picLocks noChangeAspect="1"/>
          </p:cNvPicPr>
          <p:nvPr/>
        </p:nvPicPr>
        <p:blipFill>
          <a:blip r:embed="rId2"/>
          <a:stretch>
            <a:fillRect/>
          </a:stretch>
        </p:blipFill>
        <p:spPr>
          <a:xfrm>
            <a:off x="4890976" y="2979122"/>
            <a:ext cx="4120821" cy="2140687"/>
          </a:xfrm>
          <a:prstGeom prst="rect">
            <a:avLst/>
          </a:prstGeom>
        </p:spPr>
      </p:pic>
      <p:sp>
        <p:nvSpPr>
          <p:cNvPr id="6" name="Rectangle 5">
            <a:extLst>
              <a:ext uri="{FF2B5EF4-FFF2-40B4-BE49-F238E27FC236}">
                <a16:creationId xmlns:a16="http://schemas.microsoft.com/office/drawing/2014/main" id="{07399FFB-7654-4E1E-BCEF-1E48BE65A2EF}"/>
              </a:ext>
            </a:extLst>
          </p:cNvPr>
          <p:cNvSpPr/>
          <p:nvPr/>
        </p:nvSpPr>
        <p:spPr>
          <a:xfrm>
            <a:off x="60526" y="1437225"/>
            <a:ext cx="4400348" cy="507831"/>
          </a:xfrm>
          <a:prstGeom prst="rect">
            <a:avLst/>
          </a:prstGeom>
          <a:solidFill>
            <a:srgbClr val="00FF00"/>
          </a:solidFill>
        </p:spPr>
        <p:txBody>
          <a:bodyPr wrap="square">
            <a:spAutoFit/>
          </a:bodyPr>
          <a:lstStyle/>
          <a:p>
            <a:r>
              <a:rPr lang="fi-FI" dirty="0" err="1"/>
              <a:t>Heat</a:t>
            </a:r>
            <a:r>
              <a:rPr lang="fi-FI" dirty="0"/>
              <a:t> </a:t>
            </a:r>
            <a:r>
              <a:rPr lang="fi-FI" dirty="0" err="1"/>
              <a:t>can</a:t>
            </a:r>
            <a:r>
              <a:rPr lang="fi-FI" dirty="0"/>
              <a:t> </a:t>
            </a:r>
            <a:r>
              <a:rPr lang="fi-FI" dirty="0" err="1"/>
              <a:t>be</a:t>
            </a:r>
            <a:r>
              <a:rPr lang="fi-FI" dirty="0"/>
              <a:t> </a:t>
            </a:r>
            <a:r>
              <a:rPr lang="fi-FI" dirty="0" err="1"/>
              <a:t>transferred</a:t>
            </a:r>
            <a:r>
              <a:rPr lang="fi-FI" dirty="0"/>
              <a:t> in </a:t>
            </a:r>
            <a:r>
              <a:rPr lang="fi-FI" dirty="0" err="1"/>
              <a:t>three</a:t>
            </a:r>
            <a:r>
              <a:rPr lang="fi-FI" dirty="0"/>
              <a:t> </a:t>
            </a:r>
            <a:r>
              <a:rPr lang="fi-FI" dirty="0" err="1"/>
              <a:t>different</a:t>
            </a:r>
            <a:r>
              <a:rPr lang="fi-FI" dirty="0"/>
              <a:t> </a:t>
            </a:r>
            <a:r>
              <a:rPr lang="fi-FI" dirty="0" err="1"/>
              <a:t>ways</a:t>
            </a:r>
            <a:r>
              <a:rPr lang="fi-FI" dirty="0"/>
              <a:t>: </a:t>
            </a:r>
            <a:r>
              <a:rPr lang="fi-FI" b="1" i="1" dirty="0" err="1"/>
              <a:t>conduction</a:t>
            </a:r>
            <a:r>
              <a:rPr lang="fi-FI" b="1" i="1" dirty="0"/>
              <a:t>, </a:t>
            </a:r>
            <a:r>
              <a:rPr lang="fi-FI" b="1" i="1" dirty="0" err="1"/>
              <a:t>convection</a:t>
            </a:r>
            <a:r>
              <a:rPr lang="fi-FI" b="1" i="1" dirty="0"/>
              <a:t>, and </a:t>
            </a:r>
            <a:r>
              <a:rPr lang="fi-FI" b="1" i="1" dirty="0" err="1"/>
              <a:t>radiation</a:t>
            </a:r>
            <a:r>
              <a:rPr lang="fi-FI" dirty="0"/>
              <a:t>. </a:t>
            </a:r>
          </a:p>
        </p:txBody>
      </p:sp>
      <p:sp>
        <p:nvSpPr>
          <p:cNvPr id="7" name="Rectangle 6">
            <a:extLst>
              <a:ext uri="{FF2B5EF4-FFF2-40B4-BE49-F238E27FC236}">
                <a16:creationId xmlns:a16="http://schemas.microsoft.com/office/drawing/2014/main" id="{2762E43B-E754-4D24-B2E5-BB97AD6157CA}"/>
              </a:ext>
            </a:extLst>
          </p:cNvPr>
          <p:cNvSpPr/>
          <p:nvPr/>
        </p:nvSpPr>
        <p:spPr>
          <a:xfrm>
            <a:off x="60525" y="2220399"/>
            <a:ext cx="4400349" cy="1131079"/>
          </a:xfrm>
          <a:prstGeom prst="rect">
            <a:avLst/>
          </a:prstGeom>
          <a:solidFill>
            <a:srgbClr val="00FFFF"/>
          </a:solidFill>
        </p:spPr>
        <p:txBody>
          <a:bodyPr wrap="square">
            <a:spAutoFit/>
          </a:bodyPr>
          <a:lstStyle/>
          <a:p>
            <a:r>
              <a:rPr lang="fi-FI" dirty="0" err="1"/>
              <a:t>Conduction</a:t>
            </a:r>
            <a:r>
              <a:rPr lang="fi-FI" dirty="0"/>
              <a:t> is </a:t>
            </a:r>
            <a:r>
              <a:rPr lang="fi-FI" dirty="0" err="1"/>
              <a:t>the</a:t>
            </a:r>
            <a:r>
              <a:rPr lang="fi-FI" dirty="0"/>
              <a:t> </a:t>
            </a:r>
            <a:r>
              <a:rPr lang="fi-FI" dirty="0" err="1"/>
              <a:t>transfer</a:t>
            </a:r>
            <a:r>
              <a:rPr lang="fi-FI" dirty="0"/>
              <a:t> of </a:t>
            </a:r>
            <a:r>
              <a:rPr lang="fi-FI" dirty="0" err="1"/>
              <a:t>energy</a:t>
            </a:r>
            <a:r>
              <a:rPr lang="fi-FI" dirty="0"/>
              <a:t> </a:t>
            </a:r>
            <a:r>
              <a:rPr lang="fi-FI" dirty="0" err="1"/>
              <a:t>from</a:t>
            </a:r>
            <a:r>
              <a:rPr lang="fi-FI" dirty="0"/>
              <a:t> </a:t>
            </a:r>
            <a:r>
              <a:rPr lang="fi-FI" dirty="0" err="1"/>
              <a:t>the</a:t>
            </a:r>
            <a:r>
              <a:rPr lang="fi-FI" dirty="0"/>
              <a:t> </a:t>
            </a:r>
            <a:r>
              <a:rPr lang="fi-FI" dirty="0" err="1"/>
              <a:t>more</a:t>
            </a:r>
            <a:r>
              <a:rPr lang="fi-FI" dirty="0"/>
              <a:t> </a:t>
            </a:r>
            <a:r>
              <a:rPr lang="fi-FI" dirty="0" err="1"/>
              <a:t>energetic</a:t>
            </a:r>
            <a:r>
              <a:rPr lang="fi-FI" dirty="0"/>
              <a:t> </a:t>
            </a:r>
            <a:r>
              <a:rPr lang="fi-FI" dirty="0" err="1"/>
              <a:t>particles</a:t>
            </a:r>
            <a:r>
              <a:rPr lang="fi-FI" dirty="0"/>
              <a:t> of a </a:t>
            </a:r>
            <a:r>
              <a:rPr lang="fi-FI" dirty="0" err="1"/>
              <a:t>substance</a:t>
            </a:r>
            <a:r>
              <a:rPr lang="fi-FI" dirty="0"/>
              <a:t> to </a:t>
            </a:r>
            <a:r>
              <a:rPr lang="fi-FI" dirty="0" err="1"/>
              <a:t>the</a:t>
            </a:r>
            <a:r>
              <a:rPr lang="fi-FI" dirty="0"/>
              <a:t> </a:t>
            </a:r>
            <a:r>
              <a:rPr lang="fi-FI" dirty="0" err="1"/>
              <a:t>adjacent</a:t>
            </a:r>
            <a:r>
              <a:rPr lang="fi-FI" dirty="0"/>
              <a:t> </a:t>
            </a:r>
            <a:r>
              <a:rPr lang="fi-FI" dirty="0" err="1"/>
              <a:t>less</a:t>
            </a:r>
            <a:r>
              <a:rPr lang="fi-FI" dirty="0"/>
              <a:t> </a:t>
            </a:r>
            <a:r>
              <a:rPr lang="fi-FI" dirty="0" err="1"/>
              <a:t>energetic</a:t>
            </a:r>
            <a:r>
              <a:rPr lang="fi-FI" dirty="0"/>
              <a:t> </a:t>
            </a:r>
            <a:r>
              <a:rPr lang="fi-FI" dirty="0" err="1"/>
              <a:t>ones</a:t>
            </a:r>
            <a:r>
              <a:rPr lang="fi-FI" dirty="0"/>
              <a:t> as a </a:t>
            </a:r>
            <a:r>
              <a:rPr lang="fi-FI" dirty="0" err="1"/>
              <a:t>result</a:t>
            </a:r>
            <a:r>
              <a:rPr lang="fi-FI" dirty="0"/>
              <a:t> of </a:t>
            </a:r>
            <a:r>
              <a:rPr lang="fi-FI" dirty="0" err="1"/>
              <a:t>interactions</a:t>
            </a:r>
            <a:r>
              <a:rPr lang="fi-FI" dirty="0"/>
              <a:t> </a:t>
            </a:r>
            <a:r>
              <a:rPr lang="fi-FI" dirty="0" err="1"/>
              <a:t>between</a:t>
            </a:r>
            <a:r>
              <a:rPr lang="fi-FI" dirty="0"/>
              <a:t> </a:t>
            </a:r>
            <a:r>
              <a:rPr lang="fi-FI" dirty="0" err="1"/>
              <a:t>the</a:t>
            </a:r>
            <a:r>
              <a:rPr lang="fi-FI" dirty="0"/>
              <a:t> </a:t>
            </a:r>
            <a:r>
              <a:rPr lang="fi-FI" dirty="0" err="1"/>
              <a:t>particles</a:t>
            </a:r>
            <a:r>
              <a:rPr lang="fi-FI" dirty="0"/>
              <a:t>,</a:t>
            </a:r>
            <a:r>
              <a:rPr lang="en-US" dirty="0"/>
              <a:t> which is known as Fourier’s law of heat conduction.</a:t>
            </a:r>
            <a:endParaRPr lang="fi-FI" dirty="0"/>
          </a:p>
        </p:txBody>
      </p:sp>
      <p:sp>
        <p:nvSpPr>
          <p:cNvPr id="8" name="Rectangle 7">
            <a:extLst>
              <a:ext uri="{FF2B5EF4-FFF2-40B4-BE49-F238E27FC236}">
                <a16:creationId xmlns:a16="http://schemas.microsoft.com/office/drawing/2014/main" id="{E916F374-645A-426C-B5F6-096B9E240F27}"/>
              </a:ext>
            </a:extLst>
          </p:cNvPr>
          <p:cNvSpPr/>
          <p:nvPr/>
        </p:nvSpPr>
        <p:spPr>
          <a:xfrm>
            <a:off x="60524" y="3626821"/>
            <a:ext cx="4400349" cy="1131079"/>
          </a:xfrm>
          <a:prstGeom prst="rect">
            <a:avLst/>
          </a:prstGeom>
          <a:solidFill>
            <a:srgbClr val="00FFFF"/>
          </a:solidFill>
        </p:spPr>
        <p:txBody>
          <a:bodyPr wrap="square">
            <a:spAutoFit/>
          </a:bodyPr>
          <a:lstStyle/>
          <a:p>
            <a:r>
              <a:rPr lang="fi-FI" dirty="0" err="1"/>
              <a:t>Convection</a:t>
            </a:r>
            <a:r>
              <a:rPr lang="fi-FI" dirty="0"/>
              <a:t> is </a:t>
            </a:r>
            <a:r>
              <a:rPr lang="fi-FI" dirty="0" err="1"/>
              <a:t>the</a:t>
            </a:r>
            <a:r>
              <a:rPr lang="fi-FI" dirty="0"/>
              <a:t> </a:t>
            </a:r>
            <a:r>
              <a:rPr lang="fi-FI" dirty="0" err="1"/>
              <a:t>mode</a:t>
            </a:r>
            <a:r>
              <a:rPr lang="fi-FI" dirty="0"/>
              <a:t> of </a:t>
            </a:r>
            <a:r>
              <a:rPr lang="fi-FI" dirty="0" err="1"/>
              <a:t>energy</a:t>
            </a:r>
            <a:r>
              <a:rPr lang="fi-FI" dirty="0"/>
              <a:t> </a:t>
            </a:r>
            <a:r>
              <a:rPr lang="fi-FI" dirty="0" err="1"/>
              <a:t>transfer</a:t>
            </a:r>
            <a:r>
              <a:rPr lang="fi-FI" dirty="0"/>
              <a:t> </a:t>
            </a:r>
            <a:r>
              <a:rPr lang="fi-FI" dirty="0" err="1"/>
              <a:t>between</a:t>
            </a:r>
            <a:r>
              <a:rPr lang="fi-FI" dirty="0"/>
              <a:t> a </a:t>
            </a:r>
            <a:r>
              <a:rPr lang="fi-FI" dirty="0" err="1"/>
              <a:t>solid</a:t>
            </a:r>
            <a:r>
              <a:rPr lang="fi-FI" dirty="0"/>
              <a:t> </a:t>
            </a:r>
            <a:r>
              <a:rPr lang="fi-FI" dirty="0" err="1"/>
              <a:t>surface</a:t>
            </a:r>
            <a:r>
              <a:rPr lang="fi-FI" dirty="0"/>
              <a:t> and </a:t>
            </a:r>
            <a:r>
              <a:rPr lang="fi-FI" dirty="0" err="1"/>
              <a:t>the</a:t>
            </a:r>
            <a:r>
              <a:rPr lang="fi-FI" dirty="0"/>
              <a:t> </a:t>
            </a:r>
            <a:r>
              <a:rPr lang="fi-FI" dirty="0" err="1"/>
              <a:t>adjacent</a:t>
            </a:r>
            <a:r>
              <a:rPr lang="fi-FI" dirty="0"/>
              <a:t> </a:t>
            </a:r>
            <a:r>
              <a:rPr lang="fi-FI" dirty="0" err="1"/>
              <a:t>liquid</a:t>
            </a:r>
            <a:r>
              <a:rPr lang="fi-FI" dirty="0"/>
              <a:t> </a:t>
            </a:r>
            <a:r>
              <a:rPr lang="fi-FI" dirty="0" err="1"/>
              <a:t>or</a:t>
            </a:r>
            <a:r>
              <a:rPr lang="fi-FI" dirty="0"/>
              <a:t> </a:t>
            </a:r>
            <a:r>
              <a:rPr lang="fi-FI" dirty="0" err="1"/>
              <a:t>gas</a:t>
            </a:r>
            <a:r>
              <a:rPr lang="fi-FI" dirty="0"/>
              <a:t> </a:t>
            </a:r>
            <a:r>
              <a:rPr lang="fi-FI" dirty="0" err="1"/>
              <a:t>that</a:t>
            </a:r>
            <a:r>
              <a:rPr lang="fi-FI" dirty="0"/>
              <a:t> is in </a:t>
            </a:r>
            <a:r>
              <a:rPr lang="fi-FI" dirty="0" err="1"/>
              <a:t>motion</a:t>
            </a:r>
            <a:r>
              <a:rPr lang="fi-FI" dirty="0"/>
              <a:t>, and it </a:t>
            </a:r>
            <a:r>
              <a:rPr lang="fi-FI" dirty="0" err="1"/>
              <a:t>involves</a:t>
            </a:r>
            <a:r>
              <a:rPr lang="fi-FI" dirty="0"/>
              <a:t> </a:t>
            </a:r>
            <a:r>
              <a:rPr lang="fi-FI" dirty="0" err="1"/>
              <a:t>the</a:t>
            </a:r>
            <a:r>
              <a:rPr lang="fi-FI" dirty="0"/>
              <a:t> </a:t>
            </a:r>
            <a:r>
              <a:rPr lang="fi-FI" dirty="0" err="1"/>
              <a:t>combined</a:t>
            </a:r>
            <a:r>
              <a:rPr lang="fi-FI" dirty="0"/>
              <a:t> </a:t>
            </a:r>
            <a:r>
              <a:rPr lang="fi-FI" dirty="0" err="1"/>
              <a:t>effects</a:t>
            </a:r>
            <a:r>
              <a:rPr lang="fi-FI" dirty="0"/>
              <a:t> of </a:t>
            </a:r>
            <a:r>
              <a:rPr lang="fi-FI" dirty="0" err="1"/>
              <a:t>conduction</a:t>
            </a:r>
            <a:r>
              <a:rPr lang="fi-FI" dirty="0"/>
              <a:t> and </a:t>
            </a:r>
            <a:r>
              <a:rPr lang="fi-FI" dirty="0" err="1"/>
              <a:t>fluid</a:t>
            </a:r>
            <a:r>
              <a:rPr lang="fi-FI" dirty="0"/>
              <a:t> </a:t>
            </a:r>
            <a:r>
              <a:rPr lang="fi-FI" dirty="0" err="1"/>
              <a:t>motion</a:t>
            </a:r>
            <a:r>
              <a:rPr lang="fi-FI" dirty="0"/>
              <a:t>, </a:t>
            </a:r>
            <a:r>
              <a:rPr lang="fi-FI" dirty="0" err="1"/>
              <a:t>which</a:t>
            </a:r>
            <a:r>
              <a:rPr lang="fi-FI" dirty="0"/>
              <a:t> </a:t>
            </a:r>
            <a:r>
              <a:rPr lang="fi-FI" dirty="0" err="1"/>
              <a:t>known</a:t>
            </a:r>
            <a:r>
              <a:rPr lang="fi-FI" dirty="0"/>
              <a:t> as </a:t>
            </a:r>
            <a:r>
              <a:rPr lang="fi-FI" dirty="0" err="1"/>
              <a:t>Newton’s</a:t>
            </a:r>
            <a:r>
              <a:rPr lang="fi-FI" dirty="0"/>
              <a:t> </a:t>
            </a:r>
            <a:r>
              <a:rPr lang="fi-FI" dirty="0" err="1"/>
              <a:t>law</a:t>
            </a:r>
            <a:r>
              <a:rPr lang="fi-FI" dirty="0"/>
              <a:t> of </a:t>
            </a:r>
            <a:r>
              <a:rPr lang="fi-FI" dirty="0" err="1"/>
              <a:t>cooling</a:t>
            </a:r>
            <a:r>
              <a:rPr lang="fi-FI" dirty="0"/>
              <a:t>.</a:t>
            </a:r>
          </a:p>
        </p:txBody>
      </p:sp>
      <p:sp>
        <p:nvSpPr>
          <p:cNvPr id="9" name="Rectangle 8">
            <a:extLst>
              <a:ext uri="{FF2B5EF4-FFF2-40B4-BE49-F238E27FC236}">
                <a16:creationId xmlns:a16="http://schemas.microsoft.com/office/drawing/2014/main" id="{67631C99-F6CF-4606-A45E-17F6E7E59CF2}"/>
              </a:ext>
            </a:extLst>
          </p:cNvPr>
          <p:cNvSpPr/>
          <p:nvPr/>
        </p:nvSpPr>
        <p:spPr>
          <a:xfrm>
            <a:off x="4890977" y="1437225"/>
            <a:ext cx="4120822" cy="1131079"/>
          </a:xfrm>
          <a:prstGeom prst="rect">
            <a:avLst/>
          </a:prstGeom>
          <a:solidFill>
            <a:srgbClr val="00FFFF"/>
          </a:solidFill>
        </p:spPr>
        <p:txBody>
          <a:bodyPr wrap="square">
            <a:spAutoFit/>
          </a:bodyPr>
          <a:lstStyle/>
          <a:p>
            <a:r>
              <a:rPr lang="fi-FI" dirty="0" err="1"/>
              <a:t>Radiation</a:t>
            </a:r>
            <a:r>
              <a:rPr lang="fi-FI" dirty="0"/>
              <a:t> is </a:t>
            </a:r>
            <a:r>
              <a:rPr lang="fi-FI" dirty="0" err="1"/>
              <a:t>the</a:t>
            </a:r>
            <a:r>
              <a:rPr lang="fi-FI" dirty="0"/>
              <a:t> </a:t>
            </a:r>
            <a:r>
              <a:rPr lang="fi-FI" dirty="0" err="1"/>
              <a:t>energy</a:t>
            </a:r>
            <a:r>
              <a:rPr lang="fi-FI" dirty="0"/>
              <a:t> </a:t>
            </a:r>
            <a:r>
              <a:rPr lang="fi-FI" dirty="0" err="1"/>
              <a:t>emitted</a:t>
            </a:r>
            <a:r>
              <a:rPr lang="fi-FI" dirty="0"/>
              <a:t> </a:t>
            </a:r>
            <a:r>
              <a:rPr lang="fi-FI" dirty="0" err="1"/>
              <a:t>by</a:t>
            </a:r>
            <a:r>
              <a:rPr lang="fi-FI" dirty="0"/>
              <a:t> </a:t>
            </a:r>
            <a:r>
              <a:rPr lang="fi-FI" dirty="0" err="1"/>
              <a:t>matter</a:t>
            </a:r>
            <a:r>
              <a:rPr lang="fi-FI" dirty="0"/>
              <a:t> in </a:t>
            </a:r>
            <a:r>
              <a:rPr lang="fi-FI" dirty="0" err="1"/>
              <a:t>the</a:t>
            </a:r>
            <a:r>
              <a:rPr lang="fi-FI" dirty="0"/>
              <a:t> </a:t>
            </a:r>
            <a:r>
              <a:rPr lang="fi-FI" dirty="0" err="1"/>
              <a:t>form</a:t>
            </a:r>
            <a:r>
              <a:rPr lang="fi-FI" dirty="0"/>
              <a:t> of </a:t>
            </a:r>
            <a:r>
              <a:rPr lang="fi-FI" dirty="0" err="1"/>
              <a:t>electromagnetic</a:t>
            </a:r>
            <a:r>
              <a:rPr lang="fi-FI" dirty="0"/>
              <a:t> </a:t>
            </a:r>
            <a:r>
              <a:rPr lang="fi-FI" dirty="0" err="1"/>
              <a:t>waves</a:t>
            </a:r>
            <a:r>
              <a:rPr lang="fi-FI" dirty="0"/>
              <a:t> (</a:t>
            </a:r>
            <a:r>
              <a:rPr lang="fi-FI" dirty="0" err="1"/>
              <a:t>or</a:t>
            </a:r>
            <a:r>
              <a:rPr lang="fi-FI" dirty="0"/>
              <a:t> </a:t>
            </a:r>
            <a:r>
              <a:rPr lang="fi-FI" dirty="0" err="1"/>
              <a:t>photons</a:t>
            </a:r>
            <a:r>
              <a:rPr lang="fi-FI" dirty="0"/>
              <a:t>) as a </a:t>
            </a:r>
            <a:r>
              <a:rPr lang="fi-FI" dirty="0" err="1"/>
              <a:t>result</a:t>
            </a:r>
            <a:r>
              <a:rPr lang="fi-FI" dirty="0"/>
              <a:t> of </a:t>
            </a:r>
            <a:r>
              <a:rPr lang="fi-FI" dirty="0" err="1"/>
              <a:t>the</a:t>
            </a:r>
            <a:r>
              <a:rPr lang="fi-FI" dirty="0"/>
              <a:t> </a:t>
            </a:r>
            <a:r>
              <a:rPr lang="fi-FI" dirty="0" err="1"/>
              <a:t>changes</a:t>
            </a:r>
            <a:r>
              <a:rPr lang="fi-FI" dirty="0"/>
              <a:t> in </a:t>
            </a:r>
            <a:r>
              <a:rPr lang="fi-FI" dirty="0" err="1"/>
              <a:t>the</a:t>
            </a:r>
            <a:r>
              <a:rPr lang="fi-FI" dirty="0"/>
              <a:t> </a:t>
            </a:r>
            <a:r>
              <a:rPr lang="fi-FI" dirty="0" err="1"/>
              <a:t>electronic</a:t>
            </a:r>
            <a:r>
              <a:rPr lang="fi-FI" dirty="0"/>
              <a:t> </a:t>
            </a:r>
            <a:r>
              <a:rPr lang="fi-FI" dirty="0" err="1"/>
              <a:t>configurations</a:t>
            </a:r>
            <a:r>
              <a:rPr lang="fi-FI" dirty="0"/>
              <a:t> of </a:t>
            </a:r>
            <a:r>
              <a:rPr lang="fi-FI" dirty="0" err="1"/>
              <a:t>the</a:t>
            </a:r>
            <a:r>
              <a:rPr lang="fi-FI" dirty="0"/>
              <a:t> </a:t>
            </a:r>
            <a:r>
              <a:rPr lang="fi-FI" dirty="0" err="1"/>
              <a:t>atoms</a:t>
            </a:r>
            <a:r>
              <a:rPr lang="fi-FI" dirty="0"/>
              <a:t> </a:t>
            </a:r>
            <a:r>
              <a:rPr lang="fi-FI" dirty="0" err="1"/>
              <a:t>or</a:t>
            </a:r>
            <a:r>
              <a:rPr lang="fi-FI" dirty="0"/>
              <a:t> </a:t>
            </a:r>
            <a:r>
              <a:rPr lang="fi-FI" dirty="0" err="1"/>
              <a:t>molecules</a:t>
            </a:r>
            <a:r>
              <a:rPr lang="fi-FI" dirty="0"/>
              <a:t>, </a:t>
            </a:r>
            <a:r>
              <a:rPr lang="fi-FI" dirty="0" err="1"/>
              <a:t>which</a:t>
            </a:r>
            <a:r>
              <a:rPr lang="fi-FI" dirty="0"/>
              <a:t> </a:t>
            </a:r>
            <a:r>
              <a:rPr lang="fi-FI" dirty="0" err="1"/>
              <a:t>knows</a:t>
            </a:r>
            <a:r>
              <a:rPr lang="fi-FI" dirty="0"/>
              <a:t> as Stefan-</a:t>
            </a:r>
            <a:r>
              <a:rPr lang="fi-FI" dirty="0" err="1"/>
              <a:t>Boltzmann</a:t>
            </a:r>
            <a:r>
              <a:rPr lang="fi-FI" dirty="0"/>
              <a:t> </a:t>
            </a:r>
            <a:r>
              <a:rPr lang="fi-FI" dirty="0" err="1"/>
              <a:t>law</a:t>
            </a:r>
            <a:r>
              <a:rPr lang="fi-FI" dirty="0"/>
              <a:t>.</a:t>
            </a:r>
          </a:p>
        </p:txBody>
      </p:sp>
    </p:spTree>
    <p:extLst>
      <p:ext uri="{BB962C8B-B14F-4D97-AF65-F5344CB8AC3E}">
        <p14:creationId xmlns:p14="http://schemas.microsoft.com/office/powerpoint/2010/main" val="224540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57D10722-7CFE-7E20-8C82-A6485AD988A2}"/>
              </a:ext>
            </a:extLst>
          </p:cNvPr>
          <p:cNvSpPr txBox="1">
            <a:spLocks/>
          </p:cNvSpPr>
          <p:nvPr/>
        </p:nvSpPr>
        <p:spPr>
          <a:xfrm>
            <a:off x="1275209" y="2381427"/>
            <a:ext cx="7868791" cy="1157194"/>
          </a:xfrm>
          <a:prstGeom prst="rect">
            <a:avLst/>
          </a:prstGeom>
        </p:spPr>
        <p:txBody>
          <a:bodyPr lIns="0" tIns="0" rIns="0" bIns="0"/>
          <a:lstStyle>
            <a:lvl1pPr marL="0" indent="0" algn="l" defTabSz="685733" rtl="0" eaLnBrk="1" latinLnBrk="0" hangingPunct="1">
              <a:lnSpc>
                <a:spcPct val="100000"/>
              </a:lnSpc>
              <a:spcBef>
                <a:spcPts val="750"/>
              </a:spcBef>
              <a:buFont typeface="Arial"/>
              <a:buNone/>
              <a:defRPr sz="4000" b="1" kern="1200" baseline="0">
                <a:solidFill>
                  <a:schemeClr val="tx1"/>
                </a:solidFill>
                <a:latin typeface="+mn-lt"/>
                <a:ea typeface="+mn-ea"/>
                <a:cs typeface="+mn-cs"/>
              </a:defRPr>
            </a:lvl1pPr>
            <a:lvl2pPr marL="342866" indent="0" algn="l" defTabSz="685733" rtl="0" eaLnBrk="1" latinLnBrk="0" hangingPunct="1">
              <a:lnSpc>
                <a:spcPct val="90000"/>
              </a:lnSpc>
              <a:spcBef>
                <a:spcPts val="375"/>
              </a:spcBef>
              <a:buFont typeface="Arial"/>
              <a:buNone/>
              <a:defRPr sz="1050" kern="1200">
                <a:solidFill>
                  <a:schemeClr val="tx1"/>
                </a:solidFill>
                <a:latin typeface="+mn-lt"/>
                <a:ea typeface="+mn-ea"/>
                <a:cs typeface="+mn-cs"/>
              </a:defRPr>
            </a:lvl2pPr>
            <a:lvl3pPr marL="685733" indent="0" algn="l" defTabSz="685733" rtl="0" eaLnBrk="1" latinLnBrk="0" hangingPunct="1">
              <a:lnSpc>
                <a:spcPct val="90000"/>
              </a:lnSpc>
              <a:spcBef>
                <a:spcPts val="375"/>
              </a:spcBef>
              <a:buFont typeface="Arial"/>
              <a:buNone/>
              <a:defRPr sz="900" kern="1200">
                <a:solidFill>
                  <a:schemeClr val="tx1"/>
                </a:solidFill>
                <a:latin typeface="+mn-lt"/>
                <a:ea typeface="+mn-ea"/>
                <a:cs typeface="+mn-cs"/>
              </a:defRPr>
            </a:lvl3pPr>
            <a:lvl4pPr marL="1028598"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4pPr>
            <a:lvl5pPr marL="1371465"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5pPr>
            <a:lvl6pPr marL="1714330"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6pPr>
            <a:lvl7pPr marL="2057195"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7pPr>
            <a:lvl8pPr marL="2400060"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8pPr>
            <a:lvl9pPr marL="2742930"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9pPr>
          </a:lstStyle>
          <a:p>
            <a:r>
              <a:rPr lang="en-US" dirty="0"/>
              <a:t>First Law of Thermodynamics</a:t>
            </a:r>
          </a:p>
        </p:txBody>
      </p:sp>
    </p:spTree>
    <p:extLst>
      <p:ext uri="{BB962C8B-B14F-4D97-AF65-F5344CB8AC3E}">
        <p14:creationId xmlns:p14="http://schemas.microsoft.com/office/powerpoint/2010/main" val="25212774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385D3D1-82DB-4C6A-BBC6-FB86BBC9E309}"/>
              </a:ext>
            </a:extLst>
          </p:cNvPr>
          <p:cNvSpPr>
            <a:spLocks noGrp="1"/>
          </p:cNvSpPr>
          <p:nvPr>
            <p:ph type="body" sz="half" idx="10"/>
          </p:nvPr>
        </p:nvSpPr>
        <p:spPr>
          <a:xfrm>
            <a:off x="287363" y="223017"/>
            <a:ext cx="7868791" cy="1157194"/>
          </a:xfrm>
        </p:spPr>
        <p:txBody>
          <a:bodyPr/>
          <a:lstStyle/>
          <a:p>
            <a:r>
              <a:rPr lang="en-US" dirty="0"/>
              <a:t>First Law of Thermodynamics</a:t>
            </a:r>
          </a:p>
        </p:txBody>
      </p:sp>
      <p:sp>
        <p:nvSpPr>
          <p:cNvPr id="7" name="TextBox 6">
            <a:extLst>
              <a:ext uri="{FF2B5EF4-FFF2-40B4-BE49-F238E27FC236}">
                <a16:creationId xmlns:a16="http://schemas.microsoft.com/office/drawing/2014/main" id="{AFFAEC49-2001-4D34-90F5-91526D590A9C}"/>
              </a:ext>
            </a:extLst>
          </p:cNvPr>
          <p:cNvSpPr txBox="1"/>
          <p:nvPr/>
        </p:nvSpPr>
        <p:spPr>
          <a:xfrm>
            <a:off x="287360" y="1611385"/>
            <a:ext cx="3753009" cy="1131079"/>
          </a:xfrm>
          <a:prstGeom prst="rect">
            <a:avLst/>
          </a:prstGeom>
          <a:solidFill>
            <a:srgbClr val="00FFFF"/>
          </a:solidFill>
        </p:spPr>
        <p:txBody>
          <a:bodyPr wrap="square">
            <a:spAutoFit/>
          </a:bodyPr>
          <a:lstStyle/>
          <a:p>
            <a:r>
              <a:rPr lang="fi-FI" dirty="0" err="1"/>
              <a:t>The</a:t>
            </a:r>
            <a:r>
              <a:rPr lang="fi-FI" dirty="0"/>
              <a:t> </a:t>
            </a:r>
            <a:r>
              <a:rPr lang="fi-FI" dirty="0" err="1"/>
              <a:t>first</a:t>
            </a:r>
            <a:r>
              <a:rPr lang="fi-FI" dirty="0"/>
              <a:t> </a:t>
            </a:r>
            <a:r>
              <a:rPr lang="fi-FI" dirty="0" err="1"/>
              <a:t>law</a:t>
            </a:r>
            <a:r>
              <a:rPr lang="fi-FI" dirty="0"/>
              <a:t> of </a:t>
            </a:r>
            <a:r>
              <a:rPr lang="fi-FI" dirty="0" err="1"/>
              <a:t>thermodynamics</a:t>
            </a:r>
            <a:r>
              <a:rPr lang="fi-FI" dirty="0"/>
              <a:t>, </a:t>
            </a:r>
            <a:r>
              <a:rPr lang="fi-FI" dirty="0" err="1"/>
              <a:t>also</a:t>
            </a:r>
            <a:r>
              <a:rPr lang="fi-FI" dirty="0"/>
              <a:t> </a:t>
            </a:r>
            <a:r>
              <a:rPr lang="fi-FI" dirty="0" err="1"/>
              <a:t>known</a:t>
            </a:r>
            <a:r>
              <a:rPr lang="fi-FI" dirty="0"/>
              <a:t> as </a:t>
            </a:r>
            <a:r>
              <a:rPr lang="fi-FI" dirty="0" err="1"/>
              <a:t>the</a:t>
            </a:r>
            <a:r>
              <a:rPr lang="fi-FI" dirty="0"/>
              <a:t> </a:t>
            </a:r>
            <a:r>
              <a:rPr lang="fi-FI" dirty="0" err="1"/>
              <a:t>conservation</a:t>
            </a:r>
            <a:r>
              <a:rPr lang="fi-FI" dirty="0"/>
              <a:t> of </a:t>
            </a:r>
            <a:r>
              <a:rPr lang="fi-FI" dirty="0" err="1"/>
              <a:t>energy</a:t>
            </a:r>
            <a:r>
              <a:rPr lang="fi-FI" dirty="0"/>
              <a:t> </a:t>
            </a:r>
            <a:r>
              <a:rPr lang="fi-FI" dirty="0" err="1"/>
              <a:t>principle</a:t>
            </a:r>
            <a:r>
              <a:rPr lang="fi-FI" dirty="0"/>
              <a:t>, </a:t>
            </a:r>
            <a:r>
              <a:rPr lang="fi-FI" dirty="0" err="1"/>
              <a:t>provides</a:t>
            </a:r>
            <a:r>
              <a:rPr lang="fi-FI" dirty="0"/>
              <a:t> a sound </a:t>
            </a:r>
            <a:r>
              <a:rPr lang="fi-FI" dirty="0" err="1"/>
              <a:t>basis</a:t>
            </a:r>
            <a:r>
              <a:rPr lang="fi-FI" dirty="0"/>
              <a:t> for </a:t>
            </a:r>
            <a:r>
              <a:rPr lang="fi-FI" dirty="0" err="1"/>
              <a:t>studying</a:t>
            </a:r>
            <a:r>
              <a:rPr lang="fi-FI" dirty="0"/>
              <a:t> </a:t>
            </a:r>
            <a:r>
              <a:rPr lang="fi-FI" dirty="0" err="1"/>
              <a:t>the</a:t>
            </a:r>
            <a:r>
              <a:rPr lang="fi-FI" dirty="0"/>
              <a:t> </a:t>
            </a:r>
            <a:r>
              <a:rPr lang="fi-FI" dirty="0" err="1"/>
              <a:t>relationships</a:t>
            </a:r>
            <a:r>
              <a:rPr lang="fi-FI" dirty="0"/>
              <a:t> </a:t>
            </a:r>
            <a:r>
              <a:rPr lang="fi-FI" dirty="0" err="1"/>
              <a:t>among</a:t>
            </a:r>
            <a:r>
              <a:rPr lang="fi-FI" dirty="0"/>
              <a:t> </a:t>
            </a:r>
            <a:r>
              <a:rPr lang="fi-FI" dirty="0" err="1"/>
              <a:t>the</a:t>
            </a:r>
            <a:r>
              <a:rPr lang="fi-FI" dirty="0"/>
              <a:t> </a:t>
            </a:r>
            <a:r>
              <a:rPr lang="fi-FI" dirty="0" err="1"/>
              <a:t>various</a:t>
            </a:r>
            <a:r>
              <a:rPr lang="fi-FI" dirty="0"/>
              <a:t> </a:t>
            </a:r>
            <a:r>
              <a:rPr lang="fi-FI" dirty="0" err="1"/>
              <a:t>forms</a:t>
            </a:r>
            <a:r>
              <a:rPr lang="fi-FI" dirty="0"/>
              <a:t> of </a:t>
            </a:r>
            <a:r>
              <a:rPr lang="fi-FI" dirty="0" err="1"/>
              <a:t>energy</a:t>
            </a:r>
            <a:r>
              <a:rPr lang="fi-FI" dirty="0"/>
              <a:t> and </a:t>
            </a:r>
            <a:r>
              <a:rPr lang="fi-FI" dirty="0" err="1"/>
              <a:t>energy</a:t>
            </a:r>
            <a:r>
              <a:rPr lang="fi-FI" dirty="0"/>
              <a:t> </a:t>
            </a:r>
            <a:r>
              <a:rPr lang="fi-FI" dirty="0" err="1"/>
              <a:t>interactions</a:t>
            </a:r>
            <a:r>
              <a:rPr lang="fi-FI" dirty="0"/>
              <a:t>. </a:t>
            </a:r>
          </a:p>
        </p:txBody>
      </p:sp>
      <p:sp>
        <p:nvSpPr>
          <p:cNvPr id="9" name="TextBox 8">
            <a:extLst>
              <a:ext uri="{FF2B5EF4-FFF2-40B4-BE49-F238E27FC236}">
                <a16:creationId xmlns:a16="http://schemas.microsoft.com/office/drawing/2014/main" id="{DE34299E-98FB-4039-9171-0ED4F7BD2AA1}"/>
              </a:ext>
            </a:extLst>
          </p:cNvPr>
          <p:cNvSpPr txBox="1"/>
          <p:nvPr/>
        </p:nvSpPr>
        <p:spPr>
          <a:xfrm>
            <a:off x="287361" y="3179457"/>
            <a:ext cx="3753009" cy="1338828"/>
          </a:xfrm>
          <a:prstGeom prst="rect">
            <a:avLst/>
          </a:prstGeom>
          <a:solidFill>
            <a:srgbClr val="00FFFF"/>
          </a:solidFill>
        </p:spPr>
        <p:txBody>
          <a:bodyPr wrap="square">
            <a:spAutoFit/>
          </a:bodyPr>
          <a:lstStyle/>
          <a:p>
            <a:r>
              <a:rPr lang="en-US" dirty="0"/>
              <a:t>Based on experimental observations, the first law of thermodynamics states that energy can be neither created nor destroyed during a process; it can only change forms. Therefore, every bit of energy should be accounted for during a process.</a:t>
            </a:r>
          </a:p>
        </p:txBody>
      </p:sp>
      <p:pic>
        <p:nvPicPr>
          <p:cNvPr id="10" name="Picture 9" descr="Diagram&#10;&#10;Description automatically generated">
            <a:extLst>
              <a:ext uri="{FF2B5EF4-FFF2-40B4-BE49-F238E27FC236}">
                <a16:creationId xmlns:a16="http://schemas.microsoft.com/office/drawing/2014/main" id="{C37A4E6C-ACEB-47A2-B501-4FFF00B6AE8F}"/>
              </a:ext>
            </a:extLst>
          </p:cNvPr>
          <p:cNvPicPr>
            <a:picLocks noChangeAspect="1"/>
          </p:cNvPicPr>
          <p:nvPr/>
        </p:nvPicPr>
        <p:blipFill>
          <a:blip r:embed="rId2"/>
          <a:stretch>
            <a:fillRect/>
          </a:stretch>
        </p:blipFill>
        <p:spPr>
          <a:xfrm>
            <a:off x="4766500" y="952166"/>
            <a:ext cx="4090137" cy="3991974"/>
          </a:xfrm>
          <a:prstGeom prst="rect">
            <a:avLst/>
          </a:prstGeom>
        </p:spPr>
      </p:pic>
    </p:spTree>
    <p:extLst>
      <p:ext uri="{BB962C8B-B14F-4D97-AF65-F5344CB8AC3E}">
        <p14:creationId xmlns:p14="http://schemas.microsoft.com/office/powerpoint/2010/main" val="2250152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B55DB69A-12D4-423B-8BBF-5116F927D096}"/>
              </a:ext>
            </a:extLst>
          </p:cNvPr>
          <p:cNvSpPr txBox="1">
            <a:spLocks/>
          </p:cNvSpPr>
          <p:nvPr/>
        </p:nvSpPr>
        <p:spPr>
          <a:xfrm>
            <a:off x="287363" y="223017"/>
            <a:ext cx="7868791" cy="1157194"/>
          </a:xfrm>
          <a:prstGeom prst="rect">
            <a:avLst/>
          </a:prstGeom>
        </p:spPr>
        <p:txBody>
          <a:bodyPr lIns="0" tIns="0" rIns="0" bIns="0"/>
          <a:lstStyle>
            <a:lvl1pPr marL="0" indent="0" algn="l" defTabSz="685733" rtl="0" eaLnBrk="1" latinLnBrk="0" hangingPunct="1">
              <a:lnSpc>
                <a:spcPct val="100000"/>
              </a:lnSpc>
              <a:spcBef>
                <a:spcPts val="750"/>
              </a:spcBef>
              <a:buFont typeface="Arial"/>
              <a:buNone/>
              <a:defRPr sz="4000" b="1" kern="1200" baseline="0">
                <a:solidFill>
                  <a:schemeClr val="tx1"/>
                </a:solidFill>
                <a:latin typeface="+mn-lt"/>
                <a:ea typeface="+mn-ea"/>
                <a:cs typeface="+mn-cs"/>
              </a:defRPr>
            </a:lvl1pPr>
            <a:lvl2pPr marL="342866" indent="0" algn="l" defTabSz="685733" rtl="0" eaLnBrk="1" latinLnBrk="0" hangingPunct="1">
              <a:lnSpc>
                <a:spcPct val="90000"/>
              </a:lnSpc>
              <a:spcBef>
                <a:spcPts val="375"/>
              </a:spcBef>
              <a:buFont typeface="Arial"/>
              <a:buNone/>
              <a:defRPr sz="1050" kern="1200">
                <a:solidFill>
                  <a:schemeClr val="tx1"/>
                </a:solidFill>
                <a:latin typeface="+mn-lt"/>
                <a:ea typeface="+mn-ea"/>
                <a:cs typeface="+mn-cs"/>
              </a:defRPr>
            </a:lvl2pPr>
            <a:lvl3pPr marL="685733" indent="0" algn="l" defTabSz="685733" rtl="0" eaLnBrk="1" latinLnBrk="0" hangingPunct="1">
              <a:lnSpc>
                <a:spcPct val="90000"/>
              </a:lnSpc>
              <a:spcBef>
                <a:spcPts val="375"/>
              </a:spcBef>
              <a:buFont typeface="Arial"/>
              <a:buNone/>
              <a:defRPr sz="900" kern="1200">
                <a:solidFill>
                  <a:schemeClr val="tx1"/>
                </a:solidFill>
                <a:latin typeface="+mn-lt"/>
                <a:ea typeface="+mn-ea"/>
                <a:cs typeface="+mn-cs"/>
              </a:defRPr>
            </a:lvl3pPr>
            <a:lvl4pPr marL="1028598"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4pPr>
            <a:lvl5pPr marL="1371465"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5pPr>
            <a:lvl6pPr marL="1714330"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6pPr>
            <a:lvl7pPr marL="2057195"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7pPr>
            <a:lvl8pPr marL="2400060"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8pPr>
            <a:lvl9pPr marL="2742930"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9pPr>
          </a:lstStyle>
          <a:p>
            <a:r>
              <a:rPr lang="en-US" dirty="0"/>
              <a:t>First Law of Thermodynamics</a:t>
            </a:r>
          </a:p>
        </p:txBody>
      </p:sp>
      <p:pic>
        <p:nvPicPr>
          <p:cNvPr id="7" name="Picture 6">
            <a:extLst>
              <a:ext uri="{FF2B5EF4-FFF2-40B4-BE49-F238E27FC236}">
                <a16:creationId xmlns:a16="http://schemas.microsoft.com/office/drawing/2014/main" id="{3CC42F42-8BB4-4057-BCA8-2A7537771EB5}"/>
              </a:ext>
            </a:extLst>
          </p:cNvPr>
          <p:cNvPicPr>
            <a:picLocks noChangeAspect="1"/>
          </p:cNvPicPr>
          <p:nvPr/>
        </p:nvPicPr>
        <p:blipFill>
          <a:blip r:embed="rId2"/>
          <a:stretch>
            <a:fillRect/>
          </a:stretch>
        </p:blipFill>
        <p:spPr>
          <a:xfrm>
            <a:off x="287362" y="1683140"/>
            <a:ext cx="4961263" cy="958738"/>
          </a:xfrm>
          <a:prstGeom prst="rect">
            <a:avLst/>
          </a:prstGeom>
        </p:spPr>
      </p:pic>
      <p:sp>
        <p:nvSpPr>
          <p:cNvPr id="8" name="TextBox 7">
            <a:extLst>
              <a:ext uri="{FF2B5EF4-FFF2-40B4-BE49-F238E27FC236}">
                <a16:creationId xmlns:a16="http://schemas.microsoft.com/office/drawing/2014/main" id="{1F2A1318-9DE5-48FC-A339-CE7DAB9F7BE1}"/>
              </a:ext>
            </a:extLst>
          </p:cNvPr>
          <p:cNvSpPr txBox="1"/>
          <p:nvPr/>
        </p:nvSpPr>
        <p:spPr>
          <a:xfrm>
            <a:off x="287362" y="1088740"/>
            <a:ext cx="4961263" cy="300082"/>
          </a:xfrm>
          <a:prstGeom prst="rect">
            <a:avLst/>
          </a:prstGeom>
          <a:solidFill>
            <a:srgbClr val="00FF00"/>
          </a:solidFill>
        </p:spPr>
        <p:txBody>
          <a:bodyPr wrap="square">
            <a:spAutoFit/>
          </a:bodyPr>
          <a:lstStyle/>
          <a:p>
            <a:r>
              <a:rPr lang="en-US" b="1" dirty="0"/>
              <a:t>Energy Balance</a:t>
            </a:r>
          </a:p>
        </p:txBody>
      </p:sp>
      <p:pic>
        <p:nvPicPr>
          <p:cNvPr id="13" name="Picture 12">
            <a:extLst>
              <a:ext uri="{FF2B5EF4-FFF2-40B4-BE49-F238E27FC236}">
                <a16:creationId xmlns:a16="http://schemas.microsoft.com/office/drawing/2014/main" id="{D2680E9E-CC35-4A3D-ADC0-9DB7D73023DA}"/>
              </a:ext>
            </a:extLst>
          </p:cNvPr>
          <p:cNvPicPr>
            <a:picLocks noChangeAspect="1"/>
          </p:cNvPicPr>
          <p:nvPr/>
        </p:nvPicPr>
        <p:blipFill>
          <a:blip r:embed="rId3"/>
          <a:stretch>
            <a:fillRect/>
          </a:stretch>
        </p:blipFill>
        <p:spPr>
          <a:xfrm>
            <a:off x="287362" y="2756045"/>
            <a:ext cx="1582757" cy="360302"/>
          </a:xfrm>
          <a:prstGeom prst="rect">
            <a:avLst/>
          </a:prstGeom>
        </p:spPr>
      </p:pic>
      <p:pic>
        <p:nvPicPr>
          <p:cNvPr id="15" name="Picture 14">
            <a:extLst>
              <a:ext uri="{FF2B5EF4-FFF2-40B4-BE49-F238E27FC236}">
                <a16:creationId xmlns:a16="http://schemas.microsoft.com/office/drawing/2014/main" id="{FCDA6A77-2FBE-4C01-B9B8-2F97BA9A6D85}"/>
              </a:ext>
            </a:extLst>
          </p:cNvPr>
          <p:cNvPicPr>
            <a:picLocks noChangeAspect="1"/>
          </p:cNvPicPr>
          <p:nvPr/>
        </p:nvPicPr>
        <p:blipFill>
          <a:blip r:embed="rId4"/>
          <a:stretch>
            <a:fillRect/>
          </a:stretch>
        </p:blipFill>
        <p:spPr>
          <a:xfrm>
            <a:off x="2662818" y="2746113"/>
            <a:ext cx="2585807" cy="380165"/>
          </a:xfrm>
          <a:prstGeom prst="rect">
            <a:avLst/>
          </a:prstGeom>
        </p:spPr>
      </p:pic>
      <p:sp>
        <p:nvSpPr>
          <p:cNvPr id="2" name="TextBox 1">
            <a:extLst>
              <a:ext uri="{FF2B5EF4-FFF2-40B4-BE49-F238E27FC236}">
                <a16:creationId xmlns:a16="http://schemas.microsoft.com/office/drawing/2014/main" id="{88BD6354-8930-699C-3D74-CFCA80D95C65}"/>
              </a:ext>
            </a:extLst>
          </p:cNvPr>
          <p:cNvSpPr txBox="1"/>
          <p:nvPr/>
        </p:nvSpPr>
        <p:spPr>
          <a:xfrm>
            <a:off x="287362" y="3321997"/>
            <a:ext cx="4961262" cy="300082"/>
          </a:xfrm>
          <a:prstGeom prst="rect">
            <a:avLst/>
          </a:prstGeom>
          <a:solidFill>
            <a:srgbClr val="00FF00"/>
          </a:solidFill>
        </p:spPr>
        <p:txBody>
          <a:bodyPr wrap="square">
            <a:spAutoFit/>
          </a:bodyPr>
          <a:lstStyle/>
          <a:p>
            <a:r>
              <a:rPr lang="en-US" dirty="0"/>
              <a:t>energy balance in differential form</a:t>
            </a:r>
          </a:p>
        </p:txBody>
      </p:sp>
      <p:pic>
        <p:nvPicPr>
          <p:cNvPr id="3" name="Picture 2">
            <a:extLst>
              <a:ext uri="{FF2B5EF4-FFF2-40B4-BE49-F238E27FC236}">
                <a16:creationId xmlns:a16="http://schemas.microsoft.com/office/drawing/2014/main" id="{90EC7787-6AA8-E581-E900-D2C2294BB938}"/>
              </a:ext>
            </a:extLst>
          </p:cNvPr>
          <p:cNvPicPr>
            <a:picLocks noChangeAspect="1"/>
          </p:cNvPicPr>
          <p:nvPr/>
        </p:nvPicPr>
        <p:blipFill>
          <a:blip r:embed="rId5"/>
          <a:stretch>
            <a:fillRect/>
          </a:stretch>
        </p:blipFill>
        <p:spPr>
          <a:xfrm>
            <a:off x="2024612" y="3738559"/>
            <a:ext cx="1486761" cy="340794"/>
          </a:xfrm>
          <a:prstGeom prst="rect">
            <a:avLst/>
          </a:prstGeom>
        </p:spPr>
      </p:pic>
      <p:sp>
        <p:nvSpPr>
          <p:cNvPr id="4" name="TextBox 3">
            <a:extLst>
              <a:ext uri="{FF2B5EF4-FFF2-40B4-BE49-F238E27FC236}">
                <a16:creationId xmlns:a16="http://schemas.microsoft.com/office/drawing/2014/main" id="{62BD863D-9614-DD69-D6C2-7089BB41D1A8}"/>
              </a:ext>
            </a:extLst>
          </p:cNvPr>
          <p:cNvSpPr txBox="1"/>
          <p:nvPr/>
        </p:nvSpPr>
        <p:spPr>
          <a:xfrm>
            <a:off x="287361" y="4118429"/>
            <a:ext cx="4961261" cy="300082"/>
          </a:xfrm>
          <a:prstGeom prst="rect">
            <a:avLst/>
          </a:prstGeom>
          <a:solidFill>
            <a:srgbClr val="00FF00"/>
          </a:solidFill>
        </p:spPr>
        <p:txBody>
          <a:bodyPr wrap="square">
            <a:spAutoFit/>
          </a:bodyPr>
          <a:lstStyle/>
          <a:p>
            <a:r>
              <a:rPr lang="en-US" dirty="0"/>
              <a:t>time rate form of the energy balance</a:t>
            </a:r>
          </a:p>
        </p:txBody>
      </p:sp>
      <p:pic>
        <p:nvPicPr>
          <p:cNvPr id="6" name="Picture 5">
            <a:extLst>
              <a:ext uri="{FF2B5EF4-FFF2-40B4-BE49-F238E27FC236}">
                <a16:creationId xmlns:a16="http://schemas.microsoft.com/office/drawing/2014/main" id="{53C6B219-7C6D-00E0-DCD8-850678C15009}"/>
              </a:ext>
            </a:extLst>
          </p:cNvPr>
          <p:cNvPicPr>
            <a:picLocks noChangeAspect="1"/>
          </p:cNvPicPr>
          <p:nvPr/>
        </p:nvPicPr>
        <p:blipFill>
          <a:blip r:embed="rId6"/>
          <a:stretch>
            <a:fillRect/>
          </a:stretch>
        </p:blipFill>
        <p:spPr>
          <a:xfrm>
            <a:off x="2024612" y="4457587"/>
            <a:ext cx="1415439" cy="702205"/>
          </a:xfrm>
          <a:prstGeom prst="rect">
            <a:avLst/>
          </a:prstGeom>
        </p:spPr>
      </p:pic>
      <p:pic>
        <p:nvPicPr>
          <p:cNvPr id="9" name="Picture 8">
            <a:extLst>
              <a:ext uri="{FF2B5EF4-FFF2-40B4-BE49-F238E27FC236}">
                <a16:creationId xmlns:a16="http://schemas.microsoft.com/office/drawing/2014/main" id="{FF69F79D-1698-4645-6A28-1C1098C645CA}"/>
              </a:ext>
            </a:extLst>
          </p:cNvPr>
          <p:cNvPicPr>
            <a:picLocks noChangeAspect="1"/>
          </p:cNvPicPr>
          <p:nvPr/>
        </p:nvPicPr>
        <p:blipFill>
          <a:blip r:embed="rId7"/>
          <a:stretch>
            <a:fillRect/>
          </a:stretch>
        </p:blipFill>
        <p:spPr>
          <a:xfrm>
            <a:off x="5334090" y="1113201"/>
            <a:ext cx="3809910" cy="915944"/>
          </a:xfrm>
          <a:prstGeom prst="rect">
            <a:avLst/>
          </a:prstGeom>
        </p:spPr>
      </p:pic>
      <p:sp>
        <p:nvSpPr>
          <p:cNvPr id="10" name="TextBox 9">
            <a:extLst>
              <a:ext uri="{FF2B5EF4-FFF2-40B4-BE49-F238E27FC236}">
                <a16:creationId xmlns:a16="http://schemas.microsoft.com/office/drawing/2014/main" id="{903256A9-D762-B36C-C06D-D43BC99678D8}"/>
              </a:ext>
            </a:extLst>
          </p:cNvPr>
          <p:cNvSpPr txBox="1"/>
          <p:nvPr/>
        </p:nvSpPr>
        <p:spPr>
          <a:xfrm>
            <a:off x="5430740" y="2201063"/>
            <a:ext cx="3638831" cy="507831"/>
          </a:xfrm>
          <a:prstGeom prst="rect">
            <a:avLst/>
          </a:prstGeom>
          <a:solidFill>
            <a:srgbClr val="00FFFF"/>
          </a:solidFill>
        </p:spPr>
        <p:txBody>
          <a:bodyPr wrap="square">
            <a:spAutoFit/>
          </a:bodyPr>
          <a:lstStyle/>
          <a:p>
            <a:r>
              <a:rPr lang="en-US" dirty="0"/>
              <a:t>Since the time rate of change of energy is given by</a:t>
            </a:r>
          </a:p>
        </p:txBody>
      </p:sp>
      <p:pic>
        <p:nvPicPr>
          <p:cNvPr id="11" name="Picture 10">
            <a:extLst>
              <a:ext uri="{FF2B5EF4-FFF2-40B4-BE49-F238E27FC236}">
                <a16:creationId xmlns:a16="http://schemas.microsoft.com/office/drawing/2014/main" id="{18990ED1-C343-D1D0-6876-F956CCF19D91}"/>
              </a:ext>
            </a:extLst>
          </p:cNvPr>
          <p:cNvPicPr>
            <a:picLocks noChangeAspect="1"/>
          </p:cNvPicPr>
          <p:nvPr/>
        </p:nvPicPr>
        <p:blipFill>
          <a:blip r:embed="rId8"/>
          <a:stretch>
            <a:fillRect/>
          </a:stretch>
        </p:blipFill>
        <p:spPr>
          <a:xfrm>
            <a:off x="6129337" y="2854528"/>
            <a:ext cx="2026817" cy="489894"/>
          </a:xfrm>
          <a:prstGeom prst="rect">
            <a:avLst/>
          </a:prstGeom>
        </p:spPr>
      </p:pic>
      <p:sp>
        <p:nvSpPr>
          <p:cNvPr id="12" name="TextBox 11">
            <a:extLst>
              <a:ext uri="{FF2B5EF4-FFF2-40B4-BE49-F238E27FC236}">
                <a16:creationId xmlns:a16="http://schemas.microsoft.com/office/drawing/2014/main" id="{E92075DA-72D7-9639-EE7C-59307338D6DB}"/>
              </a:ext>
            </a:extLst>
          </p:cNvPr>
          <p:cNvSpPr txBox="1"/>
          <p:nvPr/>
        </p:nvSpPr>
        <p:spPr>
          <a:xfrm>
            <a:off x="6952242" y="3438477"/>
            <a:ext cx="381006" cy="300082"/>
          </a:xfrm>
          <a:prstGeom prst="rect">
            <a:avLst/>
          </a:prstGeom>
          <a:noFill/>
        </p:spPr>
        <p:txBody>
          <a:bodyPr wrap="square" rtlCol="0">
            <a:spAutoFit/>
          </a:bodyPr>
          <a:lstStyle/>
          <a:p>
            <a:r>
              <a:rPr lang="en-US" dirty="0"/>
              <a:t>or</a:t>
            </a:r>
          </a:p>
        </p:txBody>
      </p:sp>
      <p:pic>
        <p:nvPicPr>
          <p:cNvPr id="14" name="Picture 13">
            <a:extLst>
              <a:ext uri="{FF2B5EF4-FFF2-40B4-BE49-F238E27FC236}">
                <a16:creationId xmlns:a16="http://schemas.microsoft.com/office/drawing/2014/main" id="{F5B1DAAC-02C8-0876-3CE4-1B15F9E2B5BB}"/>
              </a:ext>
            </a:extLst>
          </p:cNvPr>
          <p:cNvPicPr>
            <a:picLocks noChangeAspect="1"/>
          </p:cNvPicPr>
          <p:nvPr/>
        </p:nvPicPr>
        <p:blipFill>
          <a:blip r:embed="rId9"/>
          <a:stretch>
            <a:fillRect/>
          </a:stretch>
        </p:blipFill>
        <p:spPr>
          <a:xfrm>
            <a:off x="6188706" y="3908956"/>
            <a:ext cx="2261094" cy="476525"/>
          </a:xfrm>
          <a:prstGeom prst="rect">
            <a:avLst/>
          </a:prstGeom>
        </p:spPr>
      </p:pic>
    </p:spTree>
    <p:extLst>
      <p:ext uri="{BB962C8B-B14F-4D97-AF65-F5344CB8AC3E}">
        <p14:creationId xmlns:p14="http://schemas.microsoft.com/office/powerpoint/2010/main" val="159853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P spid="4" grpId="0" animBg="1"/>
      <p:bldP spid="10" grpId="0" animBg="1"/>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B55DB69A-12D4-423B-8BBF-5116F927D096}"/>
              </a:ext>
            </a:extLst>
          </p:cNvPr>
          <p:cNvSpPr txBox="1">
            <a:spLocks/>
          </p:cNvSpPr>
          <p:nvPr/>
        </p:nvSpPr>
        <p:spPr>
          <a:xfrm>
            <a:off x="287363" y="223017"/>
            <a:ext cx="7868791" cy="1157194"/>
          </a:xfrm>
          <a:prstGeom prst="rect">
            <a:avLst/>
          </a:prstGeom>
        </p:spPr>
        <p:txBody>
          <a:bodyPr lIns="0" tIns="0" rIns="0" bIns="0"/>
          <a:lstStyle>
            <a:lvl1pPr marL="0" indent="0" algn="l" defTabSz="685733" rtl="0" eaLnBrk="1" latinLnBrk="0" hangingPunct="1">
              <a:lnSpc>
                <a:spcPct val="100000"/>
              </a:lnSpc>
              <a:spcBef>
                <a:spcPts val="750"/>
              </a:spcBef>
              <a:buFont typeface="Arial"/>
              <a:buNone/>
              <a:defRPr sz="4000" b="1" kern="1200" baseline="0">
                <a:solidFill>
                  <a:schemeClr val="tx1"/>
                </a:solidFill>
                <a:latin typeface="+mn-lt"/>
                <a:ea typeface="+mn-ea"/>
                <a:cs typeface="+mn-cs"/>
              </a:defRPr>
            </a:lvl1pPr>
            <a:lvl2pPr marL="342866" indent="0" algn="l" defTabSz="685733" rtl="0" eaLnBrk="1" latinLnBrk="0" hangingPunct="1">
              <a:lnSpc>
                <a:spcPct val="90000"/>
              </a:lnSpc>
              <a:spcBef>
                <a:spcPts val="375"/>
              </a:spcBef>
              <a:buFont typeface="Arial"/>
              <a:buNone/>
              <a:defRPr sz="1050" kern="1200">
                <a:solidFill>
                  <a:schemeClr val="tx1"/>
                </a:solidFill>
                <a:latin typeface="+mn-lt"/>
                <a:ea typeface="+mn-ea"/>
                <a:cs typeface="+mn-cs"/>
              </a:defRPr>
            </a:lvl2pPr>
            <a:lvl3pPr marL="685733" indent="0" algn="l" defTabSz="685733" rtl="0" eaLnBrk="1" latinLnBrk="0" hangingPunct="1">
              <a:lnSpc>
                <a:spcPct val="90000"/>
              </a:lnSpc>
              <a:spcBef>
                <a:spcPts val="375"/>
              </a:spcBef>
              <a:buFont typeface="Arial"/>
              <a:buNone/>
              <a:defRPr sz="900" kern="1200">
                <a:solidFill>
                  <a:schemeClr val="tx1"/>
                </a:solidFill>
                <a:latin typeface="+mn-lt"/>
                <a:ea typeface="+mn-ea"/>
                <a:cs typeface="+mn-cs"/>
              </a:defRPr>
            </a:lvl3pPr>
            <a:lvl4pPr marL="1028598"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4pPr>
            <a:lvl5pPr marL="1371465"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5pPr>
            <a:lvl6pPr marL="1714330"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6pPr>
            <a:lvl7pPr marL="2057195"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7pPr>
            <a:lvl8pPr marL="2400060"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8pPr>
            <a:lvl9pPr marL="2742930"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9pPr>
          </a:lstStyle>
          <a:p>
            <a:r>
              <a:rPr lang="en-US" dirty="0" err="1"/>
              <a:t>BioConnections</a:t>
            </a:r>
            <a:endParaRPr lang="en-US" dirty="0"/>
          </a:p>
        </p:txBody>
      </p:sp>
      <p:sp>
        <p:nvSpPr>
          <p:cNvPr id="17" name="TextBox 16">
            <a:extLst>
              <a:ext uri="{FF2B5EF4-FFF2-40B4-BE49-F238E27FC236}">
                <a16:creationId xmlns:a16="http://schemas.microsoft.com/office/drawing/2014/main" id="{07583756-F787-2E95-6F68-6265BB4FADCF}"/>
              </a:ext>
            </a:extLst>
          </p:cNvPr>
          <p:cNvSpPr txBox="1"/>
          <p:nvPr/>
        </p:nvSpPr>
        <p:spPr>
          <a:xfrm>
            <a:off x="287362" y="1131637"/>
            <a:ext cx="4604233" cy="1815882"/>
          </a:xfrm>
          <a:prstGeom prst="rect">
            <a:avLst/>
          </a:prstGeom>
          <a:solidFill>
            <a:srgbClr val="00FFFF"/>
          </a:solidFill>
        </p:spPr>
        <p:txBody>
          <a:bodyPr wrap="square">
            <a:spAutoFit/>
          </a:bodyPr>
          <a:lstStyle/>
          <a:p>
            <a:r>
              <a:rPr lang="en-GB" sz="1400" dirty="0">
                <a:effectLst/>
                <a:latin typeface="STIX" panose="02020603050405020304" pitchFamily="18" charset="0"/>
              </a:rPr>
              <a:t>The energy required by animals to sustain life is derived from ox- </a:t>
            </a:r>
            <a:r>
              <a:rPr lang="en-GB" sz="1400" dirty="0" err="1">
                <a:effectLst/>
                <a:latin typeface="STIX" panose="02020603050405020304" pitchFamily="18" charset="0"/>
              </a:rPr>
              <a:t>idation</a:t>
            </a:r>
            <a:r>
              <a:rPr lang="en-GB" sz="1400" dirty="0">
                <a:effectLst/>
                <a:latin typeface="STIX" panose="02020603050405020304" pitchFamily="18" charset="0"/>
              </a:rPr>
              <a:t> of ingested food. We often speak of food being </a:t>
            </a:r>
            <a:r>
              <a:rPr lang="en-GB" sz="1400" i="1" dirty="0">
                <a:effectLst/>
                <a:latin typeface="STIX" panose="02020603050405020304" pitchFamily="18" charset="0"/>
              </a:rPr>
              <a:t>burned </a:t>
            </a:r>
            <a:r>
              <a:rPr lang="en-GB" sz="1400" dirty="0">
                <a:effectLst/>
                <a:latin typeface="STIX" panose="02020603050405020304" pitchFamily="18" charset="0"/>
              </a:rPr>
              <a:t>in the body. This is an appropriate expression because experiments show that when food is burned with oxygen, approximately the same energy is released as when the food is oxidized in the body. Such an experimental device is the well-insulated, constant- volume </a:t>
            </a:r>
            <a:r>
              <a:rPr lang="en-GB" sz="1400" i="1" dirty="0">
                <a:effectLst/>
                <a:latin typeface="STIX" panose="02020603050405020304" pitchFamily="18" charset="0"/>
              </a:rPr>
              <a:t>calorimeter </a:t>
            </a:r>
            <a:r>
              <a:rPr lang="en-GB" sz="1400" dirty="0">
                <a:effectLst/>
                <a:latin typeface="STIX" panose="02020603050405020304" pitchFamily="18" charset="0"/>
              </a:rPr>
              <a:t>shown in </a:t>
            </a:r>
            <a:endParaRPr lang="en-GB" dirty="0"/>
          </a:p>
        </p:txBody>
      </p:sp>
      <p:pic>
        <p:nvPicPr>
          <p:cNvPr id="18" name="Picture 17">
            <a:extLst>
              <a:ext uri="{FF2B5EF4-FFF2-40B4-BE49-F238E27FC236}">
                <a16:creationId xmlns:a16="http://schemas.microsoft.com/office/drawing/2014/main" id="{F64AE358-E634-9C0C-E37F-004A844A62FD}"/>
              </a:ext>
            </a:extLst>
          </p:cNvPr>
          <p:cNvPicPr>
            <a:picLocks noChangeAspect="1"/>
          </p:cNvPicPr>
          <p:nvPr/>
        </p:nvPicPr>
        <p:blipFill>
          <a:blip r:embed="rId2"/>
          <a:stretch>
            <a:fillRect/>
          </a:stretch>
        </p:blipFill>
        <p:spPr>
          <a:xfrm>
            <a:off x="5223266" y="1131637"/>
            <a:ext cx="3633371" cy="2945035"/>
          </a:xfrm>
          <a:prstGeom prst="rect">
            <a:avLst/>
          </a:prstGeom>
        </p:spPr>
      </p:pic>
      <p:sp>
        <p:nvSpPr>
          <p:cNvPr id="20" name="TextBox 19">
            <a:extLst>
              <a:ext uri="{FF2B5EF4-FFF2-40B4-BE49-F238E27FC236}">
                <a16:creationId xmlns:a16="http://schemas.microsoft.com/office/drawing/2014/main" id="{67AA4DAB-8C27-BAD6-8BF2-039716BB36E7}"/>
              </a:ext>
            </a:extLst>
          </p:cNvPr>
          <p:cNvSpPr txBox="1"/>
          <p:nvPr/>
        </p:nvSpPr>
        <p:spPr>
          <a:xfrm>
            <a:off x="5780431" y="4076672"/>
            <a:ext cx="2519039" cy="246221"/>
          </a:xfrm>
          <a:prstGeom prst="rect">
            <a:avLst/>
          </a:prstGeom>
          <a:noFill/>
        </p:spPr>
        <p:txBody>
          <a:bodyPr wrap="square">
            <a:spAutoFit/>
          </a:bodyPr>
          <a:lstStyle/>
          <a:p>
            <a:pPr algn="ctr"/>
            <a:r>
              <a:rPr lang="en-GB" sz="1000" dirty="0">
                <a:effectLst/>
                <a:latin typeface="STIX" panose="02020603050405020304" pitchFamily="18" charset="0"/>
              </a:rPr>
              <a:t>Constant-volume calorimeter. </a:t>
            </a:r>
            <a:endParaRPr lang="en-GB" sz="1000" dirty="0"/>
          </a:p>
        </p:txBody>
      </p:sp>
    </p:spTree>
    <p:extLst>
      <p:ext uri="{BB962C8B-B14F-4D97-AF65-F5344CB8AC3E}">
        <p14:creationId xmlns:p14="http://schemas.microsoft.com/office/powerpoint/2010/main" val="35175999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Limitations Of First Law Of Thermodynamics [Very Easy]">
            <a:extLst>
              <a:ext uri="{FF2B5EF4-FFF2-40B4-BE49-F238E27FC236}">
                <a16:creationId xmlns:a16="http://schemas.microsoft.com/office/drawing/2014/main" id="{EE33D3A8-B562-4A89-EBB3-EE562F6997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0351" y="972266"/>
            <a:ext cx="5112126" cy="3770468"/>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3">
            <a:extLst>
              <a:ext uri="{FF2B5EF4-FFF2-40B4-BE49-F238E27FC236}">
                <a16:creationId xmlns:a16="http://schemas.microsoft.com/office/drawing/2014/main" id="{BD0062FA-A852-BE67-B9DB-54C8BC9D8CE9}"/>
              </a:ext>
            </a:extLst>
          </p:cNvPr>
          <p:cNvSpPr txBox="1">
            <a:spLocks/>
          </p:cNvSpPr>
          <p:nvPr/>
        </p:nvSpPr>
        <p:spPr>
          <a:xfrm>
            <a:off x="287363" y="223017"/>
            <a:ext cx="7868791" cy="1157194"/>
          </a:xfrm>
          <a:prstGeom prst="rect">
            <a:avLst/>
          </a:prstGeom>
        </p:spPr>
        <p:txBody>
          <a:bodyPr lIns="0" tIns="0" rIns="0" bIns="0"/>
          <a:lstStyle>
            <a:lvl1pPr marL="0" indent="0" algn="l" defTabSz="685733" rtl="0" eaLnBrk="1" latinLnBrk="0" hangingPunct="1">
              <a:lnSpc>
                <a:spcPct val="100000"/>
              </a:lnSpc>
              <a:spcBef>
                <a:spcPts val="750"/>
              </a:spcBef>
              <a:buFont typeface="Arial"/>
              <a:buNone/>
              <a:defRPr sz="4000" b="1" kern="1200" baseline="0">
                <a:solidFill>
                  <a:schemeClr val="tx1"/>
                </a:solidFill>
                <a:latin typeface="+mn-lt"/>
                <a:ea typeface="+mn-ea"/>
                <a:cs typeface="+mn-cs"/>
              </a:defRPr>
            </a:lvl1pPr>
            <a:lvl2pPr marL="342866" indent="0" algn="l" defTabSz="685733" rtl="0" eaLnBrk="1" latinLnBrk="0" hangingPunct="1">
              <a:lnSpc>
                <a:spcPct val="90000"/>
              </a:lnSpc>
              <a:spcBef>
                <a:spcPts val="375"/>
              </a:spcBef>
              <a:buFont typeface="Arial"/>
              <a:buNone/>
              <a:defRPr sz="1050" kern="1200">
                <a:solidFill>
                  <a:schemeClr val="tx1"/>
                </a:solidFill>
                <a:latin typeface="+mn-lt"/>
                <a:ea typeface="+mn-ea"/>
                <a:cs typeface="+mn-cs"/>
              </a:defRPr>
            </a:lvl2pPr>
            <a:lvl3pPr marL="685733" indent="0" algn="l" defTabSz="685733" rtl="0" eaLnBrk="1" latinLnBrk="0" hangingPunct="1">
              <a:lnSpc>
                <a:spcPct val="90000"/>
              </a:lnSpc>
              <a:spcBef>
                <a:spcPts val="375"/>
              </a:spcBef>
              <a:buFont typeface="Arial"/>
              <a:buNone/>
              <a:defRPr sz="900" kern="1200">
                <a:solidFill>
                  <a:schemeClr val="tx1"/>
                </a:solidFill>
                <a:latin typeface="+mn-lt"/>
                <a:ea typeface="+mn-ea"/>
                <a:cs typeface="+mn-cs"/>
              </a:defRPr>
            </a:lvl3pPr>
            <a:lvl4pPr marL="1028598"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4pPr>
            <a:lvl5pPr marL="1371465"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5pPr>
            <a:lvl6pPr marL="1714330"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6pPr>
            <a:lvl7pPr marL="2057195"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7pPr>
            <a:lvl8pPr marL="2400060"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8pPr>
            <a:lvl9pPr marL="2742930"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9pPr>
          </a:lstStyle>
          <a:p>
            <a:r>
              <a:rPr lang="en-US"/>
              <a:t>First Law of Thermodynamics</a:t>
            </a:r>
            <a:endParaRPr lang="en-US" dirty="0"/>
          </a:p>
        </p:txBody>
      </p:sp>
    </p:spTree>
    <p:extLst>
      <p:ext uri="{BB962C8B-B14F-4D97-AF65-F5344CB8AC3E}">
        <p14:creationId xmlns:p14="http://schemas.microsoft.com/office/powerpoint/2010/main" val="9881670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0B53C9F-CD1B-4BD4-80BA-330A45001CA3}"/>
              </a:ext>
            </a:extLst>
          </p:cNvPr>
          <p:cNvSpPr>
            <a:spLocks noGrp="1"/>
          </p:cNvSpPr>
          <p:nvPr>
            <p:ph type="body" sz="half" idx="10"/>
          </p:nvPr>
        </p:nvSpPr>
        <p:spPr>
          <a:xfrm>
            <a:off x="287363" y="223017"/>
            <a:ext cx="8588560" cy="1157194"/>
          </a:xfrm>
        </p:spPr>
        <p:txBody>
          <a:bodyPr/>
          <a:lstStyle/>
          <a:p>
            <a:r>
              <a:rPr lang="en-US" dirty="0"/>
              <a:t>Renewable Energy Technologies</a:t>
            </a:r>
          </a:p>
        </p:txBody>
      </p:sp>
      <p:pic>
        <p:nvPicPr>
          <p:cNvPr id="6" name="Picture 5" descr="A picture containing diagram&#10;&#10;Description automatically generated">
            <a:extLst>
              <a:ext uri="{FF2B5EF4-FFF2-40B4-BE49-F238E27FC236}">
                <a16:creationId xmlns:a16="http://schemas.microsoft.com/office/drawing/2014/main" id="{43087A06-2D28-4A60-AE87-3C54AB6D4149}"/>
              </a:ext>
            </a:extLst>
          </p:cNvPr>
          <p:cNvPicPr>
            <a:picLocks noChangeAspect="1"/>
          </p:cNvPicPr>
          <p:nvPr/>
        </p:nvPicPr>
        <p:blipFill>
          <a:blip r:embed="rId2"/>
          <a:stretch>
            <a:fillRect/>
          </a:stretch>
        </p:blipFill>
        <p:spPr>
          <a:xfrm>
            <a:off x="3307052" y="901745"/>
            <a:ext cx="5663763" cy="4138088"/>
          </a:xfrm>
          <a:prstGeom prst="rect">
            <a:avLst/>
          </a:prstGeom>
        </p:spPr>
      </p:pic>
      <p:sp>
        <p:nvSpPr>
          <p:cNvPr id="3" name="TextBox 2">
            <a:extLst>
              <a:ext uri="{FF2B5EF4-FFF2-40B4-BE49-F238E27FC236}">
                <a16:creationId xmlns:a16="http://schemas.microsoft.com/office/drawing/2014/main" id="{CD9FDAA6-D9E5-0210-AB4B-38F07B853085}"/>
              </a:ext>
            </a:extLst>
          </p:cNvPr>
          <p:cNvSpPr txBox="1"/>
          <p:nvPr/>
        </p:nvSpPr>
        <p:spPr>
          <a:xfrm>
            <a:off x="173185" y="1772587"/>
            <a:ext cx="3038975" cy="1131079"/>
          </a:xfrm>
          <a:prstGeom prst="rect">
            <a:avLst/>
          </a:prstGeom>
          <a:solidFill>
            <a:srgbClr val="00FFFF"/>
          </a:solidFill>
        </p:spPr>
        <p:txBody>
          <a:bodyPr wrap="square">
            <a:spAutoFit/>
          </a:bodyPr>
          <a:lstStyle/>
          <a:p>
            <a:r>
              <a:rPr lang="en-GB" dirty="0"/>
              <a:t>Renewables, including solar, wind, hydropower, biofuels and others, are at the centre of the transition to less carbon-intensive and more sustainable energy systems. </a:t>
            </a:r>
            <a:endParaRPr lang="en-FI" dirty="0"/>
          </a:p>
        </p:txBody>
      </p:sp>
      <p:sp>
        <p:nvSpPr>
          <p:cNvPr id="5" name="TextBox 4">
            <a:extLst>
              <a:ext uri="{FF2B5EF4-FFF2-40B4-BE49-F238E27FC236}">
                <a16:creationId xmlns:a16="http://schemas.microsoft.com/office/drawing/2014/main" id="{C29D3D65-79EC-A1FA-DB37-F9BB75E635F5}"/>
              </a:ext>
            </a:extLst>
          </p:cNvPr>
          <p:cNvSpPr txBox="1"/>
          <p:nvPr/>
        </p:nvSpPr>
        <p:spPr>
          <a:xfrm>
            <a:off x="173185" y="3157767"/>
            <a:ext cx="3038975" cy="1131079"/>
          </a:xfrm>
          <a:prstGeom prst="rect">
            <a:avLst/>
          </a:prstGeom>
          <a:solidFill>
            <a:srgbClr val="00FFFF"/>
          </a:solidFill>
        </p:spPr>
        <p:txBody>
          <a:bodyPr wrap="square">
            <a:spAutoFit/>
          </a:bodyPr>
          <a:lstStyle/>
          <a:p>
            <a:r>
              <a:rPr lang="en-GB" dirty="0"/>
              <a:t>Generation capacity has grown rapidly in recent years, driven by policy support and sharp cost reductions for solar photovoltaics and wind power in particular.</a:t>
            </a:r>
            <a:endParaRPr lang="en-FI" dirty="0"/>
          </a:p>
        </p:txBody>
      </p:sp>
    </p:spTree>
    <p:extLst>
      <p:ext uri="{BB962C8B-B14F-4D97-AF65-F5344CB8AC3E}">
        <p14:creationId xmlns:p14="http://schemas.microsoft.com/office/powerpoint/2010/main" val="39105044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0B53C9F-CD1B-4BD4-80BA-330A45001CA3}"/>
              </a:ext>
            </a:extLst>
          </p:cNvPr>
          <p:cNvSpPr>
            <a:spLocks noGrp="1"/>
          </p:cNvSpPr>
          <p:nvPr>
            <p:ph type="body" sz="half" idx="10"/>
          </p:nvPr>
        </p:nvSpPr>
        <p:spPr>
          <a:xfrm>
            <a:off x="287363" y="223017"/>
            <a:ext cx="8588560" cy="1157194"/>
          </a:xfrm>
        </p:spPr>
        <p:txBody>
          <a:bodyPr/>
          <a:lstStyle/>
          <a:p>
            <a:r>
              <a:rPr lang="en-US" dirty="0"/>
              <a:t>Renewable Energy Technologies</a:t>
            </a:r>
          </a:p>
        </p:txBody>
      </p:sp>
      <p:sp>
        <p:nvSpPr>
          <p:cNvPr id="3" name="TextBox 2">
            <a:extLst>
              <a:ext uri="{FF2B5EF4-FFF2-40B4-BE49-F238E27FC236}">
                <a16:creationId xmlns:a16="http://schemas.microsoft.com/office/drawing/2014/main" id="{CD9FDAA6-D9E5-0210-AB4B-38F07B853085}"/>
              </a:ext>
            </a:extLst>
          </p:cNvPr>
          <p:cNvSpPr txBox="1"/>
          <p:nvPr/>
        </p:nvSpPr>
        <p:spPr>
          <a:xfrm>
            <a:off x="116409" y="1749504"/>
            <a:ext cx="3840992" cy="923330"/>
          </a:xfrm>
          <a:prstGeom prst="rect">
            <a:avLst/>
          </a:prstGeom>
          <a:solidFill>
            <a:srgbClr val="00FFFF"/>
          </a:solidFill>
        </p:spPr>
        <p:txBody>
          <a:bodyPr wrap="square">
            <a:spAutoFit/>
          </a:bodyPr>
          <a:lstStyle/>
          <a:p>
            <a:r>
              <a:rPr lang="en-GB" dirty="0"/>
              <a:t>The deployment of renewables in the power, heat and transport sectors is one of the main enablers of keeping the rise in average global temperatures below 1.5°C. </a:t>
            </a:r>
          </a:p>
        </p:txBody>
      </p:sp>
      <p:sp>
        <p:nvSpPr>
          <p:cNvPr id="6" name="TextBox 5">
            <a:extLst>
              <a:ext uri="{FF2B5EF4-FFF2-40B4-BE49-F238E27FC236}">
                <a16:creationId xmlns:a16="http://schemas.microsoft.com/office/drawing/2014/main" id="{1E78B6E8-D999-F68C-28FA-3A084BA41CA9}"/>
              </a:ext>
            </a:extLst>
          </p:cNvPr>
          <p:cNvSpPr txBox="1"/>
          <p:nvPr/>
        </p:nvSpPr>
        <p:spPr>
          <a:xfrm>
            <a:off x="116409" y="1057007"/>
            <a:ext cx="3840993" cy="507831"/>
          </a:xfrm>
          <a:prstGeom prst="rect">
            <a:avLst/>
          </a:prstGeom>
          <a:solidFill>
            <a:srgbClr val="00FF00"/>
          </a:solidFill>
        </p:spPr>
        <p:txBody>
          <a:bodyPr wrap="square">
            <a:spAutoFit/>
          </a:bodyPr>
          <a:lstStyle/>
          <a:p>
            <a:r>
              <a:rPr lang="en-GB" b="1" dirty="0"/>
              <a:t>What is the role of renewables in clean energy transitions?</a:t>
            </a:r>
          </a:p>
        </p:txBody>
      </p:sp>
      <p:sp>
        <p:nvSpPr>
          <p:cNvPr id="8" name="TextBox 7">
            <a:extLst>
              <a:ext uri="{FF2B5EF4-FFF2-40B4-BE49-F238E27FC236}">
                <a16:creationId xmlns:a16="http://schemas.microsoft.com/office/drawing/2014/main" id="{060946F1-F892-1037-1FA0-FB2EC25C5CC0}"/>
              </a:ext>
            </a:extLst>
          </p:cNvPr>
          <p:cNvSpPr txBox="1"/>
          <p:nvPr/>
        </p:nvSpPr>
        <p:spPr>
          <a:xfrm>
            <a:off x="116409" y="2857500"/>
            <a:ext cx="3840993" cy="715581"/>
          </a:xfrm>
          <a:prstGeom prst="rect">
            <a:avLst/>
          </a:prstGeom>
          <a:solidFill>
            <a:srgbClr val="00FFFF"/>
          </a:solidFill>
        </p:spPr>
        <p:txBody>
          <a:bodyPr wrap="square">
            <a:spAutoFit/>
          </a:bodyPr>
          <a:lstStyle/>
          <a:p>
            <a:r>
              <a:rPr lang="en-GB" dirty="0"/>
              <a:t>In the Net Zero Emissions by 2050 scenario, renewables allow electricity generation to be almost completely decarbonised. </a:t>
            </a:r>
            <a:endParaRPr lang="en-FI" dirty="0"/>
          </a:p>
        </p:txBody>
      </p:sp>
      <p:sp>
        <p:nvSpPr>
          <p:cNvPr id="10" name="TextBox 9">
            <a:extLst>
              <a:ext uri="{FF2B5EF4-FFF2-40B4-BE49-F238E27FC236}">
                <a16:creationId xmlns:a16="http://schemas.microsoft.com/office/drawing/2014/main" id="{2137DF73-4D2A-70E4-0EC9-ED25419675A8}"/>
              </a:ext>
            </a:extLst>
          </p:cNvPr>
          <p:cNvSpPr txBox="1"/>
          <p:nvPr/>
        </p:nvSpPr>
        <p:spPr>
          <a:xfrm>
            <a:off x="116409" y="3892347"/>
            <a:ext cx="3840993" cy="923330"/>
          </a:xfrm>
          <a:prstGeom prst="rect">
            <a:avLst/>
          </a:prstGeom>
          <a:solidFill>
            <a:srgbClr val="00FFFF"/>
          </a:solidFill>
        </p:spPr>
        <p:txBody>
          <a:bodyPr wrap="square">
            <a:spAutoFit/>
          </a:bodyPr>
          <a:lstStyle/>
          <a:p>
            <a:r>
              <a:rPr lang="en-GB" dirty="0"/>
              <a:t>Meanwhile, renewable transport fuels and renewable heat contribute to significant emissions reductions in transport, buildings and industry.</a:t>
            </a:r>
            <a:endParaRPr lang="en-FI" dirty="0"/>
          </a:p>
        </p:txBody>
      </p:sp>
      <p:pic>
        <p:nvPicPr>
          <p:cNvPr id="1026" name="Picture 2" descr="The Moment New Energy Investment Overtook Fossil Fuels (Forever) | by Tim  Smedley | The New Climate. | Medium">
            <a:extLst>
              <a:ext uri="{FF2B5EF4-FFF2-40B4-BE49-F238E27FC236}">
                <a16:creationId xmlns:a16="http://schemas.microsoft.com/office/drawing/2014/main" id="{5C535FF1-C1AA-624C-B72C-C3F04DC736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28355" y="1057007"/>
            <a:ext cx="4845322" cy="406695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23E45BC4-3E1A-5C04-A0E4-86988DABE8F7}"/>
              </a:ext>
            </a:extLst>
          </p:cNvPr>
          <p:cNvSpPr txBox="1"/>
          <p:nvPr/>
        </p:nvSpPr>
        <p:spPr>
          <a:xfrm>
            <a:off x="4259700" y="5322706"/>
            <a:ext cx="4582632" cy="338554"/>
          </a:xfrm>
          <a:prstGeom prst="rect">
            <a:avLst/>
          </a:prstGeom>
          <a:noFill/>
        </p:spPr>
        <p:txBody>
          <a:bodyPr wrap="square">
            <a:spAutoFit/>
          </a:bodyPr>
          <a:lstStyle/>
          <a:p>
            <a:r>
              <a:rPr lang="en-FI" sz="800" dirty="0"/>
              <a:t>https://medium.com/the-new-climate/energy-transition-investment-hits-1-trillion-matching-fossil-fuels-for-first-time-bf175b91a40a</a:t>
            </a:r>
          </a:p>
        </p:txBody>
      </p:sp>
    </p:spTree>
    <p:extLst>
      <p:ext uri="{BB962C8B-B14F-4D97-AF65-F5344CB8AC3E}">
        <p14:creationId xmlns:p14="http://schemas.microsoft.com/office/powerpoint/2010/main" val="31497057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CF6FD21-811F-40E6-B20E-1A7F00C53F0D}"/>
              </a:ext>
            </a:extLst>
          </p:cNvPr>
          <p:cNvSpPr>
            <a:spLocks noGrp="1"/>
          </p:cNvSpPr>
          <p:nvPr>
            <p:ph type="body" sz="half" idx="10"/>
          </p:nvPr>
        </p:nvSpPr>
        <p:spPr/>
        <p:txBody>
          <a:bodyPr/>
          <a:lstStyle/>
          <a:p>
            <a:r>
              <a:rPr lang="en-US" dirty="0"/>
              <a:t>Energy Storage</a:t>
            </a:r>
          </a:p>
        </p:txBody>
      </p:sp>
      <p:sp>
        <p:nvSpPr>
          <p:cNvPr id="6" name="TextBox 5">
            <a:extLst>
              <a:ext uri="{FF2B5EF4-FFF2-40B4-BE49-F238E27FC236}">
                <a16:creationId xmlns:a16="http://schemas.microsoft.com/office/drawing/2014/main" id="{AD2CB032-0AD1-439D-9921-8380A07A21A4}"/>
              </a:ext>
            </a:extLst>
          </p:cNvPr>
          <p:cNvSpPr txBox="1"/>
          <p:nvPr/>
        </p:nvSpPr>
        <p:spPr>
          <a:xfrm>
            <a:off x="181038" y="1046241"/>
            <a:ext cx="4158546" cy="1131079"/>
          </a:xfrm>
          <a:prstGeom prst="rect">
            <a:avLst/>
          </a:prstGeom>
          <a:solidFill>
            <a:srgbClr val="0070C0"/>
          </a:solidFill>
        </p:spPr>
        <p:txBody>
          <a:bodyPr wrap="square">
            <a:spAutoFit/>
          </a:bodyPr>
          <a:lstStyle/>
          <a:p>
            <a:pPr algn="just"/>
            <a:r>
              <a:rPr lang="en-US" dirty="0"/>
              <a:t>The need is widespread, including use with conventional fossil- and nuclear-fueled power plants, power plants using renewable sources like solar and wind, and countless applications in transportation, industry, business, and the home.</a:t>
            </a:r>
          </a:p>
        </p:txBody>
      </p:sp>
      <p:sp>
        <p:nvSpPr>
          <p:cNvPr id="8" name="TextBox 7">
            <a:extLst>
              <a:ext uri="{FF2B5EF4-FFF2-40B4-BE49-F238E27FC236}">
                <a16:creationId xmlns:a16="http://schemas.microsoft.com/office/drawing/2014/main" id="{4EB4F8D2-334D-4995-BDBF-0409EBF99AD4}"/>
              </a:ext>
            </a:extLst>
          </p:cNvPr>
          <p:cNvSpPr txBox="1"/>
          <p:nvPr/>
        </p:nvSpPr>
        <p:spPr>
          <a:xfrm>
            <a:off x="181038" y="2322300"/>
            <a:ext cx="4158546" cy="715581"/>
          </a:xfrm>
          <a:prstGeom prst="rect">
            <a:avLst/>
          </a:prstGeom>
          <a:solidFill>
            <a:srgbClr val="00B0F0"/>
          </a:solidFill>
        </p:spPr>
        <p:txBody>
          <a:bodyPr wrap="square">
            <a:spAutoFit/>
          </a:bodyPr>
          <a:lstStyle/>
          <a:p>
            <a:pPr algn="just"/>
            <a:r>
              <a:rPr lang="en-US" dirty="0"/>
              <a:t>Electricity can be stored as internal energy, kinetic energy, and gravitational potential energy and converted back to electricity when needed.</a:t>
            </a:r>
          </a:p>
        </p:txBody>
      </p:sp>
      <p:sp>
        <p:nvSpPr>
          <p:cNvPr id="10" name="TextBox 9">
            <a:extLst>
              <a:ext uri="{FF2B5EF4-FFF2-40B4-BE49-F238E27FC236}">
                <a16:creationId xmlns:a16="http://schemas.microsoft.com/office/drawing/2014/main" id="{5330EF93-17D0-4CDE-BB93-BBB0D69A540D}"/>
              </a:ext>
            </a:extLst>
          </p:cNvPr>
          <p:cNvSpPr txBox="1"/>
          <p:nvPr/>
        </p:nvSpPr>
        <p:spPr>
          <a:xfrm>
            <a:off x="181038" y="3182861"/>
            <a:ext cx="4158546" cy="923330"/>
          </a:xfrm>
          <a:prstGeom prst="rect">
            <a:avLst/>
          </a:prstGeom>
          <a:solidFill>
            <a:srgbClr val="00B050"/>
          </a:solidFill>
        </p:spPr>
        <p:txBody>
          <a:bodyPr wrap="square">
            <a:spAutoFit/>
          </a:bodyPr>
          <a:lstStyle/>
          <a:p>
            <a:pPr algn="just"/>
            <a:r>
              <a:rPr lang="en-US" dirty="0"/>
              <a:t>Owing to thermodynamic limitations associated with such conversions, the effects of friction and electrical resistance for instance, an overall input-to-output loss of electricity is always observed</a:t>
            </a:r>
          </a:p>
        </p:txBody>
      </p:sp>
      <p:sp>
        <p:nvSpPr>
          <p:cNvPr id="12" name="TextBox 11">
            <a:extLst>
              <a:ext uri="{FF2B5EF4-FFF2-40B4-BE49-F238E27FC236}">
                <a16:creationId xmlns:a16="http://schemas.microsoft.com/office/drawing/2014/main" id="{5DBCDD3E-DF72-49D4-9E9B-9B1BD0D51DB2}"/>
              </a:ext>
            </a:extLst>
          </p:cNvPr>
          <p:cNvSpPr txBox="1"/>
          <p:nvPr/>
        </p:nvSpPr>
        <p:spPr>
          <a:xfrm>
            <a:off x="181038" y="4251170"/>
            <a:ext cx="4158546" cy="715581"/>
          </a:xfrm>
          <a:prstGeom prst="rect">
            <a:avLst/>
          </a:prstGeom>
          <a:solidFill>
            <a:srgbClr val="92D050"/>
          </a:solidFill>
        </p:spPr>
        <p:txBody>
          <a:bodyPr wrap="square">
            <a:spAutoFit/>
          </a:bodyPr>
          <a:lstStyle/>
          <a:p>
            <a:r>
              <a:rPr lang="en-US" dirty="0"/>
              <a:t>Among technically feasible storage options, economics usually determines if, when, and how storage is implemented. </a:t>
            </a:r>
          </a:p>
        </p:txBody>
      </p:sp>
      <p:pic>
        <p:nvPicPr>
          <p:cNvPr id="2050" name="Picture 2" descr="Storage technologies">
            <a:extLst>
              <a:ext uri="{FF2B5EF4-FFF2-40B4-BE49-F238E27FC236}">
                <a16:creationId xmlns:a16="http://schemas.microsoft.com/office/drawing/2014/main" id="{459437E8-D4A3-0EA8-1F21-2BC32E6BFD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39584" y="1463830"/>
            <a:ext cx="4795054" cy="327369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0A0AFD6-3EDA-702F-D5B0-0648EFEF58AB}"/>
              </a:ext>
            </a:extLst>
          </p:cNvPr>
          <p:cNvSpPr txBox="1"/>
          <p:nvPr/>
        </p:nvSpPr>
        <p:spPr>
          <a:xfrm>
            <a:off x="4051005" y="5491983"/>
            <a:ext cx="4966790" cy="215444"/>
          </a:xfrm>
          <a:prstGeom prst="rect">
            <a:avLst/>
          </a:prstGeom>
          <a:noFill/>
        </p:spPr>
        <p:txBody>
          <a:bodyPr wrap="square">
            <a:spAutoFit/>
          </a:bodyPr>
          <a:lstStyle/>
          <a:p>
            <a:r>
              <a:rPr lang="en-FI" sz="800" dirty="0"/>
              <a:t>https://www.esru.strath.ac.uk/EandE/Web_sites/14-15/Industrial_autonomy/2_1_technology_options.html</a:t>
            </a:r>
          </a:p>
        </p:txBody>
      </p:sp>
    </p:spTree>
    <p:extLst>
      <p:ext uri="{BB962C8B-B14F-4D97-AF65-F5344CB8AC3E}">
        <p14:creationId xmlns:p14="http://schemas.microsoft.com/office/powerpoint/2010/main" val="544802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0" grpId="0" animBg="1"/>
      <p:bldP spid="1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D7229101-3873-4F26-9D9B-E422B806FD67}"/>
              </a:ext>
            </a:extLst>
          </p:cNvPr>
          <p:cNvSpPr txBox="1">
            <a:spLocks/>
          </p:cNvSpPr>
          <p:nvPr/>
        </p:nvSpPr>
        <p:spPr>
          <a:xfrm>
            <a:off x="287363" y="223017"/>
            <a:ext cx="7145350" cy="1157194"/>
          </a:xfrm>
          <a:prstGeom prst="rect">
            <a:avLst/>
          </a:prstGeom>
        </p:spPr>
        <p:txBody>
          <a:bodyPr lIns="0" tIns="0" rIns="0" bIns="0"/>
          <a:lstStyle>
            <a:lvl1pPr marL="0" indent="0" algn="l" defTabSz="685733" rtl="0" eaLnBrk="1" latinLnBrk="0" hangingPunct="1">
              <a:lnSpc>
                <a:spcPct val="100000"/>
              </a:lnSpc>
              <a:spcBef>
                <a:spcPts val="750"/>
              </a:spcBef>
              <a:buFont typeface="Arial"/>
              <a:buNone/>
              <a:defRPr sz="4000" b="1" kern="1200" baseline="0">
                <a:solidFill>
                  <a:schemeClr val="tx1"/>
                </a:solidFill>
                <a:latin typeface="+mn-lt"/>
                <a:ea typeface="+mn-ea"/>
                <a:cs typeface="+mn-cs"/>
              </a:defRPr>
            </a:lvl1pPr>
            <a:lvl2pPr marL="342866" indent="0" algn="l" defTabSz="685733" rtl="0" eaLnBrk="1" latinLnBrk="0" hangingPunct="1">
              <a:lnSpc>
                <a:spcPct val="90000"/>
              </a:lnSpc>
              <a:spcBef>
                <a:spcPts val="375"/>
              </a:spcBef>
              <a:buFont typeface="Arial"/>
              <a:buNone/>
              <a:defRPr sz="1050" kern="1200">
                <a:solidFill>
                  <a:schemeClr val="tx1"/>
                </a:solidFill>
                <a:latin typeface="+mn-lt"/>
                <a:ea typeface="+mn-ea"/>
                <a:cs typeface="+mn-cs"/>
              </a:defRPr>
            </a:lvl2pPr>
            <a:lvl3pPr marL="685733" indent="0" algn="l" defTabSz="685733" rtl="0" eaLnBrk="1" latinLnBrk="0" hangingPunct="1">
              <a:lnSpc>
                <a:spcPct val="90000"/>
              </a:lnSpc>
              <a:spcBef>
                <a:spcPts val="375"/>
              </a:spcBef>
              <a:buFont typeface="Arial"/>
              <a:buNone/>
              <a:defRPr sz="900" kern="1200">
                <a:solidFill>
                  <a:schemeClr val="tx1"/>
                </a:solidFill>
                <a:latin typeface="+mn-lt"/>
                <a:ea typeface="+mn-ea"/>
                <a:cs typeface="+mn-cs"/>
              </a:defRPr>
            </a:lvl3pPr>
            <a:lvl4pPr marL="1028598"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4pPr>
            <a:lvl5pPr marL="1371465"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5pPr>
            <a:lvl6pPr marL="1714330"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6pPr>
            <a:lvl7pPr marL="2057195"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7pPr>
            <a:lvl8pPr marL="2400060"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8pPr>
            <a:lvl9pPr marL="2742930"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9pPr>
          </a:lstStyle>
          <a:p>
            <a:r>
              <a:rPr lang="en-US" dirty="0"/>
              <a:t>Energy &amp; Environment</a:t>
            </a:r>
          </a:p>
        </p:txBody>
      </p:sp>
      <p:sp>
        <p:nvSpPr>
          <p:cNvPr id="4" name="Rectangle 3">
            <a:extLst>
              <a:ext uri="{FF2B5EF4-FFF2-40B4-BE49-F238E27FC236}">
                <a16:creationId xmlns:a16="http://schemas.microsoft.com/office/drawing/2014/main" id="{4443D96E-440A-4C8A-AACD-774A4D353622}"/>
              </a:ext>
            </a:extLst>
          </p:cNvPr>
          <p:cNvSpPr/>
          <p:nvPr/>
        </p:nvSpPr>
        <p:spPr>
          <a:xfrm>
            <a:off x="114070" y="1265404"/>
            <a:ext cx="3445440" cy="1131079"/>
          </a:xfrm>
          <a:prstGeom prst="rect">
            <a:avLst/>
          </a:prstGeom>
          <a:solidFill>
            <a:srgbClr val="00FFFF"/>
          </a:solidFill>
        </p:spPr>
        <p:txBody>
          <a:bodyPr wrap="square">
            <a:spAutoFit/>
          </a:bodyPr>
          <a:lstStyle/>
          <a:p>
            <a:r>
              <a:rPr lang="en-US" dirty="0"/>
              <a:t>The conversion of energy from one form to another often affects the environment and the air we breathe in many ways, and thus the study of energy is not complete without considering its impact on the environment</a:t>
            </a:r>
            <a:endParaRPr lang="fi-FI" dirty="0"/>
          </a:p>
        </p:txBody>
      </p:sp>
      <p:sp>
        <p:nvSpPr>
          <p:cNvPr id="8" name="Rectangle 7">
            <a:extLst>
              <a:ext uri="{FF2B5EF4-FFF2-40B4-BE49-F238E27FC236}">
                <a16:creationId xmlns:a16="http://schemas.microsoft.com/office/drawing/2014/main" id="{7A5FF6F0-FA1D-413C-B79F-EF18D472BCFB}"/>
              </a:ext>
            </a:extLst>
          </p:cNvPr>
          <p:cNvSpPr/>
          <p:nvPr/>
        </p:nvSpPr>
        <p:spPr>
          <a:xfrm>
            <a:off x="114070" y="2831685"/>
            <a:ext cx="3445440" cy="1131079"/>
          </a:xfrm>
          <a:prstGeom prst="rect">
            <a:avLst/>
          </a:prstGeom>
          <a:solidFill>
            <a:srgbClr val="00FFFF"/>
          </a:solidFill>
        </p:spPr>
        <p:txBody>
          <a:bodyPr wrap="square">
            <a:spAutoFit/>
          </a:bodyPr>
          <a:lstStyle/>
          <a:p>
            <a:r>
              <a:rPr lang="fi-FI" dirty="0" err="1"/>
              <a:t>The</a:t>
            </a:r>
            <a:r>
              <a:rPr lang="fi-FI" dirty="0"/>
              <a:t> </a:t>
            </a:r>
            <a:r>
              <a:rPr lang="fi-FI" dirty="0" err="1"/>
              <a:t>largest</a:t>
            </a:r>
            <a:r>
              <a:rPr lang="fi-FI" dirty="0"/>
              <a:t> </a:t>
            </a:r>
            <a:r>
              <a:rPr lang="fi-FI" dirty="0" err="1"/>
              <a:t>source</a:t>
            </a:r>
            <a:r>
              <a:rPr lang="fi-FI" dirty="0"/>
              <a:t> of air </a:t>
            </a:r>
            <a:r>
              <a:rPr lang="fi-FI" dirty="0" err="1"/>
              <a:t>pollution</a:t>
            </a:r>
            <a:r>
              <a:rPr lang="fi-FI" dirty="0"/>
              <a:t> is </a:t>
            </a:r>
            <a:r>
              <a:rPr lang="fi-FI" dirty="0" err="1"/>
              <a:t>the</a:t>
            </a:r>
            <a:r>
              <a:rPr lang="fi-FI" dirty="0"/>
              <a:t> </a:t>
            </a:r>
            <a:r>
              <a:rPr lang="fi-FI" dirty="0" err="1"/>
              <a:t>motor</a:t>
            </a:r>
            <a:r>
              <a:rPr lang="fi-FI" dirty="0"/>
              <a:t> </a:t>
            </a:r>
            <a:r>
              <a:rPr lang="fi-FI" dirty="0" err="1"/>
              <a:t>vehicles</a:t>
            </a:r>
            <a:r>
              <a:rPr lang="fi-FI" dirty="0"/>
              <a:t>, and </a:t>
            </a:r>
            <a:r>
              <a:rPr lang="fi-FI" dirty="0" err="1"/>
              <a:t>the</a:t>
            </a:r>
            <a:r>
              <a:rPr lang="fi-FI" dirty="0"/>
              <a:t> </a:t>
            </a:r>
            <a:r>
              <a:rPr lang="fi-FI" dirty="0" err="1"/>
              <a:t>pollutants</a:t>
            </a:r>
            <a:r>
              <a:rPr lang="fi-FI" dirty="0"/>
              <a:t> </a:t>
            </a:r>
            <a:r>
              <a:rPr lang="fi-FI" dirty="0" err="1"/>
              <a:t>released</a:t>
            </a:r>
            <a:r>
              <a:rPr lang="fi-FI" dirty="0"/>
              <a:t> </a:t>
            </a:r>
            <a:r>
              <a:rPr lang="fi-FI" dirty="0" err="1"/>
              <a:t>by</a:t>
            </a:r>
            <a:r>
              <a:rPr lang="fi-FI" dirty="0"/>
              <a:t> </a:t>
            </a:r>
            <a:r>
              <a:rPr lang="fi-FI" dirty="0" err="1"/>
              <a:t>the</a:t>
            </a:r>
            <a:r>
              <a:rPr lang="fi-FI" dirty="0"/>
              <a:t> </a:t>
            </a:r>
            <a:r>
              <a:rPr lang="fi-FI" dirty="0" err="1"/>
              <a:t>vehicles</a:t>
            </a:r>
            <a:r>
              <a:rPr lang="fi-FI" dirty="0"/>
              <a:t> </a:t>
            </a:r>
            <a:r>
              <a:rPr lang="fi-FI" dirty="0" err="1"/>
              <a:t>are</a:t>
            </a:r>
            <a:r>
              <a:rPr lang="fi-FI" dirty="0"/>
              <a:t> </a:t>
            </a:r>
            <a:r>
              <a:rPr lang="fi-FI" dirty="0" err="1"/>
              <a:t>usually</a:t>
            </a:r>
            <a:r>
              <a:rPr lang="fi-FI" dirty="0"/>
              <a:t> </a:t>
            </a:r>
            <a:r>
              <a:rPr lang="fi-FI" dirty="0" err="1"/>
              <a:t>grouped</a:t>
            </a:r>
            <a:r>
              <a:rPr lang="fi-FI" dirty="0"/>
              <a:t> as </a:t>
            </a:r>
            <a:r>
              <a:rPr lang="fi-FI" dirty="0" err="1"/>
              <a:t>hydrocarbons</a:t>
            </a:r>
            <a:r>
              <a:rPr lang="fi-FI" dirty="0"/>
              <a:t> (HC), </a:t>
            </a:r>
            <a:r>
              <a:rPr lang="fi-FI" dirty="0" err="1"/>
              <a:t>nitrogen</a:t>
            </a:r>
            <a:r>
              <a:rPr lang="fi-FI" dirty="0"/>
              <a:t> </a:t>
            </a:r>
            <a:r>
              <a:rPr lang="fi-FI" dirty="0" err="1"/>
              <a:t>oxides</a:t>
            </a:r>
            <a:r>
              <a:rPr lang="fi-FI" dirty="0"/>
              <a:t> (</a:t>
            </a:r>
            <a:r>
              <a:rPr lang="fi-FI" dirty="0" err="1"/>
              <a:t>NOx</a:t>
            </a:r>
            <a:r>
              <a:rPr lang="fi-FI" dirty="0"/>
              <a:t>), and </a:t>
            </a:r>
            <a:r>
              <a:rPr lang="fi-FI" dirty="0" err="1"/>
              <a:t>carbon</a:t>
            </a:r>
            <a:r>
              <a:rPr lang="fi-FI" dirty="0"/>
              <a:t> </a:t>
            </a:r>
            <a:r>
              <a:rPr lang="fi-FI" dirty="0" err="1"/>
              <a:t>monoxide</a:t>
            </a:r>
            <a:r>
              <a:rPr lang="fi-FI" dirty="0"/>
              <a:t> (CO) </a:t>
            </a:r>
          </a:p>
        </p:txBody>
      </p:sp>
      <p:sp>
        <p:nvSpPr>
          <p:cNvPr id="9" name="Rectangle 8">
            <a:extLst>
              <a:ext uri="{FF2B5EF4-FFF2-40B4-BE49-F238E27FC236}">
                <a16:creationId xmlns:a16="http://schemas.microsoft.com/office/drawing/2014/main" id="{AF6E271B-C7F1-45AC-9361-8C345EEBBD05}"/>
              </a:ext>
            </a:extLst>
          </p:cNvPr>
          <p:cNvSpPr/>
          <p:nvPr/>
        </p:nvSpPr>
        <p:spPr>
          <a:xfrm>
            <a:off x="3900929" y="3919069"/>
            <a:ext cx="1598515" cy="300082"/>
          </a:xfrm>
          <a:prstGeom prst="rect">
            <a:avLst/>
          </a:prstGeom>
        </p:spPr>
        <p:txBody>
          <a:bodyPr wrap="none">
            <a:spAutoFit/>
          </a:bodyPr>
          <a:lstStyle/>
          <a:p>
            <a:r>
              <a:rPr lang="fi-FI" b="1" dirty="0" err="1">
                <a:solidFill>
                  <a:schemeClr val="tx2"/>
                </a:solidFill>
              </a:rPr>
              <a:t>Ozone</a:t>
            </a:r>
            <a:r>
              <a:rPr lang="fi-FI" b="1" dirty="0">
                <a:solidFill>
                  <a:schemeClr val="tx2"/>
                </a:solidFill>
              </a:rPr>
              <a:t> and Smog</a:t>
            </a:r>
          </a:p>
        </p:txBody>
      </p:sp>
      <p:sp>
        <p:nvSpPr>
          <p:cNvPr id="10" name="Rectangle 9">
            <a:extLst>
              <a:ext uri="{FF2B5EF4-FFF2-40B4-BE49-F238E27FC236}">
                <a16:creationId xmlns:a16="http://schemas.microsoft.com/office/drawing/2014/main" id="{3FD940E5-3F86-484A-8FCE-3BF4D1DFA713}"/>
              </a:ext>
            </a:extLst>
          </p:cNvPr>
          <p:cNvSpPr/>
          <p:nvPr/>
        </p:nvSpPr>
        <p:spPr>
          <a:xfrm>
            <a:off x="5726973" y="3916642"/>
            <a:ext cx="982961" cy="300082"/>
          </a:xfrm>
          <a:prstGeom prst="rect">
            <a:avLst/>
          </a:prstGeom>
        </p:spPr>
        <p:txBody>
          <a:bodyPr wrap="none">
            <a:spAutoFit/>
          </a:bodyPr>
          <a:lstStyle/>
          <a:p>
            <a:r>
              <a:rPr lang="fi-FI" b="1" dirty="0" err="1">
                <a:solidFill>
                  <a:schemeClr val="tx2"/>
                </a:solidFill>
              </a:rPr>
              <a:t>Acid</a:t>
            </a:r>
            <a:r>
              <a:rPr lang="fi-FI" b="1" dirty="0">
                <a:solidFill>
                  <a:schemeClr val="tx2"/>
                </a:solidFill>
              </a:rPr>
              <a:t> </a:t>
            </a:r>
            <a:r>
              <a:rPr lang="fi-FI" b="1" dirty="0" err="1">
                <a:solidFill>
                  <a:schemeClr val="tx2"/>
                </a:solidFill>
              </a:rPr>
              <a:t>Rain</a:t>
            </a:r>
            <a:endParaRPr lang="fi-FI" b="1" dirty="0">
              <a:solidFill>
                <a:schemeClr val="tx2"/>
              </a:solidFill>
            </a:endParaRPr>
          </a:p>
        </p:txBody>
      </p:sp>
      <p:sp>
        <p:nvSpPr>
          <p:cNvPr id="11" name="Rectangle 10">
            <a:extLst>
              <a:ext uri="{FF2B5EF4-FFF2-40B4-BE49-F238E27FC236}">
                <a16:creationId xmlns:a16="http://schemas.microsoft.com/office/drawing/2014/main" id="{0302F17F-AD3B-4176-B680-019C1BD8EB0A}"/>
              </a:ext>
            </a:extLst>
          </p:cNvPr>
          <p:cNvSpPr/>
          <p:nvPr/>
        </p:nvSpPr>
        <p:spPr>
          <a:xfrm>
            <a:off x="7051353" y="3879969"/>
            <a:ext cx="2275877" cy="715581"/>
          </a:xfrm>
          <a:prstGeom prst="rect">
            <a:avLst/>
          </a:prstGeom>
        </p:spPr>
        <p:txBody>
          <a:bodyPr wrap="square">
            <a:spAutoFit/>
          </a:bodyPr>
          <a:lstStyle/>
          <a:p>
            <a:r>
              <a:rPr lang="fi-FI" b="1" dirty="0" err="1">
                <a:solidFill>
                  <a:schemeClr val="tx2"/>
                </a:solidFill>
              </a:rPr>
              <a:t>The</a:t>
            </a:r>
            <a:r>
              <a:rPr lang="fi-FI" b="1" dirty="0">
                <a:solidFill>
                  <a:schemeClr val="tx2"/>
                </a:solidFill>
              </a:rPr>
              <a:t> </a:t>
            </a:r>
            <a:r>
              <a:rPr lang="fi-FI" b="1" dirty="0" err="1">
                <a:solidFill>
                  <a:schemeClr val="tx2"/>
                </a:solidFill>
              </a:rPr>
              <a:t>Greenhouse</a:t>
            </a:r>
            <a:r>
              <a:rPr lang="fi-FI" b="1" dirty="0">
                <a:solidFill>
                  <a:schemeClr val="tx2"/>
                </a:solidFill>
              </a:rPr>
              <a:t> </a:t>
            </a:r>
            <a:r>
              <a:rPr lang="fi-FI" b="1" dirty="0" err="1">
                <a:solidFill>
                  <a:schemeClr val="tx2"/>
                </a:solidFill>
              </a:rPr>
              <a:t>Effect</a:t>
            </a:r>
            <a:r>
              <a:rPr lang="fi-FI" b="1" dirty="0">
                <a:solidFill>
                  <a:schemeClr val="tx2"/>
                </a:solidFill>
              </a:rPr>
              <a:t>:  </a:t>
            </a:r>
          </a:p>
          <a:p>
            <a:r>
              <a:rPr lang="fi-FI" b="1" dirty="0">
                <a:solidFill>
                  <a:schemeClr val="tx2"/>
                </a:solidFill>
              </a:rPr>
              <a:t>Global </a:t>
            </a:r>
            <a:r>
              <a:rPr lang="fi-FI" b="1" dirty="0" err="1">
                <a:solidFill>
                  <a:schemeClr val="tx2"/>
                </a:solidFill>
              </a:rPr>
              <a:t>Warming</a:t>
            </a:r>
            <a:r>
              <a:rPr lang="fi-FI" b="1" dirty="0">
                <a:solidFill>
                  <a:schemeClr val="tx2"/>
                </a:solidFill>
              </a:rPr>
              <a:t> and </a:t>
            </a:r>
            <a:r>
              <a:rPr lang="fi-FI" b="1" dirty="0" err="1">
                <a:solidFill>
                  <a:schemeClr val="tx2"/>
                </a:solidFill>
              </a:rPr>
              <a:t>Climate</a:t>
            </a:r>
            <a:r>
              <a:rPr lang="fi-FI" b="1" dirty="0">
                <a:solidFill>
                  <a:schemeClr val="tx2"/>
                </a:solidFill>
              </a:rPr>
              <a:t> </a:t>
            </a:r>
            <a:r>
              <a:rPr lang="fi-FI" b="1" dirty="0" err="1">
                <a:solidFill>
                  <a:schemeClr val="tx2"/>
                </a:solidFill>
              </a:rPr>
              <a:t>Change</a:t>
            </a:r>
            <a:endParaRPr lang="fi-FI" b="1" dirty="0">
              <a:solidFill>
                <a:schemeClr val="tx2"/>
              </a:solidFill>
            </a:endParaRPr>
          </a:p>
        </p:txBody>
      </p:sp>
      <p:pic>
        <p:nvPicPr>
          <p:cNvPr id="3" name="Picture 2" descr="A picture containing LEGO, toy&#10;&#10;Description automatically generated">
            <a:extLst>
              <a:ext uri="{FF2B5EF4-FFF2-40B4-BE49-F238E27FC236}">
                <a16:creationId xmlns:a16="http://schemas.microsoft.com/office/drawing/2014/main" id="{D01CA25E-97E7-4D6C-8636-91C79639BC81}"/>
              </a:ext>
            </a:extLst>
          </p:cNvPr>
          <p:cNvPicPr>
            <a:picLocks noChangeAspect="1"/>
          </p:cNvPicPr>
          <p:nvPr/>
        </p:nvPicPr>
        <p:blipFill rotWithShape="1">
          <a:blip r:embed="rId2"/>
          <a:srcRect t="9703" b="18843"/>
          <a:stretch/>
        </p:blipFill>
        <p:spPr>
          <a:xfrm>
            <a:off x="3732803" y="964259"/>
            <a:ext cx="5071431" cy="2826509"/>
          </a:xfrm>
          <a:prstGeom prst="rect">
            <a:avLst/>
          </a:prstGeom>
        </p:spPr>
      </p:pic>
    </p:spTree>
    <p:extLst>
      <p:ext uri="{BB962C8B-B14F-4D97-AF65-F5344CB8AC3E}">
        <p14:creationId xmlns:p14="http://schemas.microsoft.com/office/powerpoint/2010/main" val="3557996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910812CB-68DE-8007-D858-54908684B492}"/>
              </a:ext>
            </a:extLst>
          </p:cNvPr>
          <p:cNvSpPr txBox="1">
            <a:spLocks/>
          </p:cNvSpPr>
          <p:nvPr/>
        </p:nvSpPr>
        <p:spPr>
          <a:xfrm>
            <a:off x="1399604" y="2413324"/>
            <a:ext cx="6344791" cy="1157194"/>
          </a:xfrm>
          <a:prstGeom prst="rect">
            <a:avLst/>
          </a:prstGeom>
        </p:spPr>
        <p:txBody>
          <a:bodyPr lIns="0" tIns="0" rIns="0" bIns="0"/>
          <a:lstStyle>
            <a:lvl1pPr marL="0" indent="0" algn="l" defTabSz="685733" rtl="0" eaLnBrk="1" latinLnBrk="0" hangingPunct="1">
              <a:lnSpc>
                <a:spcPct val="100000"/>
              </a:lnSpc>
              <a:spcBef>
                <a:spcPts val="750"/>
              </a:spcBef>
              <a:buFont typeface="Arial"/>
              <a:buNone/>
              <a:defRPr sz="4000" b="1" kern="1200" baseline="0">
                <a:solidFill>
                  <a:schemeClr val="tx1"/>
                </a:solidFill>
                <a:latin typeface="+mn-lt"/>
                <a:ea typeface="+mn-ea"/>
                <a:cs typeface="+mn-cs"/>
              </a:defRPr>
            </a:lvl1pPr>
            <a:lvl2pPr marL="342866" indent="0" algn="l" defTabSz="685733" rtl="0" eaLnBrk="1" latinLnBrk="0" hangingPunct="1">
              <a:lnSpc>
                <a:spcPct val="90000"/>
              </a:lnSpc>
              <a:spcBef>
                <a:spcPts val="375"/>
              </a:spcBef>
              <a:buFont typeface="Arial"/>
              <a:buNone/>
              <a:defRPr sz="1050" kern="1200">
                <a:solidFill>
                  <a:schemeClr val="tx1"/>
                </a:solidFill>
                <a:latin typeface="+mn-lt"/>
                <a:ea typeface="+mn-ea"/>
                <a:cs typeface="+mn-cs"/>
              </a:defRPr>
            </a:lvl2pPr>
            <a:lvl3pPr marL="685733" indent="0" algn="l" defTabSz="685733" rtl="0" eaLnBrk="1" latinLnBrk="0" hangingPunct="1">
              <a:lnSpc>
                <a:spcPct val="90000"/>
              </a:lnSpc>
              <a:spcBef>
                <a:spcPts val="375"/>
              </a:spcBef>
              <a:buFont typeface="Arial"/>
              <a:buNone/>
              <a:defRPr sz="900" kern="1200">
                <a:solidFill>
                  <a:schemeClr val="tx1"/>
                </a:solidFill>
                <a:latin typeface="+mn-lt"/>
                <a:ea typeface="+mn-ea"/>
                <a:cs typeface="+mn-cs"/>
              </a:defRPr>
            </a:lvl3pPr>
            <a:lvl4pPr marL="1028598"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4pPr>
            <a:lvl5pPr marL="1371465"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5pPr>
            <a:lvl6pPr marL="1714330"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6pPr>
            <a:lvl7pPr marL="2057195"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7pPr>
            <a:lvl8pPr marL="2400060"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8pPr>
            <a:lvl9pPr marL="2742930"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9pPr>
          </a:lstStyle>
          <a:p>
            <a:r>
              <a:rPr lang="en-US" dirty="0"/>
              <a:t>Energy Transfer by Work</a:t>
            </a:r>
          </a:p>
        </p:txBody>
      </p:sp>
    </p:spTree>
    <p:extLst>
      <p:ext uri="{BB962C8B-B14F-4D97-AF65-F5344CB8AC3E}">
        <p14:creationId xmlns:p14="http://schemas.microsoft.com/office/powerpoint/2010/main" val="9131468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uropean engine emission standards">
            <a:extLst>
              <a:ext uri="{FF2B5EF4-FFF2-40B4-BE49-F238E27FC236}">
                <a16:creationId xmlns:a16="http://schemas.microsoft.com/office/drawing/2014/main" id="{F21222D0-ACCE-024D-E5B5-750394D81BD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48512"/>
          <a:stretch/>
        </p:blipFill>
        <p:spPr bwMode="auto">
          <a:xfrm>
            <a:off x="3428670" y="801535"/>
            <a:ext cx="2286659" cy="485506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European engine emission standards">
            <a:extLst>
              <a:ext uri="{FF2B5EF4-FFF2-40B4-BE49-F238E27FC236}">
                <a16:creationId xmlns:a16="http://schemas.microsoft.com/office/drawing/2014/main" id="{14CAE1E1-5FD8-8980-981E-ACCE2928DAB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1488"/>
          <a:stretch/>
        </p:blipFill>
        <p:spPr bwMode="auto">
          <a:xfrm>
            <a:off x="5917348" y="801534"/>
            <a:ext cx="2456120" cy="4913466"/>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3">
            <a:extLst>
              <a:ext uri="{FF2B5EF4-FFF2-40B4-BE49-F238E27FC236}">
                <a16:creationId xmlns:a16="http://schemas.microsoft.com/office/drawing/2014/main" id="{6884D389-C267-14CF-A9EC-865BBA49020C}"/>
              </a:ext>
            </a:extLst>
          </p:cNvPr>
          <p:cNvSpPr txBox="1">
            <a:spLocks/>
          </p:cNvSpPr>
          <p:nvPr/>
        </p:nvSpPr>
        <p:spPr>
          <a:xfrm>
            <a:off x="287363" y="223017"/>
            <a:ext cx="7145350" cy="1157194"/>
          </a:xfrm>
          <a:prstGeom prst="rect">
            <a:avLst/>
          </a:prstGeom>
        </p:spPr>
        <p:txBody>
          <a:bodyPr lIns="0" tIns="0" rIns="0" bIns="0"/>
          <a:lstStyle>
            <a:lvl1pPr marL="0" indent="0" algn="l" defTabSz="685733" rtl="0" eaLnBrk="1" latinLnBrk="0" hangingPunct="1">
              <a:lnSpc>
                <a:spcPct val="100000"/>
              </a:lnSpc>
              <a:spcBef>
                <a:spcPts val="750"/>
              </a:spcBef>
              <a:buFont typeface="Arial"/>
              <a:buNone/>
              <a:defRPr sz="4000" b="1" kern="1200" baseline="0">
                <a:solidFill>
                  <a:schemeClr val="tx1"/>
                </a:solidFill>
                <a:latin typeface="+mn-lt"/>
                <a:ea typeface="+mn-ea"/>
                <a:cs typeface="+mn-cs"/>
              </a:defRPr>
            </a:lvl1pPr>
            <a:lvl2pPr marL="342866" indent="0" algn="l" defTabSz="685733" rtl="0" eaLnBrk="1" latinLnBrk="0" hangingPunct="1">
              <a:lnSpc>
                <a:spcPct val="90000"/>
              </a:lnSpc>
              <a:spcBef>
                <a:spcPts val="375"/>
              </a:spcBef>
              <a:buFont typeface="Arial"/>
              <a:buNone/>
              <a:defRPr sz="1050" kern="1200">
                <a:solidFill>
                  <a:schemeClr val="tx1"/>
                </a:solidFill>
                <a:latin typeface="+mn-lt"/>
                <a:ea typeface="+mn-ea"/>
                <a:cs typeface="+mn-cs"/>
              </a:defRPr>
            </a:lvl2pPr>
            <a:lvl3pPr marL="685733" indent="0" algn="l" defTabSz="685733" rtl="0" eaLnBrk="1" latinLnBrk="0" hangingPunct="1">
              <a:lnSpc>
                <a:spcPct val="90000"/>
              </a:lnSpc>
              <a:spcBef>
                <a:spcPts val="375"/>
              </a:spcBef>
              <a:buFont typeface="Arial"/>
              <a:buNone/>
              <a:defRPr sz="900" kern="1200">
                <a:solidFill>
                  <a:schemeClr val="tx1"/>
                </a:solidFill>
                <a:latin typeface="+mn-lt"/>
                <a:ea typeface="+mn-ea"/>
                <a:cs typeface="+mn-cs"/>
              </a:defRPr>
            </a:lvl3pPr>
            <a:lvl4pPr marL="1028598"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4pPr>
            <a:lvl5pPr marL="1371465"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5pPr>
            <a:lvl6pPr marL="1714330"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6pPr>
            <a:lvl7pPr marL="2057195"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7pPr>
            <a:lvl8pPr marL="2400060"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8pPr>
            <a:lvl9pPr marL="2742930"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9pPr>
          </a:lstStyle>
          <a:p>
            <a:r>
              <a:rPr lang="en-US" dirty="0"/>
              <a:t>Energy &amp; Environment</a:t>
            </a:r>
          </a:p>
        </p:txBody>
      </p:sp>
    </p:spTree>
    <p:extLst>
      <p:ext uri="{BB962C8B-B14F-4D97-AF65-F5344CB8AC3E}">
        <p14:creationId xmlns:p14="http://schemas.microsoft.com/office/powerpoint/2010/main" val="19304291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6884D389-C267-14CF-A9EC-865BBA49020C}"/>
              </a:ext>
            </a:extLst>
          </p:cNvPr>
          <p:cNvSpPr txBox="1">
            <a:spLocks/>
          </p:cNvSpPr>
          <p:nvPr/>
        </p:nvSpPr>
        <p:spPr>
          <a:xfrm>
            <a:off x="287363" y="223017"/>
            <a:ext cx="7145350" cy="1157194"/>
          </a:xfrm>
          <a:prstGeom prst="rect">
            <a:avLst/>
          </a:prstGeom>
        </p:spPr>
        <p:txBody>
          <a:bodyPr lIns="0" tIns="0" rIns="0" bIns="0"/>
          <a:lstStyle>
            <a:lvl1pPr marL="0" indent="0" algn="l" defTabSz="685733" rtl="0" eaLnBrk="1" latinLnBrk="0" hangingPunct="1">
              <a:lnSpc>
                <a:spcPct val="100000"/>
              </a:lnSpc>
              <a:spcBef>
                <a:spcPts val="750"/>
              </a:spcBef>
              <a:buFont typeface="Arial"/>
              <a:buNone/>
              <a:defRPr sz="4000" b="1" kern="1200" baseline="0">
                <a:solidFill>
                  <a:schemeClr val="tx1"/>
                </a:solidFill>
                <a:latin typeface="+mn-lt"/>
                <a:ea typeface="+mn-ea"/>
                <a:cs typeface="+mn-cs"/>
              </a:defRPr>
            </a:lvl1pPr>
            <a:lvl2pPr marL="342866" indent="0" algn="l" defTabSz="685733" rtl="0" eaLnBrk="1" latinLnBrk="0" hangingPunct="1">
              <a:lnSpc>
                <a:spcPct val="90000"/>
              </a:lnSpc>
              <a:spcBef>
                <a:spcPts val="375"/>
              </a:spcBef>
              <a:buFont typeface="Arial"/>
              <a:buNone/>
              <a:defRPr sz="1050" kern="1200">
                <a:solidFill>
                  <a:schemeClr val="tx1"/>
                </a:solidFill>
                <a:latin typeface="+mn-lt"/>
                <a:ea typeface="+mn-ea"/>
                <a:cs typeface="+mn-cs"/>
              </a:defRPr>
            </a:lvl2pPr>
            <a:lvl3pPr marL="685733" indent="0" algn="l" defTabSz="685733" rtl="0" eaLnBrk="1" latinLnBrk="0" hangingPunct="1">
              <a:lnSpc>
                <a:spcPct val="90000"/>
              </a:lnSpc>
              <a:spcBef>
                <a:spcPts val="375"/>
              </a:spcBef>
              <a:buFont typeface="Arial"/>
              <a:buNone/>
              <a:defRPr sz="900" kern="1200">
                <a:solidFill>
                  <a:schemeClr val="tx1"/>
                </a:solidFill>
                <a:latin typeface="+mn-lt"/>
                <a:ea typeface="+mn-ea"/>
                <a:cs typeface="+mn-cs"/>
              </a:defRPr>
            </a:lvl3pPr>
            <a:lvl4pPr marL="1028598"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4pPr>
            <a:lvl5pPr marL="1371465"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5pPr>
            <a:lvl6pPr marL="1714330"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6pPr>
            <a:lvl7pPr marL="2057195"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7pPr>
            <a:lvl8pPr marL="2400060"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8pPr>
            <a:lvl9pPr marL="2742930"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9pPr>
          </a:lstStyle>
          <a:p>
            <a:r>
              <a:rPr lang="en-US" dirty="0"/>
              <a:t>Energy &amp; Environment</a:t>
            </a:r>
          </a:p>
        </p:txBody>
      </p:sp>
      <p:pic>
        <p:nvPicPr>
          <p:cNvPr id="3074" name="Picture 2" descr="Euro 7 The Evolution of Emission Legislation in Europe">
            <a:extLst>
              <a:ext uri="{FF2B5EF4-FFF2-40B4-BE49-F238E27FC236}">
                <a16:creationId xmlns:a16="http://schemas.microsoft.com/office/drawing/2014/main" id="{299D0AA5-127F-FE99-3672-25FA1AFAFB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8583" y="839973"/>
            <a:ext cx="7048500" cy="4229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83415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C9A19E9-4194-91C1-D6C3-1C955F9A5074}"/>
              </a:ext>
            </a:extLst>
          </p:cNvPr>
          <p:cNvSpPr>
            <a:spLocks noGrp="1"/>
          </p:cNvSpPr>
          <p:nvPr>
            <p:ph type="body" sz="half" idx="10"/>
          </p:nvPr>
        </p:nvSpPr>
        <p:spPr>
          <a:xfrm>
            <a:off x="287363" y="223017"/>
            <a:ext cx="4984352" cy="1157194"/>
          </a:xfrm>
        </p:spPr>
        <p:txBody>
          <a:bodyPr/>
          <a:lstStyle/>
          <a:p>
            <a:r>
              <a:rPr lang="en-FI" dirty="0"/>
              <a:t>Newton’s Laws of Motion</a:t>
            </a:r>
          </a:p>
        </p:txBody>
      </p:sp>
      <p:pic>
        <p:nvPicPr>
          <p:cNvPr id="5" name="Picture 4">
            <a:extLst>
              <a:ext uri="{FF2B5EF4-FFF2-40B4-BE49-F238E27FC236}">
                <a16:creationId xmlns:a16="http://schemas.microsoft.com/office/drawing/2014/main" id="{8DD97847-880A-3307-7CF8-87E972D610A5}"/>
              </a:ext>
            </a:extLst>
          </p:cNvPr>
          <p:cNvPicPr>
            <a:picLocks noChangeAspect="1"/>
          </p:cNvPicPr>
          <p:nvPr/>
        </p:nvPicPr>
        <p:blipFill>
          <a:blip r:embed="rId2"/>
          <a:stretch>
            <a:fillRect/>
          </a:stretch>
        </p:blipFill>
        <p:spPr>
          <a:xfrm>
            <a:off x="4339584" y="798925"/>
            <a:ext cx="4128843" cy="4916075"/>
          </a:xfrm>
          <a:prstGeom prst="rect">
            <a:avLst/>
          </a:prstGeom>
        </p:spPr>
      </p:pic>
      <p:sp>
        <p:nvSpPr>
          <p:cNvPr id="7" name="TextBox 6">
            <a:extLst>
              <a:ext uri="{FF2B5EF4-FFF2-40B4-BE49-F238E27FC236}">
                <a16:creationId xmlns:a16="http://schemas.microsoft.com/office/drawing/2014/main" id="{9AE91242-32D7-42E9-8F79-5045B96E8AB1}"/>
              </a:ext>
            </a:extLst>
          </p:cNvPr>
          <p:cNvSpPr txBox="1"/>
          <p:nvPr/>
        </p:nvSpPr>
        <p:spPr>
          <a:xfrm>
            <a:off x="287363" y="1654687"/>
            <a:ext cx="3775754" cy="300082"/>
          </a:xfrm>
          <a:prstGeom prst="rect">
            <a:avLst/>
          </a:prstGeom>
          <a:solidFill>
            <a:srgbClr val="00FF00"/>
          </a:solidFill>
        </p:spPr>
        <p:txBody>
          <a:bodyPr wrap="square">
            <a:spAutoFit/>
          </a:bodyPr>
          <a:lstStyle/>
          <a:p>
            <a:r>
              <a:rPr lang="en-GB" b="1" dirty="0"/>
              <a:t>Newton’s laws of motion</a:t>
            </a:r>
            <a:endParaRPr lang="en-FI" dirty="0"/>
          </a:p>
        </p:txBody>
      </p:sp>
      <p:sp>
        <p:nvSpPr>
          <p:cNvPr id="9" name="TextBox 8">
            <a:extLst>
              <a:ext uri="{FF2B5EF4-FFF2-40B4-BE49-F238E27FC236}">
                <a16:creationId xmlns:a16="http://schemas.microsoft.com/office/drawing/2014/main" id="{FB120A37-351C-C789-5777-5B7D506743E8}"/>
              </a:ext>
            </a:extLst>
          </p:cNvPr>
          <p:cNvSpPr txBox="1"/>
          <p:nvPr/>
        </p:nvSpPr>
        <p:spPr>
          <a:xfrm>
            <a:off x="287363" y="2395835"/>
            <a:ext cx="3775754" cy="1338828"/>
          </a:xfrm>
          <a:prstGeom prst="rect">
            <a:avLst/>
          </a:prstGeom>
          <a:solidFill>
            <a:srgbClr val="00FFFF"/>
          </a:solidFill>
        </p:spPr>
        <p:txBody>
          <a:bodyPr wrap="square">
            <a:spAutoFit/>
          </a:bodyPr>
          <a:lstStyle/>
          <a:p>
            <a:r>
              <a:rPr lang="en-GB" dirty="0"/>
              <a:t>Three statements describing the relations between the forces acting on a body and the motion of the body, first formulated by English physicist and mathematician Isaac Newton, which are the foundation of classical mechanics.</a:t>
            </a:r>
          </a:p>
        </p:txBody>
      </p:sp>
    </p:spTree>
    <p:extLst>
      <p:ext uri="{BB962C8B-B14F-4D97-AF65-F5344CB8AC3E}">
        <p14:creationId xmlns:p14="http://schemas.microsoft.com/office/powerpoint/2010/main" val="4220975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F053FDC-F859-49E1-B881-63C08B7FBBC9}"/>
              </a:ext>
            </a:extLst>
          </p:cNvPr>
          <p:cNvSpPr/>
          <p:nvPr/>
        </p:nvSpPr>
        <p:spPr>
          <a:xfrm>
            <a:off x="276793" y="368119"/>
            <a:ext cx="8515473" cy="584775"/>
          </a:xfrm>
          <a:prstGeom prst="rect">
            <a:avLst/>
          </a:prstGeom>
        </p:spPr>
        <p:txBody>
          <a:bodyPr wrap="none">
            <a:spAutoFit/>
          </a:bodyPr>
          <a:lstStyle/>
          <a:p>
            <a:r>
              <a:rPr lang="en-US" sz="3200" b="1" dirty="0"/>
              <a:t>Reviewing Mechanical Concepts of Energy</a:t>
            </a:r>
            <a:endParaRPr lang="fi-FI" sz="3200" b="1" dirty="0"/>
          </a:p>
        </p:txBody>
      </p:sp>
      <p:sp>
        <p:nvSpPr>
          <p:cNvPr id="3" name="TextBox 2">
            <a:extLst>
              <a:ext uri="{FF2B5EF4-FFF2-40B4-BE49-F238E27FC236}">
                <a16:creationId xmlns:a16="http://schemas.microsoft.com/office/drawing/2014/main" id="{E07C10AD-3889-49ED-87C5-184999647C7E}"/>
              </a:ext>
            </a:extLst>
          </p:cNvPr>
          <p:cNvSpPr txBox="1"/>
          <p:nvPr/>
        </p:nvSpPr>
        <p:spPr>
          <a:xfrm>
            <a:off x="276791" y="1196771"/>
            <a:ext cx="4295206" cy="307777"/>
          </a:xfrm>
          <a:prstGeom prst="rect">
            <a:avLst/>
          </a:prstGeom>
          <a:solidFill>
            <a:srgbClr val="00FF00"/>
          </a:solidFill>
        </p:spPr>
        <p:txBody>
          <a:bodyPr wrap="square" rtlCol="0">
            <a:spAutoFit/>
          </a:bodyPr>
          <a:lstStyle/>
          <a:p>
            <a:r>
              <a:rPr lang="fi-FI" sz="1400" b="1" dirty="0" err="1"/>
              <a:t>Work</a:t>
            </a:r>
            <a:r>
              <a:rPr lang="fi-FI" sz="1400" b="1" dirty="0"/>
              <a:t> and </a:t>
            </a:r>
            <a:r>
              <a:rPr lang="fi-FI" sz="1400" b="1" dirty="0" err="1"/>
              <a:t>Kinetic</a:t>
            </a:r>
            <a:r>
              <a:rPr lang="fi-FI" sz="1400" b="1" dirty="0"/>
              <a:t> Energy</a:t>
            </a:r>
          </a:p>
        </p:txBody>
      </p:sp>
      <p:pic>
        <p:nvPicPr>
          <p:cNvPr id="4" name="Picture 3">
            <a:extLst>
              <a:ext uri="{FF2B5EF4-FFF2-40B4-BE49-F238E27FC236}">
                <a16:creationId xmlns:a16="http://schemas.microsoft.com/office/drawing/2014/main" id="{A3A5E88A-80FE-4EBC-B3BA-7FEEC8C70AAE}"/>
              </a:ext>
            </a:extLst>
          </p:cNvPr>
          <p:cNvPicPr>
            <a:picLocks noChangeAspect="1"/>
          </p:cNvPicPr>
          <p:nvPr/>
        </p:nvPicPr>
        <p:blipFill rotWithShape="1">
          <a:blip r:embed="rId3"/>
          <a:srcRect r="47637"/>
          <a:stretch/>
        </p:blipFill>
        <p:spPr>
          <a:xfrm>
            <a:off x="4738688" y="1285302"/>
            <a:ext cx="3887907" cy="3037286"/>
          </a:xfrm>
          <a:prstGeom prst="rect">
            <a:avLst/>
          </a:prstGeom>
        </p:spPr>
      </p:pic>
      <p:sp>
        <p:nvSpPr>
          <p:cNvPr id="5" name="TextBox 4">
            <a:extLst>
              <a:ext uri="{FF2B5EF4-FFF2-40B4-BE49-F238E27FC236}">
                <a16:creationId xmlns:a16="http://schemas.microsoft.com/office/drawing/2014/main" id="{FC6D7D80-69B0-F70E-FE6B-FF895378DA6B}"/>
              </a:ext>
            </a:extLst>
          </p:cNvPr>
          <p:cNvSpPr txBox="1"/>
          <p:nvPr/>
        </p:nvSpPr>
        <p:spPr>
          <a:xfrm>
            <a:off x="276792" y="1671760"/>
            <a:ext cx="4295207" cy="738664"/>
          </a:xfrm>
          <a:prstGeom prst="rect">
            <a:avLst/>
          </a:prstGeom>
          <a:solidFill>
            <a:srgbClr val="00FFFF"/>
          </a:solidFill>
        </p:spPr>
        <p:txBody>
          <a:bodyPr wrap="square">
            <a:spAutoFit/>
          </a:bodyPr>
          <a:lstStyle/>
          <a:p>
            <a:r>
              <a:rPr lang="en-GB" sz="1400" dirty="0">
                <a:effectLst/>
              </a:rPr>
              <a:t>By Newton’s second law of motion, the magnitude of the component </a:t>
            </a:r>
            <a:r>
              <a:rPr lang="en-GB" sz="1400" b="1" dirty="0">
                <a:effectLst/>
              </a:rPr>
              <a:t>F</a:t>
            </a:r>
            <a:r>
              <a:rPr lang="en-GB" sz="800" i="1" dirty="0">
                <a:effectLst/>
              </a:rPr>
              <a:t>s </a:t>
            </a:r>
            <a:r>
              <a:rPr lang="en-GB" sz="1400" dirty="0">
                <a:effectLst/>
              </a:rPr>
              <a:t>is related to the change in the magnitude of </a:t>
            </a:r>
            <a:r>
              <a:rPr lang="en-GB" sz="1400" b="1" dirty="0">
                <a:effectLst/>
              </a:rPr>
              <a:t>V </a:t>
            </a:r>
            <a:r>
              <a:rPr lang="en-GB" sz="1400" dirty="0">
                <a:effectLst/>
              </a:rPr>
              <a:t>by </a:t>
            </a:r>
            <a:endParaRPr lang="en-GB" dirty="0"/>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82F2A731-4C4D-3D07-BE48-4377D5555278}"/>
                  </a:ext>
                </a:extLst>
              </p:cNvPr>
              <p:cNvSpPr txBox="1"/>
              <p:nvPr/>
            </p:nvSpPr>
            <p:spPr>
              <a:xfrm>
                <a:off x="1632552" y="2410424"/>
                <a:ext cx="809965" cy="39305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FI" i="1" smtClean="0">
                              <a:latin typeface="Cambria Math" panose="02040503050406030204" pitchFamily="18" charset="0"/>
                            </a:rPr>
                          </m:ctrlPr>
                        </m:sSubPr>
                        <m:e>
                          <m:r>
                            <a:rPr lang="fi-FI" b="0" i="1" smtClean="0">
                              <a:latin typeface="Cambria Math" panose="02040503050406030204" pitchFamily="18" charset="0"/>
                            </a:rPr>
                            <m:t>𝐹</m:t>
                          </m:r>
                        </m:e>
                        <m:sub>
                          <m:r>
                            <a:rPr lang="fi-FI" b="0" i="1" smtClean="0">
                              <a:latin typeface="Cambria Math" panose="02040503050406030204" pitchFamily="18" charset="0"/>
                            </a:rPr>
                            <m:t>𝑠</m:t>
                          </m:r>
                        </m:sub>
                      </m:sSub>
                      <m:r>
                        <a:rPr lang="fi-FI" b="0" i="1" smtClean="0">
                          <a:latin typeface="Cambria Math" panose="02040503050406030204" pitchFamily="18" charset="0"/>
                        </a:rPr>
                        <m:t>=</m:t>
                      </m:r>
                      <m:r>
                        <a:rPr lang="fi-FI" b="0" i="1" smtClean="0">
                          <a:latin typeface="Cambria Math" panose="02040503050406030204" pitchFamily="18" charset="0"/>
                        </a:rPr>
                        <m:t>𝑚</m:t>
                      </m:r>
                      <m:f>
                        <m:fPr>
                          <m:ctrlPr>
                            <a:rPr lang="fi-FI" b="0" i="1" smtClean="0">
                              <a:latin typeface="Cambria Math" panose="02040503050406030204" pitchFamily="18" charset="0"/>
                            </a:rPr>
                          </m:ctrlPr>
                        </m:fPr>
                        <m:num>
                          <m:r>
                            <a:rPr lang="fi-FI" b="0" i="1" smtClean="0">
                              <a:latin typeface="Cambria Math" panose="02040503050406030204" pitchFamily="18" charset="0"/>
                            </a:rPr>
                            <m:t>𝑑𝑉</m:t>
                          </m:r>
                        </m:num>
                        <m:den>
                          <m:r>
                            <a:rPr lang="fi-FI" b="0" i="1" smtClean="0">
                              <a:latin typeface="Cambria Math" panose="02040503050406030204" pitchFamily="18" charset="0"/>
                            </a:rPr>
                            <m:t>𝑑𝑡</m:t>
                          </m:r>
                        </m:den>
                      </m:f>
                    </m:oMath>
                  </m:oMathPara>
                </a14:m>
                <a:endParaRPr lang="en-FI" dirty="0"/>
              </a:p>
            </p:txBody>
          </p:sp>
        </mc:Choice>
        <mc:Fallback xmlns="">
          <p:sp>
            <p:nvSpPr>
              <p:cNvPr id="7" name="TextBox 6">
                <a:extLst>
                  <a:ext uri="{FF2B5EF4-FFF2-40B4-BE49-F238E27FC236}">
                    <a16:creationId xmlns:a16="http://schemas.microsoft.com/office/drawing/2014/main" id="{82F2A731-4C4D-3D07-BE48-4377D5555278}"/>
                  </a:ext>
                </a:extLst>
              </p:cNvPr>
              <p:cNvSpPr txBox="1">
                <a:spLocks noRot="1" noChangeAspect="1" noMove="1" noResize="1" noEditPoints="1" noAdjustHandles="1" noChangeArrowheads="1" noChangeShapeType="1" noTextEdit="1"/>
              </p:cNvSpPr>
              <p:nvPr/>
            </p:nvSpPr>
            <p:spPr>
              <a:xfrm>
                <a:off x="1632552" y="2410424"/>
                <a:ext cx="809965" cy="393056"/>
              </a:xfrm>
              <a:prstGeom prst="rect">
                <a:avLst/>
              </a:prstGeom>
              <a:blipFill>
                <a:blip r:embed="rId4"/>
                <a:stretch>
                  <a:fillRect l="-3077" r="-3077" b="-15625"/>
                </a:stretch>
              </a:blipFill>
            </p:spPr>
            <p:txBody>
              <a:bodyPr/>
              <a:lstStyle/>
              <a:p>
                <a:r>
                  <a:rPr lang="en-FI">
                    <a:noFill/>
                  </a:rPr>
                  <a:t> </a:t>
                </a:r>
              </a:p>
            </p:txBody>
          </p:sp>
        </mc:Fallback>
      </mc:AlternateContent>
      <p:sp>
        <p:nvSpPr>
          <p:cNvPr id="10" name="TextBox 9">
            <a:extLst>
              <a:ext uri="{FF2B5EF4-FFF2-40B4-BE49-F238E27FC236}">
                <a16:creationId xmlns:a16="http://schemas.microsoft.com/office/drawing/2014/main" id="{FF0B178C-F740-04C7-F2B9-6914989DE61F}"/>
              </a:ext>
            </a:extLst>
          </p:cNvPr>
          <p:cNvSpPr txBox="1"/>
          <p:nvPr/>
        </p:nvSpPr>
        <p:spPr>
          <a:xfrm>
            <a:off x="276791" y="2929106"/>
            <a:ext cx="4295207" cy="307777"/>
          </a:xfrm>
          <a:prstGeom prst="rect">
            <a:avLst/>
          </a:prstGeom>
          <a:solidFill>
            <a:srgbClr val="00FFFF"/>
          </a:solidFill>
        </p:spPr>
        <p:txBody>
          <a:bodyPr wrap="square">
            <a:spAutoFit/>
          </a:bodyPr>
          <a:lstStyle/>
          <a:p>
            <a:r>
              <a:rPr lang="en-GB" sz="1400" dirty="0">
                <a:effectLst/>
              </a:rPr>
              <a:t>Using the chain rule, this can be written as </a:t>
            </a:r>
            <a:endParaRPr lang="en-GB" dirty="0"/>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1587BC61-E181-5D47-A918-27BF2D09B151}"/>
                  </a:ext>
                </a:extLst>
              </p:cNvPr>
              <p:cNvSpPr txBox="1"/>
              <p:nvPr/>
            </p:nvSpPr>
            <p:spPr>
              <a:xfrm>
                <a:off x="935516" y="3357650"/>
                <a:ext cx="2397998" cy="50065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FI" i="1" smtClean="0">
                              <a:latin typeface="Cambria Math" panose="02040503050406030204" pitchFamily="18" charset="0"/>
                            </a:rPr>
                          </m:ctrlPr>
                        </m:sSubPr>
                        <m:e>
                          <m:r>
                            <a:rPr lang="fi-FI" b="0" i="1" smtClean="0">
                              <a:latin typeface="Cambria Math" panose="02040503050406030204" pitchFamily="18" charset="0"/>
                            </a:rPr>
                            <m:t>𝐹</m:t>
                          </m:r>
                        </m:e>
                        <m:sub>
                          <m:r>
                            <a:rPr lang="fi-FI" b="0" i="1" smtClean="0">
                              <a:latin typeface="Cambria Math" panose="02040503050406030204" pitchFamily="18" charset="0"/>
                            </a:rPr>
                            <m:t>𝑠</m:t>
                          </m:r>
                        </m:sub>
                      </m:sSub>
                      <m:r>
                        <a:rPr lang="fi-FI" b="0" i="1" smtClean="0">
                          <a:latin typeface="Cambria Math" panose="02040503050406030204" pitchFamily="18" charset="0"/>
                        </a:rPr>
                        <m:t>=</m:t>
                      </m:r>
                      <m:r>
                        <a:rPr lang="fi-FI" b="0" i="1" smtClean="0">
                          <a:latin typeface="Cambria Math" panose="02040503050406030204" pitchFamily="18" charset="0"/>
                        </a:rPr>
                        <m:t>𝑚</m:t>
                      </m:r>
                      <m:f>
                        <m:fPr>
                          <m:ctrlPr>
                            <a:rPr lang="fi-FI" b="0" i="1" smtClean="0">
                              <a:latin typeface="Cambria Math" panose="02040503050406030204" pitchFamily="18" charset="0"/>
                            </a:rPr>
                          </m:ctrlPr>
                        </m:fPr>
                        <m:num>
                          <m:r>
                            <a:rPr lang="fi-FI" b="0" i="1" smtClean="0">
                              <a:latin typeface="Cambria Math" panose="02040503050406030204" pitchFamily="18" charset="0"/>
                            </a:rPr>
                            <m:t>𝑑𝑉</m:t>
                          </m:r>
                        </m:num>
                        <m:den>
                          <m:r>
                            <a:rPr lang="fi-FI" b="0" i="1" smtClean="0">
                              <a:latin typeface="Cambria Math" panose="02040503050406030204" pitchFamily="18" charset="0"/>
                            </a:rPr>
                            <m:t>𝑑𝑠</m:t>
                          </m:r>
                        </m:den>
                      </m:f>
                      <m:f>
                        <m:fPr>
                          <m:ctrlPr>
                            <a:rPr lang="fi-FI" b="0" i="1" smtClean="0">
                              <a:latin typeface="Cambria Math" panose="02040503050406030204" pitchFamily="18" charset="0"/>
                            </a:rPr>
                          </m:ctrlPr>
                        </m:fPr>
                        <m:num>
                          <m:r>
                            <a:rPr lang="fi-FI" b="0" i="1" smtClean="0">
                              <a:latin typeface="Cambria Math" panose="02040503050406030204" pitchFamily="18" charset="0"/>
                            </a:rPr>
                            <m:t>𝑑𝑠</m:t>
                          </m:r>
                        </m:num>
                        <m:den>
                          <m:r>
                            <a:rPr lang="fi-FI" b="0" i="1" smtClean="0">
                              <a:latin typeface="Cambria Math" panose="02040503050406030204" pitchFamily="18" charset="0"/>
                            </a:rPr>
                            <m:t>𝑑𝑡</m:t>
                          </m:r>
                        </m:den>
                      </m:f>
                      <m:r>
                        <a:rPr lang="fi-FI" b="0" i="1" smtClean="0">
                          <a:latin typeface="Cambria Math" panose="02040503050406030204" pitchFamily="18" charset="0"/>
                          <a:ea typeface="Cambria Math" panose="02040503050406030204" pitchFamily="18" charset="0"/>
                        </a:rPr>
                        <m:t>=</m:t>
                      </m:r>
                      <m:r>
                        <a:rPr lang="fi-FI" b="0" i="1" smtClean="0">
                          <a:latin typeface="Cambria Math" panose="02040503050406030204" pitchFamily="18" charset="0"/>
                          <a:ea typeface="Cambria Math" panose="02040503050406030204" pitchFamily="18" charset="0"/>
                        </a:rPr>
                        <m:t>𝑚𝑉</m:t>
                      </m:r>
                      <m:f>
                        <m:fPr>
                          <m:ctrlPr>
                            <a:rPr lang="fi-FI" b="0" i="1" smtClean="0">
                              <a:latin typeface="Cambria Math" panose="02040503050406030204" pitchFamily="18" charset="0"/>
                              <a:ea typeface="Cambria Math" panose="02040503050406030204" pitchFamily="18" charset="0"/>
                            </a:rPr>
                          </m:ctrlPr>
                        </m:fPr>
                        <m:num>
                          <m:r>
                            <a:rPr lang="fi-FI" b="0" i="1" smtClean="0">
                              <a:latin typeface="Cambria Math" panose="02040503050406030204" pitchFamily="18" charset="0"/>
                              <a:ea typeface="Cambria Math" panose="02040503050406030204" pitchFamily="18" charset="0"/>
                            </a:rPr>
                            <m:t>𝑑𝑉</m:t>
                          </m:r>
                        </m:num>
                        <m:den>
                          <m:r>
                            <a:rPr lang="fi-FI" b="0" i="1" smtClean="0">
                              <a:latin typeface="Cambria Math" panose="02040503050406030204" pitchFamily="18" charset="0"/>
                              <a:ea typeface="Cambria Math" panose="02040503050406030204" pitchFamily="18" charset="0"/>
                            </a:rPr>
                            <m:t>𝑑𝑠</m:t>
                          </m:r>
                        </m:den>
                      </m:f>
                    </m:oMath>
                  </m:oMathPara>
                </a14:m>
                <a:endParaRPr lang="en-FI" dirty="0"/>
              </a:p>
            </p:txBody>
          </p:sp>
        </mc:Choice>
        <mc:Fallback xmlns="">
          <p:sp>
            <p:nvSpPr>
              <p:cNvPr id="13" name="TextBox 12">
                <a:extLst>
                  <a:ext uri="{FF2B5EF4-FFF2-40B4-BE49-F238E27FC236}">
                    <a16:creationId xmlns:a16="http://schemas.microsoft.com/office/drawing/2014/main" id="{1587BC61-E181-5D47-A918-27BF2D09B151}"/>
                  </a:ext>
                </a:extLst>
              </p:cNvPr>
              <p:cNvSpPr txBox="1">
                <a:spLocks noRot="1" noChangeAspect="1" noMove="1" noResize="1" noEditPoints="1" noAdjustHandles="1" noChangeArrowheads="1" noChangeShapeType="1" noTextEdit="1"/>
              </p:cNvSpPr>
              <p:nvPr/>
            </p:nvSpPr>
            <p:spPr>
              <a:xfrm>
                <a:off x="935516" y="3357650"/>
                <a:ext cx="2397998" cy="500650"/>
              </a:xfrm>
              <a:prstGeom prst="rect">
                <a:avLst/>
              </a:prstGeom>
              <a:blipFill>
                <a:blip r:embed="rId5"/>
                <a:stretch>
                  <a:fillRect/>
                </a:stretch>
              </a:blipFill>
            </p:spPr>
            <p:txBody>
              <a:bodyPr/>
              <a:lstStyle/>
              <a:p>
                <a:r>
                  <a:rPr lang="en-FI">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4D2E9100-470F-58C1-C45D-94393E35B494}"/>
                  </a:ext>
                </a:extLst>
              </p:cNvPr>
              <p:cNvSpPr txBox="1"/>
              <p:nvPr/>
            </p:nvSpPr>
            <p:spPr>
              <a:xfrm>
                <a:off x="276792" y="3905271"/>
                <a:ext cx="4295208" cy="307777"/>
              </a:xfrm>
              <a:prstGeom prst="rect">
                <a:avLst/>
              </a:prstGeom>
              <a:solidFill>
                <a:srgbClr val="00FFFF"/>
              </a:solidFill>
            </p:spPr>
            <p:txBody>
              <a:bodyPr wrap="square">
                <a:spAutoFit/>
              </a:bodyPr>
              <a:lstStyle/>
              <a:p>
                <a:r>
                  <a:rPr lang="en-GB" sz="1400" dirty="0">
                    <a:effectLst/>
                    <a:latin typeface="STIX" panose="02020603050405020304" pitchFamily="18" charset="0"/>
                  </a:rPr>
                  <a:t>where V </a:t>
                </a:r>
                <a:r>
                  <a:rPr lang="en-GB" sz="1400" dirty="0">
                    <a:effectLst/>
                    <a:latin typeface="Symbol" pitchFamily="2" charset="2"/>
                  </a:rPr>
                  <a:t>= </a:t>
                </a:r>
                <a:r>
                  <a:rPr lang="en-GB" sz="1400" i="1" dirty="0">
                    <a:effectLst/>
                    <a:latin typeface="STIX" panose="02020603050405020304" pitchFamily="18" charset="0"/>
                  </a:rPr>
                  <a:t>ds</a:t>
                </a:r>
                <a:r>
                  <a:rPr lang="en-GB" sz="1400" dirty="0">
                    <a:effectLst/>
                    <a:latin typeface="STIX" panose="02020603050405020304" pitchFamily="18" charset="0"/>
                  </a:rPr>
                  <a:t>/</a:t>
                </a:r>
                <a:r>
                  <a:rPr lang="en-GB" sz="1400" i="1" dirty="0">
                    <a:effectLst/>
                    <a:latin typeface="STIX" panose="02020603050405020304" pitchFamily="18" charset="0"/>
                  </a:rPr>
                  <a:t>dt. I</a:t>
                </a:r>
                <a:r>
                  <a:rPr lang="en-GB" sz="1400" dirty="0">
                    <a:effectLst/>
                    <a:latin typeface="STIX" panose="02020603050405020304" pitchFamily="18" charset="0"/>
                  </a:rPr>
                  <a:t>ntegrating from </a:t>
                </a:r>
                <a14:m>
                  <m:oMath xmlns:m="http://schemas.openxmlformats.org/officeDocument/2006/math">
                    <m:sSub>
                      <m:sSubPr>
                        <m:ctrlPr>
                          <a:rPr lang="en-GB" sz="1400" i="1" dirty="0" smtClean="0">
                            <a:effectLst/>
                            <a:latin typeface="Cambria Math" panose="02040503050406030204" pitchFamily="18" charset="0"/>
                          </a:rPr>
                        </m:ctrlPr>
                      </m:sSubPr>
                      <m:e>
                        <m:r>
                          <a:rPr lang="fi-FI" sz="1400" b="0" i="1" dirty="0" smtClean="0">
                            <a:effectLst/>
                            <a:latin typeface="Cambria Math" panose="02040503050406030204" pitchFamily="18" charset="0"/>
                          </a:rPr>
                          <m:t>𝑠</m:t>
                        </m:r>
                      </m:e>
                      <m:sub>
                        <m:r>
                          <a:rPr lang="fi-FI" sz="1400" b="0" i="1" dirty="0" smtClean="0">
                            <a:effectLst/>
                            <a:latin typeface="Cambria Math" panose="02040503050406030204" pitchFamily="18" charset="0"/>
                          </a:rPr>
                          <m:t>1</m:t>
                        </m:r>
                      </m:sub>
                    </m:sSub>
                  </m:oMath>
                </a14:m>
                <a:r>
                  <a:rPr lang="en-GB" sz="800" dirty="0">
                    <a:effectLst/>
                    <a:latin typeface="STIX" panose="02020603050405020304" pitchFamily="18" charset="0"/>
                  </a:rPr>
                  <a:t> </a:t>
                </a:r>
                <a:r>
                  <a:rPr lang="en-GB" sz="1400" dirty="0">
                    <a:effectLst/>
                    <a:latin typeface="STIX" panose="02020603050405020304" pitchFamily="18" charset="0"/>
                  </a:rPr>
                  <a:t>to </a:t>
                </a:r>
                <a14:m>
                  <m:oMath xmlns:m="http://schemas.openxmlformats.org/officeDocument/2006/math">
                    <m:sSub>
                      <m:sSubPr>
                        <m:ctrlPr>
                          <a:rPr lang="en-GB" sz="1400" i="1" dirty="0">
                            <a:latin typeface="Cambria Math" panose="02040503050406030204" pitchFamily="18" charset="0"/>
                          </a:rPr>
                        </m:ctrlPr>
                      </m:sSubPr>
                      <m:e>
                        <m:r>
                          <a:rPr lang="fi-FI" sz="1400" i="1" dirty="0">
                            <a:latin typeface="Cambria Math" panose="02040503050406030204" pitchFamily="18" charset="0"/>
                          </a:rPr>
                          <m:t>𝑠</m:t>
                        </m:r>
                      </m:e>
                      <m:sub>
                        <m:r>
                          <a:rPr lang="fi-FI" sz="1400" b="0" i="1" dirty="0" smtClean="0">
                            <a:latin typeface="Cambria Math" panose="02040503050406030204" pitchFamily="18" charset="0"/>
                          </a:rPr>
                          <m:t>2</m:t>
                        </m:r>
                      </m:sub>
                    </m:sSub>
                  </m:oMath>
                </a14:m>
                <a:r>
                  <a:rPr lang="en-GB" sz="800" dirty="0">
                    <a:effectLst/>
                    <a:latin typeface="STIX" panose="02020603050405020304" pitchFamily="18" charset="0"/>
                  </a:rPr>
                  <a:t> </a:t>
                </a:r>
                <a:r>
                  <a:rPr lang="en-GB" sz="1400" dirty="0">
                    <a:effectLst/>
                    <a:latin typeface="STIX" panose="02020603050405020304" pitchFamily="18" charset="0"/>
                  </a:rPr>
                  <a:t>gives </a:t>
                </a:r>
                <a:endParaRPr lang="en-GB" dirty="0"/>
              </a:p>
            </p:txBody>
          </p:sp>
        </mc:Choice>
        <mc:Fallback xmlns="">
          <p:sp>
            <p:nvSpPr>
              <p:cNvPr id="15" name="TextBox 14">
                <a:extLst>
                  <a:ext uri="{FF2B5EF4-FFF2-40B4-BE49-F238E27FC236}">
                    <a16:creationId xmlns:a16="http://schemas.microsoft.com/office/drawing/2014/main" id="{4D2E9100-470F-58C1-C45D-94393E35B494}"/>
                  </a:ext>
                </a:extLst>
              </p:cNvPr>
              <p:cNvSpPr txBox="1">
                <a:spLocks noRot="1" noChangeAspect="1" noMove="1" noResize="1" noEditPoints="1" noAdjustHandles="1" noChangeArrowheads="1" noChangeShapeType="1" noTextEdit="1"/>
              </p:cNvSpPr>
              <p:nvPr/>
            </p:nvSpPr>
            <p:spPr>
              <a:xfrm>
                <a:off x="276792" y="3905271"/>
                <a:ext cx="4295208" cy="307777"/>
              </a:xfrm>
              <a:prstGeom prst="rect">
                <a:avLst/>
              </a:prstGeom>
              <a:blipFill>
                <a:blip r:embed="rId6"/>
                <a:stretch>
                  <a:fillRect l="-295" t="-8000" b="-20000"/>
                </a:stretch>
              </a:blipFill>
            </p:spPr>
            <p:txBody>
              <a:bodyPr/>
              <a:lstStyle/>
              <a:p>
                <a:r>
                  <a:rPr lang="en-FI">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AAE9A284-ED5B-FD19-105F-18A7DC5D15B1}"/>
                  </a:ext>
                </a:extLst>
              </p:cNvPr>
              <p:cNvSpPr txBox="1"/>
              <p:nvPr/>
            </p:nvSpPr>
            <p:spPr>
              <a:xfrm>
                <a:off x="1487662" y="4493271"/>
                <a:ext cx="1646541" cy="49693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nary>
                        <m:naryPr>
                          <m:ctrlPr>
                            <a:rPr lang="en-FI" i="1" smtClean="0">
                              <a:latin typeface="Cambria Math" panose="02040503050406030204" pitchFamily="18" charset="0"/>
                            </a:rPr>
                          </m:ctrlPr>
                        </m:naryPr>
                        <m:sub>
                          <m:sSub>
                            <m:sSubPr>
                              <m:ctrlPr>
                                <a:rPr lang="en-FI" i="1" smtClean="0">
                                  <a:latin typeface="Cambria Math" panose="02040503050406030204" pitchFamily="18" charset="0"/>
                                </a:rPr>
                              </m:ctrlPr>
                            </m:sSubPr>
                            <m:e>
                              <m:r>
                                <a:rPr lang="fi-FI" b="0" i="1" smtClean="0">
                                  <a:latin typeface="Cambria Math" panose="02040503050406030204" pitchFamily="18" charset="0"/>
                                </a:rPr>
                                <m:t>𝑉</m:t>
                              </m:r>
                            </m:e>
                            <m:sub>
                              <m:r>
                                <a:rPr lang="fi-FI" b="0" i="1" smtClean="0">
                                  <a:latin typeface="Cambria Math" panose="02040503050406030204" pitchFamily="18" charset="0"/>
                                </a:rPr>
                                <m:t>1</m:t>
                              </m:r>
                            </m:sub>
                          </m:sSub>
                        </m:sub>
                        <m:sup>
                          <m:r>
                            <a:rPr lang="fi-FI" b="0" i="1" smtClean="0">
                              <a:latin typeface="Cambria Math" panose="02040503050406030204" pitchFamily="18" charset="0"/>
                            </a:rPr>
                            <m:t>𝑉</m:t>
                          </m:r>
                          <m:r>
                            <a:rPr lang="fi-FI" b="0" i="1" smtClean="0">
                              <a:latin typeface="Cambria Math" panose="02040503050406030204" pitchFamily="18" charset="0"/>
                            </a:rPr>
                            <m:t>2</m:t>
                          </m:r>
                        </m:sup>
                        <m:e>
                          <m:r>
                            <a:rPr lang="fi-FI" b="0" i="1" smtClean="0">
                              <a:latin typeface="Cambria Math" panose="02040503050406030204" pitchFamily="18" charset="0"/>
                            </a:rPr>
                            <m:t>𝑚𝑉𝑑𝑉</m:t>
                          </m:r>
                          <m:r>
                            <a:rPr lang="fi-FI" b="0" i="1" smtClean="0">
                              <a:latin typeface="Cambria Math" panose="02040503050406030204" pitchFamily="18" charset="0"/>
                            </a:rPr>
                            <m:t>=</m:t>
                          </m:r>
                          <m:nary>
                            <m:naryPr>
                              <m:ctrlPr>
                                <a:rPr lang="en-FI" i="1">
                                  <a:latin typeface="Cambria Math" panose="02040503050406030204" pitchFamily="18" charset="0"/>
                                </a:rPr>
                              </m:ctrlPr>
                            </m:naryPr>
                            <m:sub>
                              <m:sSub>
                                <m:sSubPr>
                                  <m:ctrlPr>
                                    <a:rPr lang="en-FI" i="1">
                                      <a:latin typeface="Cambria Math" panose="02040503050406030204" pitchFamily="18" charset="0"/>
                                    </a:rPr>
                                  </m:ctrlPr>
                                </m:sSubPr>
                                <m:e>
                                  <m:r>
                                    <a:rPr lang="fi-FI" b="0" i="1" smtClean="0">
                                      <a:latin typeface="Cambria Math" panose="02040503050406030204" pitchFamily="18" charset="0"/>
                                    </a:rPr>
                                    <m:t>𝑠</m:t>
                                  </m:r>
                                </m:e>
                                <m:sub>
                                  <m:r>
                                    <a:rPr lang="fi-FI" i="1">
                                      <a:latin typeface="Cambria Math" panose="02040503050406030204" pitchFamily="18" charset="0"/>
                                    </a:rPr>
                                    <m:t>1</m:t>
                                  </m:r>
                                </m:sub>
                              </m:sSub>
                            </m:sub>
                            <m:sup>
                              <m:sSub>
                                <m:sSubPr>
                                  <m:ctrlPr>
                                    <a:rPr lang="fi-FI" b="0" i="1" smtClean="0">
                                      <a:latin typeface="Cambria Math" panose="02040503050406030204" pitchFamily="18" charset="0"/>
                                    </a:rPr>
                                  </m:ctrlPr>
                                </m:sSubPr>
                                <m:e>
                                  <m:r>
                                    <a:rPr lang="fi-FI" b="0" i="1" smtClean="0">
                                      <a:latin typeface="Cambria Math" panose="02040503050406030204" pitchFamily="18" charset="0"/>
                                    </a:rPr>
                                    <m:t>𝑠</m:t>
                                  </m:r>
                                </m:e>
                                <m:sub>
                                  <m:r>
                                    <a:rPr lang="fi-FI" b="0" i="1" smtClean="0">
                                      <a:latin typeface="Cambria Math" panose="02040503050406030204" pitchFamily="18" charset="0"/>
                                    </a:rPr>
                                    <m:t>2</m:t>
                                  </m:r>
                                </m:sub>
                              </m:sSub>
                            </m:sup>
                            <m:e>
                              <m:sSub>
                                <m:sSubPr>
                                  <m:ctrlPr>
                                    <a:rPr lang="fi-FI" i="1" smtClean="0">
                                      <a:latin typeface="Cambria Math" panose="02040503050406030204" pitchFamily="18" charset="0"/>
                                    </a:rPr>
                                  </m:ctrlPr>
                                </m:sSubPr>
                                <m:e>
                                  <m:r>
                                    <a:rPr lang="fi-FI" i="1">
                                      <a:latin typeface="Cambria Math" panose="02040503050406030204" pitchFamily="18" charset="0"/>
                                    </a:rPr>
                                    <m:t>𝐹</m:t>
                                  </m:r>
                                </m:e>
                                <m:sub>
                                  <m:r>
                                    <a:rPr lang="fi-FI" b="0" i="1" smtClean="0">
                                      <a:latin typeface="Cambria Math" panose="02040503050406030204" pitchFamily="18" charset="0"/>
                                    </a:rPr>
                                    <m:t>𝑠</m:t>
                                  </m:r>
                                </m:sub>
                              </m:sSub>
                              <m:r>
                                <a:rPr lang="fi-FI" i="1">
                                  <a:latin typeface="Cambria Math" panose="02040503050406030204" pitchFamily="18" charset="0"/>
                                </a:rPr>
                                <m:t>𝑑</m:t>
                              </m:r>
                              <m:r>
                                <a:rPr lang="fi-FI" b="0" i="1" smtClean="0">
                                  <a:latin typeface="Cambria Math" panose="02040503050406030204" pitchFamily="18" charset="0"/>
                                </a:rPr>
                                <m:t>𝑠</m:t>
                              </m:r>
                            </m:e>
                          </m:nary>
                        </m:e>
                      </m:nary>
                    </m:oMath>
                  </m:oMathPara>
                </a14:m>
                <a:endParaRPr lang="en-FI" dirty="0"/>
              </a:p>
            </p:txBody>
          </p:sp>
        </mc:Choice>
        <mc:Fallback xmlns="">
          <p:sp>
            <p:nvSpPr>
              <p:cNvPr id="16" name="TextBox 15">
                <a:extLst>
                  <a:ext uri="{FF2B5EF4-FFF2-40B4-BE49-F238E27FC236}">
                    <a16:creationId xmlns:a16="http://schemas.microsoft.com/office/drawing/2014/main" id="{AAE9A284-ED5B-FD19-105F-18A7DC5D15B1}"/>
                  </a:ext>
                </a:extLst>
              </p:cNvPr>
              <p:cNvSpPr txBox="1">
                <a:spLocks noRot="1" noChangeAspect="1" noMove="1" noResize="1" noEditPoints="1" noAdjustHandles="1" noChangeArrowheads="1" noChangeShapeType="1" noTextEdit="1"/>
              </p:cNvSpPr>
              <p:nvPr/>
            </p:nvSpPr>
            <p:spPr>
              <a:xfrm>
                <a:off x="1487662" y="4493271"/>
                <a:ext cx="1646541" cy="496931"/>
              </a:xfrm>
              <a:prstGeom prst="rect">
                <a:avLst/>
              </a:prstGeom>
              <a:blipFill>
                <a:blip r:embed="rId7"/>
                <a:stretch>
                  <a:fillRect l="-44615" t="-170732" r="-10000" b="-243902"/>
                </a:stretch>
              </a:blipFill>
            </p:spPr>
            <p:txBody>
              <a:bodyPr/>
              <a:lstStyle/>
              <a:p>
                <a:r>
                  <a:rPr lang="en-FI">
                    <a:noFill/>
                  </a:rPr>
                  <a:t> </a:t>
                </a:r>
              </a:p>
            </p:txBody>
          </p:sp>
        </mc:Fallback>
      </mc:AlternateContent>
      <p:sp>
        <p:nvSpPr>
          <p:cNvPr id="17" name="TextBox 16">
            <a:extLst>
              <a:ext uri="{FF2B5EF4-FFF2-40B4-BE49-F238E27FC236}">
                <a16:creationId xmlns:a16="http://schemas.microsoft.com/office/drawing/2014/main" id="{6B949CDA-A951-D2BB-B871-93BC324BA022}"/>
              </a:ext>
            </a:extLst>
          </p:cNvPr>
          <p:cNvSpPr txBox="1"/>
          <p:nvPr/>
        </p:nvSpPr>
        <p:spPr>
          <a:xfrm>
            <a:off x="5615541" y="4089937"/>
            <a:ext cx="2134199" cy="246221"/>
          </a:xfrm>
          <a:prstGeom prst="rect">
            <a:avLst/>
          </a:prstGeom>
          <a:noFill/>
        </p:spPr>
        <p:txBody>
          <a:bodyPr wrap="square" rtlCol="0">
            <a:spAutoFit/>
          </a:bodyPr>
          <a:lstStyle/>
          <a:p>
            <a:r>
              <a:rPr lang="en-FI" sz="1000" dirty="0"/>
              <a:t>Forces acting on a moving system</a:t>
            </a:r>
          </a:p>
        </p:txBody>
      </p:sp>
    </p:spTree>
    <p:extLst>
      <p:ext uri="{BB962C8B-B14F-4D97-AF65-F5344CB8AC3E}">
        <p14:creationId xmlns:p14="http://schemas.microsoft.com/office/powerpoint/2010/main" val="678762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F053FDC-F859-49E1-B881-63C08B7FBBC9}"/>
              </a:ext>
            </a:extLst>
          </p:cNvPr>
          <p:cNvSpPr/>
          <p:nvPr/>
        </p:nvSpPr>
        <p:spPr>
          <a:xfrm>
            <a:off x="276793" y="368119"/>
            <a:ext cx="8515473" cy="584775"/>
          </a:xfrm>
          <a:prstGeom prst="rect">
            <a:avLst/>
          </a:prstGeom>
        </p:spPr>
        <p:txBody>
          <a:bodyPr wrap="none">
            <a:spAutoFit/>
          </a:bodyPr>
          <a:lstStyle/>
          <a:p>
            <a:r>
              <a:rPr lang="en-US" sz="3200" b="1" dirty="0"/>
              <a:t>Reviewing Mechanical Concepts of Energy</a:t>
            </a:r>
            <a:endParaRPr lang="fi-FI" sz="3200" b="1" dirty="0"/>
          </a:p>
        </p:txBody>
      </p:sp>
      <p:sp>
        <p:nvSpPr>
          <p:cNvPr id="2" name="TextBox 1">
            <a:extLst>
              <a:ext uri="{FF2B5EF4-FFF2-40B4-BE49-F238E27FC236}">
                <a16:creationId xmlns:a16="http://schemas.microsoft.com/office/drawing/2014/main" id="{51DE99AE-A40D-3DC6-DFE3-5F48E130631E}"/>
              </a:ext>
            </a:extLst>
          </p:cNvPr>
          <p:cNvSpPr txBox="1"/>
          <p:nvPr/>
        </p:nvSpPr>
        <p:spPr>
          <a:xfrm>
            <a:off x="276793" y="1164744"/>
            <a:ext cx="4763386" cy="307777"/>
          </a:xfrm>
          <a:prstGeom prst="rect">
            <a:avLst/>
          </a:prstGeom>
          <a:solidFill>
            <a:srgbClr val="00FFFF"/>
          </a:solidFill>
        </p:spPr>
        <p:txBody>
          <a:bodyPr wrap="square">
            <a:spAutoFit/>
          </a:bodyPr>
          <a:lstStyle/>
          <a:p>
            <a:r>
              <a:rPr lang="en-GB" sz="1400" dirty="0">
                <a:effectLst/>
                <a:latin typeface="STIX" panose="02020603050405020304" pitchFamily="18" charset="0"/>
              </a:rPr>
              <a:t>The integral on the left is evaluated as follows </a:t>
            </a:r>
            <a:endParaRPr lang="en-GB" dirty="0"/>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5AC9E1D7-CEC5-6DA0-E18C-179848DB4665}"/>
                  </a:ext>
                </a:extLst>
              </p:cNvPr>
              <p:cNvSpPr txBox="1"/>
              <p:nvPr/>
            </p:nvSpPr>
            <p:spPr>
              <a:xfrm>
                <a:off x="723014" y="1516116"/>
                <a:ext cx="3168502" cy="61452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nary>
                        <m:naryPr>
                          <m:ctrlPr>
                            <a:rPr lang="en-FI" i="1" smtClean="0">
                              <a:latin typeface="Cambria Math" panose="02040503050406030204" pitchFamily="18" charset="0"/>
                            </a:rPr>
                          </m:ctrlPr>
                        </m:naryPr>
                        <m:sub>
                          <m:sSub>
                            <m:sSubPr>
                              <m:ctrlPr>
                                <a:rPr lang="en-FI" i="1" smtClean="0">
                                  <a:latin typeface="Cambria Math" panose="02040503050406030204" pitchFamily="18" charset="0"/>
                                </a:rPr>
                              </m:ctrlPr>
                            </m:sSubPr>
                            <m:e>
                              <m:r>
                                <a:rPr lang="fi-FI" b="0" i="1" smtClean="0">
                                  <a:latin typeface="Cambria Math" panose="02040503050406030204" pitchFamily="18" charset="0"/>
                                </a:rPr>
                                <m:t>𝑉</m:t>
                              </m:r>
                            </m:e>
                            <m:sub>
                              <m:r>
                                <a:rPr lang="fi-FI" b="0" i="1" smtClean="0">
                                  <a:latin typeface="Cambria Math" panose="02040503050406030204" pitchFamily="18" charset="0"/>
                                </a:rPr>
                                <m:t>1</m:t>
                              </m:r>
                            </m:sub>
                          </m:sSub>
                        </m:sub>
                        <m:sup>
                          <m:r>
                            <a:rPr lang="fi-FI" b="0" i="1" smtClean="0">
                              <a:latin typeface="Cambria Math" panose="02040503050406030204" pitchFamily="18" charset="0"/>
                            </a:rPr>
                            <m:t>𝑉</m:t>
                          </m:r>
                          <m:r>
                            <a:rPr lang="fi-FI" b="0" i="1" smtClean="0">
                              <a:latin typeface="Cambria Math" panose="02040503050406030204" pitchFamily="18" charset="0"/>
                            </a:rPr>
                            <m:t>2</m:t>
                          </m:r>
                        </m:sup>
                        <m:e>
                          <m:r>
                            <a:rPr lang="fi-FI" b="0" i="1" smtClean="0">
                              <a:latin typeface="Cambria Math" panose="02040503050406030204" pitchFamily="18" charset="0"/>
                            </a:rPr>
                            <m:t>𝑚𝑉𝑑𝑉</m:t>
                          </m:r>
                          <m:r>
                            <a:rPr lang="fi-FI" b="0" i="1" smtClean="0">
                              <a:latin typeface="Cambria Math" panose="02040503050406030204" pitchFamily="18" charset="0"/>
                            </a:rPr>
                            <m:t>=</m:t>
                          </m:r>
                          <m:sSubSup>
                            <m:sSubSupPr>
                              <m:ctrlPr>
                                <a:rPr lang="fi-FI" b="0" i="1" smtClean="0">
                                  <a:latin typeface="Cambria Math" panose="02040503050406030204" pitchFamily="18" charset="0"/>
                                </a:rPr>
                              </m:ctrlPr>
                            </m:sSubSupPr>
                            <m:e>
                              <m:d>
                                <m:dPr>
                                  <m:begChr m:val=""/>
                                  <m:endChr m:val="]"/>
                                  <m:ctrlPr>
                                    <a:rPr lang="fi-FI" i="1">
                                      <a:latin typeface="Cambria Math" panose="02040503050406030204" pitchFamily="18" charset="0"/>
                                    </a:rPr>
                                  </m:ctrlPr>
                                </m:dPr>
                                <m:e>
                                  <m:f>
                                    <m:fPr>
                                      <m:ctrlPr>
                                        <a:rPr lang="fi-FI" i="1">
                                          <a:latin typeface="Cambria Math" panose="02040503050406030204" pitchFamily="18" charset="0"/>
                                        </a:rPr>
                                      </m:ctrlPr>
                                    </m:fPr>
                                    <m:num>
                                      <m:r>
                                        <a:rPr lang="fi-FI" i="1">
                                          <a:latin typeface="Cambria Math" panose="02040503050406030204" pitchFamily="18" charset="0"/>
                                        </a:rPr>
                                        <m:t>1</m:t>
                                      </m:r>
                                    </m:num>
                                    <m:den>
                                      <m:r>
                                        <a:rPr lang="fi-FI" i="1">
                                          <a:latin typeface="Cambria Math" panose="02040503050406030204" pitchFamily="18" charset="0"/>
                                        </a:rPr>
                                        <m:t>2</m:t>
                                      </m:r>
                                    </m:den>
                                  </m:f>
                                  <m:r>
                                    <a:rPr lang="fi-FI" i="1">
                                      <a:latin typeface="Cambria Math" panose="02040503050406030204" pitchFamily="18" charset="0"/>
                                    </a:rPr>
                                    <m:t>𝑚</m:t>
                                  </m:r>
                                  <m:sSup>
                                    <m:sSupPr>
                                      <m:ctrlPr>
                                        <a:rPr lang="fi-FI" i="1">
                                          <a:latin typeface="Cambria Math" panose="02040503050406030204" pitchFamily="18" charset="0"/>
                                        </a:rPr>
                                      </m:ctrlPr>
                                    </m:sSupPr>
                                    <m:e>
                                      <m:r>
                                        <a:rPr lang="fi-FI" i="1">
                                          <a:latin typeface="Cambria Math" panose="02040503050406030204" pitchFamily="18" charset="0"/>
                                        </a:rPr>
                                        <m:t>𝑉</m:t>
                                      </m:r>
                                    </m:e>
                                    <m:sup>
                                      <m:r>
                                        <a:rPr lang="fi-FI" i="1">
                                          <a:latin typeface="Cambria Math" panose="02040503050406030204" pitchFamily="18" charset="0"/>
                                        </a:rPr>
                                        <m:t>2</m:t>
                                      </m:r>
                                    </m:sup>
                                  </m:sSup>
                                </m:e>
                              </m:d>
                            </m:e>
                            <m:sub>
                              <m:sSub>
                                <m:sSubPr>
                                  <m:ctrlPr>
                                    <a:rPr lang="fi-FI" b="0" i="1" smtClean="0">
                                      <a:latin typeface="Cambria Math" panose="02040503050406030204" pitchFamily="18" charset="0"/>
                                    </a:rPr>
                                  </m:ctrlPr>
                                </m:sSubPr>
                                <m:e>
                                  <m:r>
                                    <a:rPr lang="fi-FI" b="0" i="1" smtClean="0">
                                      <a:latin typeface="Cambria Math" panose="02040503050406030204" pitchFamily="18" charset="0"/>
                                    </a:rPr>
                                    <m:t>𝑉</m:t>
                                  </m:r>
                                </m:e>
                                <m:sub>
                                  <m:r>
                                    <a:rPr lang="fi-FI" b="0" i="1" smtClean="0">
                                      <a:latin typeface="Cambria Math" panose="02040503050406030204" pitchFamily="18" charset="0"/>
                                    </a:rPr>
                                    <m:t>1</m:t>
                                  </m:r>
                                </m:sub>
                              </m:sSub>
                            </m:sub>
                            <m:sup>
                              <m:sSub>
                                <m:sSubPr>
                                  <m:ctrlPr>
                                    <a:rPr lang="fi-FI" b="0" i="1" smtClean="0">
                                      <a:latin typeface="Cambria Math" panose="02040503050406030204" pitchFamily="18" charset="0"/>
                                    </a:rPr>
                                  </m:ctrlPr>
                                </m:sSubPr>
                                <m:e>
                                  <m:r>
                                    <a:rPr lang="fi-FI" b="0" i="1" smtClean="0">
                                      <a:latin typeface="Cambria Math" panose="02040503050406030204" pitchFamily="18" charset="0"/>
                                    </a:rPr>
                                    <m:t>𝑉</m:t>
                                  </m:r>
                                </m:e>
                                <m:sub>
                                  <m:r>
                                    <a:rPr lang="fi-FI" b="0" i="1" smtClean="0">
                                      <a:latin typeface="Cambria Math" panose="02040503050406030204" pitchFamily="18" charset="0"/>
                                    </a:rPr>
                                    <m:t>2</m:t>
                                  </m:r>
                                </m:sub>
                              </m:sSub>
                            </m:sup>
                          </m:sSubSup>
                          <m:r>
                            <a:rPr lang="fi-FI" b="0" i="1" smtClean="0">
                              <a:latin typeface="Cambria Math" panose="02040503050406030204" pitchFamily="18" charset="0"/>
                            </a:rPr>
                            <m:t>=</m:t>
                          </m:r>
                          <m:f>
                            <m:fPr>
                              <m:ctrlPr>
                                <a:rPr lang="fi-FI" b="0" i="1" smtClean="0">
                                  <a:latin typeface="Cambria Math" panose="02040503050406030204" pitchFamily="18" charset="0"/>
                                </a:rPr>
                              </m:ctrlPr>
                            </m:fPr>
                            <m:num>
                              <m:r>
                                <a:rPr lang="fi-FI" b="0" i="1" smtClean="0">
                                  <a:latin typeface="Cambria Math" panose="02040503050406030204" pitchFamily="18" charset="0"/>
                                </a:rPr>
                                <m:t>1</m:t>
                              </m:r>
                            </m:num>
                            <m:den>
                              <m:r>
                                <a:rPr lang="fi-FI" b="0" i="1" smtClean="0">
                                  <a:latin typeface="Cambria Math" panose="02040503050406030204" pitchFamily="18" charset="0"/>
                                </a:rPr>
                                <m:t>2</m:t>
                              </m:r>
                            </m:den>
                          </m:f>
                          <m:d>
                            <m:dPr>
                              <m:ctrlPr>
                                <a:rPr lang="fi-FI" b="0" i="1" smtClean="0">
                                  <a:latin typeface="Cambria Math" panose="02040503050406030204" pitchFamily="18" charset="0"/>
                                </a:rPr>
                              </m:ctrlPr>
                            </m:dPr>
                            <m:e>
                              <m:sSubSup>
                                <m:sSubSupPr>
                                  <m:ctrlPr>
                                    <a:rPr lang="fi-FI" b="0" i="1" smtClean="0">
                                      <a:latin typeface="Cambria Math" panose="02040503050406030204" pitchFamily="18" charset="0"/>
                                    </a:rPr>
                                  </m:ctrlPr>
                                </m:sSubSupPr>
                                <m:e>
                                  <m:r>
                                    <a:rPr lang="fi-FI" b="0" i="1" smtClean="0">
                                      <a:latin typeface="Cambria Math" panose="02040503050406030204" pitchFamily="18" charset="0"/>
                                    </a:rPr>
                                    <m:t>𝑉</m:t>
                                  </m:r>
                                </m:e>
                                <m:sub>
                                  <m:r>
                                    <a:rPr lang="fi-FI" b="0" i="1" smtClean="0">
                                      <a:latin typeface="Cambria Math" panose="02040503050406030204" pitchFamily="18" charset="0"/>
                                    </a:rPr>
                                    <m:t>2</m:t>
                                  </m:r>
                                </m:sub>
                                <m:sup>
                                  <m:r>
                                    <a:rPr lang="fi-FI" b="0" i="1" smtClean="0">
                                      <a:latin typeface="Cambria Math" panose="02040503050406030204" pitchFamily="18" charset="0"/>
                                    </a:rPr>
                                    <m:t>2</m:t>
                                  </m:r>
                                </m:sup>
                              </m:sSubSup>
                              <m:r>
                                <a:rPr lang="fi-FI" b="0" i="1" smtClean="0">
                                  <a:latin typeface="Cambria Math" panose="02040503050406030204" pitchFamily="18" charset="0"/>
                                </a:rPr>
                                <m:t>−</m:t>
                              </m:r>
                              <m:sSubSup>
                                <m:sSubSupPr>
                                  <m:ctrlPr>
                                    <a:rPr lang="fi-FI" i="1">
                                      <a:latin typeface="Cambria Math" panose="02040503050406030204" pitchFamily="18" charset="0"/>
                                    </a:rPr>
                                  </m:ctrlPr>
                                </m:sSubSupPr>
                                <m:e>
                                  <m:r>
                                    <a:rPr lang="fi-FI" i="1">
                                      <a:latin typeface="Cambria Math" panose="02040503050406030204" pitchFamily="18" charset="0"/>
                                    </a:rPr>
                                    <m:t>𝑉</m:t>
                                  </m:r>
                                </m:e>
                                <m:sub>
                                  <m:r>
                                    <a:rPr lang="fi-FI" b="0" i="1" smtClean="0">
                                      <a:latin typeface="Cambria Math" panose="02040503050406030204" pitchFamily="18" charset="0"/>
                                    </a:rPr>
                                    <m:t>1</m:t>
                                  </m:r>
                                </m:sub>
                                <m:sup>
                                  <m:r>
                                    <a:rPr lang="fi-FI" i="1">
                                      <a:latin typeface="Cambria Math" panose="02040503050406030204" pitchFamily="18" charset="0"/>
                                    </a:rPr>
                                    <m:t>2</m:t>
                                  </m:r>
                                </m:sup>
                              </m:sSubSup>
                            </m:e>
                          </m:d>
                        </m:e>
                      </m:nary>
                    </m:oMath>
                  </m:oMathPara>
                </a14:m>
                <a:endParaRPr lang="en-FI" dirty="0"/>
              </a:p>
            </p:txBody>
          </p:sp>
        </mc:Choice>
        <mc:Fallback xmlns="">
          <p:sp>
            <p:nvSpPr>
              <p:cNvPr id="9" name="TextBox 8">
                <a:extLst>
                  <a:ext uri="{FF2B5EF4-FFF2-40B4-BE49-F238E27FC236}">
                    <a16:creationId xmlns:a16="http://schemas.microsoft.com/office/drawing/2014/main" id="{5AC9E1D7-CEC5-6DA0-E18C-179848DB4665}"/>
                  </a:ext>
                </a:extLst>
              </p:cNvPr>
              <p:cNvSpPr txBox="1">
                <a:spLocks noRot="1" noChangeAspect="1" noMove="1" noResize="1" noEditPoints="1" noAdjustHandles="1" noChangeArrowheads="1" noChangeShapeType="1" noTextEdit="1"/>
              </p:cNvSpPr>
              <p:nvPr/>
            </p:nvSpPr>
            <p:spPr>
              <a:xfrm>
                <a:off x="723014" y="1516116"/>
                <a:ext cx="3168502" cy="614527"/>
              </a:xfrm>
              <a:prstGeom prst="rect">
                <a:avLst/>
              </a:prstGeom>
              <a:blipFill>
                <a:blip r:embed="rId3"/>
                <a:stretch>
                  <a:fillRect l="-18000" t="-134694" b="-195918"/>
                </a:stretch>
              </a:blipFill>
            </p:spPr>
            <p:txBody>
              <a:bodyPr/>
              <a:lstStyle/>
              <a:p>
                <a:r>
                  <a:rPr lang="en-FI">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218CAEB9-32B9-78A0-FCAF-5673DDC3F2AC}"/>
                  </a:ext>
                </a:extLst>
              </p:cNvPr>
              <p:cNvSpPr txBox="1"/>
              <p:nvPr/>
            </p:nvSpPr>
            <p:spPr>
              <a:xfrm>
                <a:off x="276793" y="2174238"/>
                <a:ext cx="4763386" cy="846963"/>
              </a:xfrm>
              <a:prstGeom prst="rect">
                <a:avLst/>
              </a:prstGeom>
              <a:solidFill>
                <a:srgbClr val="00FFFF"/>
              </a:solidFill>
            </p:spPr>
            <p:txBody>
              <a:bodyPr wrap="square">
                <a:spAutoFit/>
              </a:bodyPr>
              <a:lstStyle/>
              <a:p>
                <a:r>
                  <a:rPr lang="en-GB" sz="1400" dirty="0">
                    <a:effectLst/>
                    <a:latin typeface="STIX" panose="02020603050405020304" pitchFamily="18" charset="0"/>
                  </a:rPr>
                  <a:t>The quantity </a:t>
                </a:r>
                <a14:m>
                  <m:oMath xmlns:m="http://schemas.openxmlformats.org/officeDocument/2006/math">
                    <m:f>
                      <m:fPr>
                        <m:ctrlPr>
                          <a:rPr lang="en-GB" sz="1400" i="1" smtClean="0">
                            <a:effectLst/>
                            <a:latin typeface="Cambria Math" panose="02040503050406030204" pitchFamily="18" charset="0"/>
                          </a:rPr>
                        </m:ctrlPr>
                      </m:fPr>
                      <m:num>
                        <m:r>
                          <a:rPr lang="fi-FI" sz="1400" b="0" i="1" smtClean="0">
                            <a:effectLst/>
                            <a:latin typeface="Cambria Math" panose="02040503050406030204" pitchFamily="18" charset="0"/>
                          </a:rPr>
                          <m:t>1</m:t>
                        </m:r>
                      </m:num>
                      <m:den>
                        <m:r>
                          <a:rPr lang="fi-FI" sz="1400" b="0" i="1" smtClean="0">
                            <a:effectLst/>
                            <a:latin typeface="Cambria Math" panose="02040503050406030204" pitchFamily="18" charset="0"/>
                          </a:rPr>
                          <m:t>2</m:t>
                        </m:r>
                      </m:den>
                    </m:f>
                    <m:r>
                      <a:rPr lang="fi-FI" sz="1400" b="0" i="1" smtClean="0">
                        <a:effectLst/>
                        <a:latin typeface="Cambria Math" panose="02040503050406030204" pitchFamily="18" charset="0"/>
                      </a:rPr>
                      <m:t>𝑚</m:t>
                    </m:r>
                    <m:sSup>
                      <m:sSupPr>
                        <m:ctrlPr>
                          <a:rPr lang="fi-FI" sz="1400" b="0" i="1" smtClean="0">
                            <a:effectLst/>
                            <a:latin typeface="Cambria Math" panose="02040503050406030204" pitchFamily="18" charset="0"/>
                          </a:rPr>
                        </m:ctrlPr>
                      </m:sSupPr>
                      <m:e>
                        <m:r>
                          <a:rPr lang="fi-FI" sz="1400" b="0" i="1" smtClean="0">
                            <a:effectLst/>
                            <a:latin typeface="Cambria Math" panose="02040503050406030204" pitchFamily="18" charset="0"/>
                          </a:rPr>
                          <m:t>𝑉</m:t>
                        </m:r>
                      </m:e>
                      <m:sup>
                        <m:r>
                          <a:rPr lang="fi-FI" sz="1400" b="0" i="1" smtClean="0">
                            <a:effectLst/>
                            <a:latin typeface="Cambria Math" panose="02040503050406030204" pitchFamily="18" charset="0"/>
                          </a:rPr>
                          <m:t>2</m:t>
                        </m:r>
                      </m:sup>
                    </m:sSup>
                  </m:oMath>
                </a14:m>
                <a:r>
                  <a:rPr lang="en-GB" sz="1400" dirty="0">
                    <a:effectLst/>
                    <a:latin typeface="STIX" panose="02020603050405020304" pitchFamily="18" charset="0"/>
                  </a:rPr>
                  <a:t> is the </a:t>
                </a:r>
                <a:r>
                  <a:rPr lang="en-GB" sz="1400" b="1" dirty="0">
                    <a:solidFill>
                      <a:srgbClr val="05729B"/>
                    </a:solidFill>
                    <a:effectLst/>
                    <a:latin typeface="STIX" panose="02020603050405020304" pitchFamily="18" charset="0"/>
                  </a:rPr>
                  <a:t>kinetic energy</a:t>
                </a:r>
                <a:r>
                  <a:rPr lang="en-GB" sz="1400" dirty="0">
                    <a:effectLst/>
                    <a:latin typeface="STIX" panose="02020603050405020304" pitchFamily="18" charset="0"/>
                  </a:rPr>
                  <a:t>, KE, of the body. Kinetic energy is a scalar quantity. The </a:t>
                </a:r>
                <a:r>
                  <a:rPr lang="en-GB" sz="1400" i="1" dirty="0">
                    <a:effectLst/>
                    <a:latin typeface="STIX" panose="02020603050405020304" pitchFamily="18" charset="0"/>
                  </a:rPr>
                  <a:t>change </a:t>
                </a:r>
                <a:r>
                  <a:rPr lang="en-GB" sz="1400" dirty="0">
                    <a:effectLst/>
                    <a:latin typeface="STIX" panose="02020603050405020304" pitchFamily="18" charset="0"/>
                  </a:rPr>
                  <a:t>in kinetic energy, </a:t>
                </a:r>
                <a:r>
                  <a:rPr lang="en-GB" sz="1400" dirty="0">
                    <a:effectLst/>
                    <a:latin typeface="Symbol" pitchFamily="2" charset="2"/>
                  </a:rPr>
                  <a:t>D</a:t>
                </a:r>
                <a:r>
                  <a:rPr lang="en-GB" sz="1400" dirty="0">
                    <a:effectLst/>
                    <a:latin typeface="STIX" panose="02020603050405020304" pitchFamily="18" charset="0"/>
                  </a:rPr>
                  <a:t>KE, of the body is </a:t>
                </a:r>
                <a:endParaRPr lang="en-GB" dirty="0"/>
              </a:p>
            </p:txBody>
          </p:sp>
        </mc:Choice>
        <mc:Fallback xmlns="">
          <p:sp>
            <p:nvSpPr>
              <p:cNvPr id="11" name="TextBox 10">
                <a:extLst>
                  <a:ext uri="{FF2B5EF4-FFF2-40B4-BE49-F238E27FC236}">
                    <a16:creationId xmlns:a16="http://schemas.microsoft.com/office/drawing/2014/main" id="{218CAEB9-32B9-78A0-FCAF-5673DDC3F2AC}"/>
                  </a:ext>
                </a:extLst>
              </p:cNvPr>
              <p:cNvSpPr txBox="1">
                <a:spLocks noRot="1" noChangeAspect="1" noMove="1" noResize="1" noEditPoints="1" noAdjustHandles="1" noChangeArrowheads="1" noChangeShapeType="1" noTextEdit="1"/>
              </p:cNvSpPr>
              <p:nvPr/>
            </p:nvSpPr>
            <p:spPr>
              <a:xfrm>
                <a:off x="276793" y="2174238"/>
                <a:ext cx="4763386" cy="846963"/>
              </a:xfrm>
              <a:prstGeom prst="rect">
                <a:avLst/>
              </a:prstGeom>
              <a:blipFill>
                <a:blip r:embed="rId4"/>
                <a:stretch>
                  <a:fillRect l="-266" b="-4412"/>
                </a:stretch>
              </a:blipFill>
            </p:spPr>
            <p:txBody>
              <a:bodyPr/>
              <a:lstStyle/>
              <a:p>
                <a:r>
                  <a:rPr lang="en-FI">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D6864FFC-82B6-53D8-2715-F7A46AE1C9DA}"/>
                  </a:ext>
                </a:extLst>
              </p:cNvPr>
              <p:cNvSpPr txBox="1"/>
              <p:nvPr/>
            </p:nvSpPr>
            <p:spPr>
              <a:xfrm>
                <a:off x="832883" y="3064796"/>
                <a:ext cx="3168502" cy="48128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fi-FI" b="0" i="1" smtClean="0">
                          <a:latin typeface="Cambria Math" panose="02040503050406030204" pitchFamily="18" charset="0"/>
                          <a:ea typeface="Cambria Math" panose="02040503050406030204" pitchFamily="18" charset="0"/>
                        </a:rPr>
                        <m:t>∆</m:t>
                      </m:r>
                      <m:r>
                        <a:rPr lang="fi-FI" b="0" i="1" smtClean="0">
                          <a:latin typeface="Cambria Math" panose="02040503050406030204" pitchFamily="18" charset="0"/>
                          <a:ea typeface="Cambria Math" panose="02040503050406030204" pitchFamily="18" charset="0"/>
                        </a:rPr>
                        <m:t>𝐾𝐸</m:t>
                      </m:r>
                      <m:r>
                        <a:rPr lang="fi-FI" b="0" i="1" smtClean="0">
                          <a:latin typeface="Cambria Math" panose="02040503050406030204" pitchFamily="18" charset="0"/>
                          <a:ea typeface="Cambria Math" panose="02040503050406030204" pitchFamily="18" charset="0"/>
                        </a:rPr>
                        <m:t>=</m:t>
                      </m:r>
                      <m:r>
                        <a:rPr lang="fi-FI" b="0" i="1" smtClean="0">
                          <a:latin typeface="Cambria Math" panose="02040503050406030204" pitchFamily="18" charset="0"/>
                          <a:ea typeface="Cambria Math" panose="02040503050406030204" pitchFamily="18" charset="0"/>
                        </a:rPr>
                        <m:t>𝐾</m:t>
                      </m:r>
                      <m:sSub>
                        <m:sSubPr>
                          <m:ctrlPr>
                            <a:rPr lang="fi-FI" b="0" i="1" smtClean="0">
                              <a:latin typeface="Cambria Math" panose="02040503050406030204" pitchFamily="18" charset="0"/>
                              <a:ea typeface="Cambria Math" panose="02040503050406030204" pitchFamily="18" charset="0"/>
                            </a:rPr>
                          </m:ctrlPr>
                        </m:sSubPr>
                        <m:e>
                          <m:r>
                            <a:rPr lang="fi-FI" b="0" i="1" smtClean="0">
                              <a:latin typeface="Cambria Math" panose="02040503050406030204" pitchFamily="18" charset="0"/>
                              <a:ea typeface="Cambria Math" panose="02040503050406030204" pitchFamily="18" charset="0"/>
                            </a:rPr>
                            <m:t>𝐸</m:t>
                          </m:r>
                        </m:e>
                        <m:sub>
                          <m:r>
                            <a:rPr lang="fi-FI" b="0" i="1" smtClean="0">
                              <a:latin typeface="Cambria Math" panose="02040503050406030204" pitchFamily="18" charset="0"/>
                              <a:ea typeface="Cambria Math" panose="02040503050406030204" pitchFamily="18" charset="0"/>
                            </a:rPr>
                            <m:t>2</m:t>
                          </m:r>
                        </m:sub>
                      </m:sSub>
                      <m:r>
                        <a:rPr lang="fi-FI" i="1">
                          <a:latin typeface="Cambria Math" panose="02040503050406030204" pitchFamily="18" charset="0"/>
                          <a:ea typeface="Cambria Math" panose="02040503050406030204" pitchFamily="18" charset="0"/>
                        </a:rPr>
                        <m:t>−</m:t>
                      </m:r>
                      <m:r>
                        <a:rPr lang="fi-FI" i="1">
                          <a:latin typeface="Cambria Math" panose="02040503050406030204" pitchFamily="18" charset="0"/>
                          <a:ea typeface="Cambria Math" panose="02040503050406030204" pitchFamily="18" charset="0"/>
                        </a:rPr>
                        <m:t>𝐾</m:t>
                      </m:r>
                      <m:sSub>
                        <m:sSubPr>
                          <m:ctrlPr>
                            <a:rPr lang="fi-FI" i="1">
                              <a:latin typeface="Cambria Math" panose="02040503050406030204" pitchFamily="18" charset="0"/>
                              <a:ea typeface="Cambria Math" panose="02040503050406030204" pitchFamily="18" charset="0"/>
                            </a:rPr>
                          </m:ctrlPr>
                        </m:sSubPr>
                        <m:e>
                          <m:r>
                            <a:rPr lang="fi-FI" i="1">
                              <a:latin typeface="Cambria Math" panose="02040503050406030204" pitchFamily="18" charset="0"/>
                              <a:ea typeface="Cambria Math" panose="02040503050406030204" pitchFamily="18" charset="0"/>
                            </a:rPr>
                            <m:t>𝐸</m:t>
                          </m:r>
                        </m:e>
                        <m:sub>
                          <m:r>
                            <a:rPr lang="fi-FI" b="0" i="1" smtClean="0">
                              <a:latin typeface="Cambria Math" panose="02040503050406030204" pitchFamily="18" charset="0"/>
                              <a:ea typeface="Cambria Math" panose="02040503050406030204" pitchFamily="18" charset="0"/>
                            </a:rPr>
                            <m:t>1</m:t>
                          </m:r>
                        </m:sub>
                      </m:sSub>
                      <m:r>
                        <a:rPr lang="fi-FI" b="0" i="1" smtClean="0">
                          <a:latin typeface="Cambria Math" panose="02040503050406030204" pitchFamily="18" charset="0"/>
                        </a:rPr>
                        <m:t>=</m:t>
                      </m:r>
                      <m:f>
                        <m:fPr>
                          <m:ctrlPr>
                            <a:rPr lang="fi-FI" b="0" i="1" smtClean="0">
                              <a:latin typeface="Cambria Math" panose="02040503050406030204" pitchFamily="18" charset="0"/>
                            </a:rPr>
                          </m:ctrlPr>
                        </m:fPr>
                        <m:num>
                          <m:r>
                            <a:rPr lang="fi-FI" b="0" i="1" smtClean="0">
                              <a:latin typeface="Cambria Math" panose="02040503050406030204" pitchFamily="18" charset="0"/>
                            </a:rPr>
                            <m:t>1</m:t>
                          </m:r>
                        </m:num>
                        <m:den>
                          <m:r>
                            <a:rPr lang="fi-FI" b="0" i="1" smtClean="0">
                              <a:latin typeface="Cambria Math" panose="02040503050406030204" pitchFamily="18" charset="0"/>
                            </a:rPr>
                            <m:t>2</m:t>
                          </m:r>
                        </m:den>
                      </m:f>
                      <m:d>
                        <m:dPr>
                          <m:ctrlPr>
                            <a:rPr lang="fi-FI" b="0" i="1" smtClean="0">
                              <a:latin typeface="Cambria Math" panose="02040503050406030204" pitchFamily="18" charset="0"/>
                            </a:rPr>
                          </m:ctrlPr>
                        </m:dPr>
                        <m:e>
                          <m:sSubSup>
                            <m:sSubSupPr>
                              <m:ctrlPr>
                                <a:rPr lang="fi-FI" b="0" i="1" smtClean="0">
                                  <a:latin typeface="Cambria Math" panose="02040503050406030204" pitchFamily="18" charset="0"/>
                                </a:rPr>
                              </m:ctrlPr>
                            </m:sSubSupPr>
                            <m:e>
                              <m:r>
                                <a:rPr lang="fi-FI" b="0" i="1" smtClean="0">
                                  <a:latin typeface="Cambria Math" panose="02040503050406030204" pitchFamily="18" charset="0"/>
                                </a:rPr>
                                <m:t>𝑉</m:t>
                              </m:r>
                            </m:e>
                            <m:sub>
                              <m:r>
                                <a:rPr lang="fi-FI" b="0" i="1" smtClean="0">
                                  <a:latin typeface="Cambria Math" panose="02040503050406030204" pitchFamily="18" charset="0"/>
                                </a:rPr>
                                <m:t>2</m:t>
                              </m:r>
                            </m:sub>
                            <m:sup>
                              <m:r>
                                <a:rPr lang="fi-FI" b="0" i="1" smtClean="0">
                                  <a:latin typeface="Cambria Math" panose="02040503050406030204" pitchFamily="18" charset="0"/>
                                </a:rPr>
                                <m:t>2</m:t>
                              </m:r>
                            </m:sup>
                          </m:sSubSup>
                          <m:r>
                            <a:rPr lang="fi-FI" b="0" i="1" smtClean="0">
                              <a:latin typeface="Cambria Math" panose="02040503050406030204" pitchFamily="18" charset="0"/>
                            </a:rPr>
                            <m:t>−</m:t>
                          </m:r>
                          <m:sSubSup>
                            <m:sSubSupPr>
                              <m:ctrlPr>
                                <a:rPr lang="fi-FI" i="1">
                                  <a:latin typeface="Cambria Math" panose="02040503050406030204" pitchFamily="18" charset="0"/>
                                </a:rPr>
                              </m:ctrlPr>
                            </m:sSubSupPr>
                            <m:e>
                              <m:r>
                                <a:rPr lang="fi-FI" i="1">
                                  <a:latin typeface="Cambria Math" panose="02040503050406030204" pitchFamily="18" charset="0"/>
                                </a:rPr>
                                <m:t>𝑉</m:t>
                              </m:r>
                            </m:e>
                            <m:sub>
                              <m:r>
                                <a:rPr lang="fi-FI" b="0" i="1" smtClean="0">
                                  <a:latin typeface="Cambria Math" panose="02040503050406030204" pitchFamily="18" charset="0"/>
                                </a:rPr>
                                <m:t>1</m:t>
                              </m:r>
                            </m:sub>
                            <m:sup>
                              <m:r>
                                <a:rPr lang="fi-FI" i="1">
                                  <a:latin typeface="Cambria Math" panose="02040503050406030204" pitchFamily="18" charset="0"/>
                                </a:rPr>
                                <m:t>2</m:t>
                              </m:r>
                            </m:sup>
                          </m:sSubSup>
                        </m:e>
                      </m:d>
                    </m:oMath>
                  </m:oMathPara>
                </a14:m>
                <a:endParaRPr lang="en-FI" dirty="0"/>
              </a:p>
            </p:txBody>
          </p:sp>
        </mc:Choice>
        <mc:Fallback xmlns="">
          <p:sp>
            <p:nvSpPr>
              <p:cNvPr id="12" name="TextBox 11">
                <a:extLst>
                  <a:ext uri="{FF2B5EF4-FFF2-40B4-BE49-F238E27FC236}">
                    <a16:creationId xmlns:a16="http://schemas.microsoft.com/office/drawing/2014/main" id="{D6864FFC-82B6-53D8-2715-F7A46AE1C9DA}"/>
                  </a:ext>
                </a:extLst>
              </p:cNvPr>
              <p:cNvSpPr txBox="1">
                <a:spLocks noRot="1" noChangeAspect="1" noMove="1" noResize="1" noEditPoints="1" noAdjustHandles="1" noChangeArrowheads="1" noChangeShapeType="1" noTextEdit="1"/>
              </p:cNvSpPr>
              <p:nvPr/>
            </p:nvSpPr>
            <p:spPr>
              <a:xfrm>
                <a:off x="832883" y="3064796"/>
                <a:ext cx="3168502" cy="481286"/>
              </a:xfrm>
              <a:prstGeom prst="rect">
                <a:avLst/>
              </a:prstGeom>
              <a:blipFill>
                <a:blip r:embed="rId5"/>
                <a:stretch>
                  <a:fillRect/>
                </a:stretch>
              </a:blipFill>
            </p:spPr>
            <p:txBody>
              <a:bodyPr/>
              <a:lstStyle/>
              <a:p>
                <a:r>
                  <a:rPr lang="en-FI">
                    <a:noFill/>
                  </a:rPr>
                  <a:t> </a:t>
                </a:r>
              </a:p>
            </p:txBody>
          </p:sp>
        </mc:Fallback>
      </mc:AlternateContent>
      <p:sp>
        <p:nvSpPr>
          <p:cNvPr id="14" name="TextBox 13">
            <a:extLst>
              <a:ext uri="{FF2B5EF4-FFF2-40B4-BE49-F238E27FC236}">
                <a16:creationId xmlns:a16="http://schemas.microsoft.com/office/drawing/2014/main" id="{9B65C42A-D79A-1553-A9B7-87466E084DB1}"/>
              </a:ext>
            </a:extLst>
          </p:cNvPr>
          <p:cNvSpPr txBox="1"/>
          <p:nvPr/>
        </p:nvSpPr>
        <p:spPr>
          <a:xfrm>
            <a:off x="276793" y="3589677"/>
            <a:ext cx="4763386" cy="738664"/>
          </a:xfrm>
          <a:prstGeom prst="rect">
            <a:avLst/>
          </a:prstGeom>
          <a:solidFill>
            <a:srgbClr val="00FFFF"/>
          </a:solidFill>
        </p:spPr>
        <p:txBody>
          <a:bodyPr wrap="square">
            <a:spAutoFit/>
          </a:bodyPr>
          <a:lstStyle/>
          <a:p>
            <a:r>
              <a:rPr lang="en-GB" sz="1400" dirty="0">
                <a:effectLst/>
                <a:latin typeface="STIX" panose="02020603050405020304" pitchFamily="18" charset="0"/>
              </a:rPr>
              <a:t>The integral on the right is the </a:t>
            </a:r>
            <a:r>
              <a:rPr lang="en-GB" sz="1400" i="1" dirty="0">
                <a:effectLst/>
                <a:latin typeface="STIX" panose="02020603050405020304" pitchFamily="18" charset="0"/>
              </a:rPr>
              <a:t>work </a:t>
            </a:r>
            <a:r>
              <a:rPr lang="en-GB" sz="1400" dirty="0">
                <a:effectLst/>
                <a:latin typeface="STIX" panose="02020603050405020304" pitchFamily="18" charset="0"/>
              </a:rPr>
              <a:t>of the force </a:t>
            </a:r>
            <a:r>
              <a:rPr lang="en-GB" sz="1400" i="1" dirty="0">
                <a:effectLst/>
                <a:latin typeface="STIX" panose="02020603050405020304" pitchFamily="18" charset="0"/>
              </a:rPr>
              <a:t>F</a:t>
            </a:r>
            <a:r>
              <a:rPr lang="en-GB" sz="800" i="1" dirty="0">
                <a:effectLst/>
                <a:latin typeface="STIX" panose="02020603050405020304" pitchFamily="18" charset="0"/>
              </a:rPr>
              <a:t>s </a:t>
            </a:r>
            <a:r>
              <a:rPr lang="en-GB" sz="1400" dirty="0">
                <a:effectLst/>
                <a:latin typeface="STIX" panose="02020603050405020304" pitchFamily="18" charset="0"/>
              </a:rPr>
              <a:t>as the body moves from </a:t>
            </a:r>
            <a:r>
              <a:rPr lang="en-GB" sz="1400" i="1" dirty="0">
                <a:effectLst/>
                <a:latin typeface="STIX" panose="02020603050405020304" pitchFamily="18" charset="0"/>
              </a:rPr>
              <a:t>s</a:t>
            </a:r>
            <a:r>
              <a:rPr lang="en-GB" sz="800" dirty="0">
                <a:effectLst/>
                <a:latin typeface="STIX" panose="02020603050405020304" pitchFamily="18" charset="0"/>
              </a:rPr>
              <a:t>1 </a:t>
            </a:r>
            <a:r>
              <a:rPr lang="en-GB" sz="1400" dirty="0">
                <a:effectLst/>
                <a:latin typeface="STIX" panose="02020603050405020304" pitchFamily="18" charset="0"/>
              </a:rPr>
              <a:t>to </a:t>
            </a:r>
            <a:r>
              <a:rPr lang="en-GB" sz="1400" i="1" dirty="0">
                <a:effectLst/>
                <a:latin typeface="STIX" panose="02020603050405020304" pitchFamily="18" charset="0"/>
              </a:rPr>
              <a:t>s</a:t>
            </a:r>
            <a:r>
              <a:rPr lang="en-GB" sz="800" dirty="0">
                <a:effectLst/>
                <a:latin typeface="STIX" panose="02020603050405020304" pitchFamily="18" charset="0"/>
              </a:rPr>
              <a:t>2 </a:t>
            </a:r>
            <a:r>
              <a:rPr lang="en-GB" sz="1400" dirty="0">
                <a:effectLst/>
                <a:latin typeface="STIX" panose="02020603050405020304" pitchFamily="18" charset="0"/>
              </a:rPr>
              <a:t>along the path. Work is also a scalar quantity. </a:t>
            </a:r>
            <a:endParaRPr lang="en-GB" dirty="0"/>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965F73C8-D058-A97E-EF80-A5A853FC1CD9}"/>
                  </a:ext>
                </a:extLst>
              </p:cNvPr>
              <p:cNvSpPr txBox="1"/>
              <p:nvPr/>
            </p:nvSpPr>
            <p:spPr>
              <a:xfrm>
                <a:off x="1185086" y="4371936"/>
                <a:ext cx="2464096" cy="56707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fi-FI" b="0" i="1" smtClean="0">
                              <a:latin typeface="Cambria Math" panose="02040503050406030204" pitchFamily="18" charset="0"/>
                            </a:rPr>
                          </m:ctrlPr>
                        </m:fPr>
                        <m:num>
                          <m:r>
                            <a:rPr lang="fi-FI" b="0" i="1" smtClean="0">
                              <a:latin typeface="Cambria Math" panose="02040503050406030204" pitchFamily="18" charset="0"/>
                            </a:rPr>
                            <m:t>1</m:t>
                          </m:r>
                        </m:num>
                        <m:den>
                          <m:r>
                            <a:rPr lang="fi-FI" b="0" i="1" smtClean="0">
                              <a:latin typeface="Cambria Math" panose="02040503050406030204" pitchFamily="18" charset="0"/>
                            </a:rPr>
                            <m:t>2</m:t>
                          </m:r>
                        </m:den>
                      </m:f>
                      <m:d>
                        <m:dPr>
                          <m:ctrlPr>
                            <a:rPr lang="fi-FI" b="0" i="1" smtClean="0">
                              <a:latin typeface="Cambria Math" panose="02040503050406030204" pitchFamily="18" charset="0"/>
                            </a:rPr>
                          </m:ctrlPr>
                        </m:dPr>
                        <m:e>
                          <m:sSubSup>
                            <m:sSubSupPr>
                              <m:ctrlPr>
                                <a:rPr lang="fi-FI" b="0" i="1" smtClean="0">
                                  <a:latin typeface="Cambria Math" panose="02040503050406030204" pitchFamily="18" charset="0"/>
                                </a:rPr>
                              </m:ctrlPr>
                            </m:sSubSupPr>
                            <m:e>
                              <m:r>
                                <a:rPr lang="fi-FI" b="0" i="1" smtClean="0">
                                  <a:latin typeface="Cambria Math" panose="02040503050406030204" pitchFamily="18" charset="0"/>
                                </a:rPr>
                                <m:t>𝑉</m:t>
                              </m:r>
                            </m:e>
                            <m:sub>
                              <m:r>
                                <a:rPr lang="fi-FI" b="0" i="1" smtClean="0">
                                  <a:latin typeface="Cambria Math" panose="02040503050406030204" pitchFamily="18" charset="0"/>
                                </a:rPr>
                                <m:t>2</m:t>
                              </m:r>
                            </m:sub>
                            <m:sup>
                              <m:r>
                                <a:rPr lang="fi-FI" b="0" i="1" smtClean="0">
                                  <a:latin typeface="Cambria Math" panose="02040503050406030204" pitchFamily="18" charset="0"/>
                                </a:rPr>
                                <m:t>2</m:t>
                              </m:r>
                            </m:sup>
                          </m:sSubSup>
                          <m:r>
                            <a:rPr lang="fi-FI" b="0" i="1" smtClean="0">
                              <a:latin typeface="Cambria Math" panose="02040503050406030204" pitchFamily="18" charset="0"/>
                            </a:rPr>
                            <m:t>−</m:t>
                          </m:r>
                          <m:sSubSup>
                            <m:sSubSupPr>
                              <m:ctrlPr>
                                <a:rPr lang="fi-FI" i="1">
                                  <a:latin typeface="Cambria Math" panose="02040503050406030204" pitchFamily="18" charset="0"/>
                                </a:rPr>
                              </m:ctrlPr>
                            </m:sSubSupPr>
                            <m:e>
                              <m:r>
                                <a:rPr lang="fi-FI" i="1">
                                  <a:latin typeface="Cambria Math" panose="02040503050406030204" pitchFamily="18" charset="0"/>
                                </a:rPr>
                                <m:t>𝑉</m:t>
                              </m:r>
                            </m:e>
                            <m:sub>
                              <m:r>
                                <a:rPr lang="fi-FI" b="0" i="1" smtClean="0">
                                  <a:latin typeface="Cambria Math" panose="02040503050406030204" pitchFamily="18" charset="0"/>
                                </a:rPr>
                                <m:t>1</m:t>
                              </m:r>
                            </m:sub>
                            <m:sup>
                              <m:r>
                                <a:rPr lang="fi-FI" i="1">
                                  <a:latin typeface="Cambria Math" panose="02040503050406030204" pitchFamily="18" charset="0"/>
                                </a:rPr>
                                <m:t>2</m:t>
                              </m:r>
                            </m:sup>
                          </m:sSubSup>
                        </m:e>
                      </m:d>
                      <m:r>
                        <a:rPr lang="fi-FI" b="0" i="1" smtClean="0">
                          <a:latin typeface="Cambria Math" panose="02040503050406030204" pitchFamily="18" charset="0"/>
                        </a:rPr>
                        <m:t>=</m:t>
                      </m:r>
                      <m:nary>
                        <m:naryPr>
                          <m:ctrlPr>
                            <a:rPr lang="en-FI" i="1">
                              <a:latin typeface="Cambria Math" panose="02040503050406030204" pitchFamily="18" charset="0"/>
                            </a:rPr>
                          </m:ctrlPr>
                        </m:naryPr>
                        <m:sub>
                          <m:sSub>
                            <m:sSubPr>
                              <m:ctrlPr>
                                <a:rPr lang="en-FI" i="1">
                                  <a:latin typeface="Cambria Math" panose="02040503050406030204" pitchFamily="18" charset="0"/>
                                </a:rPr>
                              </m:ctrlPr>
                            </m:sSubPr>
                            <m:e>
                              <m:r>
                                <a:rPr lang="fi-FI" i="1">
                                  <a:latin typeface="Cambria Math" panose="02040503050406030204" pitchFamily="18" charset="0"/>
                                </a:rPr>
                                <m:t>𝑠</m:t>
                              </m:r>
                            </m:e>
                            <m:sub>
                              <m:r>
                                <a:rPr lang="fi-FI" i="1">
                                  <a:latin typeface="Cambria Math" panose="02040503050406030204" pitchFamily="18" charset="0"/>
                                </a:rPr>
                                <m:t>1</m:t>
                              </m:r>
                            </m:sub>
                          </m:sSub>
                        </m:sub>
                        <m:sup>
                          <m:sSub>
                            <m:sSubPr>
                              <m:ctrlPr>
                                <a:rPr lang="fi-FI" i="1">
                                  <a:latin typeface="Cambria Math" panose="02040503050406030204" pitchFamily="18" charset="0"/>
                                </a:rPr>
                              </m:ctrlPr>
                            </m:sSubPr>
                            <m:e>
                              <m:r>
                                <a:rPr lang="fi-FI" i="1">
                                  <a:latin typeface="Cambria Math" panose="02040503050406030204" pitchFamily="18" charset="0"/>
                                </a:rPr>
                                <m:t>𝑠</m:t>
                              </m:r>
                            </m:e>
                            <m:sub>
                              <m:r>
                                <a:rPr lang="fi-FI" i="1">
                                  <a:latin typeface="Cambria Math" panose="02040503050406030204" pitchFamily="18" charset="0"/>
                                </a:rPr>
                                <m:t>2</m:t>
                              </m:r>
                            </m:sub>
                          </m:sSub>
                        </m:sup>
                        <m:e>
                          <m:sSub>
                            <m:sSubPr>
                              <m:ctrlPr>
                                <a:rPr lang="fi-FI" i="1">
                                  <a:latin typeface="Cambria Math" panose="02040503050406030204" pitchFamily="18" charset="0"/>
                                </a:rPr>
                              </m:ctrlPr>
                            </m:sSubPr>
                            <m:e>
                              <m:r>
                                <a:rPr lang="fi-FI" i="1">
                                  <a:latin typeface="Cambria Math" panose="02040503050406030204" pitchFamily="18" charset="0"/>
                                </a:rPr>
                                <m:t>𝐹</m:t>
                              </m:r>
                            </m:e>
                            <m:sub>
                              <m:r>
                                <a:rPr lang="fi-FI" i="1">
                                  <a:latin typeface="Cambria Math" panose="02040503050406030204" pitchFamily="18" charset="0"/>
                                </a:rPr>
                                <m:t>𝑠</m:t>
                              </m:r>
                            </m:sub>
                          </m:sSub>
                          <m:r>
                            <a:rPr lang="fi-FI" i="1">
                              <a:latin typeface="Cambria Math" panose="02040503050406030204" pitchFamily="18" charset="0"/>
                            </a:rPr>
                            <m:t>𝑑𝑠</m:t>
                          </m:r>
                        </m:e>
                      </m:nary>
                    </m:oMath>
                  </m:oMathPara>
                </a14:m>
                <a:endParaRPr lang="en-FI" dirty="0"/>
              </a:p>
            </p:txBody>
          </p:sp>
        </mc:Choice>
        <mc:Fallback xmlns="">
          <p:sp>
            <p:nvSpPr>
              <p:cNvPr id="17" name="TextBox 16">
                <a:extLst>
                  <a:ext uri="{FF2B5EF4-FFF2-40B4-BE49-F238E27FC236}">
                    <a16:creationId xmlns:a16="http://schemas.microsoft.com/office/drawing/2014/main" id="{965F73C8-D058-A97E-EF80-A5A853FC1CD9}"/>
                  </a:ext>
                </a:extLst>
              </p:cNvPr>
              <p:cNvSpPr txBox="1">
                <a:spLocks noRot="1" noChangeAspect="1" noMove="1" noResize="1" noEditPoints="1" noAdjustHandles="1" noChangeArrowheads="1" noChangeShapeType="1" noTextEdit="1"/>
              </p:cNvSpPr>
              <p:nvPr/>
            </p:nvSpPr>
            <p:spPr>
              <a:xfrm>
                <a:off x="1185086" y="4371936"/>
                <a:ext cx="2464096" cy="567078"/>
              </a:xfrm>
              <a:prstGeom prst="rect">
                <a:avLst/>
              </a:prstGeom>
              <a:blipFill>
                <a:blip r:embed="rId6"/>
                <a:stretch>
                  <a:fillRect t="-153333" b="-217778"/>
                </a:stretch>
              </a:blipFill>
            </p:spPr>
            <p:txBody>
              <a:bodyPr/>
              <a:lstStyle/>
              <a:p>
                <a:r>
                  <a:rPr lang="en-FI">
                    <a:noFill/>
                  </a:rPr>
                  <a:t> </a:t>
                </a:r>
              </a:p>
            </p:txBody>
          </p:sp>
        </mc:Fallback>
      </mc:AlternateContent>
      <p:sp>
        <p:nvSpPr>
          <p:cNvPr id="19" name="TextBox 18">
            <a:extLst>
              <a:ext uri="{FF2B5EF4-FFF2-40B4-BE49-F238E27FC236}">
                <a16:creationId xmlns:a16="http://schemas.microsoft.com/office/drawing/2014/main" id="{7C694727-F92C-CFA2-6CA8-046F67E9C67D}"/>
              </a:ext>
            </a:extLst>
          </p:cNvPr>
          <p:cNvSpPr txBox="1"/>
          <p:nvPr/>
        </p:nvSpPr>
        <p:spPr>
          <a:xfrm>
            <a:off x="5375135" y="4291174"/>
            <a:ext cx="3689351" cy="646331"/>
          </a:xfrm>
          <a:prstGeom prst="rect">
            <a:avLst/>
          </a:prstGeom>
          <a:noFill/>
        </p:spPr>
        <p:txBody>
          <a:bodyPr wrap="square">
            <a:spAutoFit/>
          </a:bodyPr>
          <a:lstStyle/>
          <a:p>
            <a:r>
              <a:rPr lang="en-GB" sz="1200" i="1" dirty="0">
                <a:effectLst/>
                <a:latin typeface="STIX" panose="02020603050405020304" pitchFamily="18" charset="0"/>
              </a:rPr>
              <a:t>kinetic energy is a property </a:t>
            </a:r>
            <a:r>
              <a:rPr lang="en-GB" sz="1200" dirty="0">
                <a:effectLst/>
                <a:latin typeface="STIX" panose="02020603050405020304" pitchFamily="18" charset="0"/>
              </a:rPr>
              <a:t>of the body. Since kinetic energy is associated with the body as a whole, it is an </a:t>
            </a:r>
            <a:r>
              <a:rPr lang="en-GB" sz="1200" i="1" dirty="0">
                <a:effectLst/>
                <a:latin typeface="STIX" panose="02020603050405020304" pitchFamily="18" charset="0"/>
              </a:rPr>
              <a:t>extensive </a:t>
            </a:r>
            <a:r>
              <a:rPr lang="en-GB" sz="1200" dirty="0">
                <a:effectLst/>
                <a:latin typeface="STIX" panose="02020603050405020304" pitchFamily="18" charset="0"/>
              </a:rPr>
              <a:t>property. </a:t>
            </a:r>
            <a:endParaRPr lang="en-FI" dirty="0"/>
          </a:p>
        </p:txBody>
      </p:sp>
      <p:pic>
        <p:nvPicPr>
          <p:cNvPr id="1026" name="Picture 2" descr="What Is Kinetic Energy? Kinetic Energy Examples">
            <a:extLst>
              <a:ext uri="{FF2B5EF4-FFF2-40B4-BE49-F238E27FC236}">
                <a16:creationId xmlns:a16="http://schemas.microsoft.com/office/drawing/2014/main" id="{28ED7C16-B9AA-B3F3-F906-0684682CB7A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81379" y="1472521"/>
            <a:ext cx="3883107" cy="25887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0753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F053FDC-F859-49E1-B881-63C08B7FBBC9}"/>
              </a:ext>
            </a:extLst>
          </p:cNvPr>
          <p:cNvSpPr/>
          <p:nvPr/>
        </p:nvSpPr>
        <p:spPr>
          <a:xfrm>
            <a:off x="276793" y="29565"/>
            <a:ext cx="3417923" cy="584775"/>
          </a:xfrm>
          <a:prstGeom prst="rect">
            <a:avLst/>
          </a:prstGeom>
        </p:spPr>
        <p:txBody>
          <a:bodyPr wrap="none">
            <a:spAutoFit/>
          </a:bodyPr>
          <a:lstStyle/>
          <a:p>
            <a:r>
              <a:rPr lang="pt-BR" sz="3200" b="1" dirty="0"/>
              <a:t>Potential Energy</a:t>
            </a:r>
            <a:endParaRPr lang="fi-FI" sz="3200" b="1" dirty="0"/>
          </a:p>
        </p:txBody>
      </p:sp>
      <p:pic>
        <p:nvPicPr>
          <p:cNvPr id="13" name="Picture 12">
            <a:extLst>
              <a:ext uri="{FF2B5EF4-FFF2-40B4-BE49-F238E27FC236}">
                <a16:creationId xmlns:a16="http://schemas.microsoft.com/office/drawing/2014/main" id="{D722B447-83E3-4704-B2F8-1549F77BB30B}"/>
              </a:ext>
            </a:extLst>
          </p:cNvPr>
          <p:cNvPicPr>
            <a:picLocks noChangeAspect="1"/>
          </p:cNvPicPr>
          <p:nvPr/>
        </p:nvPicPr>
        <p:blipFill rotWithShape="1">
          <a:blip r:embed="rId3"/>
          <a:srcRect b="20629"/>
          <a:stretch/>
        </p:blipFill>
        <p:spPr>
          <a:xfrm>
            <a:off x="4837613" y="2235435"/>
            <a:ext cx="1858629" cy="2394178"/>
          </a:xfrm>
          <a:prstGeom prst="rect">
            <a:avLst/>
          </a:prstGeom>
        </p:spPr>
      </p:pic>
      <p:sp>
        <p:nvSpPr>
          <p:cNvPr id="15" name="TextBox 14">
            <a:extLst>
              <a:ext uri="{FF2B5EF4-FFF2-40B4-BE49-F238E27FC236}">
                <a16:creationId xmlns:a16="http://schemas.microsoft.com/office/drawing/2014/main" id="{14E90FA9-4161-4401-82BE-5201F506E95F}"/>
              </a:ext>
            </a:extLst>
          </p:cNvPr>
          <p:cNvSpPr txBox="1"/>
          <p:nvPr/>
        </p:nvSpPr>
        <p:spPr>
          <a:xfrm>
            <a:off x="276793" y="753120"/>
            <a:ext cx="4560820" cy="300082"/>
          </a:xfrm>
          <a:prstGeom prst="rect">
            <a:avLst/>
          </a:prstGeom>
          <a:solidFill>
            <a:srgbClr val="00FF00"/>
          </a:solidFill>
        </p:spPr>
        <p:txBody>
          <a:bodyPr wrap="square">
            <a:spAutoFit/>
          </a:bodyPr>
          <a:lstStyle/>
          <a:p>
            <a:r>
              <a:rPr lang="en-US" dirty="0"/>
              <a:t>Gravitational potential energy</a:t>
            </a:r>
          </a:p>
        </p:txBody>
      </p:sp>
      <mc:AlternateContent xmlns:mc="http://schemas.openxmlformats.org/markup-compatibility/2006">
        <mc:Choice xmlns:a14="http://schemas.microsoft.com/office/drawing/2010/main" Requires="a14">
          <p:sp>
            <p:nvSpPr>
              <p:cNvPr id="17" name="TextBox 16">
                <a:extLst>
                  <a:ext uri="{FF2B5EF4-FFF2-40B4-BE49-F238E27FC236}">
                    <a16:creationId xmlns:a16="http://schemas.microsoft.com/office/drawing/2014/main" id="{49389C6B-2C64-4707-B983-F9643571B2DD}"/>
                  </a:ext>
                </a:extLst>
              </p:cNvPr>
              <p:cNvSpPr txBox="1"/>
              <p:nvPr/>
            </p:nvSpPr>
            <p:spPr>
              <a:xfrm>
                <a:off x="276793" y="1167952"/>
                <a:ext cx="4560820" cy="507831"/>
              </a:xfrm>
              <a:prstGeom prst="rect">
                <a:avLst/>
              </a:prstGeom>
              <a:solidFill>
                <a:srgbClr val="00FFFF"/>
              </a:solidFill>
            </p:spPr>
            <p:txBody>
              <a:bodyPr wrap="square">
                <a:spAutoFit/>
              </a:bodyPr>
              <a:lstStyle/>
              <a:p>
                <a:r>
                  <a:rPr lang="en-US" dirty="0"/>
                  <a:t>The quantity </a:t>
                </a:r>
                <a14:m>
                  <m:oMath xmlns:m="http://schemas.openxmlformats.org/officeDocument/2006/math">
                    <m:r>
                      <a:rPr lang="en-US" i="1" dirty="0" smtClean="0">
                        <a:latin typeface="Cambria Math" panose="02040503050406030204" pitchFamily="18" charset="0"/>
                      </a:rPr>
                      <m:t>𝑚𝑔𝑧</m:t>
                    </m:r>
                  </m:oMath>
                </a14:m>
                <a:r>
                  <a:rPr lang="en-US" dirty="0"/>
                  <a:t> is the gravitational potential energy, PE. The change in gravitational potential energy, </a:t>
                </a:r>
                <a:r>
                  <a:rPr lang="el-GR" dirty="0"/>
                  <a:t>Δ</a:t>
                </a:r>
                <a:r>
                  <a:rPr lang="en-US" dirty="0"/>
                  <a:t>PE, is</a:t>
                </a:r>
              </a:p>
            </p:txBody>
          </p:sp>
        </mc:Choice>
        <mc:Fallback>
          <p:sp>
            <p:nvSpPr>
              <p:cNvPr id="17" name="TextBox 16">
                <a:extLst>
                  <a:ext uri="{FF2B5EF4-FFF2-40B4-BE49-F238E27FC236}">
                    <a16:creationId xmlns:a16="http://schemas.microsoft.com/office/drawing/2014/main" id="{49389C6B-2C64-4707-B983-F9643571B2DD}"/>
                  </a:ext>
                </a:extLst>
              </p:cNvPr>
              <p:cNvSpPr txBox="1">
                <a:spLocks noRot="1" noChangeAspect="1" noMove="1" noResize="1" noEditPoints="1" noAdjustHandles="1" noChangeArrowheads="1" noChangeShapeType="1" noTextEdit="1"/>
              </p:cNvSpPr>
              <p:nvPr/>
            </p:nvSpPr>
            <p:spPr>
              <a:xfrm>
                <a:off x="276793" y="1167952"/>
                <a:ext cx="4560820" cy="507831"/>
              </a:xfrm>
              <a:prstGeom prst="rect">
                <a:avLst/>
              </a:prstGeom>
              <a:blipFill>
                <a:blip r:embed="rId4"/>
                <a:stretch>
                  <a:fillRect l="-277" t="-2500" b="-10000"/>
                </a:stretch>
              </a:blipFill>
            </p:spPr>
            <p:txBody>
              <a:bodyPr/>
              <a:lstStyle/>
              <a:p>
                <a:r>
                  <a:rPr lang="en-FI">
                    <a:noFill/>
                  </a:rPr>
                  <a:t> </a:t>
                </a:r>
              </a:p>
            </p:txBody>
          </p:sp>
        </mc:Fallback>
      </mc:AlternateContent>
      <p:pic>
        <p:nvPicPr>
          <p:cNvPr id="19" name="Picture 18">
            <a:extLst>
              <a:ext uri="{FF2B5EF4-FFF2-40B4-BE49-F238E27FC236}">
                <a16:creationId xmlns:a16="http://schemas.microsoft.com/office/drawing/2014/main" id="{F0A2DC60-2EDE-46ED-B6D5-437411445EB7}"/>
              </a:ext>
            </a:extLst>
          </p:cNvPr>
          <p:cNvPicPr>
            <a:picLocks noChangeAspect="1"/>
          </p:cNvPicPr>
          <p:nvPr/>
        </p:nvPicPr>
        <p:blipFill>
          <a:blip r:embed="rId5"/>
          <a:stretch>
            <a:fillRect/>
          </a:stretch>
        </p:blipFill>
        <p:spPr>
          <a:xfrm>
            <a:off x="1465843" y="1756510"/>
            <a:ext cx="2171540" cy="315909"/>
          </a:xfrm>
          <a:prstGeom prst="rect">
            <a:avLst/>
          </a:prstGeom>
        </p:spPr>
      </p:pic>
      <p:pic>
        <p:nvPicPr>
          <p:cNvPr id="21" name="Picture 20">
            <a:extLst>
              <a:ext uri="{FF2B5EF4-FFF2-40B4-BE49-F238E27FC236}">
                <a16:creationId xmlns:a16="http://schemas.microsoft.com/office/drawing/2014/main" id="{F424D2EF-82AD-4DD4-B81F-6F38EBCF7C81}"/>
              </a:ext>
            </a:extLst>
          </p:cNvPr>
          <p:cNvPicPr>
            <a:picLocks noChangeAspect="1"/>
          </p:cNvPicPr>
          <p:nvPr/>
        </p:nvPicPr>
        <p:blipFill>
          <a:blip r:embed="rId6"/>
          <a:stretch>
            <a:fillRect/>
          </a:stretch>
        </p:blipFill>
        <p:spPr>
          <a:xfrm>
            <a:off x="6972460" y="4260280"/>
            <a:ext cx="2171540" cy="1403199"/>
          </a:xfrm>
          <a:prstGeom prst="rect">
            <a:avLst/>
          </a:prstGeom>
        </p:spPr>
      </p:pic>
      <p:sp>
        <p:nvSpPr>
          <p:cNvPr id="3" name="TextBox 2">
            <a:extLst>
              <a:ext uri="{FF2B5EF4-FFF2-40B4-BE49-F238E27FC236}">
                <a16:creationId xmlns:a16="http://schemas.microsoft.com/office/drawing/2014/main" id="{3D51E8E1-7208-9E13-E6D0-7DDD65BAC2C3}"/>
              </a:ext>
            </a:extLst>
          </p:cNvPr>
          <p:cNvSpPr txBox="1"/>
          <p:nvPr/>
        </p:nvSpPr>
        <p:spPr>
          <a:xfrm>
            <a:off x="276793" y="2133161"/>
            <a:ext cx="4560820" cy="1169551"/>
          </a:xfrm>
          <a:prstGeom prst="rect">
            <a:avLst/>
          </a:prstGeom>
          <a:solidFill>
            <a:srgbClr val="00FFFF"/>
          </a:solidFill>
        </p:spPr>
        <p:txBody>
          <a:bodyPr wrap="square">
            <a:spAutoFit/>
          </a:bodyPr>
          <a:lstStyle/>
          <a:p>
            <a:r>
              <a:rPr lang="en-GB" sz="1400" dirty="0">
                <a:effectLst/>
                <a:latin typeface="STIX" panose="02020603050405020304" pitchFamily="18" charset="0"/>
              </a:rPr>
              <a:t>The work of each force acting on the body shown in right Fig. can be determined by using the definition previously given. The total work is the algebraic sum of these individual values. The total work equals the change in kinetic energy. That is, </a:t>
            </a:r>
            <a:endParaRPr lang="en-GB" dirty="0"/>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C5816668-DB15-9D62-DB9F-5332AE079EDB}"/>
                  </a:ext>
                </a:extLst>
              </p:cNvPr>
              <p:cNvSpPr txBox="1"/>
              <p:nvPr/>
            </p:nvSpPr>
            <p:spPr>
              <a:xfrm>
                <a:off x="642800" y="3329939"/>
                <a:ext cx="3817626" cy="5657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fi-FI" b="0" i="1" smtClean="0">
                              <a:latin typeface="Cambria Math" panose="02040503050406030204" pitchFamily="18" charset="0"/>
                            </a:rPr>
                          </m:ctrlPr>
                        </m:fPr>
                        <m:num>
                          <m:r>
                            <a:rPr lang="fi-FI" b="0" i="1" smtClean="0">
                              <a:latin typeface="Cambria Math" panose="02040503050406030204" pitchFamily="18" charset="0"/>
                            </a:rPr>
                            <m:t>1</m:t>
                          </m:r>
                        </m:num>
                        <m:den>
                          <m:r>
                            <a:rPr lang="fi-FI" b="0" i="1" smtClean="0">
                              <a:latin typeface="Cambria Math" panose="02040503050406030204" pitchFamily="18" charset="0"/>
                            </a:rPr>
                            <m:t>2</m:t>
                          </m:r>
                        </m:den>
                      </m:f>
                      <m:d>
                        <m:dPr>
                          <m:ctrlPr>
                            <a:rPr lang="fi-FI" b="0" i="1" smtClean="0">
                              <a:latin typeface="Cambria Math" panose="02040503050406030204" pitchFamily="18" charset="0"/>
                            </a:rPr>
                          </m:ctrlPr>
                        </m:dPr>
                        <m:e>
                          <m:sSubSup>
                            <m:sSubSupPr>
                              <m:ctrlPr>
                                <a:rPr lang="fi-FI" b="0" i="1" smtClean="0">
                                  <a:latin typeface="Cambria Math" panose="02040503050406030204" pitchFamily="18" charset="0"/>
                                </a:rPr>
                              </m:ctrlPr>
                            </m:sSubSupPr>
                            <m:e>
                              <m:r>
                                <a:rPr lang="fi-FI" b="0" i="1" smtClean="0">
                                  <a:latin typeface="Cambria Math" panose="02040503050406030204" pitchFamily="18" charset="0"/>
                                </a:rPr>
                                <m:t>𝑉</m:t>
                              </m:r>
                            </m:e>
                            <m:sub>
                              <m:r>
                                <a:rPr lang="fi-FI" b="0" i="1" smtClean="0">
                                  <a:latin typeface="Cambria Math" panose="02040503050406030204" pitchFamily="18" charset="0"/>
                                </a:rPr>
                                <m:t>2</m:t>
                              </m:r>
                            </m:sub>
                            <m:sup>
                              <m:r>
                                <a:rPr lang="fi-FI" b="0" i="1" smtClean="0">
                                  <a:latin typeface="Cambria Math" panose="02040503050406030204" pitchFamily="18" charset="0"/>
                                </a:rPr>
                                <m:t>2</m:t>
                              </m:r>
                            </m:sup>
                          </m:sSubSup>
                          <m:r>
                            <a:rPr lang="fi-FI" b="0" i="1" smtClean="0">
                              <a:latin typeface="Cambria Math" panose="02040503050406030204" pitchFamily="18" charset="0"/>
                            </a:rPr>
                            <m:t>−</m:t>
                          </m:r>
                          <m:sSubSup>
                            <m:sSubSupPr>
                              <m:ctrlPr>
                                <a:rPr lang="fi-FI" i="1">
                                  <a:latin typeface="Cambria Math" panose="02040503050406030204" pitchFamily="18" charset="0"/>
                                </a:rPr>
                              </m:ctrlPr>
                            </m:sSubSupPr>
                            <m:e>
                              <m:r>
                                <a:rPr lang="fi-FI" i="1">
                                  <a:latin typeface="Cambria Math" panose="02040503050406030204" pitchFamily="18" charset="0"/>
                                </a:rPr>
                                <m:t>𝑉</m:t>
                              </m:r>
                            </m:e>
                            <m:sub>
                              <m:r>
                                <a:rPr lang="fi-FI" b="0" i="1" smtClean="0">
                                  <a:latin typeface="Cambria Math" panose="02040503050406030204" pitchFamily="18" charset="0"/>
                                </a:rPr>
                                <m:t>1</m:t>
                              </m:r>
                            </m:sub>
                            <m:sup>
                              <m:r>
                                <a:rPr lang="fi-FI" i="1">
                                  <a:latin typeface="Cambria Math" panose="02040503050406030204" pitchFamily="18" charset="0"/>
                                </a:rPr>
                                <m:t>2</m:t>
                              </m:r>
                            </m:sup>
                          </m:sSubSup>
                        </m:e>
                      </m:d>
                      <m:r>
                        <a:rPr lang="fi-FI" b="0" i="1" smtClean="0">
                          <a:latin typeface="Cambria Math" panose="02040503050406030204" pitchFamily="18" charset="0"/>
                        </a:rPr>
                        <m:t>=</m:t>
                      </m:r>
                      <m:nary>
                        <m:naryPr>
                          <m:ctrlPr>
                            <a:rPr lang="en-FI" i="1">
                              <a:latin typeface="Cambria Math" panose="02040503050406030204" pitchFamily="18" charset="0"/>
                            </a:rPr>
                          </m:ctrlPr>
                        </m:naryPr>
                        <m:sub>
                          <m:sSub>
                            <m:sSubPr>
                              <m:ctrlPr>
                                <a:rPr lang="en-FI" i="1">
                                  <a:latin typeface="Cambria Math" panose="02040503050406030204" pitchFamily="18" charset="0"/>
                                </a:rPr>
                              </m:ctrlPr>
                            </m:sSubPr>
                            <m:e>
                              <m:r>
                                <a:rPr lang="fi-FI" b="0" i="1" smtClean="0">
                                  <a:latin typeface="Cambria Math" panose="02040503050406030204" pitchFamily="18" charset="0"/>
                                </a:rPr>
                                <m:t>𝑧</m:t>
                              </m:r>
                            </m:e>
                            <m:sub>
                              <m:r>
                                <a:rPr lang="fi-FI" i="1">
                                  <a:latin typeface="Cambria Math" panose="02040503050406030204" pitchFamily="18" charset="0"/>
                                </a:rPr>
                                <m:t>1</m:t>
                              </m:r>
                            </m:sub>
                          </m:sSub>
                        </m:sub>
                        <m:sup>
                          <m:sSub>
                            <m:sSubPr>
                              <m:ctrlPr>
                                <a:rPr lang="fi-FI" i="1" smtClean="0">
                                  <a:latin typeface="Cambria Math" panose="02040503050406030204" pitchFamily="18" charset="0"/>
                                </a:rPr>
                              </m:ctrlPr>
                            </m:sSubPr>
                            <m:e>
                              <m:r>
                                <a:rPr lang="fi-FI" b="0" i="1" smtClean="0">
                                  <a:latin typeface="Cambria Math" panose="02040503050406030204" pitchFamily="18" charset="0"/>
                                </a:rPr>
                                <m:t>𝑧</m:t>
                              </m:r>
                            </m:e>
                            <m:sub>
                              <m:r>
                                <a:rPr lang="fi-FI" b="0" i="1" smtClean="0">
                                  <a:latin typeface="Cambria Math" panose="02040503050406030204" pitchFamily="18" charset="0"/>
                                </a:rPr>
                                <m:t>2</m:t>
                              </m:r>
                            </m:sub>
                          </m:sSub>
                        </m:sup>
                        <m:e>
                          <m:r>
                            <a:rPr lang="fi-FI" b="0" i="1" smtClean="0">
                              <a:latin typeface="Cambria Math" panose="02040503050406030204" pitchFamily="18" charset="0"/>
                            </a:rPr>
                            <m:t>𝑅</m:t>
                          </m:r>
                          <m:r>
                            <a:rPr lang="fi-FI" i="1">
                              <a:latin typeface="Cambria Math" panose="02040503050406030204" pitchFamily="18" charset="0"/>
                            </a:rPr>
                            <m:t>𝑑</m:t>
                          </m:r>
                          <m:r>
                            <a:rPr lang="fi-FI" b="0" i="1" smtClean="0">
                              <a:latin typeface="Cambria Math" panose="02040503050406030204" pitchFamily="18" charset="0"/>
                            </a:rPr>
                            <m:t>𝑧</m:t>
                          </m:r>
                          <m:r>
                            <a:rPr lang="fi-FI" b="0" i="1" smtClean="0">
                              <a:latin typeface="Cambria Math" panose="02040503050406030204" pitchFamily="18" charset="0"/>
                            </a:rPr>
                            <m:t>−</m:t>
                          </m:r>
                          <m:nary>
                            <m:naryPr>
                              <m:ctrlPr>
                                <a:rPr lang="en-FI" i="1">
                                  <a:latin typeface="Cambria Math" panose="02040503050406030204" pitchFamily="18" charset="0"/>
                                </a:rPr>
                              </m:ctrlPr>
                            </m:naryPr>
                            <m:sub>
                              <m:sSub>
                                <m:sSubPr>
                                  <m:ctrlPr>
                                    <a:rPr lang="en-FI" i="1">
                                      <a:latin typeface="Cambria Math" panose="02040503050406030204" pitchFamily="18" charset="0"/>
                                    </a:rPr>
                                  </m:ctrlPr>
                                </m:sSubPr>
                                <m:e>
                                  <m:r>
                                    <a:rPr lang="fi-FI" i="1">
                                      <a:latin typeface="Cambria Math" panose="02040503050406030204" pitchFamily="18" charset="0"/>
                                    </a:rPr>
                                    <m:t>𝑧</m:t>
                                  </m:r>
                                </m:e>
                                <m:sub>
                                  <m:r>
                                    <a:rPr lang="fi-FI" i="1">
                                      <a:latin typeface="Cambria Math" panose="02040503050406030204" pitchFamily="18" charset="0"/>
                                    </a:rPr>
                                    <m:t>1</m:t>
                                  </m:r>
                                </m:sub>
                              </m:sSub>
                            </m:sub>
                            <m:sup>
                              <m:sSub>
                                <m:sSubPr>
                                  <m:ctrlPr>
                                    <a:rPr lang="fi-FI" i="1" smtClean="0">
                                      <a:latin typeface="Cambria Math" panose="02040503050406030204" pitchFamily="18" charset="0"/>
                                    </a:rPr>
                                  </m:ctrlPr>
                                </m:sSubPr>
                                <m:e>
                                  <m:r>
                                    <a:rPr lang="fi-FI" b="0" i="1" smtClean="0">
                                      <a:latin typeface="Cambria Math" panose="02040503050406030204" pitchFamily="18" charset="0"/>
                                    </a:rPr>
                                    <m:t>𝑧</m:t>
                                  </m:r>
                                </m:e>
                                <m:sub>
                                  <m:r>
                                    <a:rPr lang="fi-FI" b="0" i="1" smtClean="0">
                                      <a:latin typeface="Cambria Math" panose="02040503050406030204" pitchFamily="18" charset="0"/>
                                    </a:rPr>
                                    <m:t>2</m:t>
                                  </m:r>
                                </m:sub>
                              </m:sSub>
                            </m:sup>
                            <m:e>
                              <m:r>
                                <a:rPr lang="fi-FI" b="0" i="1" smtClean="0">
                                  <a:latin typeface="Cambria Math" panose="02040503050406030204" pitchFamily="18" charset="0"/>
                                </a:rPr>
                                <m:t>𝑚𝑔</m:t>
                              </m:r>
                              <m:r>
                                <a:rPr lang="fi-FI" i="1">
                                  <a:latin typeface="Cambria Math" panose="02040503050406030204" pitchFamily="18" charset="0"/>
                                </a:rPr>
                                <m:t>𝑑𝑧</m:t>
                              </m:r>
                            </m:e>
                          </m:nary>
                        </m:e>
                      </m:nary>
                    </m:oMath>
                  </m:oMathPara>
                </a14:m>
                <a:endParaRPr lang="en-FI" dirty="0"/>
              </a:p>
            </p:txBody>
          </p:sp>
        </mc:Choice>
        <mc:Fallback xmlns="">
          <p:sp>
            <p:nvSpPr>
              <p:cNvPr id="4" name="TextBox 3">
                <a:extLst>
                  <a:ext uri="{FF2B5EF4-FFF2-40B4-BE49-F238E27FC236}">
                    <a16:creationId xmlns:a16="http://schemas.microsoft.com/office/drawing/2014/main" id="{C5816668-DB15-9D62-DB9F-5332AE079EDB}"/>
                  </a:ext>
                </a:extLst>
              </p:cNvPr>
              <p:cNvSpPr txBox="1">
                <a:spLocks noRot="1" noChangeAspect="1" noMove="1" noResize="1" noEditPoints="1" noAdjustHandles="1" noChangeArrowheads="1" noChangeShapeType="1" noTextEdit="1"/>
              </p:cNvSpPr>
              <p:nvPr/>
            </p:nvSpPr>
            <p:spPr>
              <a:xfrm>
                <a:off x="642800" y="3329939"/>
                <a:ext cx="3817626" cy="565732"/>
              </a:xfrm>
              <a:prstGeom prst="rect">
                <a:avLst/>
              </a:prstGeom>
              <a:blipFill>
                <a:blip r:embed="rId7"/>
                <a:stretch>
                  <a:fillRect t="-153333" b="-217778"/>
                </a:stretch>
              </a:blipFill>
            </p:spPr>
            <p:txBody>
              <a:bodyPr/>
              <a:lstStyle/>
              <a:p>
                <a:r>
                  <a:rPr lang="en-FI">
                    <a:noFill/>
                  </a:rPr>
                  <a:t> </a:t>
                </a:r>
              </a:p>
            </p:txBody>
          </p:sp>
        </mc:Fallback>
      </mc:AlternateContent>
      <p:sp>
        <p:nvSpPr>
          <p:cNvPr id="6" name="TextBox 5">
            <a:extLst>
              <a:ext uri="{FF2B5EF4-FFF2-40B4-BE49-F238E27FC236}">
                <a16:creationId xmlns:a16="http://schemas.microsoft.com/office/drawing/2014/main" id="{DF49C881-8197-098F-1939-B30FEB766DAD}"/>
              </a:ext>
            </a:extLst>
          </p:cNvPr>
          <p:cNvSpPr txBox="1"/>
          <p:nvPr/>
        </p:nvSpPr>
        <p:spPr>
          <a:xfrm>
            <a:off x="271203" y="3974179"/>
            <a:ext cx="4560820" cy="738664"/>
          </a:xfrm>
          <a:prstGeom prst="rect">
            <a:avLst/>
          </a:prstGeom>
          <a:solidFill>
            <a:srgbClr val="00FFFF"/>
          </a:solidFill>
        </p:spPr>
        <p:txBody>
          <a:bodyPr wrap="square">
            <a:spAutoFit/>
          </a:bodyPr>
          <a:lstStyle/>
          <a:p>
            <a:r>
              <a:rPr lang="en-GB" sz="1400" dirty="0">
                <a:effectLst/>
                <a:latin typeface="STIX" panose="02020603050405020304" pitchFamily="18" charset="0"/>
              </a:rPr>
              <a:t>A minus sign is introduced before the second term on the right because the gravitational force is directed downward and </a:t>
            </a:r>
            <a:r>
              <a:rPr lang="en-GB" sz="1400" i="1" dirty="0">
                <a:effectLst/>
                <a:latin typeface="STIX" panose="02020603050405020304" pitchFamily="18" charset="0"/>
              </a:rPr>
              <a:t>z </a:t>
            </a:r>
            <a:r>
              <a:rPr lang="en-GB" sz="1400" dirty="0">
                <a:effectLst/>
                <a:latin typeface="STIX" panose="02020603050405020304" pitchFamily="18" charset="0"/>
              </a:rPr>
              <a:t>is taken as positive upward. </a:t>
            </a:r>
            <a:endParaRPr lang="en-GB" dirty="0"/>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33DE7D24-593E-1BF5-9C38-0BF56C0C626D}"/>
                  </a:ext>
                </a:extLst>
              </p:cNvPr>
              <p:cNvSpPr txBox="1"/>
              <p:nvPr/>
            </p:nvSpPr>
            <p:spPr>
              <a:xfrm>
                <a:off x="1465843" y="4769629"/>
                <a:ext cx="2914741" cy="5657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nary>
                        <m:naryPr>
                          <m:ctrlPr>
                            <a:rPr lang="en-FI" i="1" smtClean="0">
                              <a:latin typeface="Cambria Math" panose="02040503050406030204" pitchFamily="18" charset="0"/>
                            </a:rPr>
                          </m:ctrlPr>
                        </m:naryPr>
                        <m:sub>
                          <m:sSub>
                            <m:sSubPr>
                              <m:ctrlPr>
                                <a:rPr lang="en-FI" i="1">
                                  <a:latin typeface="Cambria Math" panose="02040503050406030204" pitchFamily="18" charset="0"/>
                                </a:rPr>
                              </m:ctrlPr>
                            </m:sSubPr>
                            <m:e>
                              <m:r>
                                <a:rPr lang="fi-FI" i="1">
                                  <a:latin typeface="Cambria Math" panose="02040503050406030204" pitchFamily="18" charset="0"/>
                                </a:rPr>
                                <m:t>𝑧</m:t>
                              </m:r>
                            </m:e>
                            <m:sub>
                              <m:r>
                                <a:rPr lang="fi-FI" i="1">
                                  <a:latin typeface="Cambria Math" panose="02040503050406030204" pitchFamily="18" charset="0"/>
                                </a:rPr>
                                <m:t>1</m:t>
                              </m:r>
                            </m:sub>
                          </m:sSub>
                        </m:sub>
                        <m:sup>
                          <m:sSub>
                            <m:sSubPr>
                              <m:ctrlPr>
                                <a:rPr lang="fi-FI" i="1" smtClean="0">
                                  <a:latin typeface="Cambria Math" panose="02040503050406030204" pitchFamily="18" charset="0"/>
                                </a:rPr>
                              </m:ctrlPr>
                            </m:sSubPr>
                            <m:e>
                              <m:r>
                                <a:rPr lang="fi-FI" b="0" i="1" smtClean="0">
                                  <a:latin typeface="Cambria Math" panose="02040503050406030204" pitchFamily="18" charset="0"/>
                                </a:rPr>
                                <m:t>𝑧</m:t>
                              </m:r>
                            </m:e>
                            <m:sub>
                              <m:r>
                                <a:rPr lang="fi-FI" b="0" i="1" smtClean="0">
                                  <a:latin typeface="Cambria Math" panose="02040503050406030204" pitchFamily="18" charset="0"/>
                                </a:rPr>
                                <m:t>2</m:t>
                              </m:r>
                            </m:sub>
                          </m:sSub>
                        </m:sup>
                        <m:e>
                          <m:r>
                            <a:rPr lang="fi-FI" b="0" i="1" smtClean="0">
                              <a:latin typeface="Cambria Math" panose="02040503050406030204" pitchFamily="18" charset="0"/>
                            </a:rPr>
                            <m:t>𝑚𝑔</m:t>
                          </m:r>
                          <m:r>
                            <a:rPr lang="fi-FI" i="1">
                              <a:latin typeface="Cambria Math" panose="02040503050406030204" pitchFamily="18" charset="0"/>
                            </a:rPr>
                            <m:t>𝑑𝑧</m:t>
                          </m:r>
                          <m:r>
                            <a:rPr lang="fi-FI" b="0" i="1" smtClean="0">
                              <a:latin typeface="Cambria Math" panose="02040503050406030204" pitchFamily="18" charset="0"/>
                            </a:rPr>
                            <m:t>=</m:t>
                          </m:r>
                          <m:r>
                            <a:rPr lang="fi-FI" b="0" i="1" smtClean="0">
                              <a:latin typeface="Cambria Math" panose="02040503050406030204" pitchFamily="18" charset="0"/>
                            </a:rPr>
                            <m:t>𝑚𝑔</m:t>
                          </m:r>
                          <m:d>
                            <m:dPr>
                              <m:ctrlPr>
                                <a:rPr lang="fi-FI" b="0" i="1" smtClean="0">
                                  <a:latin typeface="Cambria Math" panose="02040503050406030204" pitchFamily="18" charset="0"/>
                                </a:rPr>
                              </m:ctrlPr>
                            </m:dPr>
                            <m:e>
                              <m:sSub>
                                <m:sSubPr>
                                  <m:ctrlPr>
                                    <a:rPr lang="fi-FI" b="0" i="1" smtClean="0">
                                      <a:latin typeface="Cambria Math" panose="02040503050406030204" pitchFamily="18" charset="0"/>
                                    </a:rPr>
                                  </m:ctrlPr>
                                </m:sSubPr>
                                <m:e>
                                  <m:r>
                                    <a:rPr lang="fi-FI" b="0" i="1" smtClean="0">
                                      <a:latin typeface="Cambria Math" panose="02040503050406030204" pitchFamily="18" charset="0"/>
                                    </a:rPr>
                                    <m:t>𝑧</m:t>
                                  </m:r>
                                </m:e>
                                <m:sub>
                                  <m:r>
                                    <a:rPr lang="fi-FI" b="0" i="1" smtClean="0">
                                      <a:latin typeface="Cambria Math" panose="02040503050406030204" pitchFamily="18" charset="0"/>
                                    </a:rPr>
                                    <m:t>2</m:t>
                                  </m:r>
                                </m:sub>
                              </m:sSub>
                              <m:r>
                                <a:rPr lang="fi-FI" b="0" i="1" smtClean="0">
                                  <a:latin typeface="Cambria Math" panose="02040503050406030204" pitchFamily="18" charset="0"/>
                                </a:rPr>
                                <m:t>−</m:t>
                              </m:r>
                              <m:sSub>
                                <m:sSubPr>
                                  <m:ctrlPr>
                                    <a:rPr lang="fi-FI" b="0" i="1" smtClean="0">
                                      <a:latin typeface="Cambria Math" panose="02040503050406030204" pitchFamily="18" charset="0"/>
                                    </a:rPr>
                                  </m:ctrlPr>
                                </m:sSubPr>
                                <m:e>
                                  <m:r>
                                    <a:rPr lang="fi-FI" b="0" i="1" smtClean="0">
                                      <a:latin typeface="Cambria Math" panose="02040503050406030204" pitchFamily="18" charset="0"/>
                                    </a:rPr>
                                    <m:t>𝑧</m:t>
                                  </m:r>
                                </m:e>
                                <m:sub>
                                  <m:r>
                                    <a:rPr lang="fi-FI" b="0" i="1" smtClean="0">
                                      <a:latin typeface="Cambria Math" panose="02040503050406030204" pitchFamily="18" charset="0"/>
                                    </a:rPr>
                                    <m:t>1</m:t>
                                  </m:r>
                                </m:sub>
                              </m:sSub>
                            </m:e>
                          </m:d>
                        </m:e>
                      </m:nary>
                    </m:oMath>
                  </m:oMathPara>
                </a14:m>
                <a:endParaRPr lang="en-FI" dirty="0"/>
              </a:p>
            </p:txBody>
          </p:sp>
        </mc:Choice>
        <mc:Fallback xmlns="">
          <p:sp>
            <p:nvSpPr>
              <p:cNvPr id="9" name="TextBox 8">
                <a:extLst>
                  <a:ext uri="{FF2B5EF4-FFF2-40B4-BE49-F238E27FC236}">
                    <a16:creationId xmlns:a16="http://schemas.microsoft.com/office/drawing/2014/main" id="{33DE7D24-593E-1BF5-9C38-0BF56C0C626D}"/>
                  </a:ext>
                </a:extLst>
              </p:cNvPr>
              <p:cNvSpPr txBox="1">
                <a:spLocks noRot="1" noChangeAspect="1" noMove="1" noResize="1" noEditPoints="1" noAdjustHandles="1" noChangeArrowheads="1" noChangeShapeType="1" noTextEdit="1"/>
              </p:cNvSpPr>
              <p:nvPr/>
            </p:nvSpPr>
            <p:spPr>
              <a:xfrm>
                <a:off x="1465843" y="4769629"/>
                <a:ext cx="2914741" cy="565732"/>
              </a:xfrm>
              <a:prstGeom prst="rect">
                <a:avLst/>
              </a:prstGeom>
              <a:blipFill>
                <a:blip r:embed="rId8"/>
                <a:stretch>
                  <a:fillRect l="-7792" t="-150000" b="-210870"/>
                </a:stretch>
              </a:blipFill>
            </p:spPr>
            <p:txBody>
              <a:bodyPr/>
              <a:lstStyle/>
              <a:p>
                <a:r>
                  <a:rPr lang="en-FI">
                    <a:noFill/>
                  </a:rPr>
                  <a:t> </a:t>
                </a:r>
              </a:p>
            </p:txBody>
          </p:sp>
        </mc:Fallback>
      </mc:AlternateContent>
      <p:sp>
        <p:nvSpPr>
          <p:cNvPr id="11" name="TextBox 10">
            <a:extLst>
              <a:ext uri="{FF2B5EF4-FFF2-40B4-BE49-F238E27FC236}">
                <a16:creationId xmlns:a16="http://schemas.microsoft.com/office/drawing/2014/main" id="{58938977-3217-3016-8A71-04AC76E9B56F}"/>
              </a:ext>
            </a:extLst>
          </p:cNvPr>
          <p:cNvSpPr txBox="1"/>
          <p:nvPr/>
        </p:nvSpPr>
        <p:spPr>
          <a:xfrm>
            <a:off x="5225979" y="753120"/>
            <a:ext cx="3800400" cy="738664"/>
          </a:xfrm>
          <a:prstGeom prst="rect">
            <a:avLst/>
          </a:prstGeom>
          <a:solidFill>
            <a:srgbClr val="00FFFF"/>
          </a:solidFill>
        </p:spPr>
        <p:txBody>
          <a:bodyPr wrap="square">
            <a:spAutoFit/>
          </a:bodyPr>
          <a:lstStyle/>
          <a:p>
            <a:r>
              <a:rPr lang="en-GB" sz="1400" dirty="0">
                <a:effectLst/>
                <a:latin typeface="STIX" panose="02020603050405020304" pitchFamily="18" charset="0"/>
              </a:rPr>
              <a:t>where the acceleration of gravity has been assumed to be constant with elevation. By incorpo</a:t>
            </a:r>
            <a:r>
              <a:rPr lang="en-GB" sz="1400" dirty="0">
                <a:latin typeface="STIX" panose="02020603050405020304" pitchFamily="18" charset="0"/>
              </a:rPr>
              <a:t>rating and re-arranging:</a:t>
            </a:r>
            <a:endParaRPr lang="en-GB" dirty="0"/>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9CC73948-2626-D19E-2EFD-DD30DC7B8F98}"/>
                  </a:ext>
                </a:extLst>
              </p:cNvPr>
              <p:cNvSpPr txBox="1"/>
              <p:nvPr/>
            </p:nvSpPr>
            <p:spPr>
              <a:xfrm>
                <a:off x="5665957" y="1567274"/>
                <a:ext cx="3336467" cy="5657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fi-FI" b="0" i="1" smtClean="0">
                              <a:latin typeface="Cambria Math" panose="02040503050406030204" pitchFamily="18" charset="0"/>
                            </a:rPr>
                          </m:ctrlPr>
                        </m:fPr>
                        <m:num>
                          <m:r>
                            <a:rPr lang="fi-FI" b="0" i="1" smtClean="0">
                              <a:latin typeface="Cambria Math" panose="02040503050406030204" pitchFamily="18" charset="0"/>
                            </a:rPr>
                            <m:t>1</m:t>
                          </m:r>
                        </m:num>
                        <m:den>
                          <m:r>
                            <a:rPr lang="fi-FI" b="0" i="1" smtClean="0">
                              <a:latin typeface="Cambria Math" panose="02040503050406030204" pitchFamily="18" charset="0"/>
                            </a:rPr>
                            <m:t>2</m:t>
                          </m:r>
                        </m:den>
                      </m:f>
                      <m:d>
                        <m:dPr>
                          <m:ctrlPr>
                            <a:rPr lang="fi-FI" b="0" i="1" smtClean="0">
                              <a:latin typeface="Cambria Math" panose="02040503050406030204" pitchFamily="18" charset="0"/>
                            </a:rPr>
                          </m:ctrlPr>
                        </m:dPr>
                        <m:e>
                          <m:sSubSup>
                            <m:sSubSupPr>
                              <m:ctrlPr>
                                <a:rPr lang="fi-FI" b="0" i="1" smtClean="0">
                                  <a:latin typeface="Cambria Math" panose="02040503050406030204" pitchFamily="18" charset="0"/>
                                </a:rPr>
                              </m:ctrlPr>
                            </m:sSubSupPr>
                            <m:e>
                              <m:r>
                                <a:rPr lang="fi-FI" b="0" i="1" smtClean="0">
                                  <a:latin typeface="Cambria Math" panose="02040503050406030204" pitchFamily="18" charset="0"/>
                                </a:rPr>
                                <m:t>𝑉</m:t>
                              </m:r>
                            </m:e>
                            <m:sub>
                              <m:r>
                                <a:rPr lang="fi-FI" b="0" i="1" smtClean="0">
                                  <a:latin typeface="Cambria Math" panose="02040503050406030204" pitchFamily="18" charset="0"/>
                                </a:rPr>
                                <m:t>2</m:t>
                              </m:r>
                            </m:sub>
                            <m:sup>
                              <m:r>
                                <a:rPr lang="fi-FI" b="0" i="1" smtClean="0">
                                  <a:latin typeface="Cambria Math" panose="02040503050406030204" pitchFamily="18" charset="0"/>
                                </a:rPr>
                                <m:t>2</m:t>
                              </m:r>
                            </m:sup>
                          </m:sSubSup>
                          <m:r>
                            <a:rPr lang="fi-FI" b="0" i="1" smtClean="0">
                              <a:latin typeface="Cambria Math" panose="02040503050406030204" pitchFamily="18" charset="0"/>
                            </a:rPr>
                            <m:t>−</m:t>
                          </m:r>
                          <m:sSubSup>
                            <m:sSubSupPr>
                              <m:ctrlPr>
                                <a:rPr lang="fi-FI" i="1">
                                  <a:latin typeface="Cambria Math" panose="02040503050406030204" pitchFamily="18" charset="0"/>
                                </a:rPr>
                              </m:ctrlPr>
                            </m:sSubSupPr>
                            <m:e>
                              <m:r>
                                <a:rPr lang="fi-FI" i="1">
                                  <a:latin typeface="Cambria Math" panose="02040503050406030204" pitchFamily="18" charset="0"/>
                                </a:rPr>
                                <m:t>𝑉</m:t>
                              </m:r>
                            </m:e>
                            <m:sub>
                              <m:r>
                                <a:rPr lang="fi-FI" b="0" i="1" smtClean="0">
                                  <a:latin typeface="Cambria Math" panose="02040503050406030204" pitchFamily="18" charset="0"/>
                                </a:rPr>
                                <m:t>1</m:t>
                              </m:r>
                            </m:sub>
                            <m:sup>
                              <m:r>
                                <a:rPr lang="fi-FI" i="1">
                                  <a:latin typeface="Cambria Math" panose="02040503050406030204" pitchFamily="18" charset="0"/>
                                </a:rPr>
                                <m:t>2</m:t>
                              </m:r>
                            </m:sup>
                          </m:sSubSup>
                        </m:e>
                      </m:d>
                      <m:r>
                        <a:rPr lang="fi-FI" i="1">
                          <a:latin typeface="Cambria Math" panose="02040503050406030204" pitchFamily="18" charset="0"/>
                        </a:rPr>
                        <m:t>+</m:t>
                      </m:r>
                      <m:r>
                        <a:rPr lang="fi-FI" i="1">
                          <a:latin typeface="Cambria Math" panose="02040503050406030204" pitchFamily="18" charset="0"/>
                        </a:rPr>
                        <m:t>𝑚𝑔</m:t>
                      </m:r>
                      <m:d>
                        <m:dPr>
                          <m:ctrlPr>
                            <a:rPr lang="fi-FI" i="1">
                              <a:latin typeface="Cambria Math" panose="02040503050406030204" pitchFamily="18" charset="0"/>
                            </a:rPr>
                          </m:ctrlPr>
                        </m:dPr>
                        <m:e>
                          <m:sSub>
                            <m:sSubPr>
                              <m:ctrlPr>
                                <a:rPr lang="fi-FI" i="1">
                                  <a:latin typeface="Cambria Math" panose="02040503050406030204" pitchFamily="18" charset="0"/>
                                </a:rPr>
                              </m:ctrlPr>
                            </m:sSubPr>
                            <m:e>
                              <m:r>
                                <a:rPr lang="fi-FI" i="1">
                                  <a:latin typeface="Cambria Math" panose="02040503050406030204" pitchFamily="18" charset="0"/>
                                </a:rPr>
                                <m:t>𝑧</m:t>
                              </m:r>
                            </m:e>
                            <m:sub>
                              <m:r>
                                <a:rPr lang="fi-FI" i="1">
                                  <a:latin typeface="Cambria Math" panose="02040503050406030204" pitchFamily="18" charset="0"/>
                                </a:rPr>
                                <m:t>2</m:t>
                              </m:r>
                            </m:sub>
                          </m:sSub>
                          <m:r>
                            <a:rPr lang="fi-FI" i="1">
                              <a:latin typeface="Cambria Math" panose="02040503050406030204" pitchFamily="18" charset="0"/>
                            </a:rPr>
                            <m:t>−</m:t>
                          </m:r>
                          <m:sSub>
                            <m:sSubPr>
                              <m:ctrlPr>
                                <a:rPr lang="fi-FI" i="1">
                                  <a:latin typeface="Cambria Math" panose="02040503050406030204" pitchFamily="18" charset="0"/>
                                </a:rPr>
                              </m:ctrlPr>
                            </m:sSubPr>
                            <m:e>
                              <m:r>
                                <a:rPr lang="fi-FI" i="1">
                                  <a:latin typeface="Cambria Math" panose="02040503050406030204" pitchFamily="18" charset="0"/>
                                </a:rPr>
                                <m:t>𝑧</m:t>
                              </m:r>
                            </m:e>
                            <m:sub>
                              <m:r>
                                <a:rPr lang="fi-FI" i="1">
                                  <a:latin typeface="Cambria Math" panose="02040503050406030204" pitchFamily="18" charset="0"/>
                                </a:rPr>
                                <m:t>1</m:t>
                              </m:r>
                            </m:sub>
                          </m:sSub>
                        </m:e>
                      </m:d>
                      <m:r>
                        <a:rPr lang="fi-FI" b="0" i="1" smtClean="0">
                          <a:latin typeface="Cambria Math" panose="02040503050406030204" pitchFamily="18" charset="0"/>
                        </a:rPr>
                        <m:t>=</m:t>
                      </m:r>
                      <m:nary>
                        <m:naryPr>
                          <m:ctrlPr>
                            <a:rPr lang="en-FI" i="1">
                              <a:latin typeface="Cambria Math" panose="02040503050406030204" pitchFamily="18" charset="0"/>
                            </a:rPr>
                          </m:ctrlPr>
                        </m:naryPr>
                        <m:sub>
                          <m:sSub>
                            <m:sSubPr>
                              <m:ctrlPr>
                                <a:rPr lang="en-FI" i="1">
                                  <a:latin typeface="Cambria Math" panose="02040503050406030204" pitchFamily="18" charset="0"/>
                                </a:rPr>
                              </m:ctrlPr>
                            </m:sSubPr>
                            <m:e>
                              <m:r>
                                <a:rPr lang="fi-FI" b="0" i="1" smtClean="0">
                                  <a:latin typeface="Cambria Math" panose="02040503050406030204" pitchFamily="18" charset="0"/>
                                </a:rPr>
                                <m:t>𝑧</m:t>
                              </m:r>
                            </m:e>
                            <m:sub>
                              <m:r>
                                <a:rPr lang="fi-FI" i="1">
                                  <a:latin typeface="Cambria Math" panose="02040503050406030204" pitchFamily="18" charset="0"/>
                                </a:rPr>
                                <m:t>1</m:t>
                              </m:r>
                            </m:sub>
                          </m:sSub>
                        </m:sub>
                        <m:sup>
                          <m:sSub>
                            <m:sSubPr>
                              <m:ctrlPr>
                                <a:rPr lang="fi-FI" i="1" smtClean="0">
                                  <a:latin typeface="Cambria Math" panose="02040503050406030204" pitchFamily="18" charset="0"/>
                                </a:rPr>
                              </m:ctrlPr>
                            </m:sSubPr>
                            <m:e>
                              <m:r>
                                <a:rPr lang="fi-FI" b="0" i="1" smtClean="0">
                                  <a:latin typeface="Cambria Math" panose="02040503050406030204" pitchFamily="18" charset="0"/>
                                </a:rPr>
                                <m:t>𝑧</m:t>
                              </m:r>
                            </m:e>
                            <m:sub>
                              <m:r>
                                <a:rPr lang="fi-FI" b="0" i="1" smtClean="0">
                                  <a:latin typeface="Cambria Math" panose="02040503050406030204" pitchFamily="18" charset="0"/>
                                </a:rPr>
                                <m:t>2</m:t>
                              </m:r>
                            </m:sub>
                          </m:sSub>
                        </m:sup>
                        <m:e>
                          <m:r>
                            <a:rPr lang="fi-FI" b="0" i="1" smtClean="0">
                              <a:latin typeface="Cambria Math" panose="02040503050406030204" pitchFamily="18" charset="0"/>
                            </a:rPr>
                            <m:t>𝑅</m:t>
                          </m:r>
                          <m:r>
                            <a:rPr lang="fi-FI" i="1">
                              <a:latin typeface="Cambria Math" panose="02040503050406030204" pitchFamily="18" charset="0"/>
                            </a:rPr>
                            <m:t>𝑑</m:t>
                          </m:r>
                          <m:r>
                            <a:rPr lang="fi-FI" b="0" i="1" smtClean="0">
                              <a:latin typeface="Cambria Math" panose="02040503050406030204" pitchFamily="18" charset="0"/>
                            </a:rPr>
                            <m:t>𝑧</m:t>
                          </m:r>
                        </m:e>
                      </m:nary>
                    </m:oMath>
                  </m:oMathPara>
                </a14:m>
                <a:endParaRPr lang="en-FI" dirty="0"/>
              </a:p>
            </p:txBody>
          </p:sp>
        </mc:Choice>
        <mc:Fallback xmlns="">
          <p:sp>
            <p:nvSpPr>
              <p:cNvPr id="14" name="TextBox 13">
                <a:extLst>
                  <a:ext uri="{FF2B5EF4-FFF2-40B4-BE49-F238E27FC236}">
                    <a16:creationId xmlns:a16="http://schemas.microsoft.com/office/drawing/2014/main" id="{9CC73948-2626-D19E-2EFD-DD30DC7B8F98}"/>
                  </a:ext>
                </a:extLst>
              </p:cNvPr>
              <p:cNvSpPr txBox="1">
                <a:spLocks noRot="1" noChangeAspect="1" noMove="1" noResize="1" noEditPoints="1" noAdjustHandles="1" noChangeArrowheads="1" noChangeShapeType="1" noTextEdit="1"/>
              </p:cNvSpPr>
              <p:nvPr/>
            </p:nvSpPr>
            <p:spPr>
              <a:xfrm>
                <a:off x="5665957" y="1567274"/>
                <a:ext cx="3336467" cy="565732"/>
              </a:xfrm>
              <a:prstGeom prst="rect">
                <a:avLst/>
              </a:prstGeom>
              <a:blipFill>
                <a:blip r:embed="rId9"/>
                <a:stretch>
                  <a:fillRect t="-153333" b="-217778"/>
                </a:stretch>
              </a:blipFill>
            </p:spPr>
            <p:txBody>
              <a:bodyPr/>
              <a:lstStyle/>
              <a:p>
                <a:r>
                  <a:rPr lang="en-FI">
                    <a:noFill/>
                  </a:rPr>
                  <a:t> </a:t>
                </a:r>
              </a:p>
            </p:txBody>
          </p:sp>
        </mc:Fallback>
      </mc:AlternateContent>
      <p:sp>
        <p:nvSpPr>
          <p:cNvPr id="16" name="TextBox 15">
            <a:extLst>
              <a:ext uri="{FF2B5EF4-FFF2-40B4-BE49-F238E27FC236}">
                <a16:creationId xmlns:a16="http://schemas.microsoft.com/office/drawing/2014/main" id="{F93793ED-FE1C-375E-F9A9-790F9950A0CA}"/>
              </a:ext>
            </a:extLst>
          </p:cNvPr>
          <p:cNvSpPr txBox="1"/>
          <p:nvPr/>
        </p:nvSpPr>
        <p:spPr>
          <a:xfrm>
            <a:off x="4837612" y="4712652"/>
            <a:ext cx="1858629" cy="400110"/>
          </a:xfrm>
          <a:prstGeom prst="rect">
            <a:avLst/>
          </a:prstGeom>
          <a:noFill/>
        </p:spPr>
        <p:txBody>
          <a:bodyPr wrap="square" rtlCol="0">
            <a:spAutoFit/>
          </a:bodyPr>
          <a:lstStyle/>
          <a:p>
            <a:r>
              <a:rPr lang="en-GB" sz="1000" dirty="0"/>
              <a:t>I</a:t>
            </a:r>
            <a:r>
              <a:rPr lang="en-FI" sz="1000" dirty="0"/>
              <a:t>llustration used to introduce the potentioal energy</a:t>
            </a:r>
          </a:p>
        </p:txBody>
      </p:sp>
    </p:spTree>
    <p:extLst>
      <p:ext uri="{BB962C8B-B14F-4D97-AF65-F5344CB8AC3E}">
        <p14:creationId xmlns:p14="http://schemas.microsoft.com/office/powerpoint/2010/main" val="3606826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F053FDC-F859-49E1-B881-63C08B7FBBC9}"/>
              </a:ext>
            </a:extLst>
          </p:cNvPr>
          <p:cNvSpPr/>
          <p:nvPr/>
        </p:nvSpPr>
        <p:spPr>
          <a:xfrm>
            <a:off x="276793" y="29565"/>
            <a:ext cx="3417923" cy="584775"/>
          </a:xfrm>
          <a:prstGeom prst="rect">
            <a:avLst/>
          </a:prstGeom>
        </p:spPr>
        <p:txBody>
          <a:bodyPr wrap="none">
            <a:spAutoFit/>
          </a:bodyPr>
          <a:lstStyle/>
          <a:p>
            <a:r>
              <a:rPr lang="pt-BR" sz="3200" b="1" dirty="0"/>
              <a:t>Potential Energy</a:t>
            </a:r>
            <a:endParaRPr lang="fi-FI" sz="3200" b="1" dirty="0"/>
          </a:p>
        </p:txBody>
      </p:sp>
      <p:sp>
        <p:nvSpPr>
          <p:cNvPr id="15" name="TextBox 14">
            <a:extLst>
              <a:ext uri="{FF2B5EF4-FFF2-40B4-BE49-F238E27FC236}">
                <a16:creationId xmlns:a16="http://schemas.microsoft.com/office/drawing/2014/main" id="{14E90FA9-4161-4401-82BE-5201F506E95F}"/>
              </a:ext>
            </a:extLst>
          </p:cNvPr>
          <p:cNvSpPr txBox="1"/>
          <p:nvPr/>
        </p:nvSpPr>
        <p:spPr>
          <a:xfrm>
            <a:off x="276793" y="846824"/>
            <a:ext cx="4295206" cy="300082"/>
          </a:xfrm>
          <a:prstGeom prst="rect">
            <a:avLst/>
          </a:prstGeom>
          <a:solidFill>
            <a:srgbClr val="00FF00"/>
          </a:solidFill>
        </p:spPr>
        <p:txBody>
          <a:bodyPr wrap="square">
            <a:spAutoFit/>
          </a:bodyPr>
          <a:lstStyle/>
          <a:p>
            <a:r>
              <a:rPr lang="en-US" dirty="0"/>
              <a:t>Application of potential energy</a:t>
            </a:r>
          </a:p>
        </p:txBody>
      </p:sp>
      <p:pic>
        <p:nvPicPr>
          <p:cNvPr id="22" name="Picture 21">
            <a:extLst>
              <a:ext uri="{FF2B5EF4-FFF2-40B4-BE49-F238E27FC236}">
                <a16:creationId xmlns:a16="http://schemas.microsoft.com/office/drawing/2014/main" id="{B61AF6C5-BEE5-4327-8AA6-4BE5F29097CA}"/>
              </a:ext>
            </a:extLst>
          </p:cNvPr>
          <p:cNvPicPr>
            <a:picLocks noChangeAspect="1"/>
          </p:cNvPicPr>
          <p:nvPr/>
        </p:nvPicPr>
        <p:blipFill>
          <a:blip r:embed="rId3"/>
          <a:stretch>
            <a:fillRect/>
          </a:stretch>
        </p:blipFill>
        <p:spPr>
          <a:xfrm>
            <a:off x="5728253" y="558987"/>
            <a:ext cx="2437203" cy="5039037"/>
          </a:xfrm>
          <a:prstGeom prst="rect">
            <a:avLst/>
          </a:prstGeom>
        </p:spPr>
      </p:pic>
      <p:pic>
        <p:nvPicPr>
          <p:cNvPr id="3074" name="Picture 2" descr="Hydroelectric power plant vector illustration 21669346 Vector Art at  Vecteezy">
            <a:extLst>
              <a:ext uri="{FF2B5EF4-FFF2-40B4-BE49-F238E27FC236}">
                <a16:creationId xmlns:a16="http://schemas.microsoft.com/office/drawing/2014/main" id="{B15C289E-B3DF-C870-E1C3-49B4556CFB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6793" y="1288837"/>
            <a:ext cx="4295207" cy="35793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9391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F053FDC-F859-49E1-B881-63C08B7FBBC9}"/>
              </a:ext>
            </a:extLst>
          </p:cNvPr>
          <p:cNvSpPr/>
          <p:nvPr/>
        </p:nvSpPr>
        <p:spPr>
          <a:xfrm>
            <a:off x="276793" y="175681"/>
            <a:ext cx="8478587" cy="584775"/>
          </a:xfrm>
          <a:prstGeom prst="rect">
            <a:avLst/>
          </a:prstGeom>
        </p:spPr>
        <p:txBody>
          <a:bodyPr wrap="square">
            <a:spAutoFit/>
          </a:bodyPr>
          <a:lstStyle/>
          <a:p>
            <a:r>
              <a:rPr lang="en-US" sz="3200" b="1" dirty="0"/>
              <a:t>Broadening Our Understanding of Work</a:t>
            </a:r>
            <a:endParaRPr lang="fi-FI" sz="3200" b="1" dirty="0"/>
          </a:p>
        </p:txBody>
      </p:sp>
      <p:sp>
        <p:nvSpPr>
          <p:cNvPr id="3" name="TextBox 2">
            <a:extLst>
              <a:ext uri="{FF2B5EF4-FFF2-40B4-BE49-F238E27FC236}">
                <a16:creationId xmlns:a16="http://schemas.microsoft.com/office/drawing/2014/main" id="{D3C85530-6026-49E0-9324-78BE636EEAF2}"/>
              </a:ext>
            </a:extLst>
          </p:cNvPr>
          <p:cNvSpPr txBox="1"/>
          <p:nvPr/>
        </p:nvSpPr>
        <p:spPr>
          <a:xfrm>
            <a:off x="197830" y="835328"/>
            <a:ext cx="4374170" cy="715581"/>
          </a:xfrm>
          <a:prstGeom prst="rect">
            <a:avLst/>
          </a:prstGeom>
          <a:solidFill>
            <a:srgbClr val="00FFFF"/>
          </a:solidFill>
        </p:spPr>
        <p:txBody>
          <a:bodyPr wrap="square" rtlCol="0">
            <a:spAutoFit/>
          </a:bodyPr>
          <a:lstStyle/>
          <a:p>
            <a:r>
              <a:rPr lang="en-US" dirty="0"/>
              <a:t>The work W done by, or on, a system evaluated in terms of macroscopically observable forces and displacements is</a:t>
            </a:r>
            <a:endParaRPr lang="fi-FI" dirty="0"/>
          </a:p>
        </p:txBody>
      </p:sp>
      <p:pic>
        <p:nvPicPr>
          <p:cNvPr id="5" name="Picture 4">
            <a:extLst>
              <a:ext uri="{FF2B5EF4-FFF2-40B4-BE49-F238E27FC236}">
                <a16:creationId xmlns:a16="http://schemas.microsoft.com/office/drawing/2014/main" id="{2BCED0A5-8FDC-42C1-BE95-47B07577E1B7}"/>
              </a:ext>
            </a:extLst>
          </p:cNvPr>
          <p:cNvPicPr>
            <a:picLocks noChangeAspect="1"/>
          </p:cNvPicPr>
          <p:nvPr/>
        </p:nvPicPr>
        <p:blipFill>
          <a:blip r:embed="rId3"/>
          <a:stretch>
            <a:fillRect/>
          </a:stretch>
        </p:blipFill>
        <p:spPr>
          <a:xfrm>
            <a:off x="1635772" y="1566372"/>
            <a:ext cx="1135380" cy="625063"/>
          </a:xfrm>
          <a:prstGeom prst="rect">
            <a:avLst/>
          </a:prstGeom>
        </p:spPr>
      </p:pic>
      <p:sp>
        <p:nvSpPr>
          <p:cNvPr id="12" name="TextBox 11">
            <a:extLst>
              <a:ext uri="{FF2B5EF4-FFF2-40B4-BE49-F238E27FC236}">
                <a16:creationId xmlns:a16="http://schemas.microsoft.com/office/drawing/2014/main" id="{01B99465-E210-4711-B8A9-4F88FE088F40}"/>
              </a:ext>
            </a:extLst>
          </p:cNvPr>
          <p:cNvSpPr txBox="1"/>
          <p:nvPr/>
        </p:nvSpPr>
        <p:spPr>
          <a:xfrm>
            <a:off x="197828" y="2253852"/>
            <a:ext cx="4374169" cy="300082"/>
          </a:xfrm>
          <a:prstGeom prst="rect">
            <a:avLst/>
          </a:prstGeom>
          <a:solidFill>
            <a:srgbClr val="00FF00"/>
          </a:solidFill>
        </p:spPr>
        <p:txBody>
          <a:bodyPr wrap="square">
            <a:spAutoFit/>
          </a:bodyPr>
          <a:lstStyle/>
          <a:p>
            <a:r>
              <a:rPr lang="en-US" dirty="0"/>
              <a:t>Thermodynamic definition of work</a:t>
            </a:r>
          </a:p>
        </p:txBody>
      </p:sp>
      <p:sp>
        <p:nvSpPr>
          <p:cNvPr id="14" name="TextBox 13">
            <a:extLst>
              <a:ext uri="{FF2B5EF4-FFF2-40B4-BE49-F238E27FC236}">
                <a16:creationId xmlns:a16="http://schemas.microsoft.com/office/drawing/2014/main" id="{8422035C-A7B5-4E59-994A-4EBF822164B2}"/>
              </a:ext>
            </a:extLst>
          </p:cNvPr>
          <p:cNvSpPr txBox="1"/>
          <p:nvPr/>
        </p:nvSpPr>
        <p:spPr>
          <a:xfrm>
            <a:off x="197829" y="3817554"/>
            <a:ext cx="4374168" cy="507831"/>
          </a:xfrm>
          <a:prstGeom prst="rect">
            <a:avLst/>
          </a:prstGeom>
          <a:solidFill>
            <a:srgbClr val="00FFFF"/>
          </a:solidFill>
        </p:spPr>
        <p:txBody>
          <a:bodyPr wrap="square">
            <a:spAutoFit/>
          </a:bodyPr>
          <a:lstStyle/>
          <a:p>
            <a:r>
              <a:rPr lang="en-US" dirty="0"/>
              <a:t>W &gt; 0: work done by the system </a:t>
            </a:r>
          </a:p>
          <a:p>
            <a:r>
              <a:rPr lang="en-US" dirty="0"/>
              <a:t>W &lt; 0: work done on the system</a:t>
            </a:r>
          </a:p>
        </p:txBody>
      </p:sp>
      <p:sp>
        <p:nvSpPr>
          <p:cNvPr id="16" name="TextBox 15">
            <a:extLst>
              <a:ext uri="{FF2B5EF4-FFF2-40B4-BE49-F238E27FC236}">
                <a16:creationId xmlns:a16="http://schemas.microsoft.com/office/drawing/2014/main" id="{05E33F49-D62D-47FE-AE19-CA693F668E13}"/>
              </a:ext>
            </a:extLst>
          </p:cNvPr>
          <p:cNvSpPr txBox="1"/>
          <p:nvPr/>
        </p:nvSpPr>
        <p:spPr>
          <a:xfrm>
            <a:off x="197829" y="3457025"/>
            <a:ext cx="4374168" cy="300082"/>
          </a:xfrm>
          <a:prstGeom prst="rect">
            <a:avLst/>
          </a:prstGeom>
          <a:solidFill>
            <a:srgbClr val="00FF00"/>
          </a:solidFill>
        </p:spPr>
        <p:txBody>
          <a:bodyPr wrap="square">
            <a:spAutoFit/>
          </a:bodyPr>
          <a:lstStyle>
            <a:defPPr>
              <a:defRPr lang="en-US"/>
            </a:defPPr>
          </a:lstStyle>
          <a:p>
            <a:r>
              <a:rPr lang="en-US" dirty="0"/>
              <a:t>Sign Convention and Notation</a:t>
            </a:r>
          </a:p>
        </p:txBody>
      </p:sp>
      <p:sp>
        <p:nvSpPr>
          <p:cNvPr id="20" name="TextBox 19">
            <a:extLst>
              <a:ext uri="{FF2B5EF4-FFF2-40B4-BE49-F238E27FC236}">
                <a16:creationId xmlns:a16="http://schemas.microsoft.com/office/drawing/2014/main" id="{B01D47B1-67E8-4A83-A9BC-E3322411EA7A}"/>
              </a:ext>
            </a:extLst>
          </p:cNvPr>
          <p:cNvSpPr txBox="1"/>
          <p:nvPr/>
        </p:nvSpPr>
        <p:spPr>
          <a:xfrm>
            <a:off x="4880263" y="872651"/>
            <a:ext cx="4065905" cy="300082"/>
          </a:xfrm>
          <a:prstGeom prst="rect">
            <a:avLst/>
          </a:prstGeom>
          <a:solidFill>
            <a:srgbClr val="00FF00"/>
          </a:solidFill>
        </p:spPr>
        <p:txBody>
          <a:bodyPr wrap="square">
            <a:spAutoFit/>
          </a:bodyPr>
          <a:lstStyle/>
          <a:p>
            <a:r>
              <a:rPr lang="en-US" dirty="0"/>
              <a:t>Power</a:t>
            </a:r>
          </a:p>
        </p:txBody>
      </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048CB1E4-1A03-4BFC-8CEE-494AF640AD7E}"/>
                  </a:ext>
                </a:extLst>
              </p:cNvPr>
              <p:cNvSpPr txBox="1"/>
              <p:nvPr/>
            </p:nvSpPr>
            <p:spPr>
              <a:xfrm>
                <a:off x="4880264" y="1259685"/>
                <a:ext cx="4065906" cy="514436"/>
              </a:xfrm>
              <a:prstGeom prst="rect">
                <a:avLst/>
              </a:prstGeom>
              <a:solidFill>
                <a:srgbClr val="00FFFF"/>
              </a:solidFill>
            </p:spPr>
            <p:txBody>
              <a:bodyPr wrap="square">
                <a:spAutoFit/>
              </a:bodyPr>
              <a:lstStyle/>
              <a:p>
                <a:r>
                  <a:rPr lang="en-US" dirty="0"/>
                  <a:t>The rate of energy transfer by work is called power and is denoted by </a:t>
                </a:r>
                <a14:m>
                  <m:oMath xmlns:m="http://schemas.openxmlformats.org/officeDocument/2006/math">
                    <m:acc>
                      <m:accPr>
                        <m:chr m:val="̇"/>
                        <m:ctrlPr>
                          <a:rPr lang="en-US" i="1" smtClean="0">
                            <a:latin typeface="Cambria Math" panose="02040503050406030204" pitchFamily="18" charset="0"/>
                          </a:rPr>
                        </m:ctrlPr>
                      </m:accPr>
                      <m:e>
                        <m:r>
                          <a:rPr lang="en-US" b="0" i="1" smtClean="0">
                            <a:latin typeface="Cambria Math" panose="02040503050406030204" pitchFamily="18" charset="0"/>
                          </a:rPr>
                          <m:t>𝑊</m:t>
                        </m:r>
                      </m:e>
                    </m:acc>
                  </m:oMath>
                </a14:m>
                <a:r>
                  <a:rPr lang="en-US" dirty="0"/>
                  <a:t>.</a:t>
                </a:r>
              </a:p>
            </p:txBody>
          </p:sp>
        </mc:Choice>
        <mc:Fallback xmlns="">
          <p:sp>
            <p:nvSpPr>
              <p:cNvPr id="22" name="TextBox 21">
                <a:extLst>
                  <a:ext uri="{FF2B5EF4-FFF2-40B4-BE49-F238E27FC236}">
                    <a16:creationId xmlns:a16="http://schemas.microsoft.com/office/drawing/2014/main" id="{048CB1E4-1A03-4BFC-8CEE-494AF640AD7E}"/>
                  </a:ext>
                </a:extLst>
              </p:cNvPr>
              <p:cNvSpPr txBox="1">
                <a:spLocks noRot="1" noChangeAspect="1" noMove="1" noResize="1" noEditPoints="1" noAdjustHandles="1" noChangeArrowheads="1" noChangeShapeType="1" noTextEdit="1"/>
              </p:cNvSpPr>
              <p:nvPr/>
            </p:nvSpPr>
            <p:spPr>
              <a:xfrm>
                <a:off x="4880264" y="1259685"/>
                <a:ext cx="4065906" cy="514436"/>
              </a:xfrm>
              <a:prstGeom prst="rect">
                <a:avLst/>
              </a:prstGeom>
              <a:blipFill>
                <a:blip r:embed="rId4"/>
                <a:stretch>
                  <a:fillRect l="-312" t="-2439" r="-623" b="-9756"/>
                </a:stretch>
              </a:blipFill>
            </p:spPr>
            <p:txBody>
              <a:bodyPr/>
              <a:lstStyle/>
              <a:p>
                <a:r>
                  <a:rPr lang="en-FI">
                    <a:noFill/>
                  </a:rPr>
                  <a:t> </a:t>
                </a:r>
              </a:p>
            </p:txBody>
          </p:sp>
        </mc:Fallback>
      </mc:AlternateContent>
      <p:sp>
        <p:nvSpPr>
          <p:cNvPr id="24" name="TextBox 23">
            <a:extLst>
              <a:ext uri="{FF2B5EF4-FFF2-40B4-BE49-F238E27FC236}">
                <a16:creationId xmlns:a16="http://schemas.microsoft.com/office/drawing/2014/main" id="{2130A8F4-557E-40CE-B521-B410C661559B}"/>
              </a:ext>
            </a:extLst>
          </p:cNvPr>
          <p:cNvSpPr txBox="1"/>
          <p:nvPr/>
        </p:nvSpPr>
        <p:spPr>
          <a:xfrm>
            <a:off x="4880263" y="2403893"/>
            <a:ext cx="4065905" cy="1131079"/>
          </a:xfrm>
          <a:prstGeom prst="rect">
            <a:avLst/>
          </a:prstGeom>
          <a:solidFill>
            <a:srgbClr val="00FFFF"/>
          </a:solidFill>
        </p:spPr>
        <p:txBody>
          <a:bodyPr wrap="square">
            <a:spAutoFit/>
          </a:bodyPr>
          <a:lstStyle/>
          <a:p>
            <a:pPr algn="just"/>
            <a:r>
              <a:rPr lang="en-US" dirty="0"/>
              <a:t>When a work interaction involves a macroscopically observable force, the rate of energy transfer by work is equal to the product of the force and the velocity at the point of application of the force</a:t>
            </a:r>
          </a:p>
        </p:txBody>
      </p:sp>
      <p:pic>
        <p:nvPicPr>
          <p:cNvPr id="26" name="Picture 25">
            <a:extLst>
              <a:ext uri="{FF2B5EF4-FFF2-40B4-BE49-F238E27FC236}">
                <a16:creationId xmlns:a16="http://schemas.microsoft.com/office/drawing/2014/main" id="{5B23D00F-A76A-40C5-B370-29042F422F50}"/>
              </a:ext>
            </a:extLst>
          </p:cNvPr>
          <p:cNvPicPr>
            <a:picLocks noChangeAspect="1"/>
          </p:cNvPicPr>
          <p:nvPr/>
        </p:nvPicPr>
        <p:blipFill>
          <a:blip r:embed="rId5"/>
          <a:stretch>
            <a:fillRect/>
          </a:stretch>
        </p:blipFill>
        <p:spPr>
          <a:xfrm>
            <a:off x="6401722" y="1802505"/>
            <a:ext cx="1022985" cy="420271"/>
          </a:xfrm>
          <a:prstGeom prst="rect">
            <a:avLst/>
          </a:prstGeom>
        </p:spPr>
      </p:pic>
      <p:pic>
        <p:nvPicPr>
          <p:cNvPr id="28" name="Picture 27">
            <a:extLst>
              <a:ext uri="{FF2B5EF4-FFF2-40B4-BE49-F238E27FC236}">
                <a16:creationId xmlns:a16="http://schemas.microsoft.com/office/drawing/2014/main" id="{FBCEA11D-1F88-47B6-966B-5FFB8F850F8D}"/>
              </a:ext>
            </a:extLst>
          </p:cNvPr>
          <p:cNvPicPr>
            <a:picLocks noChangeAspect="1"/>
          </p:cNvPicPr>
          <p:nvPr/>
        </p:nvPicPr>
        <p:blipFill>
          <a:blip r:embed="rId6"/>
          <a:stretch>
            <a:fillRect/>
          </a:stretch>
        </p:blipFill>
        <p:spPr>
          <a:xfrm>
            <a:off x="5718920" y="3607066"/>
            <a:ext cx="2153603" cy="617253"/>
          </a:xfrm>
          <a:prstGeom prst="rect">
            <a:avLst/>
          </a:prstGeom>
        </p:spPr>
      </p:pic>
      <p:sp>
        <p:nvSpPr>
          <p:cNvPr id="4" name="TextBox 3">
            <a:extLst>
              <a:ext uri="{FF2B5EF4-FFF2-40B4-BE49-F238E27FC236}">
                <a16:creationId xmlns:a16="http://schemas.microsoft.com/office/drawing/2014/main" id="{D70C565F-CC2C-1542-2716-B3DBB9E6A0B2}"/>
              </a:ext>
            </a:extLst>
          </p:cNvPr>
          <p:cNvSpPr txBox="1"/>
          <p:nvPr/>
        </p:nvSpPr>
        <p:spPr>
          <a:xfrm>
            <a:off x="197828" y="2636147"/>
            <a:ext cx="4374168" cy="738664"/>
          </a:xfrm>
          <a:prstGeom prst="rect">
            <a:avLst/>
          </a:prstGeom>
          <a:noFill/>
        </p:spPr>
        <p:txBody>
          <a:bodyPr wrap="square">
            <a:spAutoFit/>
          </a:bodyPr>
          <a:lstStyle/>
          <a:p>
            <a:r>
              <a:rPr lang="en-GB" sz="1400" i="1" dirty="0">
                <a:effectLst/>
                <a:latin typeface="STIX" panose="02020603050405020304" pitchFamily="18" charset="0"/>
              </a:rPr>
              <a:t>Work is done by a system on its surroundings if the sole effect on everything external to the system could have been the raising of a weight</a:t>
            </a:r>
            <a:r>
              <a:rPr lang="en-GB" sz="1400" dirty="0">
                <a:effectLst/>
                <a:latin typeface="STIX" panose="02020603050405020304" pitchFamily="18" charset="0"/>
              </a:rPr>
              <a:t>. </a:t>
            </a:r>
            <a:endParaRPr lang="en-GB" dirty="0"/>
          </a:p>
        </p:txBody>
      </p:sp>
    </p:spTree>
    <p:extLst>
      <p:ext uri="{BB962C8B-B14F-4D97-AF65-F5344CB8AC3E}">
        <p14:creationId xmlns:p14="http://schemas.microsoft.com/office/powerpoint/2010/main" val="3158004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20"/>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24"/>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26"/>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animBg="1"/>
      <p:bldP spid="14" grpId="0" animBg="1"/>
      <p:bldP spid="16" grpId="0" animBg="1"/>
      <p:bldP spid="20" grpId="0" animBg="1"/>
      <p:bldP spid="22" grpId="0" animBg="1"/>
      <p:bldP spid="24" grpId="0" animBg="1"/>
    </p:bldLst>
  </p:timing>
</p:sld>
</file>

<file path=ppt/theme/theme1.xml><?xml version="1.0" encoding="utf-8"?>
<a:theme xmlns:a="http://schemas.openxmlformats.org/drawingml/2006/main" name="Office-teema">
  <a:themeElements>
    <a:clrScheme name="Mukautettu 10">
      <a:dk1>
        <a:sysClr val="windowText" lastClr="000000"/>
      </a:dk1>
      <a:lt1>
        <a:sysClr val="window" lastClr="FFFFFF"/>
      </a:lt1>
      <a:dk2>
        <a:srgbClr val="BB16A3"/>
      </a:dk2>
      <a:lt2>
        <a:srgbClr val="D673C8"/>
      </a:lt2>
      <a:accent1>
        <a:srgbClr val="0C0C0C"/>
      </a:accent1>
      <a:accent2>
        <a:srgbClr val="595959"/>
      </a:accent2>
      <a:accent3>
        <a:srgbClr val="A5A5A5"/>
      </a:accent3>
      <a:accent4>
        <a:srgbClr val="D8D8D8"/>
      </a:accent4>
      <a:accent5>
        <a:srgbClr val="F2F2F2"/>
      </a:accent5>
      <a:accent6>
        <a:srgbClr val="FFFFFF"/>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alto_ENG_1610_EN.potx" id="{9639D5B8-18F0-4BC0-94F1-01CC797AE68B}" vid="{7E8E788C-F476-47D6-B495-2030361E40A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Aalto_ENG_1610_EN</Template>
  <TotalTime>12541</TotalTime>
  <Words>2542</Words>
  <Application>Microsoft Macintosh PowerPoint</Application>
  <PresentationFormat>On-screen Show (16:10)</PresentationFormat>
  <Paragraphs>159</Paragraphs>
  <Slides>31</Slides>
  <Notes>10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31</vt:i4>
      </vt:variant>
    </vt:vector>
  </HeadingPairs>
  <TitlesOfParts>
    <vt:vector size="38" baseType="lpstr">
      <vt:lpstr>Arial</vt:lpstr>
      <vt:lpstr>Arial</vt:lpstr>
      <vt:lpstr>Calibri</vt:lpstr>
      <vt:lpstr>Cambria Math</vt:lpstr>
      <vt:lpstr>STIX</vt:lpstr>
      <vt:lpstr>Symbol</vt:lpstr>
      <vt:lpstr>Office-teema</vt:lpstr>
      <vt:lpstr>Thermodynamics and Heat Transfer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Unigrafia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Cheng Qiang</dc:creator>
  <cp:lastModifiedBy>Cheng Qiang</cp:lastModifiedBy>
  <cp:revision>253</cp:revision>
  <dcterms:created xsi:type="dcterms:W3CDTF">2020-12-02T10:21:58Z</dcterms:created>
  <dcterms:modified xsi:type="dcterms:W3CDTF">2024-01-11T09:07:42Z</dcterms:modified>
</cp:coreProperties>
</file>