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7" r:id="rId2"/>
    <p:sldId id="308" r:id="rId3"/>
    <p:sldId id="309" r:id="rId4"/>
    <p:sldId id="307" r:id="rId5"/>
    <p:sldId id="258" r:id="rId6"/>
    <p:sldId id="260" r:id="rId7"/>
    <p:sldId id="261" r:id="rId8"/>
    <p:sldId id="290" r:id="rId9"/>
    <p:sldId id="288" r:id="rId10"/>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EA1BC0-9DC8-4603-9055-5A4CCB63AF21}">
          <p14:sldIdLst>
            <p14:sldId id="257"/>
            <p14:sldId id="308"/>
            <p14:sldId id="309"/>
            <p14:sldId id="307"/>
            <p14:sldId id="258"/>
            <p14:sldId id="260"/>
            <p14:sldId id="261"/>
            <p14:sldId id="290"/>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FF"/>
    <a:srgbClr val="FF0000"/>
    <a:srgbClr val="EF363B"/>
    <a:srgbClr val="FFFFFF"/>
    <a:srgbClr val="00965E"/>
    <a:srgbClr val="EE353B"/>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80094" autoAdjust="0"/>
  </p:normalViewPr>
  <p:slideViewPr>
    <p:cSldViewPr snapToGrid="0" snapToObjects="1">
      <p:cViewPr varScale="1">
        <p:scale>
          <a:sx n="144" d="100"/>
          <a:sy n="144" d="100"/>
        </p:scale>
        <p:origin x="69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1/8/24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r>
              <a:rPr lang="en-US" dirty="0"/>
              <a:t>Heat is energy can be converted from one form to another, or transferred from one object to another. For example, a stove burner converts electrical energy to heat and conducts that energy through the pot to the water. This increases the kinetic energy of the water molecules, causing them to move faster and faster. At a certain temperature (the boiling point), the atoms have gained enough energy to break free of the molecular bonds of the liquid and escape as vapor. </a:t>
            </a:r>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242668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6</a:t>
            </a:fld>
            <a:endParaRPr lang="en-US"/>
          </a:p>
        </p:txBody>
      </p:sp>
    </p:spTree>
    <p:extLst>
      <p:ext uri="{BB962C8B-B14F-4D97-AF65-F5344CB8AC3E}">
        <p14:creationId xmlns:p14="http://schemas.microsoft.com/office/powerpoint/2010/main" val="162753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7</a:t>
            </a:fld>
            <a:endParaRPr lang="en-US"/>
          </a:p>
        </p:txBody>
      </p:sp>
    </p:spTree>
    <p:extLst>
      <p:ext uri="{BB962C8B-B14F-4D97-AF65-F5344CB8AC3E}">
        <p14:creationId xmlns:p14="http://schemas.microsoft.com/office/powerpoint/2010/main" val="271788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328794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1807"/>
            <a:ext cx="4150122" cy="326545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148164"/>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3" y="1621799"/>
            <a:ext cx="4077891" cy="326734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516070"/>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99738"/>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516081"/>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63" y="214851"/>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96473"/>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76791"/>
            <a:ext cx="5130403" cy="4615142"/>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15"/>
            <a:ext cx="1539000" cy="1948781"/>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5"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4"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32" name="Kuva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744703"/>
            <a:ext cx="1539000" cy="219966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760240"/>
            <a:ext cx="1539000" cy="218411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760238"/>
            <a:ext cx="1539000" cy="218411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pic>
        <p:nvPicPr>
          <p:cNvPr id="25" name="Kuva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0" y="0"/>
            <a:ext cx="914399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3238454"/>
            <a:ext cx="353308" cy="353308"/>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3238454"/>
            <a:ext cx="353308" cy="353308"/>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3238454"/>
            <a:ext cx="353308" cy="353308"/>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3238454"/>
            <a:ext cx="353308" cy="353308"/>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3238454"/>
            <a:ext cx="353308" cy="353308"/>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3238347"/>
            <a:ext cx="406943" cy="342930"/>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fi-FI" dirty="0"/>
              <a:t>Add text</a:t>
            </a:r>
          </a:p>
        </p:txBody>
      </p:sp>
      <p:pic>
        <p:nvPicPr>
          <p:cNvPr id="20" name="Kuva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21" name="Kuva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2433703"/>
            <a:ext cx="8492897" cy="25106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53" y="1517578"/>
            <a:ext cx="8492897" cy="72094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oursera.org/learn/thermodynamics-intro"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www.grc.nasa.gov/www/k-12/airplane/thermo.html" TargetMode="External"/><Relationship Id="rId4" Type="http://schemas.openxmlformats.org/officeDocument/2006/relationships/hyperlink" Target="https://ocw.mit.edu/courses/chemistry/5-60-thermodynamics-kinetics-spring-2008/video-lectur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p:cNvSpPr>
            <a:spLocks noGrp="1"/>
          </p:cNvSpPr>
          <p:nvPr>
            <p:ph type="body" sz="half" idx="11"/>
          </p:nvPr>
        </p:nvSpPr>
        <p:spPr>
          <a:xfrm>
            <a:off x="44602" y="2620097"/>
            <a:ext cx="4844125" cy="327132"/>
          </a:xfrm>
        </p:spPr>
        <p:txBody>
          <a:bodyPr/>
          <a:lstStyle/>
          <a:p>
            <a:r>
              <a:rPr lang="en-US" dirty="0"/>
              <a:t>Lecture 0: Before the Lecture</a:t>
            </a:r>
            <a:endParaRPr lang="fi-FI" dirty="0"/>
          </a:p>
        </p:txBody>
      </p:sp>
      <p:sp>
        <p:nvSpPr>
          <p:cNvPr id="5" name="Tekstin paikkamerkki 4"/>
          <p:cNvSpPr>
            <a:spLocks noGrp="1"/>
          </p:cNvSpPr>
          <p:nvPr>
            <p:ph type="body" sz="half" idx="12"/>
          </p:nvPr>
        </p:nvSpPr>
        <p:spPr>
          <a:xfrm>
            <a:off x="73915" y="3524042"/>
            <a:ext cx="3189061" cy="360060"/>
          </a:xfrm>
        </p:spPr>
        <p:txBody>
          <a:bodyPr/>
          <a:lstStyle/>
          <a:p>
            <a:r>
              <a:rPr lang="en-US" dirty="0"/>
              <a:t>Qiang Cheng (Jonny)</a:t>
            </a:r>
            <a:endParaRPr lang="fi-FI" dirty="0"/>
          </a:p>
          <a:p>
            <a:endParaRPr lang="fi-FI" dirty="0"/>
          </a:p>
        </p:txBody>
      </p:sp>
      <p:cxnSp>
        <p:nvCxnSpPr>
          <p:cNvPr id="7" name="Suora yhdysviiva 6">
            <a:extLst>
              <a:ext uri="{FF2B5EF4-FFF2-40B4-BE49-F238E27FC236}">
                <a16:creationId xmlns:a16="http://schemas.microsoft.com/office/drawing/2014/main" id="{44D42085-CC57-854B-9151-3C66E83D17EE}"/>
              </a:ext>
            </a:extLst>
          </p:cNvPr>
          <p:cNvCxnSpPr>
            <a:cxnSpLocks/>
          </p:cNvCxnSpPr>
          <p:nvPr/>
        </p:nvCxnSpPr>
        <p:spPr>
          <a:xfrm>
            <a:off x="5243" y="1557589"/>
            <a:ext cx="4922844"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E337E98C-7FEB-4103-B1B2-0E69AB1E0949}"/>
              </a:ext>
            </a:extLst>
          </p:cNvPr>
          <p:cNvGrpSpPr/>
          <p:nvPr/>
        </p:nvGrpSpPr>
        <p:grpSpPr>
          <a:xfrm>
            <a:off x="4851910" y="656063"/>
            <a:ext cx="4292090" cy="4255200"/>
            <a:chOff x="4851910" y="444336"/>
            <a:chExt cx="4292090" cy="4255200"/>
          </a:xfrm>
        </p:grpSpPr>
        <p:pic>
          <p:nvPicPr>
            <p:cNvPr id="11" name="Picture 10" descr="A picture containing star, outdoor object, black, light&#10;&#10;Description automatically generated">
              <a:extLst>
                <a:ext uri="{FF2B5EF4-FFF2-40B4-BE49-F238E27FC236}">
                  <a16:creationId xmlns:a16="http://schemas.microsoft.com/office/drawing/2014/main" id="{2B6CA0F0-FEF6-4973-B22F-46E1FCBC6F04}"/>
                </a:ext>
              </a:extLst>
            </p:cNvPr>
            <p:cNvPicPr>
              <a:picLocks noChangeAspect="1"/>
            </p:cNvPicPr>
            <p:nvPr/>
          </p:nvPicPr>
          <p:blipFill rotWithShape="1">
            <a:blip r:embed="rId3"/>
            <a:srcRect l="11501" t="7182" r="49839" b="10096"/>
            <a:stretch/>
          </p:blipFill>
          <p:spPr>
            <a:xfrm>
              <a:off x="4851910" y="444336"/>
              <a:ext cx="2164042" cy="4254828"/>
            </a:xfrm>
            <a:prstGeom prst="rect">
              <a:avLst/>
            </a:prstGeom>
          </p:spPr>
        </p:pic>
        <p:pic>
          <p:nvPicPr>
            <p:cNvPr id="12" name="Picture 11" descr="A picture containing dark&#10;&#10;Description automatically generated">
              <a:extLst>
                <a:ext uri="{FF2B5EF4-FFF2-40B4-BE49-F238E27FC236}">
                  <a16:creationId xmlns:a16="http://schemas.microsoft.com/office/drawing/2014/main" id="{E237C9EC-4058-47F5-B678-B798FA131BB5}"/>
                </a:ext>
              </a:extLst>
            </p:cNvPr>
            <p:cNvPicPr>
              <a:picLocks noChangeAspect="1"/>
            </p:cNvPicPr>
            <p:nvPr/>
          </p:nvPicPr>
          <p:blipFill rotWithShape="1">
            <a:blip r:embed="rId4"/>
            <a:srcRect l="50044" r="-1"/>
            <a:stretch/>
          </p:blipFill>
          <p:spPr>
            <a:xfrm>
              <a:off x="7015952" y="444336"/>
              <a:ext cx="2128048" cy="4255200"/>
            </a:xfrm>
            <a:prstGeom prst="rect">
              <a:avLst/>
            </a:prstGeom>
          </p:spPr>
        </p:pic>
      </p:grpSp>
      <p:sp>
        <p:nvSpPr>
          <p:cNvPr id="14" name="Otsikko 1">
            <a:extLst>
              <a:ext uri="{FF2B5EF4-FFF2-40B4-BE49-F238E27FC236}">
                <a16:creationId xmlns:a16="http://schemas.microsoft.com/office/drawing/2014/main" id="{FE56C09E-8D04-EFAA-B214-4C1ACF3374A5}"/>
              </a:ext>
            </a:extLst>
          </p:cNvPr>
          <p:cNvSpPr>
            <a:spLocks noGrp="1"/>
          </p:cNvSpPr>
          <p:nvPr>
            <p:ph type="title"/>
          </p:nvPr>
        </p:nvSpPr>
        <p:spPr>
          <a:xfrm>
            <a:off x="269014" y="131888"/>
            <a:ext cx="6386763" cy="1162934"/>
          </a:xfrm>
        </p:spPr>
        <p:txBody>
          <a:bodyPr/>
          <a:lstStyle/>
          <a:p>
            <a:r>
              <a:rPr lang="en-US" dirty="0"/>
              <a:t>Thermodynamics and Heat Transfer</a:t>
            </a:r>
            <a:endParaRPr lang="fi-FI" dirty="0"/>
          </a:p>
        </p:txBody>
      </p:sp>
    </p:spTree>
    <p:extLst>
      <p:ext uri="{BB962C8B-B14F-4D97-AF65-F5344CB8AC3E}">
        <p14:creationId xmlns:p14="http://schemas.microsoft.com/office/powerpoint/2010/main" val="144030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1150B2-7AD9-4478-A36C-66BF2F369DD7}"/>
              </a:ext>
            </a:extLst>
          </p:cNvPr>
          <p:cNvSpPr>
            <a:spLocks noGrp="1"/>
          </p:cNvSpPr>
          <p:nvPr>
            <p:ph type="body" sz="half" idx="10"/>
          </p:nvPr>
        </p:nvSpPr>
        <p:spPr>
          <a:xfrm>
            <a:off x="287363" y="215946"/>
            <a:ext cx="8497093" cy="1118950"/>
          </a:xfrm>
        </p:spPr>
        <p:txBody>
          <a:bodyPr>
            <a:normAutofit/>
          </a:bodyPr>
          <a:lstStyle/>
          <a:p>
            <a:r>
              <a:rPr lang="en-US" dirty="0"/>
              <a:t>Course Instruction</a:t>
            </a:r>
          </a:p>
        </p:txBody>
      </p:sp>
      <p:graphicFrame>
        <p:nvGraphicFramePr>
          <p:cNvPr id="2" name="Table 1">
            <a:extLst>
              <a:ext uri="{FF2B5EF4-FFF2-40B4-BE49-F238E27FC236}">
                <a16:creationId xmlns:a16="http://schemas.microsoft.com/office/drawing/2014/main" id="{4C3AB562-09DB-35B0-250C-F6785E65C8F1}"/>
              </a:ext>
            </a:extLst>
          </p:cNvPr>
          <p:cNvGraphicFramePr>
            <a:graphicFrameLocks noGrp="1"/>
          </p:cNvGraphicFramePr>
          <p:nvPr>
            <p:extLst>
              <p:ext uri="{D42A27DB-BD31-4B8C-83A1-F6EECF244321}">
                <p14:modId xmlns:p14="http://schemas.microsoft.com/office/powerpoint/2010/main" val="2450608078"/>
              </p:ext>
            </p:extLst>
          </p:nvPr>
        </p:nvGraphicFramePr>
        <p:xfrm>
          <a:off x="553493" y="1334896"/>
          <a:ext cx="7964832" cy="3417430"/>
        </p:xfrm>
        <a:graphic>
          <a:graphicData uri="http://schemas.openxmlformats.org/drawingml/2006/table">
            <a:tbl>
              <a:tblPr firstRow="1" bandRow="1">
                <a:tableStyleId>{69012ECD-51FC-41F1-AA8D-1B2483CD663E}</a:tableStyleId>
              </a:tblPr>
              <a:tblGrid>
                <a:gridCol w="1826728">
                  <a:extLst>
                    <a:ext uri="{9D8B030D-6E8A-4147-A177-3AD203B41FA5}">
                      <a16:colId xmlns:a16="http://schemas.microsoft.com/office/drawing/2014/main" val="2449696328"/>
                    </a:ext>
                  </a:extLst>
                </a:gridCol>
                <a:gridCol w="2225113">
                  <a:extLst>
                    <a:ext uri="{9D8B030D-6E8A-4147-A177-3AD203B41FA5}">
                      <a16:colId xmlns:a16="http://schemas.microsoft.com/office/drawing/2014/main" val="799979596"/>
                    </a:ext>
                  </a:extLst>
                </a:gridCol>
                <a:gridCol w="3912991">
                  <a:extLst>
                    <a:ext uri="{9D8B030D-6E8A-4147-A177-3AD203B41FA5}">
                      <a16:colId xmlns:a16="http://schemas.microsoft.com/office/drawing/2014/main" val="3959790336"/>
                    </a:ext>
                  </a:extLst>
                </a:gridCol>
              </a:tblGrid>
              <a:tr h="245201">
                <a:tc>
                  <a:txBody>
                    <a:bodyPr/>
                    <a:lstStyle/>
                    <a:p>
                      <a:pPr algn="l" fontAlgn="ctr"/>
                      <a:r>
                        <a:rPr lang="en-GB" sz="1300" u="none" strike="noStrike">
                          <a:effectLst/>
                        </a:rPr>
                        <a:t>Student Workload:</a:t>
                      </a:r>
                      <a:endParaRPr lang="en-GB" sz="1300" b="1" i="0" u="none" strike="noStrike">
                        <a:effectLst/>
                        <a:latin typeface="Arial" panose="020B0604020202020204" pitchFamily="34" charset="0"/>
                      </a:endParaRPr>
                    </a:p>
                  </a:txBody>
                  <a:tcPr marL="9989" marR="9989" marT="9989" marB="0" anchor="ctr"/>
                </a:tc>
                <a:tc>
                  <a:txBody>
                    <a:bodyPr/>
                    <a:lstStyle/>
                    <a:p>
                      <a:pPr algn="l" fontAlgn="b"/>
                      <a:r>
                        <a:rPr lang="en-FI" sz="1300" u="none" strike="noStrike">
                          <a:effectLst/>
                        </a:rPr>
                        <a:t> </a:t>
                      </a:r>
                      <a:endParaRPr lang="en-FI" sz="1300" b="0" i="0" u="none" strike="noStrike">
                        <a:effectLst/>
                        <a:latin typeface="Arial" panose="020B0604020202020204" pitchFamily="34" charset="0"/>
                      </a:endParaRPr>
                    </a:p>
                  </a:txBody>
                  <a:tcPr marL="9989" marR="9989" marT="9989" marB="0" anchor="b"/>
                </a:tc>
                <a:tc>
                  <a:txBody>
                    <a:bodyPr/>
                    <a:lstStyle/>
                    <a:p>
                      <a:pPr algn="l" fontAlgn="b"/>
                      <a:r>
                        <a:rPr lang="en-FI" sz="1300" u="none" strike="noStrike">
                          <a:effectLst/>
                        </a:rPr>
                        <a:t> </a:t>
                      </a:r>
                      <a:endParaRPr lang="en-FI" sz="1300" b="0" i="0" u="none" strike="noStrike">
                        <a:effectLst/>
                        <a:latin typeface="Arial" panose="020B0604020202020204" pitchFamily="34" charset="0"/>
                      </a:endParaRPr>
                    </a:p>
                  </a:txBody>
                  <a:tcPr marL="9989" marR="9989" marT="9989" marB="0" anchor="b"/>
                </a:tc>
                <a:extLst>
                  <a:ext uri="{0D108BD9-81ED-4DB2-BD59-A6C34878D82A}">
                    <a16:rowId xmlns:a16="http://schemas.microsoft.com/office/drawing/2014/main" val="706942365"/>
                  </a:ext>
                </a:extLst>
              </a:tr>
              <a:tr h="245201">
                <a:tc>
                  <a:txBody>
                    <a:bodyPr/>
                    <a:lstStyle/>
                    <a:p>
                      <a:pPr algn="l" fontAlgn="ctr"/>
                      <a:r>
                        <a:rPr lang="en-GB" sz="1300" u="none" strike="noStrike">
                          <a:effectLst/>
                        </a:rPr>
                        <a:t>Learning activity</a:t>
                      </a:r>
                      <a:endParaRPr lang="en-GB" sz="1300" b="1" i="0" u="none" strike="noStrike">
                        <a:effectLst/>
                        <a:latin typeface="Arial" panose="020B0604020202020204" pitchFamily="34" charset="0"/>
                      </a:endParaRPr>
                    </a:p>
                  </a:txBody>
                  <a:tcPr marL="9989" marR="9989" marT="9989" marB="0" anchor="ctr"/>
                </a:tc>
                <a:tc>
                  <a:txBody>
                    <a:bodyPr/>
                    <a:lstStyle/>
                    <a:p>
                      <a:pPr algn="ctr" fontAlgn="ctr"/>
                      <a:r>
                        <a:rPr lang="en-GB" sz="1300" u="none" strike="noStrike">
                          <a:effectLst/>
                        </a:rPr>
                        <a:t>Workload (hours)</a:t>
                      </a:r>
                      <a:endParaRPr lang="en-GB" sz="1300" b="1" i="0" u="none" strike="noStrike">
                        <a:effectLst/>
                        <a:latin typeface="Arial" panose="020B0604020202020204" pitchFamily="34" charset="0"/>
                      </a:endParaRPr>
                    </a:p>
                  </a:txBody>
                  <a:tcPr marL="9989" marR="9989" marT="9989" marB="0" anchor="ctr"/>
                </a:tc>
                <a:tc>
                  <a:txBody>
                    <a:bodyPr/>
                    <a:lstStyle/>
                    <a:p>
                      <a:pPr algn="ctr" fontAlgn="ctr"/>
                      <a:r>
                        <a:rPr lang="en-GB" sz="1300" u="none" strike="noStrike">
                          <a:effectLst/>
                        </a:rPr>
                        <a:t>Remarks</a:t>
                      </a:r>
                      <a:endParaRPr lang="en-GB" sz="1300" b="1"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841734351"/>
                  </a:ext>
                </a:extLst>
              </a:tr>
              <a:tr h="245201">
                <a:tc>
                  <a:txBody>
                    <a:bodyPr/>
                    <a:lstStyle/>
                    <a:p>
                      <a:pPr algn="l" fontAlgn="ctr"/>
                      <a:r>
                        <a:rPr lang="en-GB" sz="1300" u="none" strike="noStrike">
                          <a:effectLst/>
                        </a:rPr>
                        <a:t>Activated lectures</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10*2=20</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FI" sz="1300" u="none" strike="noStrike">
                          <a:effectLst/>
                        </a:rPr>
                        <a:t> </a:t>
                      </a:r>
                      <a:endParaRPr lang="en-FI"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3412219441"/>
                  </a:ext>
                </a:extLst>
              </a:tr>
              <a:tr h="438285">
                <a:tc>
                  <a:txBody>
                    <a:bodyPr/>
                    <a:lstStyle/>
                    <a:p>
                      <a:pPr algn="l" fontAlgn="ctr"/>
                      <a:r>
                        <a:rPr lang="en-GB" sz="1300" u="none" strike="noStrike">
                          <a:effectLst/>
                        </a:rPr>
                        <a:t>Additional reading materials</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4</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GB" sz="1300" u="none" strike="noStrike">
                          <a:effectLst/>
                        </a:rPr>
                        <a:t>Preparing for the lectures.</a:t>
                      </a:r>
                      <a:endParaRPr lang="en-GB"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3363268650"/>
                  </a:ext>
                </a:extLst>
              </a:tr>
              <a:tr h="245201">
                <a:tc>
                  <a:txBody>
                    <a:bodyPr/>
                    <a:lstStyle/>
                    <a:p>
                      <a:pPr algn="l" fontAlgn="ctr"/>
                      <a:r>
                        <a:rPr lang="en-GB" sz="1300" u="none" strike="noStrike">
                          <a:effectLst/>
                        </a:rPr>
                        <a:t>Learning Exercises</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10+5</a:t>
                      </a:r>
                      <a:endParaRPr lang="en-FI" sz="1300" b="0" i="0" u="none" strike="noStrike">
                        <a:effectLst/>
                        <a:latin typeface="Arial" panose="020B0604020202020204" pitchFamily="34" charset="0"/>
                      </a:endParaRPr>
                    </a:p>
                  </a:txBody>
                  <a:tcPr marL="9989" marR="9989" marT="9989" marB="0" anchor="ctr"/>
                </a:tc>
                <a:tc>
                  <a:txBody>
                    <a:bodyPr/>
                    <a:lstStyle/>
                    <a:p>
                      <a:pPr algn="l" fontAlgn="b"/>
                      <a:endParaRPr lang="en-FI" sz="1000" b="0" i="0" u="none" strike="noStrike" dirty="0">
                        <a:effectLst/>
                        <a:latin typeface="Arial" panose="020B0604020202020204" pitchFamily="34" charset="0"/>
                      </a:endParaRPr>
                    </a:p>
                  </a:txBody>
                  <a:tcPr marL="9989" marR="9989" marT="9989" marB="0" anchor="b"/>
                </a:tc>
                <a:extLst>
                  <a:ext uri="{0D108BD9-81ED-4DB2-BD59-A6C34878D82A}">
                    <a16:rowId xmlns:a16="http://schemas.microsoft.com/office/drawing/2014/main" val="1877625119"/>
                  </a:ext>
                </a:extLst>
              </a:tr>
              <a:tr h="631369">
                <a:tc>
                  <a:txBody>
                    <a:bodyPr/>
                    <a:lstStyle/>
                    <a:p>
                      <a:pPr algn="l" fontAlgn="ctr"/>
                      <a:r>
                        <a:rPr lang="en-GB" sz="1300" u="none" strike="noStrike">
                          <a:effectLst/>
                        </a:rPr>
                        <a:t>Learning Exercises deliverables</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5</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GB" sz="1300" u="none" strike="noStrike">
                          <a:effectLst/>
                        </a:rPr>
                        <a:t>10 hours learning exercises and 5 consultation sessions (3 for thermodynamics and 2 for heat transfer).</a:t>
                      </a:r>
                      <a:endParaRPr lang="en-GB"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2816890051"/>
                  </a:ext>
                </a:extLst>
              </a:tr>
              <a:tr h="438285">
                <a:tc>
                  <a:txBody>
                    <a:bodyPr/>
                    <a:lstStyle/>
                    <a:p>
                      <a:pPr algn="l" fontAlgn="ctr"/>
                      <a:r>
                        <a:rPr lang="en-GB" sz="1300" u="none" strike="noStrike">
                          <a:effectLst/>
                        </a:rPr>
                        <a:t>Project work (contact teaching)</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12</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GB" sz="1300" u="none" strike="noStrike">
                          <a:effectLst/>
                        </a:rPr>
                        <a:t>Includes advisor consultation sessions + presentations.</a:t>
                      </a:r>
                      <a:endParaRPr lang="en-GB"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37942995"/>
                  </a:ext>
                </a:extLst>
              </a:tr>
              <a:tr h="245201">
                <a:tc>
                  <a:txBody>
                    <a:bodyPr/>
                    <a:lstStyle/>
                    <a:p>
                      <a:pPr algn="l" fontAlgn="ctr"/>
                      <a:r>
                        <a:rPr lang="en-GB" sz="1300" u="none" strike="noStrike">
                          <a:effectLst/>
                        </a:rPr>
                        <a:t>Project work</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24</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GB" sz="1300" u="none" strike="noStrike">
                          <a:effectLst/>
                        </a:rPr>
                        <a:t>Student group work</a:t>
                      </a:r>
                      <a:endParaRPr lang="en-GB"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2105171466"/>
                  </a:ext>
                </a:extLst>
              </a:tr>
              <a:tr h="438285">
                <a:tc>
                  <a:txBody>
                    <a:bodyPr/>
                    <a:lstStyle/>
                    <a:p>
                      <a:pPr algn="l" fontAlgn="ctr"/>
                      <a:r>
                        <a:rPr lang="en-GB" sz="1300" u="none" strike="noStrike">
                          <a:effectLst/>
                        </a:rPr>
                        <a:t>Self-studying and reflection</a:t>
                      </a:r>
                      <a:endParaRPr lang="en-GB" sz="1300" b="0"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50</a:t>
                      </a:r>
                      <a:endParaRPr lang="en-FI" sz="1300" b="0" i="0" u="none" strike="noStrike">
                        <a:effectLst/>
                        <a:latin typeface="Arial" panose="020B0604020202020204" pitchFamily="34" charset="0"/>
                      </a:endParaRPr>
                    </a:p>
                  </a:txBody>
                  <a:tcPr marL="9989" marR="9989" marT="9989" marB="0" anchor="ctr"/>
                </a:tc>
                <a:tc>
                  <a:txBody>
                    <a:bodyPr/>
                    <a:lstStyle/>
                    <a:p>
                      <a:pPr algn="l" fontAlgn="ctr"/>
                      <a:r>
                        <a:rPr lang="en-FI" sz="1300" u="none" strike="noStrike">
                          <a:effectLst/>
                        </a:rPr>
                        <a:t> </a:t>
                      </a:r>
                      <a:endParaRPr lang="en-FI" sz="1300" b="0" i="0" u="none" strike="noStrike">
                        <a:effectLst/>
                        <a:latin typeface="Arial" panose="020B0604020202020204" pitchFamily="34" charset="0"/>
                      </a:endParaRPr>
                    </a:p>
                  </a:txBody>
                  <a:tcPr marL="9989" marR="9989" marT="9989" marB="0" anchor="ctr"/>
                </a:tc>
                <a:extLst>
                  <a:ext uri="{0D108BD9-81ED-4DB2-BD59-A6C34878D82A}">
                    <a16:rowId xmlns:a16="http://schemas.microsoft.com/office/drawing/2014/main" val="1117018429"/>
                  </a:ext>
                </a:extLst>
              </a:tr>
              <a:tr h="245201">
                <a:tc>
                  <a:txBody>
                    <a:bodyPr/>
                    <a:lstStyle/>
                    <a:p>
                      <a:pPr algn="l" fontAlgn="ctr"/>
                      <a:r>
                        <a:rPr lang="en-GB" sz="1300" u="none" strike="noStrike">
                          <a:effectLst/>
                        </a:rPr>
                        <a:t>In total</a:t>
                      </a:r>
                      <a:endParaRPr lang="en-GB" sz="1300" b="1" i="0" u="none" strike="noStrike">
                        <a:effectLst/>
                        <a:latin typeface="Arial" panose="020B0604020202020204" pitchFamily="34" charset="0"/>
                      </a:endParaRPr>
                    </a:p>
                  </a:txBody>
                  <a:tcPr marL="9989" marR="9989" marT="9989" marB="0" anchor="ctr"/>
                </a:tc>
                <a:tc>
                  <a:txBody>
                    <a:bodyPr/>
                    <a:lstStyle/>
                    <a:p>
                      <a:pPr algn="ctr" fontAlgn="ctr"/>
                      <a:r>
                        <a:rPr lang="en-FI" sz="1300" u="none" strike="noStrike">
                          <a:effectLst/>
                        </a:rPr>
                        <a:t>130</a:t>
                      </a:r>
                      <a:endParaRPr lang="en-FI" sz="1300" b="1" i="0" u="none" strike="noStrike">
                        <a:effectLst/>
                        <a:latin typeface="Arial" panose="020B0604020202020204" pitchFamily="34" charset="0"/>
                      </a:endParaRPr>
                    </a:p>
                  </a:txBody>
                  <a:tcPr marL="9989" marR="9989" marT="9989" marB="0" anchor="ctr"/>
                </a:tc>
                <a:tc>
                  <a:txBody>
                    <a:bodyPr/>
                    <a:lstStyle/>
                    <a:p>
                      <a:pPr algn="l" fontAlgn="ctr"/>
                      <a:r>
                        <a:rPr lang="en-GB" sz="1300" u="none" strike="noStrike" dirty="0">
                          <a:effectLst/>
                        </a:rPr>
                        <a:t>5 </a:t>
                      </a:r>
                      <a:r>
                        <a:rPr lang="en-GB" sz="1300" u="none" strike="noStrike" dirty="0" err="1">
                          <a:effectLst/>
                        </a:rPr>
                        <a:t>cr</a:t>
                      </a:r>
                      <a:r>
                        <a:rPr lang="en-GB" sz="1300" u="none" strike="noStrike" dirty="0">
                          <a:effectLst/>
                        </a:rPr>
                        <a:t> (26 each)</a:t>
                      </a:r>
                      <a:endParaRPr lang="en-GB" sz="1300" b="0" i="0" u="none" strike="noStrike" dirty="0">
                        <a:effectLst/>
                        <a:latin typeface="Arial" panose="020B0604020202020204" pitchFamily="34" charset="0"/>
                      </a:endParaRPr>
                    </a:p>
                  </a:txBody>
                  <a:tcPr marL="9989" marR="9989" marT="9989" marB="0" anchor="ctr"/>
                </a:tc>
                <a:extLst>
                  <a:ext uri="{0D108BD9-81ED-4DB2-BD59-A6C34878D82A}">
                    <a16:rowId xmlns:a16="http://schemas.microsoft.com/office/drawing/2014/main" val="164040857"/>
                  </a:ext>
                </a:extLst>
              </a:tr>
            </a:tbl>
          </a:graphicData>
        </a:graphic>
      </p:graphicFrame>
    </p:spTree>
    <p:extLst>
      <p:ext uri="{BB962C8B-B14F-4D97-AF65-F5344CB8AC3E}">
        <p14:creationId xmlns:p14="http://schemas.microsoft.com/office/powerpoint/2010/main" val="69585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5262749-3524-13AF-AFB8-053962714AF1}"/>
              </a:ext>
            </a:extLst>
          </p:cNvPr>
          <p:cNvGraphicFramePr>
            <a:graphicFrameLocks noGrp="1"/>
          </p:cNvGraphicFramePr>
          <p:nvPr>
            <p:extLst>
              <p:ext uri="{D42A27DB-BD31-4B8C-83A1-F6EECF244321}">
                <p14:modId xmlns:p14="http://schemas.microsoft.com/office/powerpoint/2010/main" val="3022039975"/>
              </p:ext>
            </p:extLst>
          </p:nvPr>
        </p:nvGraphicFramePr>
        <p:xfrm>
          <a:off x="254442" y="858993"/>
          <a:ext cx="8347297" cy="3909108"/>
        </p:xfrm>
        <a:graphic>
          <a:graphicData uri="http://schemas.openxmlformats.org/drawingml/2006/table">
            <a:tbl>
              <a:tblPr firstRow="1" bandRow="1">
                <a:noFill/>
                <a:tableStyleId>{69012ECD-51FC-41F1-AA8D-1B2483CD663E}</a:tableStyleId>
              </a:tblPr>
              <a:tblGrid>
                <a:gridCol w="8347297">
                  <a:extLst>
                    <a:ext uri="{9D8B030D-6E8A-4147-A177-3AD203B41FA5}">
                      <a16:colId xmlns:a16="http://schemas.microsoft.com/office/drawing/2014/main" val="3514705870"/>
                    </a:ext>
                  </a:extLst>
                </a:gridCol>
              </a:tblGrid>
              <a:tr h="605836">
                <a:tc>
                  <a:txBody>
                    <a:bodyPr/>
                    <a:lstStyle/>
                    <a:p>
                      <a:pPr algn="l" fontAlgn="ctr"/>
                      <a:r>
                        <a:rPr lang="en-GB" sz="1000" b="0" u="none" strike="noStrike" cap="none" spc="150" dirty="0">
                          <a:solidFill>
                            <a:schemeClr val="lt1"/>
                          </a:solidFill>
                          <a:effectLst/>
                        </a:rPr>
                        <a:t>Grade assessment: the grade for this course will be based on the amount of achieved points. You can achieve a maximum of 100 points and the points will be distributed as follows</a:t>
                      </a:r>
                      <a:r>
                        <a:rPr lang="en-GB" sz="1000" b="0" u="none" strike="noStrike" cap="all" spc="150" dirty="0">
                          <a:solidFill>
                            <a:schemeClr val="lt1"/>
                          </a:solidFill>
                          <a:effectLst/>
                        </a:rPr>
                        <a:t>:</a:t>
                      </a:r>
                      <a:endParaRPr lang="en-GB" sz="1000" b="0" i="0" u="none" strike="noStrike" cap="all" spc="150" dirty="0">
                        <a:solidFill>
                          <a:schemeClr val="lt1"/>
                        </a:solidFill>
                        <a:effectLst/>
                        <a:latin typeface="Arial" panose="020B0604020202020204" pitchFamily="34" charset="0"/>
                      </a:endParaRPr>
                    </a:p>
                  </a:txBody>
                  <a:tcPr marL="79510" marR="79510" marT="79510" marB="79510"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491821783"/>
                  </a:ext>
                </a:extLst>
              </a:tr>
              <a:tr h="267566">
                <a:tc>
                  <a:txBody>
                    <a:bodyPr/>
                    <a:lstStyle/>
                    <a:p>
                      <a:pPr algn="ctr" fontAlgn="ctr"/>
                      <a:r>
                        <a:rPr lang="en-GB" sz="1000" b="1" u="none" strike="noStrike" cap="none" spc="0" dirty="0">
                          <a:solidFill>
                            <a:schemeClr val="tx1"/>
                          </a:solidFill>
                          <a:effectLst/>
                        </a:rPr>
                        <a:t>Period IV</a:t>
                      </a:r>
                      <a:endParaRPr lang="en-GB" sz="1000" b="1"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184656014"/>
                  </a:ext>
                </a:extLst>
              </a:tr>
              <a:tr h="333066">
                <a:tc>
                  <a:txBody>
                    <a:bodyPr/>
                    <a:lstStyle/>
                    <a:p>
                      <a:pPr algn="l" fontAlgn="ctr"/>
                      <a:r>
                        <a:rPr lang="en-GB" sz="1000" u="none" strike="noStrike" cap="none" spc="0" dirty="0">
                          <a:solidFill>
                            <a:schemeClr val="tx1"/>
                          </a:solidFill>
                          <a:effectLst/>
                        </a:rPr>
                        <a:t>1.     Presence in lectures: There are 12 lectures scheduled. </a:t>
                      </a:r>
                      <a:r>
                        <a:rPr lang="en-GB" sz="1000" u="sng" strike="noStrike" cap="none" spc="0" dirty="0">
                          <a:solidFill>
                            <a:schemeClr val="tx1"/>
                          </a:solidFill>
                          <a:effectLst/>
                        </a:rPr>
                        <a:t>No points</a:t>
                      </a:r>
                      <a:r>
                        <a:rPr lang="en-GB" sz="1000" u="none" strike="noStrike" cap="none" spc="0" dirty="0">
                          <a:solidFill>
                            <a:schemeClr val="tx1"/>
                          </a:solidFill>
                          <a:effectLst/>
                        </a:rPr>
                        <a:t> for presence but highly recommended. </a:t>
                      </a:r>
                      <a:endParaRPr lang="en-GB" sz="1000" b="0"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787572574"/>
                  </a:ext>
                </a:extLst>
              </a:tr>
              <a:tr h="613015">
                <a:tc>
                  <a:txBody>
                    <a:bodyPr/>
                    <a:lstStyle/>
                    <a:p>
                      <a:pPr algn="l" fontAlgn="ctr"/>
                      <a:r>
                        <a:rPr lang="en-GB" sz="1000" u="none" strike="noStrike" cap="none" spc="0" dirty="0">
                          <a:solidFill>
                            <a:schemeClr val="tx1"/>
                          </a:solidFill>
                          <a:effectLst/>
                        </a:rPr>
                        <a:t>2.     Learning exercise: There are 6 learning exercises scheduled which are compulsory to attend; five for Thermodynamics and one for Heat Transfer. You will have one week after each exercise to submit a solution via MyCourses, the six submissions will contribute 50% to your grade. An additional consultation session with the instructors is scheduled in the same week the specific learning exercise is given.</a:t>
                      </a:r>
                      <a:endParaRPr lang="en-GB" sz="1000" b="0"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63179119"/>
                  </a:ext>
                </a:extLst>
              </a:tr>
              <a:tr h="267566">
                <a:tc>
                  <a:txBody>
                    <a:bodyPr/>
                    <a:lstStyle/>
                    <a:p>
                      <a:pPr marL="0" algn="ctr" defTabSz="685733" rtl="0" eaLnBrk="1" fontAlgn="ctr" latinLnBrk="0" hangingPunct="1"/>
                      <a:r>
                        <a:rPr lang="en-GB" sz="1000" b="1" u="none" strike="noStrike" kern="1200" cap="none" spc="0" dirty="0">
                          <a:solidFill>
                            <a:schemeClr val="tx1"/>
                          </a:solidFill>
                          <a:effectLst/>
                          <a:latin typeface="+mn-lt"/>
                          <a:ea typeface="+mn-ea"/>
                          <a:cs typeface="+mn-cs"/>
                        </a:rPr>
                        <a:t>Period V</a:t>
                      </a:r>
                    </a:p>
                  </a:txBody>
                  <a:tcPr marL="79510" marR="79510" marT="79510" marB="7951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48502321"/>
                  </a:ext>
                </a:extLst>
              </a:tr>
              <a:tr h="426391">
                <a:tc>
                  <a:txBody>
                    <a:bodyPr/>
                    <a:lstStyle/>
                    <a:p>
                      <a:pPr algn="l" fontAlgn="ctr"/>
                      <a:r>
                        <a:rPr lang="en-GB" sz="1000" u="none" strike="noStrike" cap="none" spc="0" dirty="0">
                          <a:solidFill>
                            <a:schemeClr val="tx1"/>
                          </a:solidFill>
                          <a:effectLst/>
                        </a:rPr>
                        <a:t>Each student will need to join a group of 3-5 members and learn how to use thermodynamics and heat transfer principles to solve the practical problems. More instructions on the project tasks will be shared before the end of period IV. The project work grade accounts for 50% of the grade.</a:t>
                      </a:r>
                      <a:endParaRPr lang="en-GB" sz="1000" b="0"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414290216"/>
                  </a:ext>
                </a:extLst>
              </a:tr>
              <a:tr h="267566">
                <a:tc>
                  <a:txBody>
                    <a:bodyPr/>
                    <a:lstStyle/>
                    <a:p>
                      <a:pPr marL="0" algn="ctr" defTabSz="685733" rtl="0" eaLnBrk="1" fontAlgn="ctr" latinLnBrk="0" hangingPunct="1"/>
                      <a:r>
                        <a:rPr lang="en-GB" sz="1000" b="1" u="none" strike="noStrike" kern="1200" cap="none" spc="0" dirty="0">
                          <a:solidFill>
                            <a:schemeClr val="tx1"/>
                          </a:solidFill>
                          <a:effectLst/>
                          <a:latin typeface="+mn-lt"/>
                          <a:ea typeface="+mn-ea"/>
                          <a:cs typeface="+mn-cs"/>
                        </a:rPr>
                        <a:t>Textbook </a:t>
                      </a:r>
                    </a:p>
                  </a:txBody>
                  <a:tcPr marL="79510" marR="79510" marT="79510" marB="7951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70770993"/>
                  </a:ext>
                </a:extLst>
              </a:tr>
              <a:tr h="267566">
                <a:tc>
                  <a:txBody>
                    <a:bodyPr/>
                    <a:lstStyle/>
                    <a:p>
                      <a:pPr algn="l" fontAlgn="ctr"/>
                      <a:r>
                        <a:rPr lang="en-GB" sz="1000" u="none" strike="noStrike" cap="none" spc="0" dirty="0">
                          <a:solidFill>
                            <a:schemeClr val="tx1"/>
                          </a:solidFill>
                          <a:effectLst/>
                        </a:rPr>
                        <a:t>1. Thermodynamics: an engineering approach (9</a:t>
                      </a:r>
                      <a:r>
                        <a:rPr lang="en-GB" sz="1000" u="none" strike="noStrike" cap="none" spc="0" baseline="30000" dirty="0">
                          <a:solidFill>
                            <a:schemeClr val="tx1"/>
                          </a:solidFill>
                          <a:effectLst/>
                        </a:rPr>
                        <a:t>th</a:t>
                      </a:r>
                      <a:r>
                        <a:rPr lang="en-GB" sz="1000" u="none" strike="noStrike" cap="none" spc="0" dirty="0">
                          <a:solidFill>
                            <a:schemeClr val="tx1"/>
                          </a:solidFill>
                          <a:effectLst/>
                        </a:rPr>
                        <a:t> Edition) / </a:t>
                      </a:r>
                      <a:r>
                        <a:rPr lang="en-GB" sz="1000" u="none" strike="noStrike" cap="none" spc="0" dirty="0" err="1">
                          <a:solidFill>
                            <a:schemeClr val="tx1"/>
                          </a:solidFill>
                          <a:effectLst/>
                        </a:rPr>
                        <a:t>Yunus</a:t>
                      </a:r>
                      <a:r>
                        <a:rPr lang="en-GB" sz="1000" u="none" strike="noStrike" cap="none" spc="0" dirty="0">
                          <a:solidFill>
                            <a:schemeClr val="tx1"/>
                          </a:solidFill>
                          <a:effectLst/>
                        </a:rPr>
                        <a:t> A. </a:t>
                      </a:r>
                      <a:r>
                        <a:rPr lang="en-GB" sz="1000" u="none" strike="noStrike" cap="none" spc="0" dirty="0" err="1">
                          <a:solidFill>
                            <a:schemeClr val="tx1"/>
                          </a:solidFill>
                          <a:effectLst/>
                        </a:rPr>
                        <a:t>Çengel</a:t>
                      </a:r>
                      <a:r>
                        <a:rPr lang="en-GB" sz="1000" u="none" strike="noStrike" cap="none" spc="0" dirty="0">
                          <a:solidFill>
                            <a:schemeClr val="tx1"/>
                          </a:solidFill>
                          <a:effectLst/>
                        </a:rPr>
                        <a:t>. </a:t>
                      </a:r>
                      <a:endParaRPr lang="en-GB" sz="1000" b="1"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387356730"/>
                  </a:ext>
                </a:extLst>
              </a:tr>
              <a:tr h="267566">
                <a:tc>
                  <a:txBody>
                    <a:bodyPr/>
                    <a:lstStyle/>
                    <a:p>
                      <a:pPr algn="l" fontAlgn="ctr"/>
                      <a:r>
                        <a:rPr lang="en-GB" sz="1000" u="none" strike="noStrike" cap="none" spc="0" dirty="0">
                          <a:solidFill>
                            <a:schemeClr val="tx1"/>
                          </a:solidFill>
                          <a:effectLst/>
                        </a:rPr>
                        <a:t>2. Introduction to Thermodynamics and Heat Transfer, 2</a:t>
                      </a:r>
                      <a:r>
                        <a:rPr lang="en-GB" sz="1000" u="none" strike="noStrike" cap="none" spc="0" baseline="30000" dirty="0">
                          <a:solidFill>
                            <a:schemeClr val="tx1"/>
                          </a:solidFill>
                          <a:effectLst/>
                        </a:rPr>
                        <a:t>nd</a:t>
                      </a:r>
                      <a:r>
                        <a:rPr lang="en-GB" sz="1000" u="none" strike="noStrike" cap="none" spc="0" dirty="0">
                          <a:solidFill>
                            <a:schemeClr val="tx1"/>
                          </a:solidFill>
                          <a:effectLst/>
                        </a:rPr>
                        <a:t> Edition, </a:t>
                      </a:r>
                      <a:r>
                        <a:rPr lang="en-GB" sz="1000" u="none" strike="noStrike" cap="none" spc="0" dirty="0" err="1">
                          <a:solidFill>
                            <a:schemeClr val="tx1"/>
                          </a:solidFill>
                          <a:effectLst/>
                        </a:rPr>
                        <a:t>Çengel</a:t>
                      </a:r>
                      <a:r>
                        <a:rPr lang="en-GB" sz="1000" u="none" strike="noStrike" cap="none" spc="0" dirty="0">
                          <a:solidFill>
                            <a:schemeClr val="tx1"/>
                          </a:solidFill>
                          <a:effectLst/>
                        </a:rPr>
                        <a:t>.</a:t>
                      </a:r>
                      <a:endParaRPr lang="en-GB" sz="1000" b="0"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61093012"/>
                  </a:ext>
                </a:extLst>
              </a:tr>
              <a:tr h="333066">
                <a:tc>
                  <a:txBody>
                    <a:bodyPr/>
                    <a:lstStyle/>
                    <a:p>
                      <a:pPr algn="l" fontAlgn="ctr"/>
                      <a:r>
                        <a:rPr lang="en-GB" sz="1000" u="none" strike="noStrike" cap="none" spc="0" dirty="0">
                          <a:solidFill>
                            <a:schemeClr val="tx1"/>
                          </a:solidFill>
                          <a:effectLst/>
                        </a:rPr>
                        <a:t>3. Fundamentals of Engineering Thermodynamics (8</a:t>
                      </a:r>
                      <a:r>
                        <a:rPr lang="en-GB" sz="1000" u="none" strike="noStrike" cap="none" spc="0" baseline="30000" dirty="0">
                          <a:solidFill>
                            <a:schemeClr val="tx1"/>
                          </a:solidFill>
                          <a:effectLst/>
                        </a:rPr>
                        <a:t>th</a:t>
                      </a:r>
                      <a:r>
                        <a:rPr lang="en-GB" sz="1000" u="none" strike="noStrike" cap="none" spc="0" dirty="0">
                          <a:solidFill>
                            <a:schemeClr val="tx1"/>
                          </a:solidFill>
                          <a:effectLst/>
                        </a:rPr>
                        <a:t> Edition), Michael J. Moran, Howard N. Shapiro, </a:t>
                      </a:r>
                      <a:r>
                        <a:rPr lang="en-GB" sz="1000" u="none" strike="noStrike" cap="none" spc="0" dirty="0" err="1">
                          <a:solidFill>
                            <a:schemeClr val="tx1"/>
                          </a:solidFill>
                          <a:effectLst/>
                        </a:rPr>
                        <a:t>Daisie</a:t>
                      </a:r>
                      <a:r>
                        <a:rPr lang="en-GB" sz="1000" u="none" strike="noStrike" cap="none" spc="0" dirty="0">
                          <a:solidFill>
                            <a:schemeClr val="tx1"/>
                          </a:solidFill>
                          <a:effectLst/>
                        </a:rPr>
                        <a:t> D. </a:t>
                      </a:r>
                      <a:r>
                        <a:rPr lang="en-GB" sz="1000" u="none" strike="noStrike" cap="none" spc="0" dirty="0" err="1">
                          <a:solidFill>
                            <a:schemeClr val="tx1"/>
                          </a:solidFill>
                          <a:effectLst/>
                        </a:rPr>
                        <a:t>Boettner</a:t>
                      </a:r>
                      <a:r>
                        <a:rPr lang="en-GB" sz="1000" u="none" strike="noStrike" cap="none" spc="0" dirty="0">
                          <a:solidFill>
                            <a:schemeClr val="tx1"/>
                          </a:solidFill>
                          <a:effectLst/>
                        </a:rPr>
                        <a:t>, Margaret B. Bailey</a:t>
                      </a:r>
                      <a:endParaRPr lang="en-GB" sz="1000" b="0" i="0" u="none" strike="noStrike" cap="none" spc="0" dirty="0">
                        <a:solidFill>
                          <a:schemeClr val="tx1"/>
                        </a:solidFill>
                        <a:effectLst/>
                        <a:latin typeface="Arial" panose="020B0604020202020204" pitchFamily="34" charset="0"/>
                      </a:endParaRPr>
                    </a:p>
                  </a:txBody>
                  <a:tcPr marL="79510" marR="79510" marT="79510" marB="7951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318462058"/>
                  </a:ext>
                </a:extLst>
              </a:tr>
            </a:tbl>
          </a:graphicData>
        </a:graphic>
      </p:graphicFrame>
      <p:sp>
        <p:nvSpPr>
          <p:cNvPr id="7" name="Text Placeholder 3">
            <a:extLst>
              <a:ext uri="{FF2B5EF4-FFF2-40B4-BE49-F238E27FC236}">
                <a16:creationId xmlns:a16="http://schemas.microsoft.com/office/drawing/2014/main" id="{E69442B6-B3B3-324C-94FF-4F38C7863176}"/>
              </a:ext>
            </a:extLst>
          </p:cNvPr>
          <p:cNvSpPr txBox="1">
            <a:spLocks/>
          </p:cNvSpPr>
          <p:nvPr/>
        </p:nvSpPr>
        <p:spPr>
          <a:xfrm>
            <a:off x="287363" y="215946"/>
            <a:ext cx="8497093" cy="1118950"/>
          </a:xfrm>
          <a:prstGeom prst="rect">
            <a:avLst/>
          </a:prstGeom>
        </p:spPr>
        <p:txBody>
          <a:bodyPr lIns="0" tIns="0" rIns="0" bIns="0">
            <a:normAutofit/>
          </a:bodyPr>
          <a:lstStyle>
            <a:lvl1pPr marL="0" indent="0" algn="l" defTabSz="685733" rtl="0" eaLnBrk="1" latinLnBrk="0" hangingPunct="1">
              <a:lnSpc>
                <a:spcPct val="100000"/>
              </a:lnSpc>
              <a:spcBef>
                <a:spcPts val="750"/>
              </a:spcBef>
              <a:buFont typeface="Arial"/>
              <a:buNone/>
              <a:defRPr sz="4000" b="1" kern="1200" baseline="0">
                <a:solidFill>
                  <a:schemeClr val="tx2"/>
                </a:solidFill>
                <a:latin typeface="+mn-lt"/>
                <a:ea typeface="+mn-ea"/>
                <a:cs typeface="+mn-cs"/>
              </a:defRPr>
            </a:lvl1pPr>
            <a:lvl2pPr marL="342866" indent="0" algn="l" defTabSz="685733"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733" indent="0" algn="l" defTabSz="685733"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598"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46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3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19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06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29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a:t>Course Instruction</a:t>
            </a:r>
            <a:endParaRPr lang="en-US" dirty="0"/>
          </a:p>
        </p:txBody>
      </p:sp>
    </p:spTree>
    <p:extLst>
      <p:ext uri="{BB962C8B-B14F-4D97-AF65-F5344CB8AC3E}">
        <p14:creationId xmlns:p14="http://schemas.microsoft.com/office/powerpoint/2010/main" val="120568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1150B2-7AD9-4478-A36C-66BF2F369DD7}"/>
              </a:ext>
            </a:extLst>
          </p:cNvPr>
          <p:cNvSpPr>
            <a:spLocks noGrp="1"/>
          </p:cNvSpPr>
          <p:nvPr>
            <p:ph type="body" sz="half" idx="10"/>
          </p:nvPr>
        </p:nvSpPr>
        <p:spPr/>
        <p:txBody>
          <a:bodyPr/>
          <a:lstStyle/>
          <a:p>
            <a:r>
              <a:rPr lang="en-US" dirty="0"/>
              <a:t>Schedule</a:t>
            </a:r>
          </a:p>
        </p:txBody>
      </p:sp>
      <p:graphicFrame>
        <p:nvGraphicFramePr>
          <p:cNvPr id="3" name="Table 2">
            <a:extLst>
              <a:ext uri="{FF2B5EF4-FFF2-40B4-BE49-F238E27FC236}">
                <a16:creationId xmlns:a16="http://schemas.microsoft.com/office/drawing/2014/main" id="{425EC0C2-CCD2-3BEC-2C35-B8AB7CB5D244}"/>
              </a:ext>
            </a:extLst>
          </p:cNvPr>
          <p:cNvGraphicFramePr>
            <a:graphicFrameLocks noGrp="1"/>
          </p:cNvGraphicFramePr>
          <p:nvPr>
            <p:extLst>
              <p:ext uri="{D42A27DB-BD31-4B8C-83A1-F6EECF244321}">
                <p14:modId xmlns:p14="http://schemas.microsoft.com/office/powerpoint/2010/main" val="3650090880"/>
              </p:ext>
            </p:extLst>
          </p:nvPr>
        </p:nvGraphicFramePr>
        <p:xfrm>
          <a:off x="1399072" y="801614"/>
          <a:ext cx="7185016" cy="4175520"/>
        </p:xfrm>
        <a:graphic>
          <a:graphicData uri="http://schemas.openxmlformats.org/drawingml/2006/table">
            <a:tbl>
              <a:tblPr/>
              <a:tblGrid>
                <a:gridCol w="230505">
                  <a:extLst>
                    <a:ext uri="{9D8B030D-6E8A-4147-A177-3AD203B41FA5}">
                      <a16:colId xmlns:a16="http://schemas.microsoft.com/office/drawing/2014/main" val="2010854430"/>
                    </a:ext>
                  </a:extLst>
                </a:gridCol>
                <a:gridCol w="370231">
                  <a:extLst>
                    <a:ext uri="{9D8B030D-6E8A-4147-A177-3AD203B41FA5}">
                      <a16:colId xmlns:a16="http://schemas.microsoft.com/office/drawing/2014/main" val="2101760925"/>
                    </a:ext>
                  </a:extLst>
                </a:gridCol>
                <a:gridCol w="307124">
                  <a:extLst>
                    <a:ext uri="{9D8B030D-6E8A-4147-A177-3AD203B41FA5}">
                      <a16:colId xmlns:a16="http://schemas.microsoft.com/office/drawing/2014/main" val="392067756"/>
                    </a:ext>
                  </a:extLst>
                </a:gridCol>
                <a:gridCol w="366023">
                  <a:extLst>
                    <a:ext uri="{9D8B030D-6E8A-4147-A177-3AD203B41FA5}">
                      <a16:colId xmlns:a16="http://schemas.microsoft.com/office/drawing/2014/main" val="2988941489"/>
                    </a:ext>
                  </a:extLst>
                </a:gridCol>
                <a:gridCol w="817475">
                  <a:extLst>
                    <a:ext uri="{9D8B030D-6E8A-4147-A177-3AD203B41FA5}">
                      <a16:colId xmlns:a16="http://schemas.microsoft.com/office/drawing/2014/main" val="3366720480"/>
                    </a:ext>
                  </a:extLst>
                </a:gridCol>
                <a:gridCol w="1755793">
                  <a:extLst>
                    <a:ext uri="{9D8B030D-6E8A-4147-A177-3AD203B41FA5}">
                      <a16:colId xmlns:a16="http://schemas.microsoft.com/office/drawing/2014/main" val="3754237945"/>
                    </a:ext>
                  </a:extLst>
                </a:gridCol>
                <a:gridCol w="1755793">
                  <a:extLst>
                    <a:ext uri="{9D8B030D-6E8A-4147-A177-3AD203B41FA5}">
                      <a16:colId xmlns:a16="http://schemas.microsoft.com/office/drawing/2014/main" val="960504693"/>
                    </a:ext>
                  </a:extLst>
                </a:gridCol>
                <a:gridCol w="513451">
                  <a:extLst>
                    <a:ext uri="{9D8B030D-6E8A-4147-A177-3AD203B41FA5}">
                      <a16:colId xmlns:a16="http://schemas.microsoft.com/office/drawing/2014/main" val="3317497687"/>
                    </a:ext>
                  </a:extLst>
                </a:gridCol>
                <a:gridCol w="450167">
                  <a:extLst>
                    <a:ext uri="{9D8B030D-6E8A-4147-A177-3AD203B41FA5}">
                      <a16:colId xmlns:a16="http://schemas.microsoft.com/office/drawing/2014/main" val="1392548580"/>
                    </a:ext>
                  </a:extLst>
                </a:gridCol>
                <a:gridCol w="618454">
                  <a:extLst>
                    <a:ext uri="{9D8B030D-6E8A-4147-A177-3AD203B41FA5}">
                      <a16:colId xmlns:a16="http://schemas.microsoft.com/office/drawing/2014/main" val="761569303"/>
                    </a:ext>
                  </a:extLst>
                </a:gridCol>
              </a:tblGrid>
              <a:tr h="61005">
                <a:tc gridSpan="5">
                  <a:txBody>
                    <a:bodyPr/>
                    <a:lstStyle/>
                    <a:p>
                      <a:pPr algn="l" fontAlgn="ctr"/>
                      <a:r>
                        <a:rPr lang="en-GB" sz="600" b="1" i="0" u="none" strike="noStrike">
                          <a:effectLst/>
                          <a:latin typeface="Arial" panose="020B0604020202020204" pitchFamily="34" charset="0"/>
                        </a:rPr>
                        <a:t>COE-C2007 - Thermodynamics and Heat Transfer, (5 cr)</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FI"/>
                    </a:p>
                  </a:txBody>
                  <a:tcPr/>
                </a:tc>
                <a:tc hMerge="1">
                  <a:txBody>
                    <a:bodyPr/>
                    <a:lstStyle/>
                    <a:p>
                      <a:endParaRPr lang="en-FI"/>
                    </a:p>
                  </a:txBody>
                  <a:tcPr/>
                </a:tc>
                <a:tc hMerge="1">
                  <a:txBody>
                    <a:bodyPr/>
                    <a:lstStyle/>
                    <a:p>
                      <a:endParaRPr lang="en-FI"/>
                    </a:p>
                  </a:txBody>
                  <a:tcPr/>
                </a:tc>
                <a:tc hMerge="1">
                  <a:txBody>
                    <a:bodyPr/>
                    <a:lstStyle/>
                    <a:p>
                      <a:endParaRPr lang="en-FI"/>
                    </a:p>
                  </a:txBody>
                  <a:tcPr/>
                </a:tc>
                <a:tc>
                  <a:txBody>
                    <a:bodyPr/>
                    <a:lstStyle/>
                    <a:p>
                      <a:pPr algn="l" fontAlgn="b"/>
                      <a:r>
                        <a:rPr lang="en-GB" sz="600" b="1" i="0" u="none" strike="noStrike">
                          <a:effectLst/>
                          <a:latin typeface="Arial" panose="020B0604020202020204" pitchFamily="34" charset="0"/>
                        </a:rPr>
                        <a:t>January, 2024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444848"/>
                  </a:ext>
                </a:extLst>
              </a:tr>
              <a:tr h="61005">
                <a:tc>
                  <a:txBody>
                    <a:bodyPr/>
                    <a:lstStyle/>
                    <a:p>
                      <a:pPr algn="l" fontAlgn="ctr"/>
                      <a:r>
                        <a:rPr lang="en-FI" sz="600" b="1" i="0" u="none" strike="noStrike">
                          <a:effectLst/>
                          <a:latin typeface="Arial" panose="020B0604020202020204" pitchFamily="34" charset="0"/>
                        </a:rPr>
                        <a:t>2024</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GB" sz="600" b="1" i="0" u="none" strike="noStrike">
                          <a:effectLst/>
                          <a:latin typeface="Arial" panose="020B0604020202020204" pitchFamily="34" charset="0"/>
                        </a:rPr>
                        <a:t>Periods III and IV</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FI"/>
                    </a:p>
                  </a:txBody>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Version 1.0 </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solidFill>
                          <a:srgbClr val="00B05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746347"/>
                  </a:ext>
                </a:extLst>
              </a:tr>
              <a:tr h="61005">
                <a:tc>
                  <a:txBody>
                    <a:bodyPr/>
                    <a:lstStyle/>
                    <a:p>
                      <a:pPr algn="l" fontAlgn="ctr"/>
                      <a:endParaRPr lang="en-FI" sz="600" b="1" i="0" u="none" strike="noStrike">
                        <a:effectLst/>
                        <a:latin typeface="Arial" panose="020B0604020202020204" pitchFamily="34" charset="0"/>
                      </a:endParaRP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305578"/>
                  </a:ext>
                </a:extLst>
              </a:tr>
              <a:tr h="61005">
                <a:tc gridSpan="2">
                  <a:txBody>
                    <a:bodyPr/>
                    <a:lstStyle/>
                    <a:p>
                      <a:pPr algn="l" fontAlgn="ctr"/>
                      <a:r>
                        <a:rPr lang="en-GB" sz="600" b="1" i="0" u="none" strike="noStrike">
                          <a:effectLst/>
                          <a:latin typeface="Arial" panose="020B0604020202020204" pitchFamily="34" charset="0"/>
                        </a:rPr>
                        <a:t>Calender </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FI"/>
                    </a:p>
                  </a:txBody>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310742"/>
                  </a:ext>
                </a:extLst>
              </a:tr>
              <a:tr h="116144">
                <a:tc>
                  <a:txBody>
                    <a:bodyPr/>
                    <a:lstStyle/>
                    <a:p>
                      <a:pPr algn="ctr" fontAlgn="ctr"/>
                      <a:r>
                        <a:rPr lang="en-GB" sz="600" b="1" i="0" u="none" strike="noStrike">
                          <a:effectLst/>
                          <a:latin typeface="Arial" panose="020B0604020202020204" pitchFamily="34" charset="0"/>
                        </a:rPr>
                        <a:t>Week</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1" i="0" u="none" strike="noStrike" dirty="0">
                          <a:effectLst/>
                          <a:latin typeface="Arial" panose="020B0604020202020204" pitchFamily="34" charset="0"/>
                        </a:rPr>
                        <a:t>Date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1" i="0" u="none" strike="noStrike">
                          <a:effectLst/>
                          <a:latin typeface="Arial" panose="020B0604020202020204" pitchFamily="34" charset="0"/>
                        </a:rPr>
                        <a:t>Time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Event</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Topic</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Instructor</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Note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Student Deliverables</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5190755"/>
                  </a:ext>
                </a:extLst>
              </a:tr>
              <a:tr h="116144">
                <a:tc rowSpan="4">
                  <a:txBody>
                    <a:bodyPr/>
                    <a:lstStyle/>
                    <a:p>
                      <a:pPr algn="ctr" fontAlgn="ctr"/>
                      <a:r>
                        <a:rPr lang="en-FI" sz="600" b="0" i="0" u="none" strike="noStrike" dirty="0">
                          <a:effectLst/>
                          <a:latin typeface="Arial" panose="020B0604020202020204" pitchFamily="34" charset="0"/>
                        </a:rPr>
                        <a:t>2</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FI" sz="600" b="0" i="0" u="none" strike="noStrike">
                          <a:effectLst/>
                          <a:latin typeface="Arial" panose="020B0604020202020204" pitchFamily="34" charset="0"/>
                        </a:rPr>
                        <a:t>9.1.2023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 1: Getting Started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424043"/>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10.1.2023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998443"/>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11.1.2023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Lecture 2: The First Law of Thermodynamics</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378128"/>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12.1.2023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1" i="0" u="none" strike="noStrike">
                          <a:effectLst/>
                          <a:latin typeface="Arial" panose="020B0604020202020204" pitchFamily="34" charset="0"/>
                        </a:rPr>
                        <a:t>Fri</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1" i="0" u="none" strike="noStrike">
                          <a:effectLst/>
                          <a:latin typeface="Arial" panose="020B0604020202020204" pitchFamily="34" charset="0"/>
                        </a:rPr>
                        <a:t>10-12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Exercise (LE1)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150 - 150, Konetekniikka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Learning Exercise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123768"/>
                  </a:ext>
                </a:extLst>
              </a:tr>
              <a:tr h="0">
                <a:tc rowSpan="5">
                  <a:txBody>
                    <a:bodyPr/>
                    <a:lstStyle/>
                    <a:p>
                      <a:r>
                        <a:rPr lang="en-FI" sz="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FI" sz="600" b="0" i="0" u="none" strike="noStrike">
                          <a:effectLst/>
                          <a:latin typeface="Arial" panose="020B0604020202020204" pitchFamily="34" charset="0"/>
                        </a:rPr>
                        <a:t>15.1.2023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Mon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931111"/>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16.1.2023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dirty="0">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Lecture</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dirty="0">
                          <a:effectLst/>
                          <a:latin typeface="Arial" panose="020B0604020202020204" pitchFamily="34" charset="0"/>
                        </a:rPr>
                        <a:t>Lecture 3</a:t>
                      </a:r>
                      <a:r>
                        <a:rPr lang="en-GB" sz="600" b="1" i="0" u="none" strike="noStrike">
                          <a:effectLst/>
                          <a:latin typeface="Arial" panose="020B0604020202020204" pitchFamily="34" charset="0"/>
                        </a:rPr>
                        <a:t>: Evaluating Properties and Control Volume analysis Using energy</a:t>
                      </a:r>
                      <a:endParaRPr lang="en-GB" sz="600" b="1" i="0" u="none" strike="noStrike" dirty="0">
                        <a:effectLst/>
                        <a:latin typeface="Arial" panose="020B0604020202020204" pitchFamily="34" charset="0"/>
                      </a:endParaRP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799145"/>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17.1.2023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6687344"/>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18.1.2023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dirty="0">
                          <a:effectLst/>
                          <a:latin typeface="Arial" panose="020B0604020202020204" pitchFamily="34" charset="0"/>
                        </a:rPr>
                        <a:t>Lecture 4: The Second Law of Thermodynamics</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603062"/>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19.1.2023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600" b="1" i="0" u="none" strike="noStrike">
                          <a:effectLst/>
                          <a:latin typeface="Arial" panose="020B0604020202020204" pitchFamily="34" charset="0"/>
                        </a:rPr>
                        <a:t>Fri</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1" i="0" u="none" strike="noStrike">
                          <a:effectLst/>
                          <a:latin typeface="Arial" panose="020B0604020202020204" pitchFamily="34" charset="0"/>
                        </a:rPr>
                        <a:t>10-12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Exercise (LE2)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150 - 150, Konetekniikka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Learning Exercise 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FI" sz="600" b="0" i="0" u="none" strike="noStrike">
                        <a:solidFill>
                          <a:srgbClr val="FF0000"/>
                        </a:solidFill>
                        <a:effectLst/>
                        <a:latin typeface="Arial" panose="020B0604020202020204" pitchFamily="34" charset="0"/>
                      </a:endParaRP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solidFill>
                            <a:srgbClr val="C0504D"/>
                          </a:solidFill>
                          <a:effectLst/>
                          <a:latin typeface="Arial" panose="020B0604020202020204" pitchFamily="34" charset="0"/>
                        </a:rPr>
                        <a:t>LE1 deadline 14:00</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38025"/>
                  </a:ext>
                </a:extLst>
              </a:tr>
              <a:tr h="0">
                <a:tc rowSpan="5">
                  <a:txBody>
                    <a:bodyPr/>
                    <a:lstStyle/>
                    <a:p>
                      <a:r>
                        <a:rPr lang="en-FI" sz="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FI" sz="600" b="0" i="0" u="none" strike="noStrike">
                          <a:effectLst/>
                          <a:latin typeface="Arial" panose="020B0604020202020204" pitchFamily="34" charset="0"/>
                        </a:rPr>
                        <a:t>22.1.2023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Mon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179952"/>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23.1.2023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dirty="0">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dirty="0">
                          <a:effectLst/>
                          <a:latin typeface="Arial" panose="020B0604020202020204" pitchFamily="34" charset="0"/>
                        </a:rPr>
                        <a:t>Lecture 5: Energy Systems</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5859196"/>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24.1.2023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596210"/>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25.1.2023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Lecture</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Lecture 6: Reacting Mixtures and Combustion </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6680866"/>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26.1.2023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600" b="1" i="0" u="none" strike="noStrike">
                          <a:effectLst/>
                          <a:latin typeface="Arial" panose="020B0604020202020204" pitchFamily="34" charset="0"/>
                        </a:rPr>
                        <a:t>Fri</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1" i="0" u="none" strike="noStrike">
                          <a:effectLst/>
                          <a:latin typeface="Arial" panose="020B0604020202020204" pitchFamily="34" charset="0"/>
                        </a:rPr>
                        <a:t>10-12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Exercise (LE3)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150 - 150, Konetekniikka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Learning Exercise 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solidFill>
                            <a:srgbClr val="C0504D"/>
                          </a:solidFill>
                          <a:effectLst/>
                          <a:latin typeface="Arial" panose="020B0604020202020204" pitchFamily="34" charset="0"/>
                        </a:rPr>
                        <a:t>LE2 deadline 14:00</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8818826"/>
                  </a:ext>
                </a:extLst>
              </a:tr>
              <a:tr h="0">
                <a:tc rowSpan="5">
                  <a:txBody>
                    <a:bodyPr/>
                    <a:lstStyle/>
                    <a:p>
                      <a:r>
                        <a:rPr lang="en-FI" sz="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FI" sz="600" b="0" i="0" u="none" strike="noStrike">
                          <a:effectLst/>
                          <a:latin typeface="Arial" panose="020B0604020202020204" pitchFamily="34" charset="0"/>
                        </a:rPr>
                        <a:t>29.1.2023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Mon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1070493"/>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30.1.2023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dirty="0">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 7: Basics of Heat Transfer</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8422118"/>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31.1.2023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770885"/>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1.2.2023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 8: Heat Conduction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168525"/>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2.2.2023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600" b="1" i="0" u="none" strike="noStrike">
                          <a:effectLst/>
                          <a:latin typeface="Arial" panose="020B0604020202020204" pitchFamily="34" charset="0"/>
                        </a:rPr>
                        <a:t>Fri</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1" i="0" u="none" strike="noStrike">
                          <a:effectLst/>
                          <a:latin typeface="Arial" panose="020B0604020202020204" pitchFamily="34" charset="0"/>
                        </a:rPr>
                        <a:t>10-12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Exercise (LE4)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150 - 150, Konetekniikka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Learning Exercise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solidFill>
                            <a:srgbClr val="C0504D"/>
                          </a:solidFill>
                          <a:effectLst/>
                          <a:latin typeface="Arial" panose="020B0604020202020204" pitchFamily="34" charset="0"/>
                        </a:rPr>
                        <a:t>LE3 deadline 14:00</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372482"/>
                  </a:ext>
                </a:extLst>
              </a:tr>
              <a:tr h="0">
                <a:tc rowSpan="5">
                  <a:txBody>
                    <a:bodyPr/>
                    <a:lstStyle/>
                    <a:p>
                      <a:r>
                        <a:rPr lang="en-FI" sz="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FI" sz="600" b="0" i="0" u="none" strike="noStrike">
                          <a:effectLst/>
                          <a:latin typeface="Arial" panose="020B0604020202020204" pitchFamily="34" charset="0"/>
                        </a:rPr>
                        <a:t>5.2.2023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Mon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645931"/>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6.2.2023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dirty="0">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 9: Fundamentals of Heat Convection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367489"/>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7.2.2023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692936"/>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8.2.2023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0" i="0" u="none" strike="noStrike">
                          <a:effectLst/>
                          <a:latin typeface="Arial" panose="020B0604020202020204" pitchFamily="34" charset="0"/>
                        </a:rPr>
                        <a:t>12-14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R9 - 309, Rakentajanaukio 4</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Lecture 10: Fundamentals of Heat Radiation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600" b="1" i="0" u="none" strike="noStrike">
                          <a:effectLst/>
                          <a:latin typeface="Arial" panose="020B0604020202020204" pitchFamily="34" charset="0"/>
                        </a:rPr>
                        <a:t>Qiang Cheng</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839631"/>
                  </a:ext>
                </a:extLst>
              </a:tr>
              <a:tr h="116144">
                <a:tc vMerge="1">
                  <a:txBody>
                    <a:bodyPr/>
                    <a:lstStyle/>
                    <a:p>
                      <a:endParaRPr lang="en-FI"/>
                    </a:p>
                  </a:txBody>
                  <a:tcPr/>
                </a:tc>
                <a:tc>
                  <a:txBody>
                    <a:bodyPr/>
                    <a:lstStyle/>
                    <a:p>
                      <a:pPr algn="r" fontAlgn="b"/>
                      <a:r>
                        <a:rPr lang="en-FI" sz="600" b="0" i="0" u="none" strike="noStrike">
                          <a:effectLst/>
                          <a:latin typeface="Arial" panose="020B0604020202020204" pitchFamily="34" charset="0"/>
                        </a:rPr>
                        <a:t>9.2.2023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600" b="1" i="0" u="none" strike="noStrike">
                          <a:effectLst/>
                          <a:latin typeface="Arial" panose="020B0604020202020204" pitchFamily="34" charset="0"/>
                        </a:rPr>
                        <a:t>Fri</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FI" sz="600" b="1" i="0" u="none" strike="noStrike">
                          <a:effectLst/>
                          <a:latin typeface="Arial" panose="020B0604020202020204" pitchFamily="34" charset="0"/>
                        </a:rPr>
                        <a:t>10-12</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Exercise (LE5)</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0" i="0" u="none" strike="noStrike">
                          <a:effectLst/>
                          <a:latin typeface="Arial" panose="020B0604020202020204" pitchFamily="34" charset="0"/>
                        </a:rPr>
                        <a:t>150 - 150, Konetekniikka 1</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Learning Exercise 5</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effectLst/>
                          <a:latin typeface="Arial" panose="020B0604020202020204" pitchFamily="34" charset="0"/>
                        </a:rPr>
                        <a:t>Qiang Cheng</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solidFill>
                            <a:srgbClr val="C0504D"/>
                          </a:solidFill>
                          <a:effectLst/>
                          <a:latin typeface="Arial" panose="020B0604020202020204" pitchFamily="34" charset="0"/>
                        </a:rPr>
                        <a:t>LE4 deadline 14:00</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4520811"/>
                  </a:ext>
                </a:extLst>
              </a:tr>
              <a:tr h="0">
                <a:tc rowSpan="6">
                  <a:txBody>
                    <a:bodyPr/>
                    <a:lstStyle/>
                    <a:p>
                      <a:r>
                        <a:rPr lang="en-FI" sz="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FI" sz="600" b="0" i="0" u="none" strike="noStrike">
                          <a:effectLst/>
                          <a:latin typeface="Arial" panose="020B0604020202020204" pitchFamily="34" charset="0"/>
                        </a:rPr>
                        <a:t>12.2.2023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Mon</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941151"/>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13.2.2023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Tue</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215130"/>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14.2.2023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Wed</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044310"/>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15.2.2023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Thu</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106895"/>
                  </a:ext>
                </a:extLst>
              </a:tr>
              <a:tr h="61005">
                <a:tc vMerge="1">
                  <a:txBody>
                    <a:bodyPr/>
                    <a:lstStyle/>
                    <a:p>
                      <a:endParaRPr lang="en-FI"/>
                    </a:p>
                  </a:txBody>
                  <a:tcPr/>
                </a:tc>
                <a:tc>
                  <a:txBody>
                    <a:bodyPr/>
                    <a:lstStyle/>
                    <a:p>
                      <a:pPr algn="r" fontAlgn="b"/>
                      <a:r>
                        <a:rPr lang="en-FI" sz="600" b="0" i="0" u="none" strike="noStrike">
                          <a:effectLst/>
                          <a:latin typeface="Arial" panose="020B0604020202020204" pitchFamily="34" charset="0"/>
                        </a:rPr>
                        <a:t>16.2.2023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600" b="1" i="0" u="none" strike="noStrike">
                          <a:effectLst/>
                          <a:latin typeface="Arial" panose="020B0604020202020204" pitchFamily="34" charset="0"/>
                        </a:rPr>
                        <a:t>Fri</a:t>
                      </a:r>
                    </a:p>
                  </a:txBody>
                  <a:tcPr marL="3520" marR="3520" marT="3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solidFill>
                          <a:srgbClr val="FF0000"/>
                        </a:solidFill>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600" b="1" i="0" u="none" strike="noStrike">
                          <a:solidFill>
                            <a:srgbClr val="C0504D"/>
                          </a:solidFill>
                          <a:effectLst/>
                          <a:latin typeface="Arial" panose="020B0604020202020204" pitchFamily="34" charset="0"/>
                        </a:rPr>
                        <a:t>LE5 deadline 14:00</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834134"/>
                  </a:ext>
                </a:extLst>
              </a:tr>
              <a:tr h="0">
                <a:tc vMerge="1">
                  <a:txBody>
                    <a:bodyPr/>
                    <a:lstStyle/>
                    <a:p>
                      <a:endParaRPr lang="en-FI"/>
                    </a:p>
                  </a:txBody>
                  <a:tcPr/>
                </a:tc>
                <a:tc>
                  <a:txBody>
                    <a:bodyPr/>
                    <a:lstStyle/>
                    <a:p>
                      <a:pPr algn="r" fontAlgn="b"/>
                      <a:r>
                        <a:rPr lang="en-FI" sz="600" b="0" i="0" u="none" strike="noStrike">
                          <a:effectLst/>
                          <a:latin typeface="Arial" panose="020B0604020202020204" pitchFamily="34" charset="0"/>
                        </a:rPr>
                        <a:t>17.2.2023</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600" b="0" i="0" u="none" strike="noStrike">
                          <a:effectLst/>
                          <a:latin typeface="Arial" panose="020B0604020202020204" pitchFamily="34" charset="0"/>
                        </a:rPr>
                        <a:t>Sat</a:t>
                      </a: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1"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FI" sz="600" b="0" i="0" u="none" strike="noStrike" dirty="0">
                        <a:effectLst/>
                        <a:latin typeface="Arial" panose="020B0604020202020204" pitchFamily="34" charset="0"/>
                      </a:endParaRPr>
                    </a:p>
                  </a:txBody>
                  <a:tcPr marL="3520" marR="3520" marT="3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770132"/>
                  </a:ext>
                </a:extLst>
              </a:tr>
            </a:tbl>
          </a:graphicData>
        </a:graphic>
      </p:graphicFrame>
    </p:spTree>
    <p:extLst>
      <p:ext uri="{BB962C8B-B14F-4D97-AF65-F5344CB8AC3E}">
        <p14:creationId xmlns:p14="http://schemas.microsoft.com/office/powerpoint/2010/main" val="337130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14364" y="224900"/>
            <a:ext cx="2574744" cy="584775"/>
          </a:xfrm>
          <a:prstGeom prst="rect">
            <a:avLst/>
          </a:prstGeom>
        </p:spPr>
        <p:txBody>
          <a:bodyPr wrap="none">
            <a:spAutoFit/>
          </a:bodyPr>
          <a:lstStyle/>
          <a:p>
            <a:r>
              <a:rPr lang="fi-FI" sz="3200" b="1" dirty="0" err="1"/>
              <a:t>Background</a:t>
            </a:r>
            <a:endParaRPr lang="fi-FI" sz="3200" b="1" dirty="0"/>
          </a:p>
        </p:txBody>
      </p:sp>
      <p:pic>
        <p:nvPicPr>
          <p:cNvPr id="11" name="Picture 10" descr="Text&#10;&#10;Description automatically generated">
            <a:extLst>
              <a:ext uri="{FF2B5EF4-FFF2-40B4-BE49-F238E27FC236}">
                <a16:creationId xmlns:a16="http://schemas.microsoft.com/office/drawing/2014/main" id="{E767F4AA-274E-4530-B19A-574D890EC3B5}"/>
              </a:ext>
            </a:extLst>
          </p:cNvPr>
          <p:cNvPicPr>
            <a:picLocks noChangeAspect="1"/>
          </p:cNvPicPr>
          <p:nvPr/>
        </p:nvPicPr>
        <p:blipFill rotWithShape="1">
          <a:blip r:embed="rId3"/>
          <a:srcRect t="22386" b="25505"/>
          <a:stretch/>
        </p:blipFill>
        <p:spPr>
          <a:xfrm>
            <a:off x="253388" y="2490387"/>
            <a:ext cx="8776771" cy="2573010"/>
          </a:xfrm>
          <a:prstGeom prst="rect">
            <a:avLst/>
          </a:prstGeom>
        </p:spPr>
      </p:pic>
      <p:sp>
        <p:nvSpPr>
          <p:cNvPr id="2" name="Rectangle 1">
            <a:extLst>
              <a:ext uri="{FF2B5EF4-FFF2-40B4-BE49-F238E27FC236}">
                <a16:creationId xmlns:a16="http://schemas.microsoft.com/office/drawing/2014/main" id="{E864E39F-D40E-48CB-B784-3DF3B4431D30}"/>
              </a:ext>
            </a:extLst>
          </p:cNvPr>
          <p:cNvSpPr/>
          <p:nvPr/>
        </p:nvSpPr>
        <p:spPr>
          <a:xfrm>
            <a:off x="2308032" y="5089752"/>
            <a:ext cx="5007167" cy="246221"/>
          </a:xfrm>
          <a:prstGeom prst="rect">
            <a:avLst/>
          </a:prstGeom>
        </p:spPr>
        <p:txBody>
          <a:bodyPr wrap="square">
            <a:spAutoFit/>
          </a:bodyPr>
          <a:lstStyle/>
          <a:p>
            <a:r>
              <a:rPr lang="fi-FI" sz="1000" dirty="0"/>
              <a:t>https://online.stanford.edu/courses/matsci204-thermodynamics-and-phase-equilibria</a:t>
            </a:r>
          </a:p>
        </p:txBody>
      </p:sp>
      <p:sp>
        <p:nvSpPr>
          <p:cNvPr id="3" name="TextBox 2">
            <a:extLst>
              <a:ext uri="{FF2B5EF4-FFF2-40B4-BE49-F238E27FC236}">
                <a16:creationId xmlns:a16="http://schemas.microsoft.com/office/drawing/2014/main" id="{673E8239-D506-43DA-AE2F-A0EC0F5776DE}"/>
              </a:ext>
            </a:extLst>
          </p:cNvPr>
          <p:cNvSpPr txBox="1"/>
          <p:nvPr/>
        </p:nvSpPr>
        <p:spPr>
          <a:xfrm>
            <a:off x="253388" y="785875"/>
            <a:ext cx="8776771" cy="461665"/>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sz="1200" b="1" dirty="0"/>
              <a:t>Thermodynamics is a branch of physics that deals with heat, work, and temperature, and their relation to energy, radiation, and physical properties of matter. </a:t>
            </a:r>
          </a:p>
        </p:txBody>
      </p:sp>
      <p:sp>
        <p:nvSpPr>
          <p:cNvPr id="7" name="TextBox 6">
            <a:extLst>
              <a:ext uri="{FF2B5EF4-FFF2-40B4-BE49-F238E27FC236}">
                <a16:creationId xmlns:a16="http://schemas.microsoft.com/office/drawing/2014/main" id="{83F75124-BE4B-4C9C-9C31-5A0DAA62EB4B}"/>
              </a:ext>
            </a:extLst>
          </p:cNvPr>
          <p:cNvSpPr txBox="1"/>
          <p:nvPr/>
        </p:nvSpPr>
        <p:spPr>
          <a:xfrm>
            <a:off x="253387" y="1249748"/>
            <a:ext cx="8776771" cy="646331"/>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sz="1200" b="1" dirty="0"/>
              <a:t>The behavior of these quantities is governed by the four laws of thermodynamics which convey a quantitative description using measurable macroscopic physical quantities but may be explained in terms of microscopic constituents by statistical mechanics. </a:t>
            </a:r>
          </a:p>
        </p:txBody>
      </p:sp>
      <p:sp>
        <p:nvSpPr>
          <p:cNvPr id="10" name="TextBox 9">
            <a:extLst>
              <a:ext uri="{FF2B5EF4-FFF2-40B4-BE49-F238E27FC236}">
                <a16:creationId xmlns:a16="http://schemas.microsoft.com/office/drawing/2014/main" id="{83AF6E07-7A4A-4065-ABF8-7041348F6132}"/>
              </a:ext>
            </a:extLst>
          </p:cNvPr>
          <p:cNvSpPr txBox="1"/>
          <p:nvPr/>
        </p:nvSpPr>
        <p:spPr>
          <a:xfrm>
            <a:off x="253386" y="1890968"/>
            <a:ext cx="8776771" cy="64633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sz="1200" b="1" dirty="0"/>
              <a:t>Thermodynamics applies to a wide variety of topics in science and engineering, especially physical chemistry, chemical engineering and mechanical engineering, but also in other complex fields such as meteorology, biology and </a:t>
            </a:r>
            <a:r>
              <a:rPr lang="en-US" sz="1200" b="1" dirty="0" err="1"/>
              <a:t>phylosophy</a:t>
            </a:r>
            <a:r>
              <a:rPr lang="en-US" sz="1200" b="1" dirty="0"/>
              <a:t>. </a:t>
            </a:r>
          </a:p>
        </p:txBody>
      </p:sp>
    </p:spTree>
    <p:extLst>
      <p:ext uri="{BB962C8B-B14F-4D97-AF65-F5344CB8AC3E}">
        <p14:creationId xmlns:p14="http://schemas.microsoft.com/office/powerpoint/2010/main" val="13780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76793" y="368119"/>
            <a:ext cx="2028119" cy="584775"/>
          </a:xfrm>
          <a:prstGeom prst="rect">
            <a:avLst/>
          </a:prstGeom>
        </p:spPr>
        <p:txBody>
          <a:bodyPr wrap="none">
            <a:spAutoFit/>
          </a:bodyPr>
          <a:lstStyle/>
          <a:p>
            <a:r>
              <a:rPr lang="fi-FI" sz="3200" b="1" dirty="0" err="1"/>
              <a:t>Objective</a:t>
            </a:r>
            <a:endParaRPr lang="fi-FI" sz="3200" b="1" dirty="0"/>
          </a:p>
        </p:txBody>
      </p:sp>
      <p:sp>
        <p:nvSpPr>
          <p:cNvPr id="3" name="TextBox 2">
            <a:extLst>
              <a:ext uri="{FF2B5EF4-FFF2-40B4-BE49-F238E27FC236}">
                <a16:creationId xmlns:a16="http://schemas.microsoft.com/office/drawing/2014/main" id="{E07C10AD-3889-49ED-87C5-184999647C7E}"/>
              </a:ext>
            </a:extLst>
          </p:cNvPr>
          <p:cNvSpPr txBox="1"/>
          <p:nvPr/>
        </p:nvSpPr>
        <p:spPr>
          <a:xfrm>
            <a:off x="367225" y="1226546"/>
            <a:ext cx="8681291" cy="307777"/>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fi-FI" sz="1400" b="1" dirty="0"/>
              <a:t>To cover </a:t>
            </a:r>
            <a:r>
              <a:rPr lang="fi-FI" sz="1400" b="1" dirty="0" err="1"/>
              <a:t>the</a:t>
            </a:r>
            <a:r>
              <a:rPr lang="fi-FI" sz="1400" b="1" dirty="0"/>
              <a:t> </a:t>
            </a:r>
            <a:r>
              <a:rPr lang="fi-FI" sz="1400" b="1" dirty="0" err="1"/>
              <a:t>basic</a:t>
            </a:r>
            <a:r>
              <a:rPr lang="fi-FI" sz="1400" b="1" dirty="0"/>
              <a:t> </a:t>
            </a:r>
            <a:r>
              <a:rPr lang="fi-FI" sz="1400" b="1" dirty="0" err="1"/>
              <a:t>principles</a:t>
            </a:r>
            <a:r>
              <a:rPr lang="fi-FI" sz="1400" b="1" dirty="0"/>
              <a:t> of </a:t>
            </a:r>
            <a:r>
              <a:rPr lang="fi-FI" sz="1400" b="1" dirty="0" err="1"/>
              <a:t>thermodynamics</a:t>
            </a:r>
            <a:r>
              <a:rPr lang="fi-FI" sz="1400" b="1" dirty="0"/>
              <a:t> and </a:t>
            </a:r>
            <a:r>
              <a:rPr lang="fi-FI" sz="1400" b="1" dirty="0" err="1"/>
              <a:t>heat</a:t>
            </a:r>
            <a:r>
              <a:rPr lang="fi-FI" sz="1400" b="1" dirty="0"/>
              <a:t> </a:t>
            </a:r>
            <a:r>
              <a:rPr lang="fi-FI" sz="1400" b="1" dirty="0" err="1"/>
              <a:t>transfer</a:t>
            </a:r>
            <a:r>
              <a:rPr lang="fi-FI" sz="1400" b="1" dirty="0"/>
              <a:t>.</a:t>
            </a:r>
          </a:p>
        </p:txBody>
      </p:sp>
      <p:sp>
        <p:nvSpPr>
          <p:cNvPr id="6" name="TextBox 5">
            <a:extLst>
              <a:ext uri="{FF2B5EF4-FFF2-40B4-BE49-F238E27FC236}">
                <a16:creationId xmlns:a16="http://schemas.microsoft.com/office/drawing/2014/main" id="{3736DD82-2E6B-4FF0-B96C-496FD27D19F6}"/>
              </a:ext>
            </a:extLst>
          </p:cNvPr>
          <p:cNvSpPr txBox="1"/>
          <p:nvPr/>
        </p:nvSpPr>
        <p:spPr>
          <a:xfrm>
            <a:off x="367225" y="1610882"/>
            <a:ext cx="8681291" cy="523220"/>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fi-FI" sz="1400" b="1" dirty="0"/>
              <a:t>To </a:t>
            </a:r>
            <a:r>
              <a:rPr lang="fi-FI" sz="1400" b="1" dirty="0" err="1"/>
              <a:t>present</a:t>
            </a:r>
            <a:r>
              <a:rPr lang="fi-FI" sz="1400" b="1" dirty="0"/>
              <a:t> a </a:t>
            </a:r>
            <a:r>
              <a:rPr lang="fi-FI" sz="1400" b="1" dirty="0" err="1"/>
              <a:t>wealth</a:t>
            </a:r>
            <a:r>
              <a:rPr lang="fi-FI" sz="1400" b="1" dirty="0"/>
              <a:t> of </a:t>
            </a:r>
            <a:r>
              <a:rPr lang="fi-FI" sz="1400" b="1" dirty="0" err="1"/>
              <a:t>real-world</a:t>
            </a:r>
            <a:r>
              <a:rPr lang="fi-FI" sz="1400" b="1" dirty="0"/>
              <a:t> engineering </a:t>
            </a:r>
            <a:r>
              <a:rPr lang="fi-FI" sz="1400" b="1" dirty="0" err="1"/>
              <a:t>examples</a:t>
            </a:r>
            <a:r>
              <a:rPr lang="fi-FI" sz="1400" b="1" dirty="0"/>
              <a:t> to </a:t>
            </a:r>
            <a:r>
              <a:rPr lang="fi-FI" sz="1400" b="1" dirty="0" err="1"/>
              <a:t>give</a:t>
            </a:r>
            <a:r>
              <a:rPr lang="fi-FI" sz="1400" b="1" dirty="0"/>
              <a:t> </a:t>
            </a:r>
            <a:r>
              <a:rPr lang="fi-FI" sz="1400" b="1" dirty="0" err="1"/>
              <a:t>students</a:t>
            </a:r>
            <a:r>
              <a:rPr lang="fi-FI" sz="1400" b="1" dirty="0"/>
              <a:t> a </a:t>
            </a:r>
            <a:r>
              <a:rPr lang="fi-FI" sz="1400" b="1" dirty="0" err="1"/>
              <a:t>feel</a:t>
            </a:r>
            <a:r>
              <a:rPr lang="fi-FI" sz="1400" b="1" dirty="0"/>
              <a:t> for </a:t>
            </a:r>
            <a:r>
              <a:rPr lang="fi-FI" sz="1400" b="1" dirty="0" err="1"/>
              <a:t>how</a:t>
            </a:r>
            <a:r>
              <a:rPr lang="fi-FI" sz="1400" b="1" dirty="0"/>
              <a:t> </a:t>
            </a:r>
            <a:r>
              <a:rPr lang="fi-FI" sz="1400" b="1" dirty="0" err="1"/>
              <a:t>thermodynamics</a:t>
            </a:r>
            <a:r>
              <a:rPr lang="fi-FI" sz="1400" b="1" dirty="0"/>
              <a:t> and </a:t>
            </a:r>
            <a:r>
              <a:rPr lang="fi-FI" sz="1400" b="1" dirty="0" err="1"/>
              <a:t>heat</a:t>
            </a:r>
            <a:r>
              <a:rPr lang="fi-FI" sz="1400" b="1" dirty="0"/>
              <a:t> </a:t>
            </a:r>
            <a:r>
              <a:rPr lang="fi-FI" sz="1400" b="1" dirty="0" err="1"/>
              <a:t>transfer</a:t>
            </a:r>
            <a:r>
              <a:rPr lang="fi-FI" sz="1400" b="1" dirty="0"/>
              <a:t> is </a:t>
            </a:r>
            <a:r>
              <a:rPr lang="fi-FI" sz="1400" b="1" dirty="0" err="1"/>
              <a:t>applied</a:t>
            </a:r>
            <a:r>
              <a:rPr lang="fi-FI" sz="1400" b="1" dirty="0"/>
              <a:t> in engineering </a:t>
            </a:r>
            <a:r>
              <a:rPr lang="fi-FI" sz="1400" b="1" dirty="0" err="1"/>
              <a:t>practice</a:t>
            </a:r>
            <a:r>
              <a:rPr lang="fi-FI" sz="1400" b="1" dirty="0"/>
              <a:t>.</a:t>
            </a:r>
          </a:p>
        </p:txBody>
      </p:sp>
      <p:sp>
        <p:nvSpPr>
          <p:cNvPr id="7" name="TextBox 6">
            <a:extLst>
              <a:ext uri="{FF2B5EF4-FFF2-40B4-BE49-F238E27FC236}">
                <a16:creationId xmlns:a16="http://schemas.microsoft.com/office/drawing/2014/main" id="{BE8227A3-06DE-4735-ABC1-35F6B21583F7}"/>
              </a:ext>
            </a:extLst>
          </p:cNvPr>
          <p:cNvSpPr txBox="1"/>
          <p:nvPr/>
        </p:nvSpPr>
        <p:spPr>
          <a:xfrm>
            <a:off x="367225" y="2210661"/>
            <a:ext cx="8681291" cy="523220"/>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fi-FI" sz="1400" b="1" dirty="0"/>
              <a:t>To </a:t>
            </a:r>
            <a:r>
              <a:rPr lang="fi-FI" sz="1400" b="1" dirty="0" err="1"/>
              <a:t>develop</a:t>
            </a:r>
            <a:r>
              <a:rPr lang="fi-FI" sz="1400" b="1" dirty="0"/>
              <a:t> an </a:t>
            </a:r>
            <a:r>
              <a:rPr lang="fi-FI" sz="1400" b="1" dirty="0" err="1"/>
              <a:t>intuitive</a:t>
            </a:r>
            <a:r>
              <a:rPr lang="fi-FI" sz="1400" b="1" dirty="0"/>
              <a:t> </a:t>
            </a:r>
            <a:r>
              <a:rPr lang="fi-FI" sz="1400" b="1" dirty="0" err="1"/>
              <a:t>understanding</a:t>
            </a:r>
            <a:r>
              <a:rPr lang="fi-FI" sz="1400" b="1" dirty="0"/>
              <a:t> of </a:t>
            </a:r>
            <a:r>
              <a:rPr lang="fi-FI" sz="1400" b="1" dirty="0" err="1"/>
              <a:t>thermodynamics</a:t>
            </a:r>
            <a:r>
              <a:rPr lang="fi-FI" sz="1400" b="1" dirty="0"/>
              <a:t> and </a:t>
            </a:r>
            <a:r>
              <a:rPr lang="fi-FI" sz="1400" b="1" dirty="0" err="1"/>
              <a:t>heat</a:t>
            </a:r>
            <a:r>
              <a:rPr lang="fi-FI" sz="1400" b="1" dirty="0"/>
              <a:t> </a:t>
            </a:r>
            <a:r>
              <a:rPr lang="fi-FI" sz="1400" b="1" dirty="0" err="1"/>
              <a:t>transfer</a:t>
            </a:r>
            <a:r>
              <a:rPr lang="fi-FI" sz="1400" b="1" dirty="0"/>
              <a:t> </a:t>
            </a:r>
            <a:r>
              <a:rPr lang="fi-FI" sz="1400" b="1" dirty="0" err="1"/>
              <a:t>by</a:t>
            </a:r>
            <a:r>
              <a:rPr lang="fi-FI" sz="1400" b="1" dirty="0"/>
              <a:t> </a:t>
            </a:r>
            <a:r>
              <a:rPr lang="fi-FI" sz="1400" b="1" dirty="0" err="1"/>
              <a:t>emphasizing</a:t>
            </a:r>
            <a:r>
              <a:rPr lang="fi-FI" sz="1400" b="1" dirty="0"/>
              <a:t> </a:t>
            </a:r>
            <a:r>
              <a:rPr lang="fi-FI" sz="1400" b="1" dirty="0" err="1"/>
              <a:t>the</a:t>
            </a:r>
            <a:r>
              <a:rPr lang="fi-FI" sz="1400" b="1" dirty="0"/>
              <a:t> </a:t>
            </a:r>
            <a:r>
              <a:rPr lang="fi-FI" sz="1400" b="1" dirty="0" err="1"/>
              <a:t>physics</a:t>
            </a:r>
            <a:r>
              <a:rPr lang="fi-FI" sz="1400" b="1" dirty="0"/>
              <a:t> and </a:t>
            </a:r>
            <a:r>
              <a:rPr lang="fi-FI" sz="1400" b="1" dirty="0" err="1"/>
              <a:t>physical</a:t>
            </a:r>
            <a:r>
              <a:rPr lang="fi-FI" sz="1400" b="1" dirty="0"/>
              <a:t> </a:t>
            </a:r>
            <a:r>
              <a:rPr lang="fi-FI" sz="1400" b="1" dirty="0" err="1"/>
              <a:t>arguments</a:t>
            </a:r>
            <a:r>
              <a:rPr lang="fi-FI" sz="1400" b="1" dirty="0"/>
              <a:t> </a:t>
            </a:r>
            <a:r>
              <a:rPr lang="fi-FI" sz="1400" b="1" dirty="0" err="1"/>
              <a:t>that</a:t>
            </a:r>
            <a:r>
              <a:rPr lang="fi-FI" sz="1400" b="1" dirty="0"/>
              <a:t> </a:t>
            </a:r>
            <a:r>
              <a:rPr lang="fi-FI" sz="1400" b="1" dirty="0" err="1"/>
              <a:t>underpin</a:t>
            </a:r>
            <a:r>
              <a:rPr lang="fi-FI" sz="1400" b="1" dirty="0"/>
              <a:t> </a:t>
            </a:r>
            <a:r>
              <a:rPr lang="fi-FI" sz="1400" b="1" dirty="0" err="1"/>
              <a:t>the</a:t>
            </a:r>
            <a:r>
              <a:rPr lang="fi-FI" sz="1400" b="1" dirty="0"/>
              <a:t> </a:t>
            </a:r>
            <a:r>
              <a:rPr lang="fi-FI" sz="1400" b="1" dirty="0" err="1"/>
              <a:t>theory</a:t>
            </a:r>
            <a:r>
              <a:rPr lang="fi-FI" sz="1400" b="1" dirty="0"/>
              <a:t>.</a:t>
            </a:r>
          </a:p>
        </p:txBody>
      </p:sp>
      <p:sp>
        <p:nvSpPr>
          <p:cNvPr id="9" name="TextBox 8">
            <a:extLst>
              <a:ext uri="{FF2B5EF4-FFF2-40B4-BE49-F238E27FC236}">
                <a16:creationId xmlns:a16="http://schemas.microsoft.com/office/drawing/2014/main" id="{CF4D4F84-03CF-469A-B7BA-F25D49BFC2C7}"/>
              </a:ext>
            </a:extLst>
          </p:cNvPr>
          <p:cNvSpPr txBox="1"/>
          <p:nvPr/>
        </p:nvSpPr>
        <p:spPr>
          <a:xfrm>
            <a:off x="367225" y="2810440"/>
            <a:ext cx="8681291" cy="523220"/>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sz="1400" b="1" dirty="0"/>
              <a:t>To present a comprehensive and rigorous treatment of classical thermodynamics while retaining an engineering perspective. </a:t>
            </a:r>
          </a:p>
        </p:txBody>
      </p:sp>
      <p:sp>
        <p:nvSpPr>
          <p:cNvPr id="10" name="TextBox 9">
            <a:extLst>
              <a:ext uri="{FF2B5EF4-FFF2-40B4-BE49-F238E27FC236}">
                <a16:creationId xmlns:a16="http://schemas.microsoft.com/office/drawing/2014/main" id="{8AFF0957-E5B8-42EA-82D9-DBE335EF7A31}"/>
              </a:ext>
            </a:extLst>
          </p:cNvPr>
          <p:cNvSpPr txBox="1"/>
          <p:nvPr/>
        </p:nvSpPr>
        <p:spPr>
          <a:xfrm>
            <a:off x="367225" y="3410219"/>
            <a:ext cx="8681291" cy="52322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400" b="1" dirty="0"/>
              <a:t>To lay the groundwork for subsequent studies in such fields as fluid mechanics, heat transfer and to prepare the students to effectively use thermodynamics in the practice of engineering. </a:t>
            </a:r>
          </a:p>
        </p:txBody>
      </p:sp>
      <p:sp>
        <p:nvSpPr>
          <p:cNvPr id="11" name="TextBox 10">
            <a:extLst>
              <a:ext uri="{FF2B5EF4-FFF2-40B4-BE49-F238E27FC236}">
                <a16:creationId xmlns:a16="http://schemas.microsoft.com/office/drawing/2014/main" id="{8B8D5975-C073-4944-99BE-4CB832E05033}"/>
              </a:ext>
            </a:extLst>
          </p:cNvPr>
          <p:cNvSpPr txBox="1"/>
          <p:nvPr/>
        </p:nvSpPr>
        <p:spPr>
          <a:xfrm>
            <a:off x="367225" y="4010000"/>
            <a:ext cx="8681291" cy="64633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sz="1800" b="1" dirty="0">
                <a:solidFill>
                  <a:srgbClr val="FF0000"/>
                </a:solidFill>
              </a:rPr>
              <a:t>To gain a better understanding of our life and achieve a higher quality of lift!!!</a:t>
            </a:r>
          </a:p>
        </p:txBody>
      </p:sp>
    </p:spTree>
    <p:extLst>
      <p:ext uri="{BB962C8B-B14F-4D97-AF65-F5344CB8AC3E}">
        <p14:creationId xmlns:p14="http://schemas.microsoft.com/office/powerpoint/2010/main" val="6787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76793" y="29565"/>
            <a:ext cx="4485523" cy="584775"/>
          </a:xfrm>
          <a:prstGeom prst="rect">
            <a:avLst/>
          </a:prstGeom>
        </p:spPr>
        <p:txBody>
          <a:bodyPr wrap="none">
            <a:spAutoFit/>
          </a:bodyPr>
          <a:lstStyle/>
          <a:p>
            <a:r>
              <a:rPr lang="pt-BR" sz="3200" b="1" dirty="0"/>
              <a:t>Philosophy and Goals</a:t>
            </a:r>
            <a:endParaRPr lang="fi-FI" sz="3200" b="1" dirty="0"/>
          </a:p>
        </p:txBody>
      </p:sp>
      <p:sp>
        <p:nvSpPr>
          <p:cNvPr id="2" name="Rectangle 1">
            <a:extLst>
              <a:ext uri="{FF2B5EF4-FFF2-40B4-BE49-F238E27FC236}">
                <a16:creationId xmlns:a16="http://schemas.microsoft.com/office/drawing/2014/main" id="{93D15904-2175-487F-9B5B-7A74FB2F3FD0}"/>
              </a:ext>
            </a:extLst>
          </p:cNvPr>
          <p:cNvSpPr/>
          <p:nvPr/>
        </p:nvSpPr>
        <p:spPr>
          <a:xfrm>
            <a:off x="180597" y="4536515"/>
            <a:ext cx="8886285" cy="276999"/>
          </a:xfrm>
          <a:prstGeom prst="rect">
            <a:avLst/>
          </a:prstGeom>
          <a:solidFill>
            <a:schemeClr val="tx2"/>
          </a:solidFill>
        </p:spPr>
        <p:txBody>
          <a:bodyPr wrap="square">
            <a:spAutoFit/>
          </a:bodyPr>
          <a:lstStyle/>
          <a:p>
            <a:pPr marL="285750" indent="-285750">
              <a:buFont typeface="Arial" panose="020B0604020202020204" pitchFamily="34" charset="0"/>
              <a:buChar char="•"/>
            </a:pPr>
            <a:r>
              <a:rPr lang="en-US" sz="1200" b="1" dirty="0"/>
              <a:t>Encourages creative thinking and development of a deeper understanding and intuitive feel for thermodynamics.</a:t>
            </a:r>
          </a:p>
        </p:txBody>
      </p:sp>
      <p:sp>
        <p:nvSpPr>
          <p:cNvPr id="3" name="TextBox 2">
            <a:extLst>
              <a:ext uri="{FF2B5EF4-FFF2-40B4-BE49-F238E27FC236}">
                <a16:creationId xmlns:a16="http://schemas.microsoft.com/office/drawing/2014/main" id="{E7ABB4BA-D115-47C2-8DD4-83BD382D80A1}"/>
              </a:ext>
            </a:extLst>
          </p:cNvPr>
          <p:cNvSpPr txBox="1"/>
          <p:nvPr/>
        </p:nvSpPr>
        <p:spPr>
          <a:xfrm>
            <a:off x="180597" y="882416"/>
            <a:ext cx="8886285" cy="64633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sz="1200" b="1" dirty="0"/>
              <a:t>In this course you will be introduced to properties of matter (Temperature, Pressure, Enthalpy, Specific Volume, Entropy, etc.) and governing laws which can be used to describe the behavior of matter and its interaction with the surrounding environment. </a:t>
            </a:r>
          </a:p>
        </p:txBody>
      </p:sp>
      <p:sp>
        <p:nvSpPr>
          <p:cNvPr id="5" name="TextBox 4">
            <a:extLst>
              <a:ext uri="{FF2B5EF4-FFF2-40B4-BE49-F238E27FC236}">
                <a16:creationId xmlns:a16="http://schemas.microsoft.com/office/drawing/2014/main" id="{F3B7173E-47A1-4756-A678-876F87A434CD}"/>
              </a:ext>
            </a:extLst>
          </p:cNvPr>
          <p:cNvSpPr txBox="1"/>
          <p:nvPr/>
        </p:nvSpPr>
        <p:spPr>
          <a:xfrm>
            <a:off x="180597" y="1615477"/>
            <a:ext cx="8886285" cy="461665"/>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200" b="1" dirty="0"/>
              <a:t>You will learn how to identify systems and to use thermodynamic analysis to describe the behavior of the system in terms of properties and processes. </a:t>
            </a:r>
          </a:p>
        </p:txBody>
      </p:sp>
      <p:sp>
        <p:nvSpPr>
          <p:cNvPr id="6" name="TextBox 5">
            <a:extLst>
              <a:ext uri="{FF2B5EF4-FFF2-40B4-BE49-F238E27FC236}">
                <a16:creationId xmlns:a16="http://schemas.microsoft.com/office/drawing/2014/main" id="{34D1E6D3-2340-4DDB-ABA9-42C4E9E3E64E}"/>
              </a:ext>
            </a:extLst>
          </p:cNvPr>
          <p:cNvSpPr txBox="1"/>
          <p:nvPr/>
        </p:nvSpPr>
        <p:spPr>
          <a:xfrm>
            <a:off x="180597" y="2163872"/>
            <a:ext cx="8886285" cy="461665"/>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sz="1200" b="1" dirty="0"/>
              <a:t>Understanding how to apply these concepts is a powerful tool for the engineer, enabling the evaluation of material states (phases) under different conditions and the maximum efficiency achievable with various power cycles. </a:t>
            </a:r>
          </a:p>
        </p:txBody>
      </p:sp>
      <p:sp>
        <p:nvSpPr>
          <p:cNvPr id="7" name="TextBox 6">
            <a:extLst>
              <a:ext uri="{FF2B5EF4-FFF2-40B4-BE49-F238E27FC236}">
                <a16:creationId xmlns:a16="http://schemas.microsoft.com/office/drawing/2014/main" id="{B0FAED74-B82B-4742-8CFA-2A0FDBC308A3}"/>
              </a:ext>
            </a:extLst>
          </p:cNvPr>
          <p:cNvSpPr txBox="1"/>
          <p:nvPr/>
        </p:nvSpPr>
        <p:spPr>
          <a:xfrm>
            <a:off x="180597" y="2712267"/>
            <a:ext cx="8886285" cy="461665"/>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en-US" sz="1200" b="1" dirty="0"/>
              <a:t>After completing this course, you should be able to define and describe properties and processes used in thermodynamic analysis and the governing laws. </a:t>
            </a:r>
          </a:p>
        </p:txBody>
      </p:sp>
      <p:sp>
        <p:nvSpPr>
          <p:cNvPr id="9" name="TextBox 8">
            <a:extLst>
              <a:ext uri="{FF2B5EF4-FFF2-40B4-BE49-F238E27FC236}">
                <a16:creationId xmlns:a16="http://schemas.microsoft.com/office/drawing/2014/main" id="{15643415-8B5C-4105-A92A-BEEC70D1CC0B}"/>
              </a:ext>
            </a:extLst>
          </p:cNvPr>
          <p:cNvSpPr txBox="1"/>
          <p:nvPr/>
        </p:nvSpPr>
        <p:spPr>
          <a:xfrm>
            <a:off x="180597" y="3260662"/>
            <a:ext cx="8886285" cy="461665"/>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sz="1200" b="1" dirty="0"/>
              <a:t>In addition, you should be able to apply control volume analysis and thermodynamic principles to solve problems involving power and refrigeration cycles.</a:t>
            </a:r>
          </a:p>
        </p:txBody>
      </p:sp>
      <p:sp>
        <p:nvSpPr>
          <p:cNvPr id="10" name="TextBox 9">
            <a:extLst>
              <a:ext uri="{FF2B5EF4-FFF2-40B4-BE49-F238E27FC236}">
                <a16:creationId xmlns:a16="http://schemas.microsoft.com/office/drawing/2014/main" id="{E1363CE4-6876-400D-8EC8-EB98906DAEBF}"/>
              </a:ext>
            </a:extLst>
          </p:cNvPr>
          <p:cNvSpPr txBox="1"/>
          <p:nvPr/>
        </p:nvSpPr>
        <p:spPr>
          <a:xfrm>
            <a:off x="180597" y="3809057"/>
            <a:ext cx="8886285" cy="276999"/>
          </a:xfrm>
          <a:prstGeom prst="rect">
            <a:avLst/>
          </a:prstGeom>
          <a:solidFill>
            <a:srgbClr val="0070C0"/>
          </a:solidFill>
        </p:spPr>
        <p:txBody>
          <a:bodyPr wrap="square" rtlCol="0">
            <a:spAutoFit/>
          </a:bodyPr>
          <a:lstStyle/>
          <a:p>
            <a:pPr marL="285750" indent="-285750">
              <a:buFont typeface="Arial" panose="020B0604020202020204" pitchFamily="34" charset="0"/>
              <a:buChar char="•"/>
            </a:pPr>
            <a:r>
              <a:rPr lang="en-US" sz="1200" b="1" dirty="0"/>
              <a:t>Communicates directly to the minds of tomorrow’s engineers in a simple yet precise manner.</a:t>
            </a:r>
          </a:p>
        </p:txBody>
      </p:sp>
      <p:sp>
        <p:nvSpPr>
          <p:cNvPr id="11" name="TextBox 10">
            <a:extLst>
              <a:ext uri="{FF2B5EF4-FFF2-40B4-BE49-F238E27FC236}">
                <a16:creationId xmlns:a16="http://schemas.microsoft.com/office/drawing/2014/main" id="{EEC76FD6-F14E-485A-848E-B79A00E9E46A}"/>
              </a:ext>
            </a:extLst>
          </p:cNvPr>
          <p:cNvSpPr txBox="1"/>
          <p:nvPr/>
        </p:nvSpPr>
        <p:spPr>
          <a:xfrm>
            <a:off x="180597" y="4172786"/>
            <a:ext cx="8886285" cy="276999"/>
          </a:xfrm>
          <a:prstGeom prst="rect">
            <a:avLst/>
          </a:prstGeom>
          <a:solidFill>
            <a:srgbClr val="7030A0"/>
          </a:solidFill>
        </p:spPr>
        <p:txBody>
          <a:bodyPr wrap="square" rtlCol="0">
            <a:spAutoFit/>
          </a:bodyPr>
          <a:lstStyle/>
          <a:p>
            <a:pPr marL="285750" indent="-285750">
              <a:buFont typeface="Arial" panose="020B0604020202020204" pitchFamily="34" charset="0"/>
              <a:buChar char="•"/>
            </a:pPr>
            <a:r>
              <a:rPr lang="en-US" sz="1200" b="1" dirty="0"/>
              <a:t>Leads students toward a clear understanding and firm grasp of the basic principles of thermodynamics.</a:t>
            </a:r>
          </a:p>
        </p:txBody>
      </p:sp>
    </p:spTree>
    <p:extLst>
      <p:ext uri="{BB962C8B-B14F-4D97-AF65-F5344CB8AC3E}">
        <p14:creationId xmlns:p14="http://schemas.microsoft.com/office/powerpoint/2010/main" val="31393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76793" y="175681"/>
            <a:ext cx="5740674" cy="584775"/>
          </a:xfrm>
          <a:prstGeom prst="rect">
            <a:avLst/>
          </a:prstGeom>
        </p:spPr>
        <p:txBody>
          <a:bodyPr wrap="none">
            <a:spAutoFit/>
          </a:bodyPr>
          <a:lstStyle/>
          <a:p>
            <a:r>
              <a:rPr lang="pt-BR" sz="3200" b="1" dirty="0"/>
              <a:t>Other Materials and Sources</a:t>
            </a:r>
            <a:endParaRPr lang="fi-FI" sz="3200" b="1" dirty="0"/>
          </a:p>
        </p:txBody>
      </p:sp>
      <p:sp>
        <p:nvSpPr>
          <p:cNvPr id="2" name="Rectangle 1">
            <a:extLst>
              <a:ext uri="{FF2B5EF4-FFF2-40B4-BE49-F238E27FC236}">
                <a16:creationId xmlns:a16="http://schemas.microsoft.com/office/drawing/2014/main" id="{93D15904-2175-487F-9B5B-7A74FB2F3FD0}"/>
              </a:ext>
            </a:extLst>
          </p:cNvPr>
          <p:cNvSpPr/>
          <p:nvPr/>
        </p:nvSpPr>
        <p:spPr>
          <a:xfrm>
            <a:off x="197830" y="3494677"/>
            <a:ext cx="3266965" cy="1131079"/>
          </a:xfrm>
          <a:prstGeom prst="rect">
            <a:avLst/>
          </a:prstGeom>
          <a:solidFill>
            <a:srgbClr val="00B0F0"/>
          </a:solidFill>
        </p:spPr>
        <p:txBody>
          <a:bodyPr wrap="square">
            <a:spAutoFit/>
          </a:bodyPr>
          <a:lstStyle/>
          <a:p>
            <a:pPr marL="285750" indent="-285750">
              <a:buFont typeface="Arial" panose="020B0604020202020204" pitchFamily="34" charset="0"/>
              <a:buChar char="•"/>
            </a:pPr>
            <a:r>
              <a:rPr lang="fi-FI" dirty="0" err="1"/>
              <a:t>University</a:t>
            </a:r>
            <a:r>
              <a:rPr lang="fi-FI" dirty="0"/>
              <a:t> of Michigan</a:t>
            </a:r>
          </a:p>
          <a:p>
            <a:r>
              <a:rPr lang="fi-FI" dirty="0"/>
              <a:t>      </a:t>
            </a:r>
            <a:r>
              <a:rPr lang="fi-FI" dirty="0">
                <a:hlinkClick r:id="rId3"/>
              </a:rPr>
              <a:t>https://www.coursera.org/learn/thermodynamics-intro</a:t>
            </a:r>
            <a:endParaRPr lang="fi-FI" dirty="0"/>
          </a:p>
          <a:p>
            <a:pPr marL="285750" indent="-285750">
              <a:buFont typeface="Arial" panose="020B0604020202020204" pitchFamily="34" charset="0"/>
              <a:buChar char="•"/>
            </a:pPr>
            <a:endParaRPr lang="fi-FI" dirty="0"/>
          </a:p>
        </p:txBody>
      </p:sp>
      <p:sp>
        <p:nvSpPr>
          <p:cNvPr id="3" name="TextBox 2">
            <a:extLst>
              <a:ext uri="{FF2B5EF4-FFF2-40B4-BE49-F238E27FC236}">
                <a16:creationId xmlns:a16="http://schemas.microsoft.com/office/drawing/2014/main" id="{D3C85530-6026-49E0-9324-78BE636EEAF2}"/>
              </a:ext>
            </a:extLst>
          </p:cNvPr>
          <p:cNvSpPr txBox="1"/>
          <p:nvPr/>
        </p:nvSpPr>
        <p:spPr>
          <a:xfrm>
            <a:off x="197830" y="1196905"/>
            <a:ext cx="3266965" cy="1131079"/>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dirty="0"/>
              <a:t>MITOPENCOURSEWARE:</a:t>
            </a:r>
          </a:p>
          <a:p>
            <a:r>
              <a:rPr lang="fi-FI" dirty="0"/>
              <a:t>      </a:t>
            </a:r>
            <a:r>
              <a:rPr lang="fi-FI" dirty="0">
                <a:hlinkClick r:id="rId4"/>
              </a:rPr>
              <a:t>https://ocw.mit.edu/courses/chemistry/5-60-thermodynamics-kinetics-spring-2008/video-lectures/</a:t>
            </a:r>
            <a:endParaRPr lang="fi-FI" dirty="0"/>
          </a:p>
        </p:txBody>
      </p:sp>
      <p:sp>
        <p:nvSpPr>
          <p:cNvPr id="7" name="TextBox 6">
            <a:extLst>
              <a:ext uri="{FF2B5EF4-FFF2-40B4-BE49-F238E27FC236}">
                <a16:creationId xmlns:a16="http://schemas.microsoft.com/office/drawing/2014/main" id="{FAB94AC0-CAE2-443A-8EFE-B21C0C463C6E}"/>
              </a:ext>
            </a:extLst>
          </p:cNvPr>
          <p:cNvSpPr txBox="1"/>
          <p:nvPr/>
        </p:nvSpPr>
        <p:spPr>
          <a:xfrm>
            <a:off x="197830" y="2449666"/>
            <a:ext cx="3266965" cy="923330"/>
          </a:xfrm>
          <a:prstGeom prst="rect">
            <a:avLst/>
          </a:prstGeom>
          <a:solidFill>
            <a:srgbClr val="92D050"/>
          </a:solidFill>
        </p:spPr>
        <p:txBody>
          <a:bodyPr wrap="square">
            <a:spAutoFit/>
          </a:bodyPr>
          <a:lstStyle/>
          <a:p>
            <a:pPr marL="285750" indent="-285750">
              <a:buFont typeface="Arial" panose="020B0604020202020204" pitchFamily="34" charset="0"/>
              <a:buChar char="•"/>
            </a:pPr>
            <a:r>
              <a:rPr lang="fi-FI" dirty="0"/>
              <a:t>NASA</a:t>
            </a:r>
          </a:p>
          <a:p>
            <a:pPr marL="285750" indent="-285750">
              <a:buFont typeface="Arial" panose="020B0604020202020204" pitchFamily="34" charset="0"/>
              <a:buChar char="•"/>
            </a:pPr>
            <a:endParaRPr lang="fi-FI" dirty="0"/>
          </a:p>
          <a:p>
            <a:r>
              <a:rPr lang="fi-FI" dirty="0"/>
              <a:t>      </a:t>
            </a:r>
            <a:r>
              <a:rPr lang="fi-FI" dirty="0">
                <a:hlinkClick r:id="rId5"/>
              </a:rPr>
              <a:t>https://www.grc.nasa.gov/www/k-12/airplane/thermo.html</a:t>
            </a:r>
            <a:endParaRPr lang="fi-FI" dirty="0"/>
          </a:p>
        </p:txBody>
      </p:sp>
      <p:pic>
        <p:nvPicPr>
          <p:cNvPr id="9" name="Picture 8">
            <a:extLst>
              <a:ext uri="{FF2B5EF4-FFF2-40B4-BE49-F238E27FC236}">
                <a16:creationId xmlns:a16="http://schemas.microsoft.com/office/drawing/2014/main" id="{60B501A6-AB8B-48B3-B6CC-C322BB8E3136}"/>
              </a:ext>
            </a:extLst>
          </p:cNvPr>
          <p:cNvPicPr>
            <a:picLocks noChangeAspect="1"/>
          </p:cNvPicPr>
          <p:nvPr/>
        </p:nvPicPr>
        <p:blipFill>
          <a:blip r:embed="rId6"/>
          <a:stretch>
            <a:fillRect/>
          </a:stretch>
        </p:blipFill>
        <p:spPr>
          <a:xfrm>
            <a:off x="4061552" y="760456"/>
            <a:ext cx="4546768" cy="1914240"/>
          </a:xfrm>
          <a:prstGeom prst="rect">
            <a:avLst/>
          </a:prstGeom>
        </p:spPr>
      </p:pic>
      <p:pic>
        <p:nvPicPr>
          <p:cNvPr id="13" name="Picture 12">
            <a:extLst>
              <a:ext uri="{FF2B5EF4-FFF2-40B4-BE49-F238E27FC236}">
                <a16:creationId xmlns:a16="http://schemas.microsoft.com/office/drawing/2014/main" id="{C8807465-A688-44DF-ACB5-2B33C76434B4}"/>
              </a:ext>
            </a:extLst>
          </p:cNvPr>
          <p:cNvPicPr>
            <a:picLocks noChangeAspect="1"/>
          </p:cNvPicPr>
          <p:nvPr/>
        </p:nvPicPr>
        <p:blipFill>
          <a:blip r:embed="rId7"/>
          <a:stretch>
            <a:fillRect/>
          </a:stretch>
        </p:blipFill>
        <p:spPr>
          <a:xfrm>
            <a:off x="4061553" y="2699676"/>
            <a:ext cx="4546768" cy="1620333"/>
          </a:xfrm>
          <a:prstGeom prst="rect">
            <a:avLst/>
          </a:prstGeom>
        </p:spPr>
      </p:pic>
      <p:pic>
        <p:nvPicPr>
          <p:cNvPr id="11" name="Picture 10">
            <a:extLst>
              <a:ext uri="{FF2B5EF4-FFF2-40B4-BE49-F238E27FC236}">
                <a16:creationId xmlns:a16="http://schemas.microsoft.com/office/drawing/2014/main" id="{E1306F9F-05EC-4162-8B07-E60B6ABF9AAE}"/>
              </a:ext>
            </a:extLst>
          </p:cNvPr>
          <p:cNvPicPr>
            <a:picLocks noChangeAspect="1"/>
          </p:cNvPicPr>
          <p:nvPr/>
        </p:nvPicPr>
        <p:blipFill>
          <a:blip r:embed="rId8"/>
          <a:stretch>
            <a:fillRect/>
          </a:stretch>
        </p:blipFill>
        <p:spPr>
          <a:xfrm>
            <a:off x="6146743" y="3614891"/>
            <a:ext cx="2461577" cy="2021730"/>
          </a:xfrm>
          <a:prstGeom prst="rect">
            <a:avLst/>
          </a:prstGeom>
        </p:spPr>
      </p:pic>
    </p:spTree>
    <p:extLst>
      <p:ext uri="{BB962C8B-B14F-4D97-AF65-F5344CB8AC3E}">
        <p14:creationId xmlns:p14="http://schemas.microsoft.com/office/powerpoint/2010/main" val="315800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DA28F4-8253-42BD-8A0B-95005AC592CF}"/>
              </a:ext>
            </a:extLst>
          </p:cNvPr>
          <p:cNvSpPr>
            <a:spLocks noGrp="1"/>
          </p:cNvSpPr>
          <p:nvPr>
            <p:ph type="body" sz="half" idx="10"/>
          </p:nvPr>
        </p:nvSpPr>
        <p:spPr>
          <a:xfrm>
            <a:off x="287363" y="223017"/>
            <a:ext cx="8856637" cy="492443"/>
          </a:xfrm>
        </p:spPr>
        <p:txBody>
          <a:bodyPr wrap="square">
            <a:spAutoFit/>
          </a:bodyPr>
          <a:lstStyle/>
          <a:p>
            <a:r>
              <a:rPr lang="en-US" sz="3200" dirty="0"/>
              <a:t>Problem-solving technique</a:t>
            </a:r>
            <a:endParaRPr lang="fi-FI" sz="3200" dirty="0"/>
          </a:p>
        </p:txBody>
      </p:sp>
      <p:sp>
        <p:nvSpPr>
          <p:cNvPr id="8" name="Rectangle 7">
            <a:extLst>
              <a:ext uri="{FF2B5EF4-FFF2-40B4-BE49-F238E27FC236}">
                <a16:creationId xmlns:a16="http://schemas.microsoft.com/office/drawing/2014/main" id="{6DF62476-4091-4AA4-9071-E21028CF3478}"/>
              </a:ext>
            </a:extLst>
          </p:cNvPr>
          <p:cNvSpPr/>
          <p:nvPr/>
        </p:nvSpPr>
        <p:spPr>
          <a:xfrm>
            <a:off x="5045196" y="769973"/>
            <a:ext cx="2646878" cy="300082"/>
          </a:xfrm>
          <a:prstGeom prst="rect">
            <a:avLst/>
          </a:prstGeom>
        </p:spPr>
        <p:txBody>
          <a:bodyPr wrap="none">
            <a:spAutoFit/>
          </a:bodyPr>
          <a:lstStyle/>
          <a:p>
            <a:r>
              <a:rPr lang="fi-FI" dirty="0"/>
              <a:t>Engineering Software </a:t>
            </a:r>
            <a:r>
              <a:rPr lang="fi-FI" dirty="0" err="1"/>
              <a:t>Packages</a:t>
            </a:r>
            <a:endParaRPr lang="fi-FI" dirty="0"/>
          </a:p>
        </p:txBody>
      </p:sp>
      <p:pic>
        <p:nvPicPr>
          <p:cNvPr id="10" name="Picture 9" descr="A picture containing text, clipart&#10;&#10;Description automatically generated">
            <a:extLst>
              <a:ext uri="{FF2B5EF4-FFF2-40B4-BE49-F238E27FC236}">
                <a16:creationId xmlns:a16="http://schemas.microsoft.com/office/drawing/2014/main" id="{E0889656-C6CD-4954-B1A6-471133E5C576}"/>
              </a:ext>
            </a:extLst>
          </p:cNvPr>
          <p:cNvPicPr>
            <a:picLocks noChangeAspect="1"/>
          </p:cNvPicPr>
          <p:nvPr/>
        </p:nvPicPr>
        <p:blipFill>
          <a:blip r:embed="rId3"/>
          <a:stretch>
            <a:fillRect/>
          </a:stretch>
        </p:blipFill>
        <p:spPr>
          <a:xfrm>
            <a:off x="4850881" y="1203165"/>
            <a:ext cx="3476625" cy="1314450"/>
          </a:xfrm>
          <a:prstGeom prst="rect">
            <a:avLst/>
          </a:prstGeom>
        </p:spPr>
      </p:pic>
      <p:pic>
        <p:nvPicPr>
          <p:cNvPr id="1026" name="Picture 2" descr="The Python Logo | Python Software Foundation">
            <a:extLst>
              <a:ext uri="{FF2B5EF4-FFF2-40B4-BE49-F238E27FC236}">
                <a16:creationId xmlns:a16="http://schemas.microsoft.com/office/drawing/2014/main" id="{F2427A63-89E6-4FA6-A592-692B2A511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681" y="2611598"/>
            <a:ext cx="39433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company name&#10;&#10;Description automatically generated">
            <a:extLst>
              <a:ext uri="{FF2B5EF4-FFF2-40B4-BE49-F238E27FC236}">
                <a16:creationId xmlns:a16="http://schemas.microsoft.com/office/drawing/2014/main" id="{6D17F0F9-A43A-41C6-BE6A-207409B3565E}"/>
              </a:ext>
            </a:extLst>
          </p:cNvPr>
          <p:cNvPicPr>
            <a:picLocks noChangeAspect="1"/>
          </p:cNvPicPr>
          <p:nvPr/>
        </p:nvPicPr>
        <p:blipFill>
          <a:blip r:embed="rId5"/>
          <a:stretch>
            <a:fillRect/>
          </a:stretch>
        </p:blipFill>
        <p:spPr>
          <a:xfrm>
            <a:off x="4715681" y="4140191"/>
            <a:ext cx="3619500" cy="1266825"/>
          </a:xfrm>
          <a:prstGeom prst="rect">
            <a:avLst/>
          </a:prstGeom>
        </p:spPr>
      </p:pic>
      <p:sp>
        <p:nvSpPr>
          <p:cNvPr id="11" name="TextBox 10">
            <a:extLst>
              <a:ext uri="{FF2B5EF4-FFF2-40B4-BE49-F238E27FC236}">
                <a16:creationId xmlns:a16="http://schemas.microsoft.com/office/drawing/2014/main" id="{35DC2B04-02EA-4E13-8794-1C341855ED6E}"/>
              </a:ext>
            </a:extLst>
          </p:cNvPr>
          <p:cNvSpPr txBox="1"/>
          <p:nvPr/>
        </p:nvSpPr>
        <p:spPr>
          <a:xfrm>
            <a:off x="271772" y="1293797"/>
            <a:ext cx="4241472" cy="335156"/>
          </a:xfrm>
          <a:prstGeom prst="rect">
            <a:avLst/>
          </a:prstGeom>
          <a:solidFill>
            <a:srgbClr val="7030A0"/>
          </a:solidFill>
        </p:spPr>
        <p:txBody>
          <a:bodyPr wrap="square">
            <a:spAutoFit/>
          </a:bodyPr>
          <a:lstStyle/>
          <a:p>
            <a:pPr marL="285750" indent="-285750">
              <a:lnSpc>
                <a:spcPct val="150000"/>
              </a:lnSpc>
              <a:buFont typeface="Arial" panose="020B0604020202020204" pitchFamily="34" charset="0"/>
              <a:buChar char="•"/>
            </a:pPr>
            <a:r>
              <a:rPr lang="fi-FI" sz="1200" b="1" dirty="0" err="1"/>
              <a:t>Step</a:t>
            </a:r>
            <a:r>
              <a:rPr lang="fi-FI" sz="1200" b="1" dirty="0"/>
              <a:t> 1: </a:t>
            </a:r>
            <a:r>
              <a:rPr lang="fi-FI" sz="1200" b="1" dirty="0" err="1"/>
              <a:t>Problem</a:t>
            </a:r>
            <a:r>
              <a:rPr lang="fi-FI" sz="1200" b="1" dirty="0"/>
              <a:t> </a:t>
            </a:r>
            <a:r>
              <a:rPr lang="fi-FI" sz="1200" b="1" dirty="0" err="1"/>
              <a:t>Statement</a:t>
            </a:r>
            <a:endParaRPr lang="fi-FI" sz="1200" b="1" dirty="0"/>
          </a:p>
        </p:txBody>
      </p:sp>
      <p:sp>
        <p:nvSpPr>
          <p:cNvPr id="12" name="TextBox 11">
            <a:extLst>
              <a:ext uri="{FF2B5EF4-FFF2-40B4-BE49-F238E27FC236}">
                <a16:creationId xmlns:a16="http://schemas.microsoft.com/office/drawing/2014/main" id="{17A10ED6-075C-4DDC-A877-143D2AE2E946}"/>
              </a:ext>
            </a:extLst>
          </p:cNvPr>
          <p:cNvSpPr txBox="1"/>
          <p:nvPr/>
        </p:nvSpPr>
        <p:spPr>
          <a:xfrm>
            <a:off x="271772" y="1748634"/>
            <a:ext cx="4241472" cy="335156"/>
          </a:xfrm>
          <a:prstGeom prst="rect">
            <a:avLst/>
          </a:prstGeom>
          <a:solidFill>
            <a:srgbClr val="0070C0"/>
          </a:solidFill>
        </p:spPr>
        <p:txBody>
          <a:bodyPr wrap="square">
            <a:spAutoFit/>
          </a:bodyPr>
          <a:lstStyle/>
          <a:p>
            <a:pPr marL="285750" indent="-285750">
              <a:lnSpc>
                <a:spcPct val="150000"/>
              </a:lnSpc>
              <a:buFont typeface="Arial" panose="020B0604020202020204" pitchFamily="34" charset="0"/>
              <a:buChar char="•"/>
            </a:pPr>
            <a:r>
              <a:rPr lang="fi-FI" sz="1200" b="1" dirty="0" err="1"/>
              <a:t>Step</a:t>
            </a:r>
            <a:r>
              <a:rPr lang="fi-FI" sz="1200" b="1" dirty="0"/>
              <a:t> 2: </a:t>
            </a:r>
            <a:r>
              <a:rPr lang="fi-FI" sz="1200" b="1" dirty="0" err="1"/>
              <a:t>Schematic</a:t>
            </a:r>
            <a:endParaRPr lang="fi-FI" sz="1200" b="1" dirty="0"/>
          </a:p>
        </p:txBody>
      </p:sp>
      <p:sp>
        <p:nvSpPr>
          <p:cNvPr id="14" name="TextBox 13">
            <a:extLst>
              <a:ext uri="{FF2B5EF4-FFF2-40B4-BE49-F238E27FC236}">
                <a16:creationId xmlns:a16="http://schemas.microsoft.com/office/drawing/2014/main" id="{775C3867-106F-4B20-A675-0F8618CF5799}"/>
              </a:ext>
            </a:extLst>
          </p:cNvPr>
          <p:cNvSpPr txBox="1"/>
          <p:nvPr/>
        </p:nvSpPr>
        <p:spPr>
          <a:xfrm>
            <a:off x="271772" y="2203471"/>
            <a:ext cx="4241472" cy="335156"/>
          </a:xfrm>
          <a:prstGeom prst="rect">
            <a:avLst/>
          </a:prstGeom>
          <a:solidFill>
            <a:srgbClr val="00B0F0"/>
          </a:solidFill>
        </p:spPr>
        <p:txBody>
          <a:bodyPr wrap="square">
            <a:spAutoFit/>
          </a:bodyPr>
          <a:lstStyle/>
          <a:p>
            <a:pPr marL="285750" indent="-285750">
              <a:lnSpc>
                <a:spcPct val="150000"/>
              </a:lnSpc>
              <a:buFont typeface="Arial" panose="020B0604020202020204" pitchFamily="34" charset="0"/>
              <a:buChar char="•"/>
            </a:pPr>
            <a:r>
              <a:rPr lang="en-US" sz="1200" b="1" dirty="0"/>
              <a:t>Step 3: Assumptions and Approximations</a:t>
            </a:r>
          </a:p>
        </p:txBody>
      </p:sp>
      <p:sp>
        <p:nvSpPr>
          <p:cNvPr id="16" name="TextBox 15">
            <a:extLst>
              <a:ext uri="{FF2B5EF4-FFF2-40B4-BE49-F238E27FC236}">
                <a16:creationId xmlns:a16="http://schemas.microsoft.com/office/drawing/2014/main" id="{2A68629C-CF12-4019-BC76-1EAB9830CE28}"/>
              </a:ext>
            </a:extLst>
          </p:cNvPr>
          <p:cNvSpPr txBox="1"/>
          <p:nvPr/>
        </p:nvSpPr>
        <p:spPr>
          <a:xfrm>
            <a:off x="271772" y="2658308"/>
            <a:ext cx="4241472" cy="335156"/>
          </a:xfrm>
          <a:prstGeom prst="rect">
            <a:avLst/>
          </a:prstGeom>
          <a:solidFill>
            <a:srgbClr val="00B050"/>
          </a:solidFill>
        </p:spPr>
        <p:txBody>
          <a:bodyPr wrap="square">
            <a:spAutoFit/>
          </a:bodyPr>
          <a:lstStyle/>
          <a:p>
            <a:pPr marL="285750" indent="-285750">
              <a:lnSpc>
                <a:spcPct val="150000"/>
              </a:lnSpc>
              <a:buFont typeface="Arial" panose="020B0604020202020204" pitchFamily="34" charset="0"/>
              <a:buChar char="•"/>
            </a:pPr>
            <a:r>
              <a:rPr lang="fi-FI" sz="1200" b="1" dirty="0" err="1"/>
              <a:t>Step</a:t>
            </a:r>
            <a:r>
              <a:rPr lang="fi-FI" sz="1200" b="1" dirty="0"/>
              <a:t> 4: </a:t>
            </a:r>
            <a:r>
              <a:rPr lang="fi-FI" sz="1200" b="1" dirty="0" err="1"/>
              <a:t>Physical</a:t>
            </a:r>
            <a:r>
              <a:rPr lang="fi-FI" sz="1200" b="1" dirty="0"/>
              <a:t> </a:t>
            </a:r>
            <a:r>
              <a:rPr lang="fi-FI" sz="1200" b="1" dirty="0" err="1"/>
              <a:t>Laws</a:t>
            </a:r>
            <a:endParaRPr lang="fi-FI" sz="1200" b="1" dirty="0"/>
          </a:p>
        </p:txBody>
      </p:sp>
      <p:sp>
        <p:nvSpPr>
          <p:cNvPr id="18" name="TextBox 17">
            <a:extLst>
              <a:ext uri="{FF2B5EF4-FFF2-40B4-BE49-F238E27FC236}">
                <a16:creationId xmlns:a16="http://schemas.microsoft.com/office/drawing/2014/main" id="{2E63F9BD-4E5B-4933-907F-F1413900AE0C}"/>
              </a:ext>
            </a:extLst>
          </p:cNvPr>
          <p:cNvSpPr txBox="1"/>
          <p:nvPr/>
        </p:nvSpPr>
        <p:spPr>
          <a:xfrm>
            <a:off x="271772" y="3113145"/>
            <a:ext cx="4241472" cy="276999"/>
          </a:xfrm>
          <a:prstGeom prst="rect">
            <a:avLst/>
          </a:prstGeom>
          <a:solidFill>
            <a:srgbClr val="92D050"/>
          </a:solidFill>
        </p:spPr>
        <p:txBody>
          <a:bodyPr wrap="square">
            <a:spAutoFit/>
          </a:bodyPr>
          <a:lstStyle/>
          <a:p>
            <a:pPr marL="285750" indent="-285750">
              <a:buFont typeface="Arial" panose="020B0604020202020204" pitchFamily="34" charset="0"/>
              <a:buChar char="•"/>
            </a:pPr>
            <a:r>
              <a:rPr lang="fi-FI" sz="1200" b="1" dirty="0" err="1"/>
              <a:t>Step</a:t>
            </a:r>
            <a:r>
              <a:rPr lang="fi-FI" sz="1200" b="1" dirty="0"/>
              <a:t> 5: </a:t>
            </a:r>
            <a:r>
              <a:rPr lang="fi-FI" sz="1200" b="1" dirty="0" err="1"/>
              <a:t>Properties</a:t>
            </a:r>
            <a:endParaRPr lang="en-US" sz="1200" b="1" dirty="0"/>
          </a:p>
        </p:txBody>
      </p:sp>
      <p:sp>
        <p:nvSpPr>
          <p:cNvPr id="20" name="TextBox 19">
            <a:extLst>
              <a:ext uri="{FF2B5EF4-FFF2-40B4-BE49-F238E27FC236}">
                <a16:creationId xmlns:a16="http://schemas.microsoft.com/office/drawing/2014/main" id="{ABDD6C8E-248B-4D9B-A06C-BBAAABBE82C5}"/>
              </a:ext>
            </a:extLst>
          </p:cNvPr>
          <p:cNvSpPr txBox="1"/>
          <p:nvPr/>
        </p:nvSpPr>
        <p:spPr>
          <a:xfrm>
            <a:off x="271772" y="3502643"/>
            <a:ext cx="4241472" cy="335156"/>
          </a:xfrm>
          <a:prstGeom prst="rect">
            <a:avLst/>
          </a:prstGeom>
          <a:solidFill>
            <a:srgbClr val="FFFF00"/>
          </a:solidFill>
        </p:spPr>
        <p:txBody>
          <a:bodyPr wrap="square">
            <a:spAutoFit/>
          </a:bodyPr>
          <a:lstStyle/>
          <a:p>
            <a:pPr marL="285750" indent="-285750">
              <a:lnSpc>
                <a:spcPct val="150000"/>
              </a:lnSpc>
              <a:buFont typeface="Arial" panose="020B0604020202020204" pitchFamily="34" charset="0"/>
              <a:buChar char="•"/>
            </a:pPr>
            <a:r>
              <a:rPr lang="fi-FI" sz="1200" b="1" dirty="0" err="1"/>
              <a:t>Step</a:t>
            </a:r>
            <a:r>
              <a:rPr lang="fi-FI" sz="1200" b="1" dirty="0"/>
              <a:t> 6: </a:t>
            </a:r>
            <a:r>
              <a:rPr lang="fi-FI" sz="1200" b="1" dirty="0" err="1"/>
              <a:t>Calculations</a:t>
            </a:r>
            <a:endParaRPr lang="fi-FI" sz="1200" b="1" dirty="0"/>
          </a:p>
        </p:txBody>
      </p:sp>
      <p:sp>
        <p:nvSpPr>
          <p:cNvPr id="22" name="TextBox 21">
            <a:extLst>
              <a:ext uri="{FF2B5EF4-FFF2-40B4-BE49-F238E27FC236}">
                <a16:creationId xmlns:a16="http://schemas.microsoft.com/office/drawing/2014/main" id="{778C2DD2-6341-4660-8E92-D9E67EC295B9}"/>
              </a:ext>
            </a:extLst>
          </p:cNvPr>
          <p:cNvSpPr txBox="1"/>
          <p:nvPr/>
        </p:nvSpPr>
        <p:spPr>
          <a:xfrm>
            <a:off x="271772" y="3957480"/>
            <a:ext cx="4241472" cy="612155"/>
          </a:xfrm>
          <a:prstGeom prst="rect">
            <a:avLst/>
          </a:prstGeom>
          <a:solidFill>
            <a:srgbClr val="FF0000"/>
          </a:solidFill>
        </p:spPr>
        <p:txBody>
          <a:bodyPr wrap="square">
            <a:spAutoFit/>
          </a:bodyPr>
          <a:lstStyle/>
          <a:p>
            <a:pPr marL="285750" indent="-285750">
              <a:lnSpc>
                <a:spcPct val="150000"/>
              </a:lnSpc>
              <a:buFont typeface="Arial" panose="020B0604020202020204" pitchFamily="34" charset="0"/>
              <a:buChar char="•"/>
            </a:pPr>
            <a:r>
              <a:rPr lang="en-US" sz="1200" b="1" dirty="0"/>
              <a:t>Step 7: Reasoning, Verification</a:t>
            </a:r>
            <a:r>
              <a:rPr lang="en-US" sz="1200" b="1"/>
              <a:t>, </a:t>
            </a:r>
            <a:r>
              <a:rPr lang="en-US" sz="1200" b="1" dirty="0"/>
              <a:t>C</a:t>
            </a:r>
            <a:r>
              <a:rPr lang="en-US" sz="1200" b="1"/>
              <a:t>onclusion </a:t>
            </a:r>
            <a:r>
              <a:rPr lang="en-US" sz="1200" b="1" dirty="0"/>
              <a:t>and Discussion</a:t>
            </a:r>
            <a:endParaRPr lang="fi-FI" sz="1200" b="1" dirty="0"/>
          </a:p>
        </p:txBody>
      </p:sp>
    </p:spTree>
    <p:extLst>
      <p:ext uri="{BB962C8B-B14F-4D97-AF65-F5344CB8AC3E}">
        <p14:creationId xmlns:p14="http://schemas.microsoft.com/office/powerpoint/2010/main" val="1923659123"/>
      </p:ext>
    </p:extLst>
  </p:cSld>
  <p:clrMapOvr>
    <a:masterClrMapping/>
  </p:clrMapOvr>
</p:sld>
</file>

<file path=ppt/theme/theme1.xml><?xml version="1.0" encoding="utf-8"?>
<a:theme xmlns:a="http://schemas.openxmlformats.org/drawingml/2006/main" name="Office-teema">
  <a:themeElements>
    <a:clrScheme name="Mukautettu 10">
      <a:dk1>
        <a:sysClr val="windowText" lastClr="000000"/>
      </a:dk1>
      <a:lt1>
        <a:sysClr val="window" lastClr="FFFFFF"/>
      </a:lt1>
      <a:dk2>
        <a:srgbClr val="BB16A3"/>
      </a:dk2>
      <a:lt2>
        <a:srgbClr val="D673C8"/>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ENG_1610_EN.potx" id="{9639D5B8-18F0-4BC0-94F1-01CC797AE68B}" vid="{7E8E788C-F476-47D6-B495-2030361E40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Aalto_ENG_1610_EN</Template>
  <TotalTime>9326</TotalTime>
  <Words>1353</Words>
  <Application>Microsoft Macintosh PowerPoint</Application>
  <PresentationFormat>On-screen Show (16:10)</PresentationFormat>
  <Paragraphs>249</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vt:lpstr>
      <vt:lpstr>Calibri</vt:lpstr>
      <vt:lpstr>Office-teema</vt:lpstr>
      <vt:lpstr>Thermodynamics and Heat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Unigrafia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Qiang</dc:creator>
  <cp:lastModifiedBy>Cheng Qiang</cp:lastModifiedBy>
  <cp:revision>158</cp:revision>
  <dcterms:created xsi:type="dcterms:W3CDTF">2020-12-02T10:21:58Z</dcterms:created>
  <dcterms:modified xsi:type="dcterms:W3CDTF">2024-01-08T08:43:20Z</dcterms:modified>
</cp:coreProperties>
</file>