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7" r:id="rId3"/>
    <p:sldId id="268" r:id="rId4"/>
    <p:sldId id="258" r:id="rId5"/>
    <p:sldId id="259" r:id="rId6"/>
    <p:sldId id="269" r:id="rId7"/>
    <p:sldId id="260" r:id="rId8"/>
    <p:sldId id="278" r:id="rId9"/>
    <p:sldId id="275" r:id="rId10"/>
    <p:sldId id="276" r:id="rId11"/>
    <p:sldId id="261" r:id="rId12"/>
    <p:sldId id="262" r:id="rId13"/>
    <p:sldId id="270" r:id="rId14"/>
    <p:sldId id="263" r:id="rId15"/>
    <p:sldId id="271" r:id="rId16"/>
    <p:sldId id="272" r:id="rId17"/>
    <p:sldId id="273" r:id="rId18"/>
    <p:sldId id="277" r:id="rId19"/>
    <p:sldId id="274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B499C-6969-4ADD-9E8C-5CFCB2877273}" v="124" dt="2024-01-02T22:01:07.017"/>
    <p1510:client id="{4BE076CF-94A5-5742-4FB2-E0707B41A5B6}" v="5855" dt="2024-01-05T22:47:34.936"/>
    <p1510:client id="{69FD3C5D-2B1D-2CF4-6FFE-32A3BB62DED6}" v="5" dt="2024-01-09T19:39:49.130"/>
    <p1510:client id="{AE6FA604-C948-6023-14D9-12C392BFEAE1}" v="17" dt="2024-01-08T17:33:58.458"/>
    <p1510:client id="{C8D408FE-A9E6-4E9A-AA9C-B58B049C6DF9}" v="134" dt="2024-01-08T16:38:25.696"/>
    <p1510:client id="{DB7649B8-79C1-4E24-822D-9FC6AFDEE21B}" v="6354" dt="2024-01-07T22:11:57.983"/>
    <p1510:client id="{F15FFA87-A2F2-4D23-393C-48E5E3FCDF6F}" v="42" dt="2024-01-09T13:48:37.415"/>
    <p1510:client id="{FF6EE675-A5B4-91AE-99CC-56DCB0AB913E}" v="25" dt="2024-01-08T21:29:57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18D6-B90B-4686-B450-68B01E5868F8}" type="datetimeFigureOut"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27345-C91C-4471-9DA2-4221DE85B3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3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Tuleeko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opiskelijoilla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mieleen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lisättävää</a:t>
            </a:r>
            <a:r>
              <a:rPr lang="en-US" dirty="0">
                <a:cs typeface="Calibri"/>
              </a:rPr>
              <a:t> tai </a:t>
            </a:r>
            <a:r>
              <a:rPr lang="en-US" dirty="0" err="1">
                <a:cs typeface="Calibri"/>
              </a:rPr>
              <a:t>täsmennettävää</a:t>
            </a:r>
            <a:r>
              <a:rPr lang="en-US" dirty="0">
                <a:cs typeface="Calibri"/>
              </a:rPr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7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Laajempien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aineistojen</a:t>
            </a:r>
            <a:r>
              <a:rPr lang="en-US" dirty="0">
                <a:cs typeface="Calibri"/>
              </a:rPr>
              <a:t>  </a:t>
            </a:r>
            <a:r>
              <a:rPr lang="en-US" dirty="0" err="1">
                <a:cs typeface="Calibri"/>
              </a:rPr>
              <a:t>käytännöllinen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analyysi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kyselyyn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voinut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vastata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tuhansia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ihmisiä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tätä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aineistoa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voidaan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analysoida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yksittäisillä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tilastollisilla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testeillä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ajattele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tehty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tuhansia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laadullisia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haastatteluita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niiden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kaikkien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analysointi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uskottavasti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olla </a:t>
            </a:r>
            <a:r>
              <a:rPr lang="en-US" dirty="0" err="1">
                <a:cs typeface="Calibri"/>
              </a:rPr>
              <a:t>vaikeaa</a:t>
            </a:r>
            <a:r>
              <a:rPr lang="en-US" dirty="0"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8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 err="1">
                <a:cs typeface="Calibri"/>
              </a:rPr>
              <a:t>Prekaarin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palkkatyön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yleisyys</a:t>
            </a:r>
            <a:r>
              <a:rPr lang="en-US" dirty="0">
                <a:cs typeface="Calibri"/>
              </a:rPr>
              <a:t>: </a:t>
            </a:r>
            <a:r>
              <a:rPr lang="en-US" err="1">
                <a:cs typeface="Calibri"/>
              </a:rPr>
              <a:t>käytetty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tilastokeskuksen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keräämää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ylläpitämää</a:t>
            </a:r>
            <a:r>
              <a:rPr lang="en-US" dirty="0">
                <a:cs typeface="Calibri"/>
              </a:rPr>
              <a:t> ja </a:t>
            </a:r>
            <a:r>
              <a:rPr lang="en-US" err="1">
                <a:cs typeface="Calibri"/>
              </a:rPr>
              <a:t>tallentamaa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työoloaika-aineistoa</a:t>
            </a:r>
            <a:r>
              <a:rPr lang="en-US" dirty="0">
                <a:cs typeface="Calibri"/>
              </a:rPr>
              <a:t> ja </a:t>
            </a:r>
            <a:r>
              <a:rPr lang="en-US" err="1">
                <a:cs typeface="Calibri"/>
              </a:rPr>
              <a:t>tehty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regressioanalyysi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jolla</a:t>
            </a:r>
            <a:r>
              <a:rPr lang="en-US" dirty="0">
                <a:cs typeface="Calibri"/>
              </a:rPr>
              <a:t> on </a:t>
            </a:r>
            <a:r>
              <a:rPr lang="en-US" err="1"/>
              <a:t>analysoitu</a:t>
            </a:r>
            <a:r>
              <a:rPr lang="en-US" dirty="0"/>
              <a:t>, </a:t>
            </a:r>
            <a:r>
              <a:rPr lang="en-US" err="1"/>
              <a:t>mitkä</a:t>
            </a:r>
            <a:r>
              <a:rPr lang="en-US" dirty="0"/>
              <a:t> </a:t>
            </a:r>
            <a:r>
              <a:rPr lang="en-US" err="1"/>
              <a:t>taustatekijät</a:t>
            </a:r>
            <a:r>
              <a:rPr lang="en-US" dirty="0"/>
              <a:t> </a:t>
            </a:r>
            <a:r>
              <a:rPr lang="en-US" err="1"/>
              <a:t>ovat</a:t>
            </a:r>
            <a:r>
              <a:rPr lang="en-US" dirty="0"/>
              <a:t> </a:t>
            </a:r>
            <a:r>
              <a:rPr lang="en-US" err="1"/>
              <a:t>yhteydessä</a:t>
            </a:r>
            <a:r>
              <a:rPr lang="en-US" dirty="0"/>
              <a:t> </a:t>
            </a:r>
            <a:r>
              <a:rPr lang="en-US" err="1"/>
              <a:t>prekaariin</a:t>
            </a:r>
            <a:r>
              <a:rPr lang="en-US" dirty="0"/>
              <a:t> </a:t>
            </a:r>
            <a:r>
              <a:rPr lang="en-US" err="1"/>
              <a:t>työmarkkinaasemaan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 </a:t>
            </a:r>
          </a:p>
          <a:p>
            <a:r>
              <a:rPr lang="en-US" dirty="0">
                <a:cs typeface="Calibri"/>
              </a:rPr>
              <a:t>-</a:t>
            </a:r>
            <a:r>
              <a:rPr lang="en-US" dirty="0" err="1">
                <a:cs typeface="Calibri"/>
              </a:rPr>
              <a:t>Prekaari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</a:t>
            </a:r>
            <a:r>
              <a:rPr lang="en-US" dirty="0">
                <a:cs typeface="Calibri"/>
              </a:rPr>
              <a:t>: "</a:t>
            </a:r>
            <a:r>
              <a:rPr lang="en-US" dirty="0" err="1"/>
              <a:t>Prekariaatti</a:t>
            </a:r>
            <a:r>
              <a:rPr lang="en-US" dirty="0"/>
              <a:t> </a:t>
            </a:r>
            <a:r>
              <a:rPr lang="en-US" dirty="0" err="1"/>
              <a:t>yhdistetään</a:t>
            </a:r>
            <a:r>
              <a:rPr lang="en-US" dirty="0"/>
              <a:t> </a:t>
            </a:r>
            <a:r>
              <a:rPr lang="en-US" dirty="0" err="1"/>
              <a:t>luokkaan</a:t>
            </a:r>
            <a:r>
              <a:rPr lang="en-US" dirty="0"/>
              <a:t>, </a:t>
            </a:r>
            <a:r>
              <a:rPr lang="en-US" dirty="0" err="1"/>
              <a:t>joka</a:t>
            </a:r>
            <a:r>
              <a:rPr lang="en-US" dirty="0"/>
              <a:t> </a:t>
            </a:r>
            <a:r>
              <a:rPr lang="en-US" dirty="0" err="1"/>
              <a:t>kokee</a:t>
            </a:r>
            <a:r>
              <a:rPr lang="en-US" dirty="0"/>
              <a:t> </a:t>
            </a:r>
            <a:r>
              <a:rPr lang="en-US" dirty="0" err="1"/>
              <a:t>palkkatyöyhteiskunnan</a:t>
            </a:r>
            <a:r>
              <a:rPr lang="en-US" dirty="0"/>
              <a:t> </a:t>
            </a:r>
            <a:r>
              <a:rPr lang="en-US" dirty="0" err="1"/>
              <a:t>puitteissa</a:t>
            </a:r>
            <a:r>
              <a:rPr lang="en-US" dirty="0"/>
              <a:t> </a:t>
            </a:r>
            <a:r>
              <a:rPr lang="en-US" dirty="0" err="1"/>
              <a:t>jatkuvaa</a:t>
            </a:r>
            <a:r>
              <a:rPr lang="en-US" dirty="0"/>
              <a:t> </a:t>
            </a:r>
            <a:r>
              <a:rPr lang="en-US" dirty="0" err="1"/>
              <a:t>epävarmuutta</a:t>
            </a:r>
            <a:r>
              <a:rPr lang="en-US" dirty="0"/>
              <a:t> </a:t>
            </a:r>
            <a:r>
              <a:rPr lang="en-US" dirty="0" err="1"/>
              <a:t>oikeuksistaan</a:t>
            </a:r>
            <a:r>
              <a:rPr lang="en-US" dirty="0"/>
              <a:t>, </a:t>
            </a:r>
            <a:r>
              <a:rPr lang="en-US" dirty="0" err="1"/>
              <a:t>toimeentulostaan</a:t>
            </a:r>
            <a:r>
              <a:rPr lang="en-US" dirty="0"/>
              <a:t> ja </a:t>
            </a:r>
            <a:r>
              <a:rPr lang="en-US" dirty="0" err="1"/>
              <a:t>tulevaisuudestaan</a:t>
            </a:r>
            <a:r>
              <a:rPr lang="en-US" dirty="0"/>
              <a:t>"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Digitaalisten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medioiden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käyttö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nuorten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osallisuus</a:t>
            </a:r>
            <a:r>
              <a:rPr lang="en-US" dirty="0">
                <a:cs typeface="Calibri"/>
              </a:rPr>
              <a:t> –</a:t>
            </a:r>
            <a:r>
              <a:rPr lang="en-US" dirty="0" err="1">
                <a:cs typeface="Calibri"/>
              </a:rPr>
              <a:t>artikkelissa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aineisto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koottu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kyselyvastauksista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testipisteistä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Nämä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kyselyihin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vastanneet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ryhmitelty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käyttäjäryhmiin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klusterianalyysin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perusteella</a:t>
            </a:r>
            <a:r>
              <a:rPr lang="en-US" dirty="0">
                <a:cs typeface="Calibri"/>
              </a:rPr>
              <a:t> ja on </a:t>
            </a:r>
            <a:r>
              <a:rPr lang="en-US" dirty="0" err="1">
                <a:cs typeface="Calibri"/>
              </a:rPr>
              <a:t>tehty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khiin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neliö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testi</a:t>
            </a:r>
            <a:r>
              <a:rPr lang="en-US" dirty="0">
                <a:cs typeface="Calibri"/>
              </a:rPr>
              <a:t>. "</a:t>
            </a:r>
            <a:r>
              <a:rPr lang="en-US" dirty="0"/>
              <a:t>Nuorten </a:t>
            </a:r>
            <a:r>
              <a:rPr lang="en-US" dirty="0" err="1"/>
              <a:t>sukupuolen</a:t>
            </a:r>
            <a:r>
              <a:rPr lang="en-US" dirty="0"/>
              <a:t> ja </a:t>
            </a:r>
            <a:r>
              <a:rPr lang="en-US" dirty="0" err="1"/>
              <a:t>kouluasteen</a:t>
            </a:r>
            <a:r>
              <a:rPr lang="en-US" dirty="0"/>
              <a:t> </a:t>
            </a:r>
            <a:r>
              <a:rPr lang="en-US" dirty="0" err="1"/>
              <a:t>yhteyttä</a:t>
            </a:r>
            <a:r>
              <a:rPr lang="en-US" dirty="0"/>
              <a:t> </a:t>
            </a:r>
            <a:r>
              <a:rPr lang="en-US" dirty="0" err="1"/>
              <a:t>tunnistettuihin</a:t>
            </a:r>
            <a:r>
              <a:rPr lang="en-US" dirty="0"/>
              <a:t> </a:t>
            </a:r>
            <a:r>
              <a:rPr lang="en-US" dirty="0" err="1"/>
              <a:t>käyttäjäprofiileihin</a:t>
            </a:r>
            <a:r>
              <a:rPr lang="en-US" dirty="0"/>
              <a:t> </a:t>
            </a:r>
            <a:r>
              <a:rPr lang="en-US" dirty="0" err="1"/>
              <a:t>analysoitiin</a:t>
            </a:r>
            <a:r>
              <a:rPr lang="en-US" dirty="0"/>
              <a:t> </a:t>
            </a:r>
            <a:r>
              <a:rPr lang="en-US" dirty="0" err="1"/>
              <a:t>khiin</a:t>
            </a:r>
            <a:r>
              <a:rPr lang="en-US" dirty="0"/>
              <a:t> </a:t>
            </a:r>
            <a:r>
              <a:rPr lang="en-US" dirty="0" err="1"/>
              <a:t>neliö</a:t>
            </a:r>
            <a:r>
              <a:rPr lang="en-US" dirty="0"/>
              <a:t> (χ2) -</a:t>
            </a:r>
            <a:r>
              <a:rPr lang="en-US" dirty="0" err="1"/>
              <a:t>testin</a:t>
            </a:r>
            <a:r>
              <a:rPr lang="en-US" dirty="0"/>
              <a:t> avulla.2 </a:t>
            </a:r>
            <a:r>
              <a:rPr lang="en-US" dirty="0" err="1"/>
              <a:t>Tässä</a:t>
            </a:r>
            <a:r>
              <a:rPr lang="en-US" dirty="0"/>
              <a:t> </a:t>
            </a:r>
            <a:r>
              <a:rPr lang="en-US" dirty="0" err="1"/>
              <a:t>tapauksessa</a:t>
            </a:r>
            <a:r>
              <a:rPr lang="en-US" dirty="0"/>
              <a:t> </a:t>
            </a:r>
            <a:r>
              <a:rPr lang="en-US" dirty="0" err="1"/>
              <a:t>testin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</a:t>
            </a:r>
            <a:r>
              <a:rPr lang="en-US" dirty="0" err="1"/>
              <a:t>selvitetään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, </a:t>
            </a:r>
            <a:r>
              <a:rPr lang="en-US" dirty="0" err="1"/>
              <a:t>esiintyykö</a:t>
            </a:r>
            <a:r>
              <a:rPr lang="en-US" dirty="0"/>
              <a:t> nuorten jakautumisessa eri profiileihin </a:t>
            </a:r>
            <a:r>
              <a:rPr lang="en-US" dirty="0" err="1"/>
              <a:t>sukupuolen</a:t>
            </a:r>
            <a:r>
              <a:rPr lang="en-US" dirty="0"/>
              <a:t> ja </a:t>
            </a:r>
            <a:r>
              <a:rPr lang="en-US" dirty="0" err="1"/>
              <a:t>kouluasteen</a:t>
            </a:r>
            <a:r>
              <a:rPr lang="en-US" dirty="0"/>
              <a:t> </a:t>
            </a:r>
            <a:r>
              <a:rPr lang="en-US" dirty="0" err="1"/>
              <a:t>mukaista</a:t>
            </a:r>
            <a:r>
              <a:rPr lang="en-US" dirty="0"/>
              <a:t> </a:t>
            </a:r>
            <a:r>
              <a:rPr lang="en-US" dirty="0" err="1"/>
              <a:t>systemaattista</a:t>
            </a:r>
            <a:r>
              <a:rPr lang="en-US" dirty="0"/>
              <a:t> </a:t>
            </a:r>
            <a:r>
              <a:rPr lang="en-US" dirty="0" err="1"/>
              <a:t>valikoitumista</a:t>
            </a:r>
            <a:r>
              <a:rPr lang="en-US" dirty="0"/>
              <a:t> </a:t>
            </a:r>
            <a:r>
              <a:rPr lang="en-US" dirty="0" err="1"/>
              <a:t>tiettyihin</a:t>
            </a:r>
            <a:r>
              <a:rPr lang="en-US" dirty="0"/>
              <a:t> </a:t>
            </a:r>
            <a:r>
              <a:rPr lang="en-US" dirty="0" err="1"/>
              <a:t>profiileihin</a:t>
            </a:r>
            <a:r>
              <a:rPr lang="en-US" dirty="0"/>
              <a:t> </a:t>
            </a:r>
            <a:r>
              <a:rPr lang="en-US" dirty="0" err="1"/>
              <a:t>suhteessa</a:t>
            </a:r>
            <a:r>
              <a:rPr lang="en-US" dirty="0"/>
              <a:t> </a:t>
            </a:r>
            <a:r>
              <a:rPr lang="en-US" dirty="0" err="1"/>
              <a:t>odotusarvoihin</a:t>
            </a:r>
            <a:r>
              <a:rPr lang="en-US" dirty="0"/>
              <a:t>."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Vaikka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tutkimukset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määrällisiä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keskittyvät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asioiden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numeroiden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kautta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selittämiseen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artikkelit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selittävät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tulkintansa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tekstin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perusteella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sijoittavat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johonkin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tulkinnan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kehikkoon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myös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määrällisen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tutkimuksen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tekeminen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vaatii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kielellistä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kuvailua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analyysiä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pelkkien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numeroiden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tilastollisten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testien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tulosten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raportoiminen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riitä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tulokset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asetetaan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osaksi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laajempaa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kielellisesti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kuvailtua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kontekstia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tulkitsemalla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arvoimalla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tuloksia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92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On </a:t>
            </a:r>
            <a:r>
              <a:rPr lang="en-US" dirty="0" err="1">
                <a:cs typeface="Calibri"/>
              </a:rPr>
              <a:t>monia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tapoja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muodostaa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tutkimuskysymyksiä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yleensä</a:t>
            </a:r>
            <a:r>
              <a:rPr lang="en-US" dirty="0">
                <a:cs typeface="Calibri"/>
              </a:rPr>
              <a:t> '</a:t>
            </a:r>
            <a:r>
              <a:rPr lang="en-US" dirty="0" err="1">
                <a:cs typeface="Calibri"/>
              </a:rPr>
              <a:t>totisessa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akateemisessa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tutkimuksessa</a:t>
            </a:r>
            <a:r>
              <a:rPr lang="en-US" dirty="0">
                <a:cs typeface="Calibri"/>
              </a:rPr>
              <a:t>' </a:t>
            </a:r>
            <a:r>
              <a:rPr lang="en-US" dirty="0" err="1">
                <a:cs typeface="Calibri"/>
              </a:rPr>
              <a:t>aiempi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kirjallisuus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aiempi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ohjaa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tutkimuskysymyksen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muodostamista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tällä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kurssille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kuitenkaan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tehdä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kirjallisuuskatsauksia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mielekiinnon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kohteet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ohjata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aiheiden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valintaa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tutkimuskysymysten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muodostamista</a:t>
            </a:r>
            <a:r>
              <a:rPr lang="en-US" dirty="0">
                <a:cs typeface="Calibri"/>
              </a:rPr>
              <a:t> 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/>
              <a:t>Vaiheiden</a:t>
            </a:r>
            <a:r>
              <a:rPr lang="en-US" dirty="0"/>
              <a:t> </a:t>
            </a:r>
            <a:r>
              <a:rPr lang="en-US" dirty="0" err="1"/>
              <a:t>kaksi</a:t>
            </a:r>
            <a:r>
              <a:rPr lang="en-US" dirty="0"/>
              <a:t> ja </a:t>
            </a:r>
            <a:r>
              <a:rPr lang="en-US" dirty="0" err="1"/>
              <a:t>kolme</a:t>
            </a:r>
            <a:r>
              <a:rPr lang="en-US" dirty="0"/>
              <a:t> </a:t>
            </a:r>
            <a:r>
              <a:rPr lang="en-US" dirty="0" err="1"/>
              <a:t>läpi</a:t>
            </a:r>
            <a:r>
              <a:rPr lang="en-US" dirty="0"/>
              <a:t> </a:t>
            </a:r>
            <a:r>
              <a:rPr lang="en-US" dirty="0" err="1"/>
              <a:t>käyminen</a:t>
            </a:r>
            <a:r>
              <a:rPr lang="en-US" dirty="0"/>
              <a:t> </a:t>
            </a:r>
            <a:r>
              <a:rPr lang="en-US" dirty="0" err="1"/>
              <a:t>täsmentävät</a:t>
            </a:r>
            <a:r>
              <a:rPr lang="en-US" dirty="0"/>
              <a:t> </a:t>
            </a:r>
            <a:r>
              <a:rPr lang="en-US" dirty="0" err="1"/>
              <a:t>kysymystä</a:t>
            </a:r>
            <a:r>
              <a:rPr lang="en-US" dirty="0"/>
              <a:t> </a:t>
            </a:r>
            <a:r>
              <a:rPr lang="en-US" dirty="0" err="1"/>
              <a:t>pidemmälle</a:t>
            </a:r>
            <a:r>
              <a:rPr lang="en-US" dirty="0"/>
              <a:t> ja </a:t>
            </a:r>
            <a:r>
              <a:rPr lang="en-US" dirty="0" err="1"/>
              <a:t>tekevät</a:t>
            </a:r>
            <a:r>
              <a:rPr lang="en-US" dirty="0"/>
              <a:t> </a:t>
            </a:r>
            <a:r>
              <a:rPr lang="en-US" dirty="0" err="1"/>
              <a:t>kysymyksestä</a:t>
            </a:r>
            <a:r>
              <a:rPr lang="en-US" dirty="0"/>
              <a:t> </a:t>
            </a:r>
            <a:r>
              <a:rPr lang="en-US" dirty="0" err="1"/>
              <a:t>kiinnostavan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82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Tiedättekö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mistä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miten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löytää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aineistoja</a:t>
            </a:r>
            <a:r>
              <a:rPr lang="en-US" dirty="0">
                <a:cs typeface="Calibri"/>
              </a:rPr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5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Jos </a:t>
            </a:r>
            <a:r>
              <a:rPr lang="en-US" dirty="0" err="1">
                <a:cs typeface="Calibri"/>
              </a:rPr>
              <a:t>esim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Mediassa</a:t>
            </a:r>
            <a:r>
              <a:rPr lang="en-US" dirty="0">
                <a:cs typeface="Calibri"/>
              </a:rPr>
              <a:t> tai </a:t>
            </a:r>
            <a:r>
              <a:rPr lang="en-US" dirty="0" err="1">
                <a:cs typeface="Calibri"/>
              </a:rPr>
              <a:t>somessa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esitetyt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erilaiset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väitteet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asia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näin</a:t>
            </a:r>
            <a:r>
              <a:rPr lang="en-US" dirty="0">
                <a:cs typeface="Calibri"/>
              </a:rPr>
              <a:t>. Onko </a:t>
            </a:r>
            <a:r>
              <a:rPr lang="en-US" dirty="0" err="1">
                <a:cs typeface="Calibri"/>
              </a:rPr>
              <a:t>tieto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saavutettu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tieteellisen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menetelmän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avulla</a:t>
            </a:r>
            <a:r>
              <a:rPr lang="en-US" dirty="0">
                <a:cs typeface="Calibri"/>
              </a:rPr>
              <a:t>? </a:t>
            </a:r>
            <a:r>
              <a:rPr lang="en-US" dirty="0" err="1">
                <a:cs typeface="Calibri"/>
              </a:rPr>
              <a:t>Erilaisissa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yhteyksissä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käytetyt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kuvaajat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oppiminen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deskripiivisen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kuvailevan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kuvaajan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perusteella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välttämättä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väittää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vielä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mitään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varmaksi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täytyy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tehdä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tilastollinen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väitteen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hypoteesin</a:t>
            </a:r>
            <a:r>
              <a:rPr lang="en-US" dirty="0">
                <a:cs typeface="Calibri"/>
              </a:rPr>
              <a:t>) </a:t>
            </a:r>
            <a:r>
              <a:rPr lang="en-US" dirty="0" err="1">
                <a:cs typeface="Calibri"/>
              </a:rPr>
              <a:t>testaamiseksi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Käydään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läpi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myös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erilaisilla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kuvaajilla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vääristää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ilmiötä</a:t>
            </a:r>
            <a:r>
              <a:rPr lang="en-US" dirty="0">
                <a:cs typeface="Calibri"/>
              </a:rPr>
              <a:t>. 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2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Diplomitöitä</a:t>
            </a:r>
            <a:r>
              <a:rPr lang="en-US" dirty="0">
                <a:cs typeface="Calibri"/>
              </a:rPr>
              <a:t>  - </a:t>
            </a:r>
            <a:r>
              <a:rPr lang="en-US" dirty="0" err="1">
                <a:cs typeface="Calibri"/>
              </a:rPr>
              <a:t>violetilla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tutkimuskysymys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ensimmäisessä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sanota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suoraan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mikä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tutkimuskysymys</a:t>
            </a:r>
            <a:r>
              <a:rPr lang="en-US" dirty="0">
                <a:cs typeface="Calibri"/>
              </a:rPr>
              <a:t> on – se </a:t>
            </a:r>
            <a:r>
              <a:rPr lang="en-US" dirty="0" err="1">
                <a:cs typeface="Calibri"/>
              </a:rPr>
              <a:t>voisi</a:t>
            </a:r>
            <a:r>
              <a:rPr lang="en-US" dirty="0">
                <a:cs typeface="Calibri"/>
              </a:rPr>
              <a:t> olla '</a:t>
            </a:r>
            <a:r>
              <a:rPr lang="en-US" dirty="0" err="1">
                <a:cs typeface="Calibri"/>
              </a:rPr>
              <a:t>millaisia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työntekijöiden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kokemukset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käytännöistä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toimintatavoista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organisatiomuutoksessa</a:t>
            </a:r>
            <a:r>
              <a:rPr lang="en-US" dirty="0">
                <a:cs typeface="Calibri"/>
              </a:rPr>
              <a:t>' -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pakko</a:t>
            </a:r>
            <a:r>
              <a:rPr lang="en-US" dirty="0">
                <a:cs typeface="Calibri"/>
              </a:rPr>
              <a:t> olla </a:t>
            </a:r>
            <a:r>
              <a:rPr lang="en-US" dirty="0" err="1">
                <a:cs typeface="Calibri"/>
              </a:rPr>
              <a:t>tutkimuskysymystä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tutkitaan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tekijän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vaikutusta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toiseen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määrällinen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tyyli</a:t>
            </a:r>
            <a:r>
              <a:rPr lang="en-US" dirty="0">
                <a:cs typeface="Calibri"/>
              </a:rPr>
              <a:t>) </a:t>
            </a:r>
            <a:r>
              <a:rPr lang="en-US" dirty="0" err="1">
                <a:cs typeface="Calibri"/>
              </a:rPr>
              <a:t>vaan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olla </a:t>
            </a:r>
            <a:r>
              <a:rPr lang="en-US" dirty="0" err="1">
                <a:cs typeface="Calibri"/>
              </a:rPr>
              <a:t>laadulliseen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tyyliin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kysymys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tutkitaan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esimerkiksi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millainen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jokin</a:t>
            </a:r>
            <a:r>
              <a:rPr lang="en-US" dirty="0">
                <a:cs typeface="Calibri"/>
              </a:rPr>
              <a:t> on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Oppii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myös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arvioimaan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aiempia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diplomitöitä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myös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Kandidaatintyössä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tehdään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kirjallisuuteen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perustuva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tieteellinen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tutkielma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vasta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diplomityössä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käytetään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empiirisiä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menetelmiä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eli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esimerkiksi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näitä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kurssilla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käydään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läpi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jos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Sisun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kurssikuvaukset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oikeassa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3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Ilman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tieteellisiä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menetelmiä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voinut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väittää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täten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ehdottaa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legitiimisti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mitään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väitteiden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ehdotusten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uskottavuutta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pätevyyttä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arvoida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tarkastelemalla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sitä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tutkimusmenetelmällä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tieto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luotu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onko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menetelmää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sovellettu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oikein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onko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johtopäätökset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vedetty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oikeasuhtaisesti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menetelmällä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saavutettuihin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tuloksiin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menetelmiin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sisältyy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epävarmuustekijöitä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usein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tutkimusmenetelmillä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saavutettu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tieto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ole </a:t>
            </a:r>
            <a:r>
              <a:rPr lang="en-US" dirty="0" err="1">
                <a:cs typeface="Calibri"/>
              </a:rPr>
              <a:t>absoluuttisen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varmaa</a:t>
            </a:r>
            <a:r>
              <a:rPr lang="en-US" dirty="0">
                <a:cs typeface="Calibri"/>
              </a:rPr>
              <a:t>)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Liittyy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määrällisten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menetelmien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osalta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todennäköisyyden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tilastotieteen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peruskurssiin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kurssiin</a:t>
            </a:r>
            <a:r>
              <a:rPr lang="en-US" dirty="0">
                <a:cs typeface="Calibri"/>
              </a:rPr>
              <a:t> statistical inference </a:t>
            </a:r>
          </a:p>
          <a:p>
            <a:r>
              <a:rPr lang="en-US" dirty="0" err="1">
                <a:cs typeface="Calibri"/>
              </a:rPr>
              <a:t>Liittyy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aiheiden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osalta</a:t>
            </a:r>
            <a:r>
              <a:rPr lang="en-US" dirty="0">
                <a:cs typeface="Calibri"/>
              </a:rPr>
              <a:t> computational social science ja </a:t>
            </a:r>
            <a:r>
              <a:rPr lang="en-US" dirty="0" err="1">
                <a:cs typeface="Calibri"/>
              </a:rPr>
              <a:t>sosiaalipsykologia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 -</a:t>
            </a:r>
            <a:r>
              <a:rPr lang="en-US" dirty="0" err="1">
                <a:cs typeface="Calibri"/>
              </a:rPr>
              <a:t>nämä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kaikki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informaatioverkostojen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kandiohjelmassa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Kurssi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antaa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valmiuksia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tuleviin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pakollisiin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valinnaisiin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kursseihin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Citizen science – </a:t>
            </a:r>
            <a:r>
              <a:rPr lang="en-US" err="1">
                <a:cs typeface="Calibri"/>
              </a:rPr>
              <a:t>ilmansaasteet</a:t>
            </a:r>
            <a:r>
              <a:rPr lang="en-US" dirty="0">
                <a:cs typeface="Calibri"/>
              </a:rPr>
              <a:t> - </a:t>
            </a:r>
            <a:r>
              <a:rPr lang="en-US" err="1">
                <a:cs typeface="Calibri"/>
              </a:rPr>
              <a:t>lähtö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arkitiedosta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täytentäminen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tietellisillä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mittauksilla</a:t>
            </a:r>
            <a:r>
              <a:rPr lang="en-US" dirty="0">
                <a:cs typeface="Calibri"/>
              </a:rPr>
              <a:t> ja </a:t>
            </a:r>
            <a:r>
              <a:rPr lang="en-US" err="1">
                <a:cs typeface="Calibri"/>
              </a:rPr>
              <a:t>menetelmillä</a:t>
            </a:r>
            <a:r>
              <a:rPr lang="en-US" dirty="0">
                <a:cs typeface="Calibri"/>
              </a:rPr>
              <a:t>  </a:t>
            </a:r>
            <a:endParaRPr lang="en-US">
              <a:cs typeface="Calibri"/>
            </a:endParaRPr>
          </a:p>
          <a:p>
            <a:endParaRPr lang="en-US" dirty="0"/>
          </a:p>
          <a:p>
            <a:r>
              <a:rPr lang="en-US" dirty="0" err="1"/>
              <a:t>Kysy</a:t>
            </a:r>
            <a:r>
              <a:rPr lang="en-US" dirty="0"/>
              <a:t>,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opiskelijat</a:t>
            </a:r>
            <a:r>
              <a:rPr lang="en-US" dirty="0"/>
              <a:t> </a:t>
            </a:r>
            <a:r>
              <a:rPr lang="en-US" dirty="0" err="1"/>
              <a:t>ajattelivat</a:t>
            </a:r>
            <a:r>
              <a:rPr lang="en-US" dirty="0"/>
              <a:t> </a:t>
            </a:r>
            <a:r>
              <a:rPr lang="en-US" dirty="0" err="1"/>
              <a:t>tieteen</a:t>
            </a:r>
            <a:r>
              <a:rPr lang="en-US" dirty="0"/>
              <a:t> ja </a:t>
            </a:r>
            <a:r>
              <a:rPr lang="en-US" dirty="0" err="1"/>
              <a:t>tiedon</a:t>
            </a:r>
            <a:r>
              <a:rPr lang="en-US" dirty="0"/>
              <a:t> </a:t>
            </a:r>
            <a:r>
              <a:rPr lang="en-US" dirty="0" err="1"/>
              <a:t>perusteiden</a:t>
            </a:r>
            <a:r>
              <a:rPr lang="en-US" dirty="0"/>
              <a:t> </a:t>
            </a:r>
            <a:r>
              <a:rPr lang="en-US" dirty="0" err="1"/>
              <a:t>kurssista</a:t>
            </a:r>
            <a:r>
              <a:rPr lang="en-US" dirty="0"/>
              <a:t>,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saada</a:t>
            </a:r>
            <a:r>
              <a:rPr lang="en-US" dirty="0"/>
              <a:t> </a:t>
            </a:r>
            <a:r>
              <a:rPr lang="en-US" dirty="0" err="1"/>
              <a:t>käsityksen</a:t>
            </a:r>
            <a:r>
              <a:rPr lang="en-US" dirty="0"/>
              <a:t>, </a:t>
            </a:r>
            <a:r>
              <a:rPr lang="en-US" dirty="0" err="1"/>
              <a:t>ovatko</a:t>
            </a:r>
            <a:r>
              <a:rPr lang="en-US" dirty="0"/>
              <a:t> </a:t>
            </a:r>
            <a:r>
              <a:rPr lang="en-US" dirty="0" err="1"/>
              <a:t>kyseiset</a:t>
            </a:r>
            <a:r>
              <a:rPr lang="en-US" dirty="0"/>
              <a:t> </a:t>
            </a:r>
            <a:r>
              <a:rPr lang="en-US" dirty="0" err="1"/>
              <a:t>termit</a:t>
            </a:r>
            <a:r>
              <a:rPr lang="en-US" dirty="0"/>
              <a:t> </a:t>
            </a:r>
            <a:r>
              <a:rPr lang="en-US" dirty="0" err="1"/>
              <a:t>jääneet</a:t>
            </a:r>
            <a:r>
              <a:rPr lang="en-US" dirty="0"/>
              <a:t> </a:t>
            </a:r>
            <a:r>
              <a:rPr lang="en-US" dirty="0" err="1"/>
              <a:t>mieleen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err="1">
                <a:cs typeface="Calibri"/>
              </a:rPr>
              <a:t>Induktio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yksittäisestä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yleiseen</a:t>
            </a:r>
            <a:r>
              <a:rPr lang="en-US">
                <a:cs typeface="Calibri"/>
              </a:rPr>
              <a:t>, deduktion yleisestä </a:t>
            </a:r>
            <a:r>
              <a:rPr lang="en-US" err="1">
                <a:cs typeface="Calibri"/>
              </a:rPr>
              <a:t>yksittäiseen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err="1"/>
              <a:t>metodin</a:t>
            </a:r>
            <a:r>
              <a:rPr lang="en-US" dirty="0"/>
              <a:t> </a:t>
            </a:r>
            <a:r>
              <a:rPr lang="en-US" err="1"/>
              <a:t>käyttämisen</a:t>
            </a:r>
            <a:r>
              <a:rPr lang="en-US" dirty="0"/>
              <a:t> </a:t>
            </a:r>
            <a:r>
              <a:rPr lang="en-US" err="1"/>
              <a:t>dokumentointi</a:t>
            </a:r>
            <a:r>
              <a:rPr lang="en-US" dirty="0"/>
              <a:t> ja </a:t>
            </a:r>
            <a:r>
              <a:rPr lang="en-US" err="1"/>
              <a:t>materiaalien</a:t>
            </a:r>
            <a:r>
              <a:rPr lang="en-US" dirty="0"/>
              <a:t> </a:t>
            </a:r>
            <a:r>
              <a:rPr lang="en-US" err="1"/>
              <a:t>jakaminen</a:t>
            </a:r>
            <a:r>
              <a:rPr lang="en-US" dirty="0"/>
              <a:t>; </a:t>
            </a:r>
            <a:r>
              <a:rPr lang="en-US" err="1"/>
              <a:t>toinen</a:t>
            </a:r>
            <a:r>
              <a:rPr lang="en-US" dirty="0"/>
              <a:t> </a:t>
            </a:r>
            <a:r>
              <a:rPr lang="en-US" err="1"/>
              <a:t>kriteeri</a:t>
            </a:r>
            <a:r>
              <a:rPr lang="en-US" dirty="0"/>
              <a:t> </a:t>
            </a:r>
            <a:r>
              <a:rPr lang="en-US" err="1"/>
              <a:t>tieteelliselle</a:t>
            </a:r>
            <a:r>
              <a:rPr lang="en-US" dirty="0"/>
              <a:t> </a:t>
            </a:r>
            <a:r>
              <a:rPr lang="en-US" err="1"/>
              <a:t>tiedolle</a:t>
            </a:r>
            <a:r>
              <a:rPr lang="en-US" dirty="0"/>
              <a:t>) - </a:t>
            </a:r>
            <a:r>
              <a:rPr lang="en-US" err="1"/>
              <a:t>arkiymmärryksen</a:t>
            </a:r>
            <a:r>
              <a:rPr lang="en-US" dirty="0"/>
              <a:t> </a:t>
            </a:r>
            <a:r>
              <a:rPr lang="en-US" err="1"/>
              <a:t>korvaaminen</a:t>
            </a:r>
            <a:r>
              <a:rPr lang="en-US" dirty="0"/>
              <a:t> tai </a:t>
            </a:r>
            <a:r>
              <a:rPr lang="en-US" err="1"/>
              <a:t>täydentäminen</a:t>
            </a:r>
            <a:r>
              <a:rPr lang="en-US" dirty="0"/>
              <a:t> </a:t>
            </a:r>
            <a:r>
              <a:rPr lang="en-US" err="1"/>
              <a:t>tieteellisellä</a:t>
            </a:r>
            <a:endParaRPr lang="en-US" dirty="0" err="1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/>
              <a:t>- 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kurssilla</a:t>
            </a:r>
            <a:r>
              <a:rPr lang="en-US" dirty="0"/>
              <a:t> </a:t>
            </a:r>
            <a:r>
              <a:rPr lang="en-US" dirty="0" err="1"/>
              <a:t>tutkitaan</a:t>
            </a:r>
            <a:r>
              <a:rPr lang="en-US" dirty="0"/>
              <a:t> </a:t>
            </a:r>
            <a:r>
              <a:rPr lang="en-US" dirty="0" err="1"/>
              <a:t>sosiaalisia</a:t>
            </a:r>
            <a:r>
              <a:rPr lang="en-US" dirty="0"/>
              <a:t> </a:t>
            </a:r>
            <a:r>
              <a:rPr lang="en-US" dirty="0" err="1"/>
              <a:t>ilmiöitä</a:t>
            </a:r>
            <a:r>
              <a:rPr lang="en-US" dirty="0"/>
              <a:t> ja </a:t>
            </a:r>
            <a:r>
              <a:rPr lang="en-US" dirty="0" err="1"/>
              <a:t>näitä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ymmärtää</a:t>
            </a:r>
            <a:r>
              <a:rPr lang="en-US" dirty="0"/>
              <a:t> </a:t>
            </a:r>
            <a:r>
              <a:rPr lang="en-US" dirty="0" err="1"/>
              <a:t>luonnontieteellisin</a:t>
            </a:r>
            <a:r>
              <a:rPr lang="en-US" dirty="0"/>
              <a:t> </a:t>
            </a:r>
            <a:r>
              <a:rPr lang="en-US" dirty="0" err="1"/>
              <a:t>menetelmin</a:t>
            </a:r>
            <a:r>
              <a:rPr lang="en-US" dirty="0"/>
              <a:t> – </a:t>
            </a:r>
            <a:r>
              <a:rPr lang="en-US" dirty="0" err="1"/>
              <a:t>sosiaaliset</a:t>
            </a:r>
            <a:r>
              <a:rPr lang="en-US" dirty="0"/>
              <a:t> </a:t>
            </a:r>
            <a:r>
              <a:rPr lang="en-US" dirty="0" err="1"/>
              <a:t>ilmiöt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liian</a:t>
            </a:r>
            <a:r>
              <a:rPr lang="en-US" dirty="0"/>
              <a:t> </a:t>
            </a:r>
            <a:r>
              <a:rPr lang="en-US" dirty="0" err="1"/>
              <a:t>moniulotteisia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niitä</a:t>
            </a:r>
            <a:r>
              <a:rPr lang="en-US" dirty="0"/>
              <a:t> </a:t>
            </a:r>
            <a:r>
              <a:rPr lang="en-US" dirty="0" err="1"/>
              <a:t>voisi</a:t>
            </a:r>
            <a:r>
              <a:rPr lang="en-US" dirty="0"/>
              <a:t> </a:t>
            </a:r>
            <a:r>
              <a:rPr lang="en-US" dirty="0" err="1"/>
              <a:t>tutkia</a:t>
            </a:r>
            <a:r>
              <a:rPr lang="en-US" dirty="0"/>
              <a:t> (</a:t>
            </a:r>
            <a:r>
              <a:rPr lang="en-US" dirty="0" err="1"/>
              <a:t>ainoastaan</a:t>
            </a:r>
            <a:r>
              <a:rPr lang="en-US" dirty="0"/>
              <a:t>) </a:t>
            </a:r>
            <a:r>
              <a:rPr lang="en-US" dirty="0" err="1"/>
              <a:t>luonnontieteellisin</a:t>
            </a:r>
            <a:r>
              <a:rPr lang="en-US" dirty="0"/>
              <a:t> </a:t>
            </a:r>
            <a:r>
              <a:rPr lang="en-US" dirty="0" err="1"/>
              <a:t>menetelmin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on </a:t>
            </a:r>
            <a:r>
              <a:rPr lang="en-US" dirty="0" err="1"/>
              <a:t>kehitetty</a:t>
            </a:r>
            <a:r>
              <a:rPr lang="en-US" dirty="0"/>
              <a:t> </a:t>
            </a:r>
            <a:r>
              <a:rPr lang="en-US" dirty="0" err="1"/>
              <a:t>luonnonvoimien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sosiaalisten</a:t>
            </a:r>
            <a:r>
              <a:rPr lang="en-US" dirty="0"/>
              <a:t> </a:t>
            </a:r>
            <a:r>
              <a:rPr lang="en-US" dirty="0" err="1"/>
              <a:t>ilmiöiden</a:t>
            </a:r>
            <a:r>
              <a:rPr lang="en-US" dirty="0"/>
              <a:t> </a:t>
            </a:r>
            <a:r>
              <a:rPr lang="en-US" dirty="0" err="1"/>
              <a:t>tutkimiseen</a:t>
            </a:r>
            <a:r>
              <a:rPr lang="en-US" dirty="0"/>
              <a:t> – </a:t>
            </a:r>
            <a:r>
              <a:rPr lang="en-US" dirty="0" err="1"/>
              <a:t>sosiaalisissa</a:t>
            </a:r>
            <a:r>
              <a:rPr lang="en-US" dirty="0"/>
              <a:t> </a:t>
            </a:r>
            <a:r>
              <a:rPr lang="en-US" dirty="0" err="1"/>
              <a:t>ilmiöissä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suuria</a:t>
            </a:r>
            <a:r>
              <a:rPr lang="en-US" dirty="0"/>
              <a:t> </a:t>
            </a:r>
            <a:r>
              <a:rPr lang="en-US" dirty="0" err="1"/>
              <a:t>lainalaisuuksia</a:t>
            </a:r>
            <a:r>
              <a:rPr lang="en-US" dirty="0"/>
              <a:t>, </a:t>
            </a:r>
            <a:r>
              <a:rPr lang="en-US" dirty="0" err="1"/>
              <a:t>mahdollisesti</a:t>
            </a:r>
            <a:r>
              <a:rPr lang="en-US" dirty="0"/>
              <a:t> vain </a:t>
            </a:r>
            <a:r>
              <a:rPr lang="en-US" dirty="0" err="1"/>
              <a:t>kontekstiriippuvaisia</a:t>
            </a:r>
            <a:r>
              <a:rPr lang="en-US" dirty="0"/>
              <a:t> </a:t>
            </a:r>
            <a:r>
              <a:rPr lang="en-US" dirty="0" err="1"/>
              <a:t>sellaisia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dirty="0" err="1"/>
              <a:t>Sosiaalisten</a:t>
            </a:r>
            <a:r>
              <a:rPr lang="en-US" dirty="0"/>
              <a:t> </a:t>
            </a:r>
            <a:r>
              <a:rPr lang="en-US" dirty="0" err="1"/>
              <a:t>ilmiöiden</a:t>
            </a:r>
            <a:r>
              <a:rPr lang="en-US" dirty="0"/>
              <a:t> </a:t>
            </a:r>
            <a:r>
              <a:rPr lang="en-US" dirty="0" err="1"/>
              <a:t>tutkimus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eksakti</a:t>
            </a:r>
            <a:r>
              <a:rPr lang="en-US" dirty="0"/>
              <a:t> </a:t>
            </a:r>
            <a:r>
              <a:rPr lang="en-US" dirty="0" err="1"/>
              <a:t>tiede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se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tarkoita</a:t>
            </a:r>
            <a:r>
              <a:rPr lang="en-US" dirty="0"/>
              <a:t>, </a:t>
            </a:r>
            <a:r>
              <a:rPr lang="en-US" dirty="0" err="1"/>
              <a:t>ettei</a:t>
            </a:r>
            <a:r>
              <a:rPr lang="en-US" dirty="0"/>
              <a:t> </a:t>
            </a:r>
            <a:r>
              <a:rPr lang="en-US" dirty="0" err="1"/>
              <a:t>sosiaalisia</a:t>
            </a:r>
            <a:r>
              <a:rPr lang="en-US" dirty="0"/>
              <a:t> </a:t>
            </a:r>
            <a:r>
              <a:rPr lang="en-US" dirty="0" err="1"/>
              <a:t>ilmiöitä</a:t>
            </a:r>
            <a:r>
              <a:rPr lang="en-US" dirty="0"/>
              <a:t> </a:t>
            </a:r>
            <a:r>
              <a:rPr lang="en-US" dirty="0" err="1"/>
              <a:t>voisi</a:t>
            </a:r>
            <a:r>
              <a:rPr lang="en-US" dirty="0"/>
              <a:t>, </a:t>
            </a:r>
            <a:r>
              <a:rPr lang="en-US" dirty="0" err="1"/>
              <a:t>pitäisi</a:t>
            </a:r>
            <a:r>
              <a:rPr lang="en-US" dirty="0"/>
              <a:t> tai </a:t>
            </a:r>
            <a:r>
              <a:rPr lang="en-US" dirty="0" err="1"/>
              <a:t>tarvitsisi</a:t>
            </a:r>
            <a:r>
              <a:rPr lang="en-US" dirty="0"/>
              <a:t> </a:t>
            </a:r>
            <a:r>
              <a:rPr lang="en-US" dirty="0" err="1"/>
              <a:t>tutkia</a:t>
            </a:r>
            <a:r>
              <a:rPr lang="en-US" dirty="0"/>
              <a:t> - </a:t>
            </a:r>
            <a:r>
              <a:rPr lang="en-US" dirty="0" err="1"/>
              <a:t>näiden</a:t>
            </a:r>
            <a:r>
              <a:rPr lang="en-US" dirty="0"/>
              <a:t> </a:t>
            </a:r>
            <a:r>
              <a:rPr lang="en-US" dirty="0" err="1"/>
              <a:t>menetelmien</a:t>
            </a:r>
            <a:r>
              <a:rPr lang="en-US" dirty="0"/>
              <a:t>, </a:t>
            </a:r>
            <a:r>
              <a:rPr lang="en-US" dirty="0" err="1"/>
              <a:t>joita</a:t>
            </a:r>
            <a:r>
              <a:rPr lang="en-US" dirty="0"/>
              <a:t> </a:t>
            </a:r>
            <a:r>
              <a:rPr lang="en-US" dirty="0" err="1"/>
              <a:t>tällä</a:t>
            </a:r>
            <a:r>
              <a:rPr lang="en-US" dirty="0"/>
              <a:t> </a:t>
            </a:r>
            <a:r>
              <a:rPr lang="en-US" dirty="0" err="1"/>
              <a:t>kurssilla</a:t>
            </a:r>
            <a:r>
              <a:rPr lang="en-US" dirty="0"/>
              <a:t> </a:t>
            </a:r>
            <a:r>
              <a:rPr lang="en-US" dirty="0" err="1"/>
              <a:t>käytetään</a:t>
            </a:r>
            <a:r>
              <a:rPr lang="en-US" dirty="0"/>
              <a:t>, </a:t>
            </a:r>
            <a:r>
              <a:rPr lang="en-US" dirty="0" err="1"/>
              <a:t>tuloksiin</a:t>
            </a:r>
            <a:r>
              <a:rPr lang="en-US" dirty="0"/>
              <a:t> </a:t>
            </a:r>
            <a:r>
              <a:rPr lang="en-US" dirty="0" err="1"/>
              <a:t>liittyy</a:t>
            </a:r>
            <a:r>
              <a:rPr lang="en-US" dirty="0"/>
              <a:t>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lang="en-US" dirty="0" err="1"/>
              <a:t>epävarmuustekijöitä</a:t>
            </a:r>
            <a:endParaRPr lang="en-US" dirty="0" err="1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7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Informaatiosta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tietoon</a:t>
            </a:r>
            <a:r>
              <a:rPr lang="en-US" dirty="0">
                <a:cs typeface="Calibri"/>
              </a:rPr>
              <a:t>, </a:t>
            </a:r>
            <a:r>
              <a:rPr lang="en-US" err="1">
                <a:cs typeface="Calibri"/>
              </a:rPr>
              <a:t>tieteellisen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menetelmän</a:t>
            </a:r>
            <a:r>
              <a:rPr lang="en-US" dirty="0">
                <a:cs typeface="Calibri"/>
              </a:rPr>
              <a:t> </a:t>
            </a:r>
            <a:r>
              <a:rPr lang="en-US" err="1">
                <a:cs typeface="Calibri"/>
              </a:rPr>
              <a:t>avulla</a:t>
            </a: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/>
              <a:t>Tieteellisesti</a:t>
            </a:r>
            <a:r>
              <a:rPr lang="en-US" dirty="0"/>
              <a:t> </a:t>
            </a:r>
            <a:r>
              <a:rPr lang="en-US" dirty="0" err="1"/>
              <a:t>tutkittua</a:t>
            </a:r>
            <a:r>
              <a:rPr lang="en-US" dirty="0"/>
              <a:t> </a:t>
            </a:r>
            <a:r>
              <a:rPr lang="en-US" dirty="0" err="1"/>
              <a:t>tietoa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kutsua</a:t>
            </a:r>
            <a:r>
              <a:rPr lang="en-US" dirty="0"/>
              <a:t> </a:t>
            </a:r>
            <a:r>
              <a:rPr lang="en-US" dirty="0" err="1"/>
              <a:t>tutkituksi</a:t>
            </a:r>
            <a:r>
              <a:rPr lang="en-US" dirty="0"/>
              <a:t> </a:t>
            </a:r>
            <a:r>
              <a:rPr lang="en-US" dirty="0" err="1"/>
              <a:t>tiedoksi</a:t>
            </a:r>
            <a:r>
              <a:rPr lang="en-US" dirty="0"/>
              <a:t> –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tieteellinen</a:t>
            </a:r>
            <a:r>
              <a:rPr lang="en-US" dirty="0"/>
              <a:t> </a:t>
            </a:r>
            <a:r>
              <a:rPr lang="en-US" dirty="0" err="1"/>
              <a:t>tieto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koskaan</a:t>
            </a:r>
            <a:r>
              <a:rPr lang="en-US" dirty="0"/>
              <a:t> ole </a:t>
            </a:r>
            <a:r>
              <a:rPr lang="en-US" dirty="0" err="1"/>
              <a:t>absoluuttisen</a:t>
            </a:r>
            <a:r>
              <a:rPr lang="en-US" dirty="0"/>
              <a:t> </a:t>
            </a:r>
            <a:r>
              <a:rPr lang="en-US" dirty="0" err="1"/>
              <a:t>varmaa</a:t>
            </a:r>
            <a:r>
              <a:rPr lang="en-US" dirty="0"/>
              <a:t>  </a:t>
            </a:r>
            <a:r>
              <a:rPr lang="en-US" dirty="0" err="1"/>
              <a:t>vaan</a:t>
            </a:r>
            <a:r>
              <a:rPr lang="en-US" dirty="0"/>
              <a:t> </a:t>
            </a:r>
            <a:r>
              <a:rPr lang="en-US" dirty="0" err="1"/>
              <a:t>fallibilistista</a:t>
            </a:r>
            <a:r>
              <a:rPr lang="en-US" dirty="0"/>
              <a:t> (</a:t>
            </a:r>
            <a:r>
              <a:rPr lang="en-US" dirty="0" err="1"/>
              <a:t>tiede</a:t>
            </a:r>
            <a:r>
              <a:rPr lang="en-US" dirty="0"/>
              <a:t> on </a:t>
            </a:r>
            <a:r>
              <a:rPr lang="en-US" dirty="0" err="1"/>
              <a:t>itseään</a:t>
            </a:r>
            <a:r>
              <a:rPr lang="en-US" dirty="0"/>
              <a:t> </a:t>
            </a:r>
            <a:r>
              <a:rPr lang="en-US" dirty="0" err="1"/>
              <a:t>korjaavaa</a:t>
            </a:r>
            <a:r>
              <a:rPr lang="en-US" dirty="0"/>
              <a:t>) </a:t>
            </a: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Naapurin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arvomaailma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voit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hyvin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erilaisen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käsityksen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siitä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millainen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naapurisi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arvomaailma</a:t>
            </a:r>
            <a:r>
              <a:rPr lang="en-US" dirty="0">
                <a:cs typeface="Calibri"/>
              </a:rPr>
              <a:t> on, </a:t>
            </a:r>
            <a:r>
              <a:rPr lang="en-US" dirty="0" err="1">
                <a:cs typeface="Calibri"/>
              </a:rPr>
              <a:t>jos</a:t>
            </a:r>
            <a:r>
              <a:rPr lang="en-US" dirty="0">
                <a:cs typeface="Calibri"/>
              </a:rPr>
              <a:t> vain </a:t>
            </a:r>
            <a:r>
              <a:rPr lang="en-US" dirty="0" err="1">
                <a:cs typeface="Calibri"/>
              </a:rPr>
              <a:t>tarkkailet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häntä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havainnointitutkimus</a:t>
            </a:r>
            <a:r>
              <a:rPr lang="en-US" dirty="0">
                <a:cs typeface="Calibri"/>
              </a:rPr>
              <a:t>) ja </a:t>
            </a:r>
            <a:r>
              <a:rPr lang="en-US" dirty="0" err="1">
                <a:cs typeface="Calibri"/>
              </a:rPr>
              <a:t>kirjaat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havaintojasi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ylös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sijaan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kysyt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häneltä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suoraan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asiasta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haastattelu</a:t>
            </a:r>
            <a:r>
              <a:rPr lang="en-US" dirty="0">
                <a:cs typeface="Calibri"/>
              </a:rPr>
              <a:t>). </a:t>
            </a:r>
          </a:p>
          <a:p>
            <a:r>
              <a:rPr lang="en-US" dirty="0">
                <a:cs typeface="Calibri"/>
              </a:rPr>
              <a:t>  -</a:t>
            </a:r>
            <a:r>
              <a:rPr lang="en-US" dirty="0" err="1">
                <a:cs typeface="Calibri"/>
              </a:rPr>
              <a:t>kummassakin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hyvät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huonot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puolensa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ihmiset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eivät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aina</a:t>
            </a:r>
            <a:r>
              <a:rPr lang="en-US" dirty="0">
                <a:cs typeface="Calibri"/>
              </a:rPr>
              <a:t> tee, </a:t>
            </a:r>
            <a:r>
              <a:rPr lang="en-US" dirty="0" err="1">
                <a:cs typeface="Calibri"/>
              </a:rPr>
              <a:t>mitä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sanovat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aina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tekemiset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eivät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kerro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ihmiset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todella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ajattelevat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käytös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paljastaa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tiettyjä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puolia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naapurista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haastattelu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toisia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eri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menetelmiä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yhdistämällä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kerättyä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kattavampaa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tietoa</a:t>
            </a:r>
            <a:r>
              <a:rPr lang="en-US" dirty="0">
                <a:cs typeface="Calibri"/>
              </a:rPr>
              <a:t>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1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Diplomityössä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käyttää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tahansa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laadullisia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menetelmiä</a:t>
            </a:r>
            <a:r>
              <a:rPr lang="en-US" dirty="0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Kosketus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siihen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kaikkia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aiheita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laadullisilla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menetelmillä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voikaan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analysoida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olen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valinnut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tähän</a:t>
            </a:r>
            <a:r>
              <a:rPr lang="en-US" dirty="0">
                <a:cs typeface="Calibri"/>
              </a:rPr>
              <a:t> vain </a:t>
            </a:r>
            <a:r>
              <a:rPr lang="en-US" dirty="0" err="1">
                <a:cs typeface="Calibri"/>
              </a:rPr>
              <a:t>vertaisarvioituja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julkaisuja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Kamppailuja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merkityksistä</a:t>
            </a:r>
            <a:r>
              <a:rPr lang="en-US" dirty="0">
                <a:cs typeface="Calibri"/>
              </a:rPr>
              <a:t> -</a:t>
            </a:r>
            <a:r>
              <a:rPr lang="en-US" dirty="0" err="1">
                <a:cs typeface="Calibri"/>
              </a:rPr>
              <a:t>artikkeli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käytetty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asiakirja-aineistoa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haastatteluaineistoa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kautta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yritetään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selittää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perhevapaauudistus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kaatui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yritetään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selittää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kokonaisvaltaisesti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miksi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perhevapaauudistus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kaatui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mitkä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tekijät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siihen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vaikuttivat</a:t>
            </a:r>
            <a:r>
              <a:rPr lang="en-US" dirty="0">
                <a:cs typeface="Calibri"/>
              </a:rPr>
              <a:t> – vain </a:t>
            </a:r>
            <a:r>
              <a:rPr lang="en-US" dirty="0" err="1">
                <a:cs typeface="Calibri"/>
              </a:rPr>
              <a:t>haastattelemalla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laadullista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menetelmää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käyttämällä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voitu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selville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kaatumisen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taustalla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olleet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ristiriidat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olivat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mistä</a:t>
            </a:r>
            <a:r>
              <a:rPr lang="en-US" dirty="0">
                <a:cs typeface="Calibri"/>
              </a:rPr>
              <a:t> ne </a:t>
            </a:r>
            <a:r>
              <a:rPr lang="en-US" dirty="0" err="1">
                <a:cs typeface="Calibri"/>
              </a:rPr>
              <a:t>johtuivat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valmisteluvaiheessa</a:t>
            </a:r>
            <a:r>
              <a:rPr lang="en-US" dirty="0">
                <a:cs typeface="Calibri"/>
              </a:rPr>
              <a:t>. </a:t>
            </a:r>
            <a:r>
              <a:rPr lang="en-US" dirty="0" err="1"/>
              <a:t>Haastatellut</a:t>
            </a:r>
            <a:r>
              <a:rPr lang="en-US" dirty="0"/>
              <a:t> </a:t>
            </a:r>
            <a:r>
              <a:rPr lang="en-US" dirty="0" err="1"/>
              <a:t>henkilöt</a:t>
            </a:r>
            <a:r>
              <a:rPr lang="en-US" dirty="0"/>
              <a:t> </a:t>
            </a:r>
            <a:r>
              <a:rPr lang="en-US" dirty="0" err="1"/>
              <a:t>olivat</a:t>
            </a:r>
            <a:r>
              <a:rPr lang="en-US" dirty="0"/>
              <a:t> </a:t>
            </a:r>
            <a:r>
              <a:rPr lang="en-US" dirty="0" err="1"/>
              <a:t>mukana</a:t>
            </a:r>
            <a:r>
              <a:rPr lang="en-US" dirty="0"/>
              <a:t> </a:t>
            </a:r>
            <a:r>
              <a:rPr lang="en-US" dirty="0" err="1"/>
              <a:t>perhevapaauudistusta</a:t>
            </a:r>
            <a:r>
              <a:rPr lang="en-US" dirty="0"/>
              <a:t> </a:t>
            </a:r>
            <a:r>
              <a:rPr lang="en-US" dirty="0" err="1"/>
              <a:t>työstäneissä</a:t>
            </a:r>
            <a:r>
              <a:rPr lang="en-US" dirty="0"/>
              <a:t> </a:t>
            </a:r>
            <a:r>
              <a:rPr lang="en-US" dirty="0" err="1"/>
              <a:t>työryhmissä</a:t>
            </a:r>
            <a:r>
              <a:rPr lang="en-US" dirty="0"/>
              <a:t>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Kotitaloustyön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poliittinen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talous</a:t>
            </a:r>
            <a:r>
              <a:rPr lang="en-US" dirty="0">
                <a:cs typeface="Calibri"/>
              </a:rPr>
              <a:t> –</a:t>
            </a:r>
            <a:r>
              <a:rPr lang="en-US" dirty="0" err="1">
                <a:cs typeface="Calibri"/>
              </a:rPr>
              <a:t>artikkeli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haastateltu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kotitaloustyöntekijöitä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palkkaavia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työnantajia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ulkomaalaisiaa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kotitaloustyötä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tekeviä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työntekijöitä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jotta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ymmärrettäisiin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kotitaloustyötä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tekevien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työntekijöiden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eriarvoista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asemaa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Suomessa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haastatteluilla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saatu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selville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erityisesti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näiden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työntekijöiden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oikeudellinen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asema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kotitaloustyön</a:t>
            </a:r>
            <a:r>
              <a:rPr lang="en-US" dirty="0">
                <a:cs typeface="Calibri"/>
              </a:rPr>
              <a:t> status ja </a:t>
            </a:r>
            <a:r>
              <a:rPr lang="en-US" dirty="0" err="1">
                <a:cs typeface="Calibri"/>
              </a:rPr>
              <a:t>luonne</a:t>
            </a:r>
            <a:r>
              <a:rPr lang="en-US" dirty="0">
                <a:cs typeface="Calibri"/>
              </a:rPr>
              <a:t> ja </a:t>
            </a:r>
            <a:r>
              <a:rPr lang="en-US" dirty="0" err="1">
                <a:cs typeface="Calibri"/>
              </a:rPr>
              <a:t>kyseisten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työsuhteiden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muoto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tekevät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artikkelissa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tutkitusta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kotitaloustyöstä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eriarvoista</a:t>
            </a:r>
            <a:r>
              <a:rPr lang="en-US" dirty="0">
                <a:cs typeface="Calibri"/>
              </a:rPr>
              <a:t> –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siis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sanota</a:t>
            </a:r>
            <a:r>
              <a:rPr lang="en-US" dirty="0">
                <a:cs typeface="Calibri"/>
              </a:rPr>
              <a:t> vain,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kotitaloustyötä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tekevät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työntekijät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ovat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eriarvoisessa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asemassa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minkä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todeta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esim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Katsomalla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numerodataa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heidän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keskimääräisistä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palkoistaan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verrattuna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joidenkin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muiden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työntekijäryhmien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palkkoihin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myöskään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palkkadataa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tutkimalla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olisi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todennäköisesti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voinut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saada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selville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että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juuri</a:t>
            </a:r>
            <a:r>
              <a:rPr lang="en-US" dirty="0">
                <a:cs typeface="Calibri"/>
              </a:rPr>
              <a:t> </a:t>
            </a:r>
            <a:r>
              <a:rPr lang="en-US" dirty="0" err="1"/>
              <a:t>oikeudellinen</a:t>
            </a:r>
            <a:r>
              <a:rPr lang="en-US" dirty="0"/>
              <a:t> </a:t>
            </a:r>
            <a:r>
              <a:rPr lang="en-US" dirty="0" err="1"/>
              <a:t>asema</a:t>
            </a:r>
            <a:r>
              <a:rPr lang="en-US" dirty="0"/>
              <a:t>, </a:t>
            </a:r>
            <a:r>
              <a:rPr lang="en-US" dirty="0" err="1"/>
              <a:t>kotitaloustyön</a:t>
            </a:r>
            <a:r>
              <a:rPr lang="en-US" dirty="0"/>
              <a:t> status ja </a:t>
            </a:r>
            <a:r>
              <a:rPr lang="en-US" dirty="0" err="1"/>
              <a:t>luonne</a:t>
            </a:r>
            <a:r>
              <a:rPr lang="en-US" dirty="0"/>
              <a:t> ja </a:t>
            </a:r>
            <a:r>
              <a:rPr lang="en-US" dirty="0" err="1"/>
              <a:t>kyseisten</a:t>
            </a:r>
            <a:r>
              <a:rPr lang="en-US" dirty="0"/>
              <a:t> </a:t>
            </a:r>
            <a:r>
              <a:rPr lang="en-US" dirty="0" err="1"/>
              <a:t>työsuhteiden</a:t>
            </a:r>
            <a:r>
              <a:rPr lang="en-US" dirty="0"/>
              <a:t> </a:t>
            </a:r>
            <a:r>
              <a:rPr lang="en-US" dirty="0" err="1"/>
              <a:t>muoto</a:t>
            </a:r>
            <a:r>
              <a:rPr lang="en-US" dirty="0"/>
              <a:t> </a:t>
            </a:r>
            <a:r>
              <a:rPr lang="en-US" dirty="0" err="1"/>
              <a:t>tekevät</a:t>
            </a:r>
            <a:r>
              <a:rPr lang="en-US" dirty="0"/>
              <a:t> </a:t>
            </a:r>
            <a:r>
              <a:rPr lang="en-US" dirty="0" err="1"/>
              <a:t>ulkomaalaisten</a:t>
            </a:r>
            <a:r>
              <a:rPr lang="en-US" dirty="0"/>
              <a:t> </a:t>
            </a:r>
            <a:r>
              <a:rPr lang="en-US" dirty="0" err="1"/>
              <a:t>kotitaloustyöntekijöiden</a:t>
            </a:r>
            <a:r>
              <a:rPr lang="en-US" dirty="0"/>
              <a:t> </a:t>
            </a:r>
            <a:r>
              <a:rPr lang="en-US" dirty="0" err="1"/>
              <a:t>asemasta</a:t>
            </a:r>
            <a:r>
              <a:rPr lang="en-US" dirty="0"/>
              <a:t> </a:t>
            </a:r>
            <a:r>
              <a:rPr lang="en-US" dirty="0" err="1"/>
              <a:t>eriarvoisen</a:t>
            </a:r>
            <a:r>
              <a:rPr lang="en-US" dirty="0"/>
              <a:t> </a:t>
            </a:r>
            <a:r>
              <a:rPr lang="en-US" dirty="0" err="1"/>
              <a:t>Suomessa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/>
              <a:t>Eli </a:t>
            </a:r>
            <a:r>
              <a:rPr lang="en-US" dirty="0" err="1"/>
              <a:t>laadullisilla</a:t>
            </a:r>
            <a:r>
              <a:rPr lang="en-US" dirty="0"/>
              <a:t> </a:t>
            </a:r>
            <a:r>
              <a:rPr lang="en-US" dirty="0" err="1"/>
              <a:t>menetelmillä</a:t>
            </a:r>
            <a:r>
              <a:rPr lang="en-US" dirty="0"/>
              <a:t>, </a:t>
            </a:r>
            <a:r>
              <a:rPr lang="en-US" dirty="0" err="1"/>
              <a:t>tässä</a:t>
            </a:r>
            <a:r>
              <a:rPr lang="en-US" dirty="0"/>
              <a:t> </a:t>
            </a:r>
            <a:r>
              <a:rPr lang="en-US" dirty="0" err="1"/>
              <a:t>tapauksessa</a:t>
            </a:r>
            <a:r>
              <a:rPr lang="en-US" dirty="0"/>
              <a:t> </a:t>
            </a:r>
            <a:r>
              <a:rPr lang="en-US" dirty="0" err="1"/>
              <a:t>haastatteluilla</a:t>
            </a:r>
            <a:r>
              <a:rPr lang="en-US" dirty="0"/>
              <a:t>,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saada</a:t>
            </a:r>
            <a:r>
              <a:rPr lang="en-US" dirty="0"/>
              <a:t> </a:t>
            </a:r>
            <a:r>
              <a:rPr lang="en-US" dirty="0" err="1"/>
              <a:t>selville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ja </a:t>
            </a:r>
            <a:r>
              <a:rPr lang="en-US" dirty="0" err="1"/>
              <a:t>tekijöitä</a:t>
            </a:r>
            <a:r>
              <a:rPr lang="en-US" dirty="0"/>
              <a:t>, </a:t>
            </a:r>
            <a:r>
              <a:rPr lang="en-US" dirty="0" err="1"/>
              <a:t>joita</a:t>
            </a:r>
            <a:r>
              <a:rPr lang="en-US" dirty="0"/>
              <a:t> </a:t>
            </a:r>
            <a:r>
              <a:rPr lang="en-US" dirty="0" err="1"/>
              <a:t>pelkästään</a:t>
            </a:r>
            <a:r>
              <a:rPr lang="en-US" dirty="0"/>
              <a:t> </a:t>
            </a:r>
            <a:r>
              <a:rPr lang="en-US" dirty="0" err="1"/>
              <a:t>virallisia</a:t>
            </a:r>
            <a:r>
              <a:rPr lang="en-US" dirty="0"/>
              <a:t> </a:t>
            </a:r>
            <a:r>
              <a:rPr lang="en-US" dirty="0" err="1"/>
              <a:t>asiakirjoja</a:t>
            </a:r>
            <a:r>
              <a:rPr lang="en-US" dirty="0"/>
              <a:t> tai </a:t>
            </a:r>
            <a:r>
              <a:rPr lang="en-US" dirty="0" err="1"/>
              <a:t>rekisteridataa</a:t>
            </a:r>
            <a:r>
              <a:rPr lang="en-US" dirty="0"/>
              <a:t> </a:t>
            </a:r>
            <a:r>
              <a:rPr lang="en-US" dirty="0" err="1"/>
              <a:t>tutkimalla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voisi</a:t>
            </a:r>
            <a:r>
              <a:rPr lang="en-US" dirty="0"/>
              <a:t> </a:t>
            </a:r>
            <a:r>
              <a:rPr lang="en-US" dirty="0" err="1"/>
              <a:t>saada</a:t>
            </a:r>
            <a:r>
              <a:rPr lang="en-US" dirty="0"/>
              <a:t> – </a:t>
            </a:r>
            <a:r>
              <a:rPr lang="en-US" dirty="0" err="1"/>
              <a:t>laadullisia</a:t>
            </a:r>
            <a:r>
              <a:rPr lang="en-US" dirty="0"/>
              <a:t> </a:t>
            </a:r>
            <a:r>
              <a:rPr lang="en-US" dirty="0" err="1"/>
              <a:t>menetelmiä</a:t>
            </a:r>
            <a:r>
              <a:rPr lang="en-US" dirty="0"/>
              <a:t> </a:t>
            </a:r>
            <a:r>
              <a:rPr lang="en-US" dirty="0" err="1"/>
              <a:t>tarvitaan</a:t>
            </a:r>
            <a:r>
              <a:rPr lang="en-US" dirty="0"/>
              <a:t>,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mennä</a:t>
            </a:r>
            <a:r>
              <a:rPr lang="en-US" dirty="0"/>
              <a:t> </a:t>
            </a:r>
            <a:r>
              <a:rPr lang="en-US" dirty="0" err="1"/>
              <a:t>riittävän</a:t>
            </a:r>
            <a:r>
              <a:rPr lang="en-US" dirty="0"/>
              <a:t> </a:t>
            </a:r>
            <a:r>
              <a:rPr lang="en-US" dirty="0" err="1"/>
              <a:t>syvälle</a:t>
            </a:r>
            <a:r>
              <a:rPr lang="en-US" dirty="0"/>
              <a:t> </a:t>
            </a:r>
            <a:r>
              <a:rPr lang="en-US" dirty="0" err="1"/>
              <a:t>aiheeseen</a:t>
            </a:r>
            <a:r>
              <a:rPr lang="en-US" dirty="0"/>
              <a:t> ja </a:t>
            </a:r>
            <a:r>
              <a:rPr lang="en-US" dirty="0" err="1"/>
              <a:t>jotta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vastata</a:t>
            </a:r>
            <a:r>
              <a:rPr lang="en-US" dirty="0"/>
              <a:t> </a:t>
            </a:r>
            <a:r>
              <a:rPr lang="en-US" dirty="0" err="1"/>
              <a:t>kysymykseen</a:t>
            </a:r>
            <a:r>
              <a:rPr lang="en-US" dirty="0"/>
              <a:t> </a:t>
            </a:r>
            <a:r>
              <a:rPr lang="en-US" dirty="0" err="1"/>
              <a:t>riittävällä</a:t>
            </a:r>
            <a:r>
              <a:rPr lang="en-US" dirty="0"/>
              <a:t> </a:t>
            </a:r>
            <a:r>
              <a:rPr lang="en-US" dirty="0" err="1"/>
              <a:t>ymmärryksellä</a:t>
            </a:r>
            <a:r>
              <a:rPr lang="en-US" dirty="0"/>
              <a:t> ja </a:t>
            </a:r>
            <a:r>
              <a:rPr lang="en-US" dirty="0" err="1"/>
              <a:t>yksityiskohtaisuudella</a:t>
            </a:r>
            <a:r>
              <a:rPr lang="en-US" dirty="0"/>
              <a:t>.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tosin</a:t>
            </a:r>
            <a:r>
              <a:rPr lang="en-US" dirty="0"/>
              <a:t> se, </a:t>
            </a:r>
            <a:r>
              <a:rPr lang="en-US" dirty="0" err="1"/>
              <a:t>millaista</a:t>
            </a:r>
            <a:r>
              <a:rPr lang="en-US" dirty="0"/>
              <a:t> </a:t>
            </a:r>
            <a:r>
              <a:rPr lang="en-US" dirty="0" err="1"/>
              <a:t>aineistoa</a:t>
            </a:r>
            <a:r>
              <a:rPr lang="en-US" dirty="0"/>
              <a:t> on </a:t>
            </a:r>
            <a:r>
              <a:rPr lang="en-US" dirty="0" err="1"/>
              <a:t>saatavilla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Jos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mahdollisuutta</a:t>
            </a:r>
            <a:r>
              <a:rPr lang="en-US" dirty="0"/>
              <a:t> </a:t>
            </a:r>
            <a:r>
              <a:rPr lang="en-US" dirty="0" err="1"/>
              <a:t>haastatella</a:t>
            </a:r>
            <a:r>
              <a:rPr lang="en-US" dirty="0"/>
              <a:t> </a:t>
            </a:r>
            <a:r>
              <a:rPr lang="en-US" dirty="0" err="1"/>
              <a:t>jossain</a:t>
            </a:r>
            <a:r>
              <a:rPr lang="en-US" dirty="0"/>
              <a:t> </a:t>
            </a:r>
            <a:r>
              <a:rPr lang="en-US" dirty="0" err="1"/>
              <a:t>prosessissa</a:t>
            </a:r>
            <a:r>
              <a:rPr lang="en-US" dirty="0"/>
              <a:t> </a:t>
            </a:r>
            <a:r>
              <a:rPr lang="en-US" dirty="0" err="1"/>
              <a:t>mukana</a:t>
            </a:r>
            <a:r>
              <a:rPr lang="en-US" dirty="0"/>
              <a:t> </a:t>
            </a:r>
            <a:r>
              <a:rPr lang="en-US" dirty="0" err="1"/>
              <a:t>olleita</a:t>
            </a:r>
            <a:r>
              <a:rPr lang="en-US" dirty="0"/>
              <a:t> </a:t>
            </a:r>
            <a:r>
              <a:rPr lang="en-US" dirty="0" err="1"/>
              <a:t>toimijoita</a:t>
            </a:r>
            <a:r>
              <a:rPr lang="en-US" dirty="0"/>
              <a:t> </a:t>
            </a:r>
            <a:r>
              <a:rPr lang="en-US" dirty="0" err="1"/>
              <a:t>vaan</a:t>
            </a:r>
            <a:r>
              <a:rPr lang="en-US" dirty="0"/>
              <a:t> on vain </a:t>
            </a:r>
            <a:r>
              <a:rPr lang="en-US" dirty="0" err="1"/>
              <a:t>esimerkiksi</a:t>
            </a:r>
            <a:r>
              <a:rPr lang="en-US" dirty="0"/>
              <a:t> </a:t>
            </a:r>
            <a:r>
              <a:rPr lang="en-US" dirty="0" err="1"/>
              <a:t>uutistekstejä</a:t>
            </a:r>
            <a:r>
              <a:rPr lang="en-US" dirty="0"/>
              <a:t> tai </a:t>
            </a:r>
            <a:r>
              <a:rPr lang="en-US" dirty="0" err="1"/>
              <a:t>palkkarekisteridataa</a:t>
            </a:r>
            <a:r>
              <a:rPr lang="en-US" dirty="0"/>
              <a:t> </a:t>
            </a:r>
            <a:r>
              <a:rPr lang="en-US" dirty="0" err="1"/>
              <a:t>saatavilla</a:t>
            </a:r>
            <a:r>
              <a:rPr lang="en-US" dirty="0"/>
              <a:t> </a:t>
            </a:r>
            <a:r>
              <a:rPr lang="en-US" dirty="0" err="1"/>
              <a:t>aiheeseen</a:t>
            </a:r>
            <a:r>
              <a:rPr lang="en-US" dirty="0"/>
              <a:t> </a:t>
            </a:r>
            <a:r>
              <a:rPr lang="en-US" dirty="0" err="1"/>
              <a:t>liittyen</a:t>
            </a:r>
            <a:r>
              <a:rPr lang="en-US" dirty="0"/>
              <a:t>) </a:t>
            </a:r>
            <a:r>
              <a:rPr lang="en-US" dirty="0" err="1"/>
              <a:t>määrittää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,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menetelmää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ja </a:t>
            </a:r>
            <a:r>
              <a:rPr lang="en-US" dirty="0" err="1"/>
              <a:t>millaista</a:t>
            </a:r>
            <a:r>
              <a:rPr lang="en-US" dirty="0"/>
              <a:t> </a:t>
            </a:r>
            <a:r>
              <a:rPr lang="en-US" dirty="0" err="1"/>
              <a:t>tietoa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aiheesta</a:t>
            </a:r>
            <a:r>
              <a:rPr lang="en-US" dirty="0"/>
              <a:t> </a:t>
            </a:r>
            <a:r>
              <a:rPr lang="en-US" dirty="0" err="1"/>
              <a:t>tuottaa</a:t>
            </a:r>
            <a:r>
              <a:rPr lang="en-US" dirty="0"/>
              <a:t> –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ikään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pakotettu</a:t>
            </a:r>
            <a:r>
              <a:rPr lang="en-US" dirty="0"/>
              <a:t> </a:t>
            </a:r>
            <a:r>
              <a:rPr lang="en-US" dirty="0" err="1"/>
              <a:t>valinta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määrällistä</a:t>
            </a:r>
            <a:r>
              <a:rPr lang="en-US" dirty="0"/>
              <a:t> tai </a:t>
            </a:r>
            <a:r>
              <a:rPr lang="en-US" dirty="0" err="1"/>
              <a:t>laadullista</a:t>
            </a:r>
            <a:r>
              <a:rPr lang="en-US" dirty="0"/>
              <a:t> </a:t>
            </a:r>
            <a:r>
              <a:rPr lang="en-US" dirty="0" err="1"/>
              <a:t>tutkimusta</a:t>
            </a:r>
            <a:r>
              <a:rPr lang="en-US" dirty="0"/>
              <a:t> </a:t>
            </a:r>
            <a:r>
              <a:rPr lang="en-US" dirty="0" err="1"/>
              <a:t>jostain</a:t>
            </a:r>
            <a:r>
              <a:rPr lang="en-US" dirty="0"/>
              <a:t> </a:t>
            </a:r>
            <a:r>
              <a:rPr lang="en-US" dirty="0" err="1"/>
              <a:t>aiheesta</a:t>
            </a:r>
            <a:r>
              <a:rPr lang="en-US" dirty="0"/>
              <a:t>, </a:t>
            </a:r>
            <a:r>
              <a:rPr lang="en-US" dirty="0" err="1"/>
              <a:t>jos</a:t>
            </a:r>
            <a:r>
              <a:rPr lang="en-US" dirty="0"/>
              <a:t> on </a:t>
            </a:r>
            <a:r>
              <a:rPr lang="en-US" dirty="0" err="1"/>
              <a:t>pääsy</a:t>
            </a:r>
            <a:r>
              <a:rPr lang="en-US" dirty="0"/>
              <a:t> vain </a:t>
            </a:r>
            <a:r>
              <a:rPr lang="en-US" dirty="0" err="1"/>
              <a:t>tietynlaiseen</a:t>
            </a:r>
            <a:r>
              <a:rPr lang="en-US" dirty="0"/>
              <a:t> </a:t>
            </a:r>
            <a:r>
              <a:rPr lang="en-US" dirty="0" err="1"/>
              <a:t>aineistoon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27345-C91C-4471-9DA2-4221DE85B32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2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5400" err="1">
                <a:latin typeface="Georgia"/>
                <a:cs typeface="Calibri Light"/>
              </a:rPr>
              <a:t>Luento</a:t>
            </a:r>
            <a:r>
              <a:rPr lang="en-US" sz="5400" dirty="0">
                <a:latin typeface="Georgia"/>
                <a:cs typeface="Calibri Light"/>
              </a:rPr>
              <a:t> 1: </a:t>
            </a:r>
            <a:r>
              <a:rPr lang="en-US" sz="5400" err="1">
                <a:latin typeface="Georgia"/>
                <a:cs typeface="Calibri Light"/>
              </a:rPr>
              <a:t>Kurssin</a:t>
            </a:r>
            <a:r>
              <a:rPr lang="en-US" sz="5400" dirty="0">
                <a:latin typeface="Georgia"/>
                <a:cs typeface="Calibri Light"/>
              </a:rPr>
              <a:t> </a:t>
            </a:r>
            <a:r>
              <a:rPr lang="en-US" sz="5400" err="1">
                <a:latin typeface="Georgia"/>
                <a:cs typeface="Calibri Light"/>
              </a:rPr>
              <a:t>esittely</a:t>
            </a:r>
            <a:r>
              <a:rPr lang="en-US" sz="5400" dirty="0">
                <a:latin typeface="Georgia"/>
                <a:cs typeface="Calibri Light"/>
              </a:rPr>
              <a:t> ja </a:t>
            </a:r>
            <a:r>
              <a:rPr lang="en-US" sz="5400" err="1">
                <a:latin typeface="Georgia"/>
                <a:cs typeface="Calibri Light"/>
              </a:rPr>
              <a:t>tutkimuskysymykset</a:t>
            </a:r>
            <a:endParaRPr lang="en-US" sz="4800" err="1">
              <a:latin typeface="Georg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700" err="1">
                <a:latin typeface="Georgia"/>
                <a:cs typeface="Calibri"/>
              </a:rPr>
              <a:t>Ihmisten</a:t>
            </a:r>
            <a:r>
              <a:rPr lang="en-US" sz="1700" dirty="0">
                <a:latin typeface="Georgia"/>
                <a:cs typeface="Calibri"/>
              </a:rPr>
              <a:t> ja </a:t>
            </a:r>
            <a:r>
              <a:rPr lang="en-US" sz="1700" err="1">
                <a:latin typeface="Georgia"/>
                <a:cs typeface="Calibri"/>
              </a:rPr>
              <a:t>organisaatioiden</a:t>
            </a:r>
            <a:r>
              <a:rPr lang="en-US" sz="1700" dirty="0">
                <a:latin typeface="Georgia"/>
                <a:cs typeface="Calibri"/>
              </a:rPr>
              <a:t> </a:t>
            </a:r>
            <a:r>
              <a:rPr lang="en-US" sz="1700" err="1">
                <a:latin typeface="Georgia"/>
                <a:cs typeface="Calibri"/>
              </a:rPr>
              <a:t>tutkimus</a:t>
            </a:r>
            <a:r>
              <a:rPr lang="en-US" sz="1700" dirty="0">
                <a:latin typeface="Georgia"/>
                <a:cs typeface="Calibri"/>
              </a:rPr>
              <a:t>, </a:t>
            </a:r>
            <a:r>
              <a:rPr lang="en-US" sz="1700" err="1">
                <a:latin typeface="Georgia"/>
                <a:cs typeface="Calibri"/>
              </a:rPr>
              <a:t>kevät</a:t>
            </a:r>
            <a:r>
              <a:rPr lang="en-US" sz="1700" dirty="0">
                <a:latin typeface="Georgia"/>
                <a:cs typeface="Calibri"/>
              </a:rPr>
              <a:t> 2024</a:t>
            </a:r>
          </a:p>
          <a:p>
            <a:pPr algn="l"/>
            <a:r>
              <a:rPr lang="en-US" sz="1700" dirty="0">
                <a:latin typeface="Georgia"/>
                <a:cs typeface="Calibri"/>
              </a:rPr>
              <a:t>Aalto-</a:t>
            </a:r>
            <a:r>
              <a:rPr lang="en-US" sz="1700" err="1">
                <a:latin typeface="Georgia"/>
                <a:cs typeface="Calibri"/>
              </a:rPr>
              <a:t>yliopisto</a:t>
            </a:r>
            <a:r>
              <a:rPr lang="en-US" sz="1700" dirty="0">
                <a:latin typeface="Georgia"/>
                <a:cs typeface="Calibri"/>
              </a:rPr>
              <a:t> </a:t>
            </a:r>
          </a:p>
          <a:p>
            <a:pPr algn="l"/>
            <a:r>
              <a:rPr lang="en-US" sz="1700" err="1">
                <a:latin typeface="Georgia"/>
                <a:cs typeface="Calibri"/>
              </a:rPr>
              <a:t>Luennoitsija</a:t>
            </a:r>
            <a:r>
              <a:rPr lang="en-US" sz="1700" dirty="0">
                <a:latin typeface="Georgia"/>
                <a:cs typeface="Calibri"/>
              </a:rPr>
              <a:t>: Vivi </a:t>
            </a:r>
            <a:r>
              <a:rPr lang="en-US" sz="1700" err="1">
                <a:latin typeface="Georgia"/>
                <a:cs typeface="Calibri"/>
              </a:rPr>
              <a:t>Säiläkivi</a:t>
            </a:r>
            <a:endParaRPr lang="en-US" sz="1700">
              <a:latin typeface="Georgia"/>
              <a:cs typeface="Calibri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5D1C2-F6B0-8EA7-BE87-A5867B43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Georgia"/>
                <a:cs typeface="Calibri Light"/>
              </a:rPr>
              <a:t>Läsnäolovaatimukset</a:t>
            </a:r>
            <a:r>
              <a:rPr lang="en-US" sz="5400" dirty="0">
                <a:latin typeface="Georgia"/>
                <a:cs typeface="Calibri Light"/>
              </a:rPr>
              <a:t> 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888F2-4FE9-9700-F152-3D625AEB4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latin typeface="Georgia"/>
                <a:cs typeface="Calibri"/>
              </a:rPr>
              <a:t>Luennoilla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ei</a:t>
            </a:r>
            <a:r>
              <a:rPr lang="en-US" sz="2200" dirty="0">
                <a:latin typeface="Georgia"/>
                <a:cs typeface="Calibri"/>
              </a:rPr>
              <a:t> ole </a:t>
            </a:r>
            <a:r>
              <a:rPr lang="en-US" sz="2200" dirty="0" err="1">
                <a:latin typeface="Georgia"/>
                <a:cs typeface="Calibri"/>
              </a:rPr>
              <a:t>läsnäolopakkoa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mutta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harjoitusryhmissä</a:t>
            </a:r>
            <a:r>
              <a:rPr lang="en-US" sz="2200" dirty="0">
                <a:latin typeface="Georgia"/>
                <a:cs typeface="Calibri"/>
              </a:rPr>
              <a:t> on. </a:t>
            </a:r>
            <a:r>
              <a:rPr lang="en-US" sz="2200" dirty="0" err="1">
                <a:latin typeface="Georgia"/>
                <a:cs typeface="Calibri"/>
              </a:rPr>
              <a:t>Hyvän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arvosanan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saamiseksi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tästä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kurssista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osallistuminen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sekä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luennoille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että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harjoitusryhmiin</a:t>
            </a:r>
            <a:r>
              <a:rPr lang="en-US" sz="2200" dirty="0">
                <a:latin typeface="Georgia"/>
                <a:cs typeface="Calibri"/>
              </a:rPr>
              <a:t> on </a:t>
            </a:r>
            <a:r>
              <a:rPr lang="en-US" sz="2200" dirty="0" err="1">
                <a:latin typeface="Georgia"/>
                <a:cs typeface="Calibri"/>
              </a:rPr>
              <a:t>keskeistä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sillä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tämän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kurssin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aiheet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ovat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uusia</a:t>
            </a:r>
            <a:r>
              <a:rPr lang="en-US" sz="2200" dirty="0">
                <a:latin typeface="Georgia"/>
                <a:cs typeface="Calibri"/>
              </a:rPr>
              <a:t> </a:t>
            </a:r>
          </a:p>
          <a:p>
            <a:r>
              <a:rPr lang="en-US" sz="2200" err="1">
                <a:latin typeface="Georgia"/>
                <a:cs typeface="Calibri"/>
              </a:rPr>
              <a:t>Harjoitusryhmissä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läsnäololista</a:t>
            </a:r>
            <a:r>
              <a:rPr lang="en-US" sz="2200" dirty="0">
                <a:latin typeface="Georgia"/>
                <a:cs typeface="Calibri"/>
              </a:rPr>
              <a:t> (</a:t>
            </a:r>
            <a:r>
              <a:rPr lang="en-US" sz="2200" err="1">
                <a:latin typeface="Georgia"/>
                <a:cs typeface="Calibri"/>
              </a:rPr>
              <a:t>kurssiavustajat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keräävät</a:t>
            </a:r>
            <a:r>
              <a:rPr lang="en-US" sz="2200" dirty="0">
                <a:latin typeface="Georgia"/>
                <a:cs typeface="Calibri"/>
              </a:rPr>
              <a:t>)</a:t>
            </a:r>
          </a:p>
          <a:p>
            <a:r>
              <a:rPr lang="en-US" sz="2200" err="1">
                <a:latin typeface="Georgia"/>
                <a:cs typeface="Calibri"/>
              </a:rPr>
              <a:t>Harjoitusryhmistä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voi</a:t>
            </a:r>
            <a:r>
              <a:rPr lang="en-US" sz="2200" dirty="0">
                <a:latin typeface="Georgia"/>
                <a:cs typeface="Calibri"/>
              </a:rPr>
              <a:t> olla pois </a:t>
            </a:r>
            <a:r>
              <a:rPr lang="en-US" sz="2200" err="1">
                <a:latin typeface="Georgia"/>
                <a:cs typeface="Calibri"/>
              </a:rPr>
              <a:t>yhden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kerran</a:t>
            </a:r>
            <a:endParaRPr lang="en-US" sz="2200">
              <a:latin typeface="Georgia"/>
              <a:cs typeface="Calibri"/>
            </a:endParaRPr>
          </a:p>
          <a:p>
            <a:r>
              <a:rPr lang="en-US" sz="2200" dirty="0">
                <a:latin typeface="Georgia"/>
                <a:cs typeface="Calibri"/>
              </a:rPr>
              <a:t>Jos </a:t>
            </a:r>
            <a:r>
              <a:rPr lang="en-US" sz="2200" err="1">
                <a:latin typeface="Georgia"/>
                <a:cs typeface="Calibri"/>
              </a:rPr>
              <a:t>harjoitusryhmästä</a:t>
            </a:r>
            <a:r>
              <a:rPr lang="en-US" sz="2200" dirty="0">
                <a:latin typeface="Georgia"/>
                <a:cs typeface="Calibri"/>
              </a:rPr>
              <a:t> on </a:t>
            </a:r>
            <a:r>
              <a:rPr lang="en-US" sz="2200" err="1">
                <a:latin typeface="Georgia"/>
                <a:cs typeface="Calibri"/>
              </a:rPr>
              <a:t>poissa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enemmän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kuin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yhden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kerran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err="1">
                <a:latin typeface="Georgia"/>
                <a:cs typeface="Calibri"/>
              </a:rPr>
              <a:t>tulee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tehdä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korvaava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kirjallinen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tehtävä</a:t>
            </a:r>
            <a:r>
              <a:rPr lang="en-US" sz="2200" dirty="0">
                <a:latin typeface="Georgia"/>
                <a:cs typeface="Calibri"/>
              </a:rPr>
              <a:t> - </a:t>
            </a:r>
            <a:r>
              <a:rPr lang="en-US" sz="2200" err="1">
                <a:latin typeface="Georgia"/>
                <a:cs typeface="Calibri"/>
              </a:rPr>
              <a:t>pyydä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korvaava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tehtävä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itse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luennoitsijalta</a:t>
            </a:r>
            <a:endParaRPr lang="en-US" sz="2200">
              <a:latin typeface="Georgia"/>
              <a:cs typeface="Calibri"/>
            </a:endParaRPr>
          </a:p>
          <a:p>
            <a:r>
              <a:rPr lang="en-US" sz="2200" dirty="0">
                <a:latin typeface="Georgia"/>
                <a:cs typeface="Calibri"/>
              </a:rPr>
              <a:t>Jos on </a:t>
            </a:r>
            <a:r>
              <a:rPr lang="en-US" sz="2200" err="1">
                <a:latin typeface="Georgia"/>
                <a:cs typeface="Calibri"/>
              </a:rPr>
              <a:t>yli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kaksi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poissaoloa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harjoitusryhmistä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err="1">
                <a:latin typeface="Georgia"/>
                <a:cs typeface="Calibri"/>
              </a:rPr>
              <a:t>luennoitsija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harkitsee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tapauskohtaisesti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err="1">
                <a:latin typeface="Georgia"/>
                <a:cs typeface="Calibri"/>
              </a:rPr>
              <a:t>voiko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kurssista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saada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suoritusmerkinnän</a:t>
            </a:r>
            <a:endParaRPr lang="en-US" sz="2200">
              <a:latin typeface="Georgia"/>
              <a:cs typeface="Calibri"/>
            </a:endParaRPr>
          </a:p>
          <a:p>
            <a:r>
              <a:rPr lang="en-US" sz="2200" err="1">
                <a:latin typeface="Georgia"/>
                <a:cs typeface="Calibri"/>
              </a:rPr>
              <a:t>Luentoja</a:t>
            </a:r>
            <a:r>
              <a:rPr lang="en-US" sz="2200" dirty="0">
                <a:latin typeface="Georgia"/>
                <a:cs typeface="Calibri"/>
              </a:rPr>
              <a:t> tai </a:t>
            </a:r>
            <a:r>
              <a:rPr lang="en-US" sz="2200" err="1">
                <a:latin typeface="Georgia"/>
                <a:cs typeface="Calibri"/>
              </a:rPr>
              <a:t>harjoitusryhmiä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ei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tallenneta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err="1">
                <a:latin typeface="Georgia"/>
                <a:cs typeface="Calibri"/>
              </a:rPr>
              <a:t>ei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voi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myöskään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osallistua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etänä</a:t>
            </a:r>
            <a:r>
              <a:rPr lang="en-US" sz="2200" dirty="0">
                <a:latin typeface="Georgia"/>
                <a:cs typeface="Calibri"/>
              </a:rPr>
              <a:t> </a:t>
            </a:r>
          </a:p>
          <a:p>
            <a:pPr marL="0" indent="0">
              <a:buNone/>
            </a:pPr>
            <a:endParaRPr lang="en-US" sz="2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77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46C2D-0EDA-40AE-0239-B6B406538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Georgia"/>
                <a:cs typeface="Calibri Light"/>
              </a:rPr>
              <a:t>Mitä</a:t>
            </a:r>
            <a:r>
              <a:rPr lang="en-US" sz="5400" dirty="0">
                <a:latin typeface="Georgia"/>
                <a:cs typeface="Calibri Light"/>
              </a:rPr>
              <a:t> </a:t>
            </a:r>
            <a:r>
              <a:rPr lang="en-US" sz="5400" dirty="0" err="1">
                <a:latin typeface="Georgia"/>
                <a:cs typeface="Calibri Light"/>
              </a:rPr>
              <a:t>ovat</a:t>
            </a:r>
            <a:r>
              <a:rPr lang="en-US" sz="5400" dirty="0">
                <a:latin typeface="Georgia"/>
                <a:cs typeface="Calibri Light"/>
              </a:rPr>
              <a:t> </a:t>
            </a:r>
            <a:r>
              <a:rPr lang="en-US" sz="5400" dirty="0" err="1">
                <a:latin typeface="Georgia"/>
                <a:cs typeface="Calibri Light"/>
              </a:rPr>
              <a:t>tutkimusmenetelmät</a:t>
            </a:r>
            <a:r>
              <a:rPr lang="en-US" sz="5400" dirty="0">
                <a:latin typeface="Georgia"/>
                <a:cs typeface="Calibri Light"/>
              </a:rPr>
              <a:t>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400A2-CF3B-94AD-B88B-27EF972E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dirty="0" err="1">
                <a:latin typeface="Georgia"/>
                <a:cs typeface="Calibri"/>
              </a:rPr>
              <a:t>Yhden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määritelmän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mukaan</a:t>
            </a:r>
            <a:r>
              <a:rPr lang="en-US" sz="2000" dirty="0">
                <a:latin typeface="Georgia"/>
                <a:cs typeface="Calibri"/>
              </a:rPr>
              <a:t>: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tutkimusmenetelmät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ovat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strategioita</a:t>
            </a:r>
            <a:r>
              <a:rPr lang="en-US" sz="2000" dirty="0">
                <a:latin typeface="Georgia"/>
                <a:ea typeface="+mn-lt"/>
                <a:cs typeface="+mn-lt"/>
              </a:rPr>
              <a:t>,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prosesseja</a:t>
            </a:r>
            <a:r>
              <a:rPr lang="en-US" sz="2000" dirty="0">
                <a:latin typeface="Georgia"/>
                <a:ea typeface="+mn-lt"/>
                <a:cs typeface="+mn-lt"/>
              </a:rPr>
              <a:t> tai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tekniikoita</a:t>
            </a:r>
            <a:r>
              <a:rPr lang="en-US" sz="2000" dirty="0">
                <a:latin typeface="Georgia"/>
                <a:ea typeface="+mn-lt"/>
                <a:cs typeface="+mn-lt"/>
              </a:rPr>
              <a:t>,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joilla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kerätään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tietoa</a:t>
            </a:r>
            <a:r>
              <a:rPr lang="en-US" sz="2000" dirty="0">
                <a:latin typeface="Georgia"/>
                <a:ea typeface="+mn-lt"/>
                <a:cs typeface="+mn-lt"/>
              </a:rPr>
              <a:t> tai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todisteita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analyysejä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varten</a:t>
            </a:r>
            <a:r>
              <a:rPr lang="en-US" sz="2000" dirty="0">
                <a:latin typeface="Georgia"/>
                <a:ea typeface="+mn-lt"/>
                <a:cs typeface="+mn-lt"/>
              </a:rPr>
              <a:t>.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Menetelmillä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voidaan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löytää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uutta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tietoa</a:t>
            </a:r>
            <a:r>
              <a:rPr lang="en-US" sz="2000" dirty="0">
                <a:latin typeface="Georgia"/>
                <a:ea typeface="+mn-lt"/>
                <a:cs typeface="+mn-lt"/>
              </a:rPr>
              <a:t> tai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verifioida</a:t>
            </a:r>
            <a:r>
              <a:rPr lang="en-US" sz="2000" dirty="0">
                <a:latin typeface="Georgia"/>
                <a:ea typeface="+mn-lt"/>
                <a:cs typeface="+mn-lt"/>
              </a:rPr>
              <a:t> tai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täydentää</a:t>
            </a:r>
            <a:r>
              <a:rPr lang="en-US" sz="2000" dirty="0">
                <a:latin typeface="Georgia"/>
                <a:ea typeface="+mn-lt"/>
                <a:cs typeface="+mn-lt"/>
              </a:rPr>
              <a:t> jo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olemassa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olevaa</a:t>
            </a:r>
            <a:r>
              <a:rPr lang="en-US" sz="2000" dirty="0">
                <a:latin typeface="Georgia"/>
                <a:ea typeface="+mn-lt"/>
                <a:cs typeface="+mn-lt"/>
              </a:rPr>
              <a:t>. 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Menetelmien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tarkoitus</a:t>
            </a:r>
            <a:r>
              <a:rPr lang="en-US" sz="2000" dirty="0">
                <a:latin typeface="Georgia"/>
                <a:ea typeface="+mn-lt"/>
                <a:cs typeface="+mn-lt"/>
              </a:rPr>
              <a:t> on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auttaa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ymmärtämään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paremmin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tutkimusaihetta</a:t>
            </a:r>
            <a:endParaRPr lang="en-US" sz="2000">
              <a:latin typeface="Georgia"/>
              <a:ea typeface="+mn-lt"/>
              <a:cs typeface="+mn-lt"/>
            </a:endParaRPr>
          </a:p>
          <a:p>
            <a:r>
              <a:rPr lang="en-US" sz="2000" dirty="0" err="1">
                <a:latin typeface="Georgia"/>
                <a:ea typeface="+mn-lt"/>
                <a:cs typeface="+mn-lt"/>
              </a:rPr>
              <a:t>Tieteellisesti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tutkittua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tietoa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voidaan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kutsua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tutkituksi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tiedoksi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koska</a:t>
            </a:r>
            <a:r>
              <a:rPr lang="en-US" sz="2000" dirty="0">
                <a:latin typeface="Georgia"/>
                <a:cs typeface="Calibri"/>
              </a:rPr>
              <a:t> se on </a:t>
            </a:r>
            <a:r>
              <a:rPr lang="en-US" sz="2000" b="1" dirty="0" err="1">
                <a:latin typeface="Georgia"/>
                <a:cs typeface="Calibri"/>
              </a:rPr>
              <a:t>muodostettu</a:t>
            </a:r>
            <a:r>
              <a:rPr lang="en-US" sz="2000" b="1" dirty="0">
                <a:latin typeface="Georgia"/>
                <a:cs typeface="Calibri"/>
              </a:rPr>
              <a:t> </a:t>
            </a:r>
            <a:r>
              <a:rPr lang="en-US" sz="2000" b="1" dirty="0" err="1">
                <a:latin typeface="Georgia"/>
                <a:cs typeface="Calibri"/>
              </a:rPr>
              <a:t>tieteellisen</a:t>
            </a:r>
            <a:r>
              <a:rPr lang="en-US" sz="2000" b="1" dirty="0">
                <a:latin typeface="Georgia"/>
                <a:cs typeface="Calibri"/>
              </a:rPr>
              <a:t> </a:t>
            </a:r>
            <a:r>
              <a:rPr lang="en-US" sz="2000" b="1" dirty="0" err="1">
                <a:latin typeface="Georgia"/>
                <a:cs typeface="Calibri"/>
              </a:rPr>
              <a:t>tutkimusmenetelmän</a:t>
            </a:r>
            <a:r>
              <a:rPr lang="en-US" sz="2000" b="1" dirty="0">
                <a:latin typeface="Georgia"/>
                <a:cs typeface="Calibri"/>
              </a:rPr>
              <a:t> </a:t>
            </a:r>
            <a:r>
              <a:rPr lang="en-US" sz="2000" b="1" dirty="0" err="1">
                <a:latin typeface="Georgia"/>
                <a:cs typeface="Calibri"/>
              </a:rPr>
              <a:t>avulla</a:t>
            </a:r>
            <a:r>
              <a:rPr lang="en-US" sz="2000" b="1" dirty="0">
                <a:latin typeface="Georgia"/>
                <a:cs typeface="Calibri"/>
              </a:rPr>
              <a:t> </a:t>
            </a:r>
            <a:endParaRPr lang="en-US" sz="2000" dirty="0">
              <a:latin typeface="Georgia"/>
              <a:cs typeface="Calibri" panose="020F0502020204030204"/>
            </a:endParaRPr>
          </a:p>
          <a:p>
            <a:r>
              <a:rPr lang="en-US" sz="2000" dirty="0" err="1">
                <a:latin typeface="Georgia"/>
                <a:cs typeface="Calibri" panose="020F0502020204030204"/>
              </a:rPr>
              <a:t>Tutkimusmenetelmissä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yhdistyvät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tiedon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keräämisen</a:t>
            </a:r>
            <a:r>
              <a:rPr lang="en-US" sz="2000" dirty="0">
                <a:latin typeface="Georgia"/>
                <a:cs typeface="Calibri" panose="020F0502020204030204"/>
              </a:rPr>
              <a:t> tapa ja </a:t>
            </a:r>
            <a:r>
              <a:rPr lang="en-US" sz="2000" dirty="0" err="1">
                <a:latin typeface="Georgia"/>
                <a:cs typeface="Calibri" panose="020F0502020204030204"/>
              </a:rPr>
              <a:t>kerätyn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tiedon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analysointitapa</a:t>
            </a:r>
            <a:r>
              <a:rPr lang="en-US" sz="2000" dirty="0">
                <a:latin typeface="Georgia"/>
                <a:cs typeface="Calibri" panose="020F0502020204030204"/>
              </a:rPr>
              <a:t> (</a:t>
            </a:r>
            <a:r>
              <a:rPr lang="en-US" sz="2000" dirty="0" err="1">
                <a:latin typeface="Georgia"/>
                <a:cs typeface="Calibri" panose="020F0502020204030204"/>
              </a:rPr>
              <a:t>esim</a:t>
            </a:r>
            <a:r>
              <a:rPr lang="en-US" sz="2000" dirty="0">
                <a:latin typeface="Georgia"/>
                <a:cs typeface="Calibri" panose="020F0502020204030204"/>
              </a:rPr>
              <a:t>. </a:t>
            </a:r>
            <a:r>
              <a:rPr lang="en-US" sz="2000" dirty="0" err="1">
                <a:latin typeface="Georgia"/>
                <a:cs typeface="Calibri" panose="020F0502020204030204"/>
              </a:rPr>
              <a:t>jos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haluat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käyttää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tilastollisia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menetelmiä</a:t>
            </a:r>
            <a:r>
              <a:rPr lang="en-US" sz="2000" dirty="0">
                <a:latin typeface="Georgia"/>
                <a:cs typeface="Calibri" panose="020F0502020204030204"/>
              </a:rPr>
              <a:t>, </a:t>
            </a:r>
            <a:r>
              <a:rPr lang="en-US" sz="2000" dirty="0" err="1">
                <a:latin typeface="Georgia"/>
                <a:cs typeface="Calibri" panose="020F0502020204030204"/>
              </a:rPr>
              <a:t>täytyy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myös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kerätä</a:t>
            </a:r>
            <a:r>
              <a:rPr lang="en-US" sz="2000" dirty="0">
                <a:latin typeface="Georgia"/>
                <a:cs typeface="Calibri" panose="020F0502020204030204"/>
              </a:rPr>
              <a:t> tai </a:t>
            </a:r>
            <a:r>
              <a:rPr lang="en-US" sz="2000" dirty="0" err="1">
                <a:latin typeface="Georgia"/>
                <a:cs typeface="Calibri" panose="020F0502020204030204"/>
              </a:rPr>
              <a:t>hankkia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jostain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numerodataa</a:t>
            </a:r>
            <a:r>
              <a:rPr lang="en-US" sz="2000" dirty="0">
                <a:latin typeface="Georgia"/>
                <a:cs typeface="Calibri" panose="020F0502020204030204"/>
              </a:rPr>
              <a:t> – </a:t>
            </a:r>
            <a:r>
              <a:rPr lang="en-US" sz="2000" dirty="0" err="1">
                <a:latin typeface="Georgia"/>
                <a:cs typeface="Calibri" panose="020F0502020204030204"/>
              </a:rPr>
              <a:t>jos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haluat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tehdä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laadullisen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teema-analyysin</a:t>
            </a:r>
            <a:r>
              <a:rPr lang="en-US" sz="2000" dirty="0">
                <a:latin typeface="Georgia"/>
                <a:cs typeface="Calibri" panose="020F0502020204030204"/>
              </a:rPr>
              <a:t>, </a:t>
            </a:r>
            <a:r>
              <a:rPr lang="en-US" sz="2000" dirty="0" err="1">
                <a:latin typeface="Georgia"/>
                <a:cs typeface="Calibri" panose="020F0502020204030204"/>
              </a:rPr>
              <a:t>täytyy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kerätä</a:t>
            </a:r>
            <a:r>
              <a:rPr lang="en-US" sz="2000" dirty="0">
                <a:latin typeface="Georgia"/>
                <a:cs typeface="Calibri" panose="020F0502020204030204"/>
              </a:rPr>
              <a:t> tai </a:t>
            </a:r>
            <a:r>
              <a:rPr lang="en-US" sz="2000" dirty="0" err="1">
                <a:latin typeface="Georgia"/>
                <a:cs typeface="Calibri" panose="020F0502020204030204"/>
              </a:rPr>
              <a:t>hankkia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jostain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tekstiaineistoa</a:t>
            </a:r>
            <a:r>
              <a:rPr lang="en-US" sz="2000" dirty="0">
                <a:latin typeface="Georgia"/>
                <a:cs typeface="Calibri" panose="020F0502020204030204"/>
              </a:rPr>
              <a:t>)</a:t>
            </a:r>
          </a:p>
          <a:p>
            <a:r>
              <a:rPr lang="en-US" sz="2000" dirty="0" err="1">
                <a:latin typeface="Georgia"/>
                <a:cs typeface="Calibri" panose="020F0502020204030204"/>
              </a:rPr>
              <a:t>Menetelmä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määrittää</a:t>
            </a:r>
            <a:r>
              <a:rPr lang="en-US" sz="2000" dirty="0">
                <a:latin typeface="Georgia"/>
                <a:cs typeface="Calibri" panose="020F0502020204030204"/>
              </a:rPr>
              <a:t> ja </a:t>
            </a:r>
            <a:r>
              <a:rPr lang="en-US" sz="2000" dirty="0" err="1">
                <a:latin typeface="Georgia"/>
                <a:cs typeface="Calibri" panose="020F0502020204030204"/>
              </a:rPr>
              <a:t>rajoittaa</a:t>
            </a:r>
            <a:r>
              <a:rPr lang="en-US" sz="2000" dirty="0">
                <a:latin typeface="Georgia"/>
                <a:cs typeface="Calibri" panose="020F0502020204030204"/>
              </a:rPr>
              <a:t>, </a:t>
            </a:r>
            <a:r>
              <a:rPr lang="en-US" sz="2000" dirty="0" err="1">
                <a:latin typeface="Georgia"/>
                <a:cs typeface="Calibri" panose="020F0502020204030204"/>
              </a:rPr>
              <a:t>mitä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tietoa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tutkimuskohteesta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voidaan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saada</a:t>
            </a:r>
            <a:r>
              <a:rPr lang="en-US" sz="2000" dirty="0">
                <a:latin typeface="Georgia"/>
                <a:cs typeface="Calibri" panose="020F0502020204030204"/>
              </a:rPr>
              <a:t> (</a:t>
            </a:r>
            <a:r>
              <a:rPr lang="en-US" sz="2000" dirty="0" err="1">
                <a:latin typeface="Georgia"/>
                <a:cs typeface="Calibri" panose="020F0502020204030204"/>
              </a:rPr>
              <a:t>esim</a:t>
            </a:r>
            <a:r>
              <a:rPr lang="en-US" sz="2000" dirty="0">
                <a:latin typeface="Georgia"/>
                <a:cs typeface="Calibri" panose="020F0502020204030204"/>
              </a:rPr>
              <a:t>. </a:t>
            </a:r>
            <a:r>
              <a:rPr lang="en-US" sz="2000" dirty="0" err="1">
                <a:latin typeface="Georgia"/>
                <a:cs typeface="Calibri" panose="020F0502020204030204"/>
              </a:rPr>
              <a:t>naapurin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arvomaailma</a:t>
            </a:r>
            <a:r>
              <a:rPr lang="en-US" sz="2000" dirty="0">
                <a:latin typeface="Georgia"/>
                <a:cs typeface="Calibri" panose="020F0502020204030204"/>
              </a:rPr>
              <a:t>)</a:t>
            </a:r>
          </a:p>
          <a:p>
            <a:r>
              <a:rPr lang="en-US" sz="2000" dirty="0" err="1">
                <a:latin typeface="Georgia"/>
                <a:cs typeface="Calibri" panose="020F0502020204030204"/>
              </a:rPr>
              <a:t>Ihmisten</a:t>
            </a:r>
            <a:r>
              <a:rPr lang="en-US" sz="2000" dirty="0">
                <a:latin typeface="Georgia"/>
                <a:cs typeface="Calibri" panose="020F0502020204030204"/>
              </a:rPr>
              <a:t> ja </a:t>
            </a:r>
            <a:r>
              <a:rPr lang="en-US" sz="2000" dirty="0" err="1">
                <a:latin typeface="Georgia"/>
                <a:cs typeface="Calibri" panose="020F0502020204030204"/>
              </a:rPr>
              <a:t>organisaatioiden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tutkimuksen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kontekstissa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menetelmät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jaetaan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usein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laadullisiin</a:t>
            </a:r>
            <a:r>
              <a:rPr lang="en-US" sz="2000" dirty="0">
                <a:latin typeface="Georgia"/>
                <a:cs typeface="Calibri" panose="020F0502020204030204"/>
              </a:rPr>
              <a:t> ja </a:t>
            </a:r>
            <a:r>
              <a:rPr lang="en-US" sz="2000" dirty="0" err="1">
                <a:latin typeface="Georgia"/>
                <a:cs typeface="Calibri" panose="020F0502020204030204"/>
              </a:rPr>
              <a:t>määrällisiin</a:t>
            </a:r>
            <a:r>
              <a:rPr lang="en-US" sz="2000" dirty="0">
                <a:latin typeface="Georgia"/>
                <a:cs typeface="Calibri" panose="020F0502020204030204"/>
              </a:rPr>
              <a:t> (</a:t>
            </a:r>
            <a:r>
              <a:rPr lang="en-US" sz="2000" dirty="0" err="1">
                <a:latin typeface="Georgia"/>
                <a:cs typeface="Calibri" panose="020F0502020204030204"/>
              </a:rPr>
              <a:t>kvalitatiivisiin</a:t>
            </a:r>
            <a:r>
              <a:rPr lang="en-US" sz="2000" dirty="0">
                <a:latin typeface="Georgia"/>
                <a:cs typeface="Calibri" panose="020F0502020204030204"/>
              </a:rPr>
              <a:t> ja </a:t>
            </a:r>
            <a:r>
              <a:rPr lang="en-US" sz="2000" dirty="0" err="1">
                <a:latin typeface="Georgia"/>
                <a:cs typeface="Calibri" panose="020F0502020204030204"/>
              </a:rPr>
              <a:t>kvantitatiivisiin</a:t>
            </a:r>
            <a:r>
              <a:rPr lang="en-US" sz="2000" dirty="0">
                <a:latin typeface="Georgia"/>
                <a:cs typeface="Calibri" panose="020F0502020204030204"/>
              </a:rPr>
              <a:t>) </a:t>
            </a:r>
            <a:r>
              <a:rPr lang="en-US" sz="2000" dirty="0" err="1">
                <a:latin typeface="Georgia"/>
                <a:cs typeface="Calibri" panose="020F0502020204030204"/>
              </a:rPr>
              <a:t>tutkimusmenetelmiin</a:t>
            </a:r>
            <a:endParaRPr lang="en-US" sz="2000" dirty="0">
              <a:latin typeface="Georgi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955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F5216-94F5-156C-1304-C3A67473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err="1">
                <a:latin typeface="Georgia"/>
                <a:cs typeface="Calibri Light"/>
              </a:rPr>
              <a:t>Mitä</a:t>
            </a:r>
            <a:r>
              <a:rPr lang="en-US" sz="4000" dirty="0">
                <a:latin typeface="Georgia"/>
                <a:cs typeface="Calibri Light"/>
              </a:rPr>
              <a:t> </a:t>
            </a:r>
            <a:r>
              <a:rPr lang="en-US" sz="4000" err="1">
                <a:latin typeface="Georgia"/>
                <a:cs typeface="Calibri Light"/>
              </a:rPr>
              <a:t>ovat</a:t>
            </a:r>
            <a:r>
              <a:rPr lang="en-US" sz="4000" dirty="0">
                <a:latin typeface="Georgia"/>
                <a:cs typeface="Calibri Light"/>
              </a:rPr>
              <a:t> </a:t>
            </a:r>
            <a:r>
              <a:rPr lang="en-US" sz="4000" err="1">
                <a:latin typeface="Georgia"/>
                <a:cs typeface="Calibri Light"/>
              </a:rPr>
              <a:t>laadulliset</a:t>
            </a:r>
            <a:r>
              <a:rPr lang="en-US" sz="4000" dirty="0">
                <a:latin typeface="Georgia"/>
                <a:cs typeface="Calibri Light"/>
              </a:rPr>
              <a:t> </a:t>
            </a:r>
            <a:r>
              <a:rPr lang="en-US" sz="4000" err="1">
                <a:latin typeface="Georgia"/>
                <a:cs typeface="Calibri Light"/>
              </a:rPr>
              <a:t>tutkimusmenetelmät</a:t>
            </a:r>
            <a:r>
              <a:rPr lang="en-US" sz="4000" dirty="0">
                <a:latin typeface="Georgia"/>
                <a:cs typeface="Calibri Light"/>
              </a:rPr>
              <a:t>?</a:t>
            </a:r>
            <a:endParaRPr lang="en-US" sz="4000">
              <a:latin typeface="Georgia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1E8B-1DFA-DE91-F445-42357CCF6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200" dirty="0" err="1">
                <a:latin typeface="Georgia"/>
                <a:ea typeface="+mn-lt"/>
                <a:cs typeface="+mn-lt"/>
              </a:rPr>
              <a:t>Laadullisen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tutkimuksen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tavoitteena</a:t>
            </a:r>
            <a:r>
              <a:rPr lang="en-US" sz="2200" dirty="0">
                <a:latin typeface="Georgia"/>
                <a:ea typeface="+mn-lt"/>
                <a:cs typeface="+mn-lt"/>
              </a:rPr>
              <a:t> on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luoda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syvällinen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näkemys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tietystä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sosiaaliseen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toimintaan</a:t>
            </a:r>
            <a:r>
              <a:rPr lang="en-US" sz="2200" dirty="0">
                <a:latin typeface="Georgia"/>
                <a:ea typeface="+mn-lt"/>
                <a:cs typeface="+mn-lt"/>
              </a:rPr>
              <a:t> ja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toimijoihin</a:t>
            </a:r>
            <a:r>
              <a:rPr lang="en-US" sz="2200" dirty="0">
                <a:latin typeface="Georgia"/>
                <a:ea typeface="+mn-lt"/>
                <a:cs typeface="+mn-lt"/>
              </a:rPr>
              <a:t> (</a:t>
            </a:r>
            <a:r>
              <a:rPr lang="en-US" sz="2200" dirty="0" err="1">
                <a:latin typeface="Georgia"/>
                <a:ea typeface="+mn-lt"/>
                <a:cs typeface="+mn-lt"/>
              </a:rPr>
              <a:t>ihmiset</a:t>
            </a:r>
            <a:r>
              <a:rPr lang="en-US" sz="2200" dirty="0">
                <a:latin typeface="Georgia"/>
                <a:ea typeface="+mn-lt"/>
                <a:cs typeface="+mn-lt"/>
              </a:rPr>
              <a:t>,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yhteisöt</a:t>
            </a:r>
            <a:r>
              <a:rPr lang="en-US" sz="2200" dirty="0">
                <a:latin typeface="Georgia"/>
                <a:ea typeface="+mn-lt"/>
                <a:cs typeface="+mn-lt"/>
              </a:rPr>
              <a:t>,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järjestöt</a:t>
            </a:r>
            <a:r>
              <a:rPr lang="en-US" sz="2200" dirty="0">
                <a:latin typeface="Georgia"/>
                <a:ea typeface="+mn-lt"/>
                <a:cs typeface="+mn-lt"/>
              </a:rPr>
              <a:t>,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instituutiot</a:t>
            </a:r>
            <a:r>
              <a:rPr lang="en-US" sz="2200" dirty="0">
                <a:latin typeface="Georgia"/>
                <a:ea typeface="+mn-lt"/>
                <a:cs typeface="+mn-lt"/>
              </a:rPr>
              <a:t>)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liittyvistä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aiheista</a:t>
            </a:r>
            <a:r>
              <a:rPr lang="en-US" sz="2200" dirty="0">
                <a:latin typeface="Georgia"/>
                <a:ea typeface="+mn-lt"/>
                <a:cs typeface="+mn-lt"/>
              </a:rPr>
              <a:t>. </a:t>
            </a:r>
            <a:r>
              <a:rPr lang="en-US" sz="2200" dirty="0" err="1">
                <a:latin typeface="Georgia"/>
                <a:ea typeface="+mn-lt"/>
                <a:cs typeface="+mn-lt"/>
              </a:rPr>
              <a:t>Keskittyminen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kieleen</a:t>
            </a:r>
            <a:r>
              <a:rPr lang="en-US" sz="2200" dirty="0">
                <a:latin typeface="Georgia"/>
                <a:ea typeface="+mn-lt"/>
                <a:cs typeface="+mn-lt"/>
              </a:rPr>
              <a:t> ja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sanoihin</a:t>
            </a:r>
            <a:r>
              <a:rPr lang="en-US" sz="2200" dirty="0">
                <a:latin typeface="Georgia"/>
                <a:ea typeface="+mn-lt"/>
                <a:cs typeface="+mn-lt"/>
              </a:rPr>
              <a:t>,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kuviin</a:t>
            </a:r>
            <a:r>
              <a:rPr lang="en-US" sz="2200" dirty="0">
                <a:latin typeface="Georgia"/>
                <a:ea typeface="+mn-lt"/>
                <a:cs typeface="+mn-lt"/>
              </a:rPr>
              <a:t>,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esineisiin</a:t>
            </a:r>
            <a:r>
              <a:rPr lang="en-US" sz="2200" dirty="0">
                <a:latin typeface="Georgia"/>
                <a:ea typeface="+mn-lt"/>
                <a:cs typeface="+mn-lt"/>
              </a:rPr>
              <a:t> ja </a:t>
            </a:r>
            <a:r>
              <a:rPr lang="en-US" sz="2200" dirty="0" err="1">
                <a:latin typeface="Georgia"/>
                <a:ea typeface="+mn-lt"/>
                <a:cs typeface="+mn-lt"/>
              </a:rPr>
              <a:t>käytäntöihin</a:t>
            </a:r>
            <a:r>
              <a:rPr lang="en-US" sz="2200" dirty="0">
                <a:latin typeface="Georgia"/>
                <a:ea typeface="+mn-lt"/>
                <a:cs typeface="+mn-lt"/>
              </a:rPr>
              <a:t>. </a:t>
            </a:r>
            <a:endParaRPr lang="en-US" dirty="0">
              <a:latin typeface="Georgia"/>
              <a:ea typeface="+mn-lt"/>
              <a:cs typeface="+mn-lt"/>
            </a:endParaRPr>
          </a:p>
          <a:p>
            <a:r>
              <a:rPr lang="en-US" sz="2200" err="1">
                <a:latin typeface="Georgia"/>
                <a:ea typeface="+mn-lt"/>
                <a:cs typeface="+mn-lt"/>
              </a:rPr>
              <a:t>Laadullinen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tutkimus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yrittää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luoda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ymmärrystä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jostain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tietystä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sosiaalisesta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maailmasta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tutkimalla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miten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tämän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sosiaalisen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maailman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toimijat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tulkitsevat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sen</a:t>
            </a:r>
            <a:r>
              <a:rPr lang="en-US" sz="2200" dirty="0">
                <a:latin typeface="Georgia"/>
                <a:ea typeface="+mn-lt"/>
                <a:cs typeface="+mn-lt"/>
              </a:rPr>
              <a:t> (</a:t>
            </a:r>
            <a:r>
              <a:rPr lang="en-US" sz="2200" err="1">
                <a:latin typeface="Georgia"/>
                <a:ea typeface="+mn-lt"/>
                <a:cs typeface="+mn-lt"/>
              </a:rPr>
              <a:t>esim</a:t>
            </a:r>
            <a:r>
              <a:rPr lang="en-US" sz="2200" dirty="0">
                <a:latin typeface="Georgia"/>
                <a:ea typeface="+mn-lt"/>
                <a:cs typeface="+mn-lt"/>
              </a:rPr>
              <a:t>. </a:t>
            </a:r>
            <a:r>
              <a:rPr lang="en-US" sz="2200" err="1">
                <a:latin typeface="Georgia"/>
                <a:ea typeface="+mn-lt"/>
                <a:cs typeface="+mn-lt"/>
              </a:rPr>
              <a:t>puolistrukturoidut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teemahaastattelut</a:t>
            </a:r>
            <a:r>
              <a:rPr lang="en-US" sz="2200" dirty="0">
                <a:latin typeface="Georgia"/>
                <a:ea typeface="+mn-lt"/>
                <a:cs typeface="+mn-lt"/>
              </a:rPr>
              <a:t>, </a:t>
            </a:r>
            <a:r>
              <a:rPr lang="en-US" sz="2200" err="1">
                <a:latin typeface="Georgia"/>
                <a:ea typeface="+mn-lt"/>
                <a:cs typeface="+mn-lt"/>
              </a:rPr>
              <a:t>joita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tällä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kurssilla</a:t>
            </a:r>
            <a:r>
              <a:rPr lang="en-US" sz="2200" dirty="0">
                <a:latin typeface="Georgia"/>
                <a:ea typeface="+mn-lt"/>
                <a:cs typeface="+mn-lt"/>
              </a:rPr>
              <a:t> </a:t>
            </a:r>
            <a:r>
              <a:rPr lang="en-US" sz="2200" err="1">
                <a:latin typeface="Georgia"/>
                <a:ea typeface="+mn-lt"/>
                <a:cs typeface="+mn-lt"/>
              </a:rPr>
              <a:t>tehdään</a:t>
            </a:r>
            <a:r>
              <a:rPr lang="en-US" sz="2200" dirty="0">
                <a:latin typeface="Georgia"/>
                <a:ea typeface="+mn-lt"/>
                <a:cs typeface="+mn-lt"/>
              </a:rPr>
              <a:t>)</a:t>
            </a:r>
            <a:endParaRPr lang="en-US" dirty="0">
              <a:latin typeface="Georgia"/>
              <a:cs typeface="Calibri" panose="020F0502020204030204"/>
            </a:endParaRPr>
          </a:p>
          <a:p>
            <a:r>
              <a:rPr lang="en-US" sz="2200" dirty="0">
                <a:latin typeface="Georgia"/>
                <a:cs typeface="Calibri"/>
              </a:rPr>
              <a:t>Thick description = </a:t>
            </a:r>
            <a:r>
              <a:rPr lang="en-US" sz="2200" dirty="0" err="1">
                <a:latin typeface="Georgia"/>
                <a:cs typeface="Calibri"/>
              </a:rPr>
              <a:t>aiheen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paksu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tiheä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syvä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kuvaaminen</a:t>
            </a:r>
            <a:endParaRPr lang="en-US" sz="2200" dirty="0">
              <a:latin typeface="Georgia"/>
              <a:cs typeface="Calibri"/>
            </a:endParaRPr>
          </a:p>
          <a:p>
            <a:r>
              <a:rPr lang="en-US" sz="2200" err="1">
                <a:latin typeface="Georgia"/>
                <a:cs typeface="Calibri"/>
              </a:rPr>
              <a:t>Haastatteluiden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lisäksi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esimerkiksi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etnografia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err="1">
                <a:latin typeface="Georgia"/>
                <a:cs typeface="Calibri"/>
              </a:rPr>
              <a:t>diskurssianalyysi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err="1">
                <a:latin typeface="Georgia"/>
                <a:cs typeface="Calibri"/>
              </a:rPr>
              <a:t>tekstianalyysi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err="1">
                <a:latin typeface="Georgia"/>
                <a:cs typeface="Calibri"/>
              </a:rPr>
              <a:t>kuva-analyysi</a:t>
            </a:r>
            <a:endParaRPr lang="en-US" sz="2200">
              <a:latin typeface="Georgia"/>
              <a:cs typeface="Calibri"/>
            </a:endParaRPr>
          </a:p>
          <a:p>
            <a:r>
              <a:rPr lang="en-US" sz="2200" dirty="0" err="1">
                <a:latin typeface="Georgia"/>
                <a:cs typeface="Calibri"/>
              </a:rPr>
              <a:t>Tällä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kurssilla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keskitytään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haastatteluihin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tarkemmin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puolistrukturoituun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teemahaastatteluun</a:t>
            </a:r>
            <a:r>
              <a:rPr lang="en-US" sz="2200" dirty="0">
                <a:latin typeface="Georgia"/>
                <a:cs typeface="Calibri"/>
              </a:rPr>
              <a:t> ja </a:t>
            </a:r>
            <a:r>
              <a:rPr lang="en-US" sz="2200" dirty="0" err="1">
                <a:latin typeface="Georgia"/>
                <a:cs typeface="Calibri"/>
              </a:rPr>
              <a:t>sen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induktiviiseen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koodaamiseen</a:t>
            </a:r>
            <a:r>
              <a:rPr lang="en-US" sz="2200" dirty="0">
                <a:latin typeface="Georgia"/>
                <a:cs typeface="Calibri"/>
              </a:rPr>
              <a:t> ja </a:t>
            </a:r>
            <a:r>
              <a:rPr lang="en-US" sz="2200" dirty="0" err="1">
                <a:latin typeface="Georgia"/>
                <a:cs typeface="Calibri"/>
              </a:rPr>
              <a:t>teema-analyysiin</a:t>
            </a:r>
            <a:r>
              <a:rPr lang="en-US" sz="2200" dirty="0">
                <a:latin typeface="Georgia"/>
                <a:cs typeface="Calibri"/>
              </a:rPr>
              <a:t> (</a:t>
            </a:r>
            <a:r>
              <a:rPr lang="en-US" sz="2200" dirty="0" err="1">
                <a:latin typeface="Georgia"/>
                <a:cs typeface="Calibri"/>
              </a:rPr>
              <a:t>osittain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käytännön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syistä</a:t>
            </a:r>
            <a:r>
              <a:rPr lang="en-US" sz="2200" dirty="0">
                <a:latin typeface="Georgia"/>
                <a:cs typeface="Calibri"/>
              </a:rPr>
              <a:t>) </a:t>
            </a:r>
          </a:p>
          <a:p>
            <a:r>
              <a:rPr lang="en-US" sz="2200" dirty="0">
                <a:latin typeface="Georgia"/>
              </a:rPr>
              <a:t>Clark ja </a:t>
            </a:r>
            <a:r>
              <a:rPr lang="en-US" sz="2200" dirty="0" err="1">
                <a:latin typeface="Georgia"/>
              </a:rPr>
              <a:t>muut</a:t>
            </a:r>
            <a:r>
              <a:rPr lang="en-US" sz="2200" dirty="0">
                <a:latin typeface="Georgia"/>
              </a:rPr>
              <a:t>, 2021, </a:t>
            </a:r>
            <a:r>
              <a:rPr lang="en-US" sz="2200" i="1" dirty="0">
                <a:latin typeface="Georgia"/>
              </a:rPr>
              <a:t>Bryman's Social Research Methods</a:t>
            </a:r>
            <a:r>
              <a:rPr lang="en-US" sz="2200" dirty="0">
                <a:latin typeface="Georgia"/>
              </a:rPr>
              <a:t>, Oxford University Press</a:t>
            </a:r>
            <a:endParaRPr lang="en-US" sz="2200" dirty="0">
              <a:latin typeface="Georgia"/>
              <a:cs typeface="Calibri"/>
            </a:endParaRPr>
          </a:p>
          <a:p>
            <a:endParaRPr lang="en-US" sz="2200" dirty="0">
              <a:latin typeface="Georgia"/>
              <a:cs typeface="Calibri"/>
            </a:endParaRPr>
          </a:p>
          <a:p>
            <a:endParaRPr lang="en-US" sz="2200" dirty="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61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3843-EACB-AA78-8463-3FD08D035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18" y="357270"/>
            <a:ext cx="10515600" cy="1325563"/>
          </a:xfrm>
        </p:spPr>
        <p:txBody>
          <a:bodyPr/>
          <a:lstStyle/>
          <a:p>
            <a:r>
              <a:rPr lang="en-US" sz="3600" dirty="0" err="1">
                <a:latin typeface="Georgia"/>
                <a:cs typeface="Calibri Light"/>
              </a:rPr>
              <a:t>Esimerkkejä</a:t>
            </a:r>
            <a:r>
              <a:rPr lang="en-US" sz="3600" dirty="0">
                <a:latin typeface="Georgia"/>
                <a:cs typeface="Calibri Light"/>
              </a:rPr>
              <a:t> </a:t>
            </a:r>
            <a:r>
              <a:rPr lang="en-US" sz="3600" dirty="0" err="1">
                <a:latin typeface="Georgia"/>
                <a:cs typeface="Calibri Light"/>
              </a:rPr>
              <a:t>laadullisista</a:t>
            </a:r>
            <a:r>
              <a:rPr lang="en-US" sz="3600" dirty="0">
                <a:latin typeface="Georgia"/>
                <a:cs typeface="Calibri Light"/>
              </a:rPr>
              <a:t> </a:t>
            </a:r>
            <a:r>
              <a:rPr lang="en-US" sz="3600" dirty="0" err="1">
                <a:latin typeface="Georgia"/>
                <a:cs typeface="Calibri Light"/>
              </a:rPr>
              <a:t>haastattelututkimuksista</a:t>
            </a:r>
            <a:endParaRPr lang="en-US" sz="3600" dirty="0" err="1">
              <a:latin typeface="Georgia"/>
            </a:endParaRPr>
          </a:p>
        </p:txBody>
      </p:sp>
      <p:pic>
        <p:nvPicPr>
          <p:cNvPr id="4" name="Content Placeholder 3" descr="A document with text on it&#10;&#10;Description automatically generated">
            <a:extLst>
              <a:ext uri="{FF2B5EF4-FFF2-40B4-BE49-F238E27FC236}">
                <a16:creationId xmlns:a16="http://schemas.microsoft.com/office/drawing/2014/main" id="{0B47C3E0-A380-7357-B7BE-8180C3D5B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8873" y="1599167"/>
            <a:ext cx="4124962" cy="45146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ADBB13-9107-1348-C75E-D989C5899234}"/>
              </a:ext>
            </a:extLst>
          </p:cNvPr>
          <p:cNvSpPr txBox="1"/>
          <p:nvPr/>
        </p:nvSpPr>
        <p:spPr>
          <a:xfrm>
            <a:off x="2194159" y="6160483"/>
            <a:ext cx="356957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i="1" dirty="0" err="1">
                <a:latin typeface="Georgia"/>
                <a:ea typeface="+mn-lt"/>
                <a:cs typeface="+mn-lt"/>
              </a:rPr>
              <a:t>Politiikka</a:t>
            </a:r>
            <a:r>
              <a:rPr lang="en-US" sz="1000" dirty="0">
                <a:latin typeface="Georgia"/>
                <a:ea typeface="+mn-lt"/>
                <a:cs typeface="+mn-lt"/>
              </a:rPr>
              <a:t> 62:1, s. 33–55, 2020</a:t>
            </a:r>
            <a:endParaRPr lang="en-US" sz="1000">
              <a:latin typeface="Georgia"/>
              <a:cs typeface="Calibri" panose="020F0502020204030204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3C90381-AC76-11DF-39B0-6868194B3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601" y="1714500"/>
            <a:ext cx="3717961" cy="490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8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4763D6-7280-CB69-95DC-38D542D1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600" err="1">
                <a:latin typeface="Georgia"/>
                <a:cs typeface="Calibri Light"/>
              </a:rPr>
              <a:t>Mitä</a:t>
            </a:r>
            <a:r>
              <a:rPr lang="en-US" sz="4600" dirty="0">
                <a:latin typeface="Georgia"/>
                <a:cs typeface="Calibri Light"/>
              </a:rPr>
              <a:t> </a:t>
            </a:r>
            <a:r>
              <a:rPr lang="en-US" sz="4600" err="1">
                <a:latin typeface="Georgia"/>
                <a:cs typeface="Calibri Light"/>
              </a:rPr>
              <a:t>ovat</a:t>
            </a:r>
            <a:r>
              <a:rPr lang="en-US" sz="4600" dirty="0">
                <a:latin typeface="Georgia"/>
                <a:cs typeface="Calibri Light"/>
              </a:rPr>
              <a:t> </a:t>
            </a:r>
            <a:r>
              <a:rPr lang="en-US" sz="4600" err="1">
                <a:latin typeface="Georgia"/>
                <a:cs typeface="Calibri Light"/>
              </a:rPr>
              <a:t>määrälliset</a:t>
            </a:r>
            <a:r>
              <a:rPr lang="en-US" sz="4600" dirty="0">
                <a:latin typeface="Georgia"/>
                <a:cs typeface="Calibri Light"/>
              </a:rPr>
              <a:t> </a:t>
            </a:r>
            <a:r>
              <a:rPr lang="en-US" sz="4600" err="1">
                <a:latin typeface="Georgia"/>
                <a:cs typeface="Calibri Light"/>
              </a:rPr>
              <a:t>tutkimusmenetelmät</a:t>
            </a:r>
            <a:r>
              <a:rPr lang="en-US" sz="4600" dirty="0">
                <a:latin typeface="Georgia"/>
                <a:cs typeface="Calibri Light"/>
              </a:rPr>
              <a:t>?</a:t>
            </a:r>
            <a:endParaRPr lang="en-US" sz="4600" dirty="0">
              <a:latin typeface="Georgia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60DA8-98E2-C2CD-65D4-6B3867339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4631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Georgia"/>
                <a:cs typeface="Calibri" panose="020F0502020204030204"/>
              </a:rPr>
              <a:t>Keskitytään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keräämään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määrällistä</a:t>
            </a:r>
            <a:r>
              <a:rPr lang="en-US" sz="2000" dirty="0">
                <a:latin typeface="Georgia"/>
                <a:cs typeface="Calibri" panose="020F0502020204030204"/>
              </a:rPr>
              <a:t> (quantified) </a:t>
            </a:r>
            <a:r>
              <a:rPr lang="en-US" sz="2000" dirty="0" err="1">
                <a:latin typeface="Georgia"/>
                <a:cs typeface="Calibri" panose="020F0502020204030204"/>
              </a:rPr>
              <a:t>tutkimusdataa</a:t>
            </a:r>
            <a:r>
              <a:rPr lang="en-US" sz="2000" dirty="0">
                <a:latin typeface="Georgia"/>
                <a:cs typeface="Calibri" panose="020F0502020204030204"/>
              </a:rPr>
              <a:t> tai –</a:t>
            </a:r>
            <a:r>
              <a:rPr lang="en-US" sz="2000" dirty="0" err="1">
                <a:latin typeface="Georgia"/>
                <a:cs typeface="Calibri" panose="020F0502020204030204"/>
              </a:rPr>
              <a:t>aineistoa</a:t>
            </a:r>
            <a:r>
              <a:rPr lang="en-US" sz="2000" dirty="0">
                <a:latin typeface="Georgia"/>
                <a:cs typeface="Calibri" panose="020F0502020204030204"/>
              </a:rPr>
              <a:t> – </a:t>
            </a:r>
            <a:r>
              <a:rPr lang="en-US" sz="2000" dirty="0" err="1">
                <a:latin typeface="Georgia"/>
                <a:cs typeface="Calibri" panose="020F0502020204030204"/>
              </a:rPr>
              <a:t>ihmisten</a:t>
            </a:r>
            <a:r>
              <a:rPr lang="en-US" sz="2000" dirty="0">
                <a:latin typeface="Georgia"/>
                <a:cs typeface="Calibri" panose="020F0502020204030204"/>
              </a:rPr>
              <a:t> ja </a:t>
            </a:r>
            <a:r>
              <a:rPr lang="en-US" sz="2000" dirty="0" err="1">
                <a:latin typeface="Georgia"/>
                <a:cs typeface="Calibri" panose="020F0502020204030204"/>
              </a:rPr>
              <a:t>organisaatioiden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tutkimuksen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kontekstissa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tämä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tarkoittaa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sitä</a:t>
            </a:r>
            <a:r>
              <a:rPr lang="en-US" sz="2000" dirty="0">
                <a:latin typeface="Georgia"/>
                <a:cs typeface="Calibri" panose="020F0502020204030204"/>
              </a:rPr>
              <a:t>, </a:t>
            </a:r>
            <a:r>
              <a:rPr lang="en-US" sz="2000" dirty="0" err="1">
                <a:latin typeface="Georgia"/>
                <a:cs typeface="Calibri" panose="020F0502020204030204"/>
              </a:rPr>
              <a:t>että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tutkimusaihetta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pyritään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mittaamaan</a:t>
            </a:r>
            <a:r>
              <a:rPr lang="en-US" sz="2000" dirty="0">
                <a:latin typeface="Georgia"/>
                <a:cs typeface="Calibri" panose="020F0502020204030204"/>
              </a:rPr>
              <a:t> ja </a:t>
            </a:r>
            <a:r>
              <a:rPr lang="en-US" sz="2000" dirty="0" err="1">
                <a:latin typeface="Georgia"/>
                <a:cs typeface="Calibri" panose="020F0502020204030204"/>
              </a:rPr>
              <a:t>ymmärtämään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numeroilla</a:t>
            </a:r>
            <a:r>
              <a:rPr lang="en-US" sz="2000" dirty="0">
                <a:latin typeface="Georgia"/>
                <a:cs typeface="Calibri" panose="020F0502020204030204"/>
              </a:rPr>
              <a:t> </a:t>
            </a:r>
          </a:p>
          <a:p>
            <a:r>
              <a:rPr lang="en-US" sz="2000" dirty="0" err="1">
                <a:latin typeface="Georgia"/>
                <a:cs typeface="Calibri" panose="020F0502020204030204"/>
              </a:rPr>
              <a:t>Tutkimuskysymystä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pyritään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selittämään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numeroista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vedetyillä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johtopäätöksillä</a:t>
            </a:r>
            <a:r>
              <a:rPr lang="en-US" sz="2000" dirty="0">
                <a:latin typeface="Georgia"/>
                <a:cs typeface="Calibri" panose="020F0502020204030204"/>
              </a:rPr>
              <a:t> </a:t>
            </a:r>
          </a:p>
          <a:p>
            <a:r>
              <a:rPr lang="en-US" sz="2000" dirty="0">
                <a:latin typeface="Georgia"/>
                <a:cs typeface="Calibri" panose="020F0502020204030204"/>
              </a:rPr>
              <a:t>Thin description – </a:t>
            </a:r>
            <a:r>
              <a:rPr lang="en-US" sz="2000" dirty="0" err="1">
                <a:latin typeface="Georgia"/>
                <a:cs typeface="Calibri" panose="020F0502020204030204"/>
              </a:rPr>
              <a:t>ohut</a:t>
            </a:r>
            <a:r>
              <a:rPr lang="en-US" sz="2000" dirty="0">
                <a:latin typeface="Georgia"/>
                <a:cs typeface="Calibri" panose="020F0502020204030204"/>
              </a:rPr>
              <a:t>, </a:t>
            </a:r>
            <a:r>
              <a:rPr lang="en-US" sz="2000" dirty="0" err="1">
                <a:latin typeface="Georgia"/>
                <a:cs typeface="Calibri" panose="020F0502020204030204"/>
              </a:rPr>
              <a:t>pinnallinen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kuvailu</a:t>
            </a:r>
            <a:r>
              <a:rPr lang="en-US" sz="2000" dirty="0">
                <a:latin typeface="Georgia"/>
                <a:cs typeface="Calibri" panose="020F0502020204030204"/>
              </a:rPr>
              <a:t> (</a:t>
            </a:r>
            <a:r>
              <a:rPr lang="en-US" sz="2000" dirty="0" err="1">
                <a:latin typeface="Georgia"/>
                <a:cs typeface="Calibri" panose="020F0502020204030204"/>
              </a:rPr>
              <a:t>yhtä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syvä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ymmärrys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kuin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laadullisten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menetelmien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kautta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saavutettu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ei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välttämättä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mahdollista</a:t>
            </a:r>
            <a:r>
              <a:rPr lang="en-US" sz="2000" dirty="0">
                <a:latin typeface="Georgia"/>
                <a:cs typeface="Calibri" panose="020F0502020204030204"/>
              </a:rPr>
              <a:t>)</a:t>
            </a:r>
          </a:p>
          <a:p>
            <a:r>
              <a:rPr lang="en-US" sz="2000" dirty="0" err="1">
                <a:latin typeface="Georgia"/>
                <a:cs typeface="Calibri" panose="020F0502020204030204"/>
              </a:rPr>
              <a:t>Määrälliset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menetelmät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tosin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sallivat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laajempien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aineistojen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uskottavan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analyysin</a:t>
            </a:r>
            <a:r>
              <a:rPr lang="en-US" sz="2000" dirty="0">
                <a:latin typeface="Georgia"/>
                <a:cs typeface="Calibri" panose="020F0502020204030204"/>
              </a:rPr>
              <a:t> ja </a:t>
            </a:r>
            <a:r>
              <a:rPr lang="en-US" sz="2000" dirty="0" err="1">
                <a:latin typeface="Georgia"/>
                <a:cs typeface="Calibri" panose="020F0502020204030204"/>
              </a:rPr>
              <a:t>täten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laajan</a:t>
            </a:r>
            <a:r>
              <a:rPr lang="en-US" sz="2000" dirty="0">
                <a:latin typeface="Georgia"/>
                <a:cs typeface="Calibri" panose="020F0502020204030204"/>
              </a:rPr>
              <a:t>, </a:t>
            </a:r>
            <a:r>
              <a:rPr lang="en-US" sz="2000" dirty="0" err="1">
                <a:latin typeface="Georgia"/>
                <a:cs typeface="Calibri" panose="020F0502020204030204"/>
              </a:rPr>
              <a:t>mutta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ohuen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ymmärryksen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tutkittavasta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aiheesta</a:t>
            </a:r>
            <a:endParaRPr lang="en-US" sz="2000" dirty="0">
              <a:latin typeface="Georgia"/>
              <a:cs typeface="Calibri" panose="020F0502020204030204"/>
            </a:endParaRPr>
          </a:p>
          <a:p>
            <a:r>
              <a:rPr lang="en-US" sz="2000" dirty="0">
                <a:latin typeface="Georgia"/>
                <a:cs typeface="Calibri" panose="020F0502020204030204"/>
              </a:rPr>
              <a:t>Survey-</a:t>
            </a:r>
            <a:r>
              <a:rPr lang="en-US" sz="2000" dirty="0" err="1">
                <a:latin typeface="Georgia"/>
                <a:cs typeface="Calibri" panose="020F0502020204030204"/>
              </a:rPr>
              <a:t>kyselyiden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lisäksi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dataa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voidaan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kerätä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esimerkiksi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rekisteriaineistoista</a:t>
            </a:r>
            <a:r>
              <a:rPr lang="en-US" sz="2000" dirty="0">
                <a:latin typeface="Georgia"/>
                <a:cs typeface="Calibri" panose="020F0502020204030204"/>
              </a:rPr>
              <a:t> tai </a:t>
            </a:r>
            <a:r>
              <a:rPr lang="en-US" sz="2000" dirty="0" err="1">
                <a:latin typeface="Georgia"/>
                <a:cs typeface="Calibri" panose="020F0502020204030204"/>
              </a:rPr>
              <a:t>kokeellisia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menetelmiä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käyttäen</a:t>
            </a:r>
            <a:endParaRPr lang="en-US" sz="2000" dirty="0">
              <a:latin typeface="Georgia"/>
              <a:cs typeface="Calibri" panose="020F0502020204030204"/>
            </a:endParaRPr>
          </a:p>
          <a:p>
            <a:r>
              <a:rPr lang="en-US" sz="2000" dirty="0">
                <a:latin typeface="Georgia"/>
                <a:cs typeface="Calibri" panose="020F0502020204030204"/>
              </a:rPr>
              <a:t>T-</a:t>
            </a:r>
            <a:r>
              <a:rPr lang="en-US" sz="2000" dirty="0" err="1">
                <a:latin typeface="Georgia"/>
                <a:cs typeface="Calibri" panose="020F0502020204030204"/>
              </a:rPr>
              <a:t>testin</a:t>
            </a:r>
            <a:r>
              <a:rPr lang="en-US" sz="2000" dirty="0">
                <a:latin typeface="Georgia"/>
                <a:cs typeface="Calibri" panose="020F0502020204030204"/>
              </a:rPr>
              <a:t> ja </a:t>
            </a:r>
            <a:r>
              <a:rPr lang="en-US" sz="2000" dirty="0" err="1">
                <a:latin typeface="Georgia"/>
                <a:cs typeface="Calibri" panose="020F0502020204030204"/>
              </a:rPr>
              <a:t>khiin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neliö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lisäksi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yleisiä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analyysejä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ovat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esim</a:t>
            </a:r>
            <a:r>
              <a:rPr lang="en-US" sz="2000" dirty="0">
                <a:latin typeface="Georgia"/>
                <a:cs typeface="Calibri" panose="020F0502020204030204"/>
              </a:rPr>
              <a:t>. </a:t>
            </a:r>
            <a:r>
              <a:rPr lang="en-US" sz="2000" dirty="0" err="1">
                <a:latin typeface="Georgia"/>
                <a:cs typeface="Calibri" panose="020F0502020204030204"/>
              </a:rPr>
              <a:t>regressioanalyysit</a:t>
            </a:r>
            <a:r>
              <a:rPr lang="en-US" sz="2000" dirty="0">
                <a:latin typeface="Georgia"/>
                <a:cs typeface="Calibri" panose="020F0502020204030204"/>
              </a:rPr>
              <a:t>. </a:t>
            </a:r>
            <a:r>
              <a:rPr lang="en-US" sz="2000" dirty="0" err="1">
                <a:latin typeface="Georgia"/>
                <a:cs typeface="Calibri" panose="020F0502020204030204"/>
              </a:rPr>
              <a:t>Yleisesti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sanoen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määrällisen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aineiston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analyysiin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liittyvät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aina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tilastolliset</a:t>
            </a:r>
            <a:r>
              <a:rPr lang="en-US" sz="2000" dirty="0">
                <a:latin typeface="Georgia"/>
                <a:cs typeface="Calibri" panose="020F0502020204030204"/>
              </a:rPr>
              <a:t> </a:t>
            </a:r>
            <a:r>
              <a:rPr lang="en-US" sz="2000" dirty="0" err="1">
                <a:latin typeface="Georgia"/>
                <a:cs typeface="Calibri" panose="020F0502020204030204"/>
              </a:rPr>
              <a:t>tekniikat</a:t>
            </a:r>
            <a:endParaRPr lang="en-US" sz="2000" dirty="0">
              <a:latin typeface="Georgia"/>
              <a:cs typeface="Calibri" panose="020F0502020204030204"/>
            </a:endParaRPr>
          </a:p>
          <a:p>
            <a:r>
              <a:rPr lang="en-US" sz="2000" dirty="0">
                <a:latin typeface="Georgia"/>
                <a:cs typeface="Calibri" panose="020F0502020204030204"/>
              </a:rPr>
              <a:t>Clark ja </a:t>
            </a:r>
            <a:r>
              <a:rPr lang="en-US" sz="2000" dirty="0" err="1">
                <a:latin typeface="Georgia"/>
                <a:cs typeface="Calibri" panose="020F0502020204030204"/>
              </a:rPr>
              <a:t>muut</a:t>
            </a:r>
            <a:r>
              <a:rPr lang="en-US" sz="2000" dirty="0">
                <a:latin typeface="Georgia"/>
                <a:cs typeface="Calibri" panose="020F0502020204030204"/>
              </a:rPr>
              <a:t>, 2021, </a:t>
            </a:r>
            <a:r>
              <a:rPr lang="en-US" sz="2000" i="1" dirty="0">
                <a:latin typeface="Georgia"/>
                <a:cs typeface="Calibri" panose="020F0502020204030204"/>
              </a:rPr>
              <a:t>Bryman's Social Research Methods</a:t>
            </a:r>
            <a:r>
              <a:rPr lang="en-US" sz="2000" dirty="0">
                <a:latin typeface="Georgia"/>
                <a:cs typeface="Calibri" panose="020F0502020204030204"/>
              </a:rPr>
              <a:t>, Oxford University Press</a:t>
            </a:r>
          </a:p>
          <a:p>
            <a:endParaRPr lang="en-US" sz="2000" dirty="0">
              <a:latin typeface="Georgia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7307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B6DE-B43B-30EE-2761-9D043AC2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30" y="412259"/>
            <a:ext cx="10515600" cy="1325563"/>
          </a:xfrm>
        </p:spPr>
        <p:txBody>
          <a:bodyPr/>
          <a:lstStyle/>
          <a:p>
            <a:r>
              <a:rPr lang="en-US" sz="3600" err="1">
                <a:latin typeface="Georgia"/>
                <a:cs typeface="Calibri Light"/>
              </a:rPr>
              <a:t>Esimerkkejä</a:t>
            </a:r>
            <a:r>
              <a:rPr lang="en-US" sz="3600" dirty="0">
                <a:latin typeface="Georgia"/>
                <a:cs typeface="Calibri Light"/>
              </a:rPr>
              <a:t> </a:t>
            </a:r>
            <a:r>
              <a:rPr lang="en-US" sz="3600" err="1">
                <a:latin typeface="Georgia"/>
                <a:cs typeface="Calibri Light"/>
              </a:rPr>
              <a:t>määrällisistä</a:t>
            </a:r>
            <a:r>
              <a:rPr lang="en-US" sz="3600" dirty="0">
                <a:latin typeface="Georgia"/>
                <a:cs typeface="Calibri Light"/>
              </a:rPr>
              <a:t> </a:t>
            </a:r>
            <a:r>
              <a:rPr lang="en-US" sz="3600" err="1">
                <a:latin typeface="Georgia"/>
                <a:cs typeface="Calibri Light"/>
              </a:rPr>
              <a:t>tutkimuksista</a:t>
            </a:r>
            <a:endParaRPr lang="en-US" sz="3600" err="1">
              <a:latin typeface="Georgia"/>
            </a:endParaRPr>
          </a:p>
        </p:txBody>
      </p:sp>
      <p:pic>
        <p:nvPicPr>
          <p:cNvPr id="4" name="Content Placeholder 3" descr="A white text with black text&#10;&#10;Description automatically generated">
            <a:extLst>
              <a:ext uri="{FF2B5EF4-FFF2-40B4-BE49-F238E27FC236}">
                <a16:creationId xmlns:a16="http://schemas.microsoft.com/office/drawing/2014/main" id="{424A668E-AA45-F7DF-0535-12B4EA552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9398" y="1642295"/>
            <a:ext cx="3273038" cy="4925897"/>
          </a:xfrm>
        </p:spPr>
      </p:pic>
      <p:pic>
        <p:nvPicPr>
          <p:cNvPr id="3" name="Picture 2" descr="A text on a white background&#10;&#10;Description automatically generated">
            <a:extLst>
              <a:ext uri="{FF2B5EF4-FFF2-40B4-BE49-F238E27FC236}">
                <a16:creationId xmlns:a16="http://schemas.microsoft.com/office/drawing/2014/main" id="{E646AE69-CEE8-13D0-2988-DB37D88E3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502" y="1469040"/>
            <a:ext cx="3350696" cy="52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7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3EAB7-BAED-56FE-8F97-642EDB70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000" err="1">
                <a:latin typeface="Georgia"/>
                <a:cs typeface="Calibri Light"/>
              </a:rPr>
              <a:t>Tutkimuskysymyksen</a:t>
            </a:r>
            <a:r>
              <a:rPr lang="en-US" sz="5000" dirty="0">
                <a:latin typeface="Georgia"/>
                <a:cs typeface="Calibri Light"/>
              </a:rPr>
              <a:t> </a:t>
            </a:r>
            <a:r>
              <a:rPr lang="en-US" sz="5000" err="1">
                <a:latin typeface="Georgia"/>
                <a:cs typeface="Calibri Light"/>
              </a:rPr>
              <a:t>muodostaminen</a:t>
            </a:r>
            <a:endParaRPr lang="en-US" sz="5000">
              <a:latin typeface="Georgia"/>
              <a:cs typeface="Calibri Ligh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CB21A-E72E-2A5B-4D41-4AA499340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latin typeface="Georgia"/>
                <a:cs typeface="Calibri"/>
              </a:rPr>
              <a:t>Valitse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ensin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aihe</a:t>
            </a:r>
            <a:r>
              <a:rPr lang="en-US" sz="2200" dirty="0">
                <a:latin typeface="Georgia"/>
                <a:cs typeface="Calibri"/>
              </a:rPr>
              <a:t>. </a:t>
            </a:r>
            <a:r>
              <a:rPr lang="en-US" sz="2200" dirty="0" err="1">
                <a:latin typeface="Georgia"/>
                <a:cs typeface="Calibri"/>
              </a:rPr>
              <a:t>Aiheita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voivat</a:t>
            </a:r>
            <a:r>
              <a:rPr lang="en-US" sz="2200" dirty="0">
                <a:latin typeface="Georgia"/>
                <a:cs typeface="Calibri"/>
              </a:rPr>
              <a:t> olla </a:t>
            </a:r>
            <a:r>
              <a:rPr lang="en-US" sz="2200" dirty="0" err="1">
                <a:latin typeface="Georgia"/>
                <a:cs typeface="Calibri"/>
              </a:rPr>
              <a:t>esimerkiksi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sosiaalinen</a:t>
            </a:r>
            <a:r>
              <a:rPr lang="en-US" sz="2200" dirty="0">
                <a:latin typeface="Georgia"/>
                <a:cs typeface="Calibri"/>
              </a:rPr>
              <a:t> media, </a:t>
            </a:r>
            <a:r>
              <a:rPr lang="en-US" sz="2200" dirty="0" err="1">
                <a:latin typeface="Georgia"/>
                <a:cs typeface="Calibri"/>
              </a:rPr>
              <a:t>raha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ilmastonmuutos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ruoka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urheilu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musiikki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arvot</a:t>
            </a:r>
            <a:r>
              <a:rPr lang="en-US" sz="2200" dirty="0">
                <a:latin typeface="Georgia"/>
                <a:cs typeface="Calibri"/>
              </a:rPr>
              <a:t> ja </a:t>
            </a:r>
            <a:r>
              <a:rPr lang="en-US" sz="2200" dirty="0" err="1">
                <a:latin typeface="Georgia"/>
                <a:cs typeface="Calibri"/>
              </a:rPr>
              <a:t>aatteet</a:t>
            </a:r>
            <a:r>
              <a:rPr lang="en-US" sz="2200" dirty="0">
                <a:latin typeface="Georgia"/>
                <a:cs typeface="Calibri"/>
              </a:rPr>
              <a:t> - </a:t>
            </a:r>
            <a:r>
              <a:rPr lang="en-US" sz="2200" dirty="0" err="1">
                <a:latin typeface="Georgia"/>
                <a:cs typeface="Calibri"/>
              </a:rPr>
              <a:t>kunhan</a:t>
            </a:r>
            <a:r>
              <a:rPr lang="en-US" sz="2200" dirty="0">
                <a:latin typeface="Georgia"/>
                <a:cs typeface="Calibri"/>
              </a:rPr>
              <a:t> se on </a:t>
            </a:r>
            <a:r>
              <a:rPr lang="en-US" sz="2200" dirty="0" err="1">
                <a:latin typeface="Georgia"/>
                <a:cs typeface="Calibri"/>
              </a:rPr>
              <a:t>aihe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jolla</a:t>
            </a:r>
            <a:r>
              <a:rPr lang="en-US" sz="2200" dirty="0">
                <a:latin typeface="Georgia"/>
                <a:cs typeface="Calibri"/>
              </a:rPr>
              <a:t> on </a:t>
            </a:r>
            <a:r>
              <a:rPr lang="en-US" sz="2200" dirty="0" err="1">
                <a:latin typeface="Georgia"/>
                <a:cs typeface="Calibri"/>
              </a:rPr>
              <a:t>selkeä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sosiaalinen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ulottuvuus</a:t>
            </a:r>
            <a:r>
              <a:rPr lang="en-US" sz="2200" dirty="0">
                <a:latin typeface="Georgia"/>
                <a:cs typeface="Calibri"/>
              </a:rPr>
              <a:t> (</a:t>
            </a:r>
            <a:r>
              <a:rPr lang="en-US" sz="2200" dirty="0" err="1">
                <a:latin typeface="Georgia"/>
                <a:cs typeface="Calibri"/>
              </a:rPr>
              <a:t>kurssin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aihepiiriä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ajatellen</a:t>
            </a:r>
            <a:r>
              <a:rPr lang="en-US" sz="2200" dirty="0">
                <a:latin typeface="Georgia"/>
                <a:cs typeface="Calibri"/>
              </a:rPr>
              <a:t>) </a:t>
            </a:r>
          </a:p>
          <a:p>
            <a:r>
              <a:rPr lang="en-US" sz="2200" dirty="0">
                <a:latin typeface="Georgia"/>
                <a:cs typeface="Calibri"/>
              </a:rPr>
              <a:t>Aihe </a:t>
            </a:r>
            <a:r>
              <a:rPr lang="en-US" sz="2200" dirty="0" err="1">
                <a:latin typeface="Georgia"/>
                <a:cs typeface="Calibri"/>
              </a:rPr>
              <a:t>voi</a:t>
            </a:r>
            <a:r>
              <a:rPr lang="en-US" sz="2200" dirty="0">
                <a:latin typeface="Georgia"/>
                <a:cs typeface="Calibri"/>
              </a:rPr>
              <a:t> olla </a:t>
            </a:r>
            <a:r>
              <a:rPr lang="en-US" sz="2200" dirty="0" err="1">
                <a:latin typeface="Georgia"/>
                <a:cs typeface="Calibri"/>
              </a:rPr>
              <a:t>laaja</a:t>
            </a:r>
            <a:r>
              <a:rPr lang="en-US" sz="2200" dirty="0">
                <a:latin typeface="Georgia"/>
                <a:cs typeface="Calibri"/>
              </a:rPr>
              <a:t> tai </a:t>
            </a:r>
            <a:r>
              <a:rPr lang="en-US" sz="2200" dirty="0" err="1">
                <a:latin typeface="Georgia"/>
                <a:cs typeface="Calibri"/>
              </a:rPr>
              <a:t>kapea</a:t>
            </a:r>
            <a:r>
              <a:rPr lang="en-US" sz="2200" dirty="0">
                <a:latin typeface="Georgia"/>
                <a:cs typeface="Calibri"/>
              </a:rPr>
              <a:t>. </a:t>
            </a:r>
            <a:r>
              <a:rPr lang="en-US" sz="2200" dirty="0" err="1">
                <a:latin typeface="Georgia"/>
                <a:cs typeface="Calibri"/>
              </a:rPr>
              <a:t>Tärkeintä</a:t>
            </a:r>
            <a:r>
              <a:rPr lang="en-US" sz="2200" dirty="0">
                <a:latin typeface="Georgia"/>
                <a:cs typeface="Calibri"/>
              </a:rPr>
              <a:t> on, </a:t>
            </a:r>
            <a:r>
              <a:rPr lang="en-US" sz="2200" dirty="0" err="1">
                <a:latin typeface="Georgia"/>
                <a:cs typeface="Calibri"/>
              </a:rPr>
              <a:t>että</a:t>
            </a:r>
            <a:r>
              <a:rPr lang="en-US" sz="2200" dirty="0">
                <a:latin typeface="Georgia"/>
                <a:cs typeface="Calibri"/>
              </a:rPr>
              <a:t> se on </a:t>
            </a:r>
            <a:r>
              <a:rPr lang="en-US" sz="2200" dirty="0" err="1">
                <a:latin typeface="Georgia"/>
                <a:cs typeface="Calibri"/>
              </a:rPr>
              <a:t>mielestäsi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kiinnostava</a:t>
            </a:r>
            <a:r>
              <a:rPr lang="en-US" sz="2200" dirty="0">
                <a:latin typeface="Georgia"/>
                <a:cs typeface="Calibri"/>
              </a:rPr>
              <a:t>. </a:t>
            </a:r>
            <a:r>
              <a:rPr lang="en-US" sz="2200" dirty="0" err="1">
                <a:latin typeface="Georgia"/>
                <a:cs typeface="Calibri"/>
              </a:rPr>
              <a:t>Kiinnostus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voi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kummuta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joko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posiitiivisesta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lähtökohdasta</a:t>
            </a:r>
            <a:r>
              <a:rPr lang="en-US" sz="2200" dirty="0">
                <a:latin typeface="Georgia"/>
                <a:cs typeface="Calibri"/>
              </a:rPr>
              <a:t> (</a:t>
            </a:r>
            <a:r>
              <a:rPr lang="en-US" sz="2200" dirty="0" err="1">
                <a:latin typeface="Georgia"/>
                <a:cs typeface="Calibri"/>
              </a:rPr>
              <a:t>tutkin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tätä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koska</a:t>
            </a:r>
            <a:r>
              <a:rPr lang="en-US" sz="2200" dirty="0">
                <a:latin typeface="Georgia"/>
                <a:cs typeface="Calibri"/>
              </a:rPr>
              <a:t> se on </a:t>
            </a:r>
            <a:r>
              <a:rPr lang="en-US" sz="2200" dirty="0" err="1">
                <a:latin typeface="Georgia"/>
                <a:cs typeface="Calibri"/>
              </a:rPr>
              <a:t>siistiä</a:t>
            </a:r>
            <a:r>
              <a:rPr lang="en-US" sz="2200" dirty="0">
                <a:latin typeface="Georgia"/>
                <a:cs typeface="Calibri"/>
              </a:rPr>
              <a:t>) tai </a:t>
            </a:r>
            <a:r>
              <a:rPr lang="en-US" sz="2200" dirty="0" err="1">
                <a:latin typeface="Georgia"/>
                <a:cs typeface="Calibri"/>
              </a:rPr>
              <a:t>negatiivisesta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lähtökohdasta</a:t>
            </a:r>
            <a:r>
              <a:rPr lang="en-US" sz="2200" dirty="0">
                <a:latin typeface="Georgia"/>
                <a:cs typeface="Calibri"/>
              </a:rPr>
              <a:t> (</a:t>
            </a:r>
            <a:r>
              <a:rPr lang="en-US" sz="2200" dirty="0" err="1">
                <a:latin typeface="Georgia"/>
                <a:cs typeface="Calibri"/>
              </a:rPr>
              <a:t>tutkin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tätä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koska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haluan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ymmärtää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mitä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mielestäni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tähän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epäilyttävään</a:t>
            </a:r>
            <a:r>
              <a:rPr lang="en-US" sz="2200" dirty="0">
                <a:latin typeface="Georgia"/>
                <a:cs typeface="Calibri"/>
              </a:rPr>
              <a:t> tai </a:t>
            </a:r>
            <a:r>
              <a:rPr lang="en-US" sz="2200" dirty="0" err="1">
                <a:latin typeface="Georgia"/>
                <a:cs typeface="Calibri"/>
              </a:rPr>
              <a:t>epäoikeudenmukaiseen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asiaan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liittyy</a:t>
            </a:r>
            <a:r>
              <a:rPr lang="en-US" sz="2200" dirty="0">
                <a:latin typeface="Georgia"/>
                <a:cs typeface="Calibri"/>
              </a:rPr>
              <a:t>). </a:t>
            </a:r>
          </a:p>
          <a:p>
            <a:r>
              <a:rPr lang="en-US" sz="2200" b="1" dirty="0">
                <a:latin typeface="Georgia"/>
                <a:cs typeface="Calibri"/>
              </a:rPr>
              <a:t>Aihe </a:t>
            </a:r>
            <a:r>
              <a:rPr lang="en-US" sz="2200" b="1" dirty="0" err="1">
                <a:latin typeface="Georgia"/>
                <a:cs typeface="Calibri"/>
              </a:rPr>
              <a:t>rajataan</a:t>
            </a:r>
            <a:r>
              <a:rPr lang="en-US" sz="2200" b="1" dirty="0">
                <a:latin typeface="Georgia"/>
                <a:cs typeface="Calibri"/>
              </a:rPr>
              <a:t> </a:t>
            </a:r>
            <a:r>
              <a:rPr lang="en-US" sz="2200" b="1" dirty="0" err="1">
                <a:latin typeface="Georgia"/>
                <a:cs typeface="Calibri"/>
              </a:rPr>
              <a:t>seuraavaksi</a:t>
            </a:r>
            <a:r>
              <a:rPr lang="en-US" sz="2200" b="1" dirty="0">
                <a:latin typeface="Georgia"/>
                <a:cs typeface="Calibri"/>
              </a:rPr>
              <a:t> </a:t>
            </a:r>
            <a:r>
              <a:rPr lang="en-US" sz="2200" b="1" dirty="0" err="1">
                <a:latin typeface="Georgia"/>
                <a:cs typeface="Calibri"/>
              </a:rPr>
              <a:t>tarkempaan</a:t>
            </a:r>
            <a:r>
              <a:rPr lang="en-US" sz="2200" b="1" dirty="0">
                <a:latin typeface="Georgia"/>
                <a:cs typeface="Calibri"/>
              </a:rPr>
              <a:t> </a:t>
            </a:r>
            <a:r>
              <a:rPr lang="en-US" sz="2200" b="1" dirty="0" err="1">
                <a:latin typeface="Georgia"/>
                <a:cs typeface="Calibri"/>
              </a:rPr>
              <a:t>tutkimuskysymykseen</a:t>
            </a:r>
            <a:r>
              <a:rPr lang="en-US" sz="2200" dirty="0">
                <a:latin typeface="Georgia"/>
                <a:cs typeface="Calibri"/>
              </a:rPr>
              <a:t>. Sen </a:t>
            </a:r>
            <a:r>
              <a:rPr lang="en-US" sz="2200" dirty="0" err="1">
                <a:latin typeface="Georgia"/>
                <a:cs typeface="Calibri"/>
              </a:rPr>
              <a:t>tulee</a:t>
            </a:r>
            <a:r>
              <a:rPr lang="en-US" sz="2200" dirty="0">
                <a:latin typeface="Georgia"/>
                <a:cs typeface="Calibri"/>
              </a:rPr>
              <a:t> olla </a:t>
            </a:r>
            <a:r>
              <a:rPr lang="en-US" sz="2200" dirty="0" err="1">
                <a:latin typeface="Georgia"/>
                <a:cs typeface="Calibri"/>
              </a:rPr>
              <a:t>käytännöllisesti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rajattu</a:t>
            </a:r>
            <a:r>
              <a:rPr lang="en-US" sz="2200" dirty="0">
                <a:latin typeface="Georgia"/>
                <a:cs typeface="Calibri"/>
              </a:rPr>
              <a:t>. </a:t>
            </a:r>
            <a:r>
              <a:rPr lang="en-US" sz="2200" dirty="0" err="1">
                <a:latin typeface="Georgia"/>
                <a:cs typeface="Calibri"/>
              </a:rPr>
              <a:t>Tämän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kurssin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puitteissa</a:t>
            </a:r>
            <a:r>
              <a:rPr lang="en-US" sz="2200" dirty="0">
                <a:latin typeface="Georgia"/>
                <a:cs typeface="Calibri"/>
              </a:rPr>
              <a:t> se </a:t>
            </a:r>
            <a:r>
              <a:rPr lang="en-US" sz="2200" dirty="0" err="1">
                <a:latin typeface="Georgia"/>
                <a:cs typeface="Calibri"/>
              </a:rPr>
              <a:t>tarkoittaa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kysymystä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johon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voit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saada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vastauksen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tutkimalla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esimerkiksi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kiltaa</a:t>
            </a:r>
            <a:r>
              <a:rPr lang="en-US" sz="2200" dirty="0">
                <a:latin typeface="Georgia"/>
                <a:cs typeface="Calibri"/>
              </a:rPr>
              <a:t> tai </a:t>
            </a:r>
            <a:r>
              <a:rPr lang="en-US" sz="2200" dirty="0" err="1">
                <a:latin typeface="Georgia"/>
                <a:cs typeface="Calibri"/>
              </a:rPr>
              <a:t>Otaniemen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opiskelijayhteisöä</a:t>
            </a:r>
            <a:r>
              <a:rPr lang="en-US" sz="2200" dirty="0">
                <a:latin typeface="Georgia"/>
                <a:cs typeface="Calibri"/>
              </a:rPr>
              <a:t> tai </a:t>
            </a:r>
            <a:r>
              <a:rPr lang="en-US" sz="2200" dirty="0" err="1">
                <a:latin typeface="Georgia"/>
                <a:cs typeface="Calibri"/>
              </a:rPr>
              <a:t>muuta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b="1" dirty="0" err="1">
                <a:latin typeface="Georgia"/>
                <a:cs typeface="Calibri"/>
              </a:rPr>
              <a:t>tämän</a:t>
            </a:r>
            <a:r>
              <a:rPr lang="en-US" sz="2200" b="1" dirty="0">
                <a:latin typeface="Georgia"/>
                <a:cs typeface="Calibri"/>
              </a:rPr>
              <a:t> </a:t>
            </a:r>
            <a:r>
              <a:rPr lang="en-US" sz="2200" b="1" dirty="0" err="1">
                <a:latin typeface="Georgia"/>
                <a:cs typeface="Calibri"/>
              </a:rPr>
              <a:t>kurssin</a:t>
            </a:r>
            <a:r>
              <a:rPr lang="en-US" sz="2200" b="1" dirty="0">
                <a:latin typeface="Georgia"/>
                <a:cs typeface="Calibri"/>
              </a:rPr>
              <a:t> </a:t>
            </a:r>
            <a:r>
              <a:rPr lang="en-US" sz="2200" b="1" dirty="0" err="1">
                <a:latin typeface="Georgia"/>
                <a:cs typeface="Calibri"/>
              </a:rPr>
              <a:t>osallistujille</a:t>
            </a:r>
            <a:r>
              <a:rPr lang="en-US" sz="2200" b="1" dirty="0">
                <a:latin typeface="Georgia"/>
                <a:cs typeface="Calibri"/>
              </a:rPr>
              <a:t> </a:t>
            </a:r>
            <a:r>
              <a:rPr lang="en-US" sz="2200" b="1" dirty="0" err="1">
                <a:latin typeface="Georgia"/>
                <a:cs typeface="Calibri"/>
              </a:rPr>
              <a:t>yhteistä</a:t>
            </a:r>
            <a:r>
              <a:rPr lang="en-US" sz="2200" b="1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sosiaalista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ryhmää</a:t>
            </a:r>
            <a:endParaRPr lang="en-US" sz="2200" dirty="0">
              <a:latin typeface="Georgia"/>
              <a:cs typeface="Calibri"/>
            </a:endParaRPr>
          </a:p>
          <a:p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87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4C23F-2C4C-0E6F-F2A4-2202F2AE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>
                <a:latin typeface="Georgia"/>
                <a:cs typeface="Calibri Light"/>
              </a:rPr>
              <a:t>Kuinka </a:t>
            </a:r>
            <a:r>
              <a:rPr lang="en-US" sz="4800" err="1">
                <a:latin typeface="Georgia"/>
                <a:cs typeface="Calibri Light"/>
              </a:rPr>
              <a:t>muodostaa</a:t>
            </a:r>
            <a:r>
              <a:rPr lang="en-US" sz="4800" dirty="0">
                <a:latin typeface="Georgia"/>
                <a:cs typeface="Calibri Light"/>
              </a:rPr>
              <a:t> </a:t>
            </a:r>
            <a:r>
              <a:rPr lang="en-US" sz="4800" err="1">
                <a:latin typeface="Georgia"/>
                <a:cs typeface="Calibri Light"/>
              </a:rPr>
              <a:t>tutkimuskysymys</a:t>
            </a:r>
            <a:r>
              <a:rPr lang="en-US" sz="4800" dirty="0">
                <a:latin typeface="Georgia"/>
                <a:cs typeface="Calibri Light"/>
              </a:rPr>
              <a:t>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E4EA2-91D6-3AD9-2151-B3E8F7AE5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err="1">
                <a:latin typeface="Georgia"/>
                <a:cs typeface="Calibri"/>
              </a:rPr>
              <a:t>Kolme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err="1">
                <a:latin typeface="Georgia"/>
                <a:cs typeface="Calibri"/>
              </a:rPr>
              <a:t>vaihetta</a:t>
            </a:r>
            <a:endParaRPr lang="en-US" sz="1600" dirty="0">
              <a:latin typeface="Georgia"/>
              <a:cs typeface="Calibri"/>
            </a:endParaRP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sz="1600" b="1" dirty="0" err="1">
                <a:latin typeface="Georgia"/>
                <a:cs typeface="Calibri"/>
              </a:rPr>
              <a:t>Nimeä</a:t>
            </a:r>
            <a:r>
              <a:rPr lang="en-US" sz="1600" b="1" dirty="0">
                <a:latin typeface="Georgia"/>
                <a:cs typeface="Calibri"/>
              </a:rPr>
              <a:t> </a:t>
            </a:r>
            <a:r>
              <a:rPr lang="en-US" sz="1600" b="1" dirty="0" err="1">
                <a:latin typeface="Georgia"/>
                <a:cs typeface="Calibri"/>
              </a:rPr>
              <a:t>aiheesi</a:t>
            </a:r>
            <a:r>
              <a:rPr lang="en-US" sz="1600" dirty="0">
                <a:latin typeface="Georgia"/>
                <a:cs typeface="Calibri"/>
              </a:rPr>
              <a:t>: </a:t>
            </a:r>
            <a:r>
              <a:rPr lang="en-US" sz="1600" dirty="0" err="1">
                <a:latin typeface="Georgia"/>
                <a:cs typeface="Calibri"/>
              </a:rPr>
              <a:t>Tutkin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aihetta</a:t>
            </a:r>
            <a:r>
              <a:rPr lang="en-US" sz="1600" dirty="0">
                <a:latin typeface="Georgia"/>
                <a:cs typeface="Calibri"/>
              </a:rPr>
              <a:t>______</a:t>
            </a:r>
            <a:endParaRPr lang="en-US" dirty="0">
              <a:latin typeface="Calibri" panose="020F0502020204030204"/>
              <a:cs typeface="Calibri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b="1" dirty="0">
                <a:latin typeface="Georgia"/>
                <a:cs typeface="Calibri"/>
              </a:rPr>
              <a:t>2.   </a:t>
            </a:r>
            <a:r>
              <a:rPr lang="en-US" sz="1600" dirty="0" err="1">
                <a:latin typeface="Georgia"/>
                <a:cs typeface="Calibri"/>
              </a:rPr>
              <a:t>Lisää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epäsuora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kysymys</a:t>
            </a:r>
            <a:r>
              <a:rPr lang="en-US" sz="1600" dirty="0">
                <a:latin typeface="Georgia"/>
                <a:cs typeface="Calibri"/>
              </a:rPr>
              <a:t>, </a:t>
            </a:r>
            <a:r>
              <a:rPr lang="en-US" sz="1600" b="1" dirty="0" err="1">
                <a:latin typeface="Georgia"/>
                <a:cs typeface="Calibri"/>
              </a:rPr>
              <a:t>joka</a:t>
            </a:r>
            <a:r>
              <a:rPr lang="en-US" sz="1600" b="1" dirty="0">
                <a:latin typeface="Georgia"/>
                <a:cs typeface="Calibri"/>
              </a:rPr>
              <a:t> </a:t>
            </a:r>
            <a:r>
              <a:rPr lang="en-US" sz="1600" b="1" dirty="0" err="1">
                <a:latin typeface="Georgia"/>
                <a:cs typeface="Calibri"/>
              </a:rPr>
              <a:t>indikoi</a:t>
            </a:r>
            <a:r>
              <a:rPr lang="en-US" sz="1600" b="1" dirty="0">
                <a:latin typeface="Georgia"/>
                <a:cs typeface="Calibri"/>
              </a:rPr>
              <a:t> </a:t>
            </a:r>
            <a:r>
              <a:rPr lang="en-US" sz="1600" b="1" dirty="0" err="1">
                <a:latin typeface="Georgia"/>
                <a:cs typeface="Calibri"/>
              </a:rPr>
              <a:t>sitä</a:t>
            </a:r>
            <a:r>
              <a:rPr lang="en-US" sz="1600" b="1" dirty="0">
                <a:latin typeface="Georgia"/>
                <a:cs typeface="Calibri"/>
              </a:rPr>
              <a:t>, </a:t>
            </a:r>
            <a:r>
              <a:rPr lang="en-US" sz="1600" b="1" dirty="0" err="1">
                <a:latin typeface="Georgia"/>
                <a:cs typeface="Calibri"/>
              </a:rPr>
              <a:t>mitä</a:t>
            </a:r>
            <a:r>
              <a:rPr lang="en-US" sz="1600" b="1" dirty="0">
                <a:latin typeface="Georgia"/>
                <a:cs typeface="Calibri"/>
              </a:rPr>
              <a:t> et </a:t>
            </a:r>
            <a:r>
              <a:rPr lang="en-US" sz="1600" b="1" dirty="0" err="1">
                <a:latin typeface="Georgia"/>
                <a:cs typeface="Calibri"/>
              </a:rPr>
              <a:t>vielä</a:t>
            </a:r>
            <a:r>
              <a:rPr lang="en-US" sz="1600" b="1" dirty="0">
                <a:latin typeface="Georgia"/>
                <a:cs typeface="Calibri"/>
              </a:rPr>
              <a:t> </a:t>
            </a:r>
            <a:r>
              <a:rPr lang="en-US" sz="1600" b="1" dirty="0" err="1">
                <a:latin typeface="Georgia"/>
                <a:cs typeface="Calibri"/>
              </a:rPr>
              <a:t>tiedä</a:t>
            </a:r>
            <a:r>
              <a:rPr lang="en-US" sz="1600" b="1" dirty="0">
                <a:latin typeface="Georgia"/>
                <a:cs typeface="Calibri"/>
              </a:rPr>
              <a:t> </a:t>
            </a:r>
            <a:r>
              <a:rPr lang="en-US" sz="1600" b="1" dirty="0" err="1">
                <a:latin typeface="Georgia"/>
                <a:cs typeface="Calibri"/>
              </a:rPr>
              <a:t>aiheesta</a:t>
            </a:r>
            <a:r>
              <a:rPr lang="en-US" sz="1600" dirty="0">
                <a:latin typeface="Georgia"/>
                <a:cs typeface="Calibri"/>
              </a:rPr>
              <a:t>: </a:t>
            </a:r>
            <a:r>
              <a:rPr lang="en-US" sz="1600" dirty="0" err="1">
                <a:latin typeface="Georgia"/>
                <a:cs typeface="Calibri"/>
              </a:rPr>
              <a:t>Tutkin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aihetta</a:t>
            </a:r>
            <a:r>
              <a:rPr lang="en-US" sz="1600" dirty="0">
                <a:latin typeface="Georgia"/>
                <a:cs typeface="Calibri"/>
              </a:rPr>
              <a:t>_____, </a:t>
            </a:r>
            <a:r>
              <a:rPr lang="en-US" sz="1600" dirty="0" err="1">
                <a:latin typeface="Georgia"/>
                <a:cs typeface="Calibri"/>
              </a:rPr>
              <a:t>koska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haluan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selvittää</a:t>
            </a:r>
            <a:r>
              <a:rPr lang="en-US" sz="1600" dirty="0">
                <a:latin typeface="Georgia"/>
                <a:cs typeface="Calibri"/>
              </a:rPr>
              <a:t>, </a:t>
            </a:r>
            <a:r>
              <a:rPr lang="en-US" sz="1600" dirty="0" err="1">
                <a:latin typeface="Georgia"/>
                <a:cs typeface="Calibri"/>
              </a:rPr>
              <a:t>miten</a:t>
            </a:r>
            <a:r>
              <a:rPr lang="en-US" sz="1600" dirty="0">
                <a:latin typeface="Georgia"/>
                <a:cs typeface="Calibri"/>
              </a:rPr>
              <a:t>/</a:t>
            </a:r>
            <a:r>
              <a:rPr lang="en-US" sz="1600" dirty="0" err="1">
                <a:latin typeface="Georgia"/>
                <a:cs typeface="Calibri"/>
              </a:rPr>
              <a:t>millainen</a:t>
            </a:r>
            <a:r>
              <a:rPr lang="en-US" sz="1600" dirty="0">
                <a:latin typeface="Georgia"/>
                <a:cs typeface="Calibri"/>
              </a:rPr>
              <a:t>/</a:t>
            </a:r>
            <a:r>
              <a:rPr lang="en-US" sz="1600" dirty="0" err="1">
                <a:latin typeface="Georgia"/>
                <a:cs typeface="Calibri"/>
              </a:rPr>
              <a:t>kuinka</a:t>
            </a:r>
            <a:r>
              <a:rPr lang="en-US" sz="1600" dirty="0">
                <a:latin typeface="Georgia"/>
                <a:cs typeface="Calibri"/>
              </a:rPr>
              <a:t>/</a:t>
            </a:r>
            <a:r>
              <a:rPr lang="en-US" sz="1600" dirty="0" err="1">
                <a:latin typeface="Georgia"/>
                <a:cs typeface="Calibri"/>
              </a:rPr>
              <a:t>mitä</a:t>
            </a:r>
            <a:r>
              <a:rPr lang="en-US" sz="1600" dirty="0">
                <a:latin typeface="Georgia"/>
                <a:cs typeface="Calibri"/>
              </a:rPr>
              <a:t>..... </a:t>
            </a:r>
            <a:endParaRPr lang="en-US" dirty="0">
              <a:cs typeface="Calibri" panose="020F0502020204030204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>
                <a:latin typeface="Georgia"/>
                <a:cs typeface="Calibri"/>
              </a:rPr>
              <a:t>3. </a:t>
            </a:r>
            <a:r>
              <a:rPr lang="en-US" sz="1600" dirty="0" err="1">
                <a:latin typeface="Georgia"/>
                <a:cs typeface="Calibri"/>
              </a:rPr>
              <a:t>Lisää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tutkimuskysymystä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motivoiva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b="1" dirty="0" err="1">
                <a:latin typeface="Georgia"/>
                <a:cs typeface="Calibri"/>
              </a:rPr>
              <a:t>osio</a:t>
            </a:r>
            <a:r>
              <a:rPr lang="en-US" sz="1600" b="1" dirty="0">
                <a:latin typeface="Georgia"/>
                <a:cs typeface="Calibri"/>
              </a:rPr>
              <a:t>, </a:t>
            </a:r>
            <a:r>
              <a:rPr lang="en-US" sz="1600" b="1" dirty="0" err="1">
                <a:latin typeface="Georgia"/>
                <a:cs typeface="Calibri"/>
              </a:rPr>
              <a:t>joka</a:t>
            </a:r>
            <a:r>
              <a:rPr lang="en-US" sz="1600" b="1" dirty="0">
                <a:latin typeface="Georgia"/>
                <a:cs typeface="Calibri"/>
              </a:rPr>
              <a:t> </a:t>
            </a:r>
            <a:r>
              <a:rPr lang="en-US" sz="1600" b="1" dirty="0" err="1">
                <a:latin typeface="Georgia"/>
                <a:cs typeface="Calibri"/>
              </a:rPr>
              <a:t>selittää</a:t>
            </a:r>
            <a:r>
              <a:rPr lang="en-US" sz="1600" b="1" dirty="0">
                <a:latin typeface="Georgia"/>
                <a:cs typeface="Calibri"/>
              </a:rPr>
              <a:t>, </a:t>
            </a:r>
            <a:r>
              <a:rPr lang="en-US" sz="1600" b="1" dirty="0" err="1">
                <a:latin typeface="Georgia"/>
                <a:cs typeface="Calibri"/>
              </a:rPr>
              <a:t>miksi</a:t>
            </a:r>
            <a:r>
              <a:rPr lang="en-US" sz="1600" b="1" dirty="0">
                <a:latin typeface="Georgia"/>
                <a:cs typeface="Calibri"/>
              </a:rPr>
              <a:t> </a:t>
            </a:r>
            <a:r>
              <a:rPr lang="en-US" sz="1600" b="1" dirty="0" err="1">
                <a:latin typeface="Georgia"/>
                <a:cs typeface="Calibri"/>
              </a:rPr>
              <a:t>aihe</a:t>
            </a:r>
            <a:r>
              <a:rPr lang="en-US" sz="1600" b="1" dirty="0">
                <a:latin typeface="Georgia"/>
                <a:cs typeface="Calibri"/>
              </a:rPr>
              <a:t> </a:t>
            </a:r>
            <a:r>
              <a:rPr lang="en-US" sz="1600" b="1" dirty="0" err="1">
                <a:latin typeface="Georgia"/>
                <a:cs typeface="Calibri"/>
              </a:rPr>
              <a:t>voi</a:t>
            </a:r>
            <a:r>
              <a:rPr lang="en-US" sz="1600" b="1" dirty="0">
                <a:latin typeface="Georgia"/>
                <a:cs typeface="Calibri"/>
              </a:rPr>
              <a:t> olla </a:t>
            </a:r>
            <a:r>
              <a:rPr lang="en-US" sz="1600" b="1" dirty="0" err="1">
                <a:latin typeface="Georgia"/>
                <a:cs typeface="Calibri"/>
              </a:rPr>
              <a:t>muidenkin</a:t>
            </a:r>
            <a:r>
              <a:rPr lang="en-US" sz="1600" b="1" dirty="0">
                <a:latin typeface="Georgia"/>
                <a:cs typeface="Calibri"/>
              </a:rPr>
              <a:t> </a:t>
            </a:r>
            <a:r>
              <a:rPr lang="en-US" sz="1600" b="1" dirty="0" err="1">
                <a:latin typeface="Georgia"/>
                <a:cs typeface="Calibri"/>
              </a:rPr>
              <a:t>mielestä</a:t>
            </a:r>
            <a:r>
              <a:rPr lang="en-US" sz="1600" b="1" dirty="0">
                <a:latin typeface="Georgia"/>
                <a:cs typeface="Calibri"/>
              </a:rPr>
              <a:t>  </a:t>
            </a:r>
            <a:r>
              <a:rPr lang="en-US" sz="1600" b="1" dirty="0" err="1">
                <a:latin typeface="Georgia"/>
                <a:cs typeface="Calibri"/>
              </a:rPr>
              <a:t>kiinnostava</a:t>
            </a:r>
            <a:r>
              <a:rPr lang="en-US" sz="1600" dirty="0">
                <a:latin typeface="Georgia"/>
                <a:cs typeface="Calibri"/>
              </a:rPr>
              <a:t>: </a:t>
            </a:r>
            <a:r>
              <a:rPr lang="en-US" sz="1600" dirty="0" err="1">
                <a:latin typeface="Georgia"/>
                <a:cs typeface="Calibri"/>
              </a:rPr>
              <a:t>Tutkin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aihetta</a:t>
            </a:r>
            <a:r>
              <a:rPr lang="en-US" sz="1600" dirty="0">
                <a:latin typeface="Georgia"/>
                <a:cs typeface="Calibri"/>
              </a:rPr>
              <a:t>_____, </a:t>
            </a:r>
            <a:r>
              <a:rPr lang="en-US" sz="1600" dirty="0" err="1">
                <a:latin typeface="Georgia"/>
                <a:cs typeface="Calibri"/>
              </a:rPr>
              <a:t>koska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haluan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selvittää</a:t>
            </a:r>
            <a:r>
              <a:rPr lang="en-US" sz="1600" dirty="0">
                <a:latin typeface="Georgia"/>
                <a:cs typeface="Calibri"/>
              </a:rPr>
              <a:t>______, </a:t>
            </a:r>
            <a:r>
              <a:rPr lang="en-US" sz="1600" dirty="0" err="1">
                <a:latin typeface="Georgia"/>
                <a:cs typeface="Calibri"/>
              </a:rPr>
              <a:t>jotta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informaatioverkostojen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opiskelijat</a:t>
            </a:r>
            <a:r>
              <a:rPr lang="en-US" sz="1600" dirty="0">
                <a:latin typeface="Georgia"/>
                <a:cs typeface="Calibri"/>
              </a:rPr>
              <a:t> tai </a:t>
            </a:r>
            <a:r>
              <a:rPr lang="en-US" sz="1600" dirty="0" err="1">
                <a:latin typeface="Georgia"/>
                <a:cs typeface="Calibri"/>
              </a:rPr>
              <a:t>ryhmämme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saisi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tietää</a:t>
            </a:r>
            <a:r>
              <a:rPr lang="en-US" sz="1600" dirty="0">
                <a:latin typeface="Georgia"/>
                <a:cs typeface="Calibri"/>
              </a:rPr>
              <a:t>______</a:t>
            </a:r>
            <a:endParaRPr lang="en-US" dirty="0">
              <a:latin typeface="Calibri" panose="020F0502020204030204"/>
              <a:cs typeface="Calibri"/>
            </a:endParaRPr>
          </a:p>
          <a:p>
            <a:pPr marL="0" indent="0">
              <a:buNone/>
            </a:pPr>
            <a:r>
              <a:rPr lang="en-US" sz="1600" dirty="0" err="1">
                <a:latin typeface="Georgia"/>
                <a:cs typeface="Calibri"/>
              </a:rPr>
              <a:t>Esimerkiksi</a:t>
            </a:r>
            <a:r>
              <a:rPr lang="en-US" sz="1600" dirty="0">
                <a:latin typeface="Georgia"/>
                <a:cs typeface="Calibri"/>
              </a:rPr>
              <a:t>: </a:t>
            </a:r>
            <a:r>
              <a:rPr lang="en-US" sz="1600" dirty="0" err="1">
                <a:latin typeface="Georgia"/>
                <a:cs typeface="Calibri"/>
              </a:rPr>
              <a:t>Tutkin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aihetta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millainen</a:t>
            </a:r>
            <a:r>
              <a:rPr lang="en-US" sz="1600" dirty="0">
                <a:latin typeface="Georgia"/>
                <a:cs typeface="Calibri"/>
              </a:rPr>
              <a:t> on </a:t>
            </a:r>
            <a:r>
              <a:rPr lang="en-US" sz="1600" dirty="0" err="1">
                <a:latin typeface="Georgia"/>
                <a:cs typeface="Calibri"/>
              </a:rPr>
              <a:t>informaatioverkostojen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opiskelijoiden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musiikkimaku</a:t>
            </a:r>
            <a:r>
              <a:rPr lang="en-US" sz="1600" dirty="0">
                <a:latin typeface="Georgia"/>
                <a:cs typeface="Calibri"/>
              </a:rPr>
              <a:t>. Haluan </a:t>
            </a:r>
            <a:r>
              <a:rPr lang="en-US" sz="1600" dirty="0" err="1">
                <a:latin typeface="Georgia"/>
                <a:cs typeface="Calibri"/>
              </a:rPr>
              <a:t>selvittää</a:t>
            </a:r>
            <a:r>
              <a:rPr lang="en-US" sz="1600" dirty="0">
                <a:latin typeface="Georgia"/>
                <a:cs typeface="Calibri"/>
              </a:rPr>
              <a:t>, </a:t>
            </a:r>
            <a:r>
              <a:rPr lang="en-US" sz="1600" dirty="0" err="1">
                <a:latin typeface="Georgia"/>
                <a:cs typeface="Calibri"/>
              </a:rPr>
              <a:t>millaisia</a:t>
            </a:r>
            <a:r>
              <a:rPr lang="en-US" sz="1600" dirty="0">
                <a:latin typeface="Georgia"/>
                <a:cs typeface="Calibri"/>
              </a:rPr>
              <a:t>/</a:t>
            </a:r>
            <a:r>
              <a:rPr lang="en-US" sz="1600" dirty="0" err="1">
                <a:latin typeface="Georgia"/>
                <a:cs typeface="Calibri"/>
              </a:rPr>
              <a:t>mitä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yhdistäviä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tekijöitä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musiikkimakujemme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välillä</a:t>
            </a:r>
            <a:r>
              <a:rPr lang="en-US" sz="1600" dirty="0">
                <a:latin typeface="Georgia"/>
                <a:cs typeface="Calibri"/>
              </a:rPr>
              <a:t> on, </a:t>
            </a:r>
            <a:r>
              <a:rPr lang="en-US" sz="1600" dirty="0" err="1">
                <a:latin typeface="Georgia"/>
                <a:cs typeface="Calibri"/>
              </a:rPr>
              <a:t>jotta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opiskelijayhteisömme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saa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tietää</a:t>
            </a:r>
            <a:r>
              <a:rPr lang="en-US" sz="1600" dirty="0">
                <a:latin typeface="Georgia"/>
                <a:cs typeface="Calibri"/>
              </a:rPr>
              <a:t>, </a:t>
            </a:r>
            <a:r>
              <a:rPr lang="en-US" sz="1600" dirty="0" err="1">
                <a:latin typeface="Georgia"/>
                <a:cs typeface="Calibri"/>
              </a:rPr>
              <a:t>pitääkö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yleinen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käsitys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siitä</a:t>
            </a:r>
            <a:r>
              <a:rPr lang="en-US" sz="1600" dirty="0">
                <a:latin typeface="Georgia"/>
                <a:cs typeface="Calibri"/>
              </a:rPr>
              <a:t>, </a:t>
            </a:r>
            <a:r>
              <a:rPr lang="en-US" sz="1600" dirty="0" err="1">
                <a:latin typeface="Georgia"/>
                <a:cs typeface="Calibri"/>
              </a:rPr>
              <a:t>että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kaikki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infolaiset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kuuntelevat</a:t>
            </a:r>
            <a:r>
              <a:rPr lang="en-US" sz="1600" dirty="0">
                <a:latin typeface="Georgia"/>
                <a:cs typeface="Calibri"/>
              </a:rPr>
              <a:t> black </a:t>
            </a:r>
            <a:r>
              <a:rPr lang="en-US" sz="1600" dirty="0" err="1">
                <a:latin typeface="Georgia"/>
                <a:cs typeface="Calibri"/>
              </a:rPr>
              <a:t>metalia</a:t>
            </a:r>
            <a:r>
              <a:rPr lang="en-US" sz="1600" dirty="0">
                <a:latin typeface="Georgia"/>
                <a:cs typeface="Calibri"/>
              </a:rPr>
              <a:t>, </a:t>
            </a:r>
            <a:r>
              <a:rPr lang="en-US" sz="1600" dirty="0" err="1">
                <a:latin typeface="Georgia"/>
                <a:cs typeface="Calibri"/>
              </a:rPr>
              <a:t>paikkansa</a:t>
            </a:r>
            <a:r>
              <a:rPr lang="en-US" sz="1600" dirty="0">
                <a:latin typeface="Georgia"/>
                <a:cs typeface="Calibri"/>
              </a:rPr>
              <a:t>. </a:t>
            </a:r>
          </a:p>
          <a:p>
            <a:r>
              <a:rPr lang="en-US" sz="1600" b="1" dirty="0" err="1">
                <a:latin typeface="Georgia"/>
                <a:cs typeface="Calibri"/>
              </a:rPr>
              <a:t>Tutkimusaihe</a:t>
            </a:r>
            <a:r>
              <a:rPr lang="en-US" sz="1600" b="1" dirty="0">
                <a:latin typeface="Georgia"/>
                <a:cs typeface="Calibri"/>
              </a:rPr>
              <a:t> </a:t>
            </a:r>
            <a:r>
              <a:rPr lang="en-US" sz="1600" dirty="0">
                <a:latin typeface="Georgia"/>
                <a:cs typeface="Calibri"/>
              </a:rPr>
              <a:t>on </a:t>
            </a:r>
            <a:r>
              <a:rPr lang="en-US" sz="1600" dirty="0" err="1">
                <a:latin typeface="Georgia"/>
                <a:cs typeface="Calibri"/>
              </a:rPr>
              <a:t>siis</a:t>
            </a:r>
            <a:r>
              <a:rPr lang="en-US" sz="1600" dirty="0">
                <a:latin typeface="Georgia"/>
                <a:cs typeface="Calibri"/>
              </a:rPr>
              <a:t>: </a:t>
            </a:r>
            <a:r>
              <a:rPr lang="en-US" sz="1600" dirty="0" err="1">
                <a:latin typeface="Georgia"/>
                <a:cs typeface="Calibri"/>
              </a:rPr>
              <a:t>informaatioverkostojen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opiskelijoiden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musiikkimaku</a:t>
            </a:r>
            <a:r>
              <a:rPr lang="en-US" sz="1600" dirty="0">
                <a:latin typeface="Georgia"/>
                <a:cs typeface="Calibri"/>
              </a:rPr>
              <a:t> – </a:t>
            </a:r>
            <a:r>
              <a:rPr lang="en-US" sz="1600" b="1" dirty="0" err="1">
                <a:latin typeface="Georgia"/>
                <a:cs typeface="Calibri"/>
              </a:rPr>
              <a:t>tutkimuskysymys</a:t>
            </a:r>
            <a:r>
              <a:rPr lang="en-US" sz="1600" b="1" dirty="0">
                <a:latin typeface="Georgia"/>
                <a:cs typeface="Calibri"/>
              </a:rPr>
              <a:t> </a:t>
            </a:r>
            <a:r>
              <a:rPr lang="en-US" sz="1600" dirty="0">
                <a:latin typeface="Georgia"/>
                <a:cs typeface="Calibri"/>
              </a:rPr>
              <a:t>on </a:t>
            </a:r>
            <a:r>
              <a:rPr lang="en-US" sz="1600" dirty="0" err="1">
                <a:latin typeface="Georgia"/>
                <a:cs typeface="Calibri"/>
              </a:rPr>
              <a:t>siis</a:t>
            </a:r>
            <a:r>
              <a:rPr lang="en-US" sz="1600" dirty="0">
                <a:latin typeface="Georgia"/>
                <a:cs typeface="Calibri"/>
              </a:rPr>
              <a:t>: </a:t>
            </a:r>
            <a:r>
              <a:rPr lang="en-US" sz="1600" dirty="0" err="1">
                <a:latin typeface="Georgia"/>
                <a:cs typeface="Calibri"/>
              </a:rPr>
              <a:t>millainen</a:t>
            </a:r>
            <a:r>
              <a:rPr lang="en-US" sz="1600" dirty="0">
                <a:latin typeface="Georgia"/>
                <a:cs typeface="Calibri"/>
              </a:rPr>
              <a:t> on </a:t>
            </a:r>
            <a:r>
              <a:rPr lang="en-US" sz="1600" dirty="0" err="1">
                <a:latin typeface="Georgia"/>
                <a:cs typeface="Calibri"/>
              </a:rPr>
              <a:t>informaatioverkostojen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opiskelijoiden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musiikkimaku</a:t>
            </a:r>
            <a:r>
              <a:rPr lang="en-US" sz="1600" dirty="0">
                <a:latin typeface="Georgia"/>
                <a:cs typeface="Calibri"/>
              </a:rPr>
              <a:t> ja </a:t>
            </a:r>
            <a:r>
              <a:rPr lang="en-US" sz="1600" dirty="0" err="1">
                <a:latin typeface="Georgia"/>
                <a:cs typeface="Calibri"/>
              </a:rPr>
              <a:t>millaisia</a:t>
            </a:r>
            <a:r>
              <a:rPr lang="en-US" sz="1600" dirty="0">
                <a:latin typeface="Georgia"/>
                <a:cs typeface="Calibri"/>
              </a:rPr>
              <a:t>/</a:t>
            </a:r>
            <a:r>
              <a:rPr lang="en-US" sz="1600" dirty="0" err="1">
                <a:latin typeface="Georgia"/>
                <a:cs typeface="Calibri"/>
              </a:rPr>
              <a:t>mitä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yhteneväisyyksiä</a:t>
            </a:r>
            <a:r>
              <a:rPr lang="en-US" sz="1600" dirty="0">
                <a:latin typeface="Georgia"/>
                <a:cs typeface="Calibri"/>
              </a:rPr>
              <a:t> (tai </a:t>
            </a:r>
            <a:r>
              <a:rPr lang="en-US" sz="1600" dirty="0" err="1">
                <a:latin typeface="Georgia"/>
                <a:cs typeface="Calibri"/>
              </a:rPr>
              <a:t>eroja</a:t>
            </a:r>
            <a:r>
              <a:rPr lang="en-US" sz="1600" dirty="0">
                <a:latin typeface="Georgia"/>
                <a:cs typeface="Calibri"/>
              </a:rPr>
              <a:t>) </a:t>
            </a:r>
            <a:r>
              <a:rPr lang="en-US" sz="1600" dirty="0" err="1">
                <a:latin typeface="Georgia"/>
                <a:cs typeface="Calibri"/>
              </a:rPr>
              <a:t>musiikkimakujemme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välillä</a:t>
            </a:r>
            <a:r>
              <a:rPr lang="en-US" sz="1600" dirty="0">
                <a:latin typeface="Georgia"/>
                <a:cs typeface="Calibri"/>
              </a:rPr>
              <a:t> on? </a:t>
            </a:r>
          </a:p>
          <a:p>
            <a:r>
              <a:rPr lang="en-US" sz="1600" dirty="0" err="1">
                <a:latin typeface="Georgia"/>
                <a:cs typeface="Calibri"/>
              </a:rPr>
              <a:t>Perustelujen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nimeäminen</a:t>
            </a:r>
            <a:r>
              <a:rPr lang="en-US" sz="1600" dirty="0">
                <a:latin typeface="Georgia"/>
                <a:cs typeface="Calibri"/>
              </a:rPr>
              <a:t> (</a:t>
            </a:r>
            <a:r>
              <a:rPr lang="en-US" sz="1600" dirty="0" err="1">
                <a:latin typeface="Georgia"/>
                <a:cs typeface="Calibri"/>
              </a:rPr>
              <a:t>kohdat</a:t>
            </a:r>
            <a:r>
              <a:rPr lang="en-US" sz="1600" dirty="0">
                <a:latin typeface="Georgia"/>
                <a:cs typeface="Calibri"/>
              </a:rPr>
              <a:t> 2 ja 3) </a:t>
            </a:r>
            <a:r>
              <a:rPr lang="en-US" sz="1600" dirty="0" err="1">
                <a:latin typeface="Georgia"/>
                <a:cs typeface="Calibri"/>
              </a:rPr>
              <a:t>auttaa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luomaan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tarkentavia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alakysymyksiä</a:t>
            </a:r>
            <a:r>
              <a:rPr lang="en-US" sz="1600" dirty="0">
                <a:latin typeface="Georgia"/>
                <a:cs typeface="Calibri"/>
              </a:rPr>
              <a:t> </a:t>
            </a:r>
            <a:r>
              <a:rPr lang="en-US" sz="1600" dirty="0" err="1">
                <a:latin typeface="Georgia"/>
                <a:cs typeface="Calibri"/>
              </a:rPr>
              <a:t>teemahaastatteluissa</a:t>
            </a:r>
            <a:r>
              <a:rPr lang="en-US" sz="1600" dirty="0">
                <a:latin typeface="Georgia"/>
                <a:cs typeface="Calibri"/>
              </a:rPr>
              <a:t> ja survey-</a:t>
            </a:r>
            <a:r>
              <a:rPr lang="en-US" sz="1600" dirty="0" err="1">
                <a:latin typeface="Georgia"/>
                <a:cs typeface="Calibri"/>
              </a:rPr>
              <a:t>kyselyissä</a:t>
            </a:r>
            <a:r>
              <a:rPr lang="en-US" sz="1600" dirty="0">
                <a:latin typeface="Georgia"/>
                <a:cs typeface="Calibri"/>
              </a:rPr>
              <a:t> (</a:t>
            </a:r>
            <a:r>
              <a:rPr lang="en-US" sz="1600" dirty="0" err="1">
                <a:latin typeface="Georgia"/>
                <a:cs typeface="Calibri"/>
              </a:rPr>
              <a:t>tärkeää</a:t>
            </a:r>
            <a:r>
              <a:rPr lang="en-US" sz="1600" dirty="0">
                <a:latin typeface="Georgia"/>
                <a:cs typeface="Calibri"/>
              </a:rPr>
              <a:t>)</a:t>
            </a:r>
            <a:endParaRPr lang="en-US"/>
          </a:p>
          <a:p>
            <a:pPr marL="0" indent="0">
              <a:buNone/>
            </a:pPr>
            <a:endParaRPr lang="en-US" sz="1600" dirty="0">
              <a:latin typeface="Georgia"/>
              <a:cs typeface="Calibri"/>
            </a:endParaRPr>
          </a:p>
          <a:p>
            <a:pPr marL="0" indent="0">
              <a:buNone/>
            </a:pPr>
            <a:endParaRPr lang="en-US" sz="1600" dirty="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79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772B-192B-450E-AE55-75615EE8F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0E4CC-C193-9F9E-E61B-608D16127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434975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 err="1">
                <a:latin typeface="Georgia"/>
              </a:rPr>
              <a:t>Muotoile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kysymys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muotoon</a:t>
            </a:r>
            <a:r>
              <a:rPr lang="en-US" sz="2200" dirty="0">
                <a:latin typeface="Georgia"/>
              </a:rPr>
              <a:t> '</a:t>
            </a:r>
            <a:r>
              <a:rPr lang="en-US" sz="2200" dirty="0" err="1">
                <a:latin typeface="Georgia"/>
              </a:rPr>
              <a:t>millainen</a:t>
            </a:r>
            <a:r>
              <a:rPr lang="en-US" sz="2200" dirty="0">
                <a:latin typeface="Georgia"/>
              </a:rPr>
              <a:t>' tai '</a:t>
            </a:r>
            <a:r>
              <a:rPr lang="en-US" sz="2200" dirty="0" err="1">
                <a:latin typeface="Georgia"/>
              </a:rPr>
              <a:t>kuinka</a:t>
            </a:r>
            <a:r>
              <a:rPr lang="en-US" sz="2200" dirty="0">
                <a:latin typeface="Georgia"/>
              </a:rPr>
              <a:t>' tai '</a:t>
            </a:r>
            <a:r>
              <a:rPr lang="en-US" sz="2200" dirty="0" err="1">
                <a:latin typeface="Georgia"/>
              </a:rPr>
              <a:t>miten</a:t>
            </a:r>
            <a:r>
              <a:rPr lang="en-US" sz="2200" dirty="0">
                <a:latin typeface="Georgia"/>
              </a:rPr>
              <a:t>', ('</a:t>
            </a:r>
            <a:r>
              <a:rPr lang="en-US" sz="2200" dirty="0" err="1">
                <a:latin typeface="Georgia"/>
              </a:rPr>
              <a:t>mitä</a:t>
            </a:r>
            <a:r>
              <a:rPr lang="en-US" sz="2200" dirty="0">
                <a:latin typeface="Georgia"/>
              </a:rPr>
              <a:t>'), </a:t>
            </a:r>
            <a:r>
              <a:rPr lang="en-US" sz="2200" dirty="0" err="1">
                <a:latin typeface="Georgia"/>
              </a:rPr>
              <a:t>sillä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niissä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riittää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syvällisempää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tutkittavaa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kuin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kysymyksissä</a:t>
            </a:r>
            <a:r>
              <a:rPr lang="en-US" sz="2200" dirty="0">
                <a:latin typeface="Georgia"/>
              </a:rPr>
              <a:t>, </a:t>
            </a:r>
            <a:r>
              <a:rPr lang="en-US" sz="2200" dirty="0" err="1">
                <a:latin typeface="Georgia"/>
              </a:rPr>
              <a:t>jotka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kysyvät</a:t>
            </a:r>
            <a:r>
              <a:rPr lang="en-US" sz="2200" dirty="0">
                <a:latin typeface="Georgia"/>
              </a:rPr>
              <a:t> '</a:t>
            </a:r>
            <a:r>
              <a:rPr lang="en-US" sz="2200" dirty="0" err="1">
                <a:latin typeface="Georgia"/>
              </a:rPr>
              <a:t>kuka</a:t>
            </a:r>
            <a:r>
              <a:rPr lang="en-US" sz="2200" dirty="0">
                <a:latin typeface="Georgia"/>
              </a:rPr>
              <a:t>', '</a:t>
            </a:r>
            <a:r>
              <a:rPr lang="en-US" sz="2200" dirty="0" err="1">
                <a:latin typeface="Georgia"/>
              </a:rPr>
              <a:t>mikä</a:t>
            </a:r>
            <a:r>
              <a:rPr lang="en-US" sz="2200" dirty="0">
                <a:latin typeface="Georgia"/>
              </a:rPr>
              <a:t>', '</a:t>
            </a:r>
            <a:r>
              <a:rPr lang="en-US" sz="2200" dirty="0" err="1">
                <a:latin typeface="Georgia"/>
              </a:rPr>
              <a:t>milloin</a:t>
            </a:r>
            <a:r>
              <a:rPr lang="en-US" sz="2200" dirty="0">
                <a:latin typeface="Georgia"/>
              </a:rPr>
              <a:t>', '</a:t>
            </a:r>
            <a:r>
              <a:rPr lang="en-US" sz="2200" dirty="0" err="1">
                <a:latin typeface="Georgia"/>
              </a:rPr>
              <a:t>missä</a:t>
            </a:r>
            <a:r>
              <a:rPr lang="en-US" sz="2200" dirty="0">
                <a:latin typeface="Georgia"/>
              </a:rPr>
              <a:t>' </a:t>
            </a:r>
            <a:endParaRPr lang="en-US" sz="2200" dirty="0">
              <a:latin typeface="Georgia"/>
              <a:cs typeface="Calibri"/>
            </a:endParaRPr>
          </a:p>
          <a:p>
            <a:r>
              <a:rPr lang="en-US" sz="2200" dirty="0">
                <a:latin typeface="Georgia"/>
                <a:cs typeface="Calibri"/>
              </a:rPr>
              <a:t>Koska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kurssilla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käytetään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sekä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laadullisia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että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määrällisiä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menetelmiä</a:t>
            </a:r>
            <a:r>
              <a:rPr lang="en-US" sz="2200" dirty="0">
                <a:latin typeface="Georgia"/>
              </a:rPr>
              <a:t>, vain </a:t>
            </a:r>
            <a:r>
              <a:rPr lang="en-US" sz="2200" dirty="0" err="1">
                <a:latin typeface="Georgia"/>
              </a:rPr>
              <a:t>määrällisen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osio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kattava</a:t>
            </a:r>
            <a:r>
              <a:rPr lang="en-US" sz="2200" dirty="0">
                <a:latin typeface="Georgia"/>
              </a:rPr>
              <a:t> '</a:t>
            </a:r>
            <a:r>
              <a:rPr lang="en-US" sz="2200" dirty="0" err="1">
                <a:latin typeface="Georgia"/>
              </a:rPr>
              <a:t>kuinka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paljon</a:t>
            </a:r>
            <a:r>
              <a:rPr lang="en-US" sz="2200" dirty="0">
                <a:latin typeface="Georgia"/>
              </a:rPr>
              <a:t>' tai '</a:t>
            </a:r>
            <a:r>
              <a:rPr lang="en-US" sz="2200" dirty="0" err="1">
                <a:latin typeface="Georgia"/>
              </a:rPr>
              <a:t>miten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paljon</a:t>
            </a:r>
            <a:r>
              <a:rPr lang="en-US" sz="2200" dirty="0">
                <a:latin typeface="Georgia"/>
              </a:rPr>
              <a:t>' </a:t>
            </a:r>
            <a:r>
              <a:rPr lang="en-US" sz="2200" dirty="0" err="1">
                <a:latin typeface="Georgia"/>
              </a:rPr>
              <a:t>kysymys</a:t>
            </a:r>
            <a:r>
              <a:rPr lang="en-US" sz="2200" dirty="0">
                <a:latin typeface="Georgia"/>
              </a:rPr>
              <a:t> (</a:t>
            </a:r>
            <a:r>
              <a:rPr lang="en-US" sz="2200" dirty="0" err="1">
                <a:latin typeface="Georgia"/>
              </a:rPr>
              <a:t>määrällinen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kysymys</a:t>
            </a:r>
            <a:r>
              <a:rPr lang="en-US" sz="2200" dirty="0">
                <a:latin typeface="Georgia"/>
              </a:rPr>
              <a:t>) </a:t>
            </a:r>
            <a:r>
              <a:rPr lang="en-US" sz="2200" dirty="0" err="1">
                <a:latin typeface="Georgia"/>
              </a:rPr>
              <a:t>ei</a:t>
            </a:r>
            <a:r>
              <a:rPr lang="en-US" sz="2200" dirty="0">
                <a:latin typeface="Georgia"/>
              </a:rPr>
              <a:t> ole </a:t>
            </a:r>
            <a:r>
              <a:rPr lang="en-US" sz="2200" dirty="0" err="1">
                <a:latin typeface="Georgia"/>
              </a:rPr>
              <a:t>riittävän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laaja</a:t>
            </a:r>
            <a:r>
              <a:rPr lang="en-US" sz="2200" dirty="0">
                <a:latin typeface="Georgia"/>
              </a:rPr>
              <a:t>. </a:t>
            </a:r>
            <a:r>
              <a:rPr lang="en-US" sz="2200" dirty="0" err="1">
                <a:latin typeface="Georgia"/>
              </a:rPr>
              <a:t>Määrää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mittaavia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alakysymyksiä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voi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lisätä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määrällisen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osion</a:t>
            </a:r>
            <a:r>
              <a:rPr lang="en-US" sz="2200" dirty="0">
                <a:latin typeface="Georgia"/>
              </a:rPr>
              <a:t> survey-</a:t>
            </a:r>
            <a:r>
              <a:rPr lang="en-US" sz="2200" dirty="0" err="1">
                <a:latin typeface="Georgia"/>
              </a:rPr>
              <a:t>lomakkeeseen</a:t>
            </a:r>
            <a:r>
              <a:rPr lang="en-US" sz="2200" dirty="0">
                <a:latin typeface="Georgia"/>
              </a:rPr>
              <a:t>.</a:t>
            </a:r>
            <a:endParaRPr lang="en-US" sz="2200">
              <a:latin typeface="Georgia"/>
              <a:cs typeface="Calibri" panose="020F0502020204030204"/>
            </a:endParaRPr>
          </a:p>
          <a:p>
            <a:r>
              <a:rPr lang="en-US" sz="2200" dirty="0" err="1">
                <a:latin typeface="Georgia"/>
              </a:rPr>
              <a:t>Kysymyssanan</a:t>
            </a:r>
            <a:r>
              <a:rPr lang="en-US" sz="2200" dirty="0">
                <a:latin typeface="Georgia"/>
              </a:rPr>
              <a:t> '</a:t>
            </a:r>
            <a:r>
              <a:rPr lang="en-US" sz="2200" dirty="0" err="1">
                <a:latin typeface="Georgia"/>
              </a:rPr>
              <a:t>miksi</a:t>
            </a:r>
            <a:r>
              <a:rPr lang="en-US" sz="2200" dirty="0">
                <a:latin typeface="Georgia"/>
              </a:rPr>
              <a:t>' </a:t>
            </a:r>
            <a:r>
              <a:rPr lang="en-US" sz="2200" dirty="0" err="1">
                <a:latin typeface="Georgia"/>
              </a:rPr>
              <a:t>käyttäminen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vaatisi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kausaalisuuden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eri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näkemyksiin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paneutumista</a:t>
            </a:r>
            <a:r>
              <a:rPr lang="en-US" sz="2200" dirty="0">
                <a:latin typeface="Georgia"/>
              </a:rPr>
              <a:t> – </a:t>
            </a:r>
            <a:r>
              <a:rPr lang="en-US" sz="2200" dirty="0" err="1">
                <a:latin typeface="Georgia"/>
              </a:rPr>
              <a:t>ei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tämän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kurssin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aihepiirissä</a:t>
            </a:r>
            <a:r>
              <a:rPr lang="en-US" sz="2200" dirty="0">
                <a:latin typeface="Georgia"/>
              </a:rPr>
              <a:t>, </a:t>
            </a:r>
            <a:r>
              <a:rPr lang="en-US" sz="2200" dirty="0" err="1">
                <a:latin typeface="Georgia"/>
              </a:rPr>
              <a:t>joten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ei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käytetä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kysymystä</a:t>
            </a:r>
            <a:r>
              <a:rPr lang="en-US" sz="2200" dirty="0">
                <a:latin typeface="Georgia"/>
              </a:rPr>
              <a:t> '</a:t>
            </a:r>
            <a:r>
              <a:rPr lang="en-US" sz="2200" dirty="0" err="1">
                <a:latin typeface="Georgia"/>
              </a:rPr>
              <a:t>miksi</a:t>
            </a:r>
            <a:r>
              <a:rPr lang="en-US" sz="2200" dirty="0">
                <a:latin typeface="Georgia"/>
              </a:rPr>
              <a:t>'</a:t>
            </a:r>
          </a:p>
          <a:p>
            <a:r>
              <a:rPr lang="en-US" sz="2200" dirty="0" err="1">
                <a:latin typeface="Georgia"/>
              </a:rPr>
              <a:t>Lisäkriteerit</a:t>
            </a:r>
            <a:r>
              <a:rPr lang="en-US" sz="2200" dirty="0">
                <a:latin typeface="Georgia"/>
              </a:rPr>
              <a:t>: </a:t>
            </a:r>
            <a:r>
              <a:rPr lang="en-US" sz="2200" dirty="0" err="1">
                <a:latin typeface="Georgia"/>
              </a:rPr>
              <a:t>varmista</a:t>
            </a:r>
            <a:r>
              <a:rPr lang="en-US" sz="2200" dirty="0">
                <a:latin typeface="Georgia"/>
              </a:rPr>
              <a:t>, </a:t>
            </a:r>
            <a:r>
              <a:rPr lang="en-US" sz="2200" dirty="0" err="1">
                <a:latin typeface="Georgia"/>
              </a:rPr>
              <a:t>että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kysymykseen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ei</a:t>
            </a:r>
            <a:r>
              <a:rPr lang="en-US" sz="2200" dirty="0">
                <a:latin typeface="Georgia"/>
              </a:rPr>
              <a:t> ole </a:t>
            </a:r>
            <a:r>
              <a:rPr lang="en-US" sz="2200" dirty="0" err="1">
                <a:latin typeface="Georgia"/>
              </a:rPr>
              <a:t>itsestäänselvää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vastausta</a:t>
            </a:r>
            <a:r>
              <a:rPr lang="en-US" sz="2200" dirty="0">
                <a:latin typeface="Georgia"/>
              </a:rPr>
              <a:t> (</a:t>
            </a:r>
            <a:r>
              <a:rPr lang="en-US" sz="2200" dirty="0" err="1">
                <a:latin typeface="Georgia"/>
              </a:rPr>
              <a:t>Käyttävätkö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infolaiset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tietokonetta</a:t>
            </a:r>
            <a:r>
              <a:rPr lang="en-US" sz="2200" dirty="0">
                <a:latin typeface="Georgia"/>
              </a:rPr>
              <a:t>?); </a:t>
            </a:r>
            <a:r>
              <a:rPr lang="en-US" sz="2200" dirty="0" err="1">
                <a:latin typeface="Georgia"/>
              </a:rPr>
              <a:t>varmista</a:t>
            </a:r>
            <a:r>
              <a:rPr lang="en-US" sz="2200" dirty="0">
                <a:latin typeface="Georgia"/>
              </a:rPr>
              <a:t>, </a:t>
            </a:r>
            <a:r>
              <a:rPr lang="en-US" sz="2200" dirty="0" err="1">
                <a:latin typeface="Georgia"/>
              </a:rPr>
              <a:t>että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kysymykset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eivät</a:t>
            </a:r>
            <a:r>
              <a:rPr lang="en-US" sz="2200" dirty="0">
                <a:latin typeface="Georgia"/>
              </a:rPr>
              <a:t> ole </a:t>
            </a:r>
            <a:r>
              <a:rPr lang="en-US" sz="2200" dirty="0" err="1">
                <a:latin typeface="Georgia"/>
              </a:rPr>
              <a:t>spekulatiivisia</a:t>
            </a:r>
            <a:r>
              <a:rPr lang="en-US" sz="2200" dirty="0">
                <a:latin typeface="Georgia"/>
              </a:rPr>
              <a:t> (</a:t>
            </a:r>
            <a:r>
              <a:rPr lang="en-US" sz="2200" dirty="0" err="1">
                <a:latin typeface="Georgia"/>
              </a:rPr>
              <a:t>Olisiko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siitä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hyötyä</a:t>
            </a:r>
            <a:r>
              <a:rPr lang="en-US" sz="2200" dirty="0">
                <a:latin typeface="Georgia"/>
              </a:rPr>
              <a:t>, </a:t>
            </a:r>
            <a:r>
              <a:rPr lang="en-US" sz="2200" dirty="0" err="1">
                <a:latin typeface="Georgia"/>
              </a:rPr>
              <a:t>että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Otaniemen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kampuksella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soitettaisiin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klassista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musiikkia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kirjastossa</a:t>
            </a:r>
            <a:r>
              <a:rPr lang="en-US" sz="2200" dirty="0">
                <a:latin typeface="Georgia"/>
              </a:rPr>
              <a:t>?); </a:t>
            </a:r>
            <a:r>
              <a:rPr lang="en-US" sz="2200" dirty="0" err="1">
                <a:latin typeface="Georgia"/>
              </a:rPr>
              <a:t>varmista</a:t>
            </a:r>
            <a:r>
              <a:rPr lang="en-US" sz="2200" dirty="0">
                <a:latin typeface="Georgia"/>
              </a:rPr>
              <a:t>, </a:t>
            </a:r>
            <a:r>
              <a:rPr lang="en-US" sz="2200" dirty="0" err="1">
                <a:latin typeface="Georgia"/>
              </a:rPr>
              <a:t>että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kysymykset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ovat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relevantteja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tämän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kurssin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aiheiden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suhteen</a:t>
            </a:r>
            <a:r>
              <a:rPr lang="en-US" sz="2200" dirty="0">
                <a:latin typeface="Georgia"/>
              </a:rPr>
              <a:t> (</a:t>
            </a:r>
            <a:r>
              <a:rPr lang="en-US" sz="2200" dirty="0" err="1">
                <a:latin typeface="Georgia"/>
              </a:rPr>
              <a:t>Millaisia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sisustusmateriaaleja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metron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käyttäjät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suosivat</a:t>
            </a:r>
            <a:r>
              <a:rPr lang="en-US" sz="2200" dirty="0">
                <a:latin typeface="Georgia"/>
              </a:rPr>
              <a:t>?)      </a:t>
            </a:r>
          </a:p>
          <a:p>
            <a:endParaRPr lang="en-US" sz="2200" dirty="0">
              <a:latin typeface="Georgia"/>
            </a:endParaRPr>
          </a:p>
          <a:p>
            <a:r>
              <a:rPr lang="en-US" sz="2200" dirty="0">
                <a:latin typeface="Georgia"/>
              </a:rPr>
              <a:t>Booth ja </a:t>
            </a:r>
            <a:r>
              <a:rPr lang="en-US" sz="2200" dirty="0" err="1">
                <a:latin typeface="Georgia"/>
              </a:rPr>
              <a:t>muut</a:t>
            </a:r>
            <a:r>
              <a:rPr lang="en-US" sz="2200" dirty="0">
                <a:latin typeface="Georgia"/>
              </a:rPr>
              <a:t>, </a:t>
            </a:r>
            <a:r>
              <a:rPr lang="en-US" sz="2200" i="1" dirty="0">
                <a:latin typeface="Georgia"/>
              </a:rPr>
              <a:t>The Craft of Research</a:t>
            </a:r>
            <a:r>
              <a:rPr lang="en-US" sz="2200" dirty="0">
                <a:latin typeface="Georgia"/>
              </a:rPr>
              <a:t>, University of Chicago Press, 2016, s. 44-47 </a:t>
            </a:r>
            <a:r>
              <a:rPr lang="en-US" sz="2200" dirty="0" err="1">
                <a:latin typeface="Georgia"/>
              </a:rPr>
              <a:t>auttaa</a:t>
            </a:r>
            <a:r>
              <a:rPr lang="en-US" sz="2200" dirty="0">
                <a:latin typeface="Georgia"/>
              </a:rPr>
              <a:t> </a:t>
            </a:r>
            <a:r>
              <a:rPr lang="en-US" sz="2200" dirty="0" err="1">
                <a:latin typeface="Georgia"/>
              </a:rPr>
              <a:t>tehtävänannossa</a:t>
            </a:r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733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8A187-CC6C-875A-92C0-9BB98B741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Georgia"/>
                <a:cs typeface="Calibri Light"/>
              </a:rPr>
              <a:t>Palautus</a:t>
            </a:r>
            <a:r>
              <a:rPr lang="en-US" sz="4200" dirty="0">
                <a:latin typeface="Georgia"/>
                <a:cs typeface="Calibri Light"/>
              </a:rPr>
              <a:t> 1: </a:t>
            </a:r>
            <a:r>
              <a:rPr lang="en-US" sz="4200" dirty="0" err="1">
                <a:latin typeface="Georgia"/>
                <a:cs typeface="Calibri Light"/>
              </a:rPr>
              <a:t>Tutkimuskysymyksen</a:t>
            </a:r>
            <a:r>
              <a:rPr lang="en-US" sz="4200" dirty="0">
                <a:latin typeface="Georgia"/>
                <a:cs typeface="Calibri Light"/>
              </a:rPr>
              <a:t> </a:t>
            </a:r>
            <a:r>
              <a:rPr lang="en-US" sz="4200" dirty="0" err="1">
                <a:latin typeface="Georgia"/>
                <a:cs typeface="Calibri Light"/>
              </a:rPr>
              <a:t>muodostaminen</a:t>
            </a:r>
            <a:endParaRPr lang="en-US" sz="4200" dirty="0">
              <a:latin typeface="Georgia"/>
              <a:cs typeface="Calibri Ligh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86F18-4C80-3A6B-F806-9BB69A62A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202463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>
                <a:latin typeface="Georgia"/>
                <a:cs typeface="Calibri"/>
              </a:rPr>
              <a:t>Muodosta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itseäsi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kiinnostava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tutkimuskysymys</a:t>
            </a:r>
            <a:r>
              <a:rPr lang="en-US" sz="2000" dirty="0">
                <a:latin typeface="Georgia"/>
                <a:cs typeface="Calibri"/>
              </a:rPr>
              <a:t>, jota </a:t>
            </a:r>
            <a:r>
              <a:rPr lang="en-US" sz="2000" dirty="0" err="1">
                <a:latin typeface="Georgia"/>
                <a:cs typeface="Calibri"/>
              </a:rPr>
              <a:t>haluaisit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tutkia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läpi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tämän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kurssin</a:t>
            </a:r>
            <a:r>
              <a:rPr lang="en-US" sz="2000" dirty="0">
                <a:latin typeface="Georgia"/>
                <a:cs typeface="Calibri"/>
              </a:rPr>
              <a:t>. </a:t>
            </a:r>
            <a:r>
              <a:rPr lang="en-US" sz="2000" dirty="0" err="1">
                <a:latin typeface="Georgia"/>
                <a:cs typeface="Calibri"/>
              </a:rPr>
              <a:t>Käytä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tehtävässä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aiemman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dian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kaikkia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kolmea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eri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vaihetta</a:t>
            </a:r>
            <a:r>
              <a:rPr lang="en-US" sz="2000" dirty="0">
                <a:latin typeface="Georgia"/>
                <a:cs typeface="Calibri"/>
              </a:rPr>
              <a:t>. Anna </a:t>
            </a:r>
            <a:r>
              <a:rPr lang="en-US" sz="2000" dirty="0" err="1">
                <a:latin typeface="Georgia"/>
                <a:cs typeface="Calibri"/>
              </a:rPr>
              <a:t>lyhyet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perustelut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jokaiselle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vaiheelle</a:t>
            </a:r>
            <a:r>
              <a:rPr lang="en-US" sz="2000" dirty="0">
                <a:latin typeface="Georgia"/>
                <a:cs typeface="Calibri"/>
              </a:rPr>
              <a:t> (</a:t>
            </a:r>
            <a:r>
              <a:rPr lang="en-US" sz="2000" dirty="0" err="1">
                <a:latin typeface="Georgia"/>
                <a:cs typeface="Calibri"/>
              </a:rPr>
              <a:t>miksi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valitsit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jonkin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tietyn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aiheen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miksi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lisäsit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jonkin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tietyn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epäsuoran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kysymyksen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miksi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lisäsit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jonkin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tietyn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kysymystä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motivoivan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osion</a:t>
            </a:r>
            <a:r>
              <a:rPr lang="en-US" sz="2000" dirty="0">
                <a:latin typeface="Georgia"/>
                <a:cs typeface="Calibri"/>
              </a:rPr>
              <a:t>). </a:t>
            </a:r>
            <a:r>
              <a:rPr lang="en-US" sz="2000" dirty="0" err="1">
                <a:latin typeface="Georgia"/>
                <a:cs typeface="Calibri"/>
              </a:rPr>
              <a:t>Erottele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tutkimusaihe</a:t>
            </a:r>
            <a:r>
              <a:rPr lang="en-US" sz="2000" dirty="0">
                <a:latin typeface="Georgia"/>
                <a:cs typeface="Calibri"/>
              </a:rPr>
              <a:t> ja </a:t>
            </a:r>
            <a:r>
              <a:rPr lang="en-US" sz="2000" dirty="0" err="1">
                <a:latin typeface="Georgia"/>
                <a:cs typeface="Calibri"/>
              </a:rPr>
              <a:t>tutkimuskysymys</a:t>
            </a:r>
            <a:r>
              <a:rPr lang="en-US" sz="2000" dirty="0">
                <a:latin typeface="Georgia"/>
                <a:cs typeface="Calibri"/>
              </a:rPr>
              <a:t>. </a:t>
            </a:r>
            <a:r>
              <a:rPr lang="en-US" sz="2000" dirty="0" err="1">
                <a:latin typeface="Georgia"/>
                <a:cs typeface="Calibri"/>
              </a:rPr>
              <a:t>Perustele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myös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miksi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kysymystä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voi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mielestäsi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tutkia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tämän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kurssin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osallistujille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yhteisessä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sosiaalisessa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ryhmässä</a:t>
            </a:r>
            <a:r>
              <a:rPr lang="en-US" sz="2000" dirty="0">
                <a:latin typeface="Georgia"/>
                <a:cs typeface="Calibri"/>
              </a:rPr>
              <a:t> tai </a:t>
            </a:r>
            <a:r>
              <a:rPr lang="en-US" sz="2000" dirty="0" err="1">
                <a:latin typeface="Georgia"/>
                <a:cs typeface="Calibri"/>
              </a:rPr>
              <a:t>ympäristössä</a:t>
            </a:r>
            <a:r>
              <a:rPr lang="en-US" sz="2000" dirty="0">
                <a:latin typeface="Georgia"/>
                <a:cs typeface="Calibri"/>
              </a:rPr>
              <a:t>. </a:t>
            </a:r>
            <a:r>
              <a:rPr lang="en-US" sz="2000" dirty="0" err="1">
                <a:latin typeface="Georgia"/>
                <a:cs typeface="Calibri"/>
              </a:rPr>
              <a:t>Varmista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että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aiemmassa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diassa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mainitut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kolme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lisäkriteeriä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täyttyvät</a:t>
            </a:r>
            <a:r>
              <a:rPr lang="en-US" sz="2000" dirty="0">
                <a:latin typeface="Georgia"/>
                <a:cs typeface="Calibri"/>
              </a:rPr>
              <a:t>. </a:t>
            </a:r>
          </a:p>
          <a:p>
            <a:r>
              <a:rPr lang="en-US" sz="2000" dirty="0">
                <a:latin typeface="Georgia"/>
                <a:cs typeface="Calibri"/>
              </a:rPr>
              <a:t>Noin 200 </a:t>
            </a:r>
            <a:r>
              <a:rPr lang="en-US" sz="2000" dirty="0" err="1">
                <a:latin typeface="Georgia"/>
                <a:cs typeface="Calibri"/>
              </a:rPr>
              <a:t>sanaa</a:t>
            </a:r>
            <a:r>
              <a:rPr lang="en-US" sz="2000" dirty="0">
                <a:latin typeface="Georgia"/>
                <a:cs typeface="Calibri"/>
              </a:rPr>
              <a:t> (+-10%) </a:t>
            </a:r>
          </a:p>
          <a:p>
            <a:r>
              <a:rPr lang="en-US" sz="2000" dirty="0" err="1">
                <a:latin typeface="Georgia"/>
                <a:cs typeface="Calibri"/>
              </a:rPr>
              <a:t>Palautus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MyCoursesiin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viimeistään</a:t>
            </a:r>
            <a:r>
              <a:rPr lang="en-US" sz="2000" dirty="0">
                <a:latin typeface="Georgia"/>
                <a:cs typeface="Calibri"/>
              </a:rPr>
              <a:t> 15.1 </a:t>
            </a:r>
            <a:r>
              <a:rPr lang="en-US" sz="2000" dirty="0" err="1">
                <a:latin typeface="Georgia"/>
                <a:cs typeface="Calibri"/>
              </a:rPr>
              <a:t>klo</a:t>
            </a:r>
            <a:r>
              <a:rPr lang="en-US" sz="2000" dirty="0">
                <a:latin typeface="Georgia"/>
                <a:cs typeface="Calibri"/>
              </a:rPr>
              <a:t> 12</a:t>
            </a:r>
          </a:p>
          <a:p>
            <a:r>
              <a:rPr lang="en-US" sz="2000" dirty="0" err="1">
                <a:latin typeface="Georgia"/>
                <a:cs typeface="Calibri"/>
              </a:rPr>
              <a:t>Arvointi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asteikolla</a:t>
            </a:r>
            <a:r>
              <a:rPr lang="en-US" sz="2000" dirty="0">
                <a:latin typeface="Georgia"/>
                <a:cs typeface="Calibri"/>
              </a:rPr>
              <a:t> 1-5</a:t>
            </a:r>
          </a:p>
          <a:p>
            <a:r>
              <a:rPr lang="en-US" sz="2000" dirty="0">
                <a:latin typeface="Georgia"/>
                <a:cs typeface="Calibri"/>
              </a:rPr>
              <a:t>Apuna </a:t>
            </a:r>
            <a:r>
              <a:rPr lang="en-US" sz="2000" dirty="0" err="1">
                <a:latin typeface="Georgia"/>
                <a:cs typeface="Calibri"/>
              </a:rPr>
              <a:t>toimii</a:t>
            </a:r>
            <a:r>
              <a:rPr lang="en-US" sz="2000" dirty="0">
                <a:latin typeface="Georgia"/>
                <a:cs typeface="Calibri"/>
              </a:rPr>
              <a:t>: Booth</a:t>
            </a:r>
            <a:r>
              <a:rPr lang="en-US" sz="2000" dirty="0">
                <a:latin typeface="Georgia"/>
                <a:ea typeface="+mn-lt"/>
                <a:cs typeface="+mn-lt"/>
              </a:rPr>
              <a:t> ja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muut</a:t>
            </a:r>
            <a:r>
              <a:rPr lang="en-US" sz="2000" dirty="0">
                <a:latin typeface="Georgia"/>
                <a:ea typeface="+mn-lt"/>
                <a:cs typeface="+mn-lt"/>
              </a:rPr>
              <a:t>, </a:t>
            </a:r>
            <a:r>
              <a:rPr lang="en-US" sz="2000" i="1" dirty="0">
                <a:latin typeface="Georgia"/>
                <a:ea typeface="+mn-lt"/>
                <a:cs typeface="+mn-lt"/>
              </a:rPr>
              <a:t>The Craft of Research</a:t>
            </a:r>
            <a:r>
              <a:rPr lang="en-US" sz="2000" dirty="0">
                <a:latin typeface="Georgia"/>
                <a:ea typeface="+mn-lt"/>
                <a:cs typeface="+mn-lt"/>
              </a:rPr>
              <a:t>, University of Chicago Press, 2016,</a:t>
            </a:r>
            <a:r>
              <a:rPr lang="en-US" sz="2000" dirty="0">
                <a:latin typeface="Georgia"/>
                <a:cs typeface="Calibri"/>
              </a:rPr>
              <a:t> s. 44-47</a:t>
            </a:r>
            <a:endParaRPr lang="en-US" sz="200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266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8627E-C864-6D1F-11FB-FCBD4B12A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5020622" cy="1956841"/>
          </a:xfrm>
        </p:spPr>
        <p:txBody>
          <a:bodyPr anchor="b">
            <a:normAutofit/>
          </a:bodyPr>
          <a:lstStyle/>
          <a:p>
            <a:r>
              <a:rPr lang="en-US" sz="4800" err="1">
                <a:latin typeface="Georgia"/>
                <a:cs typeface="Calibri Light"/>
              </a:rPr>
              <a:t>Esittäytyminen</a:t>
            </a:r>
            <a:endParaRPr lang="en-US" sz="4800" err="1">
              <a:latin typeface="Georgia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4990F-100E-988A-E252-65A0C587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Georgia"/>
                <a:cs typeface="Calibri"/>
              </a:rPr>
              <a:t>Kuka </a:t>
            </a:r>
            <a:r>
              <a:rPr lang="en-US" sz="2200" err="1">
                <a:latin typeface="Georgia"/>
                <a:cs typeface="Calibri"/>
              </a:rPr>
              <a:t>olet</a:t>
            </a:r>
            <a:r>
              <a:rPr lang="en-US" sz="2200" dirty="0">
                <a:latin typeface="Georgia"/>
                <a:cs typeface="Calibri"/>
              </a:rPr>
              <a:t> </a:t>
            </a:r>
          </a:p>
          <a:p>
            <a:r>
              <a:rPr lang="en-US" sz="2200" dirty="0">
                <a:latin typeface="Georgia"/>
                <a:cs typeface="Calibri"/>
              </a:rPr>
              <a:t>Onko </a:t>
            </a:r>
            <a:r>
              <a:rPr lang="en-US" sz="2200" dirty="0" err="1">
                <a:latin typeface="Georgia"/>
                <a:cs typeface="Calibri"/>
              </a:rPr>
              <a:t>jonkinlaisia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ajatuksia</a:t>
            </a:r>
            <a:r>
              <a:rPr lang="en-US" sz="2200" dirty="0">
                <a:latin typeface="Georgia"/>
                <a:cs typeface="Calibri"/>
              </a:rPr>
              <a:t> tai </a:t>
            </a:r>
            <a:r>
              <a:rPr lang="en-US" sz="2200" dirty="0" err="1">
                <a:latin typeface="Georgia"/>
                <a:cs typeface="Calibri"/>
              </a:rPr>
              <a:t>käsityksiä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tähän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kurssiin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liittyen</a:t>
            </a:r>
            <a:r>
              <a:rPr lang="en-US" sz="2200" dirty="0">
                <a:latin typeface="Georgia"/>
                <a:cs typeface="Calibri"/>
              </a:rPr>
              <a:t>?</a:t>
            </a:r>
          </a:p>
          <a:p>
            <a:r>
              <a:rPr lang="en-US" sz="2200" err="1">
                <a:latin typeface="Georgia"/>
                <a:cs typeface="Calibri"/>
              </a:rPr>
              <a:t>Mitä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tahansa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muuta</a:t>
            </a:r>
            <a:endParaRPr lang="en-US" sz="220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691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067EB-95A5-8771-1E14-3E7659F9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eorgia"/>
                <a:cs typeface="Calibri Light"/>
              </a:rPr>
              <a:t>Muita </a:t>
            </a:r>
            <a:r>
              <a:rPr lang="en-US" sz="5400" err="1">
                <a:latin typeface="Georgia"/>
                <a:cs typeface="Calibri Light"/>
              </a:rPr>
              <a:t>käytännön</a:t>
            </a:r>
            <a:r>
              <a:rPr lang="en-US" sz="5400" dirty="0">
                <a:latin typeface="Georgia"/>
                <a:cs typeface="Calibri Light"/>
              </a:rPr>
              <a:t> </a:t>
            </a:r>
            <a:r>
              <a:rPr lang="en-US" sz="5400" err="1">
                <a:latin typeface="Georgia"/>
                <a:cs typeface="Calibri Light"/>
              </a:rPr>
              <a:t>asioita</a:t>
            </a:r>
            <a:endParaRPr lang="en-US" sz="5400">
              <a:latin typeface="Georgia"/>
              <a:cs typeface="Calibri Ligh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B17A9-83C9-0E70-572D-D75FB2C26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err="1">
                <a:latin typeface="Georgia"/>
                <a:cs typeface="Calibri"/>
              </a:rPr>
              <a:t>Jää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luennon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jälkeen</a:t>
            </a:r>
            <a:r>
              <a:rPr lang="en-US" sz="2200" dirty="0">
                <a:latin typeface="Georgia"/>
                <a:cs typeface="Calibri"/>
              </a:rPr>
              <a:t> ja </a:t>
            </a:r>
            <a:r>
              <a:rPr lang="en-US" sz="2200" err="1">
                <a:latin typeface="Georgia"/>
                <a:cs typeface="Calibri"/>
              </a:rPr>
              <a:t>ilmoita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nimesi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err="1">
                <a:latin typeface="Georgia"/>
                <a:cs typeface="Calibri"/>
              </a:rPr>
              <a:t>jos</a:t>
            </a:r>
            <a:r>
              <a:rPr lang="en-US" sz="2200" dirty="0">
                <a:latin typeface="Georgia"/>
                <a:cs typeface="Calibri"/>
              </a:rPr>
              <a:t> et ole </a:t>
            </a:r>
            <a:r>
              <a:rPr lang="en-US" sz="2200" err="1">
                <a:latin typeface="Georgia"/>
                <a:cs typeface="Calibri"/>
              </a:rPr>
              <a:t>päässyt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rekisteröitymään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kurssille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Sisussa</a:t>
            </a:r>
            <a:r>
              <a:rPr lang="en-US" sz="2200" dirty="0">
                <a:latin typeface="Georgia"/>
                <a:cs typeface="Calibri"/>
              </a:rPr>
              <a:t> – </a:t>
            </a:r>
            <a:r>
              <a:rPr lang="en-US" sz="2200" err="1">
                <a:latin typeface="Georgia"/>
                <a:cs typeface="Calibri"/>
              </a:rPr>
              <a:t>kaikki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informaatioverkostojen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opiskelijat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ovat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tervetulleita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kurssille</a:t>
            </a:r>
            <a:r>
              <a:rPr lang="en-US" sz="2200" dirty="0">
                <a:latin typeface="Georgia"/>
                <a:cs typeface="Calibri"/>
              </a:rPr>
              <a:t> (</a:t>
            </a:r>
            <a:r>
              <a:rPr lang="en-US" sz="2200" err="1">
                <a:latin typeface="Georgia"/>
                <a:cs typeface="Calibri"/>
              </a:rPr>
              <a:t>pakollinen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kurssi</a:t>
            </a:r>
            <a:r>
              <a:rPr lang="en-US" sz="2200" dirty="0">
                <a:latin typeface="Georgia"/>
                <a:cs typeface="Calibri"/>
              </a:rPr>
              <a:t>), </a:t>
            </a:r>
            <a:r>
              <a:rPr lang="en-US" sz="2200" err="1">
                <a:latin typeface="Georgia"/>
                <a:cs typeface="Calibri"/>
              </a:rPr>
              <a:t>kerro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myös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kavereille</a:t>
            </a:r>
            <a:r>
              <a:rPr lang="en-US" sz="2200" dirty="0">
                <a:latin typeface="Georgia"/>
                <a:cs typeface="Calibri"/>
              </a:rPr>
              <a:t> </a:t>
            </a:r>
          </a:p>
          <a:p>
            <a:r>
              <a:rPr lang="en-US" sz="2200" dirty="0">
                <a:latin typeface="Georgia"/>
                <a:cs typeface="Calibri"/>
              </a:rPr>
              <a:t>Kuinka </a:t>
            </a:r>
            <a:r>
              <a:rPr lang="en-US" sz="2200" dirty="0" err="1">
                <a:latin typeface="Georgia"/>
                <a:cs typeface="Calibri"/>
              </a:rPr>
              <a:t>moni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ihminen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harjoitusryhmässä</a:t>
            </a:r>
            <a:r>
              <a:rPr lang="en-US" sz="2200" dirty="0">
                <a:latin typeface="Georgia"/>
                <a:cs typeface="Calibri"/>
              </a:rPr>
              <a:t> H2 on </a:t>
            </a:r>
            <a:r>
              <a:rPr lang="en-US" sz="2200" dirty="0" err="1">
                <a:latin typeface="Georgia"/>
                <a:cs typeface="Calibri"/>
              </a:rPr>
              <a:t>myös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kurssilla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Tietokannat</a:t>
            </a:r>
            <a:r>
              <a:rPr lang="en-US" sz="2200" dirty="0">
                <a:latin typeface="Georgia"/>
                <a:cs typeface="Calibri"/>
              </a:rPr>
              <a:t>?</a:t>
            </a:r>
          </a:p>
          <a:p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20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1C60C-4A0B-04D2-C769-520F7F0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Georgia"/>
                <a:cs typeface="Calibri Light"/>
              </a:rPr>
              <a:t>Vuorovaikutuksen</a:t>
            </a:r>
            <a:r>
              <a:rPr lang="en-US" sz="4200" dirty="0">
                <a:latin typeface="Georgia"/>
                <a:cs typeface="Calibri Light"/>
              </a:rPr>
              <a:t> </a:t>
            </a:r>
            <a:r>
              <a:rPr lang="en-US" sz="4200" dirty="0" err="1">
                <a:latin typeface="Georgia"/>
                <a:cs typeface="Calibri Light"/>
              </a:rPr>
              <a:t>periaatteita</a:t>
            </a:r>
            <a:r>
              <a:rPr lang="en-US" sz="4200" dirty="0">
                <a:latin typeface="Georgia"/>
                <a:cs typeface="Calibri Light"/>
              </a:rPr>
              <a:t> - </a:t>
            </a:r>
            <a:r>
              <a:rPr lang="en-US" sz="4200" dirty="0" err="1">
                <a:latin typeface="Georgia"/>
                <a:cs typeface="Calibri Light"/>
              </a:rPr>
              <a:t>pätevät</a:t>
            </a:r>
            <a:r>
              <a:rPr lang="en-US" sz="4200" dirty="0">
                <a:latin typeface="Georgia"/>
                <a:cs typeface="Calibri Light"/>
              </a:rPr>
              <a:t> </a:t>
            </a:r>
            <a:r>
              <a:rPr lang="en-US" sz="4200" dirty="0" err="1">
                <a:latin typeface="Georgia"/>
                <a:cs typeface="Calibri Light"/>
              </a:rPr>
              <a:t>myös</a:t>
            </a:r>
            <a:r>
              <a:rPr lang="en-US" sz="4200" dirty="0">
                <a:latin typeface="Georgia"/>
                <a:cs typeface="Calibri Light"/>
              </a:rPr>
              <a:t> </a:t>
            </a:r>
            <a:r>
              <a:rPr lang="en-US" sz="4200" dirty="0" err="1">
                <a:latin typeface="Georgia"/>
                <a:cs typeface="Calibri Light"/>
              </a:rPr>
              <a:t>luennoitsijaan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C7392-3EE8-8CD2-4A0C-65B3BE99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b="1" dirty="0">
                <a:latin typeface="Georgia"/>
                <a:cs typeface="Arial"/>
              </a:rPr>
              <a:t>Ole </a:t>
            </a:r>
            <a:r>
              <a:rPr lang="en-US" sz="1500" b="1" err="1">
                <a:latin typeface="Georgia"/>
                <a:cs typeface="Arial"/>
              </a:rPr>
              <a:t>avoin</a:t>
            </a:r>
            <a:r>
              <a:rPr lang="en-US" sz="1500" b="1" dirty="0">
                <a:latin typeface="Georgia"/>
                <a:cs typeface="Arial"/>
              </a:rPr>
              <a:t>, </a:t>
            </a:r>
            <a:r>
              <a:rPr lang="en-US" sz="1500" b="1" err="1">
                <a:latin typeface="Georgia"/>
                <a:cs typeface="Arial"/>
              </a:rPr>
              <a:t>kuuntele</a:t>
            </a:r>
            <a:r>
              <a:rPr lang="en-US" sz="1500" b="1" dirty="0">
                <a:latin typeface="Georgia"/>
                <a:cs typeface="Arial"/>
              </a:rPr>
              <a:t> ja anna </a:t>
            </a:r>
            <a:r>
              <a:rPr lang="en-US" sz="1500" b="1" err="1">
                <a:latin typeface="Georgia"/>
                <a:cs typeface="Arial"/>
              </a:rPr>
              <a:t>tilaa</a:t>
            </a:r>
            <a:r>
              <a:rPr lang="en-US" sz="1500" b="1" dirty="0">
                <a:latin typeface="Georgia"/>
                <a:cs typeface="Arial"/>
              </a:rPr>
              <a:t> </a:t>
            </a:r>
            <a:r>
              <a:rPr lang="en-US" sz="1500" b="1" err="1">
                <a:latin typeface="Georgia"/>
                <a:cs typeface="Arial"/>
              </a:rPr>
              <a:t>kaikille</a:t>
            </a:r>
            <a:endParaRPr lang="en-US" sz="1500" err="1">
              <a:latin typeface="Georgia"/>
              <a:cs typeface="Calibri" panose="020F0502020204030204"/>
            </a:endParaRPr>
          </a:p>
          <a:p>
            <a:r>
              <a:rPr lang="en-US" sz="1500" err="1">
                <a:latin typeface="Georgia"/>
                <a:cs typeface="Arial"/>
              </a:rPr>
              <a:t>Kuuntele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aktiivisesti</a:t>
            </a:r>
            <a:r>
              <a:rPr lang="en-US" sz="1500" dirty="0">
                <a:latin typeface="Georgia"/>
                <a:cs typeface="Arial"/>
              </a:rPr>
              <a:t> ja </a:t>
            </a:r>
            <a:r>
              <a:rPr lang="en-US" sz="1500" err="1">
                <a:latin typeface="Georgia"/>
                <a:cs typeface="Arial"/>
              </a:rPr>
              <a:t>pyydä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selvennystä</a:t>
            </a:r>
            <a:r>
              <a:rPr lang="en-US" sz="1500" dirty="0">
                <a:latin typeface="Georgia"/>
                <a:cs typeface="Arial"/>
              </a:rPr>
              <a:t>, </a:t>
            </a:r>
            <a:r>
              <a:rPr lang="en-US" sz="1500" err="1">
                <a:latin typeface="Georgia"/>
                <a:cs typeface="Arial"/>
              </a:rPr>
              <a:t>jos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jokin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jää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epäselväksi</a:t>
            </a:r>
            <a:r>
              <a:rPr lang="en-US" sz="1500" dirty="0">
                <a:latin typeface="Georgia"/>
                <a:cs typeface="Arial"/>
              </a:rPr>
              <a:t>.</a:t>
            </a:r>
            <a:br>
              <a:rPr lang="en-US" sz="1500" dirty="0">
                <a:latin typeface="Georgia"/>
                <a:cs typeface="Arial"/>
              </a:rPr>
            </a:br>
            <a:r>
              <a:rPr lang="en-US" sz="1500" err="1">
                <a:latin typeface="Georgia"/>
                <a:cs typeface="Arial"/>
              </a:rPr>
              <a:t>Älä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keskeytä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muita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äläkä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monopolisoi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keskustelua</a:t>
            </a:r>
            <a:r>
              <a:rPr lang="en-US" sz="1500" dirty="0">
                <a:latin typeface="Georgia"/>
                <a:cs typeface="Arial"/>
              </a:rPr>
              <a:t>. </a:t>
            </a:r>
            <a:r>
              <a:rPr lang="en-US" sz="1500" err="1">
                <a:latin typeface="Georgia"/>
                <a:cs typeface="Arial"/>
              </a:rPr>
              <a:t>Kunnioita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toisten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aikaa</a:t>
            </a:r>
            <a:r>
              <a:rPr lang="en-US" sz="1500" dirty="0">
                <a:latin typeface="Georgia"/>
                <a:cs typeface="Arial"/>
              </a:rPr>
              <a:t>, </a:t>
            </a:r>
            <a:r>
              <a:rPr lang="en-US" sz="1500" err="1">
                <a:latin typeface="Georgia"/>
                <a:cs typeface="Arial"/>
              </a:rPr>
              <a:t>tilaa</a:t>
            </a:r>
            <a:r>
              <a:rPr lang="en-US" sz="1500" dirty="0">
                <a:latin typeface="Georgia"/>
                <a:cs typeface="Arial"/>
              </a:rPr>
              <a:t> ja </a:t>
            </a:r>
            <a:r>
              <a:rPr lang="en-US" sz="1500" err="1">
                <a:latin typeface="Georgia"/>
                <a:cs typeface="Arial"/>
              </a:rPr>
              <a:t>vaivaa</a:t>
            </a:r>
            <a:r>
              <a:rPr lang="en-US" sz="1500" dirty="0">
                <a:latin typeface="Georgia"/>
                <a:cs typeface="Arial"/>
              </a:rPr>
              <a:t>.</a:t>
            </a:r>
            <a:endParaRPr lang="en-US" sz="1500" dirty="0">
              <a:latin typeface="Georgia"/>
              <a:cs typeface="Calibri"/>
            </a:endParaRPr>
          </a:p>
          <a:p>
            <a:r>
              <a:rPr lang="en-US" sz="1500" b="1" dirty="0">
                <a:latin typeface="Georgia"/>
                <a:cs typeface="Arial"/>
              </a:rPr>
              <a:t>Puhu </a:t>
            </a:r>
            <a:r>
              <a:rPr lang="en-US" sz="1500" b="1" err="1">
                <a:latin typeface="Georgia"/>
                <a:cs typeface="Arial"/>
              </a:rPr>
              <a:t>harkiten</a:t>
            </a:r>
            <a:r>
              <a:rPr lang="en-US" sz="1500" b="1" dirty="0">
                <a:latin typeface="Georgia"/>
                <a:cs typeface="Arial"/>
              </a:rPr>
              <a:t> ja </a:t>
            </a:r>
            <a:r>
              <a:rPr lang="en-US" sz="1500" b="1" err="1">
                <a:latin typeface="Georgia"/>
                <a:cs typeface="Arial"/>
              </a:rPr>
              <a:t>kunnioittavasti</a:t>
            </a:r>
            <a:endParaRPr lang="en-US" sz="1500" err="1">
              <a:latin typeface="Georgia"/>
              <a:cs typeface="Calibri"/>
            </a:endParaRPr>
          </a:p>
          <a:p>
            <a:r>
              <a:rPr lang="en-US" sz="1500" err="1">
                <a:latin typeface="Georgia"/>
                <a:cs typeface="Arial"/>
              </a:rPr>
              <a:t>Älä</a:t>
            </a:r>
            <a:r>
              <a:rPr lang="en-US" sz="1500" dirty="0">
                <a:latin typeface="Georgia"/>
                <a:cs typeface="Arial"/>
              </a:rPr>
              <a:t> tee </a:t>
            </a:r>
            <a:r>
              <a:rPr lang="en-US" sz="1500" err="1">
                <a:latin typeface="Georgia"/>
                <a:cs typeface="Arial"/>
              </a:rPr>
              <a:t>oletuksia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toisten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taustoista</a:t>
            </a:r>
            <a:r>
              <a:rPr lang="en-US" sz="1500" dirty="0">
                <a:latin typeface="Georgia"/>
                <a:cs typeface="Arial"/>
              </a:rPr>
              <a:t>, </a:t>
            </a:r>
            <a:r>
              <a:rPr lang="en-US" sz="1500" err="1">
                <a:latin typeface="Georgia"/>
                <a:cs typeface="Arial"/>
              </a:rPr>
              <a:t>kokemuksista</a:t>
            </a:r>
            <a:r>
              <a:rPr lang="en-US" sz="1500" dirty="0">
                <a:latin typeface="Georgia"/>
                <a:cs typeface="Arial"/>
              </a:rPr>
              <a:t> tai </a:t>
            </a:r>
            <a:r>
              <a:rPr lang="en-US" sz="1500" err="1">
                <a:latin typeface="Georgia"/>
                <a:cs typeface="Arial"/>
              </a:rPr>
              <a:t>pronomineista</a:t>
            </a:r>
            <a:r>
              <a:rPr lang="en-US" sz="1500" dirty="0">
                <a:latin typeface="Georgia"/>
                <a:cs typeface="Arial"/>
              </a:rPr>
              <a:t>.</a:t>
            </a:r>
            <a:br>
              <a:rPr lang="en-US" sz="1500" dirty="0">
                <a:latin typeface="Georgia"/>
                <a:cs typeface="Arial"/>
              </a:rPr>
            </a:b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Haasta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ajatuksia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kunnioittavasti</a:t>
            </a:r>
            <a:r>
              <a:rPr lang="en-US" sz="1500" dirty="0">
                <a:latin typeface="Georgia"/>
                <a:cs typeface="Arial"/>
              </a:rPr>
              <a:t> ja </a:t>
            </a:r>
            <a:r>
              <a:rPr lang="en-US" sz="1500" err="1">
                <a:latin typeface="Georgia"/>
                <a:cs typeface="Arial"/>
              </a:rPr>
              <a:t>kritisoi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ajatuksia</a:t>
            </a:r>
            <a:r>
              <a:rPr lang="en-US" sz="1500" dirty="0">
                <a:latin typeface="Georgia"/>
                <a:cs typeface="Arial"/>
              </a:rPr>
              <a:t> ja </a:t>
            </a:r>
            <a:r>
              <a:rPr lang="en-US" sz="1500" err="1">
                <a:latin typeface="Georgia"/>
                <a:cs typeface="Arial"/>
              </a:rPr>
              <a:t>ideoita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sen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sijaan</a:t>
            </a:r>
            <a:r>
              <a:rPr lang="en-US" sz="1500" dirty="0">
                <a:latin typeface="Georgia"/>
                <a:cs typeface="Arial"/>
              </a:rPr>
              <a:t>, </a:t>
            </a:r>
            <a:r>
              <a:rPr lang="en-US" sz="1500" err="1">
                <a:latin typeface="Georgia"/>
                <a:cs typeface="Arial"/>
              </a:rPr>
              <a:t>että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kritisoisit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ihmisiä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niiden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takana</a:t>
            </a:r>
            <a:r>
              <a:rPr lang="en-US" sz="1500" dirty="0">
                <a:latin typeface="Georgia"/>
                <a:cs typeface="Arial"/>
              </a:rPr>
              <a:t>.</a:t>
            </a:r>
            <a:endParaRPr lang="en-US" sz="1500" dirty="0">
              <a:latin typeface="Georgia"/>
              <a:cs typeface="Calibri"/>
            </a:endParaRPr>
          </a:p>
          <a:p>
            <a:r>
              <a:rPr lang="en-US" sz="1500" b="1" err="1">
                <a:latin typeface="Georgia"/>
                <a:cs typeface="Arial"/>
              </a:rPr>
              <a:t>Tunnista</a:t>
            </a:r>
            <a:r>
              <a:rPr lang="en-US" sz="1500" b="1" dirty="0">
                <a:latin typeface="Georgia"/>
                <a:cs typeface="Arial"/>
              </a:rPr>
              <a:t> </a:t>
            </a:r>
            <a:r>
              <a:rPr lang="en-US" sz="1500" b="1" err="1">
                <a:latin typeface="Georgia"/>
                <a:cs typeface="Arial"/>
              </a:rPr>
              <a:t>ennakkoluulosi</a:t>
            </a:r>
            <a:r>
              <a:rPr lang="en-US" sz="1500" b="1" dirty="0">
                <a:latin typeface="Georgia"/>
                <a:cs typeface="Arial"/>
              </a:rPr>
              <a:t> ja </a:t>
            </a:r>
            <a:r>
              <a:rPr lang="en-US" sz="1500" b="1" err="1">
                <a:latin typeface="Georgia"/>
                <a:cs typeface="Arial"/>
              </a:rPr>
              <a:t>kyseenalaista</a:t>
            </a:r>
            <a:r>
              <a:rPr lang="en-US" sz="1500" b="1" dirty="0">
                <a:latin typeface="Georgia"/>
                <a:cs typeface="Arial"/>
              </a:rPr>
              <a:t> </a:t>
            </a:r>
            <a:r>
              <a:rPr lang="en-US" sz="1500" b="1" err="1">
                <a:latin typeface="Georgia"/>
                <a:cs typeface="Arial"/>
              </a:rPr>
              <a:t>olettamukset</a:t>
            </a:r>
            <a:endParaRPr lang="en-US" sz="1500" err="1">
              <a:latin typeface="Georgia"/>
              <a:cs typeface="Calibri"/>
            </a:endParaRPr>
          </a:p>
          <a:p>
            <a:r>
              <a:rPr lang="en-US" sz="1500" dirty="0">
                <a:latin typeface="Georgia"/>
                <a:cs typeface="Arial"/>
              </a:rPr>
              <a:t>Puhu </a:t>
            </a:r>
            <a:r>
              <a:rPr lang="en-US" sz="1500" err="1">
                <a:latin typeface="Georgia"/>
                <a:cs typeface="Arial"/>
              </a:rPr>
              <a:t>omista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kokemuksistasi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yleistämättä</a:t>
            </a:r>
            <a:r>
              <a:rPr lang="en-US" sz="1500" dirty="0">
                <a:latin typeface="Georgia"/>
                <a:cs typeface="Arial"/>
              </a:rPr>
              <a:t>.</a:t>
            </a:r>
            <a:br>
              <a:rPr lang="en-US" sz="1500" dirty="0">
                <a:latin typeface="Georgia"/>
                <a:cs typeface="Arial"/>
              </a:rPr>
            </a:b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Tunnista</a:t>
            </a:r>
            <a:r>
              <a:rPr lang="en-US" sz="1500" dirty="0">
                <a:latin typeface="Georgia"/>
                <a:cs typeface="Arial"/>
              </a:rPr>
              <a:t>, </a:t>
            </a:r>
            <a:r>
              <a:rPr lang="en-US" sz="1500" err="1">
                <a:latin typeface="Georgia"/>
                <a:cs typeface="Arial"/>
              </a:rPr>
              <a:t>että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oma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taustasi</a:t>
            </a:r>
            <a:r>
              <a:rPr lang="en-US" sz="1500" dirty="0">
                <a:latin typeface="Georgia"/>
                <a:cs typeface="Arial"/>
              </a:rPr>
              <a:t> ja </a:t>
            </a:r>
            <a:r>
              <a:rPr lang="en-US" sz="1500" err="1">
                <a:latin typeface="Georgia"/>
                <a:cs typeface="Arial"/>
              </a:rPr>
              <a:t>kokemuksesi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vaikuttavat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tapaan</a:t>
            </a:r>
            <a:r>
              <a:rPr lang="en-US" sz="1500" dirty="0">
                <a:latin typeface="Georgia"/>
                <a:cs typeface="Arial"/>
              </a:rPr>
              <a:t>, </a:t>
            </a:r>
            <a:r>
              <a:rPr lang="en-US" sz="1500" err="1">
                <a:latin typeface="Georgia"/>
                <a:cs typeface="Arial"/>
              </a:rPr>
              <a:t>jolla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err="1">
                <a:latin typeface="Georgia"/>
                <a:cs typeface="Arial"/>
              </a:rPr>
              <a:t>ajattelet</a:t>
            </a:r>
            <a:r>
              <a:rPr lang="en-US" sz="1500" dirty="0">
                <a:latin typeface="Georgia"/>
                <a:cs typeface="Arial"/>
              </a:rPr>
              <a:t> ja </a:t>
            </a:r>
            <a:r>
              <a:rPr lang="en-US" sz="1500" err="1">
                <a:latin typeface="Georgia"/>
                <a:cs typeface="Arial"/>
              </a:rPr>
              <a:t>toimit</a:t>
            </a:r>
            <a:r>
              <a:rPr lang="en-US" sz="1500" dirty="0">
                <a:latin typeface="Georgia"/>
                <a:cs typeface="Arial"/>
              </a:rPr>
              <a:t>.</a:t>
            </a:r>
            <a:endParaRPr lang="en-US" sz="1500" dirty="0">
              <a:latin typeface="Georgia"/>
              <a:cs typeface="Calibri"/>
            </a:endParaRPr>
          </a:p>
          <a:p>
            <a:r>
              <a:rPr lang="en-US" sz="1500" b="1" dirty="0">
                <a:latin typeface="Georgia"/>
                <a:cs typeface="Arial"/>
              </a:rPr>
              <a:t>Jos </a:t>
            </a:r>
            <a:r>
              <a:rPr lang="en-US" sz="1500" b="1" dirty="0" err="1">
                <a:latin typeface="Georgia"/>
                <a:cs typeface="Arial"/>
              </a:rPr>
              <a:t>havaitset</a:t>
            </a:r>
            <a:r>
              <a:rPr lang="en-US" sz="1500" b="1" dirty="0">
                <a:latin typeface="Georgia"/>
                <a:cs typeface="Arial"/>
              </a:rPr>
              <a:t> </a:t>
            </a:r>
            <a:r>
              <a:rPr lang="en-US" sz="1500" b="1" dirty="0" err="1">
                <a:latin typeface="Georgia"/>
                <a:cs typeface="Arial"/>
              </a:rPr>
              <a:t>epäkohtia</a:t>
            </a:r>
            <a:r>
              <a:rPr lang="en-US" sz="1500" b="1" dirty="0">
                <a:latin typeface="Georgia"/>
                <a:cs typeface="Arial"/>
              </a:rPr>
              <a:t>, </a:t>
            </a:r>
            <a:r>
              <a:rPr lang="en-US" sz="1500" b="1" dirty="0" err="1">
                <a:latin typeface="Georgia"/>
                <a:cs typeface="Arial"/>
              </a:rPr>
              <a:t>tuo</a:t>
            </a:r>
            <a:r>
              <a:rPr lang="en-US" sz="1500" b="1" dirty="0">
                <a:latin typeface="Georgia"/>
                <a:cs typeface="Arial"/>
              </a:rPr>
              <a:t> ne </a:t>
            </a:r>
            <a:r>
              <a:rPr lang="en-US" sz="1500" b="1" dirty="0" err="1">
                <a:latin typeface="Georgia"/>
                <a:cs typeface="Arial"/>
              </a:rPr>
              <a:t>esiin</a:t>
            </a:r>
            <a:endParaRPr lang="en-US" sz="1500" dirty="0" err="1">
              <a:latin typeface="Georgia"/>
              <a:cs typeface="Calibri"/>
            </a:endParaRPr>
          </a:p>
          <a:p>
            <a:r>
              <a:rPr lang="en-US" sz="1500" dirty="0">
                <a:latin typeface="Georgia"/>
                <a:cs typeface="Arial"/>
              </a:rPr>
              <a:t>Jos </a:t>
            </a:r>
            <a:r>
              <a:rPr lang="en-US" sz="1500" dirty="0" err="1">
                <a:latin typeface="Georgia"/>
                <a:cs typeface="Arial"/>
              </a:rPr>
              <a:t>loukkaannut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jostakin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keskustelun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aikana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sanotusta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asiasta</a:t>
            </a:r>
            <a:r>
              <a:rPr lang="en-US" sz="1500" dirty="0">
                <a:latin typeface="Georgia"/>
                <a:cs typeface="Arial"/>
              </a:rPr>
              <a:t>, </a:t>
            </a:r>
            <a:r>
              <a:rPr lang="en-US" sz="1500" dirty="0" err="1">
                <a:latin typeface="Georgia"/>
                <a:cs typeface="Arial"/>
              </a:rPr>
              <a:t>voit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kertoa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siitä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luennoitsijalle</a:t>
            </a:r>
            <a:r>
              <a:rPr lang="en-US" sz="1500" dirty="0">
                <a:latin typeface="Georgia"/>
                <a:cs typeface="Arial"/>
              </a:rPr>
              <a:t> ja </a:t>
            </a:r>
            <a:r>
              <a:rPr lang="en-US" sz="1500" dirty="0" err="1">
                <a:latin typeface="Georgia"/>
                <a:cs typeface="Arial"/>
              </a:rPr>
              <a:t>katsotaan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yhdessä</a:t>
            </a:r>
            <a:r>
              <a:rPr lang="en-US" sz="1500" dirty="0">
                <a:latin typeface="Georgia"/>
                <a:cs typeface="Arial"/>
              </a:rPr>
              <a:t>, </a:t>
            </a:r>
            <a:r>
              <a:rPr lang="en-US" sz="1500" dirty="0" err="1">
                <a:latin typeface="Georgia"/>
                <a:cs typeface="Arial"/>
              </a:rPr>
              <a:t>mitä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tehdään</a:t>
            </a:r>
            <a:r>
              <a:rPr lang="en-US" sz="1500" dirty="0">
                <a:latin typeface="Georgia"/>
                <a:cs typeface="Arial"/>
              </a:rPr>
              <a:t>.</a:t>
            </a:r>
            <a:br>
              <a:rPr lang="en-US" sz="1500" dirty="0">
                <a:latin typeface="Georgia"/>
                <a:cs typeface="Arial"/>
              </a:rPr>
            </a:br>
            <a:r>
              <a:rPr lang="en-US" sz="1500" dirty="0">
                <a:latin typeface="Georgia"/>
                <a:cs typeface="Arial"/>
              </a:rPr>
              <a:t> Jos </a:t>
            </a:r>
            <a:r>
              <a:rPr lang="en-US" sz="1500" dirty="0" err="1">
                <a:latin typeface="Georgia"/>
                <a:cs typeface="Arial"/>
              </a:rPr>
              <a:t>jokin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sanomasi</a:t>
            </a:r>
            <a:r>
              <a:rPr lang="en-US" sz="1500" dirty="0">
                <a:latin typeface="Georgia"/>
                <a:cs typeface="Arial"/>
              </a:rPr>
              <a:t> tai </a:t>
            </a:r>
            <a:r>
              <a:rPr lang="en-US" sz="1500" dirty="0" err="1">
                <a:latin typeface="Georgia"/>
                <a:cs typeface="Arial"/>
              </a:rPr>
              <a:t>tekemäsi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asia</a:t>
            </a:r>
            <a:r>
              <a:rPr lang="en-US" sz="1500" dirty="0">
                <a:latin typeface="Georgia"/>
                <a:cs typeface="Arial"/>
              </a:rPr>
              <a:t> on </a:t>
            </a:r>
            <a:r>
              <a:rPr lang="en-US" sz="1500" dirty="0" err="1">
                <a:latin typeface="Georgia"/>
                <a:cs typeface="Arial"/>
              </a:rPr>
              <a:t>koettu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epäkunnioittavaksi</a:t>
            </a:r>
            <a:r>
              <a:rPr lang="en-US" sz="1500" dirty="0">
                <a:latin typeface="Georgia"/>
                <a:cs typeface="Arial"/>
              </a:rPr>
              <a:t>, </a:t>
            </a:r>
            <a:r>
              <a:rPr lang="en-US" sz="1500" dirty="0" err="1">
                <a:latin typeface="Georgia"/>
                <a:cs typeface="Arial"/>
              </a:rPr>
              <a:t>kuuntele</a:t>
            </a:r>
            <a:r>
              <a:rPr lang="en-US" sz="1500" dirty="0">
                <a:latin typeface="Georgia"/>
                <a:cs typeface="Arial"/>
              </a:rPr>
              <a:t>, </a:t>
            </a:r>
            <a:r>
              <a:rPr lang="en-US" sz="1500" dirty="0" err="1">
                <a:latin typeface="Georgia"/>
                <a:cs typeface="Arial"/>
              </a:rPr>
              <a:t>yritä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ymmärtää</a:t>
            </a:r>
            <a:r>
              <a:rPr lang="en-US" sz="1500" dirty="0">
                <a:latin typeface="Georgia"/>
                <a:cs typeface="Arial"/>
              </a:rPr>
              <a:t> ja </a:t>
            </a:r>
            <a:r>
              <a:rPr lang="en-US" sz="1500" dirty="0" err="1">
                <a:latin typeface="Georgia"/>
                <a:cs typeface="Arial"/>
              </a:rPr>
              <a:t>pyydä</a:t>
            </a:r>
            <a:r>
              <a:rPr lang="en-US" sz="1500" dirty="0">
                <a:latin typeface="Georgia"/>
                <a:cs typeface="Arial"/>
              </a:rPr>
              <a:t> </a:t>
            </a:r>
            <a:r>
              <a:rPr lang="en-US" sz="1500" dirty="0" err="1">
                <a:latin typeface="Georgia"/>
                <a:cs typeface="Arial"/>
              </a:rPr>
              <a:t>anteeksi</a:t>
            </a:r>
            <a:r>
              <a:rPr lang="en-US" sz="1500" dirty="0">
                <a:latin typeface="Georgia"/>
                <a:cs typeface="Arial"/>
              </a:rPr>
              <a:t>.</a:t>
            </a:r>
            <a:endParaRPr lang="en-US" sz="1500" dirty="0">
              <a:latin typeface="Georgia"/>
              <a:cs typeface="Calibri"/>
            </a:endParaRPr>
          </a:p>
          <a:p>
            <a:r>
              <a:rPr lang="en-US" sz="1500" b="1" dirty="0">
                <a:latin typeface="Georgia"/>
                <a:cs typeface="Arial"/>
              </a:rPr>
              <a:t>Kanna </a:t>
            </a:r>
            <a:r>
              <a:rPr lang="en-US" sz="1500" b="1" dirty="0" err="1">
                <a:latin typeface="Georgia"/>
                <a:cs typeface="Arial"/>
              </a:rPr>
              <a:t>vastuu</a:t>
            </a:r>
            <a:r>
              <a:rPr lang="en-US" sz="1500" b="1" dirty="0">
                <a:latin typeface="Georgia"/>
                <a:cs typeface="Arial"/>
              </a:rPr>
              <a:t> </a:t>
            </a:r>
            <a:r>
              <a:rPr lang="en-US" sz="1500" b="1" dirty="0" err="1">
                <a:latin typeface="Georgia"/>
                <a:cs typeface="Arial"/>
              </a:rPr>
              <a:t>keskustelun</a:t>
            </a:r>
            <a:r>
              <a:rPr lang="en-US" sz="1500" b="1" dirty="0">
                <a:latin typeface="Georgia"/>
                <a:cs typeface="Arial"/>
              </a:rPr>
              <a:t> </a:t>
            </a:r>
            <a:r>
              <a:rPr lang="en-US" sz="1500" b="1" dirty="0" err="1">
                <a:latin typeface="Georgia"/>
                <a:cs typeface="Arial"/>
              </a:rPr>
              <a:t>laadusta</a:t>
            </a:r>
          </a:p>
          <a:p>
            <a:endParaRPr lang="en-US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36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8A5BB-8192-5F21-A2DD-1AE653B2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Georgia"/>
                <a:cs typeface="Calibri Light"/>
              </a:rPr>
              <a:t>Mitä</a:t>
            </a:r>
            <a:r>
              <a:rPr lang="en-US" sz="4800" dirty="0">
                <a:latin typeface="Georgia"/>
                <a:cs typeface="Calibri Light"/>
              </a:rPr>
              <a:t> </a:t>
            </a:r>
            <a:r>
              <a:rPr lang="en-US" sz="4800" dirty="0" err="1">
                <a:latin typeface="Georgia"/>
                <a:cs typeface="Calibri Light"/>
              </a:rPr>
              <a:t>tällä</a:t>
            </a:r>
            <a:r>
              <a:rPr lang="en-US" sz="4800" dirty="0">
                <a:latin typeface="Georgia"/>
                <a:cs typeface="Calibri Light"/>
              </a:rPr>
              <a:t> </a:t>
            </a:r>
            <a:r>
              <a:rPr lang="en-US" sz="4800" dirty="0" err="1">
                <a:latin typeface="Georgia"/>
                <a:cs typeface="Calibri Light"/>
              </a:rPr>
              <a:t>kurssilla</a:t>
            </a:r>
            <a:r>
              <a:rPr lang="en-US" sz="4800" dirty="0">
                <a:latin typeface="Georgia"/>
                <a:cs typeface="Calibri Light"/>
              </a:rPr>
              <a:t> </a:t>
            </a:r>
            <a:r>
              <a:rPr lang="en-US" sz="4800" dirty="0" err="1">
                <a:latin typeface="Georgia"/>
                <a:cs typeface="Calibri Light"/>
              </a:rPr>
              <a:t>opitaan</a:t>
            </a:r>
            <a:r>
              <a:rPr lang="en-US" sz="4800" dirty="0">
                <a:latin typeface="Georgia"/>
                <a:cs typeface="Calibri Light"/>
              </a:rPr>
              <a:t>?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BF08B-34FD-3C14-8E4C-832A9C014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400" dirty="0" err="1">
                <a:latin typeface="Georgia"/>
              </a:rPr>
              <a:t>Kurssin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jälkeen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opiskelija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osaa</a:t>
            </a:r>
            <a:r>
              <a:rPr lang="en-US" sz="1400" dirty="0">
                <a:latin typeface="Georgia"/>
              </a:rPr>
              <a:t>:</a:t>
            </a:r>
            <a:endParaRPr lang="en-US" sz="1400" dirty="0"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määritellä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määrällisen</a:t>
            </a:r>
            <a:r>
              <a:rPr lang="en-US" sz="1400" dirty="0">
                <a:latin typeface="Georgia"/>
              </a:rPr>
              <a:t> ja </a:t>
            </a:r>
            <a:r>
              <a:rPr lang="en-US" sz="1400" dirty="0" err="1">
                <a:latin typeface="Georgia"/>
              </a:rPr>
              <a:t>laadullisen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tutkimuksen</a:t>
            </a:r>
            <a:r>
              <a:rPr lang="en-US" sz="1400" dirty="0">
                <a:latin typeface="Georgia"/>
              </a:rPr>
              <a:t> ja </a:t>
            </a:r>
            <a:r>
              <a:rPr lang="en-US" sz="1400" dirty="0" err="1">
                <a:latin typeface="Georgia"/>
              </a:rPr>
              <a:t>niiden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erot</a:t>
            </a:r>
            <a:r>
              <a:rPr lang="en-US" sz="1400" dirty="0">
                <a:latin typeface="Georgia"/>
              </a:rPr>
              <a:t> 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muodostaa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laadulliseen</a:t>
            </a:r>
            <a:r>
              <a:rPr lang="en-US" sz="1400" dirty="0">
                <a:latin typeface="Georgia"/>
              </a:rPr>
              <a:t> ja </a:t>
            </a:r>
            <a:r>
              <a:rPr lang="en-US" sz="1400" dirty="0" err="1">
                <a:latin typeface="Georgia"/>
              </a:rPr>
              <a:t>määrälliseen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tutkimukseen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sopivan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tutkimuskysymyksen</a:t>
            </a:r>
            <a:endParaRPr lang="en-US" sz="1400" dirty="0" err="1">
              <a:latin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tehdä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puolistrukturoidun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teemahaastattelun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haastattelurungon</a:t>
            </a:r>
            <a:endParaRPr lang="en-US" sz="1400" dirty="0" err="1">
              <a:latin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toteuttaa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puolistrukturoidun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teemahaastattelun</a:t>
            </a:r>
            <a:endParaRPr lang="en-US" sz="1400">
              <a:latin typeface="Georgi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analysoida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kerättyä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haastattelumateriaalia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induktiivisen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koodauksen</a:t>
            </a:r>
            <a:r>
              <a:rPr lang="en-US" sz="1400" dirty="0">
                <a:latin typeface="Georgia"/>
              </a:rPr>
              <a:t> ja </a:t>
            </a:r>
            <a:r>
              <a:rPr lang="en-US" sz="1400" dirty="0" err="1">
                <a:latin typeface="Georgia"/>
              </a:rPr>
              <a:t>temaattisen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luokittelun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avulla</a:t>
            </a:r>
            <a:r>
              <a:rPr lang="en-US" sz="1400" dirty="0">
                <a:latin typeface="Georgia"/>
              </a:rPr>
              <a:t>  </a:t>
            </a:r>
            <a:endParaRPr lang="en-US" sz="1400" dirty="0">
              <a:latin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tehdä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määrälliseen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tutkimukseen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sopivan</a:t>
            </a:r>
            <a:r>
              <a:rPr lang="en-US" sz="1400" dirty="0">
                <a:latin typeface="Georgia"/>
              </a:rPr>
              <a:t> survey-</a:t>
            </a:r>
            <a:r>
              <a:rPr lang="en-US" sz="1400" dirty="0" err="1">
                <a:latin typeface="Georgia"/>
              </a:rPr>
              <a:t>lomakkeen</a:t>
            </a:r>
            <a:endParaRPr lang="en-US" sz="1400">
              <a:latin typeface="Georgia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määrällisen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tutkimuksen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eri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muuttujatyypit</a:t>
            </a:r>
            <a:r>
              <a:rPr lang="en-US" sz="1400" dirty="0">
                <a:latin typeface="Georgia"/>
              </a:rPr>
              <a:t> ja </a:t>
            </a:r>
            <a:r>
              <a:rPr lang="en-US" sz="1400" dirty="0" err="1">
                <a:latin typeface="Georgia"/>
              </a:rPr>
              <a:t>tunnistaa</a:t>
            </a:r>
            <a:r>
              <a:rPr lang="en-US" sz="1400" dirty="0">
                <a:latin typeface="Georgia"/>
              </a:rPr>
              <a:t>, </a:t>
            </a:r>
            <a:r>
              <a:rPr lang="en-US" sz="1400" dirty="0" err="1">
                <a:latin typeface="Georgia"/>
              </a:rPr>
              <a:t>mihin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muuttujatyyppiluokkaan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eri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mitattavat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muuttujat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kuuluvat</a:t>
            </a:r>
            <a:r>
              <a:rPr lang="en-US" sz="1400" dirty="0">
                <a:latin typeface="Georgia"/>
              </a:rPr>
              <a:t> </a:t>
            </a:r>
            <a:endParaRPr lang="en-US" sz="1400" dirty="0">
              <a:latin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visualisoida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sopivilla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deskriptiivisillä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kuvaajilla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määrällistä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dataa</a:t>
            </a:r>
            <a:r>
              <a:rPr lang="en-US" sz="1400" dirty="0">
                <a:latin typeface="Georgia"/>
              </a:rPr>
              <a:t> ja </a:t>
            </a:r>
            <a:r>
              <a:rPr lang="en-US" sz="1400" dirty="0" err="1">
                <a:latin typeface="Georgia"/>
              </a:rPr>
              <a:t>muodostaa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kuvaajan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perusteella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hypoteesin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tilastolliselle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testille</a:t>
            </a:r>
            <a:r>
              <a:rPr lang="en-US" sz="1400" dirty="0">
                <a:latin typeface="Georgia"/>
              </a:rPr>
              <a:t>  </a:t>
            </a:r>
            <a:endParaRPr lang="en-US" sz="1400" dirty="0">
              <a:latin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tunnistaa</a:t>
            </a:r>
            <a:r>
              <a:rPr lang="en-US" sz="1400" dirty="0">
                <a:latin typeface="Georgia"/>
              </a:rPr>
              <a:t>, </a:t>
            </a:r>
            <a:r>
              <a:rPr lang="en-US" sz="1400" dirty="0" err="1">
                <a:latin typeface="Georgia"/>
              </a:rPr>
              <a:t>missä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tapauksissa</a:t>
            </a:r>
            <a:r>
              <a:rPr lang="en-US" sz="1400" dirty="0">
                <a:latin typeface="Georgia"/>
              </a:rPr>
              <a:t> t-</a:t>
            </a:r>
            <a:r>
              <a:rPr lang="en-US" sz="1400" dirty="0" err="1">
                <a:latin typeface="Georgia"/>
              </a:rPr>
              <a:t>testiä</a:t>
            </a:r>
            <a:r>
              <a:rPr lang="en-US" sz="1400" dirty="0">
                <a:latin typeface="Georgia"/>
              </a:rPr>
              <a:t> ja </a:t>
            </a:r>
            <a:r>
              <a:rPr lang="en-US" sz="1400" dirty="0" err="1">
                <a:latin typeface="Georgia"/>
              </a:rPr>
              <a:t>khiin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neliö</a:t>
            </a:r>
            <a:r>
              <a:rPr lang="en-US" sz="1400" dirty="0">
                <a:latin typeface="Georgia"/>
              </a:rPr>
              <a:t> -</a:t>
            </a:r>
            <a:r>
              <a:rPr lang="en-US" sz="1400" dirty="0" err="1">
                <a:latin typeface="Georgia"/>
              </a:rPr>
              <a:t>testiä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voidaan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käyttää</a:t>
            </a:r>
            <a:r>
              <a:rPr lang="en-US" sz="1400" dirty="0">
                <a:latin typeface="Georgia"/>
              </a:rPr>
              <a:t>  </a:t>
            </a:r>
            <a:endParaRPr lang="en-US" sz="1400" dirty="0">
              <a:latin typeface="Calibri" panose="020F0502020204030204"/>
              <a:cs typeface="Calibri" panose="020F0502020204030204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analysoida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määrällistä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kyselydataa</a:t>
            </a:r>
            <a:r>
              <a:rPr lang="en-US" sz="1400" dirty="0">
                <a:latin typeface="Georgia"/>
              </a:rPr>
              <a:t> t-</a:t>
            </a:r>
            <a:r>
              <a:rPr lang="en-US" sz="1400" dirty="0" err="1">
                <a:latin typeface="Georgia"/>
              </a:rPr>
              <a:t>testin</a:t>
            </a:r>
            <a:r>
              <a:rPr lang="en-US" sz="1400" dirty="0">
                <a:latin typeface="Georgia"/>
              </a:rPr>
              <a:t> ja </a:t>
            </a:r>
            <a:r>
              <a:rPr lang="en-US" sz="1400" dirty="0" err="1">
                <a:latin typeface="Georgia"/>
              </a:rPr>
              <a:t>khiin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neliö</a:t>
            </a:r>
            <a:r>
              <a:rPr lang="en-US" sz="1400" dirty="0">
                <a:latin typeface="Georgia"/>
              </a:rPr>
              <a:t> -</a:t>
            </a:r>
            <a:r>
              <a:rPr lang="en-US" sz="1400" dirty="0" err="1">
                <a:latin typeface="Georgia"/>
              </a:rPr>
              <a:t>testin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avulla</a:t>
            </a:r>
            <a:r>
              <a:rPr lang="en-US" sz="1400" dirty="0">
                <a:latin typeface="Georgia"/>
              </a:rPr>
              <a:t> 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yhdistää</a:t>
            </a:r>
            <a:r>
              <a:rPr lang="en-US" sz="1400" dirty="0">
                <a:latin typeface="Georgia"/>
              </a:rPr>
              <a:t> ja </a:t>
            </a:r>
            <a:r>
              <a:rPr lang="en-US" sz="1400" dirty="0" err="1">
                <a:latin typeface="Georgia"/>
              </a:rPr>
              <a:t>arvioida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laadullisilla</a:t>
            </a:r>
            <a:r>
              <a:rPr lang="en-US" sz="1400" dirty="0">
                <a:latin typeface="Georgia"/>
              </a:rPr>
              <a:t> ja </a:t>
            </a:r>
            <a:r>
              <a:rPr lang="en-US" sz="1400" dirty="0" err="1">
                <a:latin typeface="Georgia"/>
              </a:rPr>
              <a:t>määrällisillä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menetelmillä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saavutettuja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tutkimustuloksia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tutkimuskysymyksen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suhteen</a:t>
            </a:r>
            <a:r>
              <a:rPr lang="en-US" sz="1400" dirty="0">
                <a:latin typeface="Georgia"/>
              </a:rPr>
              <a:t>  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400" dirty="0" err="1">
                <a:latin typeface="Georgia"/>
              </a:rPr>
              <a:t>määritellä</a:t>
            </a:r>
            <a:r>
              <a:rPr lang="en-US" sz="1400" dirty="0">
                <a:latin typeface="Georgia"/>
              </a:rPr>
              <a:t>, </a:t>
            </a:r>
            <a:r>
              <a:rPr lang="en-US" sz="1400" dirty="0" err="1">
                <a:latin typeface="Georgia"/>
              </a:rPr>
              <a:t>mitä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epävarmuustekijöitä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määrällisten</a:t>
            </a:r>
            <a:r>
              <a:rPr lang="en-US" sz="1400" dirty="0">
                <a:latin typeface="Georgia"/>
              </a:rPr>
              <a:t> ja </a:t>
            </a:r>
            <a:r>
              <a:rPr lang="en-US" sz="1400" dirty="0" err="1">
                <a:latin typeface="Georgia"/>
              </a:rPr>
              <a:t>laadullisten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tutkimustulosten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yleistämiseen</a:t>
            </a:r>
            <a:r>
              <a:rPr lang="en-US" sz="1400" dirty="0">
                <a:latin typeface="Georgia"/>
              </a:rPr>
              <a:t> </a:t>
            </a:r>
            <a:r>
              <a:rPr lang="en-US" sz="1400" dirty="0" err="1">
                <a:latin typeface="Georgia"/>
              </a:rPr>
              <a:t>liittyy</a:t>
            </a:r>
            <a:endParaRPr lang="en-US" sz="1400" dirty="0" err="1">
              <a:cs typeface="Calibri"/>
            </a:endParaRPr>
          </a:p>
          <a:p>
            <a:r>
              <a:rPr lang="en-US" sz="1800" dirty="0" err="1">
                <a:latin typeface="Georgia"/>
                <a:cs typeface="Calibri"/>
              </a:rPr>
              <a:t>Lyhyemmin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sanottuna</a:t>
            </a:r>
            <a:r>
              <a:rPr lang="en-US" sz="1800" dirty="0">
                <a:latin typeface="Georgia"/>
                <a:cs typeface="Calibri"/>
              </a:rPr>
              <a:t>: </a:t>
            </a:r>
            <a:r>
              <a:rPr lang="en-US" sz="1800" dirty="0" err="1">
                <a:latin typeface="Georgia"/>
                <a:cs typeface="Calibri"/>
              </a:rPr>
              <a:t>osallistuja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oppii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akateemisen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tutkimuksen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välttämättömiä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taitoja</a:t>
            </a:r>
            <a:r>
              <a:rPr lang="en-US" sz="1800" dirty="0">
                <a:latin typeface="Georgia"/>
                <a:cs typeface="Calibri"/>
              </a:rPr>
              <a:t>. </a:t>
            </a:r>
            <a:r>
              <a:rPr lang="en-US" sz="1800" dirty="0" err="1">
                <a:latin typeface="Georgia"/>
                <a:cs typeface="Calibri"/>
              </a:rPr>
              <a:t>Näitä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taitoja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voi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soveltaa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myös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monissa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erilaisissa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organisaatioissa</a:t>
            </a:r>
            <a:r>
              <a:rPr lang="en-US" sz="1800" dirty="0">
                <a:latin typeface="Georgia"/>
                <a:cs typeface="Calibri"/>
              </a:rPr>
              <a:t> ja (</a:t>
            </a:r>
            <a:r>
              <a:rPr lang="en-US" sz="1800" dirty="0" err="1">
                <a:latin typeface="Georgia"/>
                <a:cs typeface="Calibri"/>
              </a:rPr>
              <a:t>tieteellisen</a:t>
            </a:r>
            <a:r>
              <a:rPr lang="en-US" sz="1800" dirty="0">
                <a:latin typeface="Georgia"/>
                <a:cs typeface="Calibri"/>
              </a:rPr>
              <a:t>) </a:t>
            </a:r>
            <a:r>
              <a:rPr lang="en-US" sz="1800" dirty="0" err="1">
                <a:latin typeface="Georgia"/>
                <a:cs typeface="Calibri"/>
              </a:rPr>
              <a:t>tiedon</a:t>
            </a:r>
            <a:r>
              <a:rPr lang="en-US" sz="1800" dirty="0">
                <a:latin typeface="Georgia"/>
                <a:cs typeface="Calibri"/>
              </a:rPr>
              <a:t> </a:t>
            </a:r>
            <a:r>
              <a:rPr lang="en-US" sz="1800" dirty="0" err="1">
                <a:latin typeface="Georgia"/>
                <a:cs typeface="Calibri"/>
              </a:rPr>
              <a:t>arvioinnissa</a:t>
            </a:r>
            <a:r>
              <a:rPr lang="en-US" sz="1800" dirty="0">
                <a:latin typeface="Georgia"/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0156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32D26-952B-362D-7FE8-0AE516C5A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/>
                <a:cs typeface="Calibri Light"/>
              </a:rPr>
              <a:t>...ja </a:t>
            </a:r>
            <a:r>
              <a:rPr lang="en-US" err="1">
                <a:latin typeface="Georgia"/>
                <a:cs typeface="Calibri Light"/>
              </a:rPr>
              <a:t>miksi</a:t>
            </a:r>
            <a:r>
              <a:rPr lang="en-US" dirty="0">
                <a:latin typeface="Georgia"/>
                <a:cs typeface="Calibri Light"/>
              </a:rPr>
              <a:t>?</a:t>
            </a:r>
            <a:endParaRPr lang="en-US" dirty="0">
              <a:latin typeface="Georgia"/>
            </a:endParaRPr>
          </a:p>
        </p:txBody>
      </p:sp>
      <p:pic>
        <p:nvPicPr>
          <p:cNvPr id="5" name="Content Placeholder 4" descr="A text on a page&#10;&#10;Description automatically generated">
            <a:extLst>
              <a:ext uri="{FF2B5EF4-FFF2-40B4-BE49-F238E27FC236}">
                <a16:creationId xmlns:a16="http://schemas.microsoft.com/office/drawing/2014/main" id="{76FBE554-0C29-C22A-003F-75A80DCA7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556" y="1580696"/>
            <a:ext cx="5152602" cy="4904695"/>
          </a:xfrm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EB0E5E6-7DCC-D845-61CC-FC21AEDEFC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74" r="174" b="561"/>
          <a:stretch/>
        </p:blipFill>
        <p:spPr>
          <a:xfrm>
            <a:off x="6349319" y="857703"/>
            <a:ext cx="5190233" cy="48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5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8306-E7CE-37A3-0D93-C30A15B52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9780" y="1006809"/>
            <a:ext cx="4256315" cy="27510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dirty="0" err="1">
                <a:latin typeface="Georgia"/>
                <a:cs typeface="Calibri Light"/>
              </a:rPr>
              <a:t>Toisena</a:t>
            </a:r>
            <a:r>
              <a:rPr lang="en-US" sz="1600" dirty="0">
                <a:latin typeface="Georgia"/>
                <a:cs typeface="Calibri Light"/>
              </a:rPr>
              <a:t> </a:t>
            </a:r>
            <a:r>
              <a:rPr lang="en-US" sz="1600" dirty="0" err="1">
                <a:latin typeface="Georgia"/>
                <a:cs typeface="Calibri Light"/>
              </a:rPr>
              <a:t>opiskeluvuonna</a:t>
            </a:r>
            <a:r>
              <a:rPr lang="en-US" sz="1600" dirty="0">
                <a:latin typeface="Georgia"/>
                <a:cs typeface="Calibri Light"/>
              </a:rPr>
              <a:t> </a:t>
            </a:r>
            <a:r>
              <a:rPr lang="en-US" sz="1600" dirty="0" err="1">
                <a:latin typeface="Georgia"/>
                <a:cs typeface="Calibri Light"/>
              </a:rPr>
              <a:t>todennäköisyyden</a:t>
            </a:r>
            <a:r>
              <a:rPr lang="en-US" sz="1600" dirty="0">
                <a:latin typeface="Georgia"/>
                <a:cs typeface="Calibri Light"/>
              </a:rPr>
              <a:t> ja </a:t>
            </a:r>
            <a:r>
              <a:rPr lang="en-US" sz="1600" dirty="0" err="1">
                <a:latin typeface="Georgia"/>
                <a:cs typeface="Calibri Light"/>
              </a:rPr>
              <a:t>tilastotieteen</a:t>
            </a:r>
            <a:r>
              <a:rPr lang="en-US" sz="1600" dirty="0">
                <a:latin typeface="Georgia"/>
                <a:cs typeface="Calibri Light"/>
              </a:rPr>
              <a:t> </a:t>
            </a:r>
            <a:r>
              <a:rPr lang="en-US" sz="1600" dirty="0" err="1">
                <a:latin typeface="Georgia"/>
                <a:cs typeface="Calibri Light"/>
              </a:rPr>
              <a:t>peruskurssi</a:t>
            </a:r>
            <a:br>
              <a:rPr lang="en-US" sz="1600" dirty="0">
                <a:latin typeface="Georgia"/>
                <a:cs typeface="Calibri Light"/>
              </a:rPr>
            </a:br>
            <a:endParaRPr lang="en-US" sz="1600" dirty="0">
              <a:latin typeface="Georgia"/>
              <a:cs typeface="Calibri Light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Georgia"/>
                <a:cs typeface="Calibri Light"/>
              </a:rPr>
              <a:t>Computational Social Science</a:t>
            </a:r>
            <a:br>
              <a:rPr lang="en-US" sz="1600" dirty="0">
                <a:latin typeface="Georgia"/>
                <a:cs typeface="Calibri Light"/>
              </a:rPr>
            </a:br>
            <a:endParaRPr lang="en-US" sz="1600" dirty="0">
              <a:latin typeface="Georgia"/>
              <a:cs typeface="Calibri Light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>
                <a:latin typeface="Georgia"/>
                <a:cs typeface="Calibri Light"/>
              </a:rPr>
              <a:t>Statistical Inference</a:t>
            </a:r>
            <a:br>
              <a:rPr lang="en-US" sz="1600" dirty="0">
                <a:latin typeface="Georgia"/>
                <a:cs typeface="Calibri Light"/>
              </a:rPr>
            </a:br>
            <a:endParaRPr lang="en-US" sz="1600" dirty="0">
              <a:latin typeface="Georgia"/>
              <a:cs typeface="Calibri Light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 err="1">
                <a:latin typeface="Georgia"/>
                <a:cs typeface="Calibri Light"/>
              </a:rPr>
              <a:t>Sosiaalipsykologia</a:t>
            </a:r>
            <a:endParaRPr lang="en-US" sz="1600">
              <a:latin typeface="Georgia"/>
              <a:cs typeface="Calibri Light"/>
            </a:endParaRPr>
          </a:p>
        </p:txBody>
      </p:sp>
      <p:pic>
        <p:nvPicPr>
          <p:cNvPr id="4" name="Content Placeholder 3" descr="A text on a page&#10;&#10;Description automatically generated">
            <a:extLst>
              <a:ext uri="{FF2B5EF4-FFF2-40B4-BE49-F238E27FC236}">
                <a16:creationId xmlns:a16="http://schemas.microsoft.com/office/drawing/2014/main" id="{4E96E03B-24EF-5F32-84F4-3EA721D25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9" t="370" r="1328" b="-926"/>
          <a:stretch/>
        </p:blipFill>
        <p:spPr>
          <a:xfrm>
            <a:off x="982212" y="610054"/>
            <a:ext cx="4915792" cy="5178202"/>
          </a:xfrm>
        </p:spPr>
      </p:pic>
    </p:spTree>
    <p:extLst>
      <p:ext uri="{BB962C8B-B14F-4D97-AF65-F5344CB8AC3E}">
        <p14:creationId xmlns:p14="http://schemas.microsoft.com/office/powerpoint/2010/main" val="272799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686C8-E65D-22CC-761F-879847D7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Georgia"/>
                <a:cs typeface="Calibri Light"/>
              </a:rPr>
              <a:t>Rakentuu</a:t>
            </a:r>
            <a:r>
              <a:rPr lang="en-US" sz="4200" dirty="0">
                <a:latin typeface="Georgia"/>
                <a:cs typeface="Calibri Light"/>
              </a:rPr>
              <a:t> </a:t>
            </a:r>
            <a:r>
              <a:rPr lang="en-US" sz="4200" dirty="0" err="1">
                <a:latin typeface="Georgia"/>
                <a:cs typeface="Calibri Light"/>
              </a:rPr>
              <a:t>osittain</a:t>
            </a:r>
            <a:r>
              <a:rPr lang="en-US" sz="4200" dirty="0">
                <a:latin typeface="Georgia"/>
                <a:cs typeface="Calibri Light"/>
              </a:rPr>
              <a:t> </a:t>
            </a:r>
            <a:r>
              <a:rPr lang="en-US" sz="4200" dirty="0" err="1">
                <a:latin typeface="Georgia"/>
                <a:cs typeface="Calibri Light"/>
              </a:rPr>
              <a:t>tieteen</a:t>
            </a:r>
            <a:r>
              <a:rPr lang="en-US" sz="4200" dirty="0">
                <a:latin typeface="Georgia"/>
                <a:cs typeface="Calibri Light"/>
              </a:rPr>
              <a:t> ja </a:t>
            </a:r>
            <a:r>
              <a:rPr lang="en-US" sz="4200" dirty="0" err="1">
                <a:latin typeface="Georgia"/>
                <a:cs typeface="Calibri Light"/>
              </a:rPr>
              <a:t>tiedon</a:t>
            </a:r>
            <a:r>
              <a:rPr lang="en-US" sz="4200" dirty="0">
                <a:latin typeface="Georgia"/>
                <a:cs typeface="Calibri Light"/>
              </a:rPr>
              <a:t> </a:t>
            </a:r>
            <a:r>
              <a:rPr lang="en-US" sz="4200" dirty="0" err="1">
                <a:latin typeface="Georgia"/>
                <a:cs typeface="Calibri Light"/>
              </a:rPr>
              <a:t>perusteille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01EEF-CCE9-F9C7-9B43-04DF0F59E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r>
              <a:rPr lang="en-US" sz="2000" dirty="0" err="1">
                <a:latin typeface="Georgia"/>
                <a:cs typeface="Calibri"/>
              </a:rPr>
              <a:t>Induktio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deduktio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falsifikationismi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positivismi</a:t>
            </a:r>
            <a:r>
              <a:rPr lang="en-US" sz="2000" dirty="0">
                <a:latin typeface="Georgia"/>
                <a:cs typeface="Calibri"/>
              </a:rPr>
              <a:t> (</a:t>
            </a:r>
            <a:r>
              <a:rPr lang="en-US" sz="2000" dirty="0" err="1">
                <a:latin typeface="Georgia"/>
                <a:cs typeface="Calibri"/>
              </a:rPr>
              <a:t>havaintoihin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perustuva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tieto</a:t>
            </a:r>
            <a:r>
              <a:rPr lang="en-US" sz="2000" dirty="0">
                <a:latin typeface="Georgia"/>
                <a:cs typeface="Calibri"/>
              </a:rPr>
              <a:t> ja </a:t>
            </a:r>
            <a:r>
              <a:rPr lang="en-US" sz="2000" dirty="0" err="1">
                <a:latin typeface="Georgia"/>
                <a:cs typeface="Calibri"/>
              </a:rPr>
              <a:t>tiede</a:t>
            </a:r>
            <a:r>
              <a:rPr lang="en-US" sz="2000" dirty="0">
                <a:latin typeface="Georgia"/>
                <a:cs typeface="Calibri"/>
              </a:rPr>
              <a:t>), </a:t>
            </a:r>
            <a:r>
              <a:rPr lang="en-US" sz="2000" dirty="0" err="1">
                <a:latin typeface="Georgia"/>
                <a:cs typeface="Calibri"/>
              </a:rPr>
              <a:t>hypoteesit</a:t>
            </a:r>
            <a:r>
              <a:rPr lang="en-US" sz="2000" dirty="0">
                <a:latin typeface="Georgia"/>
                <a:cs typeface="Calibri"/>
              </a:rPr>
              <a:t> (</a:t>
            </a:r>
            <a:r>
              <a:rPr lang="en-US" sz="2000" dirty="0" err="1">
                <a:latin typeface="Georgia"/>
                <a:cs typeface="Calibri"/>
              </a:rPr>
              <a:t>tämän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kurssin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määrällisessä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vaiheessa</a:t>
            </a:r>
            <a:r>
              <a:rPr lang="en-US" sz="2000" dirty="0">
                <a:latin typeface="Georgia"/>
                <a:cs typeface="Calibri"/>
              </a:rPr>
              <a:t>) - </a:t>
            </a:r>
            <a:r>
              <a:rPr lang="en-US" sz="2000" dirty="0" err="1">
                <a:latin typeface="Georgia"/>
                <a:cs typeface="Calibri"/>
              </a:rPr>
              <a:t>falsifikaatio</a:t>
            </a:r>
            <a:r>
              <a:rPr lang="en-US" sz="2000" dirty="0">
                <a:latin typeface="Georgia"/>
                <a:cs typeface="Calibri"/>
              </a:rPr>
              <a:t> (</a:t>
            </a:r>
            <a:r>
              <a:rPr lang="en-US" sz="2000" dirty="0" err="1">
                <a:latin typeface="Georgia"/>
                <a:cs typeface="Calibri"/>
              </a:rPr>
              <a:t>väitteen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täytyy</a:t>
            </a:r>
            <a:r>
              <a:rPr lang="en-US" sz="2000" dirty="0">
                <a:latin typeface="Georgia"/>
                <a:cs typeface="Calibri"/>
              </a:rPr>
              <a:t> olla </a:t>
            </a:r>
            <a:r>
              <a:rPr lang="en-US" sz="2000" dirty="0" err="1">
                <a:latin typeface="Georgia"/>
                <a:cs typeface="Calibri"/>
              </a:rPr>
              <a:t>falsifioitavissa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jotta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sitä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voidaan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sanoa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tieteelliseksi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tiedoksi</a:t>
            </a:r>
            <a:r>
              <a:rPr lang="en-US" sz="2000" dirty="0">
                <a:latin typeface="Georgia"/>
                <a:cs typeface="Calibri"/>
              </a:rPr>
              <a:t>) -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arkiymmärryksen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korvaaminen</a:t>
            </a:r>
            <a:r>
              <a:rPr lang="en-US" sz="2000" dirty="0">
                <a:latin typeface="Georgia"/>
                <a:ea typeface="+mn-lt"/>
                <a:cs typeface="+mn-lt"/>
              </a:rPr>
              <a:t> tai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täydentäminen</a:t>
            </a:r>
            <a:r>
              <a:rPr lang="en-US" sz="2000" dirty="0">
                <a:latin typeface="Georgia"/>
                <a:ea typeface="+mn-lt"/>
                <a:cs typeface="+mn-lt"/>
              </a:rPr>
              <a:t> </a:t>
            </a:r>
            <a:r>
              <a:rPr lang="en-US" sz="2000" dirty="0" err="1">
                <a:latin typeface="Georgia"/>
                <a:ea typeface="+mn-lt"/>
                <a:cs typeface="+mn-lt"/>
              </a:rPr>
              <a:t>tieteellisellä</a:t>
            </a:r>
            <a:endParaRPr lang="en-US" sz="2000" dirty="0">
              <a:latin typeface="Georgia"/>
              <a:ea typeface="+mn-lt"/>
              <a:cs typeface="+mn-lt"/>
            </a:endParaRPr>
          </a:p>
          <a:p>
            <a:r>
              <a:rPr lang="en-US" sz="2000" err="1">
                <a:latin typeface="Georgia"/>
                <a:cs typeface="Calibri"/>
              </a:rPr>
              <a:t>Erityisesti</a:t>
            </a:r>
            <a:r>
              <a:rPr lang="en-US" sz="2000" dirty="0">
                <a:latin typeface="Georgia"/>
                <a:cs typeface="Calibri"/>
              </a:rPr>
              <a:t> '</a:t>
            </a:r>
            <a:r>
              <a:rPr lang="en-US" sz="2000" err="1">
                <a:latin typeface="Georgia"/>
                <a:cs typeface="Calibri"/>
              </a:rPr>
              <a:t>ihmistieteet</a:t>
            </a:r>
            <a:r>
              <a:rPr lang="en-US" sz="2000" dirty="0">
                <a:latin typeface="Georgia"/>
                <a:cs typeface="Calibri"/>
              </a:rPr>
              <a:t>' ja </a:t>
            </a:r>
            <a:r>
              <a:rPr lang="en-US" sz="2000" err="1">
                <a:latin typeface="Georgia"/>
                <a:cs typeface="Calibri"/>
              </a:rPr>
              <a:t>ero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err="1">
                <a:latin typeface="Georgia"/>
                <a:cs typeface="Calibri"/>
              </a:rPr>
              <a:t>luonnontieteisiin</a:t>
            </a:r>
            <a:r>
              <a:rPr lang="en-US" sz="2000">
                <a:latin typeface="Georgia"/>
                <a:cs typeface="Calibri"/>
              </a:rPr>
              <a:t> </a:t>
            </a:r>
            <a:r>
              <a:rPr lang="en-US" sz="2000" dirty="0">
                <a:latin typeface="Georgia"/>
                <a:cs typeface="Calibri"/>
              </a:rPr>
              <a:t> </a:t>
            </a:r>
          </a:p>
          <a:p>
            <a:r>
              <a:rPr lang="en-US" sz="2000" dirty="0" err="1">
                <a:latin typeface="Georgia"/>
                <a:cs typeface="Calibri"/>
              </a:rPr>
              <a:t>Sosiaalisten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ilmiöiden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tutkimus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ei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voi</a:t>
            </a:r>
            <a:r>
              <a:rPr lang="en-US" sz="2000" dirty="0">
                <a:latin typeface="Georgia"/>
                <a:cs typeface="Calibri"/>
              </a:rPr>
              <a:t> olla </a:t>
            </a:r>
            <a:r>
              <a:rPr lang="en-US" sz="2000" dirty="0" err="1">
                <a:latin typeface="Georgia"/>
                <a:cs typeface="Calibri"/>
              </a:rPr>
              <a:t>eksakti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tiede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mutta</a:t>
            </a:r>
            <a:r>
              <a:rPr lang="en-US" sz="2000" dirty="0">
                <a:latin typeface="Georgia"/>
                <a:cs typeface="Calibri"/>
              </a:rPr>
              <a:t> se </a:t>
            </a:r>
            <a:r>
              <a:rPr lang="en-US" sz="2000" dirty="0" err="1">
                <a:latin typeface="Georgia"/>
                <a:cs typeface="Calibri"/>
              </a:rPr>
              <a:t>ei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tarkoita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ettei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sosiaalisia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ilmiöitä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voisi</a:t>
            </a:r>
            <a:r>
              <a:rPr lang="en-US" sz="2000" dirty="0">
                <a:latin typeface="Georgia"/>
                <a:cs typeface="Calibri"/>
              </a:rPr>
              <a:t>, </a:t>
            </a:r>
            <a:r>
              <a:rPr lang="en-US" sz="2000" dirty="0" err="1">
                <a:latin typeface="Georgia"/>
                <a:cs typeface="Calibri"/>
              </a:rPr>
              <a:t>pitäisi</a:t>
            </a:r>
            <a:r>
              <a:rPr lang="en-US" sz="2000" dirty="0">
                <a:latin typeface="Georgia"/>
                <a:cs typeface="Calibri"/>
              </a:rPr>
              <a:t> tai </a:t>
            </a:r>
            <a:r>
              <a:rPr lang="en-US" sz="2000" dirty="0" err="1">
                <a:latin typeface="Georgia"/>
                <a:cs typeface="Calibri"/>
              </a:rPr>
              <a:t>tarvitsisi</a:t>
            </a:r>
            <a:r>
              <a:rPr lang="en-US" sz="2000" dirty="0">
                <a:latin typeface="Georgia"/>
                <a:cs typeface="Calibri"/>
              </a:rPr>
              <a:t> </a:t>
            </a:r>
            <a:r>
              <a:rPr lang="en-US" sz="2000" dirty="0" err="1">
                <a:latin typeface="Georgia"/>
                <a:cs typeface="Calibri"/>
              </a:rPr>
              <a:t>tutkia</a:t>
            </a:r>
            <a:endParaRPr lang="en-US" sz="2000" dirty="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84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312F6-0F4E-EA16-23CC-6A6DFD0CE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Georgia"/>
                <a:cs typeface="Calibri Light"/>
              </a:rPr>
              <a:t>Kurssin</a:t>
            </a:r>
            <a:r>
              <a:rPr lang="en-US" sz="5400" dirty="0">
                <a:latin typeface="Georgia"/>
                <a:cs typeface="Calibri Light"/>
              </a:rPr>
              <a:t> </a:t>
            </a:r>
            <a:r>
              <a:rPr lang="en-US" sz="5400" dirty="0" err="1">
                <a:latin typeface="Georgia"/>
                <a:cs typeface="Calibri Light"/>
              </a:rPr>
              <a:t>tarkoitus</a:t>
            </a:r>
            <a:r>
              <a:rPr lang="en-US" sz="5400" dirty="0">
                <a:latin typeface="Georgia"/>
                <a:cs typeface="Calibri Light"/>
              </a:rPr>
              <a:t> ja </a:t>
            </a:r>
            <a:r>
              <a:rPr lang="en-US" sz="5400" dirty="0" err="1">
                <a:latin typeface="Georgia"/>
                <a:cs typeface="Calibri Light"/>
              </a:rPr>
              <a:t>merkitys</a:t>
            </a:r>
            <a:endParaRPr lang="en-US" sz="5400" dirty="0" err="1">
              <a:latin typeface="Georgia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55BA2-B992-9B04-19CB-7FF906F29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Georgia"/>
                <a:cs typeface="Calibri"/>
              </a:rPr>
              <a:t>Kurssilla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siis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harjoitellaan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tekemään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empiiristä</a:t>
            </a:r>
            <a:r>
              <a:rPr lang="en-US" dirty="0">
                <a:latin typeface="Georgia"/>
                <a:cs typeface="Calibri"/>
              </a:rPr>
              <a:t> (</a:t>
            </a:r>
            <a:r>
              <a:rPr lang="en-US" dirty="0" err="1">
                <a:latin typeface="Georgia"/>
                <a:cs typeface="Calibri"/>
              </a:rPr>
              <a:t>havaintoihin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perustuvaa</a:t>
            </a:r>
            <a:r>
              <a:rPr lang="en-US" dirty="0">
                <a:latin typeface="Georgia"/>
                <a:cs typeface="Calibri"/>
              </a:rPr>
              <a:t>) </a:t>
            </a:r>
            <a:r>
              <a:rPr lang="en-US" dirty="0" err="1">
                <a:latin typeface="Georgia"/>
                <a:cs typeface="Calibri"/>
              </a:rPr>
              <a:t>tieteellistä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tutkimusta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ihmisten</a:t>
            </a:r>
            <a:r>
              <a:rPr lang="en-US" dirty="0">
                <a:latin typeface="Georgia"/>
                <a:cs typeface="Calibri"/>
              </a:rPr>
              <a:t> ja </a:t>
            </a:r>
            <a:r>
              <a:rPr lang="en-US" dirty="0" err="1">
                <a:latin typeface="Georgia"/>
                <a:cs typeface="Calibri"/>
              </a:rPr>
              <a:t>organisaatioiden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kontekstissa</a:t>
            </a:r>
            <a:r>
              <a:rPr lang="en-US" dirty="0">
                <a:latin typeface="Georgia"/>
                <a:cs typeface="Calibri"/>
              </a:rPr>
              <a:t>, </a:t>
            </a:r>
            <a:r>
              <a:rPr lang="en-US" dirty="0" err="1">
                <a:latin typeface="Georgia"/>
                <a:cs typeface="Calibri"/>
              </a:rPr>
              <a:t>sillä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tämä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valmistaa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tulevia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yliopistossa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tehtäviä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tieteellisiä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tutkimustehtäviä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varten</a:t>
            </a:r>
            <a:r>
              <a:rPr lang="en-US" dirty="0">
                <a:latin typeface="Georgia"/>
                <a:cs typeface="Calibri"/>
              </a:rPr>
              <a:t>. </a:t>
            </a:r>
            <a:r>
              <a:rPr lang="en-US" dirty="0" err="1">
                <a:latin typeface="Georgia"/>
                <a:cs typeface="Calibri"/>
              </a:rPr>
              <a:t>Kurssilla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voi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oppia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monessa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eri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kontekstissa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hyödyllisiä</a:t>
            </a:r>
            <a:r>
              <a:rPr lang="en-US" dirty="0">
                <a:latin typeface="Georgia"/>
                <a:cs typeface="Calibri"/>
              </a:rPr>
              <a:t> (meta)</a:t>
            </a:r>
            <a:r>
              <a:rPr lang="en-US" dirty="0" err="1">
                <a:latin typeface="Georgia"/>
                <a:cs typeface="Calibri"/>
              </a:rPr>
              <a:t>taitoja</a:t>
            </a:r>
            <a:r>
              <a:rPr lang="en-US" dirty="0">
                <a:latin typeface="Georgia"/>
                <a:cs typeface="Calibri"/>
              </a:rPr>
              <a:t>. </a:t>
            </a:r>
            <a:r>
              <a:rPr lang="en-US" dirty="0" err="1">
                <a:latin typeface="Georgia"/>
                <a:cs typeface="Calibri"/>
              </a:rPr>
              <a:t>Kurssi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myös</a:t>
            </a:r>
            <a:r>
              <a:rPr lang="en-US" dirty="0">
                <a:latin typeface="Georgia"/>
                <a:cs typeface="Calibri"/>
              </a:rPr>
              <a:t> </a:t>
            </a:r>
            <a:r>
              <a:rPr lang="en-US" dirty="0" err="1">
                <a:latin typeface="Georgia"/>
                <a:cs typeface="Calibri"/>
              </a:rPr>
              <a:t>rakentuu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aiemmin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opitun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päälle</a:t>
            </a:r>
            <a:r>
              <a:rPr lang="en-US" dirty="0">
                <a:latin typeface="Georgia"/>
                <a:cs typeface="Calibri"/>
              </a:rPr>
              <a:t> ja </a:t>
            </a:r>
            <a:r>
              <a:rPr lang="en-US" dirty="0" err="1">
                <a:latin typeface="Georgia"/>
                <a:cs typeface="Calibri"/>
              </a:rPr>
              <a:t>konkretisoi</a:t>
            </a:r>
            <a:r>
              <a:rPr lang="en-US" dirty="0">
                <a:latin typeface="Georgia"/>
                <a:cs typeface="Calibri"/>
              </a:rPr>
              <a:t> </a:t>
            </a:r>
            <a:r>
              <a:rPr lang="en-US" dirty="0" err="1">
                <a:latin typeface="Georgia"/>
                <a:cs typeface="Calibri"/>
              </a:rPr>
              <a:t>sitä</a:t>
            </a:r>
            <a:r>
              <a:rPr lang="en-US" dirty="0">
                <a:latin typeface="Georgia"/>
                <a:cs typeface="Calibri"/>
              </a:rPr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321092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B5A3F-C890-2264-17D9-27B69A39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err="1">
                <a:latin typeface="Georgia"/>
                <a:cs typeface="Calibri Light"/>
              </a:rPr>
              <a:t>Kurssin</a:t>
            </a:r>
            <a:r>
              <a:rPr lang="en-US" sz="5400" dirty="0">
                <a:latin typeface="Georgia"/>
                <a:cs typeface="Calibri Light"/>
              </a:rPr>
              <a:t> </a:t>
            </a:r>
            <a:r>
              <a:rPr lang="en-US" sz="5400" err="1">
                <a:latin typeface="Georgia"/>
                <a:cs typeface="Calibri Light"/>
              </a:rPr>
              <a:t>arviointi</a:t>
            </a:r>
            <a:endParaRPr lang="en-US" sz="5400" err="1">
              <a:latin typeface="Georgia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223D0-4430-D44D-7656-7310A7329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err="1">
                <a:latin typeface="Georgia"/>
                <a:cs typeface="Calibri"/>
              </a:rPr>
              <a:t>Kaikki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arvioinnit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asteikolla</a:t>
            </a:r>
            <a:r>
              <a:rPr lang="en-US" sz="2200" dirty="0">
                <a:latin typeface="Georgia"/>
                <a:cs typeface="Calibri"/>
              </a:rPr>
              <a:t> 1-5 </a:t>
            </a:r>
          </a:p>
          <a:p>
            <a:r>
              <a:rPr lang="en-US" sz="2200" err="1">
                <a:latin typeface="Georgia"/>
                <a:cs typeface="Calibri"/>
              </a:rPr>
              <a:t>Yhteensä</a:t>
            </a:r>
            <a:r>
              <a:rPr lang="en-US" sz="2200" dirty="0">
                <a:latin typeface="Georgia"/>
                <a:cs typeface="Calibri"/>
              </a:rPr>
              <a:t> 6 </a:t>
            </a:r>
            <a:r>
              <a:rPr lang="en-US" sz="2200" err="1">
                <a:latin typeface="Georgia"/>
                <a:cs typeface="Calibri"/>
              </a:rPr>
              <a:t>eri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tehtävää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err="1">
                <a:latin typeface="Georgia"/>
                <a:cs typeface="Calibri"/>
              </a:rPr>
              <a:t>joista</a:t>
            </a:r>
            <a:r>
              <a:rPr lang="en-US" sz="2200" dirty="0">
                <a:latin typeface="Georgia"/>
                <a:cs typeface="Calibri"/>
              </a:rPr>
              <a:t> 5 </a:t>
            </a:r>
            <a:r>
              <a:rPr lang="en-US" sz="2200" err="1">
                <a:latin typeface="Georgia"/>
                <a:cs typeface="Calibri"/>
              </a:rPr>
              <a:t>lyhyempää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yksilöpalautusta</a:t>
            </a:r>
            <a:r>
              <a:rPr lang="en-US" sz="2200" dirty="0">
                <a:latin typeface="Georgia"/>
                <a:cs typeface="Calibri"/>
              </a:rPr>
              <a:t>, 1 </a:t>
            </a:r>
            <a:r>
              <a:rPr lang="en-US" sz="2200" err="1">
                <a:latin typeface="Georgia"/>
                <a:cs typeface="Calibri"/>
              </a:rPr>
              <a:t>isompi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lopputyö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ryhmissä</a:t>
            </a:r>
            <a:r>
              <a:rPr lang="en-US" sz="2200" dirty="0">
                <a:latin typeface="Georgia"/>
                <a:cs typeface="Calibri"/>
              </a:rPr>
              <a:t> </a:t>
            </a:r>
          </a:p>
          <a:p>
            <a:r>
              <a:rPr lang="en-US" sz="2200" err="1">
                <a:latin typeface="Georgia"/>
                <a:cs typeface="Calibri"/>
              </a:rPr>
              <a:t>Ryhmissä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tehtävän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lopputyön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painoarvo</a:t>
            </a:r>
            <a:r>
              <a:rPr lang="en-US" sz="2200" dirty="0">
                <a:latin typeface="Georgia"/>
                <a:cs typeface="Calibri"/>
              </a:rPr>
              <a:t> on 35% ja </a:t>
            </a:r>
            <a:r>
              <a:rPr lang="en-US" sz="2200" err="1">
                <a:latin typeface="Georgia"/>
                <a:cs typeface="Calibri"/>
              </a:rPr>
              <a:t>jokaisen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yksittäisen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yksilöpalautuksen</a:t>
            </a:r>
            <a:r>
              <a:rPr lang="en-US" sz="2200" dirty="0">
                <a:latin typeface="Georgia"/>
                <a:cs typeface="Calibri"/>
              </a:rPr>
              <a:t> on 13% (5x13=65)</a:t>
            </a:r>
          </a:p>
          <a:p>
            <a:r>
              <a:rPr lang="en-US" sz="2200" err="1">
                <a:latin typeface="Georgia"/>
                <a:cs typeface="Calibri"/>
              </a:rPr>
              <a:t>Määräajat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ovat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tiukat</a:t>
            </a:r>
            <a:r>
              <a:rPr lang="en-US" sz="2200" dirty="0">
                <a:latin typeface="Georgia"/>
                <a:cs typeface="Calibri"/>
              </a:rPr>
              <a:t>. </a:t>
            </a:r>
            <a:r>
              <a:rPr lang="en-US" sz="2200" err="1">
                <a:latin typeface="Georgia"/>
                <a:cs typeface="Calibri"/>
              </a:rPr>
              <a:t>Palautuksia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ei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oteta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vastaan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enää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määräajan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jälkeen</a:t>
            </a:r>
            <a:endParaRPr lang="en-US" sz="2200">
              <a:latin typeface="Georgia"/>
              <a:cs typeface="Calibri"/>
            </a:endParaRPr>
          </a:p>
          <a:p>
            <a:r>
              <a:rPr lang="en-US" sz="2200" dirty="0">
                <a:latin typeface="Georgia"/>
                <a:cs typeface="Calibri"/>
              </a:rPr>
              <a:t>Loppuraportti </a:t>
            </a:r>
            <a:r>
              <a:rPr lang="en-US" sz="2200" dirty="0" err="1">
                <a:latin typeface="Georgia"/>
                <a:cs typeface="Calibri"/>
              </a:rPr>
              <a:t>laaditaan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suomeksi</a:t>
            </a:r>
            <a:r>
              <a:rPr lang="en-US" sz="2200" dirty="0">
                <a:latin typeface="Georgia"/>
                <a:cs typeface="Calibri"/>
              </a:rPr>
              <a:t>. </a:t>
            </a:r>
            <a:r>
              <a:rPr lang="en-US" sz="2200" dirty="0" err="1">
                <a:latin typeface="Georgia"/>
                <a:cs typeface="Calibri"/>
              </a:rPr>
              <a:t>Välipalautukset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voi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palauttaa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joko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suomeksi</a:t>
            </a:r>
            <a:r>
              <a:rPr lang="en-US" sz="2200" dirty="0">
                <a:latin typeface="Georgia"/>
                <a:cs typeface="Calibri"/>
              </a:rPr>
              <a:t> tai </a:t>
            </a:r>
            <a:r>
              <a:rPr lang="en-US" sz="2200" dirty="0" err="1">
                <a:latin typeface="Georgia"/>
                <a:cs typeface="Calibri"/>
              </a:rPr>
              <a:t>ruotsiksi</a:t>
            </a:r>
          </a:p>
          <a:p>
            <a:r>
              <a:rPr lang="en-US" sz="2200" dirty="0" err="1">
                <a:latin typeface="Georgia"/>
                <a:cs typeface="Calibri"/>
              </a:rPr>
              <a:t>Kurssiavustajat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arvioivat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välipalautukset</a:t>
            </a:r>
            <a:r>
              <a:rPr lang="en-US" sz="2200" dirty="0">
                <a:latin typeface="Georgia"/>
                <a:cs typeface="Calibri"/>
              </a:rPr>
              <a:t>, </a:t>
            </a:r>
            <a:r>
              <a:rPr lang="en-US" sz="2200" dirty="0" err="1">
                <a:latin typeface="Georgia"/>
                <a:cs typeface="Calibri"/>
              </a:rPr>
              <a:t>luennoitsija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arvoi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dirty="0" err="1">
                <a:latin typeface="Georgia"/>
                <a:cs typeface="Calibri"/>
              </a:rPr>
              <a:t>lopputyöt</a:t>
            </a:r>
          </a:p>
          <a:p>
            <a:r>
              <a:rPr lang="en-US" sz="2200" dirty="0">
                <a:latin typeface="Georgia"/>
                <a:cs typeface="Calibri"/>
              </a:rPr>
              <a:t>Katso </a:t>
            </a:r>
            <a:r>
              <a:rPr lang="en-US" sz="2200" err="1">
                <a:latin typeface="Georgia"/>
                <a:cs typeface="Calibri"/>
              </a:rPr>
              <a:t>kurssimanuaali</a:t>
            </a:r>
            <a:r>
              <a:rPr lang="en-US" sz="2200" dirty="0">
                <a:latin typeface="Georgia"/>
                <a:cs typeface="Calibri"/>
              </a:rPr>
              <a:t> </a:t>
            </a:r>
            <a:r>
              <a:rPr lang="en-US" sz="2200" err="1">
                <a:latin typeface="Georgia"/>
                <a:cs typeface="Calibri"/>
              </a:rPr>
              <a:t>MyCoursesista</a:t>
            </a:r>
            <a:endParaRPr lang="en-US" sz="220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55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Luento 1: Kurssin esittely ja tutkimuskysymykset</vt:lpstr>
      <vt:lpstr>Esittäytyminen</vt:lpstr>
      <vt:lpstr>Vuorovaikutuksen periaatteita - pätevät myös luennoitsijaan</vt:lpstr>
      <vt:lpstr>Mitä tällä kurssilla opitaan?</vt:lpstr>
      <vt:lpstr>...ja miksi?</vt:lpstr>
      <vt:lpstr>Toisena opiskeluvuonna todennäköisyyden ja tilastotieteen peruskurssi  Computational Social Science  Statistical Inference  Sosiaalipsykologia</vt:lpstr>
      <vt:lpstr>Rakentuu osittain tieteen ja tiedon perusteille</vt:lpstr>
      <vt:lpstr>Kurssin tarkoitus ja merkitys</vt:lpstr>
      <vt:lpstr>Kurssin arviointi</vt:lpstr>
      <vt:lpstr>Läsnäolovaatimukset </vt:lpstr>
      <vt:lpstr>Mitä ovat tutkimusmenetelmät?</vt:lpstr>
      <vt:lpstr>Mitä ovat laadulliset tutkimusmenetelmät?</vt:lpstr>
      <vt:lpstr>Esimerkkejä laadullisista haastattelututkimuksista</vt:lpstr>
      <vt:lpstr>Mitä ovat määrälliset tutkimusmenetelmät?</vt:lpstr>
      <vt:lpstr>Esimerkkejä määrällisistä tutkimuksista</vt:lpstr>
      <vt:lpstr>Tutkimuskysymyksen muodostaminen</vt:lpstr>
      <vt:lpstr>Kuinka muodostaa tutkimuskysymys?</vt:lpstr>
      <vt:lpstr>PowerPoint Presentation</vt:lpstr>
      <vt:lpstr>Palautus 1: Tutkimuskysymyksen muodostaminen</vt:lpstr>
      <vt:lpstr>Muita käytännön asioita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1934</cp:revision>
  <dcterms:created xsi:type="dcterms:W3CDTF">2024-01-02T21:46:35Z</dcterms:created>
  <dcterms:modified xsi:type="dcterms:W3CDTF">2024-01-09T19:47:01Z</dcterms:modified>
</cp:coreProperties>
</file>