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66" r:id="rId3"/>
    <p:sldId id="276" r:id="rId4"/>
    <p:sldId id="257" r:id="rId5"/>
    <p:sldId id="267" r:id="rId6"/>
    <p:sldId id="279" r:id="rId7"/>
    <p:sldId id="278" r:id="rId8"/>
    <p:sldId id="270" r:id="rId9"/>
    <p:sldId id="258" r:id="rId10"/>
    <p:sldId id="265" r:id="rId11"/>
    <p:sldId id="269" r:id="rId12"/>
    <p:sldId id="259" r:id="rId13"/>
    <p:sldId id="280" r:id="rId14"/>
    <p:sldId id="281" r:id="rId15"/>
    <p:sldId id="268" r:id="rId16"/>
    <p:sldId id="260" r:id="rId17"/>
    <p:sldId id="274" r:id="rId18"/>
    <p:sldId id="275" r:id="rId19"/>
    <p:sldId id="261" r:id="rId20"/>
    <p:sldId id="277" r:id="rId21"/>
    <p:sldId id="262" r:id="rId22"/>
    <p:sldId id="282" r:id="rId23"/>
    <p:sldId id="271" r:id="rId24"/>
    <p:sldId id="264" r:id="rId25"/>
    <p:sldId id="273" r:id="rId26"/>
    <p:sldId id="272" r:id="rId27"/>
    <p:sldId id="26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EDDC0-9F9B-8C6D-00B0-EE53C0DC9A29}" v="4582" dt="2024-01-22T23:57:27.771"/>
    <p1510:client id="{7213BEA5-B684-4296-AC6A-54E6AF4122DB}" v="7909" dt="2024-01-23T22:24:39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5E1BF-A666-4FF2-BE79-17E8FE428798}" type="datetimeFigureOut"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EDDED-F22A-4677-BC8B-435C0A49BE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0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Muihin</a:t>
            </a:r>
            <a:r>
              <a:rPr lang="en-US" dirty="0"/>
              <a:t> </a:t>
            </a:r>
            <a:r>
              <a:rPr lang="en-US" err="1"/>
              <a:t>laadullisiin</a:t>
            </a:r>
            <a:r>
              <a:rPr lang="en-US" dirty="0"/>
              <a:t> </a:t>
            </a:r>
            <a:r>
              <a:rPr lang="en-US" err="1"/>
              <a:t>menetelmiin</a:t>
            </a:r>
            <a:r>
              <a:rPr lang="en-US" dirty="0"/>
              <a:t> (</a:t>
            </a:r>
            <a:r>
              <a:rPr lang="en-US" err="1"/>
              <a:t>etnografia</a:t>
            </a:r>
            <a:r>
              <a:rPr lang="en-US" dirty="0"/>
              <a:t>, </a:t>
            </a:r>
            <a:r>
              <a:rPr lang="en-US" err="1"/>
              <a:t>kuva-analyysi</a:t>
            </a:r>
            <a:r>
              <a:rPr lang="en-US" dirty="0"/>
              <a:t>, </a:t>
            </a:r>
            <a:r>
              <a:rPr lang="en-US" err="1"/>
              <a:t>tekstianalyysi</a:t>
            </a:r>
            <a:r>
              <a:rPr lang="en-US" dirty="0"/>
              <a:t>, </a:t>
            </a:r>
            <a:r>
              <a:rPr lang="en-US" err="1"/>
              <a:t>diskurssianalyysi</a:t>
            </a:r>
            <a:r>
              <a:rPr lang="en-US" dirty="0"/>
              <a:t> </a:t>
            </a:r>
            <a:r>
              <a:rPr lang="en-US" err="1"/>
              <a:t>jne</a:t>
            </a:r>
            <a:r>
              <a:rPr lang="en-US" dirty="0"/>
              <a:t>.) </a:t>
            </a:r>
            <a:r>
              <a:rPr lang="en-US" err="1"/>
              <a:t>verrattuna</a:t>
            </a:r>
            <a:r>
              <a:rPr lang="en-US" dirty="0"/>
              <a:t> </a:t>
            </a:r>
            <a:r>
              <a:rPr lang="en-US" err="1"/>
              <a:t>haastattelujen</a:t>
            </a:r>
            <a:r>
              <a:rPr lang="en-US" dirty="0"/>
              <a:t> </a:t>
            </a:r>
            <a:r>
              <a:rPr lang="en-US" err="1"/>
              <a:t>toteuttaminen</a:t>
            </a:r>
            <a:r>
              <a:rPr lang="en-US" dirty="0"/>
              <a:t> ja </a:t>
            </a:r>
            <a:r>
              <a:rPr lang="en-US" err="1"/>
              <a:t>analysoiminen</a:t>
            </a:r>
            <a:r>
              <a:rPr lang="en-US" dirty="0"/>
              <a:t> </a:t>
            </a:r>
            <a:r>
              <a:rPr lang="en-US" err="1"/>
              <a:t>ei</a:t>
            </a:r>
            <a:r>
              <a:rPr lang="en-US" dirty="0"/>
              <a:t> </a:t>
            </a:r>
            <a:r>
              <a:rPr lang="en-US" err="1"/>
              <a:t>välttämättä</a:t>
            </a:r>
            <a:r>
              <a:rPr lang="en-US" dirty="0"/>
              <a:t> </a:t>
            </a:r>
            <a:r>
              <a:rPr lang="en-US" err="1"/>
              <a:t>vaadi</a:t>
            </a:r>
            <a:r>
              <a:rPr lang="en-US" dirty="0"/>
              <a:t> </a:t>
            </a:r>
            <a:r>
              <a:rPr lang="en-US" err="1"/>
              <a:t>laajaa</a:t>
            </a:r>
            <a:r>
              <a:rPr lang="en-US" dirty="0"/>
              <a:t> </a:t>
            </a:r>
            <a:r>
              <a:rPr lang="en-US" err="1"/>
              <a:t>teoriapohjaa</a:t>
            </a:r>
            <a:r>
              <a:rPr lang="en-US" dirty="0"/>
              <a:t> ja </a:t>
            </a:r>
            <a:r>
              <a:rPr lang="en-US" err="1"/>
              <a:t>ajallista</a:t>
            </a:r>
            <a:r>
              <a:rPr lang="en-US" dirty="0"/>
              <a:t> </a:t>
            </a:r>
            <a:r>
              <a:rPr lang="en-US" err="1"/>
              <a:t>omistautumista</a:t>
            </a:r>
            <a:r>
              <a:rPr lang="en-US" dirty="0"/>
              <a:t> – </a:t>
            </a:r>
            <a:r>
              <a:rPr lang="en-US" err="1"/>
              <a:t>siksi</a:t>
            </a:r>
            <a:r>
              <a:rPr lang="en-US" dirty="0"/>
              <a:t> </a:t>
            </a:r>
            <a:r>
              <a:rPr lang="en-US" err="1"/>
              <a:t>tällä</a:t>
            </a:r>
            <a:r>
              <a:rPr lang="en-US" dirty="0"/>
              <a:t> </a:t>
            </a:r>
            <a:r>
              <a:rPr lang="en-US" err="1"/>
              <a:t>kurssilla</a:t>
            </a:r>
            <a:r>
              <a:rPr lang="en-US" dirty="0"/>
              <a:t> </a:t>
            </a:r>
            <a:r>
              <a:rPr lang="en-US" err="1"/>
              <a:t>haastattelu</a:t>
            </a:r>
            <a:r>
              <a:rPr lang="en-US" dirty="0"/>
              <a:t> </a:t>
            </a:r>
            <a:r>
              <a:rPr lang="en-US" err="1"/>
              <a:t>laadullisena</a:t>
            </a:r>
            <a:r>
              <a:rPr lang="en-US" dirty="0"/>
              <a:t> </a:t>
            </a:r>
            <a:r>
              <a:rPr lang="en-US" err="1"/>
              <a:t>menetelmänä</a:t>
            </a:r>
            <a:r>
              <a:rPr lang="en-US" dirty="0"/>
              <a:t>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/>
              <a:t>(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sisällyttää</a:t>
            </a:r>
            <a:r>
              <a:rPr lang="en-US" dirty="0"/>
              <a:t> </a:t>
            </a:r>
            <a:r>
              <a:rPr lang="en-US" dirty="0" err="1"/>
              <a:t>osa-alueita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nousevat</a:t>
            </a:r>
            <a:r>
              <a:rPr lang="en-US" dirty="0"/>
              <a:t> </a:t>
            </a:r>
            <a:r>
              <a:rPr lang="en-US" dirty="0" err="1"/>
              <a:t>esille</a:t>
            </a:r>
            <a:r>
              <a:rPr lang="en-US" dirty="0"/>
              <a:t> </a:t>
            </a:r>
            <a:r>
              <a:rPr lang="en-US" dirty="0" err="1"/>
              <a:t>vasta</a:t>
            </a:r>
            <a:r>
              <a:rPr lang="en-US" dirty="0"/>
              <a:t> </a:t>
            </a:r>
            <a:r>
              <a:rPr lang="en-US" dirty="0" err="1"/>
              <a:t>tutkimuksen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– ja </a:t>
            </a:r>
            <a:r>
              <a:rPr lang="en-US" dirty="0" err="1"/>
              <a:t>tämä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olla </a:t>
            </a:r>
            <a:r>
              <a:rPr lang="en-US" dirty="0" err="1"/>
              <a:t>todella</a:t>
            </a:r>
            <a:r>
              <a:rPr lang="en-US" dirty="0"/>
              <a:t> </a:t>
            </a:r>
            <a:r>
              <a:rPr lang="en-US" dirty="0" err="1"/>
              <a:t>tärkeää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aiempi</a:t>
            </a:r>
            <a:r>
              <a:rPr lang="en-US" dirty="0"/>
              <a:t> </a:t>
            </a:r>
            <a:r>
              <a:rPr lang="en-US" dirty="0" err="1"/>
              <a:t>tutkimus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kattanut</a:t>
            </a:r>
            <a:r>
              <a:rPr lang="en-US" dirty="0"/>
              <a:t> </a:t>
            </a:r>
            <a:r>
              <a:rPr lang="en-US" dirty="0" err="1"/>
              <a:t>jotain</a:t>
            </a:r>
            <a:r>
              <a:rPr lang="en-US" dirty="0"/>
              <a:t> </a:t>
            </a:r>
            <a:r>
              <a:rPr lang="en-US" dirty="0" err="1"/>
              <a:t>keskeistä</a:t>
            </a:r>
            <a:r>
              <a:rPr lang="en-US" dirty="0"/>
              <a:t> </a:t>
            </a:r>
            <a:r>
              <a:rPr lang="en-US" dirty="0" err="1"/>
              <a:t>osaa</a:t>
            </a:r>
            <a:r>
              <a:rPr lang="en-US" dirty="0"/>
              <a:t> tai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itseltä</a:t>
            </a:r>
            <a:r>
              <a:rPr lang="en-US" dirty="0"/>
              <a:t> on </a:t>
            </a:r>
            <a:r>
              <a:rPr lang="en-US" dirty="0" err="1"/>
              <a:t>jäänyt</a:t>
            </a:r>
            <a:r>
              <a:rPr lang="en-US" dirty="0"/>
              <a:t> </a:t>
            </a:r>
            <a:r>
              <a:rPr lang="en-US" dirty="0" err="1"/>
              <a:t>jokin</a:t>
            </a:r>
            <a:r>
              <a:rPr lang="en-US" dirty="0"/>
              <a:t> </a:t>
            </a:r>
            <a:r>
              <a:rPr lang="en-US" dirty="0" err="1"/>
              <a:t>keskeinen</a:t>
            </a:r>
            <a:r>
              <a:rPr lang="en-US" dirty="0"/>
              <a:t> </a:t>
            </a:r>
            <a:r>
              <a:rPr lang="en-US" dirty="0" err="1"/>
              <a:t>osa-alue</a:t>
            </a:r>
            <a:r>
              <a:rPr lang="en-US" dirty="0"/>
              <a:t> </a:t>
            </a:r>
            <a:r>
              <a:rPr lang="en-US" dirty="0" err="1"/>
              <a:t>huomioimatta</a:t>
            </a:r>
            <a:r>
              <a:rPr lang="en-US" dirty="0"/>
              <a:t> </a:t>
            </a:r>
            <a:r>
              <a:rPr lang="en-US" dirty="0" err="1"/>
              <a:t>kysymyksiä</a:t>
            </a:r>
            <a:r>
              <a:rPr lang="en-US" dirty="0"/>
              <a:t> </a:t>
            </a:r>
            <a:r>
              <a:rPr lang="en-US" dirty="0" err="1"/>
              <a:t>laatiessa</a:t>
            </a:r>
            <a:r>
              <a:rPr lang="en-US" dirty="0"/>
              <a:t> – </a:t>
            </a:r>
            <a:r>
              <a:rPr lang="en-US" dirty="0" err="1"/>
              <a:t>aina</a:t>
            </a:r>
            <a:r>
              <a:rPr lang="en-US" dirty="0"/>
              <a:t> </a:t>
            </a:r>
            <a:r>
              <a:rPr lang="en-US" dirty="0" err="1"/>
              <a:t>tutkija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tietää</a:t>
            </a:r>
            <a:r>
              <a:rPr lang="en-US" dirty="0"/>
              <a:t> </a:t>
            </a:r>
            <a:r>
              <a:rPr lang="en-US" dirty="0" err="1"/>
              <a:t>kaikkia</a:t>
            </a:r>
            <a:r>
              <a:rPr lang="en-US" dirty="0"/>
              <a:t> </a:t>
            </a:r>
            <a:r>
              <a:rPr lang="en-US" dirty="0" err="1"/>
              <a:t>huomioitavia</a:t>
            </a:r>
            <a:r>
              <a:rPr lang="en-US" dirty="0"/>
              <a:t> </a:t>
            </a:r>
            <a:r>
              <a:rPr lang="en-US" dirty="0" err="1"/>
              <a:t>asioita</a:t>
            </a:r>
            <a:r>
              <a:rPr lang="en-US" dirty="0"/>
              <a:t> </a:t>
            </a:r>
            <a:r>
              <a:rPr lang="en-US" dirty="0" err="1"/>
              <a:t>etukäteen</a:t>
            </a:r>
            <a:r>
              <a:rPr lang="en-US" dirty="0"/>
              <a:t>).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98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Teemat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pääkysymykset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avaavat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kysymykset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probet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jatkokysymykset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39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Mitä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huomataan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miten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teemojen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määritteleminen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ohjaa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tutkimusta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johonkin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suuntaan</a:t>
            </a:r>
            <a:r>
              <a:rPr lang="en-US" dirty="0">
                <a:cs typeface="Calibri"/>
              </a:rPr>
              <a:t>?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Ja </a:t>
            </a:r>
            <a:r>
              <a:rPr lang="en-US" dirty="0" err="1">
                <a:cs typeface="Calibri"/>
              </a:rPr>
              <a:t>monia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muita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haastattelutyyppejä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kuten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narratiivihaastattelu</a:t>
            </a:r>
            <a:r>
              <a:rPr lang="en-US" dirty="0">
                <a:cs typeface="Calibri"/>
              </a:rPr>
              <a:t> – ja </a:t>
            </a:r>
            <a:r>
              <a:rPr lang="en-US" dirty="0" err="1">
                <a:cs typeface="Calibri"/>
              </a:rPr>
              <a:t>monia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näiden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yllä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olevien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tyyppien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yhdistelmiä</a:t>
            </a:r>
            <a:r>
              <a:rPr lang="en-US" dirty="0">
                <a:cs typeface="Calibri"/>
              </a:rPr>
              <a:t> tai </a:t>
            </a:r>
            <a:r>
              <a:rPr lang="en-US" dirty="0" err="1">
                <a:cs typeface="Calibri"/>
              </a:rPr>
              <a:t>muunnelmia</a:t>
            </a:r>
            <a:r>
              <a:rPr lang="en-US" dirty="0">
                <a:cs typeface="Calibri"/>
              </a:rPr>
              <a:t> - </a:t>
            </a:r>
            <a:r>
              <a:rPr lang="en-US" dirty="0" err="1">
                <a:cs typeface="Calibri"/>
              </a:rPr>
              <a:t>tämä</a:t>
            </a:r>
            <a:r>
              <a:rPr lang="en-US" dirty="0">
                <a:cs typeface="Calibri"/>
              </a:rPr>
              <a:t> on vain </a:t>
            </a:r>
            <a:r>
              <a:rPr lang="en-US" dirty="0" err="1">
                <a:cs typeface="Calibri"/>
              </a:rPr>
              <a:t>yksi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typologia</a:t>
            </a:r>
            <a:r>
              <a:rPr lang="en-US" dirty="0">
                <a:cs typeface="Calibri"/>
              </a:rPr>
              <a:t> - </a:t>
            </a:r>
            <a:r>
              <a:rPr lang="en-US" dirty="0" err="1">
                <a:cs typeface="Calibri"/>
              </a:rPr>
              <a:t>tärkeitä</a:t>
            </a:r>
            <a:r>
              <a:rPr lang="en-US" dirty="0">
                <a:cs typeface="Calibri"/>
              </a:rPr>
              <a:t> on, </a:t>
            </a:r>
            <a:r>
              <a:rPr lang="en-US" dirty="0" err="1">
                <a:cs typeface="Calibri"/>
              </a:rPr>
              <a:t>että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rakentaa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tutkimustarkoitukseensa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sopivan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haastattelutavan</a:t>
            </a:r>
            <a:r>
              <a:rPr lang="en-US" dirty="0">
                <a:cs typeface="Calibri"/>
              </a:rPr>
              <a:t> (ja </a:t>
            </a:r>
            <a:r>
              <a:rPr lang="en-US" dirty="0" err="1">
                <a:cs typeface="Calibri"/>
              </a:rPr>
              <a:t>haastattelurungon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johon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paneudutaan</a:t>
            </a:r>
            <a:r>
              <a:rPr lang="en-US" dirty="0">
                <a:cs typeface="Calibri"/>
              </a:rPr>
              <a:t> pian)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Jatkumo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Kysymysten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järjestys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annettu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Vastausvaihtoehdot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annettu</a:t>
            </a:r>
            <a:r>
              <a:rPr lang="en-US" dirty="0">
                <a:cs typeface="Calibri"/>
              </a:rPr>
              <a:t> </a:t>
            </a:r>
            <a:endParaRPr lang="en-US" dirty="0"/>
          </a:p>
          <a:p>
            <a:endParaRPr lang="en-US" dirty="0">
              <a:cs typeface="Calibri" panose="020F0502020204030204"/>
            </a:endParaRPr>
          </a:p>
          <a:p>
            <a:endParaRPr lang="en-US" dirty="0"/>
          </a:p>
          <a:p>
            <a:r>
              <a:rPr lang="en-US" dirty="0"/>
              <a:t>http://depts.washington.edu/celtweb/caee/APS_Process_Procedures/Appendix_3-A_APS_Structured_Interview_Protocol_Example_Ext.pdf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9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Laajemmat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teemat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annettu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alakysymyksiä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annettu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vastausvaihtoehtoja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Kysymyksiä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tarvitse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välttämättä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esittää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samassa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järjestyksessä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kaikille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tutkimuksen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osallistujille</a:t>
            </a:r>
            <a:r>
              <a:rPr lang="en-US" dirty="0">
                <a:cs typeface="Calibri"/>
              </a:rPr>
              <a:t>.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Teemahaastattelulussa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voisi</a:t>
            </a:r>
            <a:r>
              <a:rPr lang="en-US" dirty="0">
                <a:cs typeface="Calibri"/>
              </a:rPr>
              <a:t> olla vain </a:t>
            </a:r>
            <a:r>
              <a:rPr lang="en-US" dirty="0" err="1">
                <a:cs typeface="Calibri"/>
              </a:rPr>
              <a:t>esimerkiksi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nuo</a:t>
            </a:r>
            <a:r>
              <a:rPr lang="en-US" dirty="0">
                <a:cs typeface="Calibri"/>
              </a:rPr>
              <a:t> 'focus of research' </a:t>
            </a:r>
            <a:r>
              <a:rPr lang="en-US" dirty="0" err="1">
                <a:cs typeface="Calibri"/>
              </a:rPr>
              <a:t>otsikon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olevat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teemat</a:t>
            </a:r>
            <a:r>
              <a:rPr lang="en-US" dirty="0">
                <a:cs typeface="Calibri"/>
              </a:rPr>
              <a:t>  ja </a:t>
            </a:r>
            <a:r>
              <a:rPr lang="en-US" dirty="0" err="1">
                <a:cs typeface="Calibri"/>
              </a:rPr>
              <a:t>niidenkään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järjestystä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olisi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pakko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seurata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tarkentavat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kysymykset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voisivat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kummuta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keskustelun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edetessä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Edellisen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puolistrukturoitu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haastattelu</a:t>
            </a:r>
            <a:r>
              <a:rPr lang="en-US" dirty="0">
                <a:cs typeface="Calibri"/>
              </a:rPr>
              <a:t> + </a:t>
            </a:r>
            <a:r>
              <a:rPr lang="en-US" dirty="0" err="1">
                <a:cs typeface="Calibri"/>
              </a:rPr>
              <a:t>teeman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määritelmä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5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Esimerkkinä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puolistrukturoitu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haastattelurunko</a:t>
            </a:r>
            <a:r>
              <a:rPr lang="en-US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Huomioi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alku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keskikohta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loppu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kolme</a:t>
            </a:r>
            <a:r>
              <a:rPr lang="en-US" dirty="0">
                <a:cs typeface="Calibri"/>
              </a:rPr>
              <a:t> '</a:t>
            </a:r>
            <a:r>
              <a:rPr lang="en-US" dirty="0" err="1">
                <a:cs typeface="Calibri"/>
              </a:rPr>
              <a:t>teemaa</a:t>
            </a:r>
            <a:r>
              <a:rPr lang="en-US" dirty="0">
                <a:cs typeface="Calibri"/>
              </a:rPr>
              <a:t>' ja </a:t>
            </a:r>
            <a:r>
              <a:rPr lang="en-US" dirty="0" err="1">
                <a:cs typeface="Calibri"/>
              </a:rPr>
              <a:t>niille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alakysymyksiä</a:t>
            </a:r>
            <a:r>
              <a:rPr lang="en-US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6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Ei ole </a:t>
            </a:r>
            <a:r>
              <a:rPr lang="en-US" dirty="0" err="1">
                <a:cs typeface="Calibri"/>
              </a:rPr>
              <a:t>mitään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sääntöä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kuinka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paljon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minkäkin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tyyppisiä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kysymyksiä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pitäisi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sisällyttää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puolistrukturoidun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teemahaastattelun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haastattelurunkoon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Ehkä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ainoa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periaate</a:t>
            </a:r>
            <a:r>
              <a:rPr lang="en-US" dirty="0">
                <a:cs typeface="Calibri"/>
              </a:rPr>
              <a:t> on se, </a:t>
            </a:r>
            <a:r>
              <a:rPr lang="en-US" dirty="0" err="1">
                <a:cs typeface="Calibri"/>
              </a:rPr>
              <a:t>että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tutkimusaihe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tulee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esitellä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avaavilla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kysymyksillä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että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jatkokysymyksiä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täsmentäviä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kysymyksiä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tulee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esittää</a:t>
            </a:r>
            <a:r>
              <a:rPr lang="en-US" dirty="0">
                <a:cs typeface="Calibri"/>
              </a:rPr>
              <a:t>. Muut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93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Jälleen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katso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tämä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haastattelurunkoesimerkki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alku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keskikohta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loppu</a:t>
            </a:r>
            <a:r>
              <a:rPr lang="en-US" dirty="0">
                <a:cs typeface="Calibri"/>
              </a:rPr>
              <a:t> – </a:t>
            </a:r>
            <a:r>
              <a:rPr lang="en-US" dirty="0" err="1">
                <a:cs typeface="Calibri"/>
              </a:rPr>
              <a:t>jokaisella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teemalla</a:t>
            </a:r>
            <a:r>
              <a:rPr lang="en-US" dirty="0">
                <a:cs typeface="Calibri"/>
              </a:rPr>
              <a:t> (</a:t>
            </a:r>
            <a:r>
              <a:rPr lang="en-US" dirty="0"/>
              <a:t>Defining research gaps, Experiences, knowledge and perceived needs with methods used to identify research gaps, Experiences, knowledge and perceived needs with methods used to display/present research gap) </a:t>
            </a:r>
            <a:r>
              <a:rPr lang="en-US" dirty="0" err="1"/>
              <a:t>avaavia</a:t>
            </a:r>
            <a:r>
              <a:rPr lang="en-US" dirty="0"/>
              <a:t> </a:t>
            </a:r>
            <a:r>
              <a:rPr lang="en-US" dirty="0" err="1"/>
              <a:t>kysymyksiä</a:t>
            </a:r>
            <a:r>
              <a:rPr lang="en-US" dirty="0"/>
              <a:t>, </a:t>
            </a:r>
            <a:r>
              <a:rPr lang="en-US" dirty="0" err="1"/>
              <a:t>probeja</a:t>
            </a:r>
            <a:r>
              <a:rPr lang="en-US" dirty="0"/>
              <a:t> ja </a:t>
            </a:r>
            <a:r>
              <a:rPr lang="en-US" dirty="0" err="1"/>
              <a:t>täsmentäviä</a:t>
            </a:r>
            <a:r>
              <a:rPr lang="en-US" dirty="0"/>
              <a:t> </a:t>
            </a:r>
            <a:r>
              <a:rPr lang="en-US" dirty="0" err="1"/>
              <a:t>kysymyksiä</a:t>
            </a:r>
            <a:endParaRPr lang="en-US" dirty="0" err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6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Jälleen</a:t>
            </a:r>
            <a:r>
              <a:rPr lang="en-US" dirty="0">
                <a:cs typeface="Calibri"/>
              </a:rPr>
              <a:t>, 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EDDED-F22A-4677-BC8B-435C0A49BE40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6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en-US" sz="6600" err="1">
                <a:latin typeface="Georgia Pro"/>
                <a:cs typeface="Calibri Light"/>
              </a:rPr>
              <a:t>Luento</a:t>
            </a:r>
            <a:r>
              <a:rPr lang="en-US" sz="6600" dirty="0">
                <a:latin typeface="Georgia Pro"/>
                <a:cs typeface="Calibri Light"/>
              </a:rPr>
              <a:t> 2: </a:t>
            </a:r>
            <a:r>
              <a:rPr lang="en-US" sz="6600" err="1">
                <a:latin typeface="Georgia Pro"/>
                <a:cs typeface="Calibri Light"/>
              </a:rPr>
              <a:t>Haastattelut</a:t>
            </a:r>
            <a:r>
              <a:rPr lang="en-US" sz="6600" dirty="0">
                <a:latin typeface="Georgia Pro"/>
                <a:cs typeface="Calibri Light"/>
              </a:rPr>
              <a:t> ja </a:t>
            </a:r>
            <a:r>
              <a:rPr lang="en-US" sz="6600" err="1">
                <a:latin typeface="Georgia Pro"/>
                <a:cs typeface="Calibri Light"/>
              </a:rPr>
              <a:t>niiden</a:t>
            </a:r>
            <a:r>
              <a:rPr lang="en-US" sz="6600" dirty="0">
                <a:latin typeface="Georgia Pro"/>
                <a:cs typeface="Calibri Light"/>
              </a:rPr>
              <a:t> </a:t>
            </a:r>
            <a:r>
              <a:rPr lang="en-US" sz="6600" err="1">
                <a:latin typeface="Georgia Pro"/>
                <a:cs typeface="Calibri Light"/>
              </a:rPr>
              <a:t>käytäntö</a:t>
            </a:r>
            <a:r>
              <a:rPr lang="en-US" sz="6600" dirty="0">
                <a:latin typeface="Georgia Pro"/>
                <a:cs typeface="Calibri Light"/>
              </a:rPr>
              <a:t> </a:t>
            </a:r>
            <a:endParaRPr lang="en-US" sz="6600" dirty="0">
              <a:latin typeface="Georgia Pro"/>
            </a:endParaRP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en-US" dirty="0" err="1">
                <a:solidFill>
                  <a:srgbClr val="FFFFFF"/>
                </a:solidFill>
                <a:latin typeface="Georgia Pro"/>
                <a:cs typeface="Calibri"/>
              </a:rPr>
              <a:t>Ihmisten</a:t>
            </a:r>
            <a:r>
              <a:rPr lang="en-US" dirty="0">
                <a:solidFill>
                  <a:srgbClr val="FFFFFF"/>
                </a:solidFill>
                <a:latin typeface="Georgia Pro"/>
                <a:cs typeface="Calibri"/>
              </a:rPr>
              <a:t> ja </a:t>
            </a:r>
            <a:r>
              <a:rPr lang="en-US" dirty="0" err="1">
                <a:solidFill>
                  <a:srgbClr val="FFFFFF"/>
                </a:solidFill>
                <a:latin typeface="Georgia Pro"/>
                <a:cs typeface="Calibri"/>
              </a:rPr>
              <a:t>organisaatioiden</a:t>
            </a:r>
            <a:r>
              <a:rPr lang="en-US" dirty="0">
                <a:solidFill>
                  <a:srgbClr val="FFFFFF"/>
                </a:solidFill>
                <a:latin typeface="Georgia Pro"/>
                <a:cs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Georgia Pro"/>
                <a:cs typeface="Calibri"/>
              </a:rPr>
              <a:t>tutkimus</a:t>
            </a:r>
            <a:endParaRPr lang="en-US" dirty="0">
              <a:solidFill>
                <a:srgbClr val="FFFFFF"/>
              </a:solidFill>
              <a:latin typeface="Georgia Pro"/>
              <a:cs typeface="Calibri"/>
            </a:endParaRPr>
          </a:p>
          <a:p>
            <a:pPr algn="l"/>
            <a:r>
              <a:rPr lang="en-US" dirty="0">
                <a:solidFill>
                  <a:srgbClr val="FFFFFF"/>
                </a:solidFill>
                <a:latin typeface="Georgia Pro"/>
                <a:cs typeface="Calibri"/>
              </a:rPr>
              <a:t>Kevät 2024</a:t>
            </a:r>
          </a:p>
          <a:p>
            <a:pPr algn="l"/>
            <a:r>
              <a:rPr lang="en-US" dirty="0">
                <a:solidFill>
                  <a:srgbClr val="FFFFFF"/>
                </a:solidFill>
                <a:latin typeface="Georgia Pro"/>
                <a:cs typeface="Calibri"/>
              </a:rPr>
              <a:t>Aalto-</a:t>
            </a:r>
            <a:r>
              <a:rPr lang="en-US" dirty="0" err="1">
                <a:solidFill>
                  <a:srgbClr val="FFFFFF"/>
                </a:solidFill>
                <a:latin typeface="Georgia Pro"/>
                <a:cs typeface="Calibri"/>
              </a:rPr>
              <a:t>yliopisto</a:t>
            </a:r>
            <a:endParaRPr lang="en-US" dirty="0">
              <a:solidFill>
                <a:srgbClr val="FFFFFF"/>
              </a:solidFill>
              <a:latin typeface="Georgia Pro"/>
              <a:cs typeface="Calibri"/>
            </a:endParaRPr>
          </a:p>
          <a:p>
            <a:pPr algn="l"/>
            <a:r>
              <a:rPr lang="en-US" dirty="0" err="1">
                <a:solidFill>
                  <a:srgbClr val="FFFFFF"/>
                </a:solidFill>
                <a:latin typeface="Georgia Pro"/>
                <a:cs typeface="Calibri"/>
              </a:rPr>
              <a:t>Luennoitsija</a:t>
            </a:r>
            <a:r>
              <a:rPr lang="en-US" dirty="0">
                <a:solidFill>
                  <a:srgbClr val="FFFFFF"/>
                </a:solidFill>
                <a:latin typeface="Georgia Pro"/>
                <a:cs typeface="Calibri"/>
              </a:rPr>
              <a:t>: Vivi </a:t>
            </a:r>
            <a:r>
              <a:rPr lang="en-US" dirty="0" err="1">
                <a:solidFill>
                  <a:srgbClr val="FFFFFF"/>
                </a:solidFill>
                <a:latin typeface="Georgia Pro"/>
                <a:cs typeface="Calibri"/>
              </a:rPr>
              <a:t>Säiläkivi</a:t>
            </a:r>
            <a:endParaRPr lang="en-US" dirty="0">
              <a:solidFill>
                <a:srgbClr val="FFFFFF"/>
              </a:solidFill>
              <a:latin typeface="Georgia Pro"/>
              <a:cs typeface="Calibri"/>
            </a:endParaRP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D6334-A178-428B-C189-B0769836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err="1">
                <a:latin typeface="Georgia Pro"/>
                <a:cs typeface="Calibri Light"/>
              </a:rPr>
              <a:t>Mikä</a:t>
            </a:r>
            <a:r>
              <a:rPr lang="en-US" sz="5400" dirty="0">
                <a:latin typeface="Georgia Pro"/>
                <a:cs typeface="Calibri Light"/>
              </a:rPr>
              <a:t> on </a:t>
            </a:r>
            <a:r>
              <a:rPr lang="en-US" sz="5400" err="1">
                <a:latin typeface="Georgia Pro"/>
                <a:cs typeface="Calibri Light"/>
              </a:rPr>
              <a:t>haastattelurunko</a:t>
            </a:r>
            <a:r>
              <a:rPr lang="en-US" sz="5400" dirty="0">
                <a:latin typeface="Georgia Pro"/>
                <a:cs typeface="Calibri Light"/>
              </a:rPr>
              <a:t>? </a:t>
            </a:r>
            <a:endParaRPr lang="en-US" sz="54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347E5-1763-8109-4C21-BF7330E3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Georgia Pro"/>
                <a:cs typeface="Calibri"/>
              </a:rPr>
              <a:t>Lista </a:t>
            </a:r>
            <a:r>
              <a:rPr lang="en-US" sz="2200" err="1">
                <a:latin typeface="Georgia Pro"/>
                <a:cs typeface="Calibri"/>
              </a:rPr>
              <a:t>kysymyksistä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err="1">
                <a:latin typeface="Georgia Pro"/>
                <a:cs typeface="Calibri"/>
              </a:rPr>
              <a:t>jotka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tullaan</a:t>
            </a:r>
            <a:r>
              <a:rPr lang="en-US" sz="2200" dirty="0">
                <a:latin typeface="Georgia Pro"/>
                <a:cs typeface="Calibri"/>
              </a:rPr>
              <a:t> (</a:t>
            </a:r>
            <a:r>
              <a:rPr lang="en-US" sz="2200" err="1">
                <a:latin typeface="Georgia Pro"/>
                <a:cs typeface="Calibri"/>
              </a:rPr>
              <a:t>voidaan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tulla</a:t>
            </a:r>
            <a:r>
              <a:rPr lang="en-US" sz="2200" dirty="0">
                <a:latin typeface="Georgia Pro"/>
                <a:cs typeface="Calibri"/>
              </a:rPr>
              <a:t>) </a:t>
            </a:r>
            <a:r>
              <a:rPr lang="en-US" sz="2200" err="1">
                <a:latin typeface="Georgia Pro"/>
                <a:cs typeface="Calibri"/>
              </a:rPr>
              <a:t>kysymään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aikana</a:t>
            </a:r>
            <a:r>
              <a:rPr lang="en-US" sz="2200" dirty="0">
                <a:latin typeface="Georgia Pro"/>
                <a:cs typeface="Calibri"/>
              </a:rPr>
              <a:t> </a:t>
            </a:r>
          </a:p>
          <a:p>
            <a:r>
              <a:rPr lang="en-US" sz="2200" dirty="0">
                <a:latin typeface="Georgia Pro"/>
                <a:ea typeface="+mn-lt"/>
                <a:cs typeface="+mn-lt"/>
              </a:rPr>
              <a:t>https://www.google.com/url?sa=t&amp;rct=j&amp;q=&amp;esrc=s&amp;source=web&amp;cd=&amp;cad=rja&amp;uact=8&amp;ved=2ahUKEwjqyZSTqvSDAxV9JBAIHZhcDL8QFnoECBAQAQ&amp;url=https%3A%2F%2Fbmjopen.bmj.com%2Fcontent%2Fbmjopen%2F9%2F8%2Fe027926%2FDC1%2Fembed%2Finline-supplementary-material-1.pdf%3Fdownload%3Dtrue&amp;usg=AOvVaw3hqJ1RV6f5669GhInopZlb&amp;opi=89978449</a:t>
            </a:r>
            <a:endParaRPr lang="en-US" sz="2200" dirty="0">
              <a:latin typeface="Georgia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51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F23023-23A0-B31E-B283-EE000B83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Georgia Pro"/>
                <a:cs typeface="Calibri Light"/>
              </a:rPr>
              <a:t>Erilaisia</a:t>
            </a:r>
            <a:r>
              <a:rPr lang="en-US" sz="5400" dirty="0">
                <a:latin typeface="Georgia Pro"/>
                <a:cs typeface="Calibri Light"/>
              </a:rPr>
              <a:t> </a:t>
            </a:r>
            <a:r>
              <a:rPr lang="en-US" sz="5400" dirty="0" err="1">
                <a:latin typeface="Georgia Pro"/>
                <a:cs typeface="Calibri Light"/>
              </a:rPr>
              <a:t>kysymystyyppejä</a:t>
            </a:r>
            <a:endParaRPr lang="en-US" sz="5400" dirty="0" err="1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AB4F2-F2DF-3CC5-A19E-436EAA8B4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200" err="1">
                <a:latin typeface="Georgia Pro"/>
                <a:ea typeface="+mn-lt"/>
                <a:cs typeface="+mn-lt"/>
              </a:rPr>
              <a:t>Aiheen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b="1" err="1">
                <a:latin typeface="Georgia Pro"/>
                <a:ea typeface="+mn-lt"/>
                <a:cs typeface="+mn-lt"/>
              </a:rPr>
              <a:t>avaavat</a:t>
            </a:r>
            <a:r>
              <a:rPr lang="en-US" sz="12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200" b="1" err="1">
                <a:latin typeface="Georgia Pro"/>
                <a:ea typeface="+mn-lt"/>
                <a:cs typeface="+mn-lt"/>
              </a:rPr>
              <a:t>esittelykysymykset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: '</a:t>
            </a:r>
            <a:r>
              <a:rPr lang="en-US" sz="1200" err="1">
                <a:latin typeface="Georgia Pro"/>
                <a:ea typeface="+mn-lt"/>
                <a:cs typeface="+mn-lt"/>
              </a:rPr>
              <a:t>Kerro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minulle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milloin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kiinnostuit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ensimmäisen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kerran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X:stä</a:t>
            </a:r>
            <a:r>
              <a:rPr lang="en-US" sz="1200" dirty="0">
                <a:latin typeface="Georgia Pro"/>
                <a:ea typeface="+mn-lt"/>
                <a:cs typeface="+mn-lt"/>
              </a:rPr>
              <a:t>...? '</a:t>
            </a:r>
            <a:r>
              <a:rPr lang="en-US" sz="1200" err="1">
                <a:latin typeface="Georgia Pro"/>
                <a:ea typeface="+mn-lt"/>
                <a:cs typeface="+mn-lt"/>
              </a:rPr>
              <a:t>Oletko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koskaan</a:t>
            </a:r>
            <a:r>
              <a:rPr lang="en-US" sz="1200" dirty="0">
                <a:latin typeface="Georgia Pro"/>
                <a:ea typeface="+mn-lt"/>
                <a:cs typeface="+mn-lt"/>
              </a:rPr>
              <a:t>...?' '</a:t>
            </a:r>
            <a:r>
              <a:rPr lang="en-US" sz="1200" err="1">
                <a:latin typeface="Georgia Pro"/>
                <a:ea typeface="+mn-lt"/>
                <a:cs typeface="+mn-lt"/>
              </a:rPr>
              <a:t>Miksi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menit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paikkaan</a:t>
            </a:r>
            <a:r>
              <a:rPr lang="en-US" sz="1200" dirty="0">
                <a:latin typeface="Georgia Pro"/>
                <a:ea typeface="+mn-lt"/>
                <a:cs typeface="+mn-lt"/>
              </a:rPr>
              <a:t>...?'</a:t>
            </a:r>
          </a:p>
          <a:p>
            <a:r>
              <a:rPr lang="en-US" sz="1200" b="1" err="1">
                <a:latin typeface="Georgia Pro"/>
                <a:ea typeface="+mn-lt"/>
                <a:cs typeface="+mn-lt"/>
              </a:rPr>
              <a:t>Kokeilevat</a:t>
            </a:r>
            <a:r>
              <a:rPr lang="en-US" sz="1200" b="1" dirty="0">
                <a:latin typeface="Georgia Pro"/>
                <a:ea typeface="+mn-lt"/>
                <a:cs typeface="+mn-lt"/>
              </a:rPr>
              <a:t> (probing) </a:t>
            </a:r>
            <a:r>
              <a:rPr lang="en-US" sz="1200" b="1" err="1">
                <a:latin typeface="Georgia Pro"/>
                <a:ea typeface="+mn-lt"/>
                <a:cs typeface="+mn-lt"/>
              </a:rPr>
              <a:t>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joilla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voi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yrittää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saada</a:t>
            </a:r>
            <a:r>
              <a:rPr lang="en-US" sz="1200" dirty="0">
                <a:latin typeface="Georgia Pro"/>
                <a:ea typeface="+mn-lt"/>
                <a:cs typeface="+mn-lt"/>
              </a:rPr>
              <a:t>/</a:t>
            </a:r>
            <a:r>
              <a:rPr lang="en-US" sz="1200" err="1">
                <a:latin typeface="Georgia Pro"/>
                <a:ea typeface="+mn-lt"/>
                <a:cs typeface="+mn-lt"/>
              </a:rPr>
              <a:t>auttaa</a:t>
            </a:r>
            <a:r>
              <a:rPr lang="en-US" sz="1200" dirty="0">
                <a:latin typeface="Georgia Pro"/>
                <a:ea typeface="+mn-lt"/>
                <a:cs typeface="+mn-lt"/>
              </a:rPr>
              <a:t> </a:t>
            </a:r>
            <a:r>
              <a:rPr lang="en-US" sz="1200" err="1">
                <a:latin typeface="Georgia Pro"/>
                <a:ea typeface="+mn-lt"/>
                <a:cs typeface="+mn-lt"/>
              </a:rPr>
              <a:t>haastateltavaa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avautumaan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jos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alkuperäinen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kysymys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ei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herätä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ajatuksia</a:t>
            </a:r>
            <a:r>
              <a:rPr lang="en-US" sz="1200" dirty="0">
                <a:latin typeface="Georgia Pro"/>
                <a:ea typeface="+mn-lt"/>
                <a:cs typeface="+mn-lt"/>
              </a:rPr>
              <a:t>. </a:t>
            </a:r>
          </a:p>
          <a:p>
            <a:r>
              <a:rPr lang="en-US" sz="1200" b="1" err="1">
                <a:latin typeface="Georgia Pro"/>
                <a:ea typeface="+mn-lt"/>
                <a:cs typeface="+mn-lt"/>
              </a:rPr>
              <a:t>Jatkokysymykset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joilla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haastateltavan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saa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tarkentamaan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vastauksiaan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esim</a:t>
            </a:r>
            <a:r>
              <a:rPr lang="en-US" sz="1200" dirty="0">
                <a:latin typeface="Georgia Pro"/>
                <a:ea typeface="+mn-lt"/>
                <a:cs typeface="+mn-lt"/>
              </a:rPr>
              <a:t>. '</a:t>
            </a:r>
            <a:r>
              <a:rPr lang="en-US" sz="1200" err="1">
                <a:latin typeface="Georgia Pro"/>
                <a:ea typeface="+mn-lt"/>
                <a:cs typeface="+mn-lt"/>
              </a:rPr>
              <a:t>Mitä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tarkoitat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sillä</a:t>
            </a:r>
            <a:r>
              <a:rPr lang="en-US" sz="1200" dirty="0">
                <a:latin typeface="Georgia Pro"/>
                <a:ea typeface="+mn-lt"/>
                <a:cs typeface="+mn-lt"/>
              </a:rPr>
              <a:t>?'</a:t>
            </a:r>
            <a:endParaRPr lang="en-US" sz="1200">
              <a:latin typeface="Georgia Pro"/>
              <a:cs typeface="Calibri" panose="020F0502020204030204"/>
            </a:endParaRPr>
          </a:p>
          <a:p>
            <a:r>
              <a:rPr lang="en-US" sz="1200" b="1" err="1">
                <a:latin typeface="Georgia Pro"/>
                <a:ea typeface="+mn-lt"/>
                <a:cs typeface="+mn-lt"/>
              </a:rPr>
              <a:t>Täsmentävät</a:t>
            </a:r>
            <a:r>
              <a:rPr lang="en-US" sz="12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200" b="1" err="1">
                <a:latin typeface="Georgia Pro"/>
                <a:ea typeface="+mn-lt"/>
                <a:cs typeface="+mn-lt"/>
              </a:rPr>
              <a:t>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: '</a:t>
            </a:r>
            <a:r>
              <a:rPr lang="en-US" sz="1200" err="1">
                <a:latin typeface="Georgia Pro"/>
                <a:ea typeface="+mn-lt"/>
                <a:cs typeface="+mn-lt"/>
              </a:rPr>
              <a:t>Mitä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teit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silloin</a:t>
            </a:r>
            <a:r>
              <a:rPr lang="en-US" sz="1200" dirty="0">
                <a:latin typeface="Georgia Pro"/>
                <a:ea typeface="+mn-lt"/>
                <a:cs typeface="+mn-lt"/>
              </a:rPr>
              <a:t>?' '</a:t>
            </a:r>
            <a:r>
              <a:rPr lang="en-US" sz="1200" err="1">
                <a:latin typeface="Georgia Pro"/>
                <a:ea typeface="+mn-lt"/>
                <a:cs typeface="+mn-lt"/>
              </a:rPr>
              <a:t>Mikä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vaikutus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X:llä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oli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sinuun</a:t>
            </a:r>
            <a:r>
              <a:rPr lang="en-US" sz="1200" dirty="0">
                <a:latin typeface="Georgia Pro"/>
                <a:ea typeface="+mn-lt"/>
                <a:cs typeface="+mn-lt"/>
              </a:rPr>
              <a:t>?'</a:t>
            </a:r>
          </a:p>
          <a:p>
            <a:r>
              <a:rPr lang="en-US" sz="1200" b="1" err="1">
                <a:latin typeface="Georgia Pro"/>
                <a:ea typeface="+mn-lt"/>
                <a:cs typeface="+mn-lt"/>
              </a:rPr>
              <a:t>Suorat</a:t>
            </a:r>
            <a:r>
              <a:rPr lang="en-US" sz="12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200" b="1" err="1">
                <a:latin typeface="Georgia Pro"/>
                <a:ea typeface="+mn-lt"/>
                <a:cs typeface="+mn-lt"/>
              </a:rPr>
              <a:t>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: 'Onko </a:t>
            </a:r>
            <a:r>
              <a:rPr lang="en-US" sz="1200" err="1">
                <a:latin typeface="Georgia Pro"/>
                <a:ea typeface="+mn-lt"/>
                <a:cs typeface="+mn-lt"/>
              </a:rPr>
              <a:t>sinun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helppo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jatkaa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hymyilemistä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kun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palvelet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asiakkaita</a:t>
            </a:r>
            <a:r>
              <a:rPr lang="en-US" sz="1200" dirty="0">
                <a:latin typeface="Georgia Pro"/>
                <a:ea typeface="+mn-lt"/>
                <a:cs typeface="+mn-lt"/>
              </a:rPr>
              <a:t>?' '</a:t>
            </a:r>
            <a:r>
              <a:rPr lang="en-US" sz="1200" err="1">
                <a:latin typeface="Georgia Pro"/>
                <a:ea typeface="+mn-lt"/>
                <a:cs typeface="+mn-lt"/>
              </a:rPr>
              <a:t>Oletko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tyytyväinen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sinun</a:t>
            </a:r>
            <a:r>
              <a:rPr lang="en-US" sz="1200" dirty="0">
                <a:latin typeface="Georgia Pro"/>
                <a:ea typeface="+mn-lt"/>
                <a:cs typeface="+mn-lt"/>
              </a:rPr>
              <a:t> ja </a:t>
            </a:r>
            <a:r>
              <a:rPr lang="en-US" sz="1200" err="1">
                <a:latin typeface="Georgia Pro"/>
                <a:ea typeface="+mn-lt"/>
                <a:cs typeface="+mn-lt"/>
              </a:rPr>
              <a:t>miehesi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tapaan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päättää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miten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rahat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pitäisi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käyttää</a:t>
            </a:r>
            <a:r>
              <a:rPr lang="en-US" sz="1200" dirty="0">
                <a:latin typeface="Georgia Pro"/>
                <a:ea typeface="+mn-lt"/>
                <a:cs typeface="+mn-lt"/>
              </a:rPr>
              <a:t>?’ </a:t>
            </a:r>
            <a:r>
              <a:rPr lang="en-US" sz="1200" err="1">
                <a:latin typeface="Georgia Pro"/>
                <a:ea typeface="+mn-lt"/>
                <a:cs typeface="+mn-lt"/>
              </a:rPr>
              <a:t>Tämän</a:t>
            </a:r>
            <a:r>
              <a:rPr lang="en-US" sz="1200" dirty="0">
                <a:latin typeface="Georgia Pro"/>
                <a:ea typeface="+mn-lt"/>
                <a:cs typeface="+mn-lt"/>
              </a:rPr>
              <a:t> </a:t>
            </a:r>
            <a:r>
              <a:rPr lang="en-US" sz="1200" err="1">
                <a:latin typeface="Georgia Pro"/>
                <a:ea typeface="+mn-lt"/>
                <a:cs typeface="+mn-lt"/>
              </a:rPr>
              <a:t>tyyppiset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 on </a:t>
            </a:r>
            <a:r>
              <a:rPr lang="en-US" sz="1200" err="1">
                <a:latin typeface="Georgia Pro"/>
                <a:ea typeface="+mn-lt"/>
                <a:cs typeface="+mn-lt"/>
              </a:rPr>
              <a:t>ehkä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parasta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jättää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kohti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haastattelun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loppua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err="1">
                <a:latin typeface="Georgia Pro"/>
                <a:ea typeface="+mn-lt"/>
                <a:cs typeface="+mn-lt"/>
              </a:rPr>
              <a:t>jotta</a:t>
            </a:r>
            <a:r>
              <a:rPr lang="en-US" sz="1200" dirty="0">
                <a:latin typeface="Georgia Pro"/>
                <a:ea typeface="+mn-lt"/>
                <a:cs typeface="+mn-lt"/>
              </a:rPr>
              <a:t> ne </a:t>
            </a:r>
            <a:r>
              <a:rPr lang="en-US" sz="1200" err="1">
                <a:latin typeface="Georgia Pro"/>
                <a:ea typeface="+mn-lt"/>
                <a:cs typeface="+mn-lt"/>
              </a:rPr>
              <a:t>eivät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vaikuta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haastattelun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suuntaan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err="1">
                <a:latin typeface="Georgia Pro"/>
                <a:ea typeface="+mn-lt"/>
                <a:cs typeface="+mn-lt"/>
              </a:rPr>
              <a:t>liikaa</a:t>
            </a:r>
            <a:endParaRPr lang="en-US" sz="1200" dirty="0">
              <a:latin typeface="Georgia Pro"/>
              <a:ea typeface="+mn-lt"/>
              <a:cs typeface="+mn-lt"/>
            </a:endParaRPr>
          </a:p>
          <a:p>
            <a:r>
              <a:rPr lang="en-US" sz="1200" b="1" dirty="0" err="1">
                <a:latin typeface="Georgia Pro"/>
                <a:ea typeface="+mn-lt"/>
                <a:cs typeface="+mn-lt"/>
              </a:rPr>
              <a:t>Tulkitsevat</a:t>
            </a:r>
            <a:r>
              <a:rPr lang="en-US" sz="12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200" b="1" dirty="0" err="1">
                <a:latin typeface="Georgia Pro"/>
                <a:ea typeface="+mn-lt"/>
                <a:cs typeface="+mn-lt"/>
              </a:rPr>
              <a:t>kysymykset</a:t>
            </a:r>
            <a:r>
              <a:rPr lang="en-US" sz="1200" dirty="0">
                <a:latin typeface="Georgia Pro"/>
                <a:ea typeface="+mn-lt"/>
                <a:cs typeface="+mn-lt"/>
              </a:rPr>
              <a:t>: '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Tarkoitatko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että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sinun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johtajuusroolisi</a:t>
            </a:r>
            <a:r>
              <a:rPr lang="en-US" sz="1200" dirty="0">
                <a:latin typeface="Georgia Pro"/>
                <a:ea typeface="+mn-lt"/>
                <a:cs typeface="+mn-lt"/>
              </a:rPr>
              <a:t> on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täytynyt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muuttua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toisten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rohkaisemisesta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kohti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ohjeistavampaa</a:t>
            </a:r>
            <a:r>
              <a:rPr lang="en-US" sz="1200" dirty="0">
                <a:latin typeface="Georgia Pro"/>
                <a:ea typeface="+mn-lt"/>
                <a:cs typeface="+mn-lt"/>
              </a:rPr>
              <a:t>?' </a:t>
            </a:r>
          </a:p>
          <a:p>
            <a:r>
              <a:rPr lang="en-US" sz="1200" b="1" dirty="0" err="1">
                <a:latin typeface="Georgia Pro"/>
                <a:cs typeface="Calibri" panose="020F0502020204030204"/>
              </a:rPr>
              <a:t>Hiljaisuus</a:t>
            </a:r>
            <a:r>
              <a:rPr lang="en-US" sz="1200" dirty="0">
                <a:latin typeface="Georgia Pro"/>
                <a:cs typeface="Calibri" panose="020F0502020204030204"/>
              </a:rPr>
              <a:t>: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tauot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antavat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signaalin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haastateltavalle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siitä</a:t>
            </a:r>
            <a:r>
              <a:rPr lang="en-US" sz="1200" dirty="0">
                <a:latin typeface="Georgia Pro"/>
                <a:ea typeface="+mn-lt"/>
                <a:cs typeface="+mn-lt"/>
              </a:rPr>
              <a:t>,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että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hän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voi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pohtia</a:t>
            </a:r>
            <a:r>
              <a:rPr lang="en-US" sz="1200" dirty="0">
                <a:latin typeface="Georgia Pro"/>
                <a:ea typeface="+mn-lt"/>
                <a:cs typeface="+mn-lt"/>
              </a:rPr>
              <a:t> ja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laajentaa</a:t>
            </a:r>
            <a:r>
              <a:rPr lang="en-US" sz="1200" dirty="0">
                <a:latin typeface="Georgia Pro"/>
                <a:ea typeface="+mn-lt"/>
                <a:cs typeface="+mn-lt"/>
              </a:rPr>
              <a:t> </a:t>
            </a:r>
            <a:r>
              <a:rPr lang="en-US" sz="1200" dirty="0" err="1">
                <a:latin typeface="Georgia Pro"/>
                <a:ea typeface="+mn-lt"/>
                <a:cs typeface="+mn-lt"/>
              </a:rPr>
              <a:t>vastaustaan</a:t>
            </a:r>
            <a:endParaRPr lang="en-US" sz="1200" dirty="0">
              <a:latin typeface="Georgia Pro"/>
              <a:ea typeface="+mn-lt"/>
              <a:cs typeface="+mn-lt"/>
            </a:endParaRPr>
          </a:p>
          <a:p>
            <a:r>
              <a:rPr lang="en-US" sz="1200" dirty="0">
                <a:latin typeface="Georgia Pro"/>
                <a:cs typeface="Calibri"/>
              </a:rPr>
              <a:t>Ja </a:t>
            </a:r>
            <a:r>
              <a:rPr lang="en-US" sz="1200" dirty="0" err="1">
                <a:latin typeface="Georgia Pro"/>
                <a:cs typeface="Calibri"/>
              </a:rPr>
              <a:t>monia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muita</a:t>
            </a:r>
            <a:r>
              <a:rPr lang="en-US" sz="1200" dirty="0">
                <a:latin typeface="Georgia Pro"/>
                <a:cs typeface="Calibri"/>
              </a:rPr>
              <a:t>... </a:t>
            </a:r>
          </a:p>
          <a:p>
            <a:endParaRPr lang="en-US" sz="1200" dirty="0">
              <a:latin typeface="Georgia Pro"/>
              <a:cs typeface="Calibri"/>
            </a:endParaRPr>
          </a:p>
          <a:p>
            <a:r>
              <a:rPr lang="en-US" sz="1200" dirty="0">
                <a:latin typeface="Georgia Pro"/>
                <a:cs typeface="Calibri"/>
              </a:rPr>
              <a:t>Huom: </a:t>
            </a:r>
            <a:r>
              <a:rPr lang="en-US" sz="1200" dirty="0" err="1">
                <a:latin typeface="Georgia Pro"/>
                <a:cs typeface="Calibri"/>
              </a:rPr>
              <a:t>vaikka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haastattelurunkoon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olisi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laitettu</a:t>
            </a:r>
            <a:r>
              <a:rPr lang="en-US" sz="1200" dirty="0">
                <a:latin typeface="Georgia Pro"/>
                <a:cs typeface="Calibri"/>
              </a:rPr>
              <a:t> vain </a:t>
            </a:r>
            <a:r>
              <a:rPr lang="en-US" sz="1200" dirty="0" err="1">
                <a:latin typeface="Georgia Pro"/>
                <a:cs typeface="Calibri"/>
              </a:rPr>
              <a:t>avaavia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kysymyksiä</a:t>
            </a:r>
            <a:r>
              <a:rPr lang="en-US" sz="1200" dirty="0">
                <a:latin typeface="Georgia Pro"/>
                <a:cs typeface="Calibri"/>
              </a:rPr>
              <a:t> ja </a:t>
            </a:r>
            <a:r>
              <a:rPr lang="en-US" sz="1200" dirty="0" err="1">
                <a:latin typeface="Georgia Pro"/>
                <a:cs typeface="Calibri"/>
              </a:rPr>
              <a:t>täsmentäviä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kysymyksiä</a:t>
            </a:r>
            <a:r>
              <a:rPr lang="en-US" sz="1200" dirty="0">
                <a:latin typeface="Georgia Pro"/>
                <a:cs typeface="Calibri"/>
              </a:rPr>
              <a:t>, </a:t>
            </a:r>
            <a:r>
              <a:rPr lang="en-US" sz="1200" dirty="0" err="1">
                <a:latin typeface="Georgia Pro"/>
                <a:cs typeface="Calibri"/>
              </a:rPr>
              <a:t>jatkokysymyksiä</a:t>
            </a:r>
            <a:r>
              <a:rPr lang="en-US" sz="1200" dirty="0">
                <a:latin typeface="Georgia Pro"/>
                <a:cs typeface="Calibri"/>
              </a:rPr>
              <a:t> ja </a:t>
            </a:r>
            <a:r>
              <a:rPr lang="en-US" sz="1200" dirty="0" err="1">
                <a:latin typeface="Georgia Pro"/>
                <a:cs typeface="Calibri"/>
              </a:rPr>
              <a:t>täsmentäviä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kysymyksiä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haastattelurungon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ulkopuolelta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voi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silti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esittää</a:t>
            </a:r>
            <a:r>
              <a:rPr lang="en-US" sz="1200" dirty="0">
                <a:latin typeface="Georgia Pro"/>
                <a:cs typeface="Calibri"/>
              </a:rPr>
              <a:t>. </a:t>
            </a:r>
            <a:r>
              <a:rPr lang="en-US" sz="1200" dirty="0" err="1">
                <a:latin typeface="Georgia Pro"/>
                <a:cs typeface="Calibri"/>
              </a:rPr>
              <a:t>Puolistrukturoidussa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teemahaastattelussa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tärkeintä</a:t>
            </a:r>
            <a:r>
              <a:rPr lang="en-US" sz="1200" dirty="0">
                <a:latin typeface="Georgia Pro"/>
                <a:cs typeface="Calibri"/>
              </a:rPr>
              <a:t> on se, </a:t>
            </a:r>
            <a:r>
              <a:rPr lang="en-US" sz="1200" dirty="0" err="1">
                <a:latin typeface="Georgia Pro"/>
                <a:cs typeface="Calibri"/>
              </a:rPr>
              <a:t>että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kaikki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haastattelurungon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teemat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tulee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käytyä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läpi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riippumatta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siitä</a:t>
            </a:r>
            <a:r>
              <a:rPr lang="en-US" sz="1200" dirty="0">
                <a:latin typeface="Georgia Pro"/>
                <a:cs typeface="Calibri"/>
              </a:rPr>
              <a:t>, </a:t>
            </a:r>
            <a:r>
              <a:rPr lang="en-US" sz="1200" dirty="0" err="1">
                <a:latin typeface="Georgia Pro"/>
                <a:cs typeface="Calibri"/>
              </a:rPr>
              <a:t>kuinka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monta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jatkokysymystä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niihin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liittyen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tulee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esittäneeksi</a:t>
            </a:r>
            <a:r>
              <a:rPr lang="en-US" sz="1200" dirty="0">
                <a:latin typeface="Georgia Pro"/>
                <a:cs typeface="Calibri"/>
              </a:rPr>
              <a:t>.</a:t>
            </a:r>
          </a:p>
          <a:p>
            <a:r>
              <a:rPr lang="en-US" sz="1200" dirty="0" err="1">
                <a:latin typeface="Georgia Pro"/>
                <a:cs typeface="Calibri"/>
              </a:rPr>
              <a:t>Tärkeää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jatkokysymysten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ym</a:t>
            </a:r>
            <a:r>
              <a:rPr lang="en-US" sz="1200" dirty="0">
                <a:latin typeface="Georgia Pro"/>
                <a:cs typeface="Calibri"/>
              </a:rPr>
              <a:t>. </a:t>
            </a:r>
            <a:r>
              <a:rPr lang="en-US" sz="1200" dirty="0" err="1">
                <a:latin typeface="Georgia Pro"/>
                <a:cs typeface="Calibri"/>
              </a:rPr>
              <a:t>esittämisessä</a:t>
            </a:r>
            <a:r>
              <a:rPr lang="en-US" sz="1200" dirty="0">
                <a:latin typeface="Georgia Pro"/>
                <a:cs typeface="Calibri"/>
              </a:rPr>
              <a:t> on </a:t>
            </a:r>
            <a:r>
              <a:rPr lang="en-US" sz="1200" dirty="0" err="1">
                <a:latin typeface="Georgia Pro"/>
                <a:cs typeface="Calibri"/>
              </a:rPr>
              <a:t>tilanteen</a:t>
            </a:r>
            <a:r>
              <a:rPr lang="en-US" sz="1200" dirty="0">
                <a:latin typeface="Georgia Pro"/>
                <a:cs typeface="Calibri"/>
              </a:rPr>
              <a:t> </a:t>
            </a:r>
            <a:r>
              <a:rPr lang="en-US" sz="1200" dirty="0" err="1">
                <a:latin typeface="Georgia Pro"/>
                <a:cs typeface="Calibri"/>
              </a:rPr>
              <a:t>lukeminen</a:t>
            </a:r>
            <a:r>
              <a:rPr lang="en-US" sz="1200" dirty="0">
                <a:latin typeface="Georgia Pro"/>
                <a:cs typeface="Calibri"/>
              </a:rPr>
              <a:t> ja </a:t>
            </a:r>
            <a:r>
              <a:rPr lang="en-US" sz="1200" dirty="0" err="1">
                <a:latin typeface="Georgia Pro"/>
                <a:cs typeface="Calibri"/>
              </a:rPr>
              <a:t>tulkitseminen</a:t>
            </a:r>
            <a:r>
              <a:rPr lang="en-US" sz="1200" dirty="0">
                <a:latin typeface="Georgia Pro"/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58082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550BB-1CBE-D748-794F-3F48C168E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4967" cy="1325563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Georgia Pro"/>
                <a:cs typeface="Calibri Light"/>
              </a:rPr>
              <a:t>Miten </a:t>
            </a:r>
            <a:r>
              <a:rPr lang="en-US" sz="3800" dirty="0" err="1">
                <a:latin typeface="Georgia Pro"/>
                <a:cs typeface="Calibri Light"/>
              </a:rPr>
              <a:t>puolistrukturoidulle</a:t>
            </a:r>
            <a:r>
              <a:rPr lang="en-US" sz="3800" dirty="0">
                <a:latin typeface="Georgia Pro"/>
                <a:cs typeface="Calibri Light"/>
              </a:rPr>
              <a:t> </a:t>
            </a:r>
            <a:r>
              <a:rPr lang="en-US" sz="3800" dirty="0" err="1">
                <a:latin typeface="Georgia Pro"/>
                <a:cs typeface="Calibri Light"/>
              </a:rPr>
              <a:t>teemahaastattelulle</a:t>
            </a:r>
            <a:r>
              <a:rPr lang="en-US" sz="3800" dirty="0">
                <a:latin typeface="Georgia Pro"/>
                <a:cs typeface="Calibri Light"/>
              </a:rPr>
              <a:t> </a:t>
            </a:r>
            <a:r>
              <a:rPr lang="en-US" sz="3800" dirty="0" err="1">
                <a:latin typeface="Georgia Pro"/>
                <a:cs typeface="Calibri Light"/>
              </a:rPr>
              <a:t>luodaan</a:t>
            </a:r>
            <a:r>
              <a:rPr lang="en-US" sz="3800" dirty="0">
                <a:latin typeface="Georgia Pro"/>
                <a:cs typeface="Calibri Light"/>
              </a:rPr>
              <a:t> </a:t>
            </a:r>
            <a:r>
              <a:rPr lang="en-US" sz="3800" dirty="0" err="1">
                <a:latin typeface="Georgia Pro"/>
                <a:cs typeface="Calibri Light"/>
              </a:rPr>
              <a:t>haastattelurunko</a:t>
            </a:r>
            <a:r>
              <a:rPr lang="en-US" sz="3800" dirty="0">
                <a:latin typeface="Georgia Pro"/>
                <a:cs typeface="Calibri Light"/>
              </a:rPr>
              <a:t>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186B-DED6-96AF-94CB-5900BEC9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err="1">
                <a:latin typeface="Georgia Pro"/>
                <a:cs typeface="Calibri"/>
              </a:rPr>
              <a:t>Tutkimuskysymys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ohjaa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teemojen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valitsemista</a:t>
            </a:r>
            <a:r>
              <a:rPr lang="en-US" sz="1800" dirty="0">
                <a:latin typeface="Georgia Pro"/>
                <a:cs typeface="Calibri"/>
              </a:rPr>
              <a:t> </a:t>
            </a:r>
          </a:p>
          <a:p>
            <a:r>
              <a:rPr lang="en-US" sz="1800" dirty="0">
                <a:latin typeface="Georgia Pro"/>
                <a:cs typeface="Calibri"/>
              </a:rPr>
              <a:t>Tee </a:t>
            </a:r>
            <a:r>
              <a:rPr lang="en-US" sz="1800" err="1">
                <a:latin typeface="Georgia Pro"/>
                <a:cs typeface="Calibri"/>
              </a:rPr>
              <a:t>aluksi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lista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siitä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mitä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tietoa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haluat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tarkalleen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saada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haastattelun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kautta</a:t>
            </a:r>
            <a:r>
              <a:rPr lang="en-US" sz="1800" dirty="0">
                <a:latin typeface="Georgia Pro"/>
                <a:cs typeface="Calibri"/>
              </a:rPr>
              <a:t>. </a:t>
            </a:r>
            <a:r>
              <a:rPr lang="en-US" sz="1800" err="1">
                <a:latin typeface="Georgia Pro"/>
                <a:cs typeface="Calibri"/>
              </a:rPr>
              <a:t>Tämä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auttaa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muodostamaan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haastattelukysymyksiä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joiden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vastaukset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liittyvät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tutkimuskysymykseesi</a:t>
            </a:r>
            <a:r>
              <a:rPr lang="en-US" sz="1800" dirty="0">
                <a:latin typeface="Georgia Pro"/>
                <a:cs typeface="Calibri"/>
              </a:rPr>
              <a:t>. </a:t>
            </a:r>
          </a:p>
          <a:p>
            <a:r>
              <a:rPr lang="en-US" sz="1800" dirty="0">
                <a:latin typeface="Georgia Pro"/>
                <a:cs typeface="Calibri"/>
              </a:rPr>
              <a:t>4 </a:t>
            </a:r>
            <a:r>
              <a:rPr lang="en-US" sz="1800" err="1">
                <a:latin typeface="Georgia Pro"/>
                <a:cs typeface="Calibri"/>
              </a:rPr>
              <a:t>osiota</a:t>
            </a:r>
            <a:r>
              <a:rPr lang="en-US" sz="1800" dirty="0">
                <a:latin typeface="Georgia Pro"/>
                <a:cs typeface="Calibri"/>
              </a:rPr>
              <a:t> (</a:t>
            </a:r>
            <a:r>
              <a:rPr lang="en-US" sz="1800" err="1">
                <a:latin typeface="Georgia Pro"/>
                <a:cs typeface="Calibri"/>
              </a:rPr>
              <a:t>alustava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osio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alku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keskikohta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loppu</a:t>
            </a:r>
            <a:r>
              <a:rPr lang="en-US" sz="1800" dirty="0">
                <a:latin typeface="Georgia Pro"/>
                <a:cs typeface="Calibri"/>
              </a:rPr>
              <a:t>)</a:t>
            </a:r>
          </a:p>
          <a:p>
            <a:pPr marL="0" indent="0">
              <a:buNone/>
            </a:pP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23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F7A5-EFF1-01AD-471B-696C3D8F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DF391-7069-034A-77A3-E692B0FB6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449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b="1" err="1">
                <a:latin typeface="Georgia Pro"/>
                <a:cs typeface="Calibri"/>
              </a:rPr>
              <a:t>Alustava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osio</a:t>
            </a:r>
            <a:r>
              <a:rPr lang="en-US" sz="1800" dirty="0">
                <a:latin typeface="Georgia Pro"/>
                <a:cs typeface="Calibri"/>
              </a:rPr>
              <a:t>: </a:t>
            </a:r>
            <a:r>
              <a:rPr lang="en-US" sz="1800" err="1">
                <a:latin typeface="Georgia Pro"/>
                <a:cs typeface="Calibri"/>
              </a:rPr>
              <a:t>kerro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tutkimuksen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tarkoitus</a:t>
            </a:r>
            <a:r>
              <a:rPr lang="en-US" sz="1800" dirty="0">
                <a:latin typeface="Georgia Pro"/>
                <a:cs typeface="Calibri"/>
              </a:rPr>
              <a:t> (</a:t>
            </a:r>
            <a:r>
              <a:rPr lang="en-US" sz="1800" err="1">
                <a:latin typeface="Georgia Pro"/>
                <a:cs typeface="Calibri"/>
              </a:rPr>
              <a:t>tutkimusaiheen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kertominen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riittää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itse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tutkimuskysymystä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ei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tarvitse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kertoa</a:t>
            </a:r>
            <a:r>
              <a:rPr lang="en-US" sz="1800" dirty="0">
                <a:latin typeface="Georgia Pro"/>
                <a:cs typeface="Calibri"/>
              </a:rPr>
              <a:t>), </a:t>
            </a:r>
            <a:r>
              <a:rPr lang="en-US" sz="1800" err="1">
                <a:latin typeface="Georgia Pro"/>
                <a:cs typeface="Calibri"/>
              </a:rPr>
              <a:t>kiitä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osallistumisesta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pyydä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allekirjoittamaan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haastattelusuostumuslomake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pyydä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lupa</a:t>
            </a:r>
            <a:r>
              <a:rPr lang="en-US" sz="1800" dirty="0">
                <a:latin typeface="Georgia Pro"/>
                <a:cs typeface="Calibri"/>
              </a:rPr>
              <a:t> (video)</a:t>
            </a:r>
            <a:r>
              <a:rPr lang="en-US" sz="1800" err="1">
                <a:latin typeface="Georgia Pro"/>
                <a:cs typeface="Calibri"/>
              </a:rPr>
              <a:t>nauhoittamiseen</a:t>
            </a:r>
            <a:r>
              <a:rPr lang="en-US" sz="1800" dirty="0">
                <a:latin typeface="Georgia Pro"/>
                <a:cs typeface="Calibri"/>
              </a:rPr>
              <a:t>  - </a:t>
            </a:r>
            <a:r>
              <a:rPr lang="en-US" sz="1800" err="1">
                <a:latin typeface="Georgia Pro"/>
                <a:cs typeface="Calibri"/>
              </a:rPr>
              <a:t>käynnistä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nauhuri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vasta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kun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olet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saanut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luvan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nauhoittaa</a:t>
            </a:r>
            <a:r>
              <a:rPr lang="en-US" sz="1800" dirty="0">
                <a:latin typeface="Georgia Pro"/>
                <a:cs typeface="Calibri"/>
              </a:rPr>
              <a:t> </a:t>
            </a:r>
          </a:p>
          <a:p>
            <a:r>
              <a:rPr lang="en-US" sz="1800" b="1" err="1">
                <a:latin typeface="Georgia Pro"/>
                <a:cs typeface="Calibri"/>
              </a:rPr>
              <a:t>Alku</a:t>
            </a:r>
            <a:r>
              <a:rPr lang="en-US" sz="1800" b="1" dirty="0">
                <a:latin typeface="Georgia Pro"/>
                <a:cs typeface="Calibri"/>
              </a:rPr>
              <a:t>: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kysy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haastateltavan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nimi</a:t>
            </a:r>
            <a:r>
              <a:rPr lang="en-US" sz="1800" dirty="0">
                <a:latin typeface="Georgia Pro"/>
                <a:cs typeface="Calibri"/>
              </a:rPr>
              <a:t> ja </a:t>
            </a:r>
            <a:r>
              <a:rPr lang="en-US" sz="1800" err="1">
                <a:latin typeface="Georgia Pro"/>
                <a:cs typeface="Calibri"/>
              </a:rPr>
              <a:t>taustatiedot</a:t>
            </a:r>
            <a:r>
              <a:rPr lang="en-US" sz="1800" dirty="0">
                <a:latin typeface="Georgia Pro"/>
                <a:cs typeface="Calibri"/>
              </a:rPr>
              <a:t> (</a:t>
            </a:r>
            <a:r>
              <a:rPr lang="en-US" sz="1800" err="1">
                <a:latin typeface="Georgia Pro"/>
                <a:cs typeface="Calibri"/>
              </a:rPr>
              <a:t>ikä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sukupuoli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opiskeluvuosi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ym</a:t>
            </a:r>
            <a:r>
              <a:rPr lang="en-US" sz="1800" dirty="0">
                <a:latin typeface="Georgia Pro"/>
                <a:cs typeface="Calibri"/>
              </a:rPr>
              <a:t>. </a:t>
            </a:r>
            <a:r>
              <a:rPr lang="en-US" sz="1800" err="1">
                <a:latin typeface="Georgia Pro"/>
                <a:cs typeface="Calibri"/>
              </a:rPr>
              <a:t>jos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relevanttia</a:t>
            </a:r>
            <a:r>
              <a:rPr lang="en-US" sz="1800" dirty="0">
                <a:latin typeface="Georgia Pro"/>
                <a:cs typeface="Calibri"/>
              </a:rPr>
              <a:t>). </a:t>
            </a:r>
            <a:r>
              <a:rPr lang="en-US" sz="1800" err="1">
                <a:latin typeface="Georgia Pro"/>
                <a:cs typeface="Calibri"/>
              </a:rPr>
              <a:t>Esitä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avoimia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kysymyksiä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jotka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liittyvät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suoraan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tutkimusaiheeseen</a:t>
            </a:r>
            <a:r>
              <a:rPr lang="en-US" sz="1800" dirty="0">
                <a:latin typeface="Georgia Pro"/>
                <a:cs typeface="Calibri"/>
              </a:rPr>
              <a:t> ja –</a:t>
            </a:r>
            <a:r>
              <a:rPr lang="en-US" sz="1800" err="1">
                <a:latin typeface="Georgia Pro"/>
                <a:cs typeface="Calibri"/>
              </a:rPr>
              <a:t>kysymykseen</a:t>
            </a:r>
            <a:r>
              <a:rPr lang="en-US" sz="1800" dirty="0">
                <a:latin typeface="Georgia Pro"/>
                <a:cs typeface="Calibri"/>
              </a:rPr>
              <a:t>. </a:t>
            </a:r>
            <a:r>
              <a:rPr lang="en-US" sz="1800" err="1">
                <a:latin typeface="Georgia Pro"/>
                <a:cs typeface="Calibri"/>
              </a:rPr>
              <a:t>Näin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haastateltava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saa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tilan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kertoa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omasta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kokemuksestaan</a:t>
            </a:r>
            <a:r>
              <a:rPr lang="en-US" sz="1800" dirty="0">
                <a:latin typeface="Georgia Pro"/>
                <a:cs typeface="Calibri"/>
              </a:rPr>
              <a:t>. </a:t>
            </a:r>
            <a:r>
              <a:rPr lang="en-US" sz="1800" err="1">
                <a:latin typeface="Georgia Pro"/>
                <a:cs typeface="Calibri"/>
              </a:rPr>
              <a:t>Kysy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selventäviä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kysymyksiä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jos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tarpeen</a:t>
            </a:r>
            <a:r>
              <a:rPr lang="en-US" sz="1800" dirty="0">
                <a:latin typeface="Georgia Pro"/>
                <a:cs typeface="Calibri"/>
              </a:rPr>
              <a:t>. </a:t>
            </a:r>
            <a:r>
              <a:rPr lang="en-US" sz="1800" err="1">
                <a:latin typeface="Georgia Pro"/>
                <a:cs typeface="Calibri"/>
              </a:rPr>
              <a:t>Jokaisella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tämän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vaiheen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kysymyksellä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tulee</a:t>
            </a:r>
            <a:r>
              <a:rPr lang="en-US" sz="1800" dirty="0">
                <a:latin typeface="Georgia Pro"/>
                <a:cs typeface="Calibri"/>
              </a:rPr>
              <a:t> olla </a:t>
            </a:r>
            <a:r>
              <a:rPr lang="en-US" sz="1800" err="1">
                <a:latin typeface="Georgia Pro"/>
                <a:cs typeface="Calibri"/>
              </a:rPr>
              <a:t>selkeä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tarkoitus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tutkimuskysymyksen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suhteen</a:t>
            </a:r>
            <a:r>
              <a:rPr lang="en-US" sz="1800" dirty="0">
                <a:latin typeface="Georgia Pro"/>
                <a:cs typeface="Calibri"/>
              </a:rPr>
              <a:t>. </a:t>
            </a:r>
          </a:p>
          <a:p>
            <a:r>
              <a:rPr lang="en-US" sz="1800" dirty="0" err="1">
                <a:latin typeface="Georgia Pro"/>
                <a:ea typeface="+mn-lt"/>
                <a:cs typeface="+mn-lt"/>
              </a:rPr>
              <a:t>Teoksesta</a:t>
            </a:r>
            <a:r>
              <a:rPr lang="en-US" sz="1800" dirty="0">
                <a:latin typeface="Georgia Pro"/>
                <a:ea typeface="+mn-lt"/>
                <a:cs typeface="+mn-lt"/>
              </a:rPr>
              <a:t> Galletta, 2013, </a:t>
            </a:r>
            <a:r>
              <a:rPr lang="en-US" sz="1800" i="1" dirty="0">
                <a:latin typeface="Georgia Pro"/>
                <a:ea typeface="+mn-lt"/>
                <a:cs typeface="+mn-lt"/>
              </a:rPr>
              <a:t>Mastering the Semi-Structured Interview and Beyond</a:t>
            </a:r>
            <a:r>
              <a:rPr lang="en-US" sz="1800" dirty="0">
                <a:latin typeface="Georgia Pro"/>
                <a:ea typeface="+mn-lt"/>
                <a:cs typeface="+mn-lt"/>
              </a:rPr>
              <a:t>, </a:t>
            </a:r>
            <a:r>
              <a:rPr lang="en-US" sz="1800" dirty="0" err="1">
                <a:latin typeface="Georgia Pro"/>
                <a:ea typeface="+mn-lt"/>
                <a:cs typeface="+mn-lt"/>
              </a:rPr>
              <a:t>kappale</a:t>
            </a:r>
            <a:r>
              <a:rPr lang="en-US" sz="1800" dirty="0">
                <a:latin typeface="Georgia Pro"/>
                <a:ea typeface="+mn-lt"/>
                <a:cs typeface="+mn-lt"/>
              </a:rPr>
              <a:t> 2 'The Semi-Structured Interview as a Repertoire of Possibilities' (kts. MyCourses)  </a:t>
            </a:r>
            <a:endParaRPr lang="en-US" sz="1800" dirty="0">
              <a:latin typeface="Georgia Pro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920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FD46-6C89-9E49-6D89-9E0A420D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14B47-B371-9E96-EF91-1287391C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1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1" err="1">
                <a:latin typeface="Georgia Pro"/>
                <a:cs typeface="Arial"/>
              </a:rPr>
              <a:t>Keskikohta</a:t>
            </a:r>
            <a:r>
              <a:rPr lang="en-US" sz="1800" b="1" dirty="0">
                <a:latin typeface="Georgia Pro"/>
                <a:cs typeface="Arial"/>
              </a:rPr>
              <a:t>: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kehitä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kolme-neljä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eri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tutkimuskysymykseen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liittyvää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teemaa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Kehitä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niille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suoria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avaavia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alakysymyksiä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err="1">
                <a:latin typeface="Georgia Pro"/>
                <a:cs typeface="Arial"/>
              </a:rPr>
              <a:t>täsmentäviä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kysymyksiä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probeja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Älä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kysy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pelkästään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täsmentäviä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kysymyksiä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vaan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pyri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kysymään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jatkokysymyksiä</a:t>
            </a:r>
            <a:r>
              <a:rPr lang="en-US" sz="1800" dirty="0">
                <a:latin typeface="Georgia Pro"/>
                <a:cs typeface="Arial"/>
              </a:rPr>
              <a:t> tai </a:t>
            </a:r>
            <a:r>
              <a:rPr lang="en-US" sz="1800" err="1">
                <a:latin typeface="Georgia Pro"/>
                <a:cs typeface="Arial"/>
              </a:rPr>
              <a:t>probeja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err="1">
                <a:latin typeface="Georgia Pro"/>
                <a:cs typeface="Arial"/>
              </a:rPr>
              <a:t>jotka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ohjaavat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kertomaan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lisää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siitä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merkityksestä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err="1">
                <a:latin typeface="Georgia Pro"/>
                <a:cs typeface="Arial"/>
              </a:rPr>
              <a:t>jonka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hän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antaa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kullekin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teemalle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Kysy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jatkokysymyksiä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erityisesti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alussa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mainitsemien</a:t>
            </a:r>
            <a:r>
              <a:rPr lang="en-US" sz="1800" dirty="0">
                <a:latin typeface="Georgia Pro"/>
                <a:cs typeface="Arial"/>
              </a:rPr>
              <a:t> (</a:t>
            </a:r>
            <a:r>
              <a:rPr lang="en-US" sz="1800" err="1">
                <a:latin typeface="Georgia Pro"/>
                <a:cs typeface="Arial"/>
              </a:rPr>
              <a:t>hänelle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oletettavasti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merkittävien</a:t>
            </a:r>
            <a:r>
              <a:rPr lang="en-US" sz="1800" dirty="0">
                <a:latin typeface="Georgia Pro"/>
                <a:cs typeface="Arial"/>
              </a:rPr>
              <a:t>) </a:t>
            </a:r>
            <a:r>
              <a:rPr lang="en-US" sz="1800" err="1">
                <a:latin typeface="Georgia Pro"/>
                <a:cs typeface="Arial"/>
              </a:rPr>
              <a:t>asioiden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suhteen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Tarkkaile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vastauksien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nyansseja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sanattomia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vihjeitä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esitä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niiden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perusteella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jatkokysymyksiä</a:t>
            </a:r>
            <a:r>
              <a:rPr lang="en-US" sz="1800" dirty="0">
                <a:latin typeface="Georgia Pro"/>
                <a:cs typeface="Arial"/>
              </a:rPr>
              <a:t> (tai </a:t>
            </a:r>
            <a:r>
              <a:rPr lang="en-US" sz="1800" err="1">
                <a:latin typeface="Georgia Pro"/>
                <a:cs typeface="Arial"/>
              </a:rPr>
              <a:t>pitäydy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niistä</a:t>
            </a:r>
            <a:r>
              <a:rPr lang="en-US" sz="1800" dirty="0">
                <a:latin typeface="Georgia Pro"/>
                <a:cs typeface="Arial"/>
              </a:rPr>
              <a:t>). </a:t>
            </a:r>
          </a:p>
          <a:p>
            <a:r>
              <a:rPr lang="en-US" sz="1800" b="1" err="1">
                <a:latin typeface="Georgia Pro"/>
                <a:cs typeface="Arial"/>
              </a:rPr>
              <a:t>Loppu</a:t>
            </a:r>
            <a:r>
              <a:rPr lang="en-US" sz="1800" b="1" dirty="0">
                <a:latin typeface="Georgia Pro"/>
                <a:cs typeface="Arial"/>
              </a:rPr>
              <a:t>: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palaa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alussa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kertomaan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narratiiviin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kysy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kysymyksiä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niiden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aiheiden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suhteen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err="1">
                <a:latin typeface="Georgia Pro"/>
                <a:cs typeface="Arial"/>
              </a:rPr>
              <a:t>joihin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haastattelun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aikana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ei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vielä</a:t>
            </a:r>
            <a:r>
              <a:rPr lang="en-US" sz="1800" dirty="0">
                <a:latin typeface="Georgia Pro"/>
                <a:cs typeface="Arial"/>
              </a:rPr>
              <a:t> ole </a:t>
            </a:r>
            <a:r>
              <a:rPr lang="en-US" sz="1800" err="1">
                <a:latin typeface="Georgia Pro"/>
                <a:cs typeface="Arial"/>
              </a:rPr>
              <a:t>tullut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vastauksia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Palaa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aiemmin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haastattelun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aikana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nousseihin</a:t>
            </a:r>
            <a:r>
              <a:rPr lang="en-US" sz="1800" dirty="0">
                <a:latin typeface="Georgia Pro"/>
                <a:cs typeface="Arial"/>
              </a:rPr>
              <a:t> (</a:t>
            </a:r>
            <a:r>
              <a:rPr lang="en-US" sz="1800" err="1">
                <a:latin typeface="Georgia Pro"/>
                <a:cs typeface="Arial"/>
              </a:rPr>
              <a:t>sinua</a:t>
            </a:r>
            <a:r>
              <a:rPr lang="en-US" sz="1800" dirty="0">
                <a:latin typeface="Georgia Pro"/>
                <a:cs typeface="Arial"/>
              </a:rPr>
              <a:t>) </a:t>
            </a:r>
            <a:r>
              <a:rPr lang="en-US" sz="1800" err="1">
                <a:latin typeface="Georgia Pro"/>
                <a:cs typeface="Arial"/>
              </a:rPr>
              <a:t>kiinnostaviin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aiheisiin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kysy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niistä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lisää</a:t>
            </a:r>
            <a:r>
              <a:rPr lang="en-US" sz="1800" dirty="0">
                <a:latin typeface="Georgia Pro"/>
                <a:cs typeface="Arial"/>
              </a:rPr>
              <a:t>. Onko </a:t>
            </a:r>
            <a:r>
              <a:rPr lang="en-US" sz="1800" err="1">
                <a:latin typeface="Georgia Pro"/>
                <a:cs typeface="Arial"/>
              </a:rPr>
              <a:t>huomionarvoisia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ristiriitoja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vastauksissa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err="1">
                <a:latin typeface="Georgia Pro"/>
                <a:cs typeface="Arial"/>
              </a:rPr>
              <a:t>onko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huomionarvoisia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lausahduksia</a:t>
            </a:r>
            <a:r>
              <a:rPr lang="en-US" sz="1800" dirty="0">
                <a:latin typeface="Georgia Pro"/>
                <a:cs typeface="Arial"/>
              </a:rPr>
              <a:t> tai </a:t>
            </a:r>
            <a:r>
              <a:rPr lang="en-US" sz="1800" err="1">
                <a:latin typeface="Georgia Pro"/>
                <a:cs typeface="Arial"/>
              </a:rPr>
              <a:t>vertauskuvia</a:t>
            </a:r>
            <a:r>
              <a:rPr lang="en-US" sz="1800" dirty="0">
                <a:latin typeface="Georgia Pro"/>
                <a:cs typeface="Arial"/>
              </a:rPr>
              <a:t>? </a:t>
            </a:r>
            <a:r>
              <a:rPr lang="en-US" sz="1800" err="1">
                <a:latin typeface="Georgia Pro"/>
                <a:cs typeface="Arial"/>
              </a:rPr>
              <a:t>Kysy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kysymyksiä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aiheista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err="1">
                <a:latin typeface="Georgia Pro"/>
                <a:cs typeface="Arial"/>
              </a:rPr>
              <a:t>joissa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haastateltavalla</a:t>
            </a:r>
            <a:r>
              <a:rPr lang="en-US" sz="1800" dirty="0">
                <a:latin typeface="Georgia Pro"/>
                <a:cs typeface="Arial"/>
              </a:rPr>
              <a:t> </a:t>
            </a:r>
            <a:r>
              <a:rPr lang="en-US" sz="1800" err="1">
                <a:latin typeface="Georgia Pro"/>
                <a:cs typeface="Arial"/>
              </a:rPr>
              <a:t>mielestäsi</a:t>
            </a:r>
            <a:r>
              <a:rPr lang="en-US" sz="1800" dirty="0">
                <a:latin typeface="Georgia Pro"/>
                <a:cs typeface="Arial"/>
              </a:rPr>
              <a:t> </a:t>
            </a:r>
            <a:r>
              <a:rPr lang="en-US" sz="1800" err="1">
                <a:latin typeface="Georgia Pro"/>
                <a:cs typeface="Arial"/>
              </a:rPr>
              <a:t>vaikuttaa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olevan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vielä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jotain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kerrottavaa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Kysy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haastateltavan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mieleen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nousseista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asioista</a:t>
            </a:r>
            <a:r>
              <a:rPr lang="en-US" sz="1800" dirty="0">
                <a:latin typeface="Georgia Pro"/>
                <a:cs typeface="Arial"/>
              </a:rPr>
              <a:t> ja </a:t>
            </a:r>
            <a:r>
              <a:rPr lang="en-US" sz="1800" err="1">
                <a:latin typeface="Georgia Pro"/>
                <a:cs typeface="Arial"/>
              </a:rPr>
              <a:t>loppuhuomioista</a:t>
            </a:r>
            <a:r>
              <a:rPr lang="en-US" sz="1800" dirty="0">
                <a:latin typeface="Georgia Pro"/>
                <a:cs typeface="Arial"/>
              </a:rPr>
              <a:t>. </a:t>
            </a:r>
            <a:r>
              <a:rPr lang="en-US" sz="1800" err="1">
                <a:latin typeface="Georgia Pro"/>
                <a:cs typeface="Arial"/>
              </a:rPr>
              <a:t>Kiitä</a:t>
            </a:r>
            <a:r>
              <a:rPr lang="en-US" sz="1800" dirty="0">
                <a:latin typeface="Georgia Pro"/>
                <a:cs typeface="Arial"/>
              </a:rPr>
              <a:t> </a:t>
            </a:r>
            <a:r>
              <a:rPr lang="en-US" sz="1800" err="1">
                <a:latin typeface="Georgia Pro"/>
                <a:cs typeface="Arial"/>
              </a:rPr>
              <a:t>haastattelusta</a:t>
            </a:r>
            <a:r>
              <a:rPr lang="en-US" sz="1800" dirty="0">
                <a:latin typeface="Georgia Pro"/>
                <a:cs typeface="Arial"/>
              </a:rPr>
              <a:t>. </a:t>
            </a:r>
          </a:p>
          <a:p>
            <a:r>
              <a:rPr lang="en-US" sz="1800" dirty="0" err="1">
                <a:latin typeface="Georgia Pro"/>
                <a:cs typeface="Arial"/>
              </a:rPr>
              <a:t>Teoksesta</a:t>
            </a:r>
            <a:r>
              <a:rPr lang="en-US" sz="1800" dirty="0">
                <a:latin typeface="Georgia Pro"/>
                <a:cs typeface="Arial"/>
              </a:rPr>
              <a:t> Galletta, 2013, </a:t>
            </a:r>
            <a:r>
              <a:rPr lang="en-US" sz="1800" i="1" dirty="0">
                <a:latin typeface="Georgia Pro"/>
                <a:cs typeface="Arial"/>
              </a:rPr>
              <a:t>Mastering the Semi-Structured Interview and Beyond</a:t>
            </a:r>
            <a:r>
              <a:rPr lang="en-US" sz="1800" dirty="0">
                <a:latin typeface="Georgia Pro"/>
                <a:cs typeface="Arial"/>
              </a:rPr>
              <a:t>, </a:t>
            </a:r>
            <a:r>
              <a:rPr lang="en-US" sz="1800" dirty="0" err="1">
                <a:latin typeface="Georgia Pro"/>
                <a:cs typeface="Arial"/>
              </a:rPr>
              <a:t>kappale</a:t>
            </a:r>
            <a:r>
              <a:rPr lang="en-US" sz="1800" dirty="0">
                <a:latin typeface="Georgia Pro"/>
                <a:cs typeface="Arial"/>
              </a:rPr>
              <a:t> 2 'The Semi-Structured Interview as a Repertoire of Possibilities' (kts. MyCourses) 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330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CA8DA-984C-FFF1-D5D5-3DE0281C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>
                <a:latin typeface="Georgia Pro"/>
                <a:cs typeface="Calibri Light"/>
              </a:rPr>
              <a:t>Tarkentavia kysymyksiä voi keksiä esimerkiksi seuraavien </a:t>
            </a:r>
            <a:r>
              <a:rPr lang="en-US" sz="3000" i="1">
                <a:latin typeface="Georgia Pro"/>
                <a:cs typeface="Calibri Light"/>
              </a:rPr>
              <a:t>tutkimuskysymykseen liittyvien </a:t>
            </a:r>
            <a:r>
              <a:rPr lang="en-US" sz="3000">
                <a:latin typeface="Georgia Pro"/>
                <a:cs typeface="Calibri Light"/>
              </a:rPr>
              <a:t>ulottuvuuksien ympärille 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1FD90-1951-23F1-4384-59FB412E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latin typeface="Georgia Pro"/>
                <a:ea typeface="+mn-lt"/>
                <a:cs typeface="+mn-lt"/>
              </a:rPr>
              <a:t>Arvot, uskomukset, käyttäytyminen, viralliset ja epäviralliset roolit, ihmissuhteet, paikat ja lokaatiot, tunteet, kohtaamiset, tarinat </a:t>
            </a:r>
          </a:p>
          <a:p>
            <a:r>
              <a:rPr lang="en-US" sz="2200">
                <a:latin typeface="Georgia Pro"/>
                <a:cs typeface="Calibri" panose="020F0502020204030204"/>
              </a:rPr>
              <a:t>Ja monia muita...</a:t>
            </a:r>
          </a:p>
        </p:txBody>
      </p:sp>
    </p:spTree>
    <p:extLst>
      <p:ext uri="{BB962C8B-B14F-4D97-AF65-F5344CB8AC3E}">
        <p14:creationId xmlns:p14="http://schemas.microsoft.com/office/powerpoint/2010/main" val="196384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348D99-9E05-7624-D3A9-EAC5D128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Georgia Pro"/>
                <a:cs typeface="Calibri Light"/>
              </a:rPr>
              <a:t>Esimerkki puolistrukturoidusta haastattelurungosta</a:t>
            </a:r>
            <a:endParaRPr lang="en-US" sz="42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B206-F9E2-97D3-FAF9-B1DD865E5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latin typeface="Georgia Pro"/>
                <a:cs typeface="Calibri"/>
              </a:rPr>
              <a:t>https://www.google.com/url?sa=t&amp;rct=j&amp;q=&amp;esrc=s&amp;source=web&amp;cd=&amp;cad=rja&amp;uact=8&amp;ved=2ahUKEwjqyZSTqvSDAxV9JBAIHZhcDL8QFnoECBAQAQ&amp;url=https%3A%2F%2Fbmjopen.bmj.com%2Fcontent%2Fbmjopen%2F9%2F8%2Fe027926%2FDC1%2Fembed%2Finline-supplementary-material-1.pdf%3Fdownload%3Dtrue&amp;usg=AOvVaw3hqJ1RV6f5669GhInopZlb&amp;opi=89978449</a:t>
            </a:r>
            <a:endParaRPr lang="en-US" sz="2200">
              <a:latin typeface="Georgia Pro"/>
            </a:endParaRPr>
          </a:p>
        </p:txBody>
      </p:sp>
    </p:spTree>
    <p:extLst>
      <p:ext uri="{BB962C8B-B14F-4D97-AF65-F5344CB8AC3E}">
        <p14:creationId xmlns:p14="http://schemas.microsoft.com/office/powerpoint/2010/main" val="192268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D3E7B-EE53-878D-2B45-3F881DE8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Georgia Pro"/>
                <a:cs typeface="Calibri Light"/>
              </a:rPr>
              <a:t>Luentotehtävä</a:t>
            </a:r>
            <a:r>
              <a:rPr lang="en-US" sz="4200" dirty="0">
                <a:latin typeface="Georgia Pro"/>
                <a:cs typeface="Calibri Light"/>
              </a:rPr>
              <a:t> 2: </a:t>
            </a:r>
            <a:r>
              <a:rPr lang="en-US" sz="4200" dirty="0" err="1">
                <a:latin typeface="Georgia Pro"/>
                <a:cs typeface="Calibri Light"/>
              </a:rPr>
              <a:t>teemojen</a:t>
            </a:r>
            <a:r>
              <a:rPr lang="en-US" sz="4200" dirty="0">
                <a:latin typeface="Georgia Pro"/>
                <a:cs typeface="Calibri Light"/>
              </a:rPr>
              <a:t> ja </a:t>
            </a:r>
            <a:r>
              <a:rPr lang="en-US" sz="4200" dirty="0" err="1">
                <a:latin typeface="Georgia Pro"/>
                <a:cs typeface="Calibri Light"/>
              </a:rPr>
              <a:t>alakysymysten</a:t>
            </a:r>
            <a:r>
              <a:rPr lang="en-US" sz="4200" dirty="0">
                <a:latin typeface="Georgia Pro"/>
                <a:cs typeface="Calibri Light"/>
              </a:rPr>
              <a:t> </a:t>
            </a:r>
            <a:r>
              <a:rPr lang="en-US" sz="4200" dirty="0" err="1">
                <a:latin typeface="Georgia Pro"/>
                <a:cs typeface="Calibri Light"/>
              </a:rPr>
              <a:t>keksiminen</a:t>
            </a:r>
            <a:r>
              <a:rPr lang="en-US" sz="4200" dirty="0">
                <a:latin typeface="Georgia Pro"/>
                <a:cs typeface="Calibri Light"/>
              </a:rPr>
              <a:t> 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8045-F6B5-50C4-35FD-835C7D06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>
                <a:latin typeface="Georgia Pro"/>
                <a:cs typeface="Calibri"/>
              </a:rPr>
              <a:t>Noin 15 </a:t>
            </a:r>
            <a:r>
              <a:rPr lang="en-US" sz="2200" dirty="0" err="1">
                <a:latin typeface="Georgia Pro"/>
                <a:cs typeface="Calibri"/>
              </a:rPr>
              <a:t>minuuttia</a:t>
            </a:r>
            <a:endParaRPr lang="en-US" sz="2200" dirty="0" err="1">
              <a:latin typeface="Georgia Pro"/>
            </a:endParaRPr>
          </a:p>
          <a:p>
            <a:r>
              <a:rPr lang="en-US" sz="2200" dirty="0" err="1">
                <a:latin typeface="Georgia Pro"/>
                <a:cs typeface="Calibri"/>
              </a:rPr>
              <a:t>Tutkimuskysymys</a:t>
            </a:r>
            <a:r>
              <a:rPr lang="en-US" sz="2200" dirty="0">
                <a:latin typeface="Georgia Pro"/>
                <a:cs typeface="Calibri"/>
              </a:rPr>
              <a:t> on: </a:t>
            </a:r>
            <a:r>
              <a:rPr lang="en-US" sz="2200" dirty="0" err="1">
                <a:latin typeface="Georgia Pro"/>
                <a:cs typeface="Calibri"/>
              </a:rPr>
              <a:t>millaisia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ovat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informaatioverkostojen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opiskelijoiden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mediankäyttötottumukset</a:t>
            </a:r>
            <a:r>
              <a:rPr lang="en-US" sz="2200" dirty="0">
                <a:latin typeface="Georgia Pro"/>
                <a:cs typeface="Calibri"/>
              </a:rPr>
              <a:t>? </a:t>
            </a:r>
          </a:p>
          <a:p>
            <a:r>
              <a:rPr lang="en-US" sz="2200" dirty="0" err="1">
                <a:latin typeface="Georgia Pro"/>
                <a:cs typeface="Calibri"/>
              </a:rPr>
              <a:t>Keksi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pienissä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ryhmissä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kolme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teemaa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tämän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tutkimuksen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yhteydessä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toteutettavan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puolistrukturoidun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haastattelurungolle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Keksi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niille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kaikille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kaksi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alakysymystä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742869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EC97D-2369-C298-CAD9-7CAA5C5D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937DC-3045-1BDF-5461-89F854BC1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latin typeface="Georgia Pro"/>
                <a:cs typeface="Calibri"/>
              </a:rPr>
              <a:t>Vertaillaan</a:t>
            </a:r>
            <a:r>
              <a:rPr lang="en-US" dirty="0">
                <a:latin typeface="Georgia Pro"/>
                <a:cs typeface="Calibri"/>
              </a:rPr>
              <a:t>: </a:t>
            </a:r>
            <a:r>
              <a:rPr lang="en-US" err="1">
                <a:latin typeface="Georgia Pro"/>
                <a:cs typeface="Calibri"/>
              </a:rPr>
              <a:t>mitkä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näkökulmat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nousivat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esiin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eri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pienryhmien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teemoissa</a:t>
            </a:r>
            <a:r>
              <a:rPr lang="en-US" dirty="0">
                <a:latin typeface="Georgia Pro"/>
                <a:cs typeface="Calibri"/>
              </a:rPr>
              <a:t>? </a:t>
            </a:r>
            <a:r>
              <a:rPr lang="en-US" err="1">
                <a:latin typeface="Georgia Pro"/>
                <a:cs typeface="Calibri"/>
              </a:rPr>
              <a:t>Mitä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eroa</a:t>
            </a:r>
            <a:r>
              <a:rPr lang="en-US" dirty="0">
                <a:latin typeface="Georgia Pro"/>
                <a:cs typeface="Calibri"/>
              </a:rPr>
              <a:t> tai </a:t>
            </a:r>
            <a:r>
              <a:rPr lang="en-US" err="1">
                <a:latin typeface="Georgia Pro"/>
                <a:cs typeface="Calibri"/>
              </a:rPr>
              <a:t>yhteneväisyyksiä</a:t>
            </a:r>
            <a:r>
              <a:rPr lang="en-US" dirty="0">
                <a:latin typeface="Georgia Pro"/>
                <a:cs typeface="Calibri"/>
              </a:rPr>
              <a:t>? Mihin </a:t>
            </a:r>
            <a:r>
              <a:rPr lang="en-US" err="1">
                <a:latin typeface="Georgia Pro"/>
                <a:cs typeface="Calibri"/>
              </a:rPr>
              <a:t>suuntaan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teemojen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valitseminen</a:t>
            </a:r>
            <a:r>
              <a:rPr lang="en-US" dirty="0">
                <a:latin typeface="Georgia Pro"/>
                <a:cs typeface="Calibri"/>
              </a:rPr>
              <a:t> ja </a:t>
            </a:r>
            <a:r>
              <a:rPr lang="en-US" err="1">
                <a:latin typeface="Georgia Pro"/>
                <a:cs typeface="Calibri"/>
              </a:rPr>
              <a:t>niille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alakysymysten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muodostaminen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ohjaavat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err="1">
                <a:latin typeface="Georgia Pro"/>
                <a:cs typeface="Calibri"/>
              </a:rPr>
              <a:t>mediankäyttötutkimusta</a:t>
            </a:r>
            <a:r>
              <a:rPr lang="en-US" dirty="0">
                <a:latin typeface="Georgia Pro"/>
                <a:cs typeface="Calibri"/>
              </a:rPr>
              <a:t>?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676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32E00-C505-09BE-2F31-3E25C1C5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Georgia Pro"/>
                <a:cs typeface="Calibri Light"/>
              </a:rPr>
              <a:t>Haastattelutekniikka</a:t>
            </a:r>
            <a:endParaRPr lang="en-US" sz="54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66A2-09AF-644D-F0F6-E4381DDA3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latin typeface="Georgia Pro"/>
                <a:cs typeface="Calibri"/>
              </a:rPr>
              <a:t>Yritä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pysyä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neutraalina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älä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tuomitse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dirty="0" err="1">
                <a:latin typeface="Georgia Pro"/>
                <a:cs typeface="Calibri"/>
              </a:rPr>
              <a:t>Haastateltava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voi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jakaa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hyvin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henkilökohtaisia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haastattelun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aikana</a:t>
            </a:r>
            <a:r>
              <a:rPr lang="en-US" sz="2000" dirty="0">
                <a:latin typeface="Georgia Pro"/>
                <a:cs typeface="Calibri"/>
              </a:rPr>
              <a:t>. </a:t>
            </a:r>
          </a:p>
          <a:p>
            <a:r>
              <a:rPr lang="en-US" sz="2000" dirty="0" err="1">
                <a:latin typeface="Georgia Pro"/>
                <a:cs typeface="Calibri"/>
              </a:rPr>
              <a:t>Kuuntele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aktiivisesti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dirty="0" err="1">
                <a:latin typeface="Georgia Pro"/>
                <a:cs typeface="Calibri"/>
              </a:rPr>
              <a:t>Nyökyttele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hymyile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elehdi</a:t>
            </a:r>
            <a:r>
              <a:rPr lang="en-US" sz="2000" dirty="0">
                <a:latin typeface="Georgia Pro"/>
                <a:cs typeface="Calibri"/>
              </a:rPr>
              <a:t>. Anna </a:t>
            </a:r>
            <a:r>
              <a:rPr lang="en-US" sz="2000" dirty="0" err="1">
                <a:latin typeface="Georgia Pro"/>
                <a:cs typeface="Calibri"/>
              </a:rPr>
              <a:t>tilaa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haastateltavan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vastauksille</a:t>
            </a:r>
            <a:r>
              <a:rPr lang="en-US" sz="2000" dirty="0">
                <a:latin typeface="Georgia Pro"/>
                <a:cs typeface="Calibri"/>
              </a:rPr>
              <a:t> ja </a:t>
            </a:r>
            <a:r>
              <a:rPr lang="en-US" sz="2000" dirty="0" err="1">
                <a:latin typeface="Georgia Pro"/>
                <a:cs typeface="Calibri"/>
              </a:rPr>
              <a:t>samalla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ohjaa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haastattelua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eteenpäin</a:t>
            </a:r>
            <a:r>
              <a:rPr lang="en-US" sz="2000" dirty="0">
                <a:latin typeface="Georgia Pro"/>
                <a:cs typeface="Calibri"/>
              </a:rPr>
              <a:t>.</a:t>
            </a:r>
          </a:p>
          <a:p>
            <a:r>
              <a:rPr lang="en-US" sz="2000" dirty="0">
                <a:latin typeface="Georgia Pro"/>
                <a:cs typeface="Calibri"/>
              </a:rPr>
              <a:t>Ole </a:t>
            </a:r>
            <a:r>
              <a:rPr lang="en-US" sz="2000" dirty="0" err="1">
                <a:latin typeface="Georgia Pro"/>
                <a:cs typeface="Calibri"/>
              </a:rPr>
              <a:t>tarkkaavainen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sanattomien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vihjeiden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suhteen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dirty="0" err="1">
                <a:latin typeface="Georgia Pro"/>
                <a:cs typeface="Calibri"/>
              </a:rPr>
              <a:t>Kysy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jatkokysymyksiä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niistä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mutta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ymmärrä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myös</a:t>
            </a:r>
            <a:r>
              <a:rPr lang="en-US" sz="2000" dirty="0">
                <a:latin typeface="Georgia Pro"/>
                <a:cs typeface="Calibri"/>
              </a:rPr>
              <a:t> olla </a:t>
            </a:r>
            <a:r>
              <a:rPr lang="en-US" sz="2000" dirty="0" err="1">
                <a:latin typeface="Georgia Pro"/>
                <a:cs typeface="Calibri"/>
              </a:rPr>
              <a:t>tarttumatta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haastateltavalle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liian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epämukavilta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vaikuttaviin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aiheisiin</a:t>
            </a:r>
            <a:r>
              <a:rPr lang="en-US" sz="2000" dirty="0">
                <a:latin typeface="Georgia Pro"/>
                <a:cs typeface="Calibri"/>
              </a:rPr>
              <a:t>. </a:t>
            </a:r>
          </a:p>
          <a:p>
            <a:r>
              <a:rPr lang="en-US" sz="2000" dirty="0" err="1">
                <a:latin typeface="Georgia Pro"/>
                <a:cs typeface="Calibri"/>
              </a:rPr>
              <a:t>Älä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oleta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että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tiedät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mitä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haastateltavan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vastaukset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merkitsevät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dirty="0" err="1">
                <a:latin typeface="Georgia Pro"/>
                <a:cs typeface="Calibri"/>
              </a:rPr>
              <a:t>Pyri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siis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aina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kysymään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tarkennuksia</a:t>
            </a:r>
            <a:r>
              <a:rPr lang="en-US" sz="2000" dirty="0">
                <a:latin typeface="Georgia Pro"/>
                <a:cs typeface="Calibri"/>
              </a:rPr>
              <a:t> ja </a:t>
            </a:r>
            <a:r>
              <a:rPr lang="en-US" sz="2000" dirty="0" err="1">
                <a:latin typeface="Georgia Pro"/>
                <a:cs typeface="Calibri"/>
              </a:rPr>
              <a:t>lisäkysymyksiä</a:t>
            </a:r>
            <a:r>
              <a:rPr lang="en-US" sz="2000" dirty="0">
                <a:latin typeface="Georgia Pro"/>
                <a:cs typeface="Calibri"/>
              </a:rPr>
              <a:t>. </a:t>
            </a:r>
          </a:p>
          <a:p>
            <a:r>
              <a:rPr lang="en-US" sz="2000" dirty="0" err="1">
                <a:latin typeface="Georgia Pro"/>
                <a:cs typeface="Calibri"/>
              </a:rPr>
              <a:t>Muotoile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kysymykset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niin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etteivät</a:t>
            </a:r>
            <a:r>
              <a:rPr lang="en-US" sz="2000" dirty="0">
                <a:latin typeface="Georgia Pro"/>
                <a:cs typeface="Calibri"/>
              </a:rPr>
              <a:t> ne ole </a:t>
            </a:r>
            <a:r>
              <a:rPr lang="en-US" sz="2000" dirty="0" err="1">
                <a:latin typeface="Georgia Pro"/>
                <a:cs typeface="Calibri"/>
              </a:rPr>
              <a:t>johdattelevia</a:t>
            </a:r>
            <a:r>
              <a:rPr lang="en-US" sz="2000" dirty="0">
                <a:latin typeface="Georgia Pro"/>
                <a:cs typeface="Calibri"/>
              </a:rPr>
              <a:t> tai </a:t>
            </a:r>
            <a:r>
              <a:rPr lang="en-US" sz="2000" dirty="0" err="1">
                <a:latin typeface="Georgia Pro"/>
                <a:cs typeface="Calibri"/>
              </a:rPr>
              <a:t>suljettuja</a:t>
            </a:r>
            <a:r>
              <a:rPr lang="en-US" sz="2000" dirty="0">
                <a:latin typeface="Georgia Pro"/>
                <a:cs typeface="Calibri"/>
              </a:rPr>
              <a:t> (</a:t>
            </a:r>
            <a:r>
              <a:rPr lang="en-US" sz="2000" dirty="0" err="1">
                <a:latin typeface="Georgia Pro"/>
                <a:cs typeface="Calibri"/>
              </a:rPr>
              <a:t>kyllä</a:t>
            </a:r>
            <a:r>
              <a:rPr lang="en-US" sz="2000" dirty="0">
                <a:latin typeface="Georgia Pro"/>
                <a:cs typeface="Calibri"/>
              </a:rPr>
              <a:t>/</a:t>
            </a:r>
            <a:r>
              <a:rPr lang="en-US" sz="2000" dirty="0" err="1">
                <a:latin typeface="Georgia Pro"/>
                <a:cs typeface="Calibri"/>
              </a:rPr>
              <a:t>ei</a:t>
            </a:r>
            <a:r>
              <a:rPr lang="en-US" sz="2000" dirty="0">
                <a:latin typeface="Georgia Pro"/>
                <a:cs typeface="Calibri"/>
              </a:rPr>
              <a:t>). </a:t>
            </a:r>
          </a:p>
          <a:p>
            <a:r>
              <a:rPr lang="en-US" sz="2000" dirty="0" err="1">
                <a:latin typeface="Georgia Pro"/>
                <a:cs typeface="Calibri"/>
              </a:rPr>
              <a:t>Älä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kysy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suoraan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tutkimuskysymystäsi</a:t>
            </a:r>
            <a:r>
              <a:rPr lang="en-US" sz="2000" dirty="0">
                <a:latin typeface="Georgia Pro"/>
                <a:cs typeface="Calibri"/>
              </a:rPr>
              <a:t>. </a:t>
            </a:r>
          </a:p>
          <a:p>
            <a:r>
              <a:rPr lang="en-US" sz="2000">
                <a:latin typeface="Georgia Pro"/>
                <a:cs typeface="Calibri"/>
              </a:rPr>
              <a:t>Esposito &amp; Evans-Winters, 2021, </a:t>
            </a:r>
            <a:r>
              <a:rPr lang="en-US" sz="2000" i="1">
                <a:latin typeface="Georgia Pro"/>
                <a:cs typeface="Calibri"/>
              </a:rPr>
              <a:t>Introduction to Intersectional Qualitative Research, </a:t>
            </a:r>
            <a:r>
              <a:rPr lang="en-US" sz="2000">
                <a:latin typeface="Georgia Pro"/>
                <a:cs typeface="Calibri"/>
              </a:rPr>
              <a:t>Sage, s. 94–99. </a:t>
            </a:r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95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57C39-0DD5-7C89-2FE5-15329FBC4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err="1">
                <a:latin typeface="Georgia Pro"/>
                <a:cs typeface="Calibri Light"/>
              </a:rPr>
              <a:t>Miksi</a:t>
            </a:r>
            <a:r>
              <a:rPr lang="en-US" sz="4200" dirty="0">
                <a:latin typeface="Georgia Pro"/>
                <a:cs typeface="Calibri Light"/>
              </a:rPr>
              <a:t> </a:t>
            </a:r>
            <a:r>
              <a:rPr lang="en-US" sz="4200" err="1">
                <a:latin typeface="Georgia Pro"/>
                <a:cs typeface="Calibri Light"/>
              </a:rPr>
              <a:t>käyttää</a:t>
            </a:r>
            <a:r>
              <a:rPr lang="en-US" sz="4200" dirty="0">
                <a:latin typeface="Georgia Pro"/>
                <a:cs typeface="Calibri Light"/>
              </a:rPr>
              <a:t> </a:t>
            </a:r>
            <a:r>
              <a:rPr lang="en-US" sz="4200" err="1">
                <a:latin typeface="Georgia Pro"/>
                <a:cs typeface="Calibri Light"/>
              </a:rPr>
              <a:t>haastattelua</a:t>
            </a:r>
            <a:r>
              <a:rPr lang="en-US" sz="4200" dirty="0">
                <a:latin typeface="Georgia Pro"/>
                <a:cs typeface="Calibri Light"/>
              </a:rPr>
              <a:t> </a:t>
            </a:r>
            <a:r>
              <a:rPr lang="en-US" sz="4200" err="1">
                <a:latin typeface="Georgia Pro"/>
                <a:cs typeface="Calibri Light"/>
              </a:rPr>
              <a:t>tutkimusmenetelmänä</a:t>
            </a:r>
            <a:r>
              <a:rPr lang="en-US" sz="4200" dirty="0">
                <a:latin typeface="Georgia Pro"/>
                <a:cs typeface="Calibri Light"/>
              </a:rPr>
              <a:t>? 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5C98-DEE2-C727-BA31-BAB1D64C9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1800" err="1">
                <a:latin typeface="Georgia Pro"/>
                <a:ea typeface="+mn-lt"/>
                <a:cs typeface="+mn-lt"/>
              </a:rPr>
              <a:t>Haastattelut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ovat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usein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laadullista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tutkimusta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eli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tutkimusta</a:t>
            </a:r>
            <a:r>
              <a:rPr lang="en-US" sz="1800" dirty="0">
                <a:latin typeface="Georgia Pro"/>
                <a:ea typeface="+mn-lt"/>
                <a:cs typeface="+mn-lt"/>
              </a:rPr>
              <a:t>, </a:t>
            </a:r>
            <a:r>
              <a:rPr lang="en-US" sz="1800" err="1">
                <a:latin typeface="Georgia Pro"/>
                <a:ea typeface="+mn-lt"/>
                <a:cs typeface="+mn-lt"/>
              </a:rPr>
              <a:t>joka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pyrkii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kuvailemaan</a:t>
            </a:r>
            <a:r>
              <a:rPr lang="en-US" sz="1800" dirty="0">
                <a:latin typeface="Georgia Pro"/>
                <a:ea typeface="+mn-lt"/>
                <a:cs typeface="+mn-lt"/>
              </a:rPr>
              <a:t> ja </a:t>
            </a:r>
            <a:r>
              <a:rPr lang="en-US" sz="1800" err="1">
                <a:latin typeface="Georgia Pro"/>
                <a:ea typeface="+mn-lt"/>
                <a:cs typeface="+mn-lt"/>
              </a:rPr>
              <a:t>ymmärtämään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syvällisemmällä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tasolla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tutkimusaihetta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kysymällä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ihmisiltä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heidän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näkemyksistään</a:t>
            </a:r>
            <a:r>
              <a:rPr lang="en-US" sz="1800" dirty="0">
                <a:latin typeface="Georgia Pro"/>
                <a:ea typeface="+mn-lt"/>
                <a:cs typeface="+mn-lt"/>
              </a:rPr>
              <a:t> ja </a:t>
            </a:r>
            <a:r>
              <a:rPr lang="en-US" sz="1800" err="1">
                <a:latin typeface="Georgia Pro"/>
                <a:ea typeface="+mn-lt"/>
                <a:cs typeface="+mn-lt"/>
              </a:rPr>
              <a:t>kokemuksistaan</a:t>
            </a:r>
            <a:r>
              <a:rPr lang="en-US" sz="1800" dirty="0">
                <a:latin typeface="Georgia Pro"/>
                <a:ea typeface="+mn-lt"/>
                <a:cs typeface="+mn-lt"/>
              </a:rPr>
              <a:t>.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Haastattelumenetelmä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voi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siis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sopia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silloin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,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kun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aiheen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syvä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ymmärtäminen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on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tarpeen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. </a:t>
            </a:r>
          </a:p>
          <a:p>
            <a:pPr marL="457200" indent="-457200"/>
            <a:r>
              <a:rPr lang="en-US" sz="1800" b="1" err="1">
                <a:latin typeface="Georgia Pro"/>
                <a:ea typeface="+mn-lt"/>
                <a:cs typeface="+mn-lt"/>
              </a:rPr>
              <a:t>Haastattelumenetelmä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voi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olla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hyvä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silloin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,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kun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tutkimusaiheesta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ei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vielä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tiedetä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paljoa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. </a:t>
            </a:r>
            <a:r>
              <a:rPr lang="en-US" sz="1800" err="1">
                <a:latin typeface="Georgia Pro"/>
                <a:ea typeface="+mn-lt"/>
                <a:cs typeface="+mn-lt"/>
              </a:rPr>
              <a:t>Määrällisessä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tutkimuksessa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keskitytään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usein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tutkimaan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selkeästi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etukäteen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määriteltyä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muuttujia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eli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jonkin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aiheen</a:t>
            </a:r>
            <a:r>
              <a:rPr lang="en-US" sz="1800" dirty="0">
                <a:latin typeface="Georgia Pro"/>
                <a:ea typeface="+mn-lt"/>
                <a:cs typeface="+mn-lt"/>
              </a:rPr>
              <a:t> tai </a:t>
            </a:r>
            <a:r>
              <a:rPr lang="en-US" sz="1800" err="1">
                <a:latin typeface="Georgia Pro"/>
                <a:ea typeface="+mn-lt"/>
                <a:cs typeface="+mn-lt"/>
              </a:rPr>
              <a:t>ilmiön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osa-alueita</a:t>
            </a:r>
            <a:r>
              <a:rPr lang="en-US" sz="1800" dirty="0">
                <a:latin typeface="Georgia Pro"/>
                <a:ea typeface="+mn-lt"/>
                <a:cs typeface="+mn-lt"/>
              </a:rPr>
              <a:t> ja </a:t>
            </a:r>
            <a:r>
              <a:rPr lang="en-US" sz="1800" err="1">
                <a:latin typeface="Georgia Pro"/>
                <a:ea typeface="+mn-lt"/>
                <a:cs typeface="+mn-lt"/>
              </a:rPr>
              <a:t>testaamaan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niiden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paikkansapitävyyttä</a:t>
            </a:r>
            <a:r>
              <a:rPr lang="en-US" sz="1800" dirty="0">
                <a:latin typeface="Georgia Pro"/>
                <a:ea typeface="+mn-lt"/>
                <a:cs typeface="+mn-lt"/>
              </a:rPr>
              <a:t> tai </a:t>
            </a:r>
            <a:r>
              <a:rPr lang="en-US" sz="1800" err="1">
                <a:latin typeface="Georgia Pro"/>
                <a:ea typeface="+mn-lt"/>
                <a:cs typeface="+mn-lt"/>
              </a:rPr>
              <a:t>yleistettävyyttä</a:t>
            </a:r>
            <a:r>
              <a:rPr lang="en-US" sz="1800" dirty="0">
                <a:latin typeface="Georgia Pro"/>
                <a:ea typeface="+mn-lt"/>
                <a:cs typeface="+mn-lt"/>
              </a:rPr>
              <a:t> (</a:t>
            </a:r>
            <a:r>
              <a:rPr lang="en-US" sz="1800" i="1" dirty="0">
                <a:latin typeface="Georgia Pro"/>
                <a:ea typeface="+mn-lt"/>
                <a:cs typeface="+mn-lt"/>
              </a:rPr>
              <a:t>confirmatory research</a:t>
            </a:r>
            <a:r>
              <a:rPr lang="en-US" sz="1800" dirty="0">
                <a:latin typeface="Georgia Pro"/>
                <a:ea typeface="+mn-lt"/>
                <a:cs typeface="+mn-lt"/>
              </a:rPr>
              <a:t>). Aina </a:t>
            </a:r>
            <a:r>
              <a:rPr lang="en-US" sz="1800" err="1">
                <a:latin typeface="Georgia Pro"/>
                <a:ea typeface="+mn-lt"/>
                <a:cs typeface="+mn-lt"/>
              </a:rPr>
              <a:t>etukäteen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määriteltyjä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osa-alueita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ei</a:t>
            </a:r>
            <a:r>
              <a:rPr lang="en-US" sz="1800" dirty="0">
                <a:latin typeface="Georgia Pro"/>
                <a:ea typeface="+mn-lt"/>
                <a:cs typeface="+mn-lt"/>
              </a:rPr>
              <a:t> ole </a:t>
            </a:r>
            <a:r>
              <a:rPr lang="en-US" sz="1800" err="1">
                <a:latin typeface="Georgia Pro"/>
                <a:ea typeface="+mn-lt"/>
                <a:cs typeface="+mn-lt"/>
              </a:rPr>
              <a:t>tiedossa</a:t>
            </a:r>
            <a:r>
              <a:rPr lang="en-US" sz="1800" dirty="0">
                <a:latin typeface="Georgia Pro"/>
                <a:ea typeface="+mn-lt"/>
                <a:cs typeface="+mn-lt"/>
              </a:rPr>
              <a:t> ja </a:t>
            </a:r>
            <a:r>
              <a:rPr lang="en-US" sz="1800" err="1">
                <a:latin typeface="Georgia Pro"/>
                <a:ea typeface="+mn-lt"/>
                <a:cs typeface="+mn-lt"/>
              </a:rPr>
              <a:t>täten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määrällisiä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menetelmiä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välttämättä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voi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käyttää</a:t>
            </a:r>
            <a:r>
              <a:rPr lang="en-US" sz="1800" dirty="0">
                <a:latin typeface="Georgia Pro"/>
                <a:ea typeface="+mn-lt"/>
                <a:cs typeface="+mn-lt"/>
              </a:rPr>
              <a:t>. Sen </a:t>
            </a:r>
            <a:r>
              <a:rPr lang="en-US" sz="1800" err="1">
                <a:latin typeface="Georgia Pro"/>
                <a:ea typeface="+mn-lt"/>
                <a:cs typeface="+mn-lt"/>
              </a:rPr>
              <a:t>sijaan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ihmisiä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haastattelemalla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aiheen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osa-alueita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voi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selvittää</a:t>
            </a:r>
            <a:r>
              <a:rPr lang="en-US" sz="1800" dirty="0">
                <a:latin typeface="Georgia Pro"/>
                <a:ea typeface="+mn-lt"/>
                <a:cs typeface="+mn-lt"/>
              </a:rPr>
              <a:t> (</a:t>
            </a:r>
            <a:r>
              <a:rPr lang="en-US" sz="1800" i="1" dirty="0">
                <a:latin typeface="Georgia Pro"/>
                <a:ea typeface="+mn-lt"/>
                <a:cs typeface="+mn-lt"/>
              </a:rPr>
              <a:t>exploratory research</a:t>
            </a:r>
            <a:r>
              <a:rPr lang="en-US" sz="1800" dirty="0">
                <a:latin typeface="Georgia Pro"/>
                <a:ea typeface="+mn-lt"/>
                <a:cs typeface="+mn-lt"/>
              </a:rPr>
              <a:t>). </a:t>
            </a:r>
          </a:p>
          <a:p>
            <a:pPr marL="457200" indent="-457200"/>
            <a:r>
              <a:rPr lang="en-US" sz="1800" b="1" err="1">
                <a:latin typeface="Georgia Pro"/>
                <a:ea typeface="+mn-lt"/>
                <a:cs typeface="+mn-lt"/>
              </a:rPr>
              <a:t>Haastattelut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voivat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sallia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laajemmin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uuden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tiedon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1800" b="1" err="1">
                <a:latin typeface="Georgia Pro"/>
                <a:ea typeface="+mn-lt"/>
                <a:cs typeface="+mn-lt"/>
              </a:rPr>
              <a:t>löytämisen</a:t>
            </a:r>
            <a:r>
              <a:rPr lang="en-US" sz="1800" b="1" dirty="0">
                <a:latin typeface="Georgia Pro"/>
                <a:ea typeface="+mn-lt"/>
                <a:cs typeface="+mn-lt"/>
              </a:rPr>
              <a:t>. </a:t>
            </a:r>
            <a:r>
              <a:rPr lang="en-US" sz="1800" err="1">
                <a:latin typeface="Georgia Pro"/>
                <a:ea typeface="+mn-lt"/>
                <a:cs typeface="+mn-lt"/>
              </a:rPr>
              <a:t>Laadullisissa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haastatteluissa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tutkimusaiheet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ovat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usein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joustavampia</a:t>
            </a:r>
            <a:r>
              <a:rPr lang="en-US" sz="1800" dirty="0">
                <a:latin typeface="Georgia Pro"/>
                <a:ea typeface="+mn-lt"/>
                <a:cs typeface="+mn-lt"/>
              </a:rPr>
              <a:t>, </a:t>
            </a:r>
            <a:r>
              <a:rPr lang="en-US" sz="1800" err="1">
                <a:latin typeface="Georgia Pro"/>
                <a:ea typeface="+mn-lt"/>
                <a:cs typeface="+mn-lt"/>
              </a:rPr>
              <a:t>sillä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tutkittavan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aiheen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kaikkia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osa-alueita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ei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tarvitse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pystyä</a:t>
            </a:r>
            <a:r>
              <a:rPr lang="en-US" sz="1800" dirty="0">
                <a:latin typeface="Georgia Pro"/>
                <a:ea typeface="+mn-lt"/>
                <a:cs typeface="+mn-lt"/>
              </a:rPr>
              <a:t>  </a:t>
            </a:r>
            <a:r>
              <a:rPr lang="en-US" sz="1800" err="1">
                <a:latin typeface="Georgia Pro"/>
                <a:ea typeface="+mn-lt"/>
                <a:cs typeface="+mn-lt"/>
              </a:rPr>
              <a:t>määrittelemään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etukäteen</a:t>
            </a:r>
            <a:r>
              <a:rPr lang="en-US" sz="1800" dirty="0">
                <a:latin typeface="Georgia Pro"/>
                <a:ea typeface="+mn-lt"/>
                <a:cs typeface="+mn-lt"/>
              </a:rPr>
              <a:t>. </a:t>
            </a:r>
            <a:r>
              <a:rPr lang="en-US" sz="1800" err="1">
                <a:latin typeface="Georgia Pro"/>
                <a:ea typeface="+mn-lt"/>
                <a:cs typeface="+mn-lt"/>
              </a:rPr>
              <a:t>Pätee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laajemmin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laadullisiin</a:t>
            </a:r>
            <a:r>
              <a:rPr lang="en-US" sz="1800" dirty="0">
                <a:latin typeface="Georgia Pro"/>
                <a:ea typeface="+mn-lt"/>
                <a:cs typeface="+mn-lt"/>
              </a:rPr>
              <a:t> </a:t>
            </a:r>
            <a:r>
              <a:rPr lang="en-US" sz="1800" err="1">
                <a:latin typeface="Georgia Pro"/>
                <a:ea typeface="+mn-lt"/>
                <a:cs typeface="+mn-lt"/>
              </a:rPr>
              <a:t>menetelmiin</a:t>
            </a:r>
            <a:r>
              <a:rPr lang="en-US" sz="1800" dirty="0">
                <a:latin typeface="Georgia Pro"/>
                <a:ea typeface="+mn-lt"/>
                <a:cs typeface="+mn-lt"/>
              </a:rPr>
              <a:t>. </a:t>
            </a:r>
            <a:endParaRPr lang="en-US" sz="1800" dirty="0">
              <a:latin typeface="Georgia Pro"/>
              <a:cs typeface="Calibri" panose="020F0502020204030204"/>
            </a:endParaRPr>
          </a:p>
          <a:p>
            <a:pPr marL="0" indent="0">
              <a:buNone/>
            </a:pPr>
            <a:endParaRPr lang="en-US" sz="17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7802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B51EB7-433F-E9AA-41C6-B76F01E3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Georgia Pro"/>
                <a:cs typeface="Calibri Light"/>
              </a:rPr>
              <a:t>Mitä virheitä haastattelija tekee ja miten ne vaikuttavat haastatteluun?</a:t>
            </a:r>
            <a:endParaRPr lang="en-US" sz="42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7AA6-D587-89CA-199E-E13F3E5E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latin typeface="Georgia Pro"/>
                <a:ea typeface="+mn-lt"/>
                <a:cs typeface="+mn-lt"/>
              </a:rPr>
              <a:t>https://www.youtube.com/watch?v=U4UKwd0KExc</a:t>
            </a:r>
            <a:endParaRPr lang="en-US" sz="2200">
              <a:latin typeface="Georgia Pro"/>
            </a:endParaRPr>
          </a:p>
        </p:txBody>
      </p:sp>
    </p:spTree>
    <p:extLst>
      <p:ext uri="{BB962C8B-B14F-4D97-AF65-F5344CB8AC3E}">
        <p14:creationId xmlns:p14="http://schemas.microsoft.com/office/powerpoint/2010/main" val="975675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10B4A-383A-3558-770D-9F141A772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Georgia Pro"/>
                <a:cs typeface="Calibri Light"/>
              </a:rPr>
              <a:t>Ihmistieteiden</a:t>
            </a:r>
            <a:r>
              <a:rPr lang="en-US" sz="4200" dirty="0">
                <a:latin typeface="Georgia Pro"/>
                <a:cs typeface="Calibri Light"/>
              </a:rPr>
              <a:t> ja </a:t>
            </a:r>
            <a:r>
              <a:rPr lang="en-US" sz="4200" dirty="0" err="1">
                <a:latin typeface="Georgia Pro"/>
                <a:cs typeface="Calibri Light"/>
              </a:rPr>
              <a:t>haastattelututkimuksen</a:t>
            </a:r>
            <a:r>
              <a:rPr lang="en-US" sz="4200" dirty="0">
                <a:latin typeface="Georgia Pro"/>
                <a:cs typeface="Calibri Light"/>
              </a:rPr>
              <a:t> </a:t>
            </a:r>
            <a:r>
              <a:rPr lang="en-US" sz="4200" dirty="0" err="1">
                <a:latin typeface="Georgia Pro"/>
                <a:cs typeface="Calibri Light"/>
              </a:rPr>
              <a:t>etiikka</a:t>
            </a:r>
            <a:r>
              <a:rPr lang="en-US" sz="4200" dirty="0">
                <a:latin typeface="Georgia Pro"/>
                <a:cs typeface="Calibri Light"/>
              </a:rPr>
              <a:t> </a:t>
            </a:r>
            <a:endParaRPr lang="en-US" sz="4200" dirty="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19061-E577-BB9A-EB07-265D24CCB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900" dirty="0" err="1">
                <a:latin typeface="Georgia Pro"/>
                <a:cs typeface="Calibri"/>
              </a:rPr>
              <a:t>Haastattelusuostumuslomake</a:t>
            </a:r>
            <a:r>
              <a:rPr lang="en-US" sz="1900" dirty="0">
                <a:latin typeface="Georgia Pro"/>
                <a:cs typeface="Calibri"/>
              </a:rPr>
              <a:t> </a:t>
            </a:r>
          </a:p>
          <a:p>
            <a:r>
              <a:rPr lang="en-US" sz="1900" dirty="0" err="1">
                <a:latin typeface="Georgia Pro"/>
                <a:ea typeface="+mn-lt"/>
                <a:cs typeface="+mn-lt"/>
              </a:rPr>
              <a:t>Oikeus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osallistua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vapaaehtoisesti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mutta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myös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kieltäytyä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osallistumasta</a:t>
            </a:r>
            <a:r>
              <a:rPr lang="en-US" sz="1900" dirty="0">
                <a:latin typeface="Georgia Pro"/>
                <a:ea typeface="+mn-lt"/>
                <a:cs typeface="+mn-lt"/>
              </a:rPr>
              <a:t>, 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keskeyttää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osallistuminen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milloin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tahansa</a:t>
            </a:r>
            <a:r>
              <a:rPr lang="en-US" sz="1900" dirty="0">
                <a:latin typeface="Georgia Pro"/>
                <a:ea typeface="+mn-lt"/>
                <a:cs typeface="+mn-lt"/>
              </a:rPr>
              <a:t>, 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peruuttaa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suostumus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osallistua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tutkimukseen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milloin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tahansa</a:t>
            </a:r>
            <a:r>
              <a:rPr lang="en-US" sz="1900" dirty="0">
                <a:latin typeface="Georgia Pro"/>
                <a:ea typeface="+mn-lt"/>
                <a:cs typeface="+mn-lt"/>
              </a:rPr>
              <a:t> (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esim</a:t>
            </a:r>
            <a:r>
              <a:rPr lang="en-US" sz="1900" dirty="0">
                <a:latin typeface="Georgia Pro"/>
                <a:ea typeface="+mn-lt"/>
                <a:cs typeface="+mn-lt"/>
              </a:rPr>
              <a:t>.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Jälkikäteen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niin</a:t>
            </a:r>
            <a:r>
              <a:rPr lang="en-US" sz="1900" dirty="0">
                <a:latin typeface="Georgia Pro"/>
                <a:ea typeface="+mn-lt"/>
                <a:cs typeface="+mn-lt"/>
              </a:rPr>
              <a:t>,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ettei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haastattelumateriaalia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voi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enää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käyttää</a:t>
            </a:r>
            <a:r>
              <a:rPr lang="en-US" sz="1900" dirty="0">
                <a:latin typeface="Georgia Pro"/>
                <a:ea typeface="+mn-lt"/>
                <a:cs typeface="+mn-lt"/>
              </a:rPr>
              <a:t>), 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saada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tietoa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tutkimuksen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sisällöstä</a:t>
            </a:r>
            <a:r>
              <a:rPr lang="en-US" sz="1900" dirty="0">
                <a:latin typeface="Georgia Pro"/>
                <a:ea typeface="+mn-lt"/>
                <a:cs typeface="+mn-lt"/>
              </a:rPr>
              <a:t>,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henkilötietojen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käsittelystä</a:t>
            </a:r>
            <a:r>
              <a:rPr lang="en-US" sz="1900" dirty="0">
                <a:latin typeface="Georgia Pro"/>
                <a:ea typeface="+mn-lt"/>
                <a:cs typeface="+mn-lt"/>
              </a:rPr>
              <a:t> ja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tutkimuksen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käytännön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toteutuksesta</a:t>
            </a:r>
            <a:endParaRPr lang="en-US" sz="1900" dirty="0" err="1">
              <a:latin typeface="Georgia Pro"/>
              <a:cs typeface="Calibri" panose="020F0502020204030204"/>
            </a:endParaRPr>
          </a:p>
          <a:p>
            <a:r>
              <a:rPr lang="en-US" sz="1900" dirty="0" err="1">
                <a:latin typeface="Georgia Pro"/>
                <a:cs typeface="Calibri" panose="020F0502020204030204"/>
              </a:rPr>
              <a:t>Pitää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kertoa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haastateltavalle</a:t>
            </a:r>
            <a:r>
              <a:rPr lang="en-US" sz="1900" dirty="0">
                <a:latin typeface="Georgia Pro"/>
                <a:cs typeface="Calibri" panose="020F0502020204030204"/>
              </a:rPr>
              <a:t>, </a:t>
            </a:r>
            <a:r>
              <a:rPr lang="en-US" sz="1900" dirty="0" err="1">
                <a:latin typeface="Georgia Pro"/>
                <a:cs typeface="Calibri" panose="020F0502020204030204"/>
              </a:rPr>
              <a:t>mitä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varten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haastattelu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tehdään</a:t>
            </a:r>
            <a:r>
              <a:rPr lang="en-US" sz="1900" dirty="0">
                <a:latin typeface="Georgia Pro"/>
                <a:cs typeface="Calibri" panose="020F0502020204030204"/>
              </a:rPr>
              <a:t> ja </a:t>
            </a:r>
            <a:r>
              <a:rPr lang="en-US" sz="1900" dirty="0" err="1">
                <a:latin typeface="Georgia Pro"/>
                <a:cs typeface="Calibri" panose="020F0502020204030204"/>
              </a:rPr>
              <a:t>mikä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sen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aihe</a:t>
            </a:r>
            <a:r>
              <a:rPr lang="en-US" sz="1900" dirty="0">
                <a:latin typeface="Georgia Pro"/>
                <a:cs typeface="Calibri" panose="020F0502020204030204"/>
              </a:rPr>
              <a:t> on, </a:t>
            </a:r>
            <a:r>
              <a:rPr lang="en-US" sz="1900" dirty="0" err="1">
                <a:latin typeface="Georgia Pro"/>
                <a:cs typeface="Calibri" panose="020F0502020204030204"/>
              </a:rPr>
              <a:t>ennen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kuin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haastateltava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suostuu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haastatteluun</a:t>
            </a:r>
            <a:r>
              <a:rPr lang="en-US" sz="1900" dirty="0">
                <a:latin typeface="Georgia Pro"/>
                <a:cs typeface="Calibri" panose="020F0502020204030204"/>
              </a:rPr>
              <a:t>. </a:t>
            </a:r>
            <a:r>
              <a:rPr lang="en-US" sz="1900" dirty="0" err="1">
                <a:latin typeface="Georgia Pro"/>
                <a:cs typeface="Calibri" panose="020F0502020204030204"/>
              </a:rPr>
              <a:t>Suoraa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tutkimuskysymystä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ei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tarvitse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kertoa</a:t>
            </a:r>
            <a:r>
              <a:rPr lang="en-US" sz="1900" dirty="0">
                <a:latin typeface="Georgia Pro"/>
                <a:cs typeface="Calibri" panose="020F0502020204030204"/>
              </a:rPr>
              <a:t>, </a:t>
            </a:r>
            <a:r>
              <a:rPr lang="en-US" sz="1900" dirty="0" err="1">
                <a:latin typeface="Georgia Pro"/>
                <a:cs typeface="Calibri" panose="020F0502020204030204"/>
              </a:rPr>
              <a:t>aiheen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kertominen</a:t>
            </a:r>
            <a:r>
              <a:rPr lang="en-US" sz="1900" dirty="0">
                <a:latin typeface="Georgia Pro"/>
                <a:cs typeface="Calibri" panose="020F0502020204030204"/>
              </a:rPr>
              <a:t> </a:t>
            </a:r>
            <a:r>
              <a:rPr lang="en-US" sz="1900" dirty="0" err="1">
                <a:latin typeface="Georgia Pro"/>
                <a:cs typeface="Calibri" panose="020F0502020204030204"/>
              </a:rPr>
              <a:t>riittää</a:t>
            </a:r>
            <a:r>
              <a:rPr lang="en-US" sz="1900" dirty="0">
                <a:latin typeface="Georgia Pro"/>
                <a:cs typeface="Calibri" panose="020F0502020204030204"/>
              </a:rPr>
              <a:t>. </a:t>
            </a:r>
          </a:p>
          <a:p>
            <a:r>
              <a:rPr lang="en-US" sz="1900" err="1">
                <a:latin typeface="Georgia Pro"/>
                <a:ea typeface="+mn-lt"/>
                <a:cs typeface="+mn-lt"/>
              </a:rPr>
              <a:t>Informoidun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suostumuksen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haastatteluun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voi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antaa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vasta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näiden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perustietojen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kertomisen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jälkeen</a:t>
            </a:r>
            <a:r>
              <a:rPr lang="en-US" sz="1900" dirty="0">
                <a:latin typeface="Georgia Pro"/>
                <a:ea typeface="+mn-lt"/>
                <a:cs typeface="+mn-lt"/>
              </a:rPr>
              <a:t> - </a:t>
            </a:r>
            <a:r>
              <a:rPr lang="en-US" sz="1900" err="1">
                <a:latin typeface="Georgia Pro"/>
                <a:ea typeface="+mn-lt"/>
                <a:cs typeface="+mn-lt"/>
              </a:rPr>
              <a:t>kerro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siis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perustiedot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ennen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kuin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allekirjoitatte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err="1">
                <a:latin typeface="Georgia Pro"/>
                <a:ea typeface="+mn-lt"/>
                <a:cs typeface="+mn-lt"/>
              </a:rPr>
              <a:t>suostumuslomakkeen</a:t>
            </a:r>
            <a:endParaRPr lang="en-US" sz="1900" dirty="0" err="1">
              <a:latin typeface="Georgia Pro"/>
              <a:ea typeface="+mn-lt"/>
              <a:cs typeface="+mn-lt"/>
            </a:endParaRPr>
          </a:p>
          <a:p>
            <a:r>
              <a:rPr lang="en-US" sz="1900" dirty="0" err="1">
                <a:latin typeface="Georgia Pro"/>
                <a:ea typeface="+mn-lt"/>
                <a:cs typeface="+mn-lt"/>
              </a:rPr>
              <a:t>Yleisperiaatteena</a:t>
            </a:r>
            <a:r>
              <a:rPr lang="en-US" sz="1900" dirty="0">
                <a:latin typeface="Georgia Pro"/>
                <a:ea typeface="+mn-lt"/>
                <a:cs typeface="+mn-lt"/>
              </a:rPr>
              <a:t> on,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että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tutkimukseen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osallistuneiden</a:t>
            </a:r>
            <a:r>
              <a:rPr lang="en-US" sz="1900" dirty="0">
                <a:latin typeface="Georgia Pro"/>
                <a:ea typeface="+mn-lt"/>
                <a:cs typeface="+mn-lt"/>
              </a:rPr>
              <a:t> ja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julkaisussa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mainittujen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henkilöiden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yksityisyyttä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suojellaan</a:t>
            </a:r>
            <a:r>
              <a:rPr lang="en-US" sz="1900" dirty="0">
                <a:latin typeface="Georgia Pro"/>
                <a:ea typeface="+mn-lt"/>
                <a:cs typeface="+mn-lt"/>
              </a:rPr>
              <a:t> --&gt;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litterointivaiheessa</a:t>
            </a:r>
            <a:r>
              <a:rPr lang="en-US" sz="1900" dirty="0">
                <a:latin typeface="Georgia Pro"/>
                <a:ea typeface="+mn-lt"/>
                <a:cs typeface="+mn-lt"/>
              </a:rPr>
              <a:t> ja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puhtaaksikirjoittamisvaiheessa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anonymisoi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materiaali</a:t>
            </a:r>
            <a:r>
              <a:rPr lang="en-US" sz="1900" dirty="0">
                <a:latin typeface="Georgia Pro"/>
                <a:ea typeface="+mn-lt"/>
                <a:cs typeface="+mn-lt"/>
              </a:rPr>
              <a:t>!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Poista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myös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nimen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lisäksi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muut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suorat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yksilöivät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tiedot</a:t>
            </a:r>
            <a:r>
              <a:rPr lang="en-US" sz="1900" dirty="0">
                <a:latin typeface="Georgia Pro"/>
                <a:ea typeface="+mn-lt"/>
                <a:cs typeface="+mn-lt"/>
              </a:rPr>
              <a:t> (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osoite</a:t>
            </a:r>
            <a:r>
              <a:rPr lang="en-US" sz="1900" dirty="0">
                <a:latin typeface="Georgia Pro"/>
                <a:ea typeface="+mn-lt"/>
                <a:cs typeface="+mn-lt"/>
              </a:rPr>
              <a:t>,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syntymäpäivä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tms</a:t>
            </a:r>
            <a:r>
              <a:rPr lang="en-US" sz="1900" dirty="0">
                <a:latin typeface="Georgia Pro"/>
                <a:ea typeface="+mn-lt"/>
                <a:cs typeface="+mn-lt"/>
              </a:rPr>
              <a:t>.)</a:t>
            </a:r>
            <a:endParaRPr lang="en-US" sz="1900" dirty="0">
              <a:latin typeface="Georgia Pro"/>
              <a:cs typeface="Calibri"/>
            </a:endParaRPr>
          </a:p>
          <a:p>
            <a:r>
              <a:rPr lang="en-US" sz="1900" dirty="0">
                <a:latin typeface="Georgia Pro"/>
                <a:cs typeface="Calibri"/>
              </a:rPr>
              <a:t>Katso: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Tutkimuseettisen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neuvottelukunnan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ohje</a:t>
            </a:r>
            <a:r>
              <a:rPr lang="en-US" sz="1900" dirty="0">
                <a:latin typeface="Georgia Pro"/>
                <a:ea typeface="+mn-lt"/>
                <a:cs typeface="+mn-lt"/>
              </a:rPr>
              <a:t> 2019 - 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Ihmiseen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kohdistuvan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tutkimuksen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eettiset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periaatteet</a:t>
            </a:r>
            <a:r>
              <a:rPr lang="en-US" sz="1900" dirty="0">
                <a:latin typeface="Georgia Pro"/>
                <a:ea typeface="+mn-lt"/>
                <a:cs typeface="+mn-lt"/>
              </a:rPr>
              <a:t> ja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ihmistieteiden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eettinen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ennakkoarviointi</a:t>
            </a:r>
            <a:r>
              <a:rPr lang="en-US" sz="1900" dirty="0">
                <a:latin typeface="Georgia Pro"/>
                <a:ea typeface="+mn-lt"/>
                <a:cs typeface="+mn-lt"/>
              </a:rPr>
              <a:t> </a:t>
            </a:r>
            <a:r>
              <a:rPr lang="en-US" sz="1900" dirty="0" err="1">
                <a:latin typeface="Georgia Pro"/>
                <a:ea typeface="+mn-lt"/>
                <a:cs typeface="+mn-lt"/>
              </a:rPr>
              <a:t>Suomessa</a:t>
            </a:r>
            <a:endParaRPr lang="en-US" sz="1900" dirty="0" err="1">
              <a:latin typeface="Georgia Pro"/>
              <a:cs typeface="Calibri" panose="020F0502020204030204"/>
            </a:endParaRPr>
          </a:p>
          <a:p>
            <a:endParaRPr lang="en-US" sz="1900">
              <a:cs typeface="Calibri"/>
            </a:endParaRPr>
          </a:p>
          <a:p>
            <a:endParaRPr lang="en-US" sz="19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261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FB12-AE97-B159-3B25-C163916E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C59E-CECC-481C-7606-0843641A3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Georgia Pro"/>
                <a:cs typeface="Calibri"/>
              </a:rPr>
              <a:t>Lisäksi</a:t>
            </a:r>
            <a:r>
              <a:rPr lang="en-US" dirty="0">
                <a:latin typeface="Georgia Pro"/>
                <a:cs typeface="Calibri"/>
              </a:rPr>
              <a:t>, </a:t>
            </a:r>
            <a:r>
              <a:rPr lang="en-US" dirty="0" err="1">
                <a:latin typeface="Georgia Pro"/>
                <a:cs typeface="Calibri"/>
              </a:rPr>
              <a:t>älä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luovuta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haastattelutallennetta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kenellekään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muulle</a:t>
            </a:r>
            <a:r>
              <a:rPr lang="en-US" dirty="0">
                <a:latin typeface="Georgia Pro"/>
                <a:cs typeface="Calibri"/>
              </a:rPr>
              <a:t> – </a:t>
            </a:r>
            <a:r>
              <a:rPr lang="en-US" dirty="0" err="1">
                <a:latin typeface="Georgia Pro"/>
                <a:cs typeface="Calibri"/>
              </a:rPr>
              <a:t>anonymisoidun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tekstiversion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voit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jakaa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harjoitusryhmissä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tutkimuksen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tekemisen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kontekstissa</a:t>
            </a:r>
            <a:r>
              <a:rPr lang="en-US" dirty="0">
                <a:latin typeface="Georgia Pro"/>
                <a:cs typeface="Calibri"/>
              </a:rPr>
              <a:t> </a:t>
            </a:r>
          </a:p>
          <a:p>
            <a:r>
              <a:rPr lang="en-US" dirty="0" err="1">
                <a:latin typeface="Georgia Pro"/>
                <a:cs typeface="Calibri"/>
              </a:rPr>
              <a:t>Tuhoa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nauhoite</a:t>
            </a:r>
            <a:r>
              <a:rPr lang="en-US" dirty="0">
                <a:latin typeface="Georgia Pro"/>
                <a:cs typeface="Calibri"/>
              </a:rPr>
              <a:t>, </a:t>
            </a:r>
            <a:r>
              <a:rPr lang="en-US" dirty="0" err="1">
                <a:latin typeface="Georgia Pro"/>
                <a:cs typeface="Calibri"/>
              </a:rPr>
              <a:t>kun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kurssi</a:t>
            </a:r>
            <a:r>
              <a:rPr lang="en-US" dirty="0">
                <a:latin typeface="Georgia Pro"/>
                <a:cs typeface="Calibri"/>
              </a:rPr>
              <a:t> </a:t>
            </a:r>
            <a:r>
              <a:rPr lang="en-US" dirty="0" err="1">
                <a:latin typeface="Georgia Pro"/>
                <a:cs typeface="Calibri"/>
              </a:rPr>
              <a:t>päättyy</a:t>
            </a:r>
            <a:r>
              <a:rPr lang="en-US" dirty="0">
                <a:latin typeface="Georgia Pro"/>
                <a:cs typeface="Calibri"/>
              </a:rPr>
              <a:t>.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737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2E5BC-9A01-C210-446E-8EE07EFF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Georgia Pro"/>
                <a:cs typeface="Calibri Light"/>
              </a:rPr>
              <a:t>Haastattelusuostumuslomake</a:t>
            </a:r>
            <a:endParaRPr lang="en-US" sz="54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7A2A-6DE0-8D20-FC29-E50411592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>
                <a:latin typeface="Georgia Pro"/>
                <a:cs typeface="Calibri"/>
              </a:rPr>
              <a:t>Lataa </a:t>
            </a:r>
            <a:r>
              <a:rPr lang="en-US" sz="2200" dirty="0" err="1">
                <a:latin typeface="Georgia Pro"/>
                <a:cs typeface="Calibri"/>
              </a:rPr>
              <a:t>haastattelusuostumuslomake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MyCoursesista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Pyydä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haastateltavaasi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allekirjoittamaan</a:t>
            </a:r>
            <a:r>
              <a:rPr lang="en-US" sz="2200" dirty="0">
                <a:latin typeface="Georgia Pro"/>
                <a:cs typeface="Calibri"/>
              </a:rPr>
              <a:t> se, </a:t>
            </a:r>
            <a:r>
              <a:rPr lang="en-US" sz="2200" dirty="0" err="1">
                <a:latin typeface="Georgia Pro"/>
                <a:cs typeface="Calibri"/>
              </a:rPr>
              <a:t>ennen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kuin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aloitatte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Allekirjoita</a:t>
            </a:r>
            <a:r>
              <a:rPr lang="en-US" sz="2200" dirty="0">
                <a:latin typeface="Georgia Pro"/>
                <a:cs typeface="Calibri"/>
              </a:rPr>
              <a:t> se </a:t>
            </a:r>
            <a:r>
              <a:rPr lang="en-US" sz="2200" dirty="0" err="1">
                <a:latin typeface="Georgia Pro"/>
                <a:cs typeface="Calibri"/>
              </a:rPr>
              <a:t>myös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itse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r>
              <a:rPr lang="en-US" sz="2200" dirty="0" err="1">
                <a:latin typeface="Georgia Pro"/>
                <a:cs typeface="Calibri"/>
              </a:rPr>
              <a:t>Haastattelulomake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palautetaan</a:t>
            </a:r>
            <a:r>
              <a:rPr lang="en-US" sz="2200" dirty="0">
                <a:latin typeface="Georgia Pro"/>
                <a:cs typeface="Calibri"/>
              </a:rPr>
              <a:t> 15.3 </a:t>
            </a:r>
            <a:r>
              <a:rPr lang="en-US" sz="2200" dirty="0" err="1">
                <a:latin typeface="Georgia Pro"/>
                <a:cs typeface="Calibri"/>
              </a:rPr>
              <a:t>klo</a:t>
            </a:r>
            <a:r>
              <a:rPr lang="en-US" sz="2200" dirty="0">
                <a:latin typeface="Georgia Pro"/>
                <a:cs typeface="Calibri"/>
              </a:rPr>
              <a:t> 12 </a:t>
            </a:r>
            <a:r>
              <a:rPr lang="en-US" sz="2200" dirty="0" err="1">
                <a:latin typeface="Georgia Pro"/>
                <a:cs typeface="Calibri"/>
              </a:rPr>
              <a:t>mennessä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palautuksen</a:t>
            </a:r>
            <a:r>
              <a:rPr lang="en-US" sz="2200" dirty="0">
                <a:latin typeface="Georgia Pro"/>
                <a:cs typeface="Calibri"/>
              </a:rPr>
              <a:t> 4 '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Litteroitu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haastattelu</a:t>
            </a:r>
            <a:r>
              <a:rPr lang="en-US" sz="2200" dirty="0">
                <a:latin typeface="Georgia Pro"/>
                <a:ea typeface="+mn-lt"/>
                <a:cs typeface="+mn-lt"/>
              </a:rPr>
              <a:t> ja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haastattelun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analyysi</a:t>
            </a:r>
            <a:r>
              <a:rPr lang="en-US" sz="2200" dirty="0">
                <a:latin typeface="Georgia Pro"/>
                <a:ea typeface="+mn-lt"/>
                <a:cs typeface="+mn-lt"/>
              </a:rPr>
              <a:t>'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yhteydessä</a:t>
            </a:r>
            <a:r>
              <a:rPr lang="en-US" sz="2200" dirty="0">
                <a:latin typeface="Georgia Pro"/>
                <a:ea typeface="+mn-lt"/>
                <a:cs typeface="+mn-lt"/>
              </a:rPr>
              <a:t>. </a:t>
            </a:r>
            <a:endParaRPr lang="en-US" sz="2200" dirty="0">
              <a:latin typeface="Georgia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980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BBD9F-BC70-C7E9-93ED-D4A61E1B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>
                <a:latin typeface="Georgia Pro"/>
                <a:cs typeface="Calibri Light"/>
              </a:rPr>
              <a:t>Haastatteluiden nauhoitus ja litterointi</a:t>
            </a:r>
            <a:endParaRPr lang="en-US" sz="46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4452-2640-E9A2-F350-E9A1A6C15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voi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nauhoittaa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esim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kännykän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nauhurilla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Myös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Väre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Takeoutista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saa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nauhureita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lainaan</a:t>
            </a:r>
            <a:r>
              <a:rPr lang="en-US" sz="2200" dirty="0">
                <a:latin typeface="Georgia Pro"/>
                <a:cs typeface="Calibri"/>
              </a:rPr>
              <a:t>. Aina on </a:t>
            </a:r>
            <a:r>
              <a:rPr lang="en-US" sz="2200" dirty="0" err="1">
                <a:latin typeface="Georgia Pro"/>
                <a:cs typeface="Calibri"/>
              </a:rPr>
              <a:t>parempi</a:t>
            </a:r>
            <a:r>
              <a:rPr lang="en-US" sz="2200" dirty="0">
                <a:latin typeface="Georgia Pro"/>
                <a:cs typeface="Calibri"/>
              </a:rPr>
              <a:t> olla </a:t>
            </a:r>
            <a:r>
              <a:rPr lang="en-US" sz="2200" dirty="0" err="1">
                <a:latin typeface="Georgia Pro"/>
                <a:cs typeface="Calibri"/>
              </a:rPr>
              <a:t>kaksi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nauhuria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nauhoittamassa</a:t>
            </a:r>
            <a:r>
              <a:rPr lang="en-US" sz="2200" dirty="0">
                <a:latin typeface="Georgia Pro"/>
                <a:cs typeface="Calibri"/>
              </a:rPr>
              <a:t>... </a:t>
            </a:r>
          </a:p>
          <a:p>
            <a:r>
              <a:rPr lang="en-US" sz="2200" dirty="0" err="1">
                <a:latin typeface="Georgia Pro"/>
                <a:cs typeface="Calibri"/>
              </a:rPr>
              <a:t>Myös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muistiinpanojen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tekeminen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paperille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aikana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kannattaa</a:t>
            </a:r>
            <a:r>
              <a:rPr lang="en-US" sz="2200" dirty="0">
                <a:latin typeface="Georgia Pro"/>
                <a:cs typeface="Calibri"/>
              </a:rPr>
              <a:t> – </a:t>
            </a:r>
            <a:r>
              <a:rPr lang="en-US" sz="2200" dirty="0" err="1">
                <a:latin typeface="Georgia Pro"/>
                <a:cs typeface="Calibri"/>
              </a:rPr>
              <a:t>tietokoneen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näppäimistön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nakutus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voi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häiritä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haastattelutilannetta</a:t>
            </a:r>
            <a:r>
              <a:rPr lang="en-US" sz="2200" dirty="0">
                <a:latin typeface="Georgia Pro"/>
                <a:cs typeface="Calibri"/>
              </a:rPr>
              <a:t>.</a:t>
            </a:r>
          </a:p>
          <a:p>
            <a:r>
              <a:rPr lang="en-US" sz="2200" dirty="0">
                <a:latin typeface="Georgia Pro"/>
                <a:cs typeface="Calibri"/>
              </a:rPr>
              <a:t>On </a:t>
            </a:r>
            <a:r>
              <a:rPr lang="en-US" sz="2200" dirty="0" err="1">
                <a:latin typeface="Georgia Pro"/>
                <a:cs typeface="Calibri"/>
              </a:rPr>
              <a:t>monia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eri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tapoja</a:t>
            </a:r>
            <a:r>
              <a:rPr lang="en-US" sz="2200" dirty="0">
                <a:latin typeface="Georgia Pro"/>
                <a:cs typeface="Calibri"/>
              </a:rPr>
              <a:t> ja </a:t>
            </a:r>
            <a:r>
              <a:rPr lang="en-US" sz="2200" dirty="0" err="1">
                <a:latin typeface="Georgia Pro"/>
                <a:cs typeface="Calibri"/>
              </a:rPr>
              <a:t>ohjelmistoja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dirty="0" err="1">
                <a:latin typeface="Georgia Pro"/>
                <a:cs typeface="Calibri"/>
              </a:rPr>
              <a:t>joiden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avulla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voi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litteroida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. Katso </a:t>
            </a:r>
            <a:r>
              <a:rPr lang="en-US" sz="2200" dirty="0" err="1">
                <a:latin typeface="Georgia Pro"/>
                <a:cs typeface="Calibri"/>
              </a:rPr>
              <a:t>esim</a:t>
            </a:r>
            <a:r>
              <a:rPr lang="en-US" sz="2200" dirty="0">
                <a:latin typeface="Georgia Pro"/>
                <a:cs typeface="Calibri"/>
              </a:rPr>
              <a:t>. MS Word-</a:t>
            </a:r>
            <a:r>
              <a:rPr lang="en-US" sz="2200" dirty="0" err="1">
                <a:latin typeface="Georgia Pro"/>
                <a:cs typeface="Calibri"/>
              </a:rPr>
              <a:t>ohjeet</a:t>
            </a:r>
            <a:r>
              <a:rPr lang="en-US" sz="2200" dirty="0">
                <a:latin typeface="Georgia Pro"/>
                <a:cs typeface="Calibri"/>
              </a:rPr>
              <a:t>: </a:t>
            </a:r>
            <a:r>
              <a:rPr lang="en-US" sz="2200" dirty="0">
                <a:latin typeface="Georgia Pro"/>
                <a:ea typeface="+mn-lt"/>
                <a:cs typeface="+mn-lt"/>
              </a:rPr>
              <a:t>https://support.microsoft.com/fi-fi/office/tallenteiden-litterointi-7fc2efec-245e-45f0-b053-2a97531ecf57</a:t>
            </a:r>
          </a:p>
          <a:p>
            <a:r>
              <a:rPr lang="en-US" sz="2200" dirty="0" err="1">
                <a:latin typeface="Georgia Pro"/>
                <a:ea typeface="+mn-lt"/>
                <a:cs typeface="+mn-lt"/>
              </a:rPr>
              <a:t>Puhtaaksikirjoitus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litteroinnin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jälkeen</a:t>
            </a:r>
            <a:r>
              <a:rPr lang="en-US" sz="2200" dirty="0">
                <a:latin typeface="Georgia Pro"/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641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DE7DC-A4BB-F149-D8B5-E888B123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Georgia Pro"/>
                <a:cs typeface="Calibri Light"/>
              </a:rPr>
              <a:t>Haastattelupaikan valinta</a:t>
            </a:r>
            <a:endParaRPr lang="en-US" sz="54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D5C27-14F2-88A5-FA66-EA16E9111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 dirty="0" err="1">
                <a:latin typeface="Georgia Pro"/>
                <a:cs typeface="Calibri"/>
              </a:rPr>
              <a:t>Kasvotusten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tehtävästä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haastattelusta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saada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enemmän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irti</a:t>
            </a:r>
            <a:r>
              <a:rPr lang="en-US" sz="1900" dirty="0">
                <a:latin typeface="Georgia Pro"/>
                <a:cs typeface="Calibri"/>
              </a:rPr>
              <a:t> –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pystyä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lukemaan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haastateltavan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ilmeitä</a:t>
            </a:r>
            <a:r>
              <a:rPr lang="en-US" sz="1900" dirty="0">
                <a:latin typeface="Georgia Pro"/>
                <a:cs typeface="Calibri"/>
              </a:rPr>
              <a:t> ja </a:t>
            </a:r>
            <a:r>
              <a:rPr lang="en-US" sz="1900" dirty="0" err="1">
                <a:latin typeface="Georgia Pro"/>
                <a:cs typeface="Calibri"/>
              </a:rPr>
              <a:t>kehonkieltä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paremmin</a:t>
            </a:r>
            <a:r>
              <a:rPr lang="en-US" sz="1900" dirty="0">
                <a:latin typeface="Georgia Pro"/>
                <a:cs typeface="Calibri"/>
              </a:rPr>
              <a:t> ja </a:t>
            </a:r>
            <a:r>
              <a:rPr lang="en-US" sz="1900" dirty="0" err="1">
                <a:latin typeface="Georgia Pro"/>
                <a:cs typeface="Calibri"/>
              </a:rPr>
              <a:t>tämä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perusteella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ymmärtää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missä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kohtaa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lisäkysymyksiä</a:t>
            </a:r>
            <a:r>
              <a:rPr lang="en-US" sz="1900" dirty="0">
                <a:latin typeface="Georgia Pro"/>
                <a:cs typeface="Calibri"/>
              </a:rPr>
              <a:t> ja </a:t>
            </a:r>
            <a:r>
              <a:rPr lang="en-US" sz="1900" dirty="0" err="1">
                <a:latin typeface="Georgia Pro"/>
                <a:cs typeface="Calibri"/>
              </a:rPr>
              <a:t>probeja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kannattaa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esittää</a:t>
            </a:r>
            <a:r>
              <a:rPr lang="en-US" sz="1900" dirty="0">
                <a:latin typeface="Georgia Pro"/>
                <a:cs typeface="Calibri"/>
              </a:rPr>
              <a:t>.</a:t>
            </a:r>
          </a:p>
          <a:p>
            <a:r>
              <a:rPr lang="en-US" sz="1900" dirty="0" err="1">
                <a:latin typeface="Georgia Pro"/>
                <a:cs typeface="Calibri"/>
              </a:rPr>
              <a:t>Etähaastattelu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toimia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sillä</a:t>
            </a:r>
            <a:r>
              <a:rPr lang="en-US" sz="1900" dirty="0">
                <a:latin typeface="Georgia Pro"/>
                <a:cs typeface="Calibri"/>
              </a:rPr>
              <a:t> se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madaltaa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kynnystä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esittää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kysymyksiä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jos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haastattelija</a:t>
            </a:r>
            <a:r>
              <a:rPr lang="en-US" sz="1900" dirty="0">
                <a:latin typeface="Georgia Pro"/>
                <a:cs typeface="Calibri"/>
              </a:rPr>
              <a:t> tai </a:t>
            </a:r>
            <a:r>
              <a:rPr lang="en-US" sz="1900" dirty="0" err="1">
                <a:latin typeface="Georgia Pro"/>
                <a:cs typeface="Calibri"/>
              </a:rPr>
              <a:t>haastateltava</a:t>
            </a:r>
            <a:r>
              <a:rPr lang="en-US" sz="1900" dirty="0">
                <a:latin typeface="Georgia Pro"/>
                <a:cs typeface="Calibri"/>
              </a:rPr>
              <a:t> on </a:t>
            </a:r>
            <a:r>
              <a:rPr lang="en-US" sz="1900" dirty="0" err="1">
                <a:latin typeface="Georgia Pro"/>
                <a:cs typeface="Calibri"/>
              </a:rPr>
              <a:t>jännittyt</a:t>
            </a:r>
            <a:r>
              <a:rPr lang="en-US" sz="1900" dirty="0">
                <a:latin typeface="Georgia Pro"/>
                <a:cs typeface="Calibri"/>
              </a:rPr>
              <a:t>. Eri </a:t>
            </a:r>
            <a:r>
              <a:rPr lang="en-US" sz="1900" dirty="0" err="1">
                <a:latin typeface="Georgia Pro"/>
                <a:cs typeface="Calibri"/>
              </a:rPr>
              <a:t>virtuaalitapaamisalustoilla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helposti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nauhoittaa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haastattelun</a:t>
            </a:r>
            <a:r>
              <a:rPr lang="en-US" sz="1900" dirty="0">
                <a:latin typeface="Georgia Pro"/>
                <a:cs typeface="Calibri"/>
              </a:rPr>
              <a:t> (</a:t>
            </a:r>
            <a:r>
              <a:rPr lang="en-US" sz="1900" dirty="0" err="1">
                <a:latin typeface="Georgia Pro"/>
                <a:cs typeface="Calibri"/>
              </a:rPr>
              <a:t>muista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suostumus</a:t>
            </a:r>
            <a:r>
              <a:rPr lang="en-US" sz="1900" dirty="0">
                <a:latin typeface="Georgia Pro"/>
                <a:cs typeface="Calibri"/>
              </a:rPr>
              <a:t>). </a:t>
            </a:r>
          </a:p>
          <a:p>
            <a:r>
              <a:rPr lang="en-US" sz="1900" dirty="0" err="1">
                <a:latin typeface="Georgia Pro"/>
                <a:cs typeface="Calibri"/>
              </a:rPr>
              <a:t>Valitse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näistä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vaihtoehdoista</a:t>
            </a:r>
            <a:r>
              <a:rPr lang="en-US" sz="1900" dirty="0">
                <a:latin typeface="Georgia Pro"/>
                <a:cs typeface="Calibri"/>
              </a:rPr>
              <a:t> se, </a:t>
            </a:r>
            <a:r>
              <a:rPr lang="en-US" sz="1900" dirty="0" err="1">
                <a:latin typeface="Georgia Pro"/>
                <a:cs typeface="Calibri"/>
              </a:rPr>
              <a:t>jonka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uskot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tukevan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itseäsi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siinä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että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uskallat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esittää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kysymyksiä</a:t>
            </a:r>
            <a:r>
              <a:rPr lang="en-US" sz="1900" dirty="0">
                <a:latin typeface="Georgia Pro"/>
                <a:cs typeface="Calibri"/>
              </a:rPr>
              <a:t> ja </a:t>
            </a:r>
            <a:r>
              <a:rPr lang="en-US" sz="1900" dirty="0" err="1">
                <a:latin typeface="Georgia Pro"/>
                <a:cs typeface="Calibri"/>
              </a:rPr>
              <a:t>saat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haastattelusta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riittävästi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irti</a:t>
            </a:r>
            <a:r>
              <a:rPr lang="en-US" sz="1900" dirty="0">
                <a:latin typeface="Georgia Pro"/>
                <a:cs typeface="Calibri"/>
              </a:rPr>
              <a:t> (</a:t>
            </a:r>
            <a:r>
              <a:rPr lang="en-US" sz="1900" dirty="0" err="1">
                <a:latin typeface="Georgia Pro"/>
                <a:cs typeface="Calibri"/>
              </a:rPr>
              <a:t>riittävästi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i="1" dirty="0" err="1">
                <a:latin typeface="Georgia Pro"/>
                <a:cs typeface="Calibri"/>
              </a:rPr>
              <a:t>käyttökelpoista</a:t>
            </a:r>
            <a:r>
              <a:rPr lang="en-US" sz="1900" i="1" dirty="0">
                <a:latin typeface="Georgia Pro"/>
                <a:cs typeface="Calibri"/>
              </a:rPr>
              <a:t> </a:t>
            </a:r>
            <a:r>
              <a:rPr lang="en-US" sz="1900" i="1" dirty="0" err="1">
                <a:latin typeface="Georgia Pro"/>
                <a:cs typeface="Calibri"/>
              </a:rPr>
              <a:t>tutkimuskysymykseen</a:t>
            </a:r>
            <a:r>
              <a:rPr lang="en-US" sz="1900" i="1" dirty="0">
                <a:latin typeface="Georgia Pro"/>
                <a:cs typeface="Calibri"/>
              </a:rPr>
              <a:t> </a:t>
            </a:r>
            <a:r>
              <a:rPr lang="en-US" sz="1900" i="1" dirty="0" err="1">
                <a:latin typeface="Georgia Pro"/>
                <a:cs typeface="Calibri"/>
              </a:rPr>
              <a:t>liittyvää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materiaalia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analysoitavaksi</a:t>
            </a:r>
            <a:r>
              <a:rPr lang="en-US" sz="1900" dirty="0">
                <a:latin typeface="Georgia Pro"/>
                <a:cs typeface="Calibri"/>
              </a:rPr>
              <a:t>). </a:t>
            </a:r>
          </a:p>
          <a:p>
            <a:r>
              <a:rPr lang="en-US" sz="1900" dirty="0" err="1">
                <a:latin typeface="Georgia Pro"/>
                <a:cs typeface="Calibri"/>
              </a:rPr>
              <a:t>Kasvokkain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tapahtuvissa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haastatteluissa</a:t>
            </a:r>
            <a:r>
              <a:rPr lang="en-US" sz="1900" dirty="0">
                <a:latin typeface="Georgia Pro"/>
                <a:cs typeface="Calibri"/>
              </a:rPr>
              <a:t> ja </a:t>
            </a:r>
            <a:r>
              <a:rPr lang="en-US" sz="1900" dirty="0" err="1">
                <a:latin typeface="Georgia Pro"/>
                <a:cs typeface="Calibri"/>
              </a:rPr>
              <a:t>etähaastatteluissa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tulee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kummissakin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huomioida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tila</a:t>
            </a:r>
            <a:r>
              <a:rPr lang="en-US" sz="1900" dirty="0">
                <a:latin typeface="Georgia Pro"/>
                <a:cs typeface="Calibri"/>
              </a:rPr>
              <a:t>. </a:t>
            </a:r>
            <a:r>
              <a:rPr lang="en-US" sz="1900" dirty="0" err="1">
                <a:latin typeface="Georgia Pro"/>
                <a:cs typeface="Calibri"/>
              </a:rPr>
              <a:t>Valitse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haastattelupaikka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jossa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ei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taustalla</a:t>
            </a:r>
            <a:r>
              <a:rPr lang="en-US" sz="1900" dirty="0">
                <a:latin typeface="Georgia Pro"/>
                <a:cs typeface="Calibri"/>
              </a:rPr>
              <a:t> ole </a:t>
            </a:r>
            <a:r>
              <a:rPr lang="en-US" sz="1900" dirty="0" err="1">
                <a:latin typeface="Georgia Pro"/>
                <a:cs typeface="Calibri"/>
              </a:rPr>
              <a:t>mitään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ääniä</a:t>
            </a:r>
            <a:r>
              <a:rPr lang="en-US" sz="1900" dirty="0">
                <a:latin typeface="Georgia Pro"/>
                <a:cs typeface="Calibri"/>
              </a:rPr>
              <a:t> ja </a:t>
            </a:r>
            <a:r>
              <a:rPr lang="en-US" sz="1900" dirty="0" err="1">
                <a:latin typeface="Georgia Pro"/>
                <a:cs typeface="Calibri"/>
              </a:rPr>
              <a:t>jossa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haastateltava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tuntea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että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hän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kertoa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myös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henkilökohtaisemmista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asioistaan</a:t>
            </a:r>
            <a:r>
              <a:rPr lang="en-US" sz="1900" dirty="0">
                <a:latin typeface="Georgia Pro"/>
                <a:cs typeface="Calibri"/>
              </a:rPr>
              <a:t>. </a:t>
            </a:r>
            <a:r>
              <a:rPr lang="en-US" sz="1900" dirty="0" err="1">
                <a:latin typeface="Georgia Pro"/>
                <a:cs typeface="Calibri"/>
              </a:rPr>
              <a:t>Esim</a:t>
            </a:r>
            <a:r>
              <a:rPr lang="en-US" sz="1900" dirty="0">
                <a:latin typeface="Georgia Pro"/>
                <a:cs typeface="Calibri"/>
              </a:rPr>
              <a:t>. </a:t>
            </a:r>
            <a:r>
              <a:rPr lang="en-US" sz="1900" dirty="0" err="1">
                <a:latin typeface="Georgia Pro"/>
                <a:cs typeface="Calibri"/>
              </a:rPr>
              <a:t>kahvila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olla </a:t>
            </a:r>
            <a:r>
              <a:rPr lang="en-US" sz="1900" dirty="0" err="1">
                <a:latin typeface="Georgia Pro"/>
                <a:cs typeface="Calibri"/>
              </a:rPr>
              <a:t>rento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mutta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muiden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ihmisten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läsnäolo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voi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ohjata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haastateltavaa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vastaamaan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rajoitetummin</a:t>
            </a:r>
            <a:r>
              <a:rPr lang="en-US" sz="1900" dirty="0">
                <a:latin typeface="Georgia Pro"/>
                <a:cs typeface="Calibri"/>
              </a:rPr>
              <a:t>. </a:t>
            </a:r>
          </a:p>
          <a:p>
            <a:r>
              <a:rPr lang="en-US" sz="1900" dirty="0" err="1">
                <a:latin typeface="Georgia Pro"/>
                <a:cs typeface="Calibri"/>
              </a:rPr>
              <a:t>Valitse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siis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haastattelupaikka</a:t>
            </a:r>
            <a:r>
              <a:rPr lang="en-US" sz="1900" dirty="0">
                <a:latin typeface="Georgia Pro"/>
                <a:cs typeface="Calibri"/>
              </a:rPr>
              <a:t>, </a:t>
            </a:r>
            <a:r>
              <a:rPr lang="en-US" sz="1900" dirty="0" err="1">
                <a:latin typeface="Georgia Pro"/>
                <a:cs typeface="Calibri"/>
              </a:rPr>
              <a:t>jossa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ei</a:t>
            </a:r>
            <a:r>
              <a:rPr lang="en-US" sz="1900" dirty="0">
                <a:latin typeface="Georgia Pro"/>
                <a:cs typeface="Calibri"/>
              </a:rPr>
              <a:t> ole </a:t>
            </a:r>
            <a:r>
              <a:rPr lang="en-US" sz="1900" dirty="0" err="1">
                <a:latin typeface="Georgia Pro"/>
                <a:cs typeface="Calibri"/>
              </a:rPr>
              <a:t>muita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ihmisiä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läsnä</a:t>
            </a:r>
            <a:r>
              <a:rPr lang="en-US" sz="1900" dirty="0">
                <a:latin typeface="Georgia Pro"/>
                <a:cs typeface="Calibri"/>
              </a:rPr>
              <a:t> (</a:t>
            </a:r>
            <a:r>
              <a:rPr lang="en-US" sz="1900" dirty="0" err="1">
                <a:latin typeface="Georgia Pro"/>
                <a:cs typeface="Calibri"/>
              </a:rPr>
              <a:t>myös</a:t>
            </a:r>
            <a:r>
              <a:rPr lang="en-US" sz="1900" dirty="0">
                <a:latin typeface="Georgia Pro"/>
                <a:cs typeface="Calibri"/>
              </a:rPr>
              <a:t> </a:t>
            </a:r>
            <a:r>
              <a:rPr lang="en-US" sz="1900" dirty="0" err="1">
                <a:latin typeface="Georgia Pro"/>
                <a:cs typeface="Calibri"/>
              </a:rPr>
              <a:t>yksityisyydensuoja</a:t>
            </a:r>
            <a:r>
              <a:rPr lang="en-US" sz="1900" dirty="0">
                <a:latin typeface="Georgia Pro"/>
                <a:cs typeface="Calibri"/>
              </a:rPr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4006572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0B40E-B247-0ABC-6EAB-02B95849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Georgia Pro"/>
                <a:cs typeface="Calibri Light"/>
              </a:rPr>
              <a:t>Itse</a:t>
            </a:r>
            <a:r>
              <a:rPr lang="en-US" sz="5400" dirty="0">
                <a:latin typeface="Georgia Pro"/>
                <a:cs typeface="Calibri Light"/>
              </a:rPr>
              <a:t> </a:t>
            </a:r>
            <a:r>
              <a:rPr lang="en-US" sz="5400" dirty="0" err="1">
                <a:latin typeface="Georgia Pro"/>
                <a:cs typeface="Calibri Light"/>
              </a:rPr>
              <a:t>haastattelun</a:t>
            </a:r>
            <a:r>
              <a:rPr lang="en-US" sz="5400" dirty="0">
                <a:latin typeface="Georgia Pro"/>
                <a:cs typeface="Calibri Light"/>
              </a:rPr>
              <a:t> </a:t>
            </a:r>
            <a:r>
              <a:rPr lang="en-US" sz="5400" dirty="0" err="1">
                <a:latin typeface="Georgia Pro"/>
                <a:cs typeface="Calibri Light"/>
              </a:rPr>
              <a:t>toteuttaminen</a:t>
            </a:r>
            <a:endParaRPr lang="en-US" sz="5400" dirty="0" err="1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ABADC-137E-13A3-4C4B-0B48BC44E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>
                <a:latin typeface="Georgia Pro"/>
                <a:cs typeface="Calibri"/>
              </a:rPr>
              <a:t>Haastattelu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tulee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tehdä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ennen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luentoa</a:t>
            </a:r>
            <a:r>
              <a:rPr lang="en-US" sz="2200" dirty="0">
                <a:latin typeface="Georgia Pro"/>
                <a:cs typeface="Calibri"/>
              </a:rPr>
              <a:t> 4 '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Haastatteluaineiston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analyysi</a:t>
            </a:r>
            <a:r>
              <a:rPr lang="en-US" sz="2200" dirty="0">
                <a:latin typeface="Georgia Pro"/>
                <a:ea typeface="+mn-lt"/>
                <a:cs typeface="+mn-lt"/>
              </a:rPr>
              <a:t>' (28.2). </a:t>
            </a:r>
          </a:p>
          <a:p>
            <a:r>
              <a:rPr lang="en-US" sz="2200" dirty="0">
                <a:latin typeface="Georgia Pro"/>
                <a:cs typeface="Calibri"/>
              </a:rPr>
              <a:t>Koko </a:t>
            </a:r>
            <a:r>
              <a:rPr lang="en-US" sz="2200" dirty="0" err="1">
                <a:latin typeface="Georgia Pro"/>
                <a:cs typeface="Calibri"/>
              </a:rPr>
              <a:t>harjoitusryhmälle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yhteinen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haastattelurunko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muodostetaan</a:t>
            </a:r>
            <a:r>
              <a:rPr lang="en-US" sz="2200" dirty="0">
                <a:latin typeface="Georgia Pro"/>
                <a:cs typeface="Calibri"/>
              </a:rPr>
              <a:t> 29.1-2.2 </a:t>
            </a:r>
            <a:r>
              <a:rPr lang="en-US" sz="2200" dirty="0" err="1">
                <a:latin typeface="Georgia Pro"/>
                <a:cs typeface="Calibri"/>
              </a:rPr>
              <a:t>välillä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harjoitusryhmissä</a:t>
            </a:r>
            <a:r>
              <a:rPr lang="en-US" sz="2200" dirty="0">
                <a:latin typeface="Georgia Pro"/>
                <a:cs typeface="Calibri"/>
              </a:rPr>
              <a:t>. Heti </a:t>
            </a:r>
            <a:r>
              <a:rPr lang="en-US" sz="2200" dirty="0" err="1">
                <a:latin typeface="Georgia Pro"/>
                <a:cs typeface="Calibri"/>
              </a:rPr>
              <a:t>harjoitusryhmäkerran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jälkeen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voi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ryhtyä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tekemään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haastattelua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r>
              <a:rPr lang="en-US" sz="2200" dirty="0" err="1">
                <a:latin typeface="Georgia Pro"/>
                <a:cs typeface="Calibri"/>
              </a:rPr>
              <a:t>Haastateltavaa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voi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kuitenkin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ryhtyä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etsimään</a:t>
            </a:r>
            <a:r>
              <a:rPr lang="en-US" sz="2200" dirty="0">
                <a:latin typeface="Georgia Pro"/>
                <a:cs typeface="Calibri"/>
              </a:rPr>
              <a:t> jo </a:t>
            </a:r>
            <a:r>
              <a:rPr lang="en-US" sz="2200" dirty="0" err="1">
                <a:latin typeface="Georgia Pro"/>
                <a:cs typeface="Calibri"/>
              </a:rPr>
              <a:t>heti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tämän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luennon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jälkeen</a:t>
            </a:r>
            <a:r>
              <a:rPr lang="en-US" sz="2200" dirty="0">
                <a:latin typeface="Georgia Pro"/>
                <a:cs typeface="Calibri"/>
              </a:rPr>
              <a:t> jo </a:t>
            </a:r>
            <a:r>
              <a:rPr lang="en-US" sz="2200" dirty="0" err="1">
                <a:latin typeface="Georgia Pro"/>
                <a:cs typeface="Calibri"/>
              </a:rPr>
              <a:t>ennen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kuin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harjoitusryhmän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yhteinen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haastattelurunko</a:t>
            </a:r>
            <a:r>
              <a:rPr lang="en-US" sz="2200" dirty="0">
                <a:latin typeface="Georgia Pro"/>
                <a:cs typeface="Calibri"/>
              </a:rPr>
              <a:t> on </a:t>
            </a:r>
            <a:r>
              <a:rPr lang="en-US" sz="2200" dirty="0" err="1">
                <a:latin typeface="Georgia Pro"/>
                <a:cs typeface="Calibri"/>
              </a:rPr>
              <a:t>varmistunut</a:t>
            </a:r>
            <a:r>
              <a:rPr lang="en-US" sz="2200" dirty="0">
                <a:latin typeface="Georgia Pro"/>
                <a:cs typeface="Calibri"/>
              </a:rPr>
              <a:t>.</a:t>
            </a:r>
          </a:p>
          <a:p>
            <a:r>
              <a:rPr lang="en-US" sz="2200" dirty="0">
                <a:latin typeface="Georgia Pro"/>
                <a:cs typeface="Calibri"/>
              </a:rPr>
              <a:t>On </a:t>
            </a:r>
            <a:r>
              <a:rPr lang="en-US" sz="2200" dirty="0" err="1">
                <a:latin typeface="Georgia Pro"/>
                <a:cs typeface="Calibri"/>
              </a:rPr>
              <a:t>siis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noin</a:t>
            </a:r>
            <a:r>
              <a:rPr lang="en-US" sz="2200" dirty="0">
                <a:latin typeface="Georgia Pro"/>
                <a:cs typeface="Calibri"/>
              </a:rPr>
              <a:t> 1 </a:t>
            </a:r>
            <a:r>
              <a:rPr lang="en-US" sz="2200" dirty="0" err="1">
                <a:latin typeface="Georgia Pro"/>
                <a:cs typeface="Calibri"/>
              </a:rPr>
              <a:t>kuukausi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aikaa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tehdä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</a:t>
            </a:r>
            <a:r>
              <a:rPr lang="en-US" sz="2200" dirty="0">
                <a:latin typeface="Georgia Pro"/>
                <a:cs typeface="Calibri"/>
              </a:rPr>
              <a:t> ja</a:t>
            </a:r>
            <a:r>
              <a:rPr lang="en-US" sz="2200" b="1" dirty="0">
                <a:latin typeface="Georgia Pro"/>
                <a:cs typeface="Calibri"/>
              </a:rPr>
              <a:t> </a:t>
            </a:r>
            <a:r>
              <a:rPr lang="en-US" sz="2200" b="1" dirty="0" err="1">
                <a:latin typeface="Georgia Pro"/>
                <a:cs typeface="Calibri"/>
              </a:rPr>
              <a:t>litteroida</a:t>
            </a:r>
            <a:r>
              <a:rPr lang="en-US" sz="2200" b="1" dirty="0">
                <a:latin typeface="Georgia Pro"/>
                <a:cs typeface="Calibri"/>
              </a:rPr>
              <a:t> ja </a:t>
            </a:r>
            <a:r>
              <a:rPr lang="en-US" sz="2200" b="1" dirty="0" err="1">
                <a:latin typeface="Georgia Pro"/>
                <a:cs typeface="Calibri"/>
              </a:rPr>
              <a:t>puhtaaksikirjoittaa</a:t>
            </a:r>
            <a:r>
              <a:rPr lang="en-US" sz="2200" b="1" dirty="0">
                <a:latin typeface="Georgia Pro"/>
                <a:cs typeface="Calibri"/>
              </a:rPr>
              <a:t> se.</a:t>
            </a:r>
            <a:r>
              <a:rPr lang="en-US" sz="2200" dirty="0">
                <a:latin typeface="Georgia Pro"/>
                <a:cs typeface="Calibri"/>
              </a:rPr>
              <a:t> </a:t>
            </a:r>
          </a:p>
          <a:p>
            <a:r>
              <a:rPr lang="en-US" sz="2200" dirty="0" err="1">
                <a:latin typeface="Georgia Pro"/>
                <a:cs typeface="Calibri"/>
              </a:rPr>
              <a:t>Itse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analyysiä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vielä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tarvitse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aloittaa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ennen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luentoa</a:t>
            </a:r>
            <a:r>
              <a:rPr lang="en-US" sz="2200" dirty="0">
                <a:latin typeface="Georgia Pro"/>
                <a:cs typeface="Calibri"/>
              </a:rPr>
              <a:t> 4. </a:t>
            </a:r>
          </a:p>
        </p:txBody>
      </p:sp>
    </p:spTree>
    <p:extLst>
      <p:ext uri="{BB962C8B-B14F-4D97-AF65-F5344CB8AC3E}">
        <p14:creationId xmlns:p14="http://schemas.microsoft.com/office/powerpoint/2010/main" val="3240152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FAE23F-7116-6479-3D75-76A3F63D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Georgia Pro"/>
                <a:cs typeface="Calibri Light"/>
              </a:rPr>
              <a:t>Palautus 2: Haastattelurunko </a:t>
            </a:r>
            <a:endParaRPr lang="en-US" sz="54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EBE4A-6282-A130-35E0-FCB37B150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latin typeface="Georgia Pro"/>
                <a:cs typeface="Calibri"/>
              </a:rPr>
              <a:t>Luo </a:t>
            </a:r>
            <a:r>
              <a:rPr lang="en-US" sz="2200" dirty="0" err="1">
                <a:latin typeface="Georgia Pro"/>
                <a:cs typeface="Calibri"/>
              </a:rPr>
              <a:t>puolistrukturoidun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haastattelurunko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oman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harjoitusryhmäsi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tutkimuskysymyksen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perustella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r>
              <a:rPr lang="en-US" sz="2200" dirty="0">
                <a:latin typeface="Georgia Pro"/>
                <a:cs typeface="Calibri"/>
              </a:rPr>
              <a:t>Luo </a:t>
            </a:r>
            <a:r>
              <a:rPr lang="en-US" sz="2200" dirty="0" err="1">
                <a:latin typeface="Georgia Pro"/>
                <a:cs typeface="Calibri"/>
              </a:rPr>
              <a:t>alustava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osio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dirty="0" err="1">
                <a:latin typeface="Georgia Pro"/>
                <a:cs typeface="Calibri"/>
              </a:rPr>
              <a:t>alku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dirty="0" err="1">
                <a:latin typeface="Georgia Pro"/>
                <a:cs typeface="Calibri"/>
              </a:rPr>
              <a:t>keskikohta</a:t>
            </a:r>
            <a:r>
              <a:rPr lang="en-US" sz="2200" dirty="0">
                <a:latin typeface="Georgia Pro"/>
                <a:cs typeface="Calibri"/>
              </a:rPr>
              <a:t> ja </a:t>
            </a:r>
            <a:r>
              <a:rPr lang="en-US" sz="2200" dirty="0" err="1">
                <a:latin typeface="Georgia Pro"/>
                <a:cs typeface="Calibri"/>
              </a:rPr>
              <a:t>loppu</a:t>
            </a:r>
            <a:r>
              <a:rPr lang="en-US" sz="2200" dirty="0">
                <a:latin typeface="Georgia Pro"/>
                <a:cs typeface="Calibri"/>
              </a:rPr>
              <a:t>. Luo </a:t>
            </a:r>
            <a:r>
              <a:rPr lang="en-US" sz="2200" dirty="0" err="1">
                <a:latin typeface="Georgia Pro"/>
                <a:cs typeface="Calibri"/>
              </a:rPr>
              <a:t>avaavia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kysymyksiä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alkuosioon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Lisää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kolme-neljä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eri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teemaa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keskikohdassa</a:t>
            </a:r>
            <a:r>
              <a:rPr lang="en-US" sz="2200" dirty="0">
                <a:latin typeface="Georgia Pro"/>
                <a:cs typeface="Calibri"/>
              </a:rPr>
              <a:t>. Luo </a:t>
            </a:r>
            <a:r>
              <a:rPr lang="en-US" sz="2200" dirty="0" err="1">
                <a:latin typeface="Georgia Pro"/>
                <a:cs typeface="Calibri"/>
              </a:rPr>
              <a:t>alakysymyksiä</a:t>
            </a:r>
            <a:r>
              <a:rPr lang="en-US" sz="2200" dirty="0">
                <a:latin typeface="Georgia Pro"/>
                <a:cs typeface="Calibri"/>
              </a:rPr>
              <a:t> 4-5 per </a:t>
            </a:r>
            <a:r>
              <a:rPr lang="en-US" sz="2200" dirty="0" err="1">
                <a:latin typeface="Georgia Pro"/>
                <a:cs typeface="Calibri"/>
              </a:rPr>
              <a:t>teema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Lisää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keskikohtaan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sekä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suoria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kysymyksiä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että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probeja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r>
              <a:rPr lang="en-US" sz="2200" dirty="0">
                <a:latin typeface="Georgia Pro"/>
                <a:cs typeface="Calibri"/>
              </a:rPr>
              <a:t>Katso </a:t>
            </a:r>
            <a:r>
              <a:rPr lang="en-US" sz="2200" dirty="0" err="1">
                <a:latin typeface="Georgia Pro"/>
                <a:cs typeface="Calibri"/>
              </a:rPr>
              <a:t>oman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harjoitusryhmäsi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tutkimuskysymys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MyCoursesista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harjoitusryhmäsi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kansiosta</a:t>
            </a:r>
            <a:r>
              <a:rPr lang="en-US" sz="2200" dirty="0">
                <a:latin typeface="Georgia Pro"/>
                <a:cs typeface="Calibri"/>
              </a:rPr>
              <a:t>. Se on </a:t>
            </a:r>
            <a:r>
              <a:rPr lang="en-US" sz="2200" dirty="0" err="1">
                <a:latin typeface="Georgia Pro"/>
                <a:cs typeface="Calibri"/>
              </a:rPr>
              <a:t>sama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kaikille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harjoitusryhmän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osallistujille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r>
              <a:rPr lang="en-US" sz="2200" dirty="0">
                <a:latin typeface="Georgia Pro"/>
                <a:cs typeface="Calibri"/>
              </a:rPr>
              <a:t>Apuna </a:t>
            </a:r>
            <a:r>
              <a:rPr lang="en-US" sz="2200" dirty="0" err="1">
                <a:latin typeface="Georgia Pro"/>
                <a:cs typeface="Calibri"/>
              </a:rPr>
              <a:t>toimivat</a:t>
            </a:r>
            <a:r>
              <a:rPr lang="en-US" sz="2200" dirty="0">
                <a:latin typeface="Georgia Pro"/>
                <a:cs typeface="Calibri"/>
              </a:rPr>
              <a:t> </a:t>
            </a:r>
            <a:r>
              <a:rPr lang="en-US" sz="2200" dirty="0">
                <a:latin typeface="Georgia Pro"/>
                <a:cs typeface="Arial"/>
              </a:rPr>
              <a:t>Galletta, 2013, </a:t>
            </a:r>
            <a:r>
              <a:rPr lang="en-US" sz="2200" i="1" dirty="0">
                <a:latin typeface="Georgia Pro"/>
                <a:cs typeface="Arial"/>
              </a:rPr>
              <a:t>Mastering the Semi-Structured Interview and Beyond</a:t>
            </a:r>
            <a:r>
              <a:rPr lang="en-US" sz="2200" dirty="0">
                <a:latin typeface="Georgia Pro"/>
                <a:cs typeface="Arial"/>
              </a:rPr>
              <a:t>, </a:t>
            </a:r>
            <a:r>
              <a:rPr lang="en-US" sz="2200" dirty="0" err="1">
                <a:latin typeface="Georgia Pro"/>
                <a:cs typeface="Arial"/>
              </a:rPr>
              <a:t>kappale</a:t>
            </a:r>
            <a:r>
              <a:rPr lang="en-US" sz="2200" dirty="0">
                <a:latin typeface="Georgia Pro"/>
                <a:cs typeface="Arial"/>
              </a:rPr>
              <a:t> 2 'The Semi-Structured Interview as a Repertoire of Possibilities' (kts. MyCourses)  ja Clark ja </a:t>
            </a:r>
            <a:r>
              <a:rPr lang="en-US" sz="2200" dirty="0" err="1">
                <a:latin typeface="Georgia Pro"/>
                <a:cs typeface="Arial"/>
              </a:rPr>
              <a:t>muut</a:t>
            </a:r>
            <a:r>
              <a:rPr lang="en-US" sz="2200" dirty="0">
                <a:latin typeface="Georgia Pro"/>
                <a:cs typeface="Arial"/>
              </a:rPr>
              <a:t>, 2021, </a:t>
            </a:r>
            <a:r>
              <a:rPr lang="en-US" sz="2200" i="1" dirty="0">
                <a:latin typeface="Georgia Pro"/>
                <a:cs typeface="Arial"/>
              </a:rPr>
              <a:t>Bryman's Social Research Methods,</a:t>
            </a:r>
            <a:r>
              <a:rPr lang="en-US" sz="2200" dirty="0">
                <a:latin typeface="Georgia Pro"/>
                <a:cs typeface="Arial"/>
              </a:rPr>
              <a:t> Oxford University Press,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>
                <a:latin typeface="Georgia Pro"/>
                <a:cs typeface="Arial"/>
              </a:rPr>
              <a:t>s. 1392–1408.</a:t>
            </a:r>
          </a:p>
          <a:p>
            <a:r>
              <a:rPr lang="en-US" sz="2200" dirty="0">
                <a:latin typeface="Georgia Pro"/>
                <a:cs typeface="Arial"/>
              </a:rPr>
              <a:t>Dl. </a:t>
            </a:r>
            <a:r>
              <a:rPr lang="en-US" sz="2200" dirty="0">
                <a:latin typeface="Georgia Pro"/>
                <a:ea typeface="+mn-lt"/>
                <a:cs typeface="+mn-lt"/>
              </a:rPr>
              <a:t>29.1 </a:t>
            </a:r>
            <a:r>
              <a:rPr lang="en-US" sz="2200" dirty="0" err="1">
                <a:latin typeface="Georgia Pro"/>
                <a:ea typeface="+mn-lt"/>
                <a:cs typeface="+mn-lt"/>
              </a:rPr>
              <a:t>klo</a:t>
            </a:r>
            <a:r>
              <a:rPr lang="en-US" sz="2200" dirty="0">
                <a:latin typeface="Georgia Pro"/>
                <a:ea typeface="+mn-lt"/>
                <a:cs typeface="+mn-lt"/>
              </a:rPr>
              <a:t> 12</a:t>
            </a:r>
            <a:endParaRPr lang="en-US" sz="2200" dirty="0">
              <a:latin typeface="Georgia Pro"/>
              <a:cs typeface="Arial"/>
            </a:endParaRPr>
          </a:p>
          <a:p>
            <a:endParaRPr lang="en-US" sz="2200">
              <a:latin typeface="Arial"/>
              <a:cs typeface="Arial"/>
            </a:endParaRPr>
          </a:p>
          <a:p>
            <a:pPr marL="0" indent="0">
              <a:buNone/>
            </a:pPr>
            <a:endParaRPr lang="en-US" sz="2200">
              <a:latin typeface="Calibri" panose="020F0502020204030204"/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pPr marL="0" indent="0">
              <a:buNone/>
            </a:pPr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087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F719-961E-E283-C417-873C28C3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34F2E-71EB-5E84-A5F1-3FFAB0F8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1800" b="1" dirty="0" err="1">
                <a:latin typeface="Georgia Pro"/>
                <a:cs typeface="Calibri"/>
              </a:rPr>
              <a:t>Haastattelut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dirty="0" err="1">
                <a:latin typeface="Georgia Pro"/>
                <a:cs typeface="Calibri"/>
              </a:rPr>
              <a:t>voivat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dirty="0" err="1">
                <a:latin typeface="Georgia Pro"/>
                <a:cs typeface="Calibri"/>
              </a:rPr>
              <a:t>kiertää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dirty="0" err="1">
                <a:latin typeface="Georgia Pro"/>
                <a:cs typeface="Calibri"/>
              </a:rPr>
              <a:t>perinteisen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dirty="0" err="1">
                <a:latin typeface="Georgia Pro"/>
                <a:cs typeface="Calibri"/>
              </a:rPr>
              <a:t>tutkija-tutkittava</a:t>
            </a:r>
            <a:r>
              <a:rPr lang="en-US" sz="1800" b="1" dirty="0">
                <a:latin typeface="Georgia Pro"/>
                <a:cs typeface="Calibri"/>
              </a:rPr>
              <a:t> –</a:t>
            </a:r>
            <a:r>
              <a:rPr lang="en-US" sz="1800" b="1" dirty="0" err="1">
                <a:latin typeface="Georgia Pro"/>
                <a:cs typeface="Calibri"/>
              </a:rPr>
              <a:t>asetelman</a:t>
            </a:r>
            <a:r>
              <a:rPr lang="en-US" sz="1800" b="1" dirty="0">
                <a:latin typeface="Georgia Pro"/>
                <a:cs typeface="Calibri"/>
              </a:rPr>
              <a:t>. </a:t>
            </a:r>
            <a:r>
              <a:rPr lang="en-US" sz="1800" dirty="0" err="1">
                <a:latin typeface="Georgia Pro"/>
                <a:cs typeface="Calibri"/>
              </a:rPr>
              <a:t>Haastateltavalla</a:t>
            </a:r>
            <a:r>
              <a:rPr lang="en-US" sz="1800" dirty="0">
                <a:latin typeface="Georgia Pro"/>
                <a:cs typeface="Calibri"/>
              </a:rPr>
              <a:t> (</a:t>
            </a:r>
            <a:r>
              <a:rPr lang="en-US" sz="1800" dirty="0" err="1">
                <a:latin typeface="Georgia Pro"/>
                <a:cs typeface="Calibri"/>
              </a:rPr>
              <a:t>ei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tutkimuksen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objekti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vaan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osallistuja</a:t>
            </a:r>
            <a:r>
              <a:rPr lang="en-US" sz="1800" dirty="0">
                <a:latin typeface="Georgia Pro"/>
                <a:cs typeface="Calibri"/>
              </a:rPr>
              <a:t>) </a:t>
            </a:r>
            <a:r>
              <a:rPr lang="en-US" sz="1800" dirty="0" err="1">
                <a:latin typeface="Georgia Pro"/>
                <a:cs typeface="Calibri"/>
              </a:rPr>
              <a:t>voi</a:t>
            </a:r>
            <a:r>
              <a:rPr lang="en-US" sz="1800" dirty="0">
                <a:latin typeface="Georgia Pro"/>
                <a:cs typeface="Calibri"/>
              </a:rPr>
              <a:t> olla </a:t>
            </a:r>
            <a:r>
              <a:rPr lang="en-US" sz="1800" dirty="0" err="1">
                <a:latin typeface="Georgia Pro"/>
                <a:cs typeface="Calibri"/>
              </a:rPr>
              <a:t>paljon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enemmän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tilaa</a:t>
            </a:r>
            <a:r>
              <a:rPr lang="en-US" sz="1800" dirty="0">
                <a:latin typeface="Georgia Pro"/>
                <a:cs typeface="Calibri"/>
              </a:rPr>
              <a:t> </a:t>
            </a:r>
            <a:r>
              <a:rPr lang="en-US" sz="1800" dirty="0" err="1">
                <a:latin typeface="Georgia Pro"/>
                <a:cs typeface="Calibri"/>
              </a:rPr>
              <a:t>muokata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tutkimuksen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painopistettä</a:t>
            </a:r>
            <a:r>
              <a:rPr lang="en-US" sz="1800" dirty="0">
                <a:latin typeface="Georgia Pro"/>
                <a:cs typeface="Calibri"/>
              </a:rPr>
              <a:t> ja </a:t>
            </a:r>
            <a:r>
              <a:rPr lang="en-US" sz="1800" dirty="0" err="1">
                <a:latin typeface="Georgia Pro"/>
                <a:cs typeface="Calibri"/>
              </a:rPr>
              <a:t>suuntaa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kuin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määrällisessä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tutkimuksessa</a:t>
            </a:r>
            <a:r>
              <a:rPr lang="en-US" sz="1800" dirty="0">
                <a:latin typeface="Georgia Pro"/>
                <a:cs typeface="Calibri"/>
              </a:rPr>
              <a:t>. </a:t>
            </a:r>
            <a:r>
              <a:rPr lang="en-US" sz="1800" dirty="0" err="1">
                <a:latin typeface="Georgia Pro"/>
                <a:cs typeface="Calibri"/>
              </a:rPr>
              <a:t>Tämä</a:t>
            </a:r>
            <a:r>
              <a:rPr lang="en-US" sz="1800" dirty="0">
                <a:latin typeface="Georgia Pro"/>
                <a:cs typeface="Calibri"/>
              </a:rPr>
              <a:t> on </a:t>
            </a:r>
            <a:r>
              <a:rPr lang="en-US" sz="1800" dirty="0" err="1">
                <a:latin typeface="Georgia Pro"/>
                <a:cs typeface="Calibri"/>
              </a:rPr>
              <a:t>hyvä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tutkimuksen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laadun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kannalta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dirty="0" err="1">
                <a:latin typeface="Georgia Pro"/>
                <a:cs typeface="Calibri"/>
              </a:rPr>
              <a:t>sillä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osallistava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menetelmä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voi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taata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tutkittavan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aiheen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kokonaisvaltaisen</a:t>
            </a:r>
            <a:r>
              <a:rPr lang="en-US" sz="1800" dirty="0">
                <a:latin typeface="Georgia Pro"/>
                <a:cs typeface="Calibri"/>
              </a:rPr>
              <a:t> tai </a:t>
            </a:r>
            <a:r>
              <a:rPr lang="en-US" sz="1800" dirty="0" err="1">
                <a:latin typeface="Georgia Pro"/>
                <a:cs typeface="Calibri"/>
              </a:rPr>
              <a:t>paremman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dirty="0" err="1">
                <a:latin typeface="Georgia Pro"/>
                <a:cs typeface="Calibri"/>
              </a:rPr>
              <a:t>ymmärtämisen</a:t>
            </a:r>
            <a:r>
              <a:rPr lang="en-US" sz="1800" dirty="0">
                <a:latin typeface="Georgia Pro"/>
                <a:cs typeface="Calibri"/>
              </a:rPr>
              <a:t>.</a:t>
            </a:r>
          </a:p>
          <a:p>
            <a:pPr marL="457200" indent="-457200"/>
            <a:r>
              <a:rPr lang="en-US" sz="1800" b="1" err="1">
                <a:latin typeface="Georgia Pro"/>
                <a:cs typeface="Calibri"/>
              </a:rPr>
              <a:t>Haastattelututkimukset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ovat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empiirisesti</a:t>
            </a:r>
            <a:r>
              <a:rPr lang="en-US" sz="1800" b="1" dirty="0">
                <a:latin typeface="Georgia Pro"/>
                <a:cs typeface="Calibri"/>
              </a:rPr>
              <a:t> ja </a:t>
            </a:r>
            <a:r>
              <a:rPr lang="en-US" sz="1800" b="1" err="1">
                <a:latin typeface="Georgia Pro"/>
                <a:cs typeface="Calibri"/>
              </a:rPr>
              <a:t>intuitiivisesti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houkuttelevia</a:t>
            </a:r>
            <a:r>
              <a:rPr lang="en-US" sz="1800" dirty="0">
                <a:latin typeface="Georgia Pro"/>
                <a:cs typeface="Calibri"/>
              </a:rPr>
              <a:t> – </a:t>
            </a:r>
            <a:r>
              <a:rPr lang="en-US" sz="1800" err="1">
                <a:latin typeface="Georgia Pro"/>
                <a:cs typeface="Calibri"/>
              </a:rPr>
              <a:t>mahdollisesti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verrattuna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moneen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muuhun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tutkimusmenetelmään</a:t>
            </a:r>
            <a:r>
              <a:rPr lang="en-US" sz="1800" dirty="0">
                <a:latin typeface="Georgia Pro"/>
                <a:cs typeface="Calibri"/>
              </a:rPr>
              <a:t> </a:t>
            </a:r>
          </a:p>
          <a:p>
            <a:pPr marL="457200" indent="-457200"/>
            <a:r>
              <a:rPr lang="en-US" sz="1800" err="1">
                <a:latin typeface="Georgia Pro"/>
                <a:cs typeface="Calibri"/>
              </a:rPr>
              <a:t>Muihin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laadullisiin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menetelmiin</a:t>
            </a:r>
            <a:r>
              <a:rPr lang="en-US" sz="1800" dirty="0">
                <a:latin typeface="Georgia Pro"/>
                <a:cs typeface="Calibri"/>
              </a:rPr>
              <a:t> (</a:t>
            </a:r>
            <a:r>
              <a:rPr lang="en-US" sz="1800" err="1">
                <a:latin typeface="Georgia Pro"/>
                <a:cs typeface="Calibri"/>
              </a:rPr>
              <a:t>etnografia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kuva-analyysi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tekstianalyysi</a:t>
            </a:r>
            <a:r>
              <a:rPr lang="en-US" sz="1800" dirty="0">
                <a:latin typeface="Georgia Pro"/>
                <a:cs typeface="Calibri"/>
              </a:rPr>
              <a:t>, </a:t>
            </a:r>
            <a:r>
              <a:rPr lang="en-US" sz="1800" err="1">
                <a:latin typeface="Georgia Pro"/>
                <a:cs typeface="Calibri"/>
              </a:rPr>
              <a:t>diskurssianalyysi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jne</a:t>
            </a:r>
            <a:r>
              <a:rPr lang="en-US" sz="1800" dirty="0">
                <a:latin typeface="Georgia Pro"/>
                <a:cs typeface="Calibri"/>
              </a:rPr>
              <a:t>.) </a:t>
            </a:r>
            <a:r>
              <a:rPr lang="en-US" sz="1800" err="1">
                <a:latin typeface="Georgia Pro"/>
                <a:cs typeface="Calibri"/>
              </a:rPr>
              <a:t>verrattuna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haastattelujen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toteuttaminen</a:t>
            </a:r>
            <a:r>
              <a:rPr lang="en-US" sz="1800" dirty="0">
                <a:latin typeface="Georgia Pro"/>
                <a:cs typeface="Calibri"/>
              </a:rPr>
              <a:t> ja </a:t>
            </a:r>
            <a:r>
              <a:rPr lang="en-US" sz="1800" err="1">
                <a:latin typeface="Georgia Pro"/>
                <a:cs typeface="Calibri"/>
              </a:rPr>
              <a:t>analysoiminen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ei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välttämättä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vaadi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laajaa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menetelmällistä</a:t>
            </a:r>
            <a:r>
              <a:rPr lang="en-US" sz="1800" b="1" dirty="0">
                <a:latin typeface="Georgia Pro"/>
                <a:cs typeface="Calibri"/>
              </a:rPr>
              <a:t> </a:t>
            </a:r>
            <a:r>
              <a:rPr lang="en-US" sz="1800" b="1" err="1">
                <a:latin typeface="Georgia Pro"/>
                <a:cs typeface="Calibri"/>
              </a:rPr>
              <a:t>teoriapohjaa</a:t>
            </a:r>
            <a:r>
              <a:rPr lang="en-US" sz="1800" b="1" dirty="0">
                <a:latin typeface="Georgia Pro"/>
                <a:cs typeface="Calibri"/>
              </a:rPr>
              <a:t>  </a:t>
            </a:r>
            <a:r>
              <a:rPr lang="en-US" sz="1800" dirty="0">
                <a:latin typeface="Georgia Pro"/>
                <a:cs typeface="Calibri"/>
              </a:rPr>
              <a:t>(</a:t>
            </a:r>
            <a:r>
              <a:rPr lang="en-US" sz="1800" err="1">
                <a:latin typeface="Georgia Pro"/>
                <a:cs typeface="Calibri"/>
              </a:rPr>
              <a:t>vaikka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totisessa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akateemisessa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laadullisessa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tutkimuksessa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hyvä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haastattelututkimus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vaatii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haastattelumenetelmien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teorian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hallitsemisen</a:t>
            </a:r>
            <a:r>
              <a:rPr lang="en-US" sz="1800" dirty="0">
                <a:latin typeface="Georgia Pro"/>
                <a:cs typeface="Calibri"/>
              </a:rPr>
              <a:t>) – </a:t>
            </a:r>
            <a:r>
              <a:rPr lang="en-US" sz="1800" err="1">
                <a:latin typeface="Georgia Pro"/>
                <a:cs typeface="Calibri"/>
              </a:rPr>
              <a:t>hyvä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menetelmä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aloittaa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laadullisen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tutkimuksen</a:t>
            </a:r>
            <a:r>
              <a:rPr lang="en-US" sz="1800" dirty="0">
                <a:latin typeface="Georgia Pro"/>
                <a:cs typeface="Calibri"/>
              </a:rPr>
              <a:t> </a:t>
            </a:r>
            <a:r>
              <a:rPr lang="en-US" sz="1800" err="1">
                <a:latin typeface="Georgia Pro"/>
                <a:cs typeface="Calibri"/>
              </a:rPr>
              <a:t>tekeminen</a:t>
            </a:r>
            <a:endParaRPr lang="en-US" sz="1800" dirty="0">
              <a:latin typeface="Georgia Pro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813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ECCAE-EC0B-D0D8-BB19-3B3CB27C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Georgia Pro"/>
                <a:cs typeface="Calibri Light"/>
              </a:rPr>
              <a:t>Eri haastattelutyypit</a:t>
            </a:r>
            <a:endParaRPr lang="en-US" sz="5400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BD259-D06F-5839-09D9-6ED06AE4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latin typeface="Georgia Pro"/>
                <a:cs typeface="Calibri"/>
              </a:rPr>
              <a:t>On olemassa monia eri haastattelutyyppejä. Yksi tapa luokitella ja erotella haastatteluita on se, kuinka strukturoituja ne ovat.</a:t>
            </a:r>
          </a:p>
          <a:p>
            <a:r>
              <a:rPr lang="en-US" sz="2200">
                <a:latin typeface="Georgia Pro"/>
                <a:cs typeface="Calibri"/>
              </a:rPr>
              <a:t>Strukturointiaste on jatkumo: </a:t>
            </a:r>
            <a:r>
              <a:rPr lang="en-US" sz="2200" b="1">
                <a:latin typeface="Georgia Pro"/>
                <a:cs typeface="Calibri"/>
              </a:rPr>
              <a:t>haastattelukysymykset</a:t>
            </a:r>
            <a:r>
              <a:rPr lang="en-US" sz="2200">
                <a:latin typeface="Georgia Pro"/>
                <a:cs typeface="Calibri"/>
              </a:rPr>
              <a:t> on annettu tai ei ole, haastattelu</a:t>
            </a:r>
            <a:r>
              <a:rPr lang="en-US" sz="2200" b="1">
                <a:latin typeface="Georgia Pro"/>
                <a:cs typeface="Calibri"/>
              </a:rPr>
              <a:t>kysymysten järjestys </a:t>
            </a:r>
            <a:r>
              <a:rPr lang="en-US" sz="2200">
                <a:latin typeface="Georgia Pro"/>
                <a:cs typeface="Calibri"/>
              </a:rPr>
              <a:t>on annettu tai ei ole, haastattelun </a:t>
            </a:r>
            <a:r>
              <a:rPr lang="en-US" sz="2200" b="1">
                <a:latin typeface="Georgia Pro"/>
                <a:cs typeface="Calibri"/>
              </a:rPr>
              <a:t>vastausvaihtoehdot </a:t>
            </a:r>
            <a:r>
              <a:rPr lang="en-US" sz="2200">
                <a:latin typeface="Georgia Pro"/>
                <a:cs typeface="Calibri"/>
              </a:rPr>
              <a:t>on annettu tai ei ole – tai jotain näiden väliltä. </a:t>
            </a: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95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8E9B-0FEA-116E-7F77-0F56BCBF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36F6D9-280B-11CB-1EB4-77548DB87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91071"/>
              </p:ext>
            </p:extLst>
          </p:nvPr>
        </p:nvGraphicFramePr>
        <p:xfrm>
          <a:off x="777240" y="-10591800"/>
          <a:ext cx="7766237" cy="636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873">
                  <a:extLst>
                    <a:ext uri="{9D8B030D-6E8A-4147-A177-3AD203B41FA5}">
                      <a16:colId xmlns:a16="http://schemas.microsoft.com/office/drawing/2014/main" val="797095272"/>
                    </a:ext>
                  </a:extLst>
                </a:gridCol>
                <a:gridCol w="1997525">
                  <a:extLst>
                    <a:ext uri="{9D8B030D-6E8A-4147-A177-3AD203B41FA5}">
                      <a16:colId xmlns:a16="http://schemas.microsoft.com/office/drawing/2014/main" val="2674043831"/>
                    </a:ext>
                  </a:extLst>
                </a:gridCol>
                <a:gridCol w="1847883">
                  <a:extLst>
                    <a:ext uri="{9D8B030D-6E8A-4147-A177-3AD203B41FA5}">
                      <a16:colId xmlns:a16="http://schemas.microsoft.com/office/drawing/2014/main" val="720138702"/>
                    </a:ext>
                  </a:extLst>
                </a:gridCol>
                <a:gridCol w="1918956">
                  <a:extLst>
                    <a:ext uri="{9D8B030D-6E8A-4147-A177-3AD203B41FA5}">
                      <a16:colId xmlns:a16="http://schemas.microsoft.com/office/drawing/2014/main" val="2584759113"/>
                    </a:ext>
                  </a:extLst>
                </a:gridCol>
              </a:tblGrid>
              <a:tr h="216665">
                <a:tc>
                  <a:txBody>
                    <a:bodyPr/>
                    <a:lstStyle/>
                    <a:p>
                      <a:pPr algn="l" rtl="0" fontAlgn="base"/>
                      <a:endParaRPr lang="en-US" sz="1050" b="1" i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1" i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1" i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1" i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36804"/>
                  </a:ext>
                </a:extLst>
              </a:tr>
              <a:tr h="1535373"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32029"/>
                  </a:ext>
                </a:extLst>
              </a:tr>
              <a:tr h="852220"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62800"/>
                  </a:ext>
                </a:extLst>
              </a:tr>
              <a:tr h="2975211"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59625"/>
                  </a:ext>
                </a:extLst>
              </a:tr>
              <a:tr h="713552"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635" marR="127635" marT="63818" marB="63818">
                    <a:lnL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72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2035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B735FF-B217-30B2-C8F6-237B04013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02129"/>
              </p:ext>
            </p:extLst>
          </p:nvPr>
        </p:nvGraphicFramePr>
        <p:xfrm>
          <a:off x="133047" y="205619"/>
          <a:ext cx="11956025" cy="65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59">
                  <a:extLst>
                    <a:ext uri="{9D8B030D-6E8A-4147-A177-3AD203B41FA5}">
                      <a16:colId xmlns:a16="http://schemas.microsoft.com/office/drawing/2014/main" val="4253330719"/>
                    </a:ext>
                  </a:extLst>
                </a:gridCol>
                <a:gridCol w="3075165">
                  <a:extLst>
                    <a:ext uri="{9D8B030D-6E8A-4147-A177-3AD203B41FA5}">
                      <a16:colId xmlns:a16="http://schemas.microsoft.com/office/drawing/2014/main" val="3266782743"/>
                    </a:ext>
                  </a:extLst>
                </a:gridCol>
                <a:gridCol w="2844794">
                  <a:extLst>
                    <a:ext uri="{9D8B030D-6E8A-4147-A177-3AD203B41FA5}">
                      <a16:colId xmlns:a16="http://schemas.microsoft.com/office/drawing/2014/main" val="4096733475"/>
                    </a:ext>
                  </a:extLst>
                </a:gridCol>
                <a:gridCol w="2954207">
                  <a:extLst>
                    <a:ext uri="{9D8B030D-6E8A-4147-A177-3AD203B41FA5}">
                      <a16:colId xmlns:a16="http://schemas.microsoft.com/office/drawing/2014/main" val="1117009381"/>
                    </a:ext>
                  </a:extLst>
                </a:gridCol>
              </a:tblGrid>
              <a:tr h="3425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Strukturointiaste</a:t>
                      </a:r>
                      <a:r>
                        <a:rPr lang="en-US" sz="9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rakenne</a:t>
                      </a:r>
                      <a:r>
                        <a:rPr lang="en-US" sz="9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Kuvaus</a:t>
                      </a:r>
                      <a:endParaRPr lang="en-US" sz="900" b="1" i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Hyvät</a:t>
                      </a:r>
                      <a:r>
                        <a:rPr lang="en-US" sz="9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ja </a:t>
                      </a:r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huonot</a:t>
                      </a:r>
                      <a:r>
                        <a:rPr lang="en-US" sz="9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puolet</a:t>
                      </a:r>
                      <a:r>
                        <a:rPr lang="en-US" sz="9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900" b="1" i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Käyttöesimerkki</a:t>
                      </a:r>
                      <a:endParaRPr lang="en-US" sz="900" b="1" i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94785"/>
                  </a:ext>
                </a:extLst>
              </a:tr>
              <a:tr h="13924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Strukturoitu</a:t>
                      </a:r>
                      <a: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1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</a:t>
                      </a:r>
                      <a:endParaRPr lang="en-US" sz="900" b="1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Samat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kysymykset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kysytään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haastateltavilta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samassa</a:t>
                      </a:r>
                      <a:r>
                        <a:rPr lang="en-US" sz="900" b="0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järjestyksessä</a:t>
                      </a:r>
                      <a:r>
                        <a:rPr lang="en-US" sz="900" b="0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Mahdolliset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vastausvaihtoehdot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on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päätetty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etukäteen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Mahdollistaa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haastatteluvastausten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vertailemisen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ja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suoraviivaisen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aineiston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analyysin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Ei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salli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vastauksia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jotka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eivät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sovi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ennalta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annettuihin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vastausvaihtoehtoihin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Struktutoitu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haastattelurunko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sallii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haastattelijaa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samassa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tutkimuksessa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  <a:p>
                      <a:pPr lvl="0" algn="l">
                        <a:buNone/>
                      </a:pPr>
                      <a:endParaRPr lang="en-US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Kliiniset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suuret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haastattelututkimukset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814793"/>
                  </a:ext>
                </a:extLst>
              </a:tr>
              <a:tr h="13924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Puolistrukturoitu</a:t>
                      </a:r>
                      <a: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</a:t>
                      </a: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Kaikilta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haastateltavilta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kysytään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samat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kysymykset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mutta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voivat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kysymyksiin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haluamallaan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tavalla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vastausvaihtoehtoja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ole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annettu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).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järjestys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vaihdella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tai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pysyä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samana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Sallii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jonkin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verran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spontaaniutta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aikana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jos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esim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tärkeältä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vaikuttava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kysymys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nousee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mieleen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haastateltavien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edellisten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perusteella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),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auttaa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jossain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määrin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vertailemaan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vastauksia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(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Puoli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struktutoitu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haastattelurunko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sallii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haastattelijaa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samassa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tutkimuksessa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Lähes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rajattomat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käyttömahdollisuudet</a:t>
                      </a:r>
                      <a:endParaRPr lang="en-US" sz="9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90488"/>
                  </a:ext>
                </a:extLst>
              </a:tr>
              <a:tr h="187869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Teemahaastattelu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etene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tarkkojen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yksityiskohtaisten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valmiiksi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muotoiltujen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kysymysten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kautta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vaan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väljemmin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kohdentuen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tiettyihin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ennalta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suunniteltuihin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teemoihin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Teemahaastattelu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on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astetta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strukturoidumpi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avoin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sillä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siinä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aihepiirit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teemat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ovat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kaikille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haastateltaville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samoja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vaikka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niissä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liikutaankin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joustavasti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ilman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tiukkaa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etenemisreittiä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(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Hirsjärvi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&amp; Hurme 2001, 47-48, 66; Eskola &amp;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Suoranta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2000, 86-87.)  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Ihmisten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vapaalle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puheelle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annetaan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tilaa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vaikka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ennalta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päätetyt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teemat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pyritään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keskustelemaan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kaikkien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tutkittavien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kanssa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Vastausten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vertaileminen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on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mahdollista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mutta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suoraviivaista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  <a:p>
                      <a:pPr lvl="0" algn="l">
                        <a:buNone/>
                      </a:pPr>
                      <a:endParaRPr lang="en-US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Lähes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rajattomat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käyttömahdollisuudet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käytännöllisempi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pienien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osallistujamäärien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tutkimuksissa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51623"/>
                  </a:ext>
                </a:extLst>
              </a:tr>
              <a:tr h="15361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Strukturoimaton</a:t>
                      </a:r>
                      <a: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</a:t>
                      </a:r>
                      <a:endParaRPr lang="en-US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Epävirallinen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ja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spontaani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interaktio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haastateltavien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ihmisten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kanssa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Sallii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spontaanin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tilanteesta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kumpuavaan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tarpeeseen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tai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huomioon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liittyvän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kysymysten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esittämisen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välttämättä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salli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vastausten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vertailemista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jonkin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yläkategorian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suhteen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Haastattelut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kenttätutkimuksen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etnografia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aikana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tilanteeseen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ja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toimintaan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sidottujen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merkityksien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ymmärtäminen</a:t>
                      </a: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n-US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äytännöllisempi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pienien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osallistujamäärien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tutkimuksissa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tai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tutkimuksissa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joissa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edes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tiedetä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etukäteen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tullaanko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haastatteluja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tekemään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ja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kuinka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ihmisen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kanssa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 </a:t>
                      </a:r>
                    </a:p>
                    <a:p>
                      <a:pPr lvl="0" algn="l">
                        <a:buNone/>
                      </a:pPr>
                      <a:endParaRPr lang="en-US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56" marR="178156" marT="89078" marB="89078">
                    <a:lnL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73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5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98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B399-60E0-2315-410B-AC4E54B43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14" y="582839"/>
            <a:ext cx="4032553" cy="1349753"/>
          </a:xfrm>
        </p:spPr>
        <p:txBody>
          <a:bodyPr>
            <a:normAutofit fontScale="90000"/>
          </a:bodyPr>
          <a:lstStyle/>
          <a:p>
            <a:r>
              <a:rPr lang="en-US" err="1">
                <a:latin typeface="Georgia Pro"/>
                <a:cs typeface="Calibri Light"/>
              </a:rPr>
              <a:t>Strukturoitu</a:t>
            </a:r>
            <a:r>
              <a:rPr lang="en-US" dirty="0">
                <a:latin typeface="Georgia Pro"/>
                <a:cs typeface="Calibri Light"/>
              </a:rPr>
              <a:t> </a:t>
            </a:r>
            <a:r>
              <a:rPr lang="en-US" err="1">
                <a:latin typeface="Georgia Pro"/>
                <a:cs typeface="Calibri Light"/>
              </a:rPr>
              <a:t>haastattelurunko-esimerkki</a:t>
            </a:r>
            <a:r>
              <a:rPr lang="en-US" dirty="0">
                <a:latin typeface="Georgia Pro"/>
                <a:cs typeface="Calibri Light"/>
              </a:rPr>
              <a:t> </a:t>
            </a:r>
            <a:endParaRPr lang="en-US">
              <a:latin typeface="Georgia Pro"/>
            </a:endParaRPr>
          </a:p>
        </p:txBody>
      </p:sp>
      <p:pic>
        <p:nvPicPr>
          <p:cNvPr id="7" name="Content Placeholder 6" descr="A screenshot of a white background&#10;&#10;Description automatically generated">
            <a:extLst>
              <a:ext uri="{FF2B5EF4-FFF2-40B4-BE49-F238E27FC236}">
                <a16:creationId xmlns:a16="http://schemas.microsoft.com/office/drawing/2014/main" id="{ECC65A6E-341B-3C4A-F532-D85C49912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45504" y="1725045"/>
            <a:ext cx="6419850" cy="3971925"/>
          </a:xfrm>
        </p:spPr>
      </p:pic>
    </p:spTree>
    <p:extLst>
      <p:ext uri="{BB962C8B-B14F-4D97-AF65-F5344CB8AC3E}">
        <p14:creationId xmlns:p14="http://schemas.microsoft.com/office/powerpoint/2010/main" val="324879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20F9-A20F-DA5A-927C-14517E0BF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681" y="664138"/>
            <a:ext cx="4188107" cy="1325563"/>
          </a:xfrm>
        </p:spPr>
        <p:txBody>
          <a:bodyPr>
            <a:normAutofit fontScale="90000"/>
          </a:bodyPr>
          <a:lstStyle/>
          <a:p>
            <a:r>
              <a:rPr lang="en-US" err="1">
                <a:latin typeface="Georgia Pro"/>
                <a:cs typeface="Calibri Light"/>
              </a:rPr>
              <a:t>Puolistrukturoitu</a:t>
            </a:r>
            <a:r>
              <a:rPr lang="en-US" dirty="0">
                <a:latin typeface="Georgia Pro"/>
                <a:cs typeface="Calibri Light"/>
              </a:rPr>
              <a:t> </a:t>
            </a:r>
            <a:r>
              <a:rPr lang="en-US" err="1">
                <a:latin typeface="Georgia Pro"/>
                <a:cs typeface="Calibri Light"/>
              </a:rPr>
              <a:t>haastattelurunko-esimerkki</a:t>
            </a:r>
            <a:endParaRPr lang="en-US">
              <a:latin typeface="Georgia Pro"/>
            </a:endParaRPr>
          </a:p>
        </p:txBody>
      </p:sp>
      <p:pic>
        <p:nvPicPr>
          <p:cNvPr id="4" name="Content Placeholder 3" descr="A table with text on it&#10;&#10;Description automatically generated">
            <a:extLst>
              <a:ext uri="{FF2B5EF4-FFF2-40B4-BE49-F238E27FC236}">
                <a16:creationId xmlns:a16="http://schemas.microsoft.com/office/drawing/2014/main" id="{2F1E1E63-BF97-4EF9-7374-CD0E1405A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70759" y="1717147"/>
            <a:ext cx="5243748" cy="4114800"/>
          </a:xfrm>
        </p:spPr>
      </p:pic>
    </p:spTree>
    <p:extLst>
      <p:ext uri="{BB962C8B-B14F-4D97-AF65-F5344CB8AC3E}">
        <p14:creationId xmlns:p14="http://schemas.microsoft.com/office/powerpoint/2010/main" val="14665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CA1DF-EC77-B1CC-629A-25D18DE8A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Georgia Pro"/>
                <a:cs typeface="Calibri Light"/>
              </a:rPr>
              <a:t>Tehtävä: mikä haastattelutyyppi valita ja miksi?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1208B-B7C4-203A-BE45-23167CA2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Georgia Pro"/>
                <a:cs typeface="Calibri"/>
              </a:rPr>
              <a:t>Noin 20 </a:t>
            </a:r>
            <a:r>
              <a:rPr lang="en-US" sz="2000" dirty="0" err="1">
                <a:latin typeface="Georgia Pro"/>
                <a:cs typeface="Calibri"/>
              </a:rPr>
              <a:t>minuuttia</a:t>
            </a:r>
            <a:endParaRPr lang="en-US" sz="2000" dirty="0">
              <a:latin typeface="Georgia Pro"/>
              <a:cs typeface="Calibri"/>
            </a:endParaRPr>
          </a:p>
          <a:p>
            <a:r>
              <a:rPr lang="en-US" sz="2000" dirty="0" err="1">
                <a:latin typeface="Georgia Pro"/>
                <a:cs typeface="Calibri"/>
              </a:rPr>
              <a:t>Neljä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eri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skenaariota</a:t>
            </a:r>
            <a:r>
              <a:rPr lang="en-US" sz="2000" dirty="0">
                <a:latin typeface="Georgia Pro"/>
                <a:cs typeface="Calibri"/>
              </a:rPr>
              <a:t>: </a:t>
            </a:r>
            <a:r>
              <a:rPr lang="en-US" sz="2000" b="1" dirty="0">
                <a:latin typeface="Georgia Pro"/>
                <a:cs typeface="Calibri"/>
              </a:rPr>
              <a:t>1) </a:t>
            </a:r>
            <a:r>
              <a:rPr lang="en-US" sz="2000" dirty="0" err="1">
                <a:latin typeface="Georgia Pro"/>
                <a:cs typeface="Calibri"/>
              </a:rPr>
              <a:t>Tutkija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tekee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etnografista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havainnointia</a:t>
            </a:r>
            <a:r>
              <a:rPr lang="en-US" sz="2000" dirty="0">
                <a:latin typeface="Georgia Pro"/>
                <a:cs typeface="Calibri"/>
              </a:rPr>
              <a:t> Helsingin </a:t>
            </a:r>
            <a:r>
              <a:rPr lang="en-US" sz="2000" dirty="0" err="1">
                <a:latin typeface="Georgia Pro"/>
                <a:cs typeface="Calibri"/>
              </a:rPr>
              <a:t>metrossa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urbaanista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liikkuvuudesta</a:t>
            </a:r>
            <a:r>
              <a:rPr lang="en-US" sz="2000" dirty="0">
                <a:latin typeface="Georgia Pro"/>
                <a:cs typeface="Calibri"/>
              </a:rPr>
              <a:t>. Hän </a:t>
            </a:r>
            <a:r>
              <a:rPr lang="en-US" sz="2000" dirty="0" err="1">
                <a:latin typeface="Georgia Pro"/>
                <a:cs typeface="Calibri"/>
              </a:rPr>
              <a:t>huomaa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paikan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päällä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metrossa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kiinnostavan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ilmiön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josta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haluaa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saada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selvää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heti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b="1" dirty="0">
                <a:latin typeface="Georgia Pro"/>
                <a:cs typeface="Calibri"/>
              </a:rPr>
              <a:t>2) </a:t>
            </a:r>
            <a:r>
              <a:rPr lang="en-US" sz="2000" dirty="0" err="1">
                <a:latin typeface="Georgia Pro"/>
                <a:cs typeface="Calibri"/>
              </a:rPr>
              <a:t>Halutaan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selvittää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millaiseksi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ison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soidenennallistamisprojektin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työntekijät</a:t>
            </a:r>
            <a:r>
              <a:rPr lang="en-US" sz="2000" dirty="0">
                <a:latin typeface="Georgia Pro"/>
                <a:cs typeface="Calibri"/>
              </a:rPr>
              <a:t> (n=200) </a:t>
            </a:r>
            <a:r>
              <a:rPr lang="en-US" sz="2000" dirty="0" err="1">
                <a:latin typeface="Georgia Pro"/>
                <a:cs typeface="Calibri"/>
              </a:rPr>
              <a:t>kokevat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työnsä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b="1" dirty="0">
                <a:latin typeface="Georgia Pro"/>
                <a:cs typeface="Calibri"/>
              </a:rPr>
              <a:t>3) </a:t>
            </a:r>
            <a:r>
              <a:rPr lang="en-US" sz="2000" dirty="0" err="1">
                <a:latin typeface="Georgia Pro"/>
                <a:cs typeface="Calibri"/>
              </a:rPr>
              <a:t>Tutkija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haluaa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selvittää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millaisia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kokemuksia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alueen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asukkailla</a:t>
            </a:r>
            <a:r>
              <a:rPr lang="en-US" sz="2000" dirty="0">
                <a:latin typeface="Georgia Pro"/>
                <a:cs typeface="Calibri"/>
              </a:rPr>
              <a:t> on </a:t>
            </a:r>
            <a:r>
              <a:rPr lang="en-US" sz="2000" dirty="0" err="1">
                <a:latin typeface="Georgia Pro"/>
                <a:cs typeface="Calibri"/>
              </a:rPr>
              <a:t>kaupunginosan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uudesta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avoimesta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yhteistilasta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jotta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saataisiin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selville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mitä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lisätoimintaa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tilaan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kaivattaisiin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b="1" dirty="0">
                <a:latin typeface="Georgia Pro"/>
                <a:cs typeface="Calibri"/>
              </a:rPr>
              <a:t>4)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Tutkija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haluaa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selvittää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vankiloista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vapautuneiden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ihmisten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tulevaisuuskäsityksiä</a:t>
            </a:r>
            <a:r>
              <a:rPr lang="en-US" sz="2000" dirty="0">
                <a:latin typeface="Georgia Pro"/>
                <a:cs typeface="Calibri"/>
              </a:rPr>
              <a:t>. </a:t>
            </a:r>
          </a:p>
          <a:p>
            <a:r>
              <a:rPr lang="en-US" sz="2000" dirty="0" err="1">
                <a:latin typeface="Georgia Pro"/>
                <a:cs typeface="Calibri"/>
              </a:rPr>
              <a:t>Pienissä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ryhmissä</a:t>
            </a:r>
            <a:r>
              <a:rPr lang="en-US" sz="2000" dirty="0">
                <a:latin typeface="Georgia Pro"/>
                <a:cs typeface="Calibri"/>
              </a:rPr>
              <a:t>, </a:t>
            </a:r>
            <a:r>
              <a:rPr lang="en-US" sz="2000" dirty="0" err="1">
                <a:latin typeface="Georgia Pro"/>
                <a:cs typeface="Calibri"/>
              </a:rPr>
              <a:t>keskustelkaa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mikä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aiemmassa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diassa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mainituista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haastattelutyypeistä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sopisi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parhaiten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haastatteluiden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toteuttamiseen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kussakin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skenaariossa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dirty="0" err="1">
                <a:latin typeface="Georgia Pro"/>
                <a:cs typeface="Calibri"/>
              </a:rPr>
              <a:t>Perustelut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kannattaa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miettiä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käytännöllisyyden</a:t>
            </a:r>
            <a:r>
              <a:rPr lang="en-US" sz="2000" dirty="0">
                <a:latin typeface="Georgia Pro"/>
                <a:cs typeface="Calibri"/>
              </a:rPr>
              <a:t> ja </a:t>
            </a:r>
            <a:r>
              <a:rPr lang="en-US" sz="2000" dirty="0" err="1">
                <a:latin typeface="Georgia Pro"/>
                <a:cs typeface="Calibri"/>
              </a:rPr>
              <a:t>kerätyn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aineiston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analyysiin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liittyvien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seikkojen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suhteen</a:t>
            </a:r>
            <a:r>
              <a:rPr lang="en-US" sz="2000" dirty="0">
                <a:latin typeface="Georgia Pro"/>
                <a:cs typeface="Calibri"/>
              </a:rPr>
              <a:t>. </a:t>
            </a:r>
            <a:r>
              <a:rPr lang="en-US" sz="2000" dirty="0" err="1">
                <a:latin typeface="Georgia Pro"/>
                <a:cs typeface="Calibri"/>
              </a:rPr>
              <a:t>Useampi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eri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haastattelutyyppi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voi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sopia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samaan</a:t>
            </a:r>
            <a:r>
              <a:rPr lang="en-US" sz="2000" dirty="0">
                <a:latin typeface="Georgia Pro"/>
                <a:cs typeface="Calibri"/>
              </a:rPr>
              <a:t> </a:t>
            </a:r>
            <a:r>
              <a:rPr lang="en-US" sz="2000" dirty="0" err="1">
                <a:latin typeface="Georgia Pro"/>
                <a:cs typeface="Calibri"/>
              </a:rPr>
              <a:t>skenaarioon</a:t>
            </a:r>
            <a:r>
              <a:rPr lang="en-US" sz="2000" dirty="0">
                <a:latin typeface="Georgia Pro"/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8394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E42A2-49FD-3D9B-7833-58BC8B97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400" err="1">
                <a:latin typeface="Georgia Pro"/>
                <a:cs typeface="Calibri Light"/>
              </a:rPr>
              <a:t>Puolistrukturoitu</a:t>
            </a:r>
            <a:r>
              <a:rPr lang="en-US" sz="5400" dirty="0">
                <a:latin typeface="Georgia Pro"/>
                <a:cs typeface="Calibri Light"/>
              </a:rPr>
              <a:t> </a:t>
            </a:r>
            <a:r>
              <a:rPr lang="en-US" sz="5400" err="1">
                <a:latin typeface="Georgia Pro"/>
                <a:cs typeface="Calibri Light"/>
              </a:rPr>
              <a:t>teemahaastattelu</a:t>
            </a:r>
            <a:endParaRPr lang="en-US" sz="5400" err="1">
              <a:latin typeface="Georgia Pro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60469-2241-0ACE-C074-DDF4FC65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err="1">
                <a:latin typeface="Georgia Pro"/>
                <a:cs typeface="Calibri"/>
              </a:rPr>
              <a:t>Tällä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kurssilla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tehdään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puolistrukturoitu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teemahaastattelu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err="1">
                <a:latin typeface="Georgia Pro"/>
                <a:cs typeface="Calibri"/>
              </a:rPr>
              <a:t>Mitä</a:t>
            </a:r>
            <a:r>
              <a:rPr lang="en-US" sz="2200" dirty="0">
                <a:latin typeface="Georgia Pro"/>
                <a:cs typeface="Calibri"/>
              </a:rPr>
              <a:t> se </a:t>
            </a:r>
            <a:r>
              <a:rPr lang="en-US" sz="2200" err="1">
                <a:latin typeface="Georgia Pro"/>
                <a:cs typeface="Calibri"/>
              </a:rPr>
              <a:t>tarkoittaa</a:t>
            </a:r>
            <a:r>
              <a:rPr lang="en-US" sz="2200" dirty="0">
                <a:latin typeface="Georgia Pro"/>
                <a:cs typeface="Calibri"/>
              </a:rPr>
              <a:t>? </a:t>
            </a:r>
            <a:endParaRPr lang="en-US" sz="2200" dirty="0">
              <a:latin typeface="Georgia Pro"/>
            </a:endParaRPr>
          </a:p>
          <a:p>
            <a:r>
              <a:rPr lang="en-US" sz="2200" dirty="0">
                <a:latin typeface="Georgia Pro"/>
                <a:cs typeface="Calibri"/>
              </a:rPr>
              <a:t>Teema = "</a:t>
            </a:r>
            <a:r>
              <a:rPr lang="en-US" sz="2200" err="1">
                <a:latin typeface="Georgia Pro"/>
                <a:ea typeface="+mn-lt"/>
                <a:cs typeface="+mn-lt"/>
              </a:rPr>
              <a:t>Teemat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err="1">
                <a:latin typeface="Georgia Pro"/>
                <a:ea typeface="+mn-lt"/>
                <a:cs typeface="+mn-lt"/>
              </a:rPr>
              <a:t>jäsentävät</a:t>
            </a:r>
            <a:r>
              <a:rPr lang="en-US" sz="2200" dirty="0">
                <a:latin typeface="Georgia Pro"/>
                <a:ea typeface="+mn-lt"/>
                <a:cs typeface="+mn-lt"/>
              </a:rPr>
              <a:t>, </a:t>
            </a:r>
            <a:r>
              <a:rPr lang="en-US" sz="2200" err="1">
                <a:latin typeface="Georgia Pro"/>
                <a:ea typeface="+mn-lt"/>
                <a:cs typeface="+mn-lt"/>
              </a:rPr>
              <a:t>ohjaavat</a:t>
            </a:r>
            <a:r>
              <a:rPr lang="en-US" sz="2200" dirty="0">
                <a:latin typeface="Georgia Pro"/>
                <a:ea typeface="+mn-lt"/>
                <a:cs typeface="+mn-lt"/>
              </a:rPr>
              <a:t> ja </a:t>
            </a:r>
            <a:r>
              <a:rPr lang="en-US" sz="2200" err="1">
                <a:latin typeface="Georgia Pro"/>
                <a:ea typeface="+mn-lt"/>
                <a:cs typeface="+mn-lt"/>
              </a:rPr>
              <a:t>konkretisoivat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err="1">
                <a:latin typeface="Georgia Pro"/>
                <a:ea typeface="+mn-lt"/>
                <a:cs typeface="+mn-lt"/>
              </a:rPr>
              <a:t>haastattelua</a:t>
            </a:r>
            <a:r>
              <a:rPr lang="en-US" sz="2200" dirty="0">
                <a:latin typeface="Georgia Pro"/>
                <a:ea typeface="+mn-lt"/>
                <a:cs typeface="+mn-lt"/>
              </a:rPr>
              <a:t>. Ne </a:t>
            </a:r>
            <a:r>
              <a:rPr lang="en-US" sz="2200" b="1" err="1">
                <a:latin typeface="Georgia Pro"/>
                <a:ea typeface="+mn-lt"/>
                <a:cs typeface="+mn-lt"/>
              </a:rPr>
              <a:t>muodostetaan</a:t>
            </a:r>
            <a:r>
              <a:rPr lang="en-US" sz="22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2200" b="1" err="1">
                <a:latin typeface="Georgia Pro"/>
                <a:ea typeface="+mn-lt"/>
                <a:cs typeface="+mn-lt"/>
              </a:rPr>
              <a:t>usein</a:t>
            </a:r>
            <a:r>
              <a:rPr lang="en-US" sz="2200" b="1" dirty="0">
                <a:latin typeface="Georgia Pro"/>
                <a:ea typeface="+mn-lt"/>
                <a:cs typeface="+mn-lt"/>
              </a:rPr>
              <a:t> </a:t>
            </a:r>
            <a:r>
              <a:rPr lang="en-US" sz="2200" b="1" err="1">
                <a:latin typeface="Georgia Pro"/>
                <a:ea typeface="+mn-lt"/>
                <a:cs typeface="+mn-lt"/>
              </a:rPr>
              <a:t>tutkimuskysymysten</a:t>
            </a:r>
            <a:r>
              <a:rPr lang="en-US" sz="2200" dirty="0">
                <a:latin typeface="Georgia Pro"/>
                <a:ea typeface="+mn-lt"/>
                <a:cs typeface="+mn-lt"/>
              </a:rPr>
              <a:t>, </a:t>
            </a:r>
            <a:r>
              <a:rPr lang="en-US" sz="2200" err="1">
                <a:latin typeface="Georgia Pro"/>
                <a:ea typeface="+mn-lt"/>
                <a:cs typeface="+mn-lt"/>
              </a:rPr>
              <a:t>teoreettisten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err="1">
                <a:latin typeface="Georgia Pro"/>
                <a:ea typeface="+mn-lt"/>
                <a:cs typeface="+mn-lt"/>
              </a:rPr>
              <a:t>pääkäsitteiden</a:t>
            </a:r>
            <a:r>
              <a:rPr lang="en-US" sz="2200" dirty="0">
                <a:latin typeface="Georgia Pro"/>
                <a:ea typeface="+mn-lt"/>
                <a:cs typeface="+mn-lt"/>
              </a:rPr>
              <a:t> ja </a:t>
            </a:r>
            <a:r>
              <a:rPr lang="en-US" sz="2200" err="1">
                <a:latin typeface="Georgia Pro"/>
                <a:ea typeface="+mn-lt"/>
                <a:cs typeface="+mn-lt"/>
              </a:rPr>
              <a:t>mallien</a:t>
            </a:r>
            <a:r>
              <a:rPr lang="en-US" sz="2200" dirty="0">
                <a:latin typeface="Georgia Pro"/>
                <a:ea typeface="+mn-lt"/>
                <a:cs typeface="+mn-lt"/>
              </a:rPr>
              <a:t> </a:t>
            </a:r>
            <a:r>
              <a:rPr lang="en-US" sz="2200" b="1" err="1">
                <a:latin typeface="Georgia Pro"/>
                <a:ea typeface="+mn-lt"/>
                <a:cs typeface="+mn-lt"/>
              </a:rPr>
              <a:t>pohjalta</a:t>
            </a:r>
            <a:r>
              <a:rPr lang="en-US" sz="2200" dirty="0">
                <a:latin typeface="Georgia Pro"/>
                <a:ea typeface="+mn-lt"/>
                <a:cs typeface="+mn-lt"/>
              </a:rPr>
              <a:t>."</a:t>
            </a:r>
            <a:endParaRPr lang="en-US" sz="2200" dirty="0">
              <a:latin typeface="Georgia Pro"/>
              <a:cs typeface="Calibri"/>
            </a:endParaRPr>
          </a:p>
          <a:p>
            <a:r>
              <a:rPr lang="en-US" sz="2200" err="1">
                <a:latin typeface="Georgia Pro"/>
                <a:cs typeface="Calibri"/>
              </a:rPr>
              <a:t>Teemat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pysyvät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samana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läpi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kaikkien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haastatteluiden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err="1">
                <a:latin typeface="Georgia Pro"/>
                <a:cs typeface="Calibri"/>
              </a:rPr>
              <a:t>niiden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alakysymykset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voivat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vaihdella</a:t>
            </a:r>
            <a:r>
              <a:rPr lang="en-US" sz="2200" dirty="0">
                <a:latin typeface="Georgia Pro"/>
                <a:cs typeface="Calibri"/>
              </a:rPr>
              <a:t> (</a:t>
            </a:r>
            <a:r>
              <a:rPr lang="en-US" sz="2200" err="1">
                <a:latin typeface="Georgia Pro"/>
                <a:cs typeface="Calibri"/>
              </a:rPr>
              <a:t>hieman</a:t>
            </a:r>
            <a:r>
              <a:rPr lang="en-US" sz="2200" dirty="0">
                <a:latin typeface="Georgia Pro"/>
                <a:cs typeface="Calibri"/>
              </a:rPr>
              <a:t>) per </a:t>
            </a:r>
            <a:r>
              <a:rPr lang="en-US" sz="2200" err="1">
                <a:latin typeface="Georgia Pro"/>
                <a:cs typeface="Calibri"/>
              </a:rPr>
              <a:t>haastateltava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err="1">
                <a:latin typeface="Georgia Pro"/>
                <a:cs typeface="Calibri"/>
              </a:rPr>
              <a:t>Sekä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teemat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että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alakysymykset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laaditaan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etukäteen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osana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err="1">
                <a:latin typeface="Georgia Pro"/>
                <a:cs typeface="Calibri"/>
              </a:rPr>
              <a:t>haastattelurunkoa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r>
              <a:rPr lang="en-US" sz="2200" dirty="0" err="1">
                <a:latin typeface="Georgia Pro"/>
                <a:cs typeface="Calibri"/>
              </a:rPr>
              <a:t>Puolistrukturoidun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teemahaastattelun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hyvä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puoli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suhteessa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muihin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haastattelutyyppeihin</a:t>
            </a:r>
            <a:r>
              <a:rPr lang="en-US" sz="2200" dirty="0">
                <a:latin typeface="Georgia Pro"/>
                <a:cs typeface="Calibri"/>
              </a:rPr>
              <a:t> on se, </a:t>
            </a:r>
            <a:r>
              <a:rPr lang="en-US" sz="2200" dirty="0" err="1">
                <a:latin typeface="Georgia Pro"/>
                <a:cs typeface="Calibri"/>
              </a:rPr>
              <a:t>että</a:t>
            </a:r>
            <a:r>
              <a:rPr lang="en-US" sz="2200" dirty="0">
                <a:latin typeface="Georgia Pro"/>
                <a:cs typeface="Calibri"/>
              </a:rPr>
              <a:t> se </a:t>
            </a:r>
            <a:r>
              <a:rPr lang="en-US" sz="2200" dirty="0" err="1">
                <a:latin typeface="Georgia Pro"/>
                <a:cs typeface="Calibri"/>
              </a:rPr>
              <a:t>mahdollistaa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joustavuutta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dirty="0" err="1">
                <a:latin typeface="Georgia Pro"/>
                <a:cs typeface="Calibri"/>
              </a:rPr>
              <a:t>jos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aikana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huomaa</a:t>
            </a:r>
            <a:r>
              <a:rPr lang="en-US" sz="2200" dirty="0">
                <a:latin typeface="Georgia Pro"/>
                <a:cs typeface="Calibri"/>
              </a:rPr>
              <a:t>, </a:t>
            </a:r>
            <a:r>
              <a:rPr lang="en-US" sz="2200" dirty="0" err="1">
                <a:latin typeface="Georgia Pro"/>
                <a:cs typeface="Calibri"/>
              </a:rPr>
              <a:t>että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jatkokysymysten</a:t>
            </a:r>
            <a:r>
              <a:rPr lang="en-US" sz="2200" dirty="0">
                <a:latin typeface="Georgia Pro"/>
                <a:cs typeface="Calibri"/>
              </a:rPr>
              <a:t> tai </a:t>
            </a:r>
            <a:r>
              <a:rPr lang="en-US" sz="2200" dirty="0" err="1">
                <a:latin typeface="Georgia Pro"/>
                <a:cs typeface="Calibri"/>
              </a:rPr>
              <a:t>lisäkysymysten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esittäminen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kannattaisi</a:t>
            </a:r>
            <a:r>
              <a:rPr lang="en-US" sz="2200" dirty="0">
                <a:latin typeface="Georgia Pro"/>
                <a:cs typeface="Calibri"/>
              </a:rPr>
              <a:t>. </a:t>
            </a:r>
            <a:r>
              <a:rPr lang="en-US" sz="2200" dirty="0" err="1">
                <a:latin typeface="Georgia Pro"/>
                <a:cs typeface="Calibri"/>
              </a:rPr>
              <a:t>Ennalta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annetut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teemat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kuitenkin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ohjaavat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haastattelua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haastattelijan</a:t>
            </a:r>
            <a:r>
              <a:rPr lang="en-US" sz="2200" dirty="0">
                <a:latin typeface="Georgia Pro"/>
                <a:cs typeface="Calibri"/>
              </a:rPr>
              <a:t> </a:t>
            </a:r>
            <a:r>
              <a:rPr lang="en-US" sz="2200" dirty="0" err="1">
                <a:latin typeface="Georgia Pro"/>
                <a:cs typeface="Calibri"/>
              </a:rPr>
              <a:t>apuna</a:t>
            </a:r>
            <a:r>
              <a:rPr lang="en-US" sz="2200" dirty="0">
                <a:latin typeface="Georgia Pro"/>
                <a:cs typeface="Calibri"/>
              </a:rPr>
              <a:t>. </a:t>
            </a: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31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Luento 2: Haastattelut ja niiden käytäntö </vt:lpstr>
      <vt:lpstr>Miksi käyttää haastattelua tutkimusmenetelmänä? </vt:lpstr>
      <vt:lpstr>PowerPoint Presentation</vt:lpstr>
      <vt:lpstr>Eri haastattelutyypit</vt:lpstr>
      <vt:lpstr>PowerPoint Presentation</vt:lpstr>
      <vt:lpstr>Strukturoitu haastattelurunko-esimerkki </vt:lpstr>
      <vt:lpstr>Puolistrukturoitu haastattelurunko-esimerkki</vt:lpstr>
      <vt:lpstr>Tehtävä: mikä haastattelutyyppi valita ja miksi?</vt:lpstr>
      <vt:lpstr>Puolistrukturoitu teemahaastattelu</vt:lpstr>
      <vt:lpstr>Mikä on haastattelurunko? </vt:lpstr>
      <vt:lpstr>Erilaisia kysymystyyppejä</vt:lpstr>
      <vt:lpstr>Miten puolistrukturoidulle teemahaastattelulle luodaan haastattelurunko?</vt:lpstr>
      <vt:lpstr>PowerPoint Presentation</vt:lpstr>
      <vt:lpstr>PowerPoint Presentation</vt:lpstr>
      <vt:lpstr>Tarkentavia kysymyksiä voi keksiä esimerkiksi seuraavien tutkimuskysymykseen liittyvien ulottuvuuksien ympärille </vt:lpstr>
      <vt:lpstr>Esimerkki puolistrukturoidusta haastattelurungosta</vt:lpstr>
      <vt:lpstr>Luentotehtävä 2: teemojen ja alakysymysten keksiminen </vt:lpstr>
      <vt:lpstr>PowerPoint Presentation</vt:lpstr>
      <vt:lpstr>Haastattelutekniikka</vt:lpstr>
      <vt:lpstr>Mitä virheitä haastattelija tekee ja miten ne vaikuttavat haastatteluun?</vt:lpstr>
      <vt:lpstr>Ihmistieteiden ja haastattelututkimuksen etiikka </vt:lpstr>
      <vt:lpstr>PowerPoint Presentation</vt:lpstr>
      <vt:lpstr>Haastattelusuostumuslomake</vt:lpstr>
      <vt:lpstr>Haastatteluiden nauhoitus ja litterointi</vt:lpstr>
      <vt:lpstr>Haastattelupaikan valinta</vt:lpstr>
      <vt:lpstr>Itse haastattelun toteuttaminen</vt:lpstr>
      <vt:lpstr>Palautus 2: Haastattelurunko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1726</cp:revision>
  <dcterms:created xsi:type="dcterms:W3CDTF">2024-01-08T20:36:11Z</dcterms:created>
  <dcterms:modified xsi:type="dcterms:W3CDTF">2024-01-24T10:08:56Z</dcterms:modified>
</cp:coreProperties>
</file>