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4" r:id="rId3"/>
    <p:sldId id="280" r:id="rId4"/>
    <p:sldId id="278" r:id="rId5"/>
    <p:sldId id="259" r:id="rId6"/>
    <p:sldId id="263" r:id="rId7"/>
    <p:sldId id="279" r:id="rId8"/>
    <p:sldId id="264" r:id="rId9"/>
    <p:sldId id="274" r:id="rId10"/>
    <p:sldId id="281" r:id="rId11"/>
    <p:sldId id="261" r:id="rId12"/>
    <p:sldId id="265" r:id="rId13"/>
    <p:sldId id="267" r:id="rId14"/>
    <p:sldId id="271" r:id="rId15"/>
    <p:sldId id="272" r:id="rId16"/>
    <p:sldId id="282" r:id="rId17"/>
    <p:sldId id="266" r:id="rId18"/>
    <p:sldId id="275" r:id="rId19"/>
    <p:sldId id="285" r:id="rId20"/>
    <p:sldId id="270" r:id="rId21"/>
    <p:sldId id="268" r:id="rId22"/>
    <p:sldId id="276" r:id="rId23"/>
    <p:sldId id="269" r:id="rId24"/>
    <p:sldId id="262" r:id="rId25"/>
    <p:sldId id="283" r:id="rId26"/>
    <p:sldId id="273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BA0EC-9106-437C-988F-8D37EC10D3DE}" v="351" dt="2024-02-28T10:04:03.858"/>
    <p1510:client id="{D79FCFC8-C656-C1A8-CFF7-194913A5A925}" v="456" dt="2024-02-28T15:54:04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20T20:50:52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16060 15864 16383 0 0,'8'0'0'0'0,"6"0"0"0"0,4-4 0 0 0,4-5 0 0 0,1-4 0 0 0,0-1 0 0 0,5-5 0 0 0,-3-3 0 0 0,-2 2 0 0 0,3 0 0 0 0,4 1 0 0 0,-3-1 0 0 0,-1 3 0 0 0,-3 1 0 0 0,0 2 0 0 0,-5 1 0 0 0,-1-1 0 0 0,-4-3 0 0 0,0 2 0 0 0,-3-4 0 0 0,5 1 0 0 0,0 0 0 0 0,1-1 0 0 0,-2-1 0 0 0,0 3 0 0 0,-2 1 0 0 0,1-2 0 0 0,2 0 0 0 0,2 2 0 0 0,-2 0 0 0 0,0-4 0 0 0,2 0 0 0 0,1 1 0 0 0,6 3 0 0 0,2 4 0 0 0,1 5 0 0 0,-1-1 0 0 0,3-3 0 0 0,4 1 0 0 0,4 2 0 0 0,0 2 0 0 0,1 3 0 0 0,1-3 0 0 0,2 0 0 0 0,-2 1 0 0 0,4-2 0 0 0,1 0 0 0 0,-2 0 0 0 0,-5 3 0 0 0,-4 1 0 0 0,-1 2 0 0 0,2 0 0 0 0,-2 1 0 0 0,-1 0 0 0 0,-3 0 0 0 0,2 1 0 0 0,-1-1 0 0 0,-1 0 0 0 0,2 0 0 0 0,3 0 0 0 0,0 0 0 0 0,-1 0 0 0 0,-3 0 0 0 0,-3 0 0 0 0,3 0 0 0 0,3 0 0 0 0,8 0 0 0 0,0 0 0 0 0,6 0 0 0 0,10 0 0 0 0,6 0 0 0 0,1 0 0 0 0,0 0 0 0 0,2 0 0 0 0,-3-3 0 0 0,-9-3 0 0 0,-8 2 0 0 0,-2 0 0 0 0,-7-3 0 0 0,16 0 0 0 0,7-10 0 0 0,1-2 0 0 0,-2-2 0 0 0,-7 3 0 0 0,-5 4 0 0 0,-6 5 0 0 0,1 0 0 0 0,-2 1 0 0 0,0 3 0 0 0,0 1 0 0 0,9-1 0 0 0,12-5 0 0 0,3 0 0 0 0,2-2 0 0 0,-6 0 0 0 0,-6 0 0 0 0,-3 1 0 0 0,-8 2 0 0 0,1-1 0 0 0,1-6 0 0 0,-3 0 0 0 0,55-10 0 0 0,24 1 0 0 0,-2 4 0 0 0,-6 1 0 0 0,-6 2 0 0 0,-14 2 0 0 0,-15 2 0 0 0,-5 1 0 0 0,-8 1 0 0 0,9-2 0 0 0,2-10 0 0 0,-7-5 0 0 0,12-9 0 0 0,-1-1 0 0 0,-14 2 0 0 0,-10-1 0 0 0,-14 3 0 0 0,-11 7 0 0 0,-2 5 0 0 0,-3 2 0 0 0,-5 1 0 0 0,-3 0 0 0 0,0 0 0 0 0,-3-1 0 0 0,4 0 0 0 0,6-8 0 0 0,3-7 0 0 0,5-1 0 0 0,0 2 0 0 0,-5 3 0 0 0,-3 3 0 0 0,-3 4 0 0 0,-4-7 0 0 0,-1-1 0 0 0,0-2 0 0 0,-2 0 0 0 0,-1-1 0 0 0,3-5 0 0 0,-3-4 0 0 0,5 2 0 0 0,-1 4 0 0 0,1 2 0 0 0,-4 3 0 0 0,-3 0 0 0 0,-4-2 0 0 0,1-7 0 0 0,-1-2 0 0 0,2-10 0 0 0,-1 1 0 0 0,-1 2 0 0 0,6-1 0 0 0,0-8 0 0 0,-2-3 0 0 0,1 0 0 0 0,2 4 0 0 0,-1 5 0 0 0,-3 4 0 0 0,-3 6 0 0 0,-2 4 0 0 0,-3 5 0 0 0,-2-2 0 0 0,4-7 0 0 0,1 0 0 0 0,6 1 0 0 0,3-3 0 0 0,2-2 0 0 0,-2 0 0 0 0,-3-3 0 0 0,-4 0 0 0 0,-2 1 0 0 0,-3 1 0 0 0,3-1 0 0 0,0-4 0 0 0,3-1 0 0 0,0 3 0 0 0,3 2 0 0 0,-1-6 0 0 0,-2 0 0 0 0,-2-2 0 0 0,1-6 0 0 0,0 4 0 0 0,-2 5 0 0 0,3 5 0 0 0,0 2 0 0 0,1-4 0 0 0,1-2 0 0 0,-3 2 0 0 0,-1 1 0 0 0,-3 3 0 0 0,-1 2 0 0 0,2 1 0 0 0,1 5 0 0 0,0 5 0 0 0,6 2 0 0 0,1-2 0 0 0,-1-1 0 0 0,-2-3 0 0 0,-3 2 0 0 0,1 0 0 0 0,-1-2 0 0 0,0 0 0 0 0,-3 1 0 0 0,3 5 0 0 0,1-1 0 0 0,-2-1 0 0 0,-1-2 0 0 0,-2 2 0 0 0,0-2 0 0 0,2 4 0 0 0,1 2 0 0 0,4 0 0 0 0,-1-7 0 0 0,0-3 0 0 0,-3 0 0 0 0,-1 5 0 0 0,1 4 0 0 0,1 5 0 0 0,3-6 0 0 0,0 1 0 0 0,-2 1 0 0 0,-2-1 0 0 0,2-3 0 0 0,0 1 0 0 0,-1-1 0 0 0,-2-2 0 0 0,6 6 0 0 0,1 4 0 0 0,-1 3 0 0 0,-2 2 0 0 0,1 1 0 0 0,-1 1 0 0 0,-1 0 0 0 0,1-5 0 0 0,-1 0 0 0 0,0-5 0 0 0,-3 0 0 0 0,2 2 0 0 0,5-7 0 0 0,-1-4 0 0 0,-1-2 0 0 0,1 1 0 0 0,3-4 0 0 0,3-5 0 0 0,-2-5 0 0 0,2-2 0 0 0,-3 6 0 0 0,4 4 0 0 0,4-2 0 0 0,1-4 0 0 0,1 4 0 0 0,-4 2 0 0 0,0-2 0 0 0,-1 3 0 0 0,-3 3 0 0 0,0 7 0 0 0,1 4 0 0 0,-2-2 0 0 0,8-1 0 0 0,0-4 0 0 0,0 2 0 0 0,0 0 0 0 0,1-2 0 0 0,-1 6 0 0 0,-3-3 0 0 0,-2-3 0 0 0,4 1 0 0 0,-1 4 0 0 0,-5 4 0 0 0,8-1 0 0 0,-2-3 0 0 0,1 1 0 0 0,-4 2 0 0 0,-1-1 0 0 0,4-3 0 0 0,6-3 0 0 0,6-6 0 0 0,1 0 0 0 0,-5 0 0 0 0,-4 8 0 0 0,-2 6 0 0 0,-1 0 0 0 0,-1-1 0 0 0,0-1 0 0 0,0 3 0 0 0,1 1 0 0 0,3 3 0 0 0,2 1 0 0 0,0 1 0 0 0,-1 1 0 0 0,3 0 0 0 0,0-4 0 0 0,-4-1 0 0 0,-4 4 0 0 0,-4 2 0 0 0,-2 5 0 0 0,-4 1 0 0 0,5 3 0 0 0,3 0 0 0 0,-2-2 0 0 0,0 2 0 0 0,1-2 0 0 0,1-1 0 0 0,5-6 0 0 0,10-4 0 0 0,3 3 0 0 0,-5 1 0 0 0,-4 1 0 0 0,-7 0 0 0 0,-3-5 0 0 0,-1 2 0 0 0,4 2 0 0 0,3 4 0 0 0,0 8 0 0 0,5 10 0 0 0,0 5 0 0 0,0 1 0 0 0,-6 4 0 0 0,-2-1 0 0 0,-6 2 0 0 0,-4-1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20T20:50:52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16431 13652 16383 0 0,'0'-7'0'0'0,"0"-7"0"0"0,0-5 0 0 0,0-2 0 0 0,3 2 0 0 0,6-4 0 0 0,1-1 0 0 0,-1 0 0 0 0,-3-1 0 0 0,3-6 0 0 0,-2-3 0 0 0,-1-2 0 0 0,-1-4 0 0 0,-3 3 0 0 0,0-5 0 0 0,2 5 0 0 0,1 5 0 0 0,-1 0 0 0 0,4 2 0 0 0,-1-1 0 0 0,-1 0 0 0 0,-1-2 0 0 0,-2-2 0 0 0,-1 0 0 0 0,-2 2 0 0 0,1 4 0 0 0,-2-6 0 0 0,1-3 0 0 0,0 0 0 0 0,0 3 0 0 0,-1-4 0 0 0,1 1 0 0 0,0 4 0 0 0,0-1 0 0 0,0-2 0 0 0,0 2 0 0 0,0 3 0 0 0,0 3 0 0 0,0 2 0 0 0,8 3 0 0 0,2-6 0 0 0,-1-2 0 0 0,-1 0 0 0 0,-2-1 0 0 0,-3 1 0 0 0,3 2 0 0 0,-1-6 0 0 0,0-3 0 0 0,-1 0 0 0 0,-2 4 0 0 0,-1-1 0 0 0,4 7 0 0 0,0 4 0 0 0,3-5 0 0 0,1-5 0 0 0,-2-1 0 0 0,3 3 0 0 0,2-1 0 0 0,0 1 0 0 0,1-5 0 0 0,3 1 0 0 0,-2 2 0 0 0,1 0 0 0 0,5-2 0 0 0,-1 1 0 0 0,1 0 0 0 0,0-6 0 0 0,1 1 0 0 0,0 3 0 0 0,-3 1 0 0 0,-1 7 0 0 0,0 4 0 0 0,-2-1 0 0 0,0 1 0 0 0,-3-4 0 0 0,4-3 0 0 0,4 0 0 0 0,-3 1 0 0 0,1-5 0 0 0,0-4 0 0 0,2 2 0 0 0,-3 3 0 0 0,-1 4 0 0 0,-3 4 0 0 0,0 3 0 0 0,-2-3 0 0 0,1 1 0 0 0,2 1 0 0 0,-1 0 0 0 0,4 2 0 0 0,4 0 0 0 0,2 2 0 0 0,0-8 0 0 0,-3-3 0 0 0,2 2 0 0 0,2-3 0 0 0,0 5 0 0 0,-4 4 0 0 0,6 2 0 0 0,-1 1 0 0 0,-2 1 0 0 0,-4-4 0 0 0,2-2 0 0 0,-2 1 0 0 0,-1 4 0 0 0,0-1 0 0 0,1-1 0 0 0,1-1 0 0 0,-2 2 0 0 0,2-5 0 0 0,2 4 0 0 0,2 2 0 0 0,3-4 0 0 0,2 0 0 0 0,-1 4 0 0 0,-1 2 0 0 0,-2 0 0 0 0,3 4 0 0 0,1 1 0 0 0,-2 3 0 0 0,-1-1 0 0 0,-5-5 0 0 0,-2 0 0 0 0,-5 0 0 0 0,0 2 0 0 0,-3 1 0 0 0,0 2 0 0 0,3 1 0 0 0,-2-3 0 0 0,5 2 0 0 0,4-1 0 0 0,1-1 0 0 0,2 1 0 0 0,-5-1 0 0 0,0-1 0 0 0,-1-5 0 0 0,2 0 0 0 0,-4 0 0 0 0,0 0 0 0 0,0 0 0 0 0,6-1 0 0 0,3 4 0 0 0,0 1 0 0 0,4 0 0 0 0,5-2 0 0 0,0-4 0 0 0,6 1 0 0 0,-4 1 0 0 0,-1 0 0 0 0,-2 3 0 0 0,-3 2 0 0 0,5-1 0 0 0,3 3 0 0 0,0 3 0 0 0,28-7 0 0 0,5-5 0 0 0,-4 2 0 0 0,-11-3 0 0 0,-3 2 0 0 0,-7 1 0 0 0,4 1 0 0 0,5 3 0 0 0,16-2 0 0 0,3 1 0 0 0,-3 0 0 0 0,-10 0 0 0 0,-4 2 0 0 0,-4 1 0 0 0,0-5 0 0 0,3 1 0 0 0,-1 3 0 0 0,-2 5 0 0 0,-3 4 0 0 0,-1 4 0 0 0,16-2 0 0 0,21-4 0 0 0,56-4 0 0 0,45 0 0 0 0,71 2 0 0 0,34 4 0 0 0,-19 2 0 0 0,-51 2 0 0 0,-52 2 0 0 0,-40 1 0 0 0,-31 0 0 0 0,33 1 0 0 0,31-1 0 0 0,7 1 0 0 0,-21-1 0 0 0,-21-3 0 0 0,-29-2 0 0 0,-19 0 0 0 0,2-7 0 0 0,-4-4 0 0 0,-12-1 0 0 0,-9 4 0 0 0,-8-1 0 0 0,-7 3 0 0 0,-8 3 0 0 0,-5 3 0 0 0,7-6 0 0 0,5-4 0 0 0,-1-4 0 0 0,1 2 0 0 0,5 3 0 0 0,-2 5 0 0 0,-1-1 0 0 0,0 2 0 0 0,-7-1 0 0 0,-6 0 0 0 0,-5 2 0 0 0,2-2 0 0 0,3 1 0 0 0,1-2 0 0 0,-2-3 0 0 0,-1 1 0 0 0,-2 1 0 0 0,-2-3 0 0 0,-1-1 0 0 0,3 3 0 0 0,2 0 0 0 0,-2-3 0 0 0,0-1 0 0 0,-5-3 0 0 0,-2-5 0 0 0,-5-3 0 0 0,0 4 0 0 0,-3 1 0 0 0,-3 6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20T22:29:23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6316 20373 16383 0 0,'0'7'0'0'0,"0"11"0"0"0,0 13 0 0 0,0 9 0 0 0,0 13 0 0 0,-4 13 0 0 0,-1 13 0 0 0,-7 17 0 0 0,-2 19 0 0 0,-2 19 0 0 0,-7 14 0 0 0,2 1 0 0 0,0 1 0 0 0,0-5 0 0 0,3-13 0 0 0,5-13 0 0 0,5-5 0 0 0,4-10 0 0 0,2-3 0 0 0,1-8 0 0 0,2-9 0 0 0,0-6 0 0 0,0-6 0 0 0,-1-7 0 0 0,1-11 0 0 0,3-4 0 0 0,1-2 0 0 0,0-5 0 0 0,3-7 0 0 0,7 2 0 0 0,6 6 0 0 0,6 3 0 0 0,2 1 0 0 0,5 1 0 0 0,7-6 0 0 0,0-1 0 0 0,9-8 0 0 0,7-11 0 0 0,6-8 0 0 0,-2-7 0 0 0,6-5 0 0 0,24-3 0 0 0,39-1 0 0 0,43-1 0 0 0,15 0 0 0 0,5 1 0 0 0,-11 0 0 0 0,-28 0 0 0 0,-41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20T22:29:23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12065 20082 16383 0 0,'0'11'0'0'0,"0"20"0"0"0,0 26 0 0 0,0 27 0 0 0,0 25 0 0 0,0 25 0 0 0,0 20 0 0 0,0 10 0 0 0,0 4 0 0 0,0 3 0 0 0,0 4 0 0 0,0-14 0 0 0,4-7 0 0 0,8-7 0 0 0,7-5 0 0 0,7 2 0 0 0,7 4 0 0 0,6-11 0 0 0,3-11 0 0 0,-2-8 0 0 0,-7-16 0 0 0,2-14 0 0 0,-5-14 0 0 0,-4-17 0 0 0,6-9 0 0 0,-4-6 0 0 0,2-3 0 0 0,-1-3 0 0 0,3-5 0 0 0,2-8 0 0 0,16-3 0 0 0,10-2 0 0 0,14 1 0 0 0,24 3 0 0 0,19-1 0 0 0,8 0 0 0 0,-5-5 0 0 0,-1-4 0 0 0,-6-4 0 0 0,-13-16 0 0 0,-21-9 0 0 0,-16-6 0 0 0,-19-3 0 0 0,-16-1 0 0 0,-14 1 0 0 0,-9 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D3F76-0186-42FA-9825-A0F27C017B83}" type="datetimeFigureOut"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6D9DD-3E14-462B-BCC1-16BCDE7348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6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Avoimen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induktiivisen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koodaamisen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visualisointi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Yksittäisestä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yleiseen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koodit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kumpuvat</a:t>
            </a:r>
            <a:r>
              <a:rPr lang="en-US" dirty="0">
                <a:cs typeface="Calibri"/>
              </a:rPr>
              <a:t> '</a:t>
            </a:r>
            <a:r>
              <a:rPr lang="en-US" dirty="0" err="1">
                <a:cs typeface="Calibri"/>
              </a:rPr>
              <a:t>avoimesti</a:t>
            </a:r>
            <a:r>
              <a:rPr lang="en-US" dirty="0">
                <a:cs typeface="Calibri"/>
              </a:rPr>
              <a:t>' </a:t>
            </a:r>
            <a:r>
              <a:rPr lang="en-US" dirty="0" err="1">
                <a:cs typeface="Calibri"/>
              </a:rPr>
              <a:t>aineistosta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eikä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toisinpäin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niin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teoria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ensimmäisenä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silloin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kyseessä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suljettu</a:t>
            </a:r>
            <a:r>
              <a:rPr lang="en-US" dirty="0">
                <a:cs typeface="Calibri"/>
              </a:rPr>
              <a:t> '</a:t>
            </a:r>
            <a:r>
              <a:rPr lang="en-US" dirty="0" err="1">
                <a:cs typeface="Calibri"/>
              </a:rPr>
              <a:t>deduktiivinen</a:t>
            </a:r>
            <a:r>
              <a:rPr lang="en-US" dirty="0">
                <a:cs typeface="Calibri"/>
              </a:rPr>
              <a:t>' </a:t>
            </a:r>
            <a:r>
              <a:rPr lang="en-US" dirty="0" err="1">
                <a:cs typeface="Calibri"/>
              </a:rPr>
              <a:t>koodaus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yleisestä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yksittäiseen</a:t>
            </a:r>
            <a:r>
              <a:rPr lang="en-US" dirty="0"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D9DD-3E14-462B-BCC1-16BCDE73480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1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Esimerkki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ylemmän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tason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yhdistetyistä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koodeista</a:t>
            </a:r>
            <a:r>
              <a:rPr lang="en-US" dirty="0"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D9DD-3E14-462B-BCC1-16BCDE734805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6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Ero </a:t>
            </a:r>
            <a:r>
              <a:rPr lang="en-US" dirty="0" err="1">
                <a:cs typeface="Calibri"/>
              </a:rPr>
              <a:t>esim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Tilastolliseen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tutkimukseen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kekseliäisyys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luovuus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pienemmässä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roolissa</a:t>
            </a:r>
            <a:r>
              <a:rPr lang="en-US" dirty="0">
                <a:cs typeface="Calibri"/>
              </a:rPr>
              <a:t> (tai se on </a:t>
            </a:r>
            <a:r>
              <a:rPr lang="en-US" dirty="0" err="1">
                <a:cs typeface="Calibri"/>
              </a:rPr>
              <a:t>ainakin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erilaista</a:t>
            </a:r>
            <a:r>
              <a:rPr lang="en-US" dirty="0">
                <a:cs typeface="Calibri"/>
              </a:rPr>
              <a:t>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D9DD-3E14-462B-BCC1-16BCDE734805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9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Kuulua</a:t>
            </a:r>
            <a:r>
              <a:rPr lang="en-US" dirty="0">
                <a:cs typeface="Calibri"/>
              </a:rPr>
              <a:t> = </a:t>
            </a:r>
            <a:r>
              <a:rPr lang="en-US" dirty="0" err="1">
                <a:cs typeface="Calibri"/>
              </a:rPr>
              <a:t>luokittelu</a:t>
            </a:r>
          </a:p>
          <a:p>
            <a:r>
              <a:rPr lang="en-US" dirty="0" err="1">
                <a:cs typeface="Calibri"/>
              </a:rPr>
              <a:t>Edustaa</a:t>
            </a:r>
            <a:r>
              <a:rPr lang="en-US" dirty="0">
                <a:cs typeface="Calibri"/>
              </a:rPr>
              <a:t> = olla </a:t>
            </a:r>
            <a:r>
              <a:rPr lang="en-US" dirty="0" err="1">
                <a:cs typeface="Calibri"/>
              </a:rPr>
              <a:t>jonkin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paikalla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sijaisena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D9DD-3E14-462B-BCC1-16BCDE734805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0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Huom </a:t>
            </a:r>
            <a:r>
              <a:rPr lang="en-US" err="1">
                <a:cs typeface="Calibri"/>
              </a:rPr>
              <a:t>tässä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ero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aiempaan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esimerkkiin</a:t>
            </a:r>
            <a:r>
              <a:rPr lang="en-US" dirty="0">
                <a:cs typeface="Calibri"/>
              </a:rPr>
              <a:t>. </a:t>
            </a:r>
            <a:r>
              <a:rPr lang="en-US" err="1">
                <a:cs typeface="Calibri"/>
              </a:rPr>
              <a:t>Koodaamista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voi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tehdä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värikorostuksilla</a:t>
            </a:r>
            <a:r>
              <a:rPr lang="en-US" dirty="0">
                <a:cs typeface="Calibri"/>
              </a:rPr>
              <a:t> tai </a:t>
            </a:r>
            <a:r>
              <a:rPr lang="en-US" err="1">
                <a:cs typeface="Calibri"/>
              </a:rPr>
              <a:t>taulukoimalla</a:t>
            </a:r>
            <a:r>
              <a:rPr lang="en-US" dirty="0">
                <a:cs typeface="Calibri"/>
              </a:rPr>
              <a:t>. </a:t>
            </a:r>
          </a:p>
          <a:p>
            <a:r>
              <a:rPr lang="en-US" dirty="0">
                <a:cs typeface="Calibri"/>
              </a:rPr>
              <a:t>Huom </a:t>
            </a:r>
            <a:r>
              <a:rPr lang="en-US" dirty="0" err="1">
                <a:cs typeface="Calibri"/>
              </a:rPr>
              <a:t>tässä</a:t>
            </a:r>
            <a:r>
              <a:rPr lang="en-US" dirty="0">
                <a:cs typeface="Calibri"/>
              </a:rPr>
              <a:t> on ns. </a:t>
            </a:r>
            <a:r>
              <a:rPr lang="en-US" dirty="0" err="1">
                <a:cs typeface="Calibri"/>
              </a:rPr>
              <a:t>Ensimmäisen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kierroksen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koodit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jalostettu</a:t>
            </a:r>
            <a:r>
              <a:rPr lang="en-US" dirty="0">
                <a:cs typeface="Calibri"/>
              </a:rPr>
              <a:t> tai </a:t>
            </a:r>
            <a:r>
              <a:rPr lang="en-US" dirty="0" err="1">
                <a:cs typeface="Calibri"/>
              </a:rPr>
              <a:t>yhdistetty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kierroksen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abstraktimmeiksi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koodeiksi</a:t>
            </a:r>
            <a:r>
              <a:rPr lang="en-US" dirty="0">
                <a:cs typeface="Calibri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D9DD-3E14-462B-BCC1-16BCDE734805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Huom. </a:t>
            </a:r>
            <a:r>
              <a:rPr lang="en-US" dirty="0" err="1">
                <a:cs typeface="Calibri"/>
              </a:rPr>
              <a:t>Tässä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tutkimuskysymys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informoi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teemoja</a:t>
            </a:r>
            <a:r>
              <a:rPr lang="en-US" dirty="0"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D9DD-3E14-462B-BCC1-16BCDE734805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54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Varmasti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kurssin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työläin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palautus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muut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tulevat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olemaan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helpompia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Tässä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huomaa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laadullisen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analyysin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työläys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korostuu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vielä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myöhemmin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verrattuna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määrälliseen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analyysiin</a:t>
            </a:r>
            <a:r>
              <a:rPr lang="en-US" dirty="0">
                <a:cs typeface="Calibri"/>
              </a:rPr>
              <a:t>, jota </a:t>
            </a:r>
            <a:r>
              <a:rPr lang="en-US" dirty="0" err="1">
                <a:cs typeface="Calibri"/>
              </a:rPr>
              <a:t>tullaan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tekemään</a:t>
            </a:r>
            <a:r>
              <a:rPr lang="en-US" dirty="0">
                <a:cs typeface="Calibri"/>
              </a:rPr>
              <a:t>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D9DD-3E14-462B-BCC1-16BCDE734805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57/fohpe.v23i1.544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WQ8zF55Gqw" TargetMode="External"/><Relationship Id="rId7" Type="http://schemas.openxmlformats.org/officeDocument/2006/relationships/hyperlink" Target="https://www.youtube.com/watch?v=XOYhkUC21wQ" TargetMode="External"/><Relationship Id="rId2" Type="http://schemas.openxmlformats.org/officeDocument/2006/relationships/hyperlink" Target="https://www.youtube.com/watch?v=Re-wfflbhA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CE6zhdTHAI" TargetMode="External"/><Relationship Id="rId5" Type="http://schemas.openxmlformats.org/officeDocument/2006/relationships/hyperlink" Target="https://www.youtube.com/watch?v=A0MF3U4ITqY" TargetMode="External"/><Relationship Id="rId4" Type="http://schemas.openxmlformats.org/officeDocument/2006/relationships/hyperlink" Target="https://www.youtube.com/watch?v=1erIajGqux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11135-017-0574-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75114371560995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91DA0601-B11C-3101-1B64-2A5C58E72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93" b="-5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852" y="716553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>
                <a:latin typeface="Georgia Pro"/>
                <a:cs typeface="Calibri Light"/>
              </a:rPr>
              <a:t>Luento 4 </a:t>
            </a:r>
            <a:endParaRPr lang="en-US" sz="5200">
              <a:latin typeface="Georgia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853" y="4593375"/>
            <a:ext cx="3973386" cy="1485319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400" dirty="0" err="1">
                <a:latin typeface="Georgia Pro"/>
                <a:ea typeface="+mn-lt"/>
                <a:cs typeface="+mn-lt"/>
              </a:rPr>
              <a:t>Induktiivinen</a:t>
            </a:r>
            <a:r>
              <a:rPr lang="en-US" sz="1400" dirty="0">
                <a:latin typeface="Georgia Pro"/>
                <a:ea typeface="+mn-lt"/>
                <a:cs typeface="+mn-lt"/>
              </a:rPr>
              <a:t> </a:t>
            </a:r>
            <a:r>
              <a:rPr lang="en-US" sz="1400" dirty="0" err="1">
                <a:latin typeface="Georgia Pro"/>
                <a:ea typeface="+mn-lt"/>
                <a:cs typeface="+mn-lt"/>
              </a:rPr>
              <a:t>koodaus</a:t>
            </a:r>
            <a:r>
              <a:rPr lang="en-US" sz="1400" dirty="0">
                <a:latin typeface="Georgia Pro"/>
                <a:ea typeface="+mn-lt"/>
                <a:cs typeface="+mn-lt"/>
              </a:rPr>
              <a:t> ja </a:t>
            </a:r>
            <a:r>
              <a:rPr lang="en-US" sz="1400" dirty="0" err="1">
                <a:latin typeface="Georgia Pro"/>
                <a:ea typeface="+mn-lt"/>
                <a:cs typeface="+mn-lt"/>
              </a:rPr>
              <a:t>teema-analyysi</a:t>
            </a:r>
          </a:p>
          <a:p>
            <a:pPr algn="l"/>
            <a:endParaRPr lang="en-US" sz="1400" dirty="0">
              <a:latin typeface="Georgia Pro"/>
              <a:ea typeface="+mn-lt"/>
              <a:cs typeface="+mn-lt"/>
            </a:endParaRPr>
          </a:p>
          <a:p>
            <a:pPr algn="l"/>
            <a:r>
              <a:rPr lang="en-US" sz="1400" dirty="0" err="1">
                <a:latin typeface="Georgia Pro"/>
                <a:ea typeface="+mn-lt"/>
                <a:cs typeface="+mn-lt"/>
              </a:rPr>
              <a:t>Ihmisten</a:t>
            </a:r>
            <a:r>
              <a:rPr lang="en-US" sz="1400" dirty="0">
                <a:latin typeface="Georgia Pro"/>
                <a:ea typeface="+mn-lt"/>
                <a:cs typeface="+mn-lt"/>
              </a:rPr>
              <a:t> ja </a:t>
            </a:r>
            <a:r>
              <a:rPr lang="en-US" sz="1400" dirty="0" err="1">
                <a:latin typeface="Georgia Pro"/>
                <a:ea typeface="+mn-lt"/>
                <a:cs typeface="+mn-lt"/>
              </a:rPr>
              <a:t>organisaatioiden</a:t>
            </a:r>
            <a:r>
              <a:rPr lang="en-US" sz="1400" dirty="0">
                <a:latin typeface="Georgia Pro"/>
                <a:ea typeface="+mn-lt"/>
                <a:cs typeface="+mn-lt"/>
              </a:rPr>
              <a:t> </a:t>
            </a:r>
            <a:r>
              <a:rPr lang="en-US" sz="1400" dirty="0" err="1">
                <a:latin typeface="Georgia Pro"/>
                <a:ea typeface="+mn-lt"/>
                <a:cs typeface="+mn-lt"/>
              </a:rPr>
              <a:t>tutkimus</a:t>
            </a:r>
            <a:endParaRPr lang="en-US" sz="1400" dirty="0">
              <a:latin typeface="Georgia Pro"/>
              <a:ea typeface="+mn-lt"/>
              <a:cs typeface="+mn-lt"/>
            </a:endParaRPr>
          </a:p>
          <a:p>
            <a:pPr algn="l"/>
            <a:r>
              <a:rPr lang="en-US" sz="1400" dirty="0">
                <a:latin typeface="Georgia Pro"/>
                <a:ea typeface="+mn-lt"/>
                <a:cs typeface="+mn-lt"/>
              </a:rPr>
              <a:t>Aalto-</a:t>
            </a:r>
            <a:r>
              <a:rPr lang="en-US" sz="1400" err="1">
                <a:latin typeface="Georgia Pro"/>
                <a:ea typeface="+mn-lt"/>
                <a:cs typeface="+mn-lt"/>
              </a:rPr>
              <a:t>yliopisto</a:t>
            </a:r>
            <a:r>
              <a:rPr lang="en-US" sz="1400" dirty="0">
                <a:latin typeface="Georgia Pro"/>
                <a:ea typeface="+mn-lt"/>
                <a:cs typeface="+mn-lt"/>
              </a:rPr>
              <a:t>, </a:t>
            </a:r>
            <a:r>
              <a:rPr lang="en-US" sz="1400" err="1">
                <a:latin typeface="Georgia Pro"/>
                <a:ea typeface="+mn-lt"/>
                <a:cs typeface="+mn-lt"/>
              </a:rPr>
              <a:t>kevät</a:t>
            </a:r>
            <a:r>
              <a:rPr lang="en-US" sz="1400" dirty="0">
                <a:latin typeface="Georgia Pro"/>
                <a:ea typeface="+mn-lt"/>
                <a:cs typeface="+mn-lt"/>
              </a:rPr>
              <a:t> 2024</a:t>
            </a:r>
          </a:p>
          <a:p>
            <a:pPr algn="l"/>
            <a:r>
              <a:rPr lang="en-US" sz="1400" err="1">
                <a:latin typeface="Georgia Pro"/>
                <a:ea typeface="+mn-lt"/>
                <a:cs typeface="+mn-lt"/>
              </a:rPr>
              <a:t>Luennoitsija</a:t>
            </a:r>
            <a:r>
              <a:rPr lang="en-US" sz="1400" dirty="0">
                <a:latin typeface="Georgia Pro"/>
                <a:ea typeface="+mn-lt"/>
                <a:cs typeface="+mn-lt"/>
              </a:rPr>
              <a:t> Vivi </a:t>
            </a:r>
            <a:r>
              <a:rPr lang="en-US" sz="1400" err="1">
                <a:latin typeface="Georgia Pro"/>
                <a:ea typeface="+mn-lt"/>
                <a:cs typeface="+mn-lt"/>
              </a:rPr>
              <a:t>Säiläkivi</a:t>
            </a:r>
            <a:endParaRPr lang="en-US" sz="1400">
              <a:latin typeface="Georgia Pro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76D4-2472-42AF-B6B7-32635D45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Georgia Pro"/>
                <a:cs typeface="Calibri Light"/>
              </a:rPr>
              <a:t>Konkreettinen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esimerkki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koodaamisesta</a:t>
            </a:r>
            <a:endParaRPr lang="en-US" err="1">
              <a:latin typeface="Georgia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1EC8-627F-B9AD-0678-74B8544CD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Katso   </a:t>
            </a:r>
            <a:r>
              <a:rPr lang="en-US" dirty="0">
                <a:ea typeface="+mn-lt"/>
                <a:cs typeface="+mn-lt"/>
              </a:rPr>
              <a:t>https://aaltofi-my.sharepoint.com/:b:/g/personal/vivi_sailakivi_aalto_fi/ETy23Rtb37VAlNl-MzUT8GkB6awDGScSzOZk11CwuQMNmw?e=nM9jrx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443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10E00-B00F-5E78-D340-8E5F6BE5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err="1">
                <a:latin typeface="Georgia Pro"/>
                <a:cs typeface="Calibri Light"/>
              </a:rPr>
              <a:t>Minkä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asioiden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perusteella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voi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kehittää</a:t>
            </a:r>
            <a:r>
              <a:rPr lang="en-US" dirty="0">
                <a:latin typeface="Georgia Pro"/>
                <a:cs typeface="Calibri Light"/>
              </a:rPr>
              <a:t> tai </a:t>
            </a:r>
            <a:r>
              <a:rPr lang="en-US" err="1">
                <a:latin typeface="Georgia Pro"/>
                <a:cs typeface="Calibri Light"/>
              </a:rPr>
              <a:t>keksiä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koodeja</a:t>
            </a:r>
            <a:r>
              <a:rPr lang="en-US" dirty="0">
                <a:latin typeface="Georgia Pro"/>
                <a:cs typeface="Calibri Light"/>
              </a:rPr>
              <a:t>? </a:t>
            </a:r>
            <a:endParaRPr lang="en-US" dirty="0">
              <a:latin typeface="Georgia Pro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3EE57-0F5F-8A65-7A8E-74EDA922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>
                <a:latin typeface="Georgia Pro"/>
                <a:cs typeface="Calibri"/>
              </a:rPr>
              <a:t>Painotus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sanalla</a:t>
            </a:r>
            <a:r>
              <a:rPr lang="en-US" sz="2400" dirty="0">
                <a:latin typeface="Georgia Pro"/>
                <a:cs typeface="Calibri"/>
              </a:rPr>
              <a:t> '</a:t>
            </a:r>
            <a:r>
              <a:rPr lang="en-US" sz="2400" err="1">
                <a:latin typeface="Georgia Pro"/>
                <a:cs typeface="Calibri"/>
              </a:rPr>
              <a:t>keksiä</a:t>
            </a:r>
            <a:r>
              <a:rPr lang="en-US" sz="2400" dirty="0">
                <a:latin typeface="Georgia Pro"/>
                <a:cs typeface="Calibri"/>
              </a:rPr>
              <a:t>'. </a:t>
            </a:r>
            <a:r>
              <a:rPr lang="en-US" sz="2400" err="1">
                <a:latin typeface="Georgia Pro"/>
                <a:cs typeface="Calibri"/>
              </a:rPr>
              <a:t>Koodien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luominen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vaatii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kekseliäisyyttä</a:t>
            </a:r>
            <a:r>
              <a:rPr lang="en-US" sz="2400" dirty="0">
                <a:latin typeface="Georgia Pro"/>
                <a:cs typeface="Calibri"/>
              </a:rPr>
              <a:t>. Jos </a:t>
            </a:r>
            <a:r>
              <a:rPr lang="en-US" sz="2400" err="1">
                <a:latin typeface="Georgia Pro"/>
                <a:cs typeface="Calibri"/>
              </a:rPr>
              <a:t>siis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tunnistaa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jonkin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aiheen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aineistossa</a:t>
            </a:r>
            <a:r>
              <a:rPr lang="en-US" sz="2400" dirty="0">
                <a:latin typeface="Georgia Pro"/>
                <a:cs typeface="Calibri"/>
              </a:rPr>
              <a:t>, </a:t>
            </a:r>
            <a:r>
              <a:rPr lang="en-US" sz="2400" err="1">
                <a:latin typeface="Georgia Pro"/>
                <a:cs typeface="Calibri"/>
              </a:rPr>
              <a:t>tarvitsee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käyttää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omaa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kekseliäisyyttä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sen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tiivistämiseen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koodimuotoon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eli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aihetta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kuvailevaksi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lyhyemmäksi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lauseeksi</a:t>
            </a:r>
            <a:r>
              <a:rPr lang="en-US" sz="2400" dirty="0">
                <a:latin typeface="Georgia Pro"/>
                <a:cs typeface="Calibri"/>
              </a:rPr>
              <a:t> tai </a:t>
            </a:r>
            <a:r>
              <a:rPr lang="en-US" sz="2400" err="1">
                <a:latin typeface="Georgia Pro"/>
                <a:cs typeface="Calibri"/>
              </a:rPr>
              <a:t>sanaksi</a:t>
            </a:r>
            <a:r>
              <a:rPr lang="en-US" sz="2400" dirty="0">
                <a:latin typeface="Georgia Pro"/>
                <a:cs typeface="Calibri"/>
              </a:rPr>
              <a:t>. </a:t>
            </a:r>
            <a:r>
              <a:rPr lang="en-US" sz="2400" err="1">
                <a:latin typeface="Georgia Pro"/>
                <a:cs typeface="Calibri"/>
              </a:rPr>
              <a:t>Koodien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keksiminen</a:t>
            </a:r>
            <a:r>
              <a:rPr lang="en-US" sz="2400" dirty="0">
                <a:latin typeface="Georgia Pro"/>
                <a:cs typeface="Calibri"/>
              </a:rPr>
              <a:t> on </a:t>
            </a:r>
            <a:r>
              <a:rPr lang="en-US" sz="2400" err="1">
                <a:latin typeface="Georgia Pro"/>
                <a:cs typeface="Calibri"/>
              </a:rPr>
              <a:t>siis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vapaata</a:t>
            </a:r>
            <a:r>
              <a:rPr lang="en-US" sz="2400" dirty="0">
                <a:latin typeface="Georgia Pro"/>
                <a:cs typeface="Calibri"/>
              </a:rPr>
              <a:t> ja </a:t>
            </a:r>
            <a:r>
              <a:rPr lang="en-US" sz="2400" err="1">
                <a:latin typeface="Georgia Pro"/>
                <a:cs typeface="Calibri"/>
              </a:rPr>
              <a:t>luovaa</a:t>
            </a:r>
            <a:r>
              <a:rPr lang="en-US" sz="2400" dirty="0">
                <a:latin typeface="Georgia Pro"/>
                <a:cs typeface="Calibri"/>
              </a:rPr>
              <a:t>, </a:t>
            </a:r>
            <a:r>
              <a:rPr lang="en-US" sz="2400" err="1">
                <a:latin typeface="Georgia Pro"/>
                <a:cs typeface="Calibri"/>
              </a:rPr>
              <a:t>mikä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voi</a:t>
            </a:r>
            <a:r>
              <a:rPr lang="en-US" sz="2400" dirty="0">
                <a:latin typeface="Georgia Pro"/>
                <a:cs typeface="Calibri"/>
              </a:rPr>
              <a:t> olla </a:t>
            </a:r>
            <a:r>
              <a:rPr lang="en-US" sz="2400" err="1">
                <a:latin typeface="Georgia Pro"/>
                <a:cs typeface="Calibri"/>
              </a:rPr>
              <a:t>sekä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innostavaa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että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painostavaa</a:t>
            </a:r>
            <a:r>
              <a:rPr lang="en-US" sz="2400" dirty="0">
                <a:latin typeface="Georgia Pro"/>
                <a:cs typeface="Calibri"/>
              </a:rPr>
              <a:t>. </a:t>
            </a:r>
            <a:r>
              <a:rPr lang="en-US" sz="2400" err="1">
                <a:latin typeface="Georgia Pro"/>
                <a:cs typeface="Calibri"/>
              </a:rPr>
              <a:t>Avoimessa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koodauksessa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ei</a:t>
            </a:r>
            <a:r>
              <a:rPr lang="en-US" sz="2400" dirty="0">
                <a:latin typeface="Georgia Pro"/>
                <a:cs typeface="Calibri"/>
              </a:rPr>
              <a:t> ole </a:t>
            </a:r>
            <a:r>
              <a:rPr lang="en-US" sz="2400" err="1">
                <a:latin typeface="Georgia Pro"/>
                <a:cs typeface="Calibri"/>
              </a:rPr>
              <a:t>valmiita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vastauksia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siihen</a:t>
            </a:r>
            <a:r>
              <a:rPr lang="en-US" sz="2400" dirty="0">
                <a:latin typeface="Georgia Pro"/>
                <a:cs typeface="Calibri"/>
              </a:rPr>
              <a:t>, </a:t>
            </a:r>
            <a:r>
              <a:rPr lang="en-US" sz="2400" err="1">
                <a:latin typeface="Georgia Pro"/>
                <a:cs typeface="Calibri"/>
              </a:rPr>
              <a:t>mitä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koodeja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tulisi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liittää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omaan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aineistoon</a:t>
            </a:r>
            <a:r>
              <a:rPr lang="en-US" sz="2400" dirty="0">
                <a:latin typeface="Georgia Pro"/>
                <a:cs typeface="Calibri"/>
              </a:rPr>
              <a:t>. </a:t>
            </a:r>
          </a:p>
          <a:p>
            <a:r>
              <a:rPr lang="en-US" sz="2400" err="1">
                <a:latin typeface="Georgia Pro"/>
                <a:cs typeface="Calibri"/>
              </a:rPr>
              <a:t>Esimerkeistä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voi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kuitenkin</a:t>
            </a:r>
            <a:r>
              <a:rPr lang="en-US" sz="2400" dirty="0">
                <a:latin typeface="Georgia Pro"/>
                <a:cs typeface="Calibri"/>
              </a:rPr>
              <a:t> hakea </a:t>
            </a:r>
            <a:r>
              <a:rPr lang="en-US" sz="2400" err="1">
                <a:latin typeface="Georgia Pro"/>
                <a:cs typeface="Calibri"/>
              </a:rPr>
              <a:t>inspiraatiota</a:t>
            </a:r>
            <a:r>
              <a:rPr lang="en-US" sz="2400" dirty="0">
                <a:latin typeface="Georgia Pro"/>
                <a:cs typeface="Calibri"/>
              </a:rPr>
              <a:t> ja </a:t>
            </a:r>
            <a:r>
              <a:rPr lang="en-US" sz="2400" err="1">
                <a:latin typeface="Georgia Pro"/>
                <a:cs typeface="Calibri"/>
              </a:rPr>
              <a:t>ohjaavia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apukysymyksiä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voi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käyttää</a:t>
            </a:r>
            <a:r>
              <a:rPr lang="en-US" sz="2400" dirty="0">
                <a:latin typeface="Georgia Pro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426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5EA77-C3C9-C35D-D7E1-BC2C48F9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err="1">
                <a:latin typeface="Georgia Pro"/>
                <a:cs typeface="Calibri Light"/>
              </a:rPr>
              <a:t>Esimerkkejä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apukysymyksistä</a:t>
            </a:r>
            <a:r>
              <a:rPr lang="en-US" dirty="0">
                <a:latin typeface="Georgia Pro"/>
                <a:cs typeface="Calibri Light"/>
              </a:rPr>
              <a:t> 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C3453-C604-3415-D8B6-A647B9FE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latin typeface="Georgia Pro"/>
                <a:cs typeface="Calibri"/>
              </a:rPr>
              <a:t>Mihin </a:t>
            </a:r>
            <a:r>
              <a:rPr lang="en-US" sz="1800" dirty="0" err="1">
                <a:latin typeface="Georgia Pro"/>
                <a:cs typeface="Calibri"/>
              </a:rPr>
              <a:t>yleisempään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kategoriaan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tämä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aineiston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osa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i="1" dirty="0" err="1">
                <a:latin typeface="Georgia Pro"/>
                <a:cs typeface="Calibri"/>
              </a:rPr>
              <a:t>kuuluu</a:t>
            </a:r>
            <a:r>
              <a:rPr lang="en-US" sz="1800" dirty="0">
                <a:latin typeface="Georgia Pro"/>
                <a:cs typeface="Calibri"/>
              </a:rPr>
              <a:t>?</a:t>
            </a:r>
          </a:p>
          <a:p>
            <a:r>
              <a:rPr lang="en-US" sz="1800" dirty="0" err="1">
                <a:latin typeface="Georgia Pro"/>
                <a:cs typeface="Calibri"/>
              </a:rPr>
              <a:t>Mitä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tämä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aineiston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osa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i="1" dirty="0" err="1">
                <a:latin typeface="Georgia Pro"/>
                <a:cs typeface="Calibri"/>
              </a:rPr>
              <a:t>edustaa</a:t>
            </a:r>
            <a:r>
              <a:rPr lang="en-US" sz="1800" dirty="0">
                <a:latin typeface="Georgia Pro"/>
                <a:cs typeface="Calibri"/>
              </a:rPr>
              <a:t>?</a:t>
            </a:r>
          </a:p>
          <a:p>
            <a:r>
              <a:rPr lang="en-US" sz="1800" dirty="0">
                <a:latin typeface="Georgia Pro"/>
                <a:cs typeface="Calibri"/>
              </a:rPr>
              <a:t>Mihin </a:t>
            </a:r>
            <a:r>
              <a:rPr lang="en-US" sz="1800" dirty="0" err="1">
                <a:latin typeface="Georgia Pro"/>
                <a:cs typeface="Calibri"/>
              </a:rPr>
              <a:t>aiheeseen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liittyvä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i="1" dirty="0" err="1">
                <a:latin typeface="Georgia Pro"/>
                <a:cs typeface="Calibri"/>
              </a:rPr>
              <a:t>tapaus</a:t>
            </a:r>
            <a:r>
              <a:rPr lang="en-US" sz="1800" i="1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tämä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aineiston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osa</a:t>
            </a:r>
            <a:r>
              <a:rPr lang="en-US" sz="1800" dirty="0">
                <a:latin typeface="Georgia Pro"/>
                <a:cs typeface="Calibri"/>
              </a:rPr>
              <a:t> on? </a:t>
            </a:r>
          </a:p>
          <a:p>
            <a:r>
              <a:rPr lang="en-US" sz="1800" dirty="0" err="1">
                <a:latin typeface="Georgia Pro"/>
                <a:cs typeface="Calibri"/>
              </a:rPr>
              <a:t>Mitä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tässä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aineiston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osassa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i="1" dirty="0" err="1">
                <a:latin typeface="Georgia Pro"/>
                <a:cs typeface="Calibri"/>
              </a:rPr>
              <a:t>tapahtuu</a:t>
            </a:r>
            <a:r>
              <a:rPr lang="en-US" sz="1800" dirty="0">
                <a:latin typeface="Georgia Pro"/>
                <a:cs typeface="Calibri"/>
              </a:rPr>
              <a:t>? </a:t>
            </a:r>
          </a:p>
          <a:p>
            <a:r>
              <a:rPr lang="en-US" sz="1800" dirty="0" err="1">
                <a:latin typeface="Georgia Pro"/>
                <a:cs typeface="Calibri"/>
              </a:rPr>
              <a:t>Mitä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haastateltava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sanoo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i="1" dirty="0" err="1">
                <a:latin typeface="Georgia Pro"/>
                <a:cs typeface="Calibri"/>
              </a:rPr>
              <a:t>tekevänsä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tässä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aineiston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osassa</a:t>
            </a:r>
            <a:r>
              <a:rPr lang="en-US" sz="1800" dirty="0">
                <a:latin typeface="Georgia Pro"/>
                <a:cs typeface="Calibri"/>
              </a:rPr>
              <a:t>? </a:t>
            </a:r>
          </a:p>
          <a:p>
            <a:endParaRPr lang="en-US" sz="1800" dirty="0">
              <a:latin typeface="Georgia Pro"/>
              <a:cs typeface="Calibri"/>
            </a:endParaRPr>
          </a:p>
          <a:p>
            <a:r>
              <a:rPr lang="en-US" sz="1800" dirty="0" err="1">
                <a:latin typeface="Georgia Pro"/>
                <a:cs typeface="Calibri"/>
              </a:rPr>
              <a:t>Koodien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määrän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tiivistäminen</a:t>
            </a:r>
            <a:r>
              <a:rPr lang="en-US" sz="1800" dirty="0">
                <a:latin typeface="Georgia Pro"/>
                <a:cs typeface="Calibri"/>
              </a:rPr>
              <a:t>: </a:t>
            </a:r>
            <a:r>
              <a:rPr lang="en-US" sz="1800" dirty="0" err="1">
                <a:latin typeface="Georgia Pro"/>
                <a:cs typeface="Calibri"/>
              </a:rPr>
              <a:t>kysy</a:t>
            </a:r>
            <a:r>
              <a:rPr lang="en-US" sz="1800" dirty="0">
                <a:latin typeface="Georgia Pro"/>
                <a:cs typeface="Calibri"/>
              </a:rPr>
              <a:t>, </a:t>
            </a:r>
            <a:r>
              <a:rPr lang="en-US" sz="1800" b="1" i="1" dirty="0" err="1">
                <a:latin typeface="Georgia Pro"/>
                <a:cs typeface="Calibri"/>
              </a:rPr>
              <a:t>mitä</a:t>
            </a:r>
            <a:r>
              <a:rPr lang="en-US" sz="1800" b="1" i="1" dirty="0">
                <a:latin typeface="Georgia Pro"/>
                <a:cs typeface="Calibri"/>
              </a:rPr>
              <a:t> </a:t>
            </a:r>
            <a:r>
              <a:rPr lang="en-US" sz="1800" b="1" i="1" dirty="0" err="1">
                <a:latin typeface="Georgia Pro"/>
                <a:cs typeface="Calibri"/>
              </a:rPr>
              <a:t>yhteistä</a:t>
            </a:r>
            <a:r>
              <a:rPr lang="en-US" sz="1800" b="1" i="1" dirty="0">
                <a:latin typeface="Georgia Pro"/>
                <a:cs typeface="Calibri"/>
              </a:rPr>
              <a:t> </a:t>
            </a:r>
            <a:r>
              <a:rPr lang="en-US" sz="1800" b="1" i="1" dirty="0" err="1">
                <a:latin typeface="Georgia Pro"/>
                <a:cs typeface="Calibri"/>
              </a:rPr>
              <a:t>koodeilla</a:t>
            </a:r>
            <a:r>
              <a:rPr lang="en-US" sz="1800" b="1" i="1" dirty="0">
                <a:latin typeface="Georgia Pro"/>
                <a:cs typeface="Calibri"/>
              </a:rPr>
              <a:t> on.</a:t>
            </a:r>
            <a:r>
              <a:rPr lang="en-US" sz="1800" dirty="0">
                <a:latin typeface="Georgia Pro"/>
                <a:cs typeface="Calibri"/>
              </a:rPr>
              <a:t> Jos </a:t>
            </a:r>
            <a:r>
              <a:rPr lang="en-US" sz="1800" dirty="0" err="1">
                <a:latin typeface="Georgia Pro"/>
                <a:cs typeface="Calibri"/>
              </a:rPr>
              <a:t>löydät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koodien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välillä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yhteneväisyyksiä</a:t>
            </a:r>
            <a:r>
              <a:rPr lang="en-US" sz="1800" dirty="0">
                <a:latin typeface="Georgia Pro"/>
                <a:cs typeface="Calibri"/>
              </a:rPr>
              <a:t>, </a:t>
            </a:r>
            <a:r>
              <a:rPr lang="en-US" sz="1800" dirty="0" err="1">
                <a:latin typeface="Georgia Pro"/>
                <a:cs typeface="Calibri"/>
              </a:rPr>
              <a:t>yhdistä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niitä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yksittäisiksi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kattavammiksi</a:t>
            </a:r>
            <a:r>
              <a:rPr lang="en-US" sz="1800" dirty="0">
                <a:latin typeface="Georgia Pro"/>
                <a:cs typeface="Calibri"/>
              </a:rPr>
              <a:t> </a:t>
            </a:r>
            <a:r>
              <a:rPr lang="en-US" sz="1800" dirty="0" err="1">
                <a:latin typeface="Georgia Pro"/>
                <a:cs typeface="Calibri"/>
              </a:rPr>
              <a:t>koodeiksi</a:t>
            </a:r>
            <a:r>
              <a:rPr lang="en-US" sz="1800" dirty="0">
                <a:latin typeface="Georgia Pro"/>
                <a:cs typeface="Calibri"/>
              </a:rPr>
              <a:t>. 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6083-AF2A-EDE8-D957-04209491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white box&#10;&#10;Description automatically generated">
            <a:extLst>
              <a:ext uri="{FF2B5EF4-FFF2-40B4-BE49-F238E27FC236}">
                <a16:creationId xmlns:a16="http://schemas.microsoft.com/office/drawing/2014/main" id="{C7AA712A-A0F5-C312-41D0-9070C4976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887" y="183545"/>
            <a:ext cx="5547144" cy="630564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F4D04-6BB5-DD65-AB01-ABFF81C3DE7F}"/>
              </a:ext>
            </a:extLst>
          </p:cNvPr>
          <p:cNvSpPr txBox="1"/>
          <p:nvPr/>
        </p:nvSpPr>
        <p:spPr>
          <a:xfrm>
            <a:off x="6770984" y="5638405"/>
            <a:ext cx="47770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eorgia Pro"/>
                <a:ea typeface="+mn-lt"/>
                <a:cs typeface="+mn-lt"/>
              </a:rPr>
              <a:t>Clark ja </a:t>
            </a:r>
            <a:r>
              <a:rPr lang="en-US" sz="1400" err="1">
                <a:latin typeface="Georgia Pro"/>
                <a:ea typeface="+mn-lt"/>
                <a:cs typeface="+mn-lt"/>
              </a:rPr>
              <a:t>muut</a:t>
            </a:r>
            <a:r>
              <a:rPr lang="en-US" sz="1400" dirty="0">
                <a:latin typeface="Georgia Pro"/>
                <a:ea typeface="+mn-lt"/>
                <a:cs typeface="+mn-lt"/>
              </a:rPr>
              <a:t>, 2021, </a:t>
            </a:r>
            <a:r>
              <a:rPr lang="en-US" sz="1400" i="1" dirty="0">
                <a:latin typeface="Georgia Pro"/>
                <a:ea typeface="+mn-lt"/>
                <a:cs typeface="+mn-lt"/>
              </a:rPr>
              <a:t>Bryman's Social Research Methods</a:t>
            </a:r>
            <a:r>
              <a:rPr lang="en-US" sz="1400" dirty="0">
                <a:latin typeface="Georgia Pro"/>
                <a:ea typeface="+mn-lt"/>
                <a:cs typeface="+mn-lt"/>
              </a:rPr>
              <a:t>, Oxford University Press, s. 1760</a:t>
            </a:r>
            <a:endParaRPr lang="en-US" sz="1400" dirty="0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72161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580E6-9532-EFFE-EF39-ECC92F53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err="1">
                <a:latin typeface="Georgia Pro"/>
                <a:cs typeface="Calibri Light"/>
              </a:rPr>
              <a:t>Koodaamisvaiheiden</a:t>
            </a:r>
            <a:r>
              <a:rPr lang="en-US" dirty="0">
                <a:latin typeface="Georgia Pro"/>
                <a:cs typeface="Calibri Light"/>
              </a:rPr>
              <a:t> 3 ja 4 </a:t>
            </a:r>
            <a:r>
              <a:rPr lang="en-US" err="1">
                <a:latin typeface="Georgia Pro"/>
                <a:cs typeface="Calibri Light"/>
              </a:rPr>
              <a:t>jälkeen</a:t>
            </a:r>
            <a:endParaRPr lang="en-US">
              <a:latin typeface="Georgia Pro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0B87E-57E1-86DF-E678-D73A5F352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Georgia Pro"/>
                <a:cs typeface="Calibri"/>
              </a:rPr>
              <a:t>Tee </a:t>
            </a:r>
            <a:r>
              <a:rPr lang="en-US" dirty="0" err="1">
                <a:latin typeface="Georgia Pro"/>
                <a:cs typeface="Calibri"/>
              </a:rPr>
              <a:t>koodikirja</a:t>
            </a:r>
            <a:endParaRPr lang="en-US" dirty="0">
              <a:cs typeface="Calibri" panose="020F0502020204030204"/>
            </a:endParaRPr>
          </a:p>
          <a:p>
            <a:r>
              <a:rPr lang="en-US" dirty="0" err="1">
                <a:latin typeface="Georgia Pro"/>
                <a:cs typeface="Calibri"/>
              </a:rPr>
              <a:t>Listaa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ylemmän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tason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koodit</a:t>
            </a:r>
            <a:r>
              <a:rPr lang="en-US" dirty="0">
                <a:latin typeface="Georgia Pro"/>
                <a:cs typeface="Calibri"/>
              </a:rPr>
              <a:t> ja </a:t>
            </a:r>
            <a:r>
              <a:rPr lang="en-US" dirty="0" err="1">
                <a:latin typeface="Georgia Pro"/>
                <a:cs typeface="Calibri"/>
              </a:rPr>
              <a:t>niiden</a:t>
            </a:r>
            <a:r>
              <a:rPr lang="en-US" dirty="0">
                <a:latin typeface="Georgia Pro"/>
                <a:cs typeface="Calibri"/>
              </a:rPr>
              <a:t> alle </a:t>
            </a:r>
            <a:r>
              <a:rPr lang="en-US" dirty="0" err="1">
                <a:latin typeface="Georgia Pro"/>
                <a:cs typeface="Calibri"/>
              </a:rPr>
              <a:t>alemman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tason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koodit</a:t>
            </a:r>
            <a:r>
              <a:rPr lang="en-US" dirty="0">
                <a:latin typeface="Georgia Pro"/>
                <a:cs typeface="Calibri"/>
              </a:rPr>
              <a:t>. </a:t>
            </a:r>
          </a:p>
          <a:p>
            <a:r>
              <a:rPr lang="en-US" dirty="0" err="1">
                <a:latin typeface="Georgia Pro"/>
                <a:cs typeface="Calibri"/>
              </a:rPr>
              <a:t>Listaa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jokaisen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alemman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tason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koodin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yhteyteen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koodia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edustava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suora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lainaus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aineistosta</a:t>
            </a:r>
            <a:r>
              <a:rPr lang="en-US" dirty="0">
                <a:latin typeface="Georgia Pro"/>
                <a:cs typeface="Calibri"/>
              </a:rPr>
              <a:t>. 1-2 </a:t>
            </a:r>
            <a:r>
              <a:rPr lang="en-US" dirty="0" err="1">
                <a:latin typeface="Georgia Pro"/>
                <a:cs typeface="Calibri"/>
              </a:rPr>
              <a:t>sitaattia</a:t>
            </a:r>
            <a:r>
              <a:rPr lang="en-US" dirty="0">
                <a:latin typeface="Georgia Pro"/>
                <a:cs typeface="Calibri"/>
              </a:rPr>
              <a:t> per </a:t>
            </a:r>
            <a:r>
              <a:rPr lang="en-US" dirty="0" err="1">
                <a:latin typeface="Georgia Pro"/>
                <a:cs typeface="Calibri"/>
              </a:rPr>
              <a:t>alemman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tason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koodi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riittää</a:t>
            </a:r>
            <a:r>
              <a:rPr lang="en-US" dirty="0">
                <a:latin typeface="Georgia Pro"/>
                <a:cs typeface="Calibri"/>
              </a:rPr>
              <a:t>. 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78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6DB9-CA58-AF96-44A4-728315DB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382058"/>
            <a:ext cx="10515600" cy="1325563"/>
          </a:xfrm>
        </p:spPr>
        <p:txBody>
          <a:bodyPr/>
          <a:lstStyle/>
          <a:p>
            <a:r>
              <a:rPr lang="en-US" err="1">
                <a:latin typeface="Georgia Pro"/>
                <a:cs typeface="Calibri Light"/>
              </a:rPr>
              <a:t>Esimerkki</a:t>
            </a:r>
            <a:r>
              <a:rPr lang="en-US" dirty="0">
                <a:latin typeface="Georgia Pro"/>
                <a:cs typeface="Calibri Light"/>
              </a:rPr>
              <a:t> 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3CEFB82-D117-BA73-4E6A-02A054676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40" y="1799058"/>
            <a:ext cx="5928473" cy="4162425"/>
          </a:xfr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9E3D2EE-3220-6A42-D0D5-3DF172656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16" y="304799"/>
            <a:ext cx="4745685" cy="62573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4FF9570-47E7-11A9-1893-54367C707F33}"/>
                  </a:ext>
                </a:extLst>
              </p14:cNvPr>
              <p14:cNvContentPartPr/>
              <p14:nvPr/>
            </p14:nvContentPartPr>
            <p14:xfrm>
              <a:off x="4624182" y="1762735"/>
              <a:ext cx="2807865" cy="3086233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4FF9570-47E7-11A9-1893-54367C707F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6185" y="1744737"/>
                <a:ext cx="2843499" cy="312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B65113-A7C6-3EF9-BD3B-47A1C1FF69FD}"/>
                  </a:ext>
                </a:extLst>
              </p14:cNvPr>
              <p14:cNvContentPartPr/>
              <p14:nvPr/>
            </p14:nvContentPartPr>
            <p14:xfrm>
              <a:off x="4736576" y="2142447"/>
              <a:ext cx="2711522" cy="1839487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B65113-A7C6-3EF9-BD3B-47A1C1FF69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8938" y="2124812"/>
                <a:ext cx="2747157" cy="187511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0705E30-A687-BADF-E2E9-80C93FB643F2}"/>
              </a:ext>
            </a:extLst>
          </p:cNvPr>
          <p:cNvSpPr txBox="1"/>
          <p:nvPr/>
        </p:nvSpPr>
        <p:spPr>
          <a:xfrm>
            <a:off x="401792" y="6110278"/>
            <a:ext cx="58632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latin typeface="Georgia Pro"/>
                <a:ea typeface="+mn-lt"/>
                <a:cs typeface="+mn-lt"/>
              </a:rPr>
              <a:t>Vears</a:t>
            </a:r>
            <a:r>
              <a:rPr lang="en-US" sz="1000" dirty="0">
                <a:latin typeface="Georgia Pro"/>
                <a:ea typeface="+mn-lt"/>
                <a:cs typeface="+mn-lt"/>
              </a:rPr>
              <a:t>, D. F., &amp; Gillam, L. (2022). Inductive content analysis: A guide for beginning qualitative researchers. </a:t>
            </a:r>
            <a:r>
              <a:rPr lang="en-US" sz="1000" i="1" dirty="0">
                <a:latin typeface="Georgia Pro"/>
                <a:ea typeface="+mn-lt"/>
                <a:cs typeface="+mn-lt"/>
              </a:rPr>
              <a:t>Focus on Health Professional Education: A Multi-Professional Journal</a:t>
            </a:r>
            <a:r>
              <a:rPr lang="en-US" sz="1000" dirty="0">
                <a:latin typeface="Georgia Pro"/>
                <a:ea typeface="+mn-lt"/>
                <a:cs typeface="+mn-lt"/>
              </a:rPr>
              <a:t>, </a:t>
            </a:r>
            <a:r>
              <a:rPr lang="en-US" sz="1000" i="1" dirty="0">
                <a:latin typeface="Georgia Pro"/>
                <a:ea typeface="+mn-lt"/>
                <a:cs typeface="+mn-lt"/>
              </a:rPr>
              <a:t>23</a:t>
            </a:r>
            <a:r>
              <a:rPr lang="en-US" sz="1000" dirty="0">
                <a:latin typeface="Georgia Pro"/>
                <a:ea typeface="+mn-lt"/>
                <a:cs typeface="+mn-lt"/>
              </a:rPr>
              <a:t>(1), 111–127. </a:t>
            </a:r>
            <a:r>
              <a:rPr lang="en-US" sz="1000" dirty="0">
                <a:latin typeface="Georgia Pro"/>
                <a:ea typeface="+mn-lt"/>
                <a:cs typeface="+mn-lt"/>
                <a:hlinkClick r:id="rId8"/>
              </a:rPr>
              <a:t>https://doi.org/10.11157/fohpe.v23i1.544</a:t>
            </a:r>
            <a:endParaRPr lang="en-US" sz="1000">
              <a:latin typeface="Georgia Pro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73A97-38E4-B89D-2B54-7DE0909C8A4B}"/>
              </a:ext>
            </a:extLst>
          </p:cNvPr>
          <p:cNvSpPr txBox="1"/>
          <p:nvPr/>
        </p:nvSpPr>
        <p:spPr>
          <a:xfrm>
            <a:off x="9420327" y="1134539"/>
            <a:ext cx="163782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latin typeface="Georgia Pro"/>
                <a:cs typeface="Calibri"/>
              </a:rPr>
              <a:t>Ylempi</a:t>
            </a:r>
            <a:r>
              <a:rPr lang="en-US" sz="1200" dirty="0">
                <a:latin typeface="Georgia Pro"/>
                <a:cs typeface="Calibri"/>
              </a:rPr>
              <a:t> </a:t>
            </a:r>
            <a:r>
              <a:rPr lang="en-US" sz="1200" err="1">
                <a:latin typeface="Georgia Pro"/>
                <a:cs typeface="Calibri"/>
              </a:rPr>
              <a:t>taso</a:t>
            </a:r>
            <a:endParaRPr lang="en-US" sz="1200" dirty="0" err="1">
              <a:latin typeface="Georgia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3326F7-3503-18DA-5A4C-9016199F8F0E}"/>
              </a:ext>
            </a:extLst>
          </p:cNvPr>
          <p:cNvSpPr txBox="1"/>
          <p:nvPr/>
        </p:nvSpPr>
        <p:spPr>
          <a:xfrm>
            <a:off x="9560791" y="1590052"/>
            <a:ext cx="16434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latin typeface="Georgia Pro"/>
                <a:cs typeface="Calibri"/>
              </a:rPr>
              <a:t>Alempi</a:t>
            </a:r>
            <a:r>
              <a:rPr lang="en-US" sz="1400" dirty="0">
                <a:latin typeface="Georgia Pro"/>
                <a:cs typeface="Calibri"/>
              </a:rPr>
              <a:t> </a:t>
            </a:r>
            <a:r>
              <a:rPr lang="en-US" sz="1400" err="1">
                <a:latin typeface="Georgia Pro"/>
                <a:cs typeface="Calibri"/>
              </a:rPr>
              <a:t>taso</a:t>
            </a:r>
            <a:endParaRPr lang="en-US" sz="1600" err="1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91704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389A-4A82-7B27-4EFA-9A2AD341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eorgia Pro"/>
                <a:cs typeface="Calibri Light"/>
              </a:rPr>
              <a:t>Konkreettinen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dirty="0" err="1">
                <a:latin typeface="Georgia Pro"/>
                <a:cs typeface="Calibri Light"/>
              </a:rPr>
              <a:t>esimerkki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dirty="0" err="1">
                <a:latin typeface="Georgia Pro"/>
                <a:cs typeface="Calibri Light"/>
              </a:rPr>
              <a:t>koodikirjasta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dirty="0" err="1">
                <a:latin typeface="Georgia Pro"/>
                <a:cs typeface="Calibri Light"/>
              </a:rPr>
              <a:t>sitaatteineen</a:t>
            </a:r>
            <a:endParaRPr lang="en-US" dirty="0">
              <a:latin typeface="Georgia Pro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3AE4D0-9BBE-C37E-04A0-A74C7D9BD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4436"/>
            <a:ext cx="3846783" cy="4849828"/>
          </a:xfrm>
        </p:spPr>
      </p:pic>
    </p:spTree>
    <p:extLst>
      <p:ext uri="{BB962C8B-B14F-4D97-AF65-F5344CB8AC3E}">
        <p14:creationId xmlns:p14="http://schemas.microsoft.com/office/powerpoint/2010/main" val="377362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8BAF6-9418-8EDB-4E31-8C326653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err="1">
                <a:latin typeface="Georgia Pro"/>
                <a:cs typeface="Calibri Light"/>
              </a:rPr>
              <a:t>Huomioita</a:t>
            </a:r>
            <a:endParaRPr lang="en-US" err="1">
              <a:latin typeface="Georgia Pro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A0C93-C488-5FFA-11FE-30C02191A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94" y="1547719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err="1">
                <a:latin typeface="Georgia Pro"/>
                <a:cs typeface="Calibri"/>
              </a:rPr>
              <a:t>Koodaaminen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ei</a:t>
            </a:r>
            <a:r>
              <a:rPr lang="en-US" sz="2000" dirty="0">
                <a:latin typeface="Georgia Pro"/>
                <a:cs typeface="Calibri"/>
              </a:rPr>
              <a:t> ole </a:t>
            </a:r>
            <a:r>
              <a:rPr lang="en-US" sz="2000" err="1">
                <a:latin typeface="Georgia Pro"/>
                <a:cs typeface="Calibri"/>
              </a:rPr>
              <a:t>itse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analysointiprosessi</a:t>
            </a:r>
            <a:r>
              <a:rPr lang="en-US" sz="2000" dirty="0">
                <a:latin typeface="Georgia Pro"/>
                <a:cs typeface="Calibri"/>
              </a:rPr>
              <a:t>. Se on vain </a:t>
            </a:r>
            <a:r>
              <a:rPr lang="en-US" sz="2000" err="1">
                <a:latin typeface="Georgia Pro"/>
                <a:cs typeface="Calibri"/>
              </a:rPr>
              <a:t>osa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analyysiä</a:t>
            </a:r>
            <a:r>
              <a:rPr lang="en-US" sz="2000" dirty="0">
                <a:latin typeface="Georgia Pro"/>
                <a:cs typeface="Calibri"/>
              </a:rPr>
              <a:t>. </a:t>
            </a:r>
            <a:r>
              <a:rPr lang="en-US" sz="2000" err="1">
                <a:latin typeface="Georgia Pro"/>
                <a:cs typeface="Calibri"/>
              </a:rPr>
              <a:t>Koodaaminen</a:t>
            </a:r>
            <a:r>
              <a:rPr lang="en-US" sz="2000" dirty="0">
                <a:latin typeface="Georgia Pro"/>
                <a:cs typeface="Calibri"/>
              </a:rPr>
              <a:t> on </a:t>
            </a:r>
            <a:r>
              <a:rPr lang="en-US" sz="2000" err="1">
                <a:latin typeface="Georgia Pro"/>
                <a:cs typeface="Calibri"/>
              </a:rPr>
              <a:t>keino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miettiä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aineiston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merkitystä</a:t>
            </a:r>
            <a:r>
              <a:rPr lang="en-US" sz="2000" dirty="0">
                <a:latin typeface="Georgia Pro"/>
                <a:cs typeface="Calibri"/>
              </a:rPr>
              <a:t> ja </a:t>
            </a:r>
            <a:r>
              <a:rPr lang="en-US" sz="2000" err="1">
                <a:latin typeface="Georgia Pro"/>
                <a:cs typeface="Calibri"/>
              </a:rPr>
              <a:t>vähentää</a:t>
            </a:r>
            <a:r>
              <a:rPr lang="en-US" sz="2000" dirty="0">
                <a:latin typeface="Georgia Pro"/>
                <a:cs typeface="Calibri"/>
              </a:rPr>
              <a:t> tai </a:t>
            </a:r>
            <a:r>
              <a:rPr lang="en-US" sz="2000" err="1">
                <a:latin typeface="Georgia Pro"/>
                <a:cs typeface="Calibri"/>
              </a:rPr>
              <a:t>tiivistää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aineistoa</a:t>
            </a:r>
            <a:r>
              <a:rPr lang="en-US" sz="2000" dirty="0">
                <a:latin typeface="Georgia Pro"/>
                <a:cs typeface="Calibri"/>
              </a:rPr>
              <a:t> ja </a:t>
            </a:r>
            <a:r>
              <a:rPr lang="en-US" sz="2000" err="1">
                <a:latin typeface="Georgia Pro"/>
                <a:cs typeface="Calibri"/>
              </a:rPr>
              <a:t>sen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laajuutta</a:t>
            </a:r>
            <a:r>
              <a:rPr lang="en-US" sz="2000" dirty="0">
                <a:latin typeface="Georgia Pro"/>
                <a:cs typeface="Calibri"/>
              </a:rPr>
              <a:t>. </a:t>
            </a:r>
          </a:p>
          <a:p>
            <a:r>
              <a:rPr lang="en-US" sz="2000" err="1">
                <a:latin typeface="Georgia Pro"/>
                <a:cs typeface="Calibri"/>
              </a:rPr>
              <a:t>Koodaamisen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jälkeen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havainnot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pitää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vielä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tulkita</a:t>
            </a:r>
            <a:r>
              <a:rPr lang="en-US" sz="2000" dirty="0">
                <a:latin typeface="Georgia Pro"/>
                <a:cs typeface="Calibri"/>
              </a:rPr>
              <a:t> (</a:t>
            </a:r>
            <a:r>
              <a:rPr lang="en-US" sz="2000" err="1">
                <a:latin typeface="Georgia Pro"/>
                <a:cs typeface="Calibri"/>
              </a:rPr>
              <a:t>miettiä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aineiston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merkitystä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tutkimuskysymyksen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suhteen</a:t>
            </a:r>
            <a:r>
              <a:rPr lang="en-US" sz="2000" dirty="0">
                <a:latin typeface="Georgia Pro"/>
                <a:cs typeface="Calibri"/>
              </a:rPr>
              <a:t>) </a:t>
            </a:r>
            <a:r>
              <a:rPr lang="en-US" sz="2000" err="1">
                <a:latin typeface="Georgia Pro"/>
                <a:cs typeface="Calibri"/>
              </a:rPr>
              <a:t>analyysimenetelmän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avulla</a:t>
            </a:r>
            <a:r>
              <a:rPr lang="en-US" sz="2000" dirty="0">
                <a:latin typeface="Georgia Pro"/>
                <a:cs typeface="Calibri"/>
              </a:rPr>
              <a:t>. </a:t>
            </a:r>
          </a:p>
          <a:p>
            <a:r>
              <a:rPr lang="en-US" sz="2000" err="1">
                <a:latin typeface="Georgia Pro"/>
                <a:cs typeface="Calibri"/>
              </a:rPr>
              <a:t>Itse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analyysiin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sovelletaan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tällä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kurssilla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teema-analyysiä</a:t>
            </a:r>
            <a:r>
              <a:rPr lang="en-US" sz="2000" dirty="0">
                <a:latin typeface="Georgia Pro"/>
                <a:cs typeface="Calibri"/>
              </a:rPr>
              <a:t>...</a:t>
            </a:r>
          </a:p>
          <a:p>
            <a:endParaRPr lang="en-US" sz="2000" dirty="0">
              <a:latin typeface="Georgia Pro"/>
              <a:cs typeface="Calibri"/>
            </a:endParaRPr>
          </a:p>
          <a:p>
            <a:r>
              <a:rPr lang="en-US" sz="2000" err="1">
                <a:latin typeface="Georgia Pro"/>
                <a:cs typeface="Calibri"/>
              </a:rPr>
              <a:t>Koodaamisen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voi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tehdä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esim</a:t>
            </a:r>
            <a:r>
              <a:rPr lang="en-US" sz="2000" dirty="0">
                <a:latin typeface="Georgia Pro"/>
                <a:cs typeface="Calibri"/>
              </a:rPr>
              <a:t>. </a:t>
            </a:r>
            <a:r>
              <a:rPr lang="en-US" sz="2000" err="1">
                <a:latin typeface="Georgia Pro"/>
                <a:cs typeface="Calibri"/>
              </a:rPr>
              <a:t>Wordissä</a:t>
            </a:r>
            <a:r>
              <a:rPr lang="en-US" sz="2000" dirty="0">
                <a:latin typeface="Georgia Pro"/>
                <a:cs typeface="Calibri"/>
              </a:rPr>
              <a:t> tai </a:t>
            </a:r>
            <a:r>
              <a:rPr lang="en-US" sz="2000" err="1">
                <a:latin typeface="Georgia Pro"/>
                <a:cs typeface="Calibri"/>
              </a:rPr>
              <a:t>käsin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printatulle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litteraatille</a:t>
            </a:r>
            <a:r>
              <a:rPr lang="en-US" sz="2000" dirty="0">
                <a:latin typeface="Georgia Pro"/>
                <a:cs typeface="Calibri"/>
              </a:rPr>
              <a:t>. </a:t>
            </a:r>
            <a:endParaRPr lang="en-US" sz="2000">
              <a:latin typeface="Georgia Pro"/>
              <a:cs typeface="Calibri"/>
            </a:endParaRPr>
          </a:p>
          <a:p>
            <a:r>
              <a:rPr lang="en-US" sz="2000" err="1">
                <a:latin typeface="Georgia Pro"/>
                <a:cs typeface="Calibri"/>
              </a:rPr>
              <a:t>Erityisesti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englanninkielinen</a:t>
            </a:r>
            <a:r>
              <a:rPr lang="en-US" sz="2000" dirty="0">
                <a:latin typeface="Georgia Pro"/>
                <a:cs typeface="Calibri"/>
              </a:rPr>
              <a:t> internet on </a:t>
            </a:r>
            <a:r>
              <a:rPr lang="en-US" sz="2000" err="1">
                <a:latin typeface="Georgia Pro"/>
                <a:cs typeface="Calibri"/>
              </a:rPr>
              <a:t>täynnä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esimerkkejä</a:t>
            </a:r>
            <a:r>
              <a:rPr lang="en-US" sz="2000" dirty="0">
                <a:latin typeface="Georgia Pro"/>
                <a:cs typeface="Calibri"/>
              </a:rPr>
              <a:t> (kts. inductive qualitative coding).</a:t>
            </a:r>
          </a:p>
          <a:p>
            <a:r>
              <a:rPr lang="en-US" sz="2000" dirty="0">
                <a:latin typeface="Georgia Pro"/>
                <a:cs typeface="Calibri"/>
              </a:rPr>
              <a:t>Koska </a:t>
            </a:r>
            <a:r>
              <a:rPr lang="en-US" sz="2000" err="1">
                <a:latin typeface="Georgia Pro"/>
                <a:cs typeface="Calibri"/>
              </a:rPr>
              <a:t>koodaaminen</a:t>
            </a:r>
            <a:r>
              <a:rPr lang="en-US" sz="2000" dirty="0">
                <a:latin typeface="Georgia Pro"/>
                <a:cs typeface="Calibri"/>
              </a:rPr>
              <a:t> on </a:t>
            </a:r>
            <a:r>
              <a:rPr lang="en-US" sz="2000" err="1">
                <a:latin typeface="Georgia Pro"/>
                <a:cs typeface="Calibri"/>
              </a:rPr>
              <a:t>subjektiivinen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prosessi</a:t>
            </a:r>
            <a:r>
              <a:rPr lang="en-US" sz="2000" dirty="0">
                <a:latin typeface="Georgia Pro"/>
                <a:cs typeface="Calibri"/>
              </a:rPr>
              <a:t>, on </a:t>
            </a:r>
            <a:r>
              <a:rPr lang="en-US" sz="2000" err="1">
                <a:latin typeface="Georgia Pro"/>
                <a:cs typeface="Calibri"/>
              </a:rPr>
              <a:t>tärkeää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tallentaa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työskentelyvaiheita</a:t>
            </a:r>
            <a:r>
              <a:rPr lang="en-US" sz="2000" dirty="0">
                <a:latin typeface="Georgia Pro"/>
                <a:cs typeface="Calibri"/>
              </a:rPr>
              <a:t> ja </a:t>
            </a:r>
            <a:r>
              <a:rPr lang="en-US" sz="2000" err="1">
                <a:latin typeface="Georgia Pro"/>
                <a:cs typeface="Calibri"/>
              </a:rPr>
              <a:t>jakaa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tiedosto</a:t>
            </a:r>
            <a:r>
              <a:rPr lang="en-US" sz="2000" dirty="0">
                <a:latin typeface="Georgia Pro"/>
                <a:cs typeface="Calibri"/>
              </a:rPr>
              <a:t> tai </a:t>
            </a:r>
            <a:r>
              <a:rPr lang="en-US" sz="2000" err="1">
                <a:latin typeface="Georgia Pro"/>
                <a:cs typeface="Calibri"/>
              </a:rPr>
              <a:t>dokumentti</a:t>
            </a:r>
            <a:r>
              <a:rPr lang="en-US" sz="2000" dirty="0">
                <a:latin typeface="Georgia Pro"/>
                <a:cs typeface="Calibri"/>
              </a:rPr>
              <a:t>, </a:t>
            </a:r>
            <a:r>
              <a:rPr lang="en-US" sz="2000" err="1">
                <a:latin typeface="Georgia Pro"/>
                <a:cs typeface="Calibri"/>
              </a:rPr>
              <a:t>johon</a:t>
            </a:r>
            <a:r>
              <a:rPr lang="en-US" sz="2000" dirty="0">
                <a:latin typeface="Georgia Pro"/>
                <a:cs typeface="Calibri"/>
              </a:rPr>
              <a:t> on </a:t>
            </a:r>
            <a:r>
              <a:rPr lang="en-US" sz="2000" err="1">
                <a:latin typeface="Georgia Pro"/>
                <a:cs typeface="Calibri"/>
              </a:rPr>
              <a:t>tehnyt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koodaamisen</a:t>
            </a:r>
            <a:r>
              <a:rPr lang="en-US" sz="2000" dirty="0">
                <a:latin typeface="Georgia Pro"/>
                <a:cs typeface="Calibri"/>
              </a:rPr>
              <a:t> ja </a:t>
            </a:r>
            <a:r>
              <a:rPr lang="en-US" sz="2000" err="1">
                <a:latin typeface="Georgia Pro"/>
                <a:cs typeface="Calibri"/>
              </a:rPr>
              <a:t>josta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näkee</a:t>
            </a:r>
            <a:r>
              <a:rPr lang="en-US" sz="2000" dirty="0">
                <a:latin typeface="Georgia Pro"/>
                <a:cs typeface="Calibri"/>
              </a:rPr>
              <a:t>, </a:t>
            </a:r>
            <a:r>
              <a:rPr lang="en-US" sz="2000" err="1">
                <a:latin typeface="Georgia Pro"/>
                <a:cs typeface="Calibri"/>
              </a:rPr>
              <a:t>mikä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koodi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liittyy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mihinkin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aineiston</a:t>
            </a:r>
            <a:r>
              <a:rPr lang="en-US" sz="2000" dirty="0">
                <a:latin typeface="Georgia Pro"/>
                <a:cs typeface="Calibri"/>
              </a:rPr>
              <a:t> </a:t>
            </a:r>
            <a:r>
              <a:rPr lang="en-US" sz="2000" err="1">
                <a:latin typeface="Georgia Pro"/>
                <a:cs typeface="Calibri"/>
              </a:rPr>
              <a:t>osaan</a:t>
            </a:r>
            <a:r>
              <a:rPr lang="en-US" sz="2000" dirty="0">
                <a:latin typeface="Georgia Pro"/>
                <a:cs typeface="Calibri"/>
              </a:rPr>
              <a:t> (</a:t>
            </a:r>
            <a:r>
              <a:rPr lang="en-US" sz="2000" err="1">
                <a:latin typeface="Georgia Pro"/>
                <a:cs typeface="Calibri"/>
              </a:rPr>
              <a:t>läpinäkyvyys</a:t>
            </a:r>
            <a:r>
              <a:rPr lang="en-US" sz="2000" dirty="0">
                <a:latin typeface="Georgia Pro"/>
                <a:cs typeface="Calibri"/>
              </a:rPr>
              <a:t>, </a:t>
            </a:r>
            <a:r>
              <a:rPr lang="en-US" sz="2000" err="1">
                <a:latin typeface="Georgia Pro"/>
                <a:cs typeface="Calibri"/>
              </a:rPr>
              <a:t>verifioitavuus</a:t>
            </a:r>
            <a:r>
              <a:rPr lang="en-US" sz="2000" dirty="0">
                <a:latin typeface="Georgia Pro"/>
                <a:cs typeface="Calibri"/>
              </a:rPr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330402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64814-19C7-E015-E5C1-09E10170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sz="4000" err="1">
                <a:latin typeface="Georgia Pro"/>
                <a:cs typeface="Calibri Light"/>
              </a:rPr>
              <a:t>Luentotehtävä</a:t>
            </a:r>
            <a:r>
              <a:rPr lang="en-US" sz="4000" dirty="0">
                <a:latin typeface="Georgia Pro"/>
                <a:cs typeface="Calibri Light"/>
              </a:rPr>
              <a:t>: </a:t>
            </a:r>
            <a:r>
              <a:rPr lang="en-US" sz="4000" err="1">
                <a:latin typeface="Georgia Pro"/>
                <a:cs typeface="Calibri Light"/>
              </a:rPr>
              <a:t>oman</a:t>
            </a:r>
            <a:r>
              <a:rPr lang="en-US" sz="4000" dirty="0">
                <a:latin typeface="Georgia Pro"/>
                <a:cs typeface="Calibri Light"/>
              </a:rPr>
              <a:t> </a:t>
            </a:r>
            <a:r>
              <a:rPr lang="en-US" sz="4000" err="1">
                <a:latin typeface="Georgia Pro"/>
                <a:cs typeface="Calibri Light"/>
              </a:rPr>
              <a:t>aineiston</a:t>
            </a:r>
            <a:r>
              <a:rPr lang="en-US" sz="4000" dirty="0">
                <a:latin typeface="Georgia Pro"/>
                <a:cs typeface="Calibri Light"/>
              </a:rPr>
              <a:t> </a:t>
            </a:r>
            <a:r>
              <a:rPr lang="en-US" sz="4000" err="1">
                <a:latin typeface="Georgia Pro"/>
                <a:cs typeface="Calibri Light"/>
              </a:rPr>
              <a:t>koodaus</a:t>
            </a:r>
            <a:endParaRPr lang="en-US" sz="4000" err="1">
              <a:latin typeface="Georgia Pr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96B03-763B-DC72-A71C-E46CEA0BA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>
                <a:latin typeface="Georgia Pro"/>
                <a:cs typeface="Calibri"/>
              </a:rPr>
              <a:t>Kokeile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aiemmissa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diossa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esiteltyjä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koodaustapoja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omalle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litteroidulle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aineistolle</a:t>
            </a:r>
            <a:r>
              <a:rPr lang="en-US" sz="2200" dirty="0">
                <a:latin typeface="Georgia Pro"/>
                <a:cs typeface="Calibri"/>
              </a:rPr>
              <a:t>. </a:t>
            </a:r>
            <a:r>
              <a:rPr lang="en-US" sz="2200" dirty="0" err="1">
                <a:latin typeface="Georgia Pro"/>
                <a:cs typeface="Calibri"/>
              </a:rPr>
              <a:t>Valitse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noin</a:t>
            </a:r>
            <a:r>
              <a:rPr lang="en-US" sz="2200" dirty="0">
                <a:latin typeface="Georgia Pro"/>
                <a:cs typeface="Calibri"/>
              </a:rPr>
              <a:t> 250:n </a:t>
            </a:r>
            <a:r>
              <a:rPr lang="en-US" sz="2200" dirty="0" err="1">
                <a:latin typeface="Georgia Pro"/>
                <a:cs typeface="Calibri"/>
              </a:rPr>
              <a:t>sanan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pituinen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osio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työstettäväksi</a:t>
            </a:r>
            <a:r>
              <a:rPr lang="en-US" sz="2200" dirty="0">
                <a:latin typeface="Georgia Pro"/>
                <a:cs typeface="Calibri"/>
              </a:rPr>
              <a:t>. </a:t>
            </a:r>
            <a:r>
              <a:rPr lang="en-US" sz="2200" dirty="0" err="1">
                <a:latin typeface="Georgia Pro"/>
                <a:cs typeface="Calibri"/>
              </a:rPr>
              <a:t>Käy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kolme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ensimmäistä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työvaihetta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läpi</a:t>
            </a:r>
            <a:r>
              <a:rPr lang="en-US" sz="2200" dirty="0">
                <a:latin typeface="Georgia Pro"/>
                <a:cs typeface="Calibri"/>
              </a:rPr>
              <a:t> (</a:t>
            </a:r>
            <a:r>
              <a:rPr lang="en-US" sz="2200" dirty="0" err="1">
                <a:latin typeface="Georgia Pro"/>
                <a:cs typeface="Calibri"/>
              </a:rPr>
              <a:t>aineistoon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paneutuminen</a:t>
            </a:r>
            <a:r>
              <a:rPr lang="en-US" sz="2200" dirty="0">
                <a:latin typeface="Georgia Pro"/>
                <a:cs typeface="Calibri"/>
              </a:rPr>
              <a:t>, </a:t>
            </a:r>
            <a:r>
              <a:rPr lang="en-US" sz="2200" dirty="0" err="1">
                <a:latin typeface="Georgia Pro"/>
                <a:cs typeface="Calibri"/>
              </a:rPr>
              <a:t>ensimmäisen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vaiheen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koodit</a:t>
            </a:r>
            <a:r>
              <a:rPr lang="en-US" sz="2200" dirty="0">
                <a:latin typeface="Georgia Pro"/>
                <a:cs typeface="Calibri"/>
              </a:rPr>
              <a:t>, </a:t>
            </a:r>
            <a:r>
              <a:rPr lang="en-US" sz="2200" dirty="0" err="1">
                <a:latin typeface="Georgia Pro"/>
                <a:cs typeface="Calibri"/>
              </a:rPr>
              <a:t>toinen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vaihe</a:t>
            </a:r>
            <a:r>
              <a:rPr lang="en-US" sz="2200" dirty="0">
                <a:latin typeface="Georgia Pro"/>
                <a:cs typeface="Calibri"/>
              </a:rPr>
              <a:t>, </a:t>
            </a:r>
            <a:r>
              <a:rPr lang="en-US" sz="2200" dirty="0" err="1">
                <a:latin typeface="Georgia Pro"/>
                <a:cs typeface="Calibri"/>
              </a:rPr>
              <a:t>jossa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koodit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viedään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abstraktimmalle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tasolle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koodeja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yhdistämällä</a:t>
            </a:r>
            <a:r>
              <a:rPr lang="en-US" sz="2200" dirty="0">
                <a:latin typeface="Georgia Pro"/>
                <a:cs typeface="Calibri"/>
              </a:rPr>
              <a:t>). </a:t>
            </a:r>
          </a:p>
          <a:p>
            <a:r>
              <a:rPr lang="en-US" sz="2200" dirty="0">
                <a:latin typeface="Georgia Pro"/>
                <a:cs typeface="Calibri"/>
              </a:rPr>
              <a:t>Noin 20 min. </a:t>
            </a:r>
          </a:p>
          <a:p>
            <a:r>
              <a:rPr lang="en-US" sz="2200" dirty="0" err="1">
                <a:latin typeface="Georgia Pro"/>
                <a:cs typeface="Calibri"/>
              </a:rPr>
              <a:t>Jaetaan</a:t>
            </a:r>
            <a:r>
              <a:rPr lang="en-US" sz="2200" dirty="0">
                <a:latin typeface="Georgia Pro"/>
                <a:cs typeface="Calibri"/>
              </a:rPr>
              <a:t> </a:t>
            </a:r>
            <a:r>
              <a:rPr lang="en-US" sz="2200" dirty="0" err="1">
                <a:latin typeface="Georgia Pro"/>
                <a:cs typeface="Calibri"/>
              </a:rPr>
              <a:t>tuloksia</a:t>
            </a:r>
            <a:endParaRPr lang="en-US" sz="2200" dirty="0">
              <a:latin typeface="Georgia Pro"/>
              <a:ea typeface="+mn-lt"/>
              <a:cs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3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EDA4-DE57-9F51-15A0-4414D384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76D3F-6218-D07B-F15C-4F12B7C4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3328-C84E-C4FC-7CA6-6FF2F687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eorgia Pro" panose="02040502050405020303" pitchFamily="18" charset="0"/>
              </a:rPr>
              <a:t>Tehtävän</a:t>
            </a:r>
            <a:r>
              <a:rPr lang="en-US" dirty="0">
                <a:latin typeface="Georgia Pro" panose="02040502050405020303" pitchFamily="18" charset="0"/>
              </a:rPr>
              <a:t> 3 </a:t>
            </a:r>
            <a:r>
              <a:rPr lang="en-US" dirty="0" err="1">
                <a:latin typeface="Georgia Pro" panose="02040502050405020303" pitchFamily="18" charset="0"/>
              </a:rPr>
              <a:t>arvostelut</a:t>
            </a:r>
            <a:r>
              <a:rPr lang="en-US" dirty="0">
                <a:latin typeface="Georgia Pro" panose="020405020504050203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6D5EA-CDCE-44B0-BA43-67561AC03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latin typeface="Georgia Pro" panose="02040502050405020303" pitchFamily="18" charset="0"/>
              </a:rPr>
              <a:t>Matalampia</a:t>
            </a:r>
            <a:r>
              <a:rPr lang="en-US" dirty="0">
                <a:latin typeface="Georgia Pro" panose="02040502050405020303" pitchFamily="18" charset="0"/>
              </a:rPr>
              <a:t> </a:t>
            </a:r>
            <a:r>
              <a:rPr lang="en-US" dirty="0" err="1">
                <a:latin typeface="Georgia Pro" panose="02040502050405020303" pitchFamily="18" charset="0"/>
              </a:rPr>
              <a:t>arvosanoja</a:t>
            </a:r>
            <a:r>
              <a:rPr lang="en-US" dirty="0">
                <a:latin typeface="Georgia Pro" panose="02040502050405020303" pitchFamily="18" charset="0"/>
              </a:rPr>
              <a:t> </a:t>
            </a:r>
            <a:r>
              <a:rPr lang="en-US" dirty="0" err="1">
                <a:latin typeface="Georgia Pro" panose="02040502050405020303" pitchFamily="18" charset="0"/>
              </a:rPr>
              <a:t>kuin</a:t>
            </a:r>
            <a:r>
              <a:rPr lang="en-US" dirty="0">
                <a:latin typeface="Georgia Pro" panose="02040502050405020303" pitchFamily="18" charset="0"/>
              </a:rPr>
              <a:t> </a:t>
            </a:r>
            <a:r>
              <a:rPr lang="en-US" dirty="0" err="1">
                <a:latin typeface="Georgia Pro" panose="02040502050405020303" pitchFamily="18" charset="0"/>
              </a:rPr>
              <a:t>tehtävistä</a:t>
            </a:r>
            <a:r>
              <a:rPr lang="en-US" dirty="0">
                <a:latin typeface="Georgia Pro" panose="02040502050405020303" pitchFamily="18" charset="0"/>
              </a:rPr>
              <a:t> 1 ja 2 </a:t>
            </a:r>
            <a:r>
              <a:rPr lang="en-US" dirty="0" err="1">
                <a:latin typeface="Georgia Pro" panose="02040502050405020303" pitchFamily="18" charset="0"/>
              </a:rPr>
              <a:t>keskimäärin</a:t>
            </a:r>
            <a:endParaRPr lang="en-US" dirty="0">
              <a:latin typeface="Georgia Pro" panose="02040502050405020303" pitchFamily="18" charset="0"/>
            </a:endParaRPr>
          </a:p>
          <a:p>
            <a:r>
              <a:rPr lang="en-US" dirty="0" err="1">
                <a:latin typeface="Georgia Pro"/>
              </a:rPr>
              <a:t>Kurssin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edetessä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vaatimustaso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kasvaa</a:t>
            </a:r>
            <a:endParaRPr lang="en-US" dirty="0">
              <a:latin typeface="Georgia Pro"/>
            </a:endParaRPr>
          </a:p>
          <a:p>
            <a:r>
              <a:rPr lang="en-US" dirty="0" err="1">
                <a:latin typeface="Georgia Pro"/>
              </a:rPr>
              <a:t>Osallistu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luennolle</a:t>
            </a:r>
            <a:r>
              <a:rPr lang="en-US" dirty="0">
                <a:latin typeface="Georgia Pro"/>
              </a:rPr>
              <a:t>, </a:t>
            </a:r>
            <a:r>
              <a:rPr lang="en-US" dirty="0" err="1">
                <a:latin typeface="Georgia Pro"/>
              </a:rPr>
              <a:t>jos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aihe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ei</a:t>
            </a:r>
            <a:r>
              <a:rPr lang="en-US" dirty="0">
                <a:latin typeface="Georgia Pro"/>
              </a:rPr>
              <a:t> ole </a:t>
            </a:r>
            <a:r>
              <a:rPr lang="en-US" dirty="0" err="1">
                <a:latin typeface="Georgia Pro"/>
              </a:rPr>
              <a:t>ennalta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tuttu</a:t>
            </a:r>
            <a:r>
              <a:rPr lang="en-US" dirty="0">
                <a:latin typeface="Georgia Pro"/>
              </a:rPr>
              <a:t> (</a:t>
            </a:r>
            <a:r>
              <a:rPr lang="en-US" dirty="0" err="1">
                <a:latin typeface="Georgia Pro"/>
              </a:rPr>
              <a:t>katso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luentojen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aiheet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MyCoursesista</a:t>
            </a:r>
            <a:r>
              <a:rPr lang="en-US" dirty="0">
                <a:latin typeface="Georgia Pro"/>
              </a:rPr>
              <a:t>). </a:t>
            </a:r>
          </a:p>
          <a:p>
            <a:r>
              <a:rPr lang="en-US" err="1">
                <a:latin typeface="Georgia Pro"/>
              </a:rPr>
              <a:t>Luennoilla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kannattaa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käydä</a:t>
            </a:r>
            <a:r>
              <a:rPr lang="en-US" dirty="0">
                <a:latin typeface="Georgia Pro"/>
              </a:rPr>
              <a:t>, </a:t>
            </a:r>
            <a:r>
              <a:rPr lang="en-US" err="1">
                <a:latin typeface="Georgia Pro"/>
              </a:rPr>
              <a:t>jotta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aiheet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sisäistää</a:t>
            </a:r>
            <a:r>
              <a:rPr lang="en-US" dirty="0">
                <a:latin typeface="Georgia Pro"/>
              </a:rPr>
              <a:t>. </a:t>
            </a:r>
            <a:r>
              <a:rPr lang="en-US" err="1">
                <a:latin typeface="Georgia Pro"/>
              </a:rPr>
              <a:t>Tämän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tärkeys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korostuu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kurssin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edetessä</a:t>
            </a:r>
            <a:r>
              <a:rPr lang="en-US" dirty="0">
                <a:latin typeface="Georgia Pro"/>
              </a:rPr>
              <a:t>. </a:t>
            </a:r>
            <a:r>
              <a:rPr lang="en-US" err="1">
                <a:latin typeface="Georgia Pro"/>
              </a:rPr>
              <a:t>Luennoilla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esittelen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konkereettisia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esimerkkejä</a:t>
            </a:r>
            <a:r>
              <a:rPr lang="en-US" dirty="0">
                <a:latin typeface="Georgia Pro"/>
              </a:rPr>
              <a:t> ja </a:t>
            </a:r>
            <a:r>
              <a:rPr lang="en-US" err="1">
                <a:latin typeface="Georgia Pro"/>
              </a:rPr>
              <a:t>näytän</a:t>
            </a:r>
            <a:r>
              <a:rPr lang="en-US" dirty="0">
                <a:latin typeface="Georgia Pro"/>
              </a:rPr>
              <a:t>, </a:t>
            </a:r>
            <a:r>
              <a:rPr lang="en-US" err="1">
                <a:latin typeface="Georgia Pro"/>
              </a:rPr>
              <a:t>miten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analyysejä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ym</a:t>
            </a:r>
            <a:r>
              <a:rPr lang="en-US" dirty="0">
                <a:latin typeface="Georgia Pro"/>
              </a:rPr>
              <a:t>. </a:t>
            </a:r>
            <a:r>
              <a:rPr lang="en-US" err="1">
                <a:latin typeface="Georgia Pro"/>
              </a:rPr>
              <a:t>tehdään</a:t>
            </a:r>
            <a:r>
              <a:rPr lang="en-US" dirty="0">
                <a:latin typeface="Georgia Pro"/>
              </a:rPr>
              <a:t>, </a:t>
            </a:r>
            <a:r>
              <a:rPr lang="en-US" err="1">
                <a:latin typeface="Georgia Pro"/>
              </a:rPr>
              <a:t>syvällisemmin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kuin</a:t>
            </a:r>
            <a:r>
              <a:rPr lang="en-US" dirty="0">
                <a:latin typeface="Georgia Pro"/>
              </a:rPr>
              <a:t> </a:t>
            </a:r>
            <a:r>
              <a:rPr lang="en-US" err="1">
                <a:latin typeface="Georgia Pro"/>
              </a:rPr>
              <a:t>luentodioissa</a:t>
            </a:r>
            <a:r>
              <a:rPr lang="en-US" dirty="0">
                <a:latin typeface="Georgia Pro"/>
              </a:rPr>
              <a:t>. </a:t>
            </a:r>
          </a:p>
          <a:p>
            <a:r>
              <a:rPr lang="en-US" dirty="0" err="1">
                <a:latin typeface="Georgia Pro"/>
              </a:rPr>
              <a:t>Oppiminen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rakentuu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toistuvuudelle</a:t>
            </a:r>
            <a:r>
              <a:rPr lang="en-US" dirty="0">
                <a:latin typeface="Georgia Pro"/>
              </a:rPr>
              <a:t>: </a:t>
            </a:r>
            <a:r>
              <a:rPr lang="en-US" dirty="0" err="1">
                <a:latin typeface="Georgia Pro"/>
              </a:rPr>
              <a:t>luento</a:t>
            </a:r>
            <a:r>
              <a:rPr lang="en-US" dirty="0">
                <a:latin typeface="Georgia Pro"/>
              </a:rPr>
              <a:t>, </a:t>
            </a:r>
            <a:r>
              <a:rPr lang="en-US" dirty="0" err="1">
                <a:latin typeface="Georgia Pro"/>
              </a:rPr>
              <a:t>harjoitusryhmä</a:t>
            </a:r>
            <a:r>
              <a:rPr lang="en-US" dirty="0">
                <a:latin typeface="Georgia Pro"/>
              </a:rPr>
              <a:t>, </a:t>
            </a:r>
            <a:r>
              <a:rPr lang="en-US" dirty="0" err="1">
                <a:latin typeface="Georgia Pro"/>
              </a:rPr>
              <a:t>palautus</a:t>
            </a:r>
            <a:r>
              <a:rPr lang="en-US" dirty="0">
                <a:latin typeface="Georgia Pro"/>
              </a:rPr>
              <a:t> – </a:t>
            </a:r>
            <a:r>
              <a:rPr lang="en-US" dirty="0" err="1">
                <a:latin typeface="Georgia Pro"/>
              </a:rPr>
              <a:t>aiheen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toisto</a:t>
            </a:r>
            <a:r>
              <a:rPr lang="en-US" dirty="0">
                <a:latin typeface="Georgia Pro"/>
              </a:rPr>
              <a:t> 3 </a:t>
            </a:r>
            <a:r>
              <a:rPr lang="en-US" dirty="0" err="1">
                <a:latin typeface="Georgia Pro"/>
              </a:rPr>
              <a:t>kertaa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johtaa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varmasti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parempaan</a:t>
            </a:r>
            <a:r>
              <a:rPr lang="en-US" dirty="0">
                <a:latin typeface="Georgia Pro"/>
              </a:rPr>
              <a:t> </a:t>
            </a:r>
            <a:r>
              <a:rPr lang="en-US" dirty="0" err="1">
                <a:latin typeface="Georgia Pro"/>
              </a:rPr>
              <a:t>arvosanaan</a:t>
            </a:r>
          </a:p>
        </p:txBody>
      </p:sp>
    </p:spTree>
    <p:extLst>
      <p:ext uri="{BB962C8B-B14F-4D97-AF65-F5344CB8AC3E}">
        <p14:creationId xmlns:p14="http://schemas.microsoft.com/office/powerpoint/2010/main" val="3743317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95050-DE1E-EBEC-9696-308521FF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Georgia Pro"/>
                <a:cs typeface="Calibri Light"/>
              </a:rPr>
              <a:t>Teema-</a:t>
            </a:r>
            <a:r>
              <a:rPr lang="en-US" err="1">
                <a:latin typeface="Georgia Pro"/>
                <a:cs typeface="Calibri Light"/>
              </a:rPr>
              <a:t>analyysi</a:t>
            </a:r>
            <a:r>
              <a:rPr lang="en-US" dirty="0">
                <a:latin typeface="Georgia Pro"/>
                <a:cs typeface="Calibri Light"/>
              </a:rPr>
              <a:t> </a:t>
            </a: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DC74A-347C-2948-B9E5-F3E8BF453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latin typeface="Georgia Pro"/>
                <a:cs typeface="Calibri"/>
              </a:rPr>
              <a:t>Eli se, </a:t>
            </a:r>
            <a:r>
              <a:rPr lang="en-US" err="1">
                <a:latin typeface="Georgia Pro"/>
                <a:cs typeface="Calibri"/>
              </a:rPr>
              <a:t>miten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koodeja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tulkitaan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tutkimuskysymyksen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suhteen</a:t>
            </a:r>
            <a:r>
              <a:rPr lang="en-US">
                <a:latin typeface="Georgia Pro"/>
                <a:cs typeface="Calibri"/>
              </a:rPr>
              <a:t>. </a:t>
            </a:r>
            <a:endParaRPr lang="en-US">
              <a:latin typeface="Georgia Pro"/>
            </a:endParaRPr>
          </a:p>
          <a:p>
            <a:r>
              <a:rPr lang="en-US" err="1">
                <a:latin typeface="Georgia Pro"/>
                <a:cs typeface="Calibri"/>
              </a:rPr>
              <a:t>Teemojen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tunnistaminen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koodeista</a:t>
            </a:r>
            <a:r>
              <a:rPr lang="en-US">
                <a:latin typeface="Georgia Pro"/>
                <a:cs typeface="Calibri"/>
              </a:rPr>
              <a:t> (</a:t>
            </a:r>
            <a:r>
              <a:rPr lang="en-US" err="1">
                <a:latin typeface="Georgia Pro"/>
                <a:cs typeface="Calibri"/>
              </a:rPr>
              <a:t>huom</a:t>
            </a:r>
            <a:r>
              <a:rPr lang="en-US">
                <a:latin typeface="Georgia Pro"/>
                <a:cs typeface="Calibri"/>
              </a:rPr>
              <a:t>. </a:t>
            </a:r>
            <a:r>
              <a:rPr lang="en-US" err="1">
                <a:latin typeface="Georgia Pro"/>
                <a:cs typeface="Calibri"/>
              </a:rPr>
              <a:t>tässä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koodin</a:t>
            </a:r>
            <a:r>
              <a:rPr lang="en-US">
                <a:latin typeface="Georgia Pro"/>
                <a:cs typeface="Calibri"/>
              </a:rPr>
              <a:t> ja </a:t>
            </a:r>
            <a:r>
              <a:rPr lang="en-US" err="1">
                <a:latin typeface="Georgia Pro"/>
                <a:cs typeface="Calibri"/>
              </a:rPr>
              <a:t>sitaatin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välinen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suhde</a:t>
            </a:r>
            <a:r>
              <a:rPr lang="en-US">
                <a:latin typeface="Georgia Pro"/>
                <a:cs typeface="Calibri"/>
              </a:rPr>
              <a:t>, </a:t>
            </a:r>
            <a:r>
              <a:rPr lang="en-US" err="1">
                <a:latin typeface="Georgia Pro"/>
                <a:cs typeface="Calibri"/>
              </a:rPr>
              <a:t>kontekstualisointi</a:t>
            </a:r>
            <a:r>
              <a:rPr lang="en-US">
                <a:latin typeface="Georgia Pro"/>
                <a:cs typeface="Calibri"/>
              </a:rPr>
              <a:t> ja </a:t>
            </a:r>
            <a:r>
              <a:rPr lang="en-US" err="1">
                <a:latin typeface="Georgia Pro"/>
                <a:cs typeface="Calibri"/>
              </a:rPr>
              <a:t>koodin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merkitys</a:t>
            </a:r>
            <a:r>
              <a:rPr lang="en-US">
                <a:latin typeface="Georgia Pro"/>
                <a:cs typeface="Calibri"/>
              </a:rPr>
              <a:t>) on </a:t>
            </a:r>
            <a:r>
              <a:rPr lang="en-US" err="1">
                <a:latin typeface="Georgia Pro"/>
                <a:cs typeface="Calibri"/>
              </a:rPr>
              <a:t>askel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pidemmälle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koodaamisen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työvaihesta</a:t>
            </a:r>
            <a:r>
              <a:rPr lang="en-US">
                <a:latin typeface="Georgia Pro"/>
                <a:cs typeface="Calibri"/>
              </a:rPr>
              <a:t>. </a:t>
            </a:r>
            <a:r>
              <a:rPr lang="en-US" err="1">
                <a:latin typeface="Georgia Pro"/>
                <a:cs typeface="Calibri"/>
              </a:rPr>
              <a:t>Ensin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tutkijan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tulee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pohtia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lopullisen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koodikirjan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koodien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välisiä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yhteyksiä</a:t>
            </a:r>
            <a:r>
              <a:rPr lang="en-US">
                <a:latin typeface="Georgia Pro"/>
                <a:cs typeface="Calibri"/>
              </a:rPr>
              <a:t> (</a:t>
            </a:r>
            <a:r>
              <a:rPr lang="en-US" err="1">
                <a:latin typeface="Georgia Pro"/>
                <a:cs typeface="Calibri"/>
              </a:rPr>
              <a:t>luoda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teemoja</a:t>
            </a:r>
            <a:r>
              <a:rPr lang="en-US">
                <a:latin typeface="Georgia Pro"/>
                <a:cs typeface="Calibri"/>
              </a:rPr>
              <a:t>). Sen </a:t>
            </a:r>
            <a:r>
              <a:rPr lang="en-US" err="1">
                <a:latin typeface="Georgia Pro"/>
                <a:cs typeface="Calibri"/>
              </a:rPr>
              <a:t>jälkeen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tulee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pohtia</a:t>
            </a:r>
            <a:r>
              <a:rPr lang="en-US">
                <a:latin typeface="Georgia Pro"/>
                <a:cs typeface="Calibri"/>
              </a:rPr>
              <a:t> </a:t>
            </a:r>
            <a:r>
              <a:rPr lang="en-US" err="1">
                <a:latin typeface="Georgia Pro"/>
                <a:cs typeface="Calibri"/>
              </a:rPr>
              <a:t>teemojen</a:t>
            </a:r>
            <a:r>
              <a:rPr lang="en-US">
                <a:latin typeface="Georgia Pro"/>
                <a:cs typeface="Calibri"/>
              </a:rPr>
              <a:t> (</a:t>
            </a:r>
            <a:r>
              <a:rPr lang="en-US" err="1">
                <a:latin typeface="Georgia Pro"/>
                <a:cs typeface="Calibri"/>
              </a:rPr>
              <a:t>koodien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välisten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yhteyksien</a:t>
            </a:r>
            <a:r>
              <a:rPr lang="en-US">
                <a:latin typeface="Georgia Pro"/>
                <a:cs typeface="Calibri"/>
              </a:rPr>
              <a:t>) </a:t>
            </a:r>
            <a:r>
              <a:rPr lang="en-US" err="1">
                <a:latin typeface="Georgia Pro"/>
                <a:cs typeface="Calibri"/>
              </a:rPr>
              <a:t>merkitystä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tutkimuskysymyksen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suhteen</a:t>
            </a:r>
            <a:r>
              <a:rPr lang="en-US">
                <a:latin typeface="Georgia Pro"/>
                <a:cs typeface="Calibri"/>
              </a:rPr>
              <a:t>. </a:t>
            </a:r>
          </a:p>
          <a:p>
            <a:r>
              <a:rPr lang="en-US" err="1">
                <a:latin typeface="Georgia Pro"/>
                <a:cs typeface="Calibri"/>
              </a:rPr>
              <a:t>Teemat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ovat</a:t>
            </a:r>
            <a:r>
              <a:rPr lang="en-US">
                <a:latin typeface="Georgia Pro"/>
                <a:cs typeface="Calibri"/>
              </a:rPr>
              <a:t> ns. </a:t>
            </a:r>
            <a:r>
              <a:rPr lang="en-US" err="1">
                <a:latin typeface="Georgia Pro"/>
                <a:cs typeface="Calibri"/>
              </a:rPr>
              <a:t>niitä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suuria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ideoita</a:t>
            </a:r>
            <a:r>
              <a:rPr lang="en-US">
                <a:latin typeface="Georgia Pro"/>
                <a:cs typeface="Calibri"/>
              </a:rPr>
              <a:t> tai </a:t>
            </a:r>
            <a:r>
              <a:rPr lang="en-US" err="1">
                <a:latin typeface="Georgia Pro"/>
                <a:cs typeface="Calibri"/>
              </a:rPr>
              <a:t>havaintoja</a:t>
            </a:r>
            <a:r>
              <a:rPr lang="en-US">
                <a:latin typeface="Georgia Pro"/>
                <a:cs typeface="Calibri"/>
              </a:rPr>
              <a:t>, </a:t>
            </a:r>
            <a:r>
              <a:rPr lang="en-US" err="1">
                <a:latin typeface="Georgia Pro"/>
                <a:cs typeface="Calibri"/>
              </a:rPr>
              <a:t>jotka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nousevat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aineistosta</a:t>
            </a:r>
            <a:r>
              <a:rPr lang="en-US">
                <a:latin typeface="Georgia Pro"/>
                <a:cs typeface="Calibri"/>
              </a:rPr>
              <a:t> (</a:t>
            </a:r>
            <a:r>
              <a:rPr lang="en-US" err="1">
                <a:latin typeface="Georgia Pro"/>
                <a:cs typeface="Calibri"/>
              </a:rPr>
              <a:t>tutkimuskysymyksen</a:t>
            </a:r>
            <a:r>
              <a:rPr lang="en-US">
                <a:latin typeface="Georgia Pro"/>
                <a:cs typeface="Calibri"/>
              </a:rPr>
              <a:t> </a:t>
            </a:r>
            <a:r>
              <a:rPr lang="en-US" err="1">
                <a:latin typeface="Georgia Pro"/>
                <a:cs typeface="Calibri"/>
              </a:rPr>
              <a:t>suhteen</a:t>
            </a:r>
            <a:r>
              <a:rPr lang="en-US">
                <a:latin typeface="Georgia Pro"/>
                <a:cs typeface="Calibri"/>
              </a:rPr>
              <a:t>).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447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75A2E-432B-C59C-AF87-BC2D1A81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Georgia Pro"/>
                <a:cs typeface="Calibri Light"/>
              </a:rPr>
              <a:t>Mihin </a:t>
            </a:r>
            <a:r>
              <a:rPr lang="en-US" err="1">
                <a:latin typeface="Georgia Pro"/>
                <a:cs typeface="Calibri Light"/>
              </a:rPr>
              <a:t>keskittää</a:t>
            </a:r>
            <a:r>
              <a:rPr lang="en-US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huomio</a:t>
            </a:r>
            <a:r>
              <a:rPr lang="en-US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teema-analyysissä</a:t>
            </a:r>
            <a:r>
              <a:rPr lang="en-US">
                <a:latin typeface="Georgia Pro"/>
                <a:cs typeface="Calibri Light"/>
              </a:rPr>
              <a:t>? </a:t>
            </a:r>
            <a:endParaRPr lang="en-US"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12B29-8A79-8CF9-AF97-74CDE8E8E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>
                <a:latin typeface="Georgia Pro"/>
                <a:cs typeface="Calibri"/>
              </a:rPr>
              <a:t>Kiinnitä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huomio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erityisesti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toistoihin</a:t>
            </a:r>
            <a:r>
              <a:rPr lang="en-US" sz="2400" dirty="0">
                <a:latin typeface="Georgia Pro"/>
                <a:cs typeface="Calibri"/>
              </a:rPr>
              <a:t> (</a:t>
            </a:r>
            <a:r>
              <a:rPr lang="en-US" sz="2400" err="1">
                <a:latin typeface="Georgia Pro"/>
                <a:cs typeface="Calibri"/>
              </a:rPr>
              <a:t>mitkä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aiheet</a:t>
            </a:r>
            <a:r>
              <a:rPr lang="en-US" sz="2400" dirty="0">
                <a:latin typeface="Georgia Pro"/>
                <a:cs typeface="Calibri"/>
              </a:rPr>
              <a:t> tai </a:t>
            </a:r>
            <a:r>
              <a:rPr lang="en-US" sz="2400" err="1">
                <a:latin typeface="Georgia Pro"/>
                <a:cs typeface="Calibri"/>
              </a:rPr>
              <a:t>asiat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toistuvat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koodeissa</a:t>
            </a:r>
            <a:r>
              <a:rPr lang="en-US" sz="2400" dirty="0">
                <a:latin typeface="Georgia Pro"/>
                <a:cs typeface="Calibri"/>
              </a:rPr>
              <a:t>?) ja </a:t>
            </a:r>
            <a:r>
              <a:rPr lang="en-US" sz="2400" err="1">
                <a:latin typeface="Georgia Pro"/>
                <a:cs typeface="Calibri"/>
              </a:rPr>
              <a:t>yhteneväisyyksiin</a:t>
            </a:r>
            <a:r>
              <a:rPr lang="en-US" sz="2400" dirty="0">
                <a:latin typeface="Georgia Pro"/>
                <a:cs typeface="Calibri"/>
              </a:rPr>
              <a:t> (se, </a:t>
            </a:r>
            <a:r>
              <a:rPr lang="en-US" sz="2400" err="1">
                <a:latin typeface="Georgia Pro"/>
                <a:cs typeface="Calibri"/>
              </a:rPr>
              <a:t>millä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tavalla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jotkin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koodit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ovat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yhteneväisiä</a:t>
            </a:r>
            <a:r>
              <a:rPr lang="en-US" sz="2400" dirty="0">
                <a:latin typeface="Georgia Pro"/>
                <a:cs typeface="Calibri"/>
              </a:rPr>
              <a:t>). </a:t>
            </a:r>
          </a:p>
          <a:p>
            <a:endParaRPr lang="en-US" sz="2400" dirty="0">
              <a:latin typeface="Georgia Pro"/>
              <a:cs typeface="Calibri"/>
            </a:endParaRPr>
          </a:p>
          <a:p>
            <a:r>
              <a:rPr lang="en-US" sz="2400" err="1">
                <a:latin typeface="Georgia Pro"/>
                <a:cs typeface="Calibri"/>
              </a:rPr>
              <a:t>Kaikkien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teemojen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tulee</a:t>
            </a:r>
            <a:r>
              <a:rPr lang="en-US" sz="2400" dirty="0">
                <a:latin typeface="Georgia Pro"/>
                <a:cs typeface="Calibri"/>
              </a:rPr>
              <a:t> olla </a:t>
            </a:r>
            <a:r>
              <a:rPr lang="en-US" sz="2400" err="1">
                <a:latin typeface="Georgia Pro"/>
                <a:cs typeface="Calibri"/>
              </a:rPr>
              <a:t>merkityksellisiä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tutkimuskysymyksen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suhteen</a:t>
            </a:r>
            <a:r>
              <a:rPr lang="en-US" sz="2400" dirty="0">
                <a:latin typeface="Georgia Pro"/>
                <a:cs typeface="Calibri"/>
              </a:rPr>
              <a:t>. </a:t>
            </a:r>
          </a:p>
          <a:p>
            <a:endParaRPr lang="en-US" sz="2400" dirty="0">
              <a:latin typeface="Georgia Pro"/>
              <a:cs typeface="Calibri"/>
            </a:endParaRPr>
          </a:p>
          <a:p>
            <a:r>
              <a:rPr lang="en-US" sz="2400" err="1">
                <a:latin typeface="Georgia Pro"/>
                <a:cs typeface="Calibri"/>
              </a:rPr>
              <a:t>Tutkimuskysymys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siis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informoi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teemojen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luomista</a:t>
            </a:r>
            <a:r>
              <a:rPr lang="en-US" sz="2400" dirty="0">
                <a:latin typeface="Georgia Pro"/>
                <a:cs typeface="Calibri"/>
              </a:rPr>
              <a:t>, </a:t>
            </a:r>
            <a:r>
              <a:rPr lang="en-US" sz="2400" err="1">
                <a:latin typeface="Georgia Pro"/>
                <a:cs typeface="Calibri"/>
              </a:rPr>
              <a:t>joten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voi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yrittää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miettiä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koodeja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yhdistäviä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teemoja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myös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tätä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err="1">
                <a:latin typeface="Georgia Pro"/>
                <a:cs typeface="Calibri"/>
              </a:rPr>
              <a:t>kautta</a:t>
            </a:r>
            <a:r>
              <a:rPr lang="en-US" sz="2400" dirty="0">
                <a:latin typeface="Georgia Pro"/>
                <a:cs typeface="Calibri"/>
              </a:rPr>
              <a:t>. 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022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1F87-8B3D-6F2E-C02B-34E729C4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lack and white page with text&#10;&#10;Description automatically generated">
            <a:extLst>
              <a:ext uri="{FF2B5EF4-FFF2-40B4-BE49-F238E27FC236}">
                <a16:creationId xmlns:a16="http://schemas.microsoft.com/office/drawing/2014/main" id="{9B5AFE59-6BC6-CBB0-D07E-499343B1F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9367" y="482170"/>
            <a:ext cx="4058211" cy="538227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547DFC-24D7-AAA2-2046-3D2A8BE552BB}"/>
                  </a:ext>
                </a:extLst>
              </p14:cNvPr>
              <p14:cNvContentPartPr/>
              <p14:nvPr/>
            </p14:nvContentPartPr>
            <p14:xfrm>
              <a:off x="1612122" y="5338682"/>
              <a:ext cx="631899" cy="101457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547DFC-24D7-AAA2-2046-3D2A8BE552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4129" y="5321047"/>
                <a:ext cx="667524" cy="1050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181F87-CD17-2E88-CDB0-DA810278B0D6}"/>
                  </a:ext>
                </a:extLst>
              </p14:cNvPr>
              <p14:cNvContentPartPr/>
              <p14:nvPr/>
            </p14:nvContentPartPr>
            <p14:xfrm>
              <a:off x="3411940" y="5250374"/>
              <a:ext cx="623953" cy="116343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181F87-CD17-2E88-CDB0-DA810278B0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93948" y="5232741"/>
                <a:ext cx="659577" cy="119906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0351034-C150-B46C-BE07-DF9609AC87C5}"/>
              </a:ext>
            </a:extLst>
          </p:cNvPr>
          <p:cNvSpPr txBox="1"/>
          <p:nvPr/>
        </p:nvSpPr>
        <p:spPr>
          <a:xfrm>
            <a:off x="1415227" y="6453697"/>
            <a:ext cx="20470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latin typeface="Georgia Pro"/>
                <a:cs typeface="Calibri"/>
              </a:rPr>
              <a:t>esimerkkisitaatit</a:t>
            </a:r>
            <a:endParaRPr lang="en-US" err="1">
              <a:latin typeface="Georgia Pr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3BD5F6-E376-7912-CA68-421FC554EE52}"/>
              </a:ext>
            </a:extLst>
          </p:cNvPr>
          <p:cNvSpPr txBox="1"/>
          <p:nvPr/>
        </p:nvSpPr>
        <p:spPr>
          <a:xfrm>
            <a:off x="3959353" y="6455949"/>
            <a:ext cx="311233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latin typeface="Georgia Pro"/>
                <a:cs typeface="Calibri"/>
              </a:rPr>
              <a:t>koodit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err="1">
                <a:latin typeface="Georgia Pro"/>
                <a:cs typeface="Calibri"/>
              </a:rPr>
              <a:t>vaiheen</a:t>
            </a:r>
            <a:r>
              <a:rPr lang="en-US" sz="1600" dirty="0">
                <a:latin typeface="Georgia Pro"/>
                <a:cs typeface="Calibri"/>
              </a:rPr>
              <a:t> 3 ja 4 </a:t>
            </a:r>
            <a:r>
              <a:rPr lang="en-US" sz="1600" err="1">
                <a:latin typeface="Georgia Pro"/>
                <a:cs typeface="Calibri"/>
              </a:rPr>
              <a:t>jälkeen</a:t>
            </a:r>
            <a:r>
              <a:rPr lang="en-US" sz="1600" dirty="0">
                <a:latin typeface="Georgia Pro"/>
                <a:cs typeface="Calibri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E5A901-2F9D-622E-90E4-EF1302E08A6D}"/>
              </a:ext>
            </a:extLst>
          </p:cNvPr>
          <p:cNvSpPr txBox="1"/>
          <p:nvPr/>
        </p:nvSpPr>
        <p:spPr>
          <a:xfrm>
            <a:off x="6889352" y="5059137"/>
            <a:ext cx="478819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Georgia Pro"/>
                <a:ea typeface="+mn-lt"/>
                <a:cs typeface="+mn-lt"/>
              </a:rPr>
              <a:t>Aaltonen, M., </a:t>
            </a:r>
            <a:r>
              <a:rPr lang="en-US" sz="1200" err="1">
                <a:latin typeface="Georgia Pro"/>
                <a:ea typeface="+mn-lt"/>
                <a:cs typeface="+mn-lt"/>
              </a:rPr>
              <a:t>Pulkki</a:t>
            </a:r>
            <a:r>
              <a:rPr lang="en-US" sz="1200" dirty="0">
                <a:latin typeface="Georgia Pro"/>
                <a:ea typeface="+mn-lt"/>
                <a:cs typeface="+mn-lt"/>
              </a:rPr>
              <a:t>, J., </a:t>
            </a:r>
            <a:r>
              <a:rPr lang="en-US" sz="1200" err="1">
                <a:latin typeface="Georgia Pro"/>
                <a:ea typeface="+mn-lt"/>
                <a:cs typeface="+mn-lt"/>
              </a:rPr>
              <a:t>Teräväinen</a:t>
            </a:r>
            <a:r>
              <a:rPr lang="en-US" sz="1200" dirty="0">
                <a:latin typeface="Georgia Pro"/>
                <a:ea typeface="+mn-lt"/>
                <a:cs typeface="+mn-lt"/>
              </a:rPr>
              <a:t>, P., &amp; Forma, L., 2021,  </a:t>
            </a:r>
            <a:r>
              <a:rPr lang="en-US" sz="1200" err="1">
                <a:latin typeface="Georgia Pro"/>
                <a:ea typeface="+mn-lt"/>
                <a:cs typeface="+mn-lt"/>
              </a:rPr>
              <a:t>Ikääntyneiden</a:t>
            </a:r>
            <a:r>
              <a:rPr lang="en-US" sz="1200" dirty="0">
                <a:latin typeface="Georgia Pro"/>
                <a:ea typeface="+mn-lt"/>
                <a:cs typeface="+mn-lt"/>
              </a:rPr>
              <a:t> </a:t>
            </a:r>
            <a:r>
              <a:rPr lang="en-US" sz="1200" err="1">
                <a:latin typeface="Georgia Pro"/>
                <a:ea typeface="+mn-lt"/>
                <a:cs typeface="+mn-lt"/>
              </a:rPr>
              <a:t>kokemukset</a:t>
            </a:r>
            <a:r>
              <a:rPr lang="en-US" sz="1200" dirty="0">
                <a:latin typeface="Georgia Pro"/>
                <a:ea typeface="+mn-lt"/>
                <a:cs typeface="+mn-lt"/>
              </a:rPr>
              <a:t> </a:t>
            </a:r>
            <a:r>
              <a:rPr lang="en-US" sz="1200" err="1">
                <a:latin typeface="Georgia Pro"/>
                <a:ea typeface="+mn-lt"/>
                <a:cs typeface="+mn-lt"/>
              </a:rPr>
              <a:t>hoivan</a:t>
            </a:r>
            <a:r>
              <a:rPr lang="en-US" sz="1200" dirty="0">
                <a:latin typeface="Georgia Pro"/>
                <a:ea typeface="+mn-lt"/>
                <a:cs typeface="+mn-lt"/>
              </a:rPr>
              <a:t> ja </a:t>
            </a:r>
            <a:r>
              <a:rPr lang="en-US" sz="1200" err="1">
                <a:latin typeface="Georgia Pro"/>
                <a:ea typeface="+mn-lt"/>
                <a:cs typeface="+mn-lt"/>
              </a:rPr>
              <a:t>avun</a:t>
            </a:r>
            <a:r>
              <a:rPr lang="en-US" sz="1200" dirty="0">
                <a:latin typeface="Georgia Pro"/>
                <a:ea typeface="+mn-lt"/>
                <a:cs typeface="+mn-lt"/>
              </a:rPr>
              <a:t> </a:t>
            </a:r>
            <a:r>
              <a:rPr lang="en-US" sz="1200" err="1">
                <a:latin typeface="Georgia Pro"/>
                <a:ea typeface="+mn-lt"/>
                <a:cs typeface="+mn-lt"/>
              </a:rPr>
              <a:t>saamisesta</a:t>
            </a:r>
            <a:r>
              <a:rPr lang="en-US" sz="1200" dirty="0">
                <a:latin typeface="Georgia Pro"/>
                <a:ea typeface="+mn-lt"/>
                <a:cs typeface="+mn-lt"/>
              </a:rPr>
              <a:t> </a:t>
            </a:r>
            <a:r>
              <a:rPr lang="en-US" sz="1200" err="1">
                <a:latin typeface="Georgia Pro"/>
                <a:ea typeface="+mn-lt"/>
                <a:cs typeface="+mn-lt"/>
              </a:rPr>
              <a:t>koronapandemian</a:t>
            </a:r>
            <a:r>
              <a:rPr lang="en-US" sz="1200" dirty="0">
                <a:latin typeface="Georgia Pro"/>
                <a:ea typeface="+mn-lt"/>
                <a:cs typeface="+mn-lt"/>
              </a:rPr>
              <a:t> </a:t>
            </a:r>
            <a:r>
              <a:rPr lang="en-US" sz="1200" err="1">
                <a:latin typeface="Georgia Pro"/>
                <a:ea typeface="+mn-lt"/>
                <a:cs typeface="+mn-lt"/>
              </a:rPr>
              <a:t>aikana</a:t>
            </a:r>
            <a:r>
              <a:rPr lang="en-US" sz="1200" dirty="0">
                <a:latin typeface="Georgia Pro"/>
                <a:ea typeface="+mn-lt"/>
                <a:cs typeface="+mn-lt"/>
              </a:rPr>
              <a:t> . </a:t>
            </a:r>
            <a:r>
              <a:rPr lang="en-US" sz="1200" i="1" err="1">
                <a:latin typeface="Georgia Pro"/>
                <a:ea typeface="+mn-lt"/>
                <a:cs typeface="+mn-lt"/>
              </a:rPr>
              <a:t>Gerontologia</a:t>
            </a:r>
            <a:r>
              <a:rPr lang="en-US" sz="1200" dirty="0">
                <a:latin typeface="Georgia Pro"/>
                <a:ea typeface="+mn-lt"/>
                <a:cs typeface="+mn-lt"/>
              </a:rPr>
              <a:t>, </a:t>
            </a:r>
            <a:r>
              <a:rPr lang="en-US" sz="1200" i="1" dirty="0">
                <a:latin typeface="Georgia Pro"/>
                <a:ea typeface="+mn-lt"/>
                <a:cs typeface="+mn-lt"/>
              </a:rPr>
              <a:t>35</a:t>
            </a:r>
            <a:r>
              <a:rPr lang="en-US" sz="1200" dirty="0">
                <a:latin typeface="Georgia Pro"/>
                <a:ea typeface="+mn-lt"/>
                <a:cs typeface="+mn-lt"/>
              </a:rPr>
              <a:t>(4), 326–341. https://doi.org/10.23989/gerontologia.107721</a:t>
            </a:r>
            <a:endParaRPr lang="en-US" sz="1200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69935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BBE9D-F0F1-E509-F721-A993652F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Georgia Pro"/>
                <a:cs typeface="Calibri Light"/>
              </a:rPr>
              <a:t>Teema-</a:t>
            </a:r>
            <a:r>
              <a:rPr lang="en-US" err="1">
                <a:latin typeface="Georgia Pro"/>
                <a:cs typeface="Calibri Light"/>
              </a:rPr>
              <a:t>analyysin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kirjoittaminen</a:t>
            </a:r>
            <a:endParaRPr lang="en-US">
              <a:latin typeface="Georgia Pro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715C-CD67-FA1D-207C-F7F9D653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latin typeface="Georgia Pro"/>
                <a:ea typeface="+mn-lt"/>
                <a:cs typeface="+mn-lt"/>
              </a:rPr>
              <a:t>Muista</a:t>
            </a:r>
            <a:r>
              <a:rPr lang="en-US" dirty="0">
                <a:latin typeface="Georgia Pro"/>
                <a:ea typeface="+mn-lt"/>
                <a:cs typeface="+mn-lt"/>
              </a:rPr>
              <a:t>, </a:t>
            </a:r>
            <a:r>
              <a:rPr lang="en-US" dirty="0" err="1">
                <a:latin typeface="Georgia Pro"/>
                <a:ea typeface="+mn-lt"/>
                <a:cs typeface="+mn-lt"/>
              </a:rPr>
              <a:t>että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pelkät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teemat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eivät</a:t>
            </a:r>
            <a:r>
              <a:rPr lang="en-US" dirty="0">
                <a:latin typeface="Georgia Pro"/>
                <a:ea typeface="+mn-lt"/>
                <a:cs typeface="+mn-lt"/>
              </a:rPr>
              <a:t> ole </a:t>
            </a:r>
            <a:r>
              <a:rPr lang="en-US" dirty="0" err="1">
                <a:latin typeface="Georgia Pro"/>
                <a:ea typeface="+mn-lt"/>
                <a:cs typeface="+mn-lt"/>
              </a:rPr>
              <a:t>sinänsä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kiinnostavia</a:t>
            </a:r>
            <a:r>
              <a:rPr lang="en-US" dirty="0">
                <a:latin typeface="Georgia Pro"/>
                <a:ea typeface="+mn-lt"/>
                <a:cs typeface="+mn-lt"/>
              </a:rPr>
              <a:t>. </a:t>
            </a:r>
            <a:r>
              <a:rPr lang="en-US" dirty="0" err="1">
                <a:latin typeface="Georgia Pro"/>
                <a:ea typeface="+mn-lt"/>
                <a:cs typeface="+mn-lt"/>
              </a:rPr>
              <a:t>Täytyy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selittää</a:t>
            </a:r>
            <a:r>
              <a:rPr lang="en-US" dirty="0">
                <a:latin typeface="Georgia Pro"/>
                <a:ea typeface="+mn-lt"/>
                <a:cs typeface="+mn-lt"/>
              </a:rPr>
              <a:t>, </a:t>
            </a:r>
            <a:r>
              <a:rPr lang="en-US" dirty="0" err="1">
                <a:latin typeface="Georgia Pro"/>
                <a:ea typeface="+mn-lt"/>
                <a:cs typeface="+mn-lt"/>
              </a:rPr>
              <a:t>miksi</a:t>
            </a:r>
            <a:r>
              <a:rPr lang="en-US" dirty="0">
                <a:latin typeface="Georgia Pro"/>
                <a:ea typeface="+mn-lt"/>
                <a:cs typeface="+mn-lt"/>
              </a:rPr>
              <a:t> ne </a:t>
            </a:r>
            <a:r>
              <a:rPr lang="en-US" dirty="0" err="1">
                <a:latin typeface="Georgia Pro"/>
                <a:ea typeface="+mn-lt"/>
                <a:cs typeface="+mn-lt"/>
              </a:rPr>
              <a:t>ovat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mielenkiintoisia</a:t>
            </a:r>
            <a:r>
              <a:rPr lang="en-US" dirty="0">
                <a:latin typeface="Georgia Pro"/>
                <a:ea typeface="+mn-lt"/>
                <a:cs typeface="+mn-lt"/>
              </a:rPr>
              <a:t> tai </a:t>
            </a:r>
            <a:r>
              <a:rPr lang="en-US" dirty="0" err="1">
                <a:latin typeface="Georgia Pro"/>
                <a:ea typeface="+mn-lt"/>
                <a:cs typeface="+mn-lt"/>
              </a:rPr>
              <a:t>tärkeitä</a:t>
            </a:r>
            <a:r>
              <a:rPr lang="en-US" dirty="0">
                <a:latin typeface="Georgia Pro"/>
                <a:ea typeface="+mn-lt"/>
                <a:cs typeface="+mn-lt"/>
              </a:rPr>
              <a:t>. </a:t>
            </a:r>
            <a:r>
              <a:rPr lang="en-US" dirty="0" err="1">
                <a:latin typeface="Georgia Pro"/>
                <a:ea typeface="+mn-lt"/>
                <a:cs typeface="+mn-lt"/>
              </a:rPr>
              <a:t>Yritä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tehdä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johtopäätöksiä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teemojen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keskinäisistä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yhteyksistä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toisiinsa</a:t>
            </a:r>
            <a:r>
              <a:rPr lang="en-US" dirty="0">
                <a:latin typeface="Georgia Pro"/>
                <a:ea typeface="+mn-lt"/>
                <a:cs typeface="+mn-lt"/>
              </a:rPr>
              <a:t> ja </a:t>
            </a:r>
            <a:r>
              <a:rPr lang="en-US" dirty="0" err="1">
                <a:latin typeface="Georgia Pro"/>
                <a:ea typeface="+mn-lt"/>
                <a:cs typeface="+mn-lt"/>
              </a:rPr>
              <a:t>sido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teemojen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keskinäiset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yhteydet</a:t>
            </a:r>
            <a:r>
              <a:rPr lang="en-US" dirty="0">
                <a:latin typeface="Georgia Pro"/>
                <a:ea typeface="+mn-lt"/>
                <a:cs typeface="+mn-lt"/>
              </a:rPr>
              <a:t> ja </a:t>
            </a:r>
            <a:r>
              <a:rPr lang="en-US" dirty="0" err="1">
                <a:latin typeface="Georgia Pro"/>
                <a:ea typeface="+mn-lt"/>
                <a:cs typeface="+mn-lt"/>
              </a:rPr>
              <a:t>teemat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sinänsä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tutkimuskysymykseen</a:t>
            </a:r>
            <a:r>
              <a:rPr lang="en-US" dirty="0">
                <a:latin typeface="Georgia Pro"/>
                <a:ea typeface="+mn-lt"/>
                <a:cs typeface="+mn-lt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26663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441F6-2F26-67D0-7996-525DA37F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atin typeface="Georgia Pro"/>
                <a:cs typeface="Calibri Light"/>
              </a:rPr>
              <a:t>Luentotehtävä</a:t>
            </a:r>
            <a:r>
              <a:rPr lang="en-US" sz="2800" dirty="0">
                <a:latin typeface="Georgia Pro"/>
                <a:cs typeface="Calibri Light"/>
              </a:rPr>
              <a:t> 2: </a:t>
            </a:r>
            <a:r>
              <a:rPr lang="en-US" sz="2800" dirty="0" err="1">
                <a:latin typeface="Georgia Pro"/>
                <a:cs typeface="Calibri Light"/>
              </a:rPr>
              <a:t>mitä</a:t>
            </a:r>
            <a:r>
              <a:rPr lang="en-US" sz="2800" dirty="0">
                <a:latin typeface="Georgia Pro"/>
                <a:cs typeface="Calibri Light"/>
              </a:rPr>
              <a:t> </a:t>
            </a:r>
            <a:r>
              <a:rPr lang="en-US" sz="2800" dirty="0" err="1">
                <a:latin typeface="Georgia Pro"/>
                <a:cs typeface="Calibri Light"/>
              </a:rPr>
              <a:t>teemoja</a:t>
            </a:r>
            <a:r>
              <a:rPr lang="en-US" sz="2800" dirty="0">
                <a:latin typeface="Georgia Pro"/>
                <a:cs typeface="Calibri Light"/>
              </a:rPr>
              <a:t> </a:t>
            </a:r>
            <a:br>
              <a:rPr lang="en-US" sz="2800" dirty="0">
                <a:latin typeface="Georgia Pro"/>
                <a:cs typeface="Calibri Light"/>
              </a:rPr>
            </a:br>
            <a:r>
              <a:rPr lang="en-US" sz="2800" dirty="0" err="1">
                <a:latin typeface="Georgia Pro"/>
                <a:cs typeface="Calibri Light"/>
              </a:rPr>
              <a:t>koodeista</a:t>
            </a:r>
            <a:r>
              <a:rPr lang="en-US" sz="2800" dirty="0">
                <a:latin typeface="Georgia Pro"/>
                <a:cs typeface="Calibri Light"/>
              </a:rPr>
              <a:t> </a:t>
            </a:r>
            <a:r>
              <a:rPr lang="en-US" sz="2800" dirty="0" err="1">
                <a:latin typeface="Georgia Pro"/>
                <a:cs typeface="Calibri Light"/>
              </a:rPr>
              <a:t>voidaan</a:t>
            </a:r>
            <a:r>
              <a:rPr lang="en-US" sz="2800" dirty="0">
                <a:latin typeface="Georgia Pro"/>
                <a:cs typeface="Calibri Light"/>
              </a:rPr>
              <a:t> </a:t>
            </a:r>
            <a:r>
              <a:rPr lang="en-US" sz="2800" dirty="0" err="1">
                <a:latin typeface="Georgia Pro"/>
                <a:cs typeface="Calibri Light"/>
              </a:rPr>
              <a:t>havaita</a:t>
            </a:r>
            <a:r>
              <a:rPr lang="en-US" sz="2800" dirty="0">
                <a:latin typeface="Georgia Pro"/>
                <a:cs typeface="Calibri Light"/>
              </a:rPr>
              <a:t> tai </a:t>
            </a:r>
            <a:r>
              <a:rPr lang="en-US" sz="2800" dirty="0" err="1">
                <a:latin typeface="Georgia Pro"/>
                <a:cs typeface="Calibri Light"/>
              </a:rPr>
              <a:t>keksiä</a:t>
            </a:r>
            <a:r>
              <a:rPr lang="en-US" sz="2800" dirty="0">
                <a:latin typeface="Georgia Pro"/>
                <a:cs typeface="Calibri Light"/>
              </a:rPr>
              <a:t>?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FF51A-ADE8-C03B-E016-7581AE5F8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>
              <a:latin typeface="Georgia Pro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32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AF05B-09B8-1DC9-C746-11B533A7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61" y="266315"/>
            <a:ext cx="10515600" cy="1325563"/>
          </a:xfrm>
        </p:spPr>
        <p:txBody>
          <a:bodyPr>
            <a:normAutofit/>
          </a:bodyPr>
          <a:lstStyle/>
          <a:p>
            <a:r>
              <a:rPr lang="en-US" err="1">
                <a:latin typeface="Georgia Pro"/>
                <a:cs typeface="Calibri Light"/>
              </a:rPr>
              <a:t>Seuraava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luento</a:t>
            </a:r>
            <a:r>
              <a:rPr lang="en-US" dirty="0">
                <a:latin typeface="Georgia Pro"/>
                <a:cs typeface="Calibri Light"/>
              </a:rPr>
              <a:t> </a:t>
            </a:r>
            <a:endParaRPr lang="en-US" dirty="0">
              <a:latin typeface="Georgia Pro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1E2C9-3A90-EB8E-8CB8-B649E714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61" y="14631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eorgia Pro"/>
                <a:cs typeface="Calibri"/>
              </a:rPr>
              <a:t>13.3 </a:t>
            </a:r>
            <a:r>
              <a:rPr lang="en-US" dirty="0" err="1">
                <a:latin typeface="Georgia Pro"/>
                <a:cs typeface="Calibri"/>
              </a:rPr>
              <a:t>luennolle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ohjelman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johtaja</a:t>
            </a:r>
            <a:r>
              <a:rPr lang="en-US" dirty="0">
                <a:latin typeface="Georgia Pro"/>
                <a:cs typeface="Calibri"/>
              </a:rPr>
              <a:t> Risto on </a:t>
            </a:r>
            <a:r>
              <a:rPr lang="en-US" dirty="0" err="1">
                <a:latin typeface="Georgia Pro"/>
                <a:cs typeface="Calibri"/>
              </a:rPr>
              <a:t>tulossa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vierailemaan</a:t>
            </a:r>
            <a:r>
              <a:rPr lang="en-US" dirty="0">
                <a:latin typeface="Georgia Pro"/>
                <a:cs typeface="Calibri"/>
              </a:rPr>
              <a:t> ja </a:t>
            </a:r>
            <a:r>
              <a:rPr lang="en-US" dirty="0" err="1">
                <a:latin typeface="Georgia Pro"/>
                <a:cs typeface="Calibri"/>
              </a:rPr>
              <a:t>kertomaan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tämän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kurssin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merkityksestä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koulutusohjelman</a:t>
            </a:r>
            <a:r>
              <a:rPr lang="en-US" dirty="0">
                <a:latin typeface="Georgia Pro"/>
                <a:cs typeface="Calibri"/>
              </a:rPr>
              <a:t> ja </a:t>
            </a:r>
            <a:r>
              <a:rPr lang="en-US" dirty="0" err="1">
                <a:latin typeface="Georgia Pro"/>
                <a:cs typeface="Calibri"/>
              </a:rPr>
              <a:t>akateemisen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asiantuntijuuden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osana</a:t>
            </a:r>
            <a:r>
              <a:rPr lang="en-US" dirty="0">
                <a:latin typeface="Georgia Pro"/>
                <a:cs typeface="Calibri"/>
              </a:rPr>
              <a:t> </a:t>
            </a:r>
          </a:p>
          <a:p>
            <a:r>
              <a:rPr lang="en-US" dirty="0">
                <a:latin typeface="Georgia Pro"/>
                <a:cs typeface="Calibri"/>
              </a:rPr>
              <a:t>Saa </a:t>
            </a:r>
            <a:r>
              <a:rPr lang="en-US" dirty="0" err="1">
                <a:latin typeface="Georgia Pro"/>
                <a:cs typeface="Calibri"/>
              </a:rPr>
              <a:t>lisäpisteen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yksilötehtävän</a:t>
            </a:r>
            <a:r>
              <a:rPr lang="en-US" dirty="0">
                <a:latin typeface="Georgia Pro"/>
                <a:cs typeface="Calibri"/>
              </a:rPr>
              <a:t> 5 </a:t>
            </a:r>
            <a:r>
              <a:rPr lang="en-US" dirty="0" err="1">
                <a:latin typeface="Georgia Pro"/>
                <a:cs typeface="Calibri"/>
              </a:rPr>
              <a:t>arvioinnissa</a:t>
            </a:r>
            <a:r>
              <a:rPr lang="en-US" dirty="0">
                <a:latin typeface="Georgia Pro"/>
                <a:cs typeface="Calibri"/>
              </a:rPr>
              <a:t>, </a:t>
            </a:r>
            <a:r>
              <a:rPr lang="en-US" dirty="0" err="1">
                <a:latin typeface="Georgia Pro"/>
                <a:cs typeface="Calibri"/>
              </a:rPr>
              <a:t>jos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tulet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paikalle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tälle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luennolle</a:t>
            </a:r>
            <a:r>
              <a:rPr lang="en-US" dirty="0">
                <a:latin typeface="Georgia Pro"/>
                <a:cs typeface="Calibri"/>
              </a:rPr>
              <a:t> (</a:t>
            </a:r>
            <a:r>
              <a:rPr lang="en-US" dirty="0" err="1">
                <a:latin typeface="Georgia Pro"/>
                <a:cs typeface="Calibri"/>
              </a:rPr>
              <a:t>voi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siis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nostaa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kurssiarvosanaa</a:t>
            </a:r>
            <a:r>
              <a:rPr lang="en-US" dirty="0">
                <a:latin typeface="Georgia Pro"/>
                <a:cs typeface="Calibri"/>
              </a:rPr>
              <a:t>) </a:t>
            </a:r>
          </a:p>
          <a:p>
            <a:r>
              <a:rPr lang="en-US" dirty="0">
                <a:latin typeface="Georgia Pro"/>
                <a:cs typeface="Calibri"/>
              </a:rPr>
              <a:t>13.3 </a:t>
            </a:r>
            <a:r>
              <a:rPr lang="en-US" dirty="0" err="1">
                <a:latin typeface="Georgia Pro"/>
                <a:cs typeface="Calibri"/>
              </a:rPr>
              <a:t>pidettävän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luennon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aiheet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tulevat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muutekin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olemaan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varmaan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kaikista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haastavimpia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tällä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kurssilla</a:t>
            </a:r>
            <a:r>
              <a:rPr lang="en-US" dirty="0">
                <a:latin typeface="Georgia Pro"/>
                <a:cs typeface="Calibri"/>
              </a:rPr>
              <a:t>. </a:t>
            </a:r>
            <a:r>
              <a:rPr lang="en-US" dirty="0" err="1">
                <a:latin typeface="Georgia Pro"/>
                <a:cs typeface="Calibri"/>
              </a:rPr>
              <a:t>Luulen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vahvasti</a:t>
            </a:r>
            <a:r>
              <a:rPr lang="en-US" dirty="0">
                <a:latin typeface="Georgia Pro"/>
                <a:cs typeface="Calibri"/>
              </a:rPr>
              <a:t>, </a:t>
            </a:r>
            <a:r>
              <a:rPr lang="en-US" dirty="0" err="1">
                <a:latin typeface="Georgia Pro"/>
                <a:cs typeface="Calibri"/>
              </a:rPr>
              <a:t>että</a:t>
            </a:r>
            <a:r>
              <a:rPr lang="en-US" dirty="0">
                <a:latin typeface="Georgia Pro"/>
                <a:cs typeface="Calibri"/>
              </a:rPr>
              <a:t> vain </a:t>
            </a:r>
            <a:r>
              <a:rPr lang="en-US" dirty="0" err="1">
                <a:latin typeface="Georgia Pro"/>
                <a:cs typeface="Calibri"/>
              </a:rPr>
              <a:t>luennolle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osallistumalla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voi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aiheen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tehtävistä</a:t>
            </a:r>
            <a:r>
              <a:rPr lang="en-US" dirty="0">
                <a:latin typeface="Georgia Pro"/>
                <a:cs typeface="Calibri"/>
              </a:rPr>
              <a:t> (</a:t>
            </a:r>
            <a:r>
              <a:rPr lang="en-US" dirty="0" err="1">
                <a:latin typeface="Georgia Pro"/>
                <a:cs typeface="Calibri"/>
              </a:rPr>
              <a:t>määrällinen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analyysi</a:t>
            </a:r>
            <a:r>
              <a:rPr lang="en-US" dirty="0">
                <a:latin typeface="Georgia Pro"/>
                <a:cs typeface="Calibri"/>
              </a:rPr>
              <a:t>, </a:t>
            </a:r>
            <a:r>
              <a:rPr lang="en-US" dirty="0" err="1">
                <a:latin typeface="Georgia Pro"/>
                <a:cs typeface="Calibri"/>
              </a:rPr>
              <a:t>kuvaajat</a:t>
            </a:r>
            <a:r>
              <a:rPr lang="en-US" dirty="0">
                <a:latin typeface="Georgia Pro"/>
                <a:cs typeface="Calibri"/>
              </a:rPr>
              <a:t>, </a:t>
            </a:r>
            <a:r>
              <a:rPr lang="en-US" dirty="0" err="1">
                <a:latin typeface="Georgia Pro"/>
                <a:cs typeface="Calibri"/>
              </a:rPr>
              <a:t>hypoteesin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muodostaminen</a:t>
            </a:r>
            <a:r>
              <a:rPr lang="en-US" dirty="0">
                <a:latin typeface="Georgia Pro"/>
                <a:cs typeface="Calibri"/>
              </a:rPr>
              <a:t> ja </a:t>
            </a:r>
            <a:r>
              <a:rPr lang="en-US" dirty="0" err="1">
                <a:latin typeface="Georgia Pro"/>
                <a:cs typeface="Calibri"/>
              </a:rPr>
              <a:t>testaus</a:t>
            </a:r>
            <a:r>
              <a:rPr lang="en-US" dirty="0">
                <a:latin typeface="Georgia Pro"/>
                <a:cs typeface="Calibri"/>
              </a:rPr>
              <a:t>) </a:t>
            </a:r>
            <a:r>
              <a:rPr lang="en-US" dirty="0" err="1">
                <a:latin typeface="Georgia Pro"/>
                <a:cs typeface="Calibri"/>
              </a:rPr>
              <a:t>saada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hyvän</a:t>
            </a:r>
            <a:r>
              <a:rPr lang="en-US" dirty="0">
                <a:latin typeface="Georgia Pro"/>
                <a:cs typeface="Calibri"/>
              </a:rPr>
              <a:t> </a:t>
            </a:r>
            <a:r>
              <a:rPr lang="en-US" dirty="0" err="1">
                <a:latin typeface="Georgia Pro"/>
                <a:cs typeface="Calibri"/>
              </a:rPr>
              <a:t>arvosanan</a:t>
            </a:r>
            <a:r>
              <a:rPr lang="en-US" dirty="0">
                <a:latin typeface="Georgia Pro"/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64878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B29CD-88C1-3EDA-8EA2-10AC0E94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err="1">
                <a:latin typeface="Georgia Pro"/>
                <a:cs typeface="Calibri Light"/>
              </a:rPr>
              <a:t>Palautus</a:t>
            </a:r>
            <a:r>
              <a:rPr lang="en-US" sz="3700">
                <a:latin typeface="Georgia Pro"/>
                <a:cs typeface="Calibri Light"/>
              </a:rPr>
              <a:t> 4: </a:t>
            </a:r>
            <a:r>
              <a:rPr lang="en-US" sz="3700" err="1">
                <a:latin typeface="Georgia Pro"/>
              </a:rPr>
              <a:t>Litteroitu</a:t>
            </a:r>
            <a:r>
              <a:rPr lang="en-US" sz="3700">
                <a:latin typeface="Georgia Pro"/>
              </a:rPr>
              <a:t> </a:t>
            </a:r>
            <a:r>
              <a:rPr lang="en-US" sz="3700" err="1">
                <a:latin typeface="Georgia Pro"/>
              </a:rPr>
              <a:t>haastattelu</a:t>
            </a:r>
            <a:r>
              <a:rPr lang="en-US" sz="3700">
                <a:latin typeface="Georgia Pro"/>
              </a:rPr>
              <a:t>, </a:t>
            </a:r>
            <a:r>
              <a:rPr lang="en-US" sz="3700" err="1">
                <a:latin typeface="Georgia Pro"/>
              </a:rPr>
              <a:t>koodikirja</a:t>
            </a:r>
            <a:r>
              <a:rPr lang="en-US" sz="3700">
                <a:latin typeface="Georgia Pro"/>
              </a:rPr>
              <a:t> ja </a:t>
            </a:r>
            <a:r>
              <a:rPr lang="en-US" sz="3700" err="1">
                <a:latin typeface="Georgia Pro"/>
              </a:rPr>
              <a:t>teema-analyysi</a:t>
            </a:r>
            <a:r>
              <a:rPr lang="en-US" sz="3700">
                <a:latin typeface="Georgia Pro"/>
              </a:rPr>
              <a:t> + </a:t>
            </a:r>
            <a:r>
              <a:rPr lang="en-US" sz="3700" err="1">
                <a:latin typeface="Georgia Pro"/>
              </a:rPr>
              <a:t>haastattelusuostumuslomake</a:t>
            </a:r>
            <a:endParaRPr lang="en-US" sz="3700" err="1">
              <a:latin typeface="Georgia Pro"/>
              <a:cs typeface="Calibri Light"/>
            </a:endParaRPr>
          </a:p>
          <a:p>
            <a:endParaRPr lang="en-US" sz="3700"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65CB-44BC-B834-279E-462A1DA99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 err="1">
                <a:latin typeface="Georgia Pro"/>
                <a:cs typeface="Calibri"/>
              </a:rPr>
              <a:t>Tässä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palautuksessa</a:t>
            </a:r>
            <a:r>
              <a:rPr lang="en-US" sz="1600" dirty="0">
                <a:latin typeface="Georgia Pro"/>
                <a:cs typeface="Calibri"/>
              </a:rPr>
              <a:t> on </a:t>
            </a:r>
            <a:r>
              <a:rPr lang="en-US" sz="1600" dirty="0" err="1">
                <a:latin typeface="Georgia Pro"/>
                <a:cs typeface="Calibri"/>
              </a:rPr>
              <a:t>viisi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eri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osaa</a:t>
            </a:r>
            <a:r>
              <a:rPr lang="en-US" sz="1600" dirty="0">
                <a:latin typeface="Georgia Pro"/>
                <a:cs typeface="Calibri"/>
              </a:rPr>
              <a:t>. 1) </a:t>
            </a:r>
            <a:r>
              <a:rPr lang="en-US" sz="1600" dirty="0" err="1">
                <a:latin typeface="Georgia Pro"/>
                <a:cs typeface="Calibri"/>
              </a:rPr>
              <a:t>Palauta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itse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haastattelulitteraatti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ilman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koodauksia</a:t>
            </a:r>
            <a:r>
              <a:rPr lang="en-US" sz="1600" dirty="0">
                <a:latin typeface="Georgia Pro"/>
                <a:cs typeface="Calibri"/>
              </a:rPr>
              <a:t>. 2) </a:t>
            </a:r>
            <a:r>
              <a:rPr lang="en-US" sz="1600" dirty="0" err="1">
                <a:latin typeface="Georgia Pro"/>
                <a:cs typeface="Calibri"/>
              </a:rPr>
              <a:t>Palauta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myös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koodattu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haastattelulitteraatti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niin</a:t>
            </a:r>
            <a:r>
              <a:rPr lang="en-US" sz="1600" dirty="0">
                <a:latin typeface="Georgia Pro"/>
                <a:cs typeface="Calibri"/>
              </a:rPr>
              <a:t>, </a:t>
            </a:r>
            <a:r>
              <a:rPr lang="en-US" sz="1600" dirty="0" err="1">
                <a:latin typeface="Georgia Pro"/>
                <a:cs typeface="Calibri"/>
              </a:rPr>
              <a:t>että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siinä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näkyy</a:t>
            </a:r>
            <a:r>
              <a:rPr lang="en-US" sz="1600" dirty="0">
                <a:latin typeface="Georgia Pro"/>
                <a:cs typeface="Calibri"/>
              </a:rPr>
              <a:t>, </a:t>
            </a:r>
            <a:r>
              <a:rPr lang="en-US" sz="1600" dirty="0" err="1">
                <a:latin typeface="Georgia Pro"/>
                <a:cs typeface="Calibri"/>
              </a:rPr>
              <a:t>miten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olet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tehnyt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koodauksen</a:t>
            </a:r>
            <a:r>
              <a:rPr lang="en-US" sz="1600" dirty="0">
                <a:latin typeface="Georgia Pro"/>
                <a:cs typeface="Calibri"/>
              </a:rPr>
              <a:t>. 3) </a:t>
            </a:r>
            <a:r>
              <a:rPr lang="en-US" sz="1600" dirty="0" err="1">
                <a:latin typeface="Georgia Pro"/>
                <a:cs typeface="Calibri"/>
              </a:rPr>
              <a:t>Palauta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myös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koodikirja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esimerkkisitaatteineen</a:t>
            </a:r>
            <a:r>
              <a:rPr lang="en-US" sz="1600" dirty="0">
                <a:latin typeface="Georgia Pro"/>
                <a:cs typeface="Calibri"/>
              </a:rPr>
              <a:t>. 4) </a:t>
            </a:r>
            <a:r>
              <a:rPr lang="en-US" sz="1600" dirty="0" err="1">
                <a:latin typeface="Georgia Pro"/>
                <a:cs typeface="Calibri"/>
              </a:rPr>
              <a:t>Palauta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erikseen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koodauksen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avulla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tehty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teema-analyysi</a:t>
            </a:r>
            <a:r>
              <a:rPr lang="en-US" sz="1600" dirty="0">
                <a:latin typeface="Georgia Pro"/>
                <a:cs typeface="Calibri"/>
              </a:rPr>
              <a:t>. 5) </a:t>
            </a:r>
            <a:r>
              <a:rPr lang="en-US" sz="1600" dirty="0" err="1">
                <a:latin typeface="Georgia Pro"/>
                <a:cs typeface="Calibri"/>
              </a:rPr>
              <a:t>Kaiken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lisäksi</a:t>
            </a:r>
            <a:r>
              <a:rPr lang="en-US" sz="1600" dirty="0">
                <a:latin typeface="Georgia Pro"/>
                <a:cs typeface="Calibri"/>
              </a:rPr>
              <a:t>, </a:t>
            </a:r>
            <a:r>
              <a:rPr lang="en-US" sz="1600" dirty="0" err="1">
                <a:latin typeface="Georgia Pro"/>
                <a:cs typeface="Calibri"/>
              </a:rPr>
              <a:t>palauta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vielä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allekirjoitettu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haastattelusuostumuslomake</a:t>
            </a:r>
            <a:r>
              <a:rPr lang="en-US" sz="1600" dirty="0">
                <a:latin typeface="Georgia Pro"/>
                <a:cs typeface="Calibri"/>
              </a:rPr>
              <a:t>. </a:t>
            </a:r>
          </a:p>
          <a:p>
            <a:r>
              <a:rPr lang="en-US" sz="1600" dirty="0" err="1">
                <a:latin typeface="Georgia Pro"/>
                <a:cs typeface="Calibri"/>
              </a:rPr>
              <a:t>Teema-analyysissä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pohdi</a:t>
            </a:r>
            <a:r>
              <a:rPr lang="en-US" sz="1600" dirty="0">
                <a:latin typeface="Georgia Pro"/>
                <a:cs typeface="Calibri"/>
              </a:rPr>
              <a:t> ja </a:t>
            </a:r>
            <a:r>
              <a:rPr lang="en-US" sz="1600" dirty="0" err="1">
                <a:latin typeface="Georgia Pro"/>
                <a:cs typeface="Calibri"/>
              </a:rPr>
              <a:t>tulkitse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oman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koodauksesi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tuloksia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tutkimuskysymyksenne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suhteen</a:t>
            </a:r>
            <a:r>
              <a:rPr lang="en-US" sz="1600" dirty="0">
                <a:latin typeface="Georgia Pro"/>
                <a:cs typeface="Calibri"/>
              </a:rPr>
              <a:t>. Noin 350 </a:t>
            </a:r>
            <a:r>
              <a:rPr lang="en-US" sz="1600" dirty="0" err="1">
                <a:latin typeface="Georgia Pro"/>
                <a:cs typeface="Calibri"/>
              </a:rPr>
              <a:t>sanaa</a:t>
            </a:r>
            <a:r>
              <a:rPr lang="en-US" sz="1600" dirty="0">
                <a:latin typeface="Georgia Pro"/>
                <a:cs typeface="Calibri"/>
              </a:rPr>
              <a:t> (+-10%). </a:t>
            </a:r>
          </a:p>
          <a:p>
            <a:r>
              <a:rPr lang="en-US" sz="1600" dirty="0" err="1">
                <a:latin typeface="Georgia Pro"/>
                <a:cs typeface="Calibri"/>
              </a:rPr>
              <a:t>Koodikirja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esimerkkisitaatteineen</a:t>
            </a:r>
            <a:r>
              <a:rPr lang="en-US" sz="1600" dirty="0">
                <a:latin typeface="Georgia Pro"/>
                <a:cs typeface="Calibri"/>
              </a:rPr>
              <a:t> ja </a:t>
            </a:r>
            <a:r>
              <a:rPr lang="en-US" sz="1600" dirty="0" err="1">
                <a:latin typeface="Georgia Pro"/>
                <a:cs typeface="Calibri"/>
              </a:rPr>
              <a:t>teema-analyysi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arvostellaan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yhdessä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arvosanalla</a:t>
            </a:r>
            <a:r>
              <a:rPr lang="en-US" sz="1600" dirty="0">
                <a:latin typeface="Georgia Pro"/>
                <a:cs typeface="Calibri"/>
              </a:rPr>
              <a:t> 1-5. Muut </a:t>
            </a:r>
            <a:r>
              <a:rPr lang="en-US" sz="1600" dirty="0" err="1">
                <a:latin typeface="Georgia Pro"/>
                <a:cs typeface="Calibri"/>
              </a:rPr>
              <a:t>osiot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hyväksytty-hylätty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sillä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perusteella</a:t>
            </a:r>
            <a:r>
              <a:rPr lang="en-US" sz="1600" dirty="0">
                <a:latin typeface="Georgia Pro"/>
                <a:cs typeface="Calibri"/>
              </a:rPr>
              <a:t>, </a:t>
            </a:r>
            <a:r>
              <a:rPr lang="en-US" sz="1600" dirty="0" err="1">
                <a:latin typeface="Georgia Pro"/>
                <a:cs typeface="Calibri"/>
              </a:rPr>
              <a:t>onko</a:t>
            </a:r>
            <a:r>
              <a:rPr lang="en-US" sz="1600" dirty="0">
                <a:latin typeface="Georgia Pro"/>
                <a:cs typeface="Calibri"/>
              </a:rPr>
              <a:t> ne </a:t>
            </a:r>
            <a:r>
              <a:rPr lang="en-US" sz="1600" dirty="0" err="1">
                <a:latin typeface="Georgia Pro"/>
                <a:cs typeface="Calibri"/>
              </a:rPr>
              <a:t>palautettu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vai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ei</a:t>
            </a:r>
            <a:r>
              <a:rPr lang="en-US" sz="1600" dirty="0">
                <a:latin typeface="Georgia Pro"/>
                <a:cs typeface="Calibri"/>
              </a:rPr>
              <a:t>. </a:t>
            </a:r>
            <a:r>
              <a:rPr lang="en-US" sz="1600" dirty="0" err="1">
                <a:latin typeface="Georgia Pro"/>
                <a:cs typeface="Calibri"/>
              </a:rPr>
              <a:t>Kaikista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osioista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tulee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päästä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läpi</a:t>
            </a:r>
            <a:r>
              <a:rPr lang="en-US" sz="1600" dirty="0">
                <a:latin typeface="Georgia Pro"/>
                <a:cs typeface="Calibri"/>
              </a:rPr>
              <a:t>, </a:t>
            </a:r>
            <a:r>
              <a:rPr lang="en-US" sz="1600" dirty="0" err="1">
                <a:latin typeface="Georgia Pro"/>
                <a:cs typeface="Calibri"/>
              </a:rPr>
              <a:t>jotta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saa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arvosanan</a:t>
            </a:r>
            <a:r>
              <a:rPr lang="en-US" sz="1600" dirty="0">
                <a:latin typeface="Georgia Pro"/>
                <a:cs typeface="Calibri"/>
              </a:rPr>
              <a:t> (</a:t>
            </a:r>
            <a:r>
              <a:rPr lang="en-US" sz="1600" dirty="0" err="1">
                <a:latin typeface="Georgia Pro"/>
                <a:cs typeface="Calibri"/>
              </a:rPr>
              <a:t>esim</a:t>
            </a:r>
            <a:r>
              <a:rPr lang="en-US" sz="1600" dirty="0">
                <a:latin typeface="Georgia Pro"/>
                <a:cs typeface="Calibri"/>
              </a:rPr>
              <a:t>. </a:t>
            </a:r>
            <a:r>
              <a:rPr lang="en-US" sz="1600" dirty="0" err="1">
                <a:latin typeface="Georgia Pro"/>
                <a:cs typeface="Calibri"/>
              </a:rPr>
              <a:t>jos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haastattelusuostumuslomake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allekirjoitettuna</a:t>
            </a:r>
            <a:r>
              <a:rPr lang="en-US" sz="1600" dirty="0">
                <a:latin typeface="Georgia Pro"/>
                <a:cs typeface="Calibri"/>
              </a:rPr>
              <a:t> tai </a:t>
            </a:r>
            <a:r>
              <a:rPr lang="en-US" sz="1600" dirty="0" err="1">
                <a:latin typeface="Georgia Pro"/>
                <a:cs typeface="Calibri"/>
              </a:rPr>
              <a:t>koodattu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haastattelulitteraatti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puuttuu</a:t>
            </a:r>
            <a:r>
              <a:rPr lang="en-US" sz="1600" dirty="0">
                <a:latin typeface="Georgia Pro"/>
                <a:cs typeface="Calibri"/>
              </a:rPr>
              <a:t>, </a:t>
            </a:r>
            <a:r>
              <a:rPr lang="en-US" sz="1600" dirty="0" err="1">
                <a:latin typeface="Georgia Pro"/>
                <a:cs typeface="Calibri"/>
              </a:rPr>
              <a:t>ei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arvosanaa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saa</a:t>
            </a:r>
            <a:r>
              <a:rPr lang="en-US" sz="1600" dirty="0">
                <a:latin typeface="Georgia Pro"/>
                <a:cs typeface="Calibri"/>
              </a:rPr>
              <a:t>). </a:t>
            </a:r>
          </a:p>
          <a:p>
            <a:r>
              <a:rPr lang="en-US" sz="1600" dirty="0" err="1">
                <a:latin typeface="Georgia Pro"/>
                <a:cs typeface="Calibri"/>
              </a:rPr>
              <a:t>Allekirjoitettu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haastattelulomake</a:t>
            </a:r>
            <a:r>
              <a:rPr lang="en-US" sz="1600" dirty="0">
                <a:latin typeface="Georgia Pro"/>
                <a:cs typeface="Calibri"/>
              </a:rPr>
              <a:t>: </a:t>
            </a:r>
            <a:r>
              <a:rPr lang="en-US" sz="1600" dirty="0" err="1">
                <a:latin typeface="Georgia Pro"/>
                <a:cs typeface="Calibri"/>
              </a:rPr>
              <a:t>kuva</a:t>
            </a:r>
            <a:r>
              <a:rPr lang="en-US" sz="1600" dirty="0">
                <a:latin typeface="Georgia Pro"/>
                <a:cs typeface="Calibri"/>
              </a:rPr>
              <a:t> tai pdf tai </a:t>
            </a:r>
            <a:r>
              <a:rPr lang="en-US" sz="1600" dirty="0" err="1">
                <a:latin typeface="Georgia Pro"/>
                <a:cs typeface="Calibri"/>
              </a:rPr>
              <a:t>skannaus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käy</a:t>
            </a:r>
            <a:endParaRPr lang="en-US" sz="1600" dirty="0">
              <a:latin typeface="Georgia Pro"/>
              <a:cs typeface="Calibri"/>
            </a:endParaRPr>
          </a:p>
          <a:p>
            <a:r>
              <a:rPr lang="en-US" sz="1600" dirty="0" err="1">
                <a:latin typeface="Georgia Pro"/>
                <a:cs typeface="Calibri"/>
              </a:rPr>
              <a:t>Muista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anonymisoida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litteroitu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haastattelu</a:t>
            </a:r>
            <a:r>
              <a:rPr lang="en-US" sz="1600" dirty="0">
                <a:latin typeface="Georgia Pro"/>
                <a:cs typeface="Calibri"/>
              </a:rPr>
              <a:t> (</a:t>
            </a:r>
            <a:r>
              <a:rPr lang="en-US" sz="1600" dirty="0" err="1">
                <a:latin typeface="Georgia Pro"/>
                <a:cs typeface="Calibri"/>
              </a:rPr>
              <a:t>haastateltavan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nimi</a:t>
            </a:r>
            <a:r>
              <a:rPr lang="en-US" sz="1600" dirty="0">
                <a:latin typeface="Georgia Pro"/>
                <a:cs typeface="Calibri"/>
              </a:rPr>
              <a:t>, </a:t>
            </a:r>
            <a:r>
              <a:rPr lang="en-US" sz="1600" dirty="0" err="1">
                <a:latin typeface="Georgia Pro"/>
                <a:cs typeface="Calibri"/>
              </a:rPr>
              <a:t>yksilöivät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tiedot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esim</a:t>
            </a:r>
            <a:r>
              <a:rPr lang="en-US" sz="1600" dirty="0">
                <a:latin typeface="Georgia Pro"/>
                <a:cs typeface="Calibri"/>
              </a:rPr>
              <a:t>. </a:t>
            </a:r>
            <a:r>
              <a:rPr lang="en-US" sz="1600" dirty="0" err="1">
                <a:latin typeface="Georgia Pro"/>
                <a:cs typeface="Calibri"/>
              </a:rPr>
              <a:t>spesifi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tieto</a:t>
            </a:r>
            <a:r>
              <a:rPr lang="en-US" sz="1600" dirty="0">
                <a:latin typeface="Georgia Pro"/>
                <a:cs typeface="Calibri"/>
              </a:rPr>
              <a:t>, </a:t>
            </a:r>
            <a:r>
              <a:rPr lang="en-US" sz="1600" dirty="0" err="1">
                <a:latin typeface="Georgia Pro"/>
                <a:cs typeface="Calibri"/>
              </a:rPr>
              <a:t>missä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henkilö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asuu</a:t>
            </a:r>
            <a:r>
              <a:rPr lang="en-US" sz="1600" dirty="0">
                <a:latin typeface="Georgia Pro"/>
                <a:cs typeface="Calibri"/>
              </a:rPr>
              <a:t>, pois).</a:t>
            </a:r>
          </a:p>
          <a:p>
            <a:r>
              <a:rPr lang="en-US" sz="1600" dirty="0" err="1">
                <a:latin typeface="Georgia Pro"/>
                <a:cs typeface="Calibri"/>
              </a:rPr>
              <a:t>Palauta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kaikki</a:t>
            </a:r>
            <a:r>
              <a:rPr lang="en-US" sz="1600" dirty="0">
                <a:latin typeface="Georgia Pro"/>
                <a:cs typeface="Calibri"/>
              </a:rPr>
              <a:t> </a:t>
            </a:r>
            <a:r>
              <a:rPr lang="en-US" sz="1600" dirty="0" err="1">
                <a:latin typeface="Georgia Pro"/>
                <a:cs typeface="Calibri"/>
              </a:rPr>
              <a:t>yhtenä</a:t>
            </a:r>
            <a:r>
              <a:rPr lang="en-US" sz="1600" dirty="0">
                <a:latin typeface="Georgia Pro"/>
                <a:cs typeface="Calibri"/>
              </a:rPr>
              <a:t> pdf-</a:t>
            </a:r>
            <a:r>
              <a:rPr lang="en-US" sz="1600" dirty="0" err="1">
                <a:latin typeface="Georgia Pro"/>
                <a:cs typeface="Calibri"/>
              </a:rPr>
              <a:t>tiedostona</a:t>
            </a:r>
            <a:r>
              <a:rPr lang="en-US" sz="1600" dirty="0">
                <a:latin typeface="Georgia Pro"/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341100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C945-B6F8-6B35-B155-670D5174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Georgia Pro"/>
                <a:ea typeface="Calibri Light"/>
                <a:cs typeface="Calibri Light"/>
              </a:rPr>
              <a:t>Palautusta</a:t>
            </a:r>
            <a:r>
              <a:rPr lang="en-US" dirty="0">
                <a:latin typeface="Georgia Pro"/>
                <a:ea typeface="Calibri Light"/>
                <a:cs typeface="Calibri Light"/>
              </a:rPr>
              <a:t> 4 </a:t>
            </a:r>
            <a:r>
              <a:rPr lang="en-US" err="1">
                <a:latin typeface="Georgia Pro"/>
                <a:ea typeface="Calibri Light"/>
                <a:cs typeface="Calibri Light"/>
              </a:rPr>
              <a:t>tukevaa</a:t>
            </a:r>
            <a:r>
              <a:rPr lang="en-US" dirty="0">
                <a:latin typeface="Georgia Pro"/>
                <a:ea typeface="Calibri Light"/>
                <a:cs typeface="Calibri Light"/>
              </a:rPr>
              <a:t> </a:t>
            </a:r>
            <a:r>
              <a:rPr lang="en-US" err="1">
                <a:latin typeface="Georgia Pro"/>
                <a:ea typeface="Calibri Light"/>
                <a:cs typeface="Calibri Light"/>
              </a:rPr>
              <a:t>videomateriaalia</a:t>
            </a:r>
            <a:endParaRPr lang="en-US" err="1">
              <a:latin typeface="Georgia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A545-47ED-99C9-47B0-39481A1F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  <a:hlinkClick r:id="rId2"/>
              </a:rPr>
              <a:t>https://www.youtube.com/watch?v=Re-wfflbhAc</a:t>
            </a:r>
            <a:endParaRPr lang="en-US"/>
          </a:p>
          <a:p>
            <a:endParaRPr lang="en-US"/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https://www.youtube.com/watch?v=6WQ8zF55Gqw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sz="2300" dirty="0">
                <a:ea typeface="Calibri"/>
                <a:cs typeface="Calibri"/>
                <a:hlinkClick r:id="rId4"/>
              </a:rPr>
              <a:t>https://www.youtube.com/watch?v=1erIajGquxg</a:t>
            </a:r>
            <a:endParaRPr lang="en-US" dirty="0">
              <a:ea typeface="Calibri"/>
              <a:cs typeface="Calibri"/>
            </a:endParaRPr>
          </a:p>
          <a:p>
            <a:endParaRPr lang="en-US" sz="2300" dirty="0">
              <a:ea typeface="Calibri"/>
              <a:cs typeface="Calibri"/>
            </a:endParaRPr>
          </a:p>
          <a:p>
            <a:r>
              <a:rPr lang="en-US" sz="1900" dirty="0">
                <a:ea typeface="Calibri"/>
                <a:cs typeface="Calibri"/>
                <a:hlinkClick r:id="rId5"/>
              </a:rPr>
              <a:t>https://www.youtube.com/watch?v=A0MF3U4ITqY</a:t>
            </a:r>
            <a:endParaRPr lang="en-US"/>
          </a:p>
          <a:p>
            <a:endParaRPr lang="en-US" sz="1900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6"/>
              </a:rPr>
              <a:t>https://www.youtube.com/watch?v=vCE6zhdTHAI</a:t>
            </a:r>
            <a:endParaRPr lang="en-US"/>
          </a:p>
          <a:p>
            <a:endParaRPr lang="en-US"/>
          </a:p>
          <a:p>
            <a:r>
              <a:rPr lang="en-US" dirty="0">
                <a:ea typeface="+mn-lt"/>
                <a:cs typeface="+mn-lt"/>
                <a:hlinkClick r:id="rId7"/>
              </a:rPr>
              <a:t>https://www.youtube.com/watch?v=XOYhkUC21wQ</a:t>
            </a:r>
            <a:endParaRPr lang="en-US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https://www.youtube.com/watch?v=sHv3RzKWNcQ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2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0EBF0-FFBB-F411-7632-5CBA1A54E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Georgia Pro"/>
                <a:ea typeface="+mj-lt"/>
                <a:cs typeface="+mj-lt"/>
              </a:rPr>
              <a:t>Käsitteitä</a:t>
            </a:r>
            <a:endParaRPr lang="en-US" dirty="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FEC1-E49A-123A-F80B-61C6BB32F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15970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err="1">
                <a:latin typeface="Georgia Pro"/>
                <a:cs typeface="Arial"/>
              </a:rPr>
              <a:t>Koodaaminen</a:t>
            </a:r>
            <a:r>
              <a:rPr lang="en-US" sz="1800">
                <a:latin typeface="Georgia Pro"/>
                <a:cs typeface="Arial"/>
              </a:rPr>
              <a:t> = </a:t>
            </a:r>
            <a:r>
              <a:rPr lang="en-US" sz="1800" err="1">
                <a:latin typeface="Georgia Pro"/>
                <a:cs typeface="Arial"/>
              </a:rPr>
              <a:t>aineiston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systematisointia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aineiston</a:t>
            </a:r>
            <a:r>
              <a:rPr lang="en-US" sz="1800">
                <a:latin typeface="Georgia Pro"/>
                <a:cs typeface="Arial"/>
              </a:rPr>
              <a:t> (</a:t>
            </a:r>
            <a:r>
              <a:rPr lang="en-US" sz="1800" err="1">
                <a:latin typeface="Georgia Pro"/>
                <a:cs typeface="Arial"/>
              </a:rPr>
              <a:t>litteroitu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haastattelu</a:t>
            </a:r>
            <a:r>
              <a:rPr lang="en-US" sz="1800">
                <a:latin typeface="Georgia Pro"/>
                <a:cs typeface="Arial"/>
              </a:rPr>
              <a:t>) </a:t>
            </a:r>
            <a:r>
              <a:rPr lang="en-US" sz="1800" err="1">
                <a:latin typeface="Georgia Pro"/>
                <a:cs typeface="Arial"/>
              </a:rPr>
              <a:t>teemoja</a:t>
            </a:r>
            <a:r>
              <a:rPr lang="en-US" sz="1800">
                <a:latin typeface="Georgia Pro"/>
                <a:cs typeface="Arial"/>
              </a:rPr>
              <a:t>/</a:t>
            </a:r>
            <a:r>
              <a:rPr lang="en-US" sz="1800" err="1">
                <a:latin typeface="Georgia Pro"/>
                <a:cs typeface="Arial"/>
              </a:rPr>
              <a:t>aiheita</a:t>
            </a:r>
            <a:r>
              <a:rPr lang="en-US" sz="1800">
                <a:latin typeface="Georgia Pro"/>
                <a:cs typeface="Arial"/>
              </a:rPr>
              <a:t>/</a:t>
            </a:r>
            <a:r>
              <a:rPr lang="en-US" sz="1800" err="1">
                <a:latin typeface="Georgia Pro"/>
                <a:cs typeface="Arial"/>
              </a:rPr>
              <a:t>elementtejä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kuvaavien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tunnussanojen</a:t>
            </a:r>
            <a:r>
              <a:rPr lang="en-US" sz="1800">
                <a:latin typeface="Georgia Pro"/>
                <a:cs typeface="Arial"/>
              </a:rPr>
              <a:t> ja -</a:t>
            </a:r>
            <a:r>
              <a:rPr lang="en-US" sz="1800" err="1">
                <a:latin typeface="Georgia Pro"/>
                <a:cs typeface="Arial"/>
              </a:rPr>
              <a:t>lauseiden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perusteella</a:t>
            </a:r>
            <a:r>
              <a:rPr lang="en-US" sz="1800">
                <a:latin typeface="Georgia Pro"/>
                <a:cs typeface="Arial"/>
              </a:rPr>
              <a:t> </a:t>
            </a:r>
          </a:p>
          <a:p>
            <a:r>
              <a:rPr lang="en-US" sz="1800" err="1">
                <a:latin typeface="Georgia Pro"/>
                <a:cs typeface="Arial"/>
              </a:rPr>
              <a:t>Koodaaminen</a:t>
            </a:r>
            <a:r>
              <a:rPr lang="en-US" sz="1800">
                <a:latin typeface="Georgia Pro"/>
                <a:cs typeface="Arial"/>
              </a:rPr>
              <a:t> = </a:t>
            </a:r>
            <a:r>
              <a:rPr lang="en-US" sz="1800" err="1">
                <a:latin typeface="Georgia Pro"/>
                <a:cs typeface="Arial"/>
              </a:rPr>
              <a:t>hakemiston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luominen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aineistossa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esiintyvistä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aiheista</a:t>
            </a:r>
            <a:r>
              <a:rPr lang="en-US" sz="1800">
                <a:latin typeface="Georgia Pro"/>
                <a:cs typeface="Arial"/>
              </a:rPr>
              <a:t>, </a:t>
            </a:r>
            <a:r>
              <a:rPr lang="en-US" sz="1800" err="1">
                <a:latin typeface="Georgia Pro"/>
                <a:cs typeface="Arial"/>
              </a:rPr>
              <a:t>mikä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auttaa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tulkitsemaan</a:t>
            </a:r>
            <a:r>
              <a:rPr lang="en-US" sz="1800">
                <a:latin typeface="Georgia Pro"/>
                <a:cs typeface="Arial"/>
              </a:rPr>
              <a:t> ja </a:t>
            </a:r>
            <a:r>
              <a:rPr lang="en-US" sz="1800" err="1">
                <a:latin typeface="Georgia Pro"/>
                <a:cs typeface="Arial"/>
              </a:rPr>
              <a:t>aineistoasi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tutkimuskysymyksesi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suhteen</a:t>
            </a:r>
            <a:r>
              <a:rPr lang="en-US" sz="1800">
                <a:latin typeface="Georgia Pro"/>
                <a:cs typeface="Arial"/>
              </a:rPr>
              <a:t> </a:t>
            </a:r>
          </a:p>
          <a:p>
            <a:r>
              <a:rPr lang="en-US" sz="1800">
                <a:latin typeface="Georgia Pro"/>
                <a:cs typeface="Arial"/>
              </a:rPr>
              <a:t>Koodi="</a:t>
            </a:r>
            <a:r>
              <a:rPr lang="en-US" sz="1800" err="1">
                <a:latin typeface="Georgia Pro"/>
                <a:cs typeface="Arial"/>
              </a:rPr>
              <a:t>Laadullisessa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tutkimuksessa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koodi</a:t>
            </a:r>
            <a:r>
              <a:rPr lang="en-US" sz="1800">
                <a:latin typeface="Georgia Pro"/>
                <a:cs typeface="Arial"/>
              </a:rPr>
              <a:t> on </a:t>
            </a:r>
            <a:r>
              <a:rPr lang="en-US" sz="1800" err="1">
                <a:latin typeface="Georgia Pro"/>
                <a:cs typeface="Arial"/>
              </a:rPr>
              <a:t>useimmiten</a:t>
            </a:r>
            <a:r>
              <a:rPr lang="en-US" sz="1800">
                <a:latin typeface="Georgia Pro"/>
                <a:cs typeface="Arial"/>
              </a:rPr>
              <a:t> sana tai </a:t>
            </a:r>
            <a:r>
              <a:rPr lang="en-US" sz="1800" err="1">
                <a:latin typeface="Georgia Pro"/>
                <a:cs typeface="Arial"/>
              </a:rPr>
              <a:t>lyhyt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lauseke</a:t>
            </a:r>
            <a:r>
              <a:rPr lang="en-US" sz="1800">
                <a:latin typeface="Georgia Pro"/>
                <a:cs typeface="Arial"/>
              </a:rPr>
              <a:t>, </a:t>
            </a:r>
            <a:r>
              <a:rPr lang="en-US" sz="1800" err="1">
                <a:latin typeface="Georgia Pro"/>
                <a:cs typeface="Arial"/>
              </a:rPr>
              <a:t>joka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symbolisesti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määrittää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summatiivisen</a:t>
            </a:r>
            <a:r>
              <a:rPr lang="en-US" sz="1800">
                <a:latin typeface="Georgia Pro"/>
                <a:cs typeface="Arial"/>
              </a:rPr>
              <a:t>, </a:t>
            </a:r>
            <a:r>
              <a:rPr lang="en-US" sz="1800" err="1">
                <a:latin typeface="Georgia Pro"/>
                <a:cs typeface="Arial"/>
              </a:rPr>
              <a:t>erottuvan</a:t>
            </a:r>
            <a:r>
              <a:rPr lang="en-US" sz="1800">
                <a:latin typeface="Georgia Pro"/>
                <a:cs typeface="Arial"/>
              </a:rPr>
              <a:t>, </a:t>
            </a:r>
            <a:r>
              <a:rPr lang="en-US" sz="1800" err="1">
                <a:latin typeface="Georgia Pro"/>
                <a:cs typeface="Arial"/>
              </a:rPr>
              <a:t>olemuksen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vangitsevan</a:t>
            </a:r>
            <a:r>
              <a:rPr lang="en-US" sz="1800">
                <a:latin typeface="Georgia Pro"/>
                <a:cs typeface="Arial"/>
              </a:rPr>
              <a:t> ja/tai </a:t>
            </a:r>
            <a:r>
              <a:rPr lang="en-US" sz="1800" err="1">
                <a:latin typeface="Georgia Pro"/>
                <a:cs typeface="Arial"/>
              </a:rPr>
              <a:t>mieleenpainuva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attribuutin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aineiston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osalle</a:t>
            </a:r>
            <a:r>
              <a:rPr lang="en-US" sz="1800">
                <a:latin typeface="Georgia Pro"/>
                <a:cs typeface="Arial"/>
              </a:rPr>
              <a:t>." (Saldaña, 2015, s. 4)</a:t>
            </a:r>
          </a:p>
          <a:p>
            <a:r>
              <a:rPr lang="en-US" sz="1800" err="1">
                <a:latin typeface="Georgia Pro"/>
                <a:cs typeface="Arial"/>
              </a:rPr>
              <a:t>Induktiivinen</a:t>
            </a:r>
            <a:r>
              <a:rPr lang="en-US" sz="1800">
                <a:latin typeface="Georgia Pro"/>
                <a:cs typeface="Arial"/>
              </a:rPr>
              <a:t> = </a:t>
            </a:r>
            <a:r>
              <a:rPr lang="en-US" sz="1800" err="1">
                <a:latin typeface="Georgia Pro"/>
                <a:cs typeface="Arial"/>
              </a:rPr>
              <a:t>yksittäisestä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yleiseen</a:t>
            </a:r>
            <a:r>
              <a:rPr lang="en-US" sz="1800">
                <a:latin typeface="Georgia Pro"/>
                <a:cs typeface="Arial"/>
              </a:rPr>
              <a:t>, </a:t>
            </a:r>
            <a:r>
              <a:rPr lang="en-US" sz="1800" err="1">
                <a:latin typeface="Georgia Pro"/>
                <a:cs typeface="Arial"/>
              </a:rPr>
              <a:t>yksittäisten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partikulaaristen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havaintojen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yleistäminen</a:t>
            </a:r>
            <a:r>
              <a:rPr lang="en-US" sz="1800">
                <a:latin typeface="Georgia Pro"/>
                <a:cs typeface="Arial"/>
              </a:rPr>
              <a:t> </a:t>
            </a:r>
          </a:p>
          <a:p>
            <a:r>
              <a:rPr lang="en-US" sz="1800" err="1">
                <a:latin typeface="Georgia Pro"/>
                <a:cs typeface="Arial"/>
              </a:rPr>
              <a:t>Avoin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induktiivinen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koodaaminen</a:t>
            </a:r>
            <a:r>
              <a:rPr lang="en-US" sz="1800">
                <a:latin typeface="Georgia Pro"/>
                <a:cs typeface="Arial"/>
              </a:rPr>
              <a:t> = </a:t>
            </a:r>
            <a:r>
              <a:rPr lang="en-US" sz="1800" err="1">
                <a:latin typeface="Georgia Pro"/>
                <a:cs typeface="Arial"/>
              </a:rPr>
              <a:t>koodit</a:t>
            </a:r>
            <a:r>
              <a:rPr lang="en-US" sz="1800">
                <a:latin typeface="Georgia Pro"/>
                <a:cs typeface="Arial"/>
              </a:rPr>
              <a:t> '</a:t>
            </a:r>
            <a:r>
              <a:rPr lang="en-US" sz="1800" err="1">
                <a:latin typeface="Georgia Pro"/>
                <a:cs typeface="Arial"/>
              </a:rPr>
              <a:t>nousevat</a:t>
            </a:r>
            <a:r>
              <a:rPr lang="en-US" sz="1800">
                <a:latin typeface="Georgia Pro"/>
                <a:cs typeface="Arial"/>
              </a:rPr>
              <a:t>' </a:t>
            </a:r>
            <a:r>
              <a:rPr lang="en-US" sz="1800" err="1">
                <a:latin typeface="Georgia Pro"/>
                <a:cs typeface="Arial"/>
              </a:rPr>
              <a:t>aineistosta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sen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sijaan</a:t>
            </a:r>
            <a:r>
              <a:rPr lang="en-US" sz="1800">
                <a:latin typeface="Georgia Pro"/>
                <a:cs typeface="Arial"/>
              </a:rPr>
              <a:t>, </a:t>
            </a:r>
            <a:r>
              <a:rPr lang="en-US" sz="1800" err="1">
                <a:latin typeface="Georgia Pro"/>
                <a:cs typeface="Arial"/>
              </a:rPr>
              <a:t>että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käytettäisiin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jotain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ennalta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annettua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koodauskehikkoa</a:t>
            </a:r>
            <a:r>
              <a:rPr lang="en-US" sz="1800">
                <a:latin typeface="Georgia Pro"/>
                <a:cs typeface="Arial"/>
              </a:rPr>
              <a:t> (</a:t>
            </a:r>
            <a:r>
              <a:rPr lang="en-US" sz="1800" err="1">
                <a:latin typeface="Georgia Pro"/>
                <a:cs typeface="Arial"/>
              </a:rPr>
              <a:t>esim</a:t>
            </a:r>
            <a:r>
              <a:rPr lang="en-US" sz="1800">
                <a:latin typeface="Georgia Pro"/>
                <a:cs typeface="Arial"/>
              </a:rPr>
              <a:t>. </a:t>
            </a:r>
            <a:r>
              <a:rPr lang="en-US" sz="1800" err="1">
                <a:latin typeface="Georgia Pro"/>
                <a:cs typeface="Arial"/>
              </a:rPr>
              <a:t>teoria</a:t>
            </a:r>
            <a:r>
              <a:rPr lang="en-US" sz="1800">
                <a:latin typeface="Georgia Pro"/>
                <a:cs typeface="Arial"/>
              </a:rPr>
              <a:t>), </a:t>
            </a:r>
            <a:r>
              <a:rPr lang="en-US" sz="1800" err="1">
                <a:latin typeface="Georgia Pro"/>
                <a:cs typeface="Arial"/>
              </a:rPr>
              <a:t>joka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antaisi</a:t>
            </a:r>
            <a:r>
              <a:rPr lang="en-US" sz="1800">
                <a:latin typeface="Georgia Pro"/>
                <a:cs typeface="Arial"/>
              </a:rPr>
              <a:t> jo </a:t>
            </a:r>
            <a:r>
              <a:rPr lang="en-US" sz="1800" err="1">
                <a:latin typeface="Georgia Pro"/>
                <a:cs typeface="Arial"/>
              </a:rPr>
              <a:t>valmiit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koodit</a:t>
            </a:r>
            <a:r>
              <a:rPr lang="en-US" sz="1800">
                <a:latin typeface="Georgia Pro"/>
                <a:cs typeface="Arial"/>
              </a:rPr>
              <a:t>, </a:t>
            </a:r>
            <a:r>
              <a:rPr lang="en-US" sz="1800" err="1">
                <a:latin typeface="Georgia Pro"/>
                <a:cs typeface="Arial"/>
              </a:rPr>
              <a:t>joiden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valossa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aineistoa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systematisoitaisiin</a:t>
            </a:r>
            <a:r>
              <a:rPr lang="en-US" sz="1800">
                <a:latin typeface="Georgia Pro"/>
                <a:cs typeface="Arial"/>
              </a:rPr>
              <a:t> (</a:t>
            </a:r>
            <a:r>
              <a:rPr lang="en-US" sz="1800" err="1">
                <a:latin typeface="Georgia Pro"/>
                <a:cs typeface="Arial"/>
              </a:rPr>
              <a:t>koodattaisiin</a:t>
            </a:r>
            <a:r>
              <a:rPr lang="en-US" sz="1800">
                <a:latin typeface="Georgia Pro"/>
                <a:cs typeface="Arial"/>
              </a:rPr>
              <a:t>) </a:t>
            </a:r>
          </a:p>
          <a:p>
            <a:r>
              <a:rPr lang="en-US" sz="1800">
                <a:latin typeface="Georgia Pro"/>
                <a:cs typeface="Arial"/>
              </a:rPr>
              <a:t>… </a:t>
            </a:r>
            <a:r>
              <a:rPr lang="en-US" sz="1800" err="1">
                <a:latin typeface="Georgia Pro"/>
                <a:cs typeface="Arial"/>
              </a:rPr>
              <a:t>eli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koodit</a:t>
            </a:r>
            <a:r>
              <a:rPr lang="en-US" sz="1800">
                <a:latin typeface="Georgia Pro"/>
                <a:cs typeface="Arial"/>
              </a:rPr>
              <a:t> '</a:t>
            </a:r>
            <a:r>
              <a:rPr lang="en-US" sz="1800" err="1">
                <a:latin typeface="Georgia Pro"/>
                <a:cs typeface="Arial"/>
              </a:rPr>
              <a:t>nousevat</a:t>
            </a:r>
            <a:r>
              <a:rPr lang="en-US" sz="1800">
                <a:latin typeface="Georgia Pro"/>
                <a:cs typeface="Arial"/>
              </a:rPr>
              <a:t>' </a:t>
            </a:r>
            <a:r>
              <a:rPr lang="en-US" sz="1800" err="1">
                <a:latin typeface="Georgia Pro"/>
                <a:cs typeface="Arial"/>
              </a:rPr>
              <a:t>aineistosta</a:t>
            </a:r>
            <a:r>
              <a:rPr lang="en-US" sz="1800">
                <a:latin typeface="Georgia Pro"/>
                <a:cs typeface="Arial"/>
              </a:rPr>
              <a:t> ja </a:t>
            </a:r>
            <a:r>
              <a:rPr lang="en-US" sz="1800" err="1">
                <a:latin typeface="Georgia Pro"/>
                <a:cs typeface="Arial"/>
              </a:rPr>
              <a:t>näiden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yksittäisten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havaintojen</a:t>
            </a:r>
            <a:r>
              <a:rPr lang="en-US" sz="1800">
                <a:latin typeface="Georgia Pro"/>
                <a:cs typeface="Arial"/>
              </a:rPr>
              <a:t> ja </a:t>
            </a:r>
            <a:r>
              <a:rPr lang="en-US" sz="1800" err="1">
                <a:latin typeface="Georgia Pro"/>
                <a:cs typeface="Arial"/>
              </a:rPr>
              <a:t>koodien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perusteella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pyritään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luomaan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yleistettävämpiä</a:t>
            </a:r>
            <a:r>
              <a:rPr lang="en-US" sz="1800">
                <a:latin typeface="Georgia Pro"/>
                <a:cs typeface="Arial"/>
              </a:rPr>
              <a:t> </a:t>
            </a:r>
            <a:r>
              <a:rPr lang="en-US" sz="1800" err="1">
                <a:latin typeface="Georgia Pro"/>
                <a:cs typeface="Arial"/>
              </a:rPr>
              <a:t>päätelmiä</a:t>
            </a:r>
            <a:endParaRPr lang="en-US" sz="1800" err="1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253853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44C8-7F3C-1BEF-B51F-D9B530F6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diagram of a diagram&#10;&#10;Description automatically generated">
            <a:extLst>
              <a:ext uri="{FF2B5EF4-FFF2-40B4-BE49-F238E27FC236}">
                <a16:creationId xmlns:a16="http://schemas.microsoft.com/office/drawing/2014/main" id="{8A31783F-2082-4AB3-AF8F-632F713F9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8558" y="575547"/>
            <a:ext cx="6048161" cy="540020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74F7F3-3E48-8AB8-3C76-5DDE977457F0}"/>
              </a:ext>
            </a:extLst>
          </p:cNvPr>
          <p:cNvSpPr txBox="1"/>
          <p:nvPr/>
        </p:nvSpPr>
        <p:spPr>
          <a:xfrm>
            <a:off x="8000156" y="5482242"/>
            <a:ext cx="33559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eorgia Pro"/>
                <a:ea typeface="+mn-lt"/>
                <a:cs typeface="+mn-lt"/>
              </a:rPr>
              <a:t>Saldaña, J., 2015, </a:t>
            </a:r>
            <a:r>
              <a:rPr lang="en-US" sz="1400" i="1" dirty="0">
                <a:latin typeface="Georgia Pro"/>
                <a:ea typeface="+mn-lt"/>
                <a:cs typeface="+mn-lt"/>
              </a:rPr>
              <a:t>The Coding Manual for Qualitative Researchers</a:t>
            </a:r>
            <a:r>
              <a:rPr lang="en-US" sz="1400" dirty="0">
                <a:latin typeface="Georgia Pro"/>
                <a:ea typeface="+mn-lt"/>
                <a:cs typeface="+mn-lt"/>
              </a:rPr>
              <a:t>, Sage, s. 14 </a:t>
            </a:r>
            <a:endParaRPr lang="en-US" sz="1600">
              <a:latin typeface="Georgia Pro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329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01AE6-A9BE-F3AC-9636-A50F204F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err="1">
                <a:latin typeface="Georgia Pro"/>
                <a:cs typeface="Calibri Light"/>
              </a:rPr>
              <a:t>Koodausprosessi</a:t>
            </a:r>
            <a:endParaRPr lang="en-US" err="1">
              <a:latin typeface="Georgia Pro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9651A-7B12-0F30-2590-5B5D8D082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arenR"/>
            </a:pPr>
            <a:r>
              <a:rPr lang="en-US" sz="2400" dirty="0" err="1">
                <a:latin typeface="Georgia Pro"/>
              </a:rPr>
              <a:t>Aloita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lukemalla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aineisto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läpi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tekemättä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mitään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muistiinpanoja</a:t>
            </a:r>
            <a:r>
              <a:rPr lang="en-US" sz="2400" dirty="0">
                <a:latin typeface="Georgia Pro"/>
              </a:rPr>
              <a:t> tai </a:t>
            </a:r>
            <a:r>
              <a:rPr lang="en-US" sz="2400" dirty="0" err="1">
                <a:latin typeface="Georgia Pro"/>
              </a:rPr>
              <a:t>tulkintoja</a:t>
            </a:r>
            <a:r>
              <a:rPr lang="en-US" sz="2400" dirty="0">
                <a:latin typeface="Georgia Pro"/>
              </a:rPr>
              <a:t>. </a:t>
            </a:r>
            <a:r>
              <a:rPr lang="en-US" sz="2400" dirty="0" err="1">
                <a:latin typeface="Georgia Pro"/>
              </a:rPr>
              <a:t>Tämän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jälkeen</a:t>
            </a:r>
            <a:r>
              <a:rPr lang="en-US" sz="2400" dirty="0">
                <a:latin typeface="Georgia Pro"/>
              </a:rPr>
              <a:t>, </a:t>
            </a:r>
            <a:r>
              <a:rPr lang="en-US" sz="2400" dirty="0" err="1">
                <a:latin typeface="Georgia Pro"/>
              </a:rPr>
              <a:t>kirjaa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ylös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muutamia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huomioita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siitä</a:t>
            </a:r>
            <a:r>
              <a:rPr lang="en-US" sz="2400" dirty="0">
                <a:latin typeface="Georgia Pro"/>
              </a:rPr>
              <a:t>, </a:t>
            </a:r>
            <a:r>
              <a:rPr lang="en-US" sz="2400" dirty="0" err="1">
                <a:latin typeface="Georgia Pro"/>
              </a:rPr>
              <a:t>mikä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oli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mielestäsi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aineistossa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kiinnostavaa</a:t>
            </a:r>
            <a:r>
              <a:rPr lang="en-US" sz="2400" dirty="0">
                <a:latin typeface="Georgia Pro"/>
              </a:rPr>
              <a:t>, </a:t>
            </a:r>
            <a:r>
              <a:rPr lang="en-US" sz="2400" dirty="0" err="1">
                <a:latin typeface="Georgia Pro"/>
              </a:rPr>
              <a:t>tärkeää</a:t>
            </a:r>
            <a:r>
              <a:rPr lang="en-US" sz="2400" dirty="0">
                <a:latin typeface="Georgia Pro"/>
              </a:rPr>
              <a:t> tai </a:t>
            </a:r>
            <a:r>
              <a:rPr lang="en-US" sz="2400" dirty="0" err="1">
                <a:latin typeface="Georgia Pro"/>
              </a:rPr>
              <a:t>merkityksellistä</a:t>
            </a:r>
            <a:r>
              <a:rPr lang="en-US" sz="2400" dirty="0">
                <a:latin typeface="Georgia Pro"/>
              </a:rPr>
              <a:t>. </a:t>
            </a:r>
          </a:p>
          <a:p>
            <a:pPr marL="514350" indent="-514350">
              <a:buAutoNum type="arabicParenR"/>
            </a:pPr>
            <a:r>
              <a:rPr lang="en-US" sz="2400" dirty="0" err="1">
                <a:latin typeface="Georgia Pro"/>
              </a:rPr>
              <a:t>Ensimmäisen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tason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koodit</a:t>
            </a:r>
            <a:r>
              <a:rPr lang="en-US" sz="2400" dirty="0">
                <a:latin typeface="Georgia Pro"/>
              </a:rPr>
              <a:t>: Lue </a:t>
            </a:r>
            <a:r>
              <a:rPr lang="en-US" sz="2400" dirty="0" err="1">
                <a:latin typeface="Georgia Pro"/>
              </a:rPr>
              <a:t>aineisto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uudelleen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läpi</a:t>
            </a:r>
            <a:r>
              <a:rPr lang="en-US" sz="2400" dirty="0">
                <a:latin typeface="Georgia Pro"/>
              </a:rPr>
              <a:t> ja </a:t>
            </a:r>
            <a:r>
              <a:rPr lang="en-US" sz="2400" dirty="0" err="1">
                <a:latin typeface="Georgia Pro"/>
              </a:rPr>
              <a:t>ryhdy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samalla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tekemään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merkityksellisiä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havaintoja</a:t>
            </a:r>
            <a:r>
              <a:rPr lang="en-US" sz="2400" dirty="0">
                <a:latin typeface="Georgia Pro"/>
              </a:rPr>
              <a:t> ja </a:t>
            </a:r>
            <a:r>
              <a:rPr lang="en-US" sz="2400" dirty="0" err="1">
                <a:latin typeface="Georgia Pro"/>
              </a:rPr>
              <a:t>huomioita</a:t>
            </a:r>
            <a:r>
              <a:rPr lang="en-US" sz="2400" dirty="0">
                <a:latin typeface="Georgia Pro"/>
              </a:rPr>
              <a:t>. Voit </a:t>
            </a:r>
            <a:r>
              <a:rPr lang="en-US" sz="2400" dirty="0" err="1">
                <a:latin typeface="Georgia Pro"/>
              </a:rPr>
              <a:t>tehdä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niin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monta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kuin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haluat</a:t>
            </a:r>
            <a:r>
              <a:rPr lang="en-US" sz="2400" dirty="0">
                <a:latin typeface="Georgia Pro"/>
              </a:rPr>
              <a:t>. Ne </a:t>
            </a:r>
            <a:r>
              <a:rPr lang="en-US" sz="2400" dirty="0" err="1">
                <a:latin typeface="Georgia Pro"/>
              </a:rPr>
              <a:t>voivat</a:t>
            </a:r>
            <a:r>
              <a:rPr lang="en-US" sz="2400" dirty="0">
                <a:latin typeface="Georgia Pro"/>
              </a:rPr>
              <a:t> olla </a:t>
            </a:r>
            <a:r>
              <a:rPr lang="en-US" sz="2400" dirty="0" err="1">
                <a:latin typeface="Georgia Pro"/>
              </a:rPr>
              <a:t>mitä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tahansa</a:t>
            </a:r>
            <a:r>
              <a:rPr lang="en-US" sz="2400" dirty="0">
                <a:latin typeface="Georgia Pro"/>
              </a:rPr>
              <a:t> ja </a:t>
            </a:r>
            <a:r>
              <a:rPr lang="en-US" sz="2400" dirty="0" err="1">
                <a:latin typeface="Georgia Pro"/>
              </a:rPr>
              <a:t>niiden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ei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tarvitse</a:t>
            </a:r>
            <a:r>
              <a:rPr lang="en-US" sz="2400" dirty="0">
                <a:latin typeface="Georgia Pro"/>
              </a:rPr>
              <a:t> olla </a:t>
            </a:r>
            <a:r>
              <a:rPr lang="en-US" sz="2400" dirty="0" err="1">
                <a:latin typeface="Georgia Pro"/>
              </a:rPr>
              <a:t>mitenkään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erikoisia</a:t>
            </a:r>
            <a:r>
              <a:rPr lang="en-US" sz="2400" dirty="0">
                <a:latin typeface="Georgia Pro"/>
              </a:rPr>
              <a:t>. </a:t>
            </a:r>
            <a:r>
              <a:rPr lang="en-US" sz="2400" dirty="0" err="1">
                <a:latin typeface="Georgia Pro"/>
              </a:rPr>
              <a:t>Koodeja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voi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luoda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niin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monta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kuin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haluaa</a:t>
            </a:r>
            <a:r>
              <a:rPr lang="en-US" sz="2400" dirty="0">
                <a:latin typeface="Georgia Pro"/>
              </a:rPr>
              <a:t>. </a:t>
            </a:r>
            <a:r>
              <a:rPr lang="en-US" sz="2400" dirty="0" err="1">
                <a:latin typeface="Georgia Pro"/>
              </a:rPr>
              <a:t>Niiden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määrää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voi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vähentää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myöhemmin</a:t>
            </a:r>
            <a:r>
              <a:rPr lang="en-US" sz="2400" dirty="0">
                <a:latin typeface="Georgia Pro"/>
              </a:rPr>
              <a:t> </a:t>
            </a:r>
            <a:r>
              <a:rPr lang="en-US" sz="2400" dirty="0" err="1">
                <a:latin typeface="Georgia Pro"/>
              </a:rPr>
              <a:t>tiivistysvaiheessa</a:t>
            </a:r>
            <a:r>
              <a:rPr lang="en-US" sz="2400" dirty="0">
                <a:latin typeface="Georgia Pro"/>
              </a:rPr>
              <a:t> (</a:t>
            </a:r>
            <a:r>
              <a:rPr lang="en-US" sz="2400" dirty="0" err="1">
                <a:latin typeface="Georgia Pro"/>
              </a:rPr>
              <a:t>vaiheet</a:t>
            </a:r>
            <a:r>
              <a:rPr lang="en-US" sz="2400" dirty="0">
                <a:latin typeface="Georgia Pro"/>
              </a:rPr>
              <a:t> 3 ja 4).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>
              <a:buAutoNum type="arabicParenR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1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8A243-2B97-13EE-7CD3-D0A57BA8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005D2-E8BA-58CF-546F-034C0C816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424" y="1224990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Georgia Pro"/>
                <a:cs typeface="Calibri"/>
              </a:rPr>
              <a:t>3) </a:t>
            </a:r>
            <a:r>
              <a:rPr lang="en-US" sz="2400" dirty="0" err="1">
                <a:latin typeface="Georgia Pro"/>
                <a:cs typeface="Calibri"/>
              </a:rPr>
              <a:t>Käy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edellisen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vaiheen</a:t>
            </a:r>
            <a:r>
              <a:rPr lang="en-US" sz="2400" dirty="0">
                <a:latin typeface="Georgia Pro"/>
                <a:cs typeface="Calibri"/>
              </a:rPr>
              <a:t>  </a:t>
            </a:r>
            <a:r>
              <a:rPr lang="en-US" sz="2400" dirty="0" err="1">
                <a:latin typeface="Georgia Pro"/>
                <a:cs typeface="Calibri"/>
              </a:rPr>
              <a:t>koodit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läpi</a:t>
            </a:r>
            <a:r>
              <a:rPr lang="en-US" sz="2400" dirty="0">
                <a:latin typeface="Georgia Pro"/>
                <a:cs typeface="Calibri"/>
              </a:rPr>
              <a:t>. </a:t>
            </a:r>
            <a:r>
              <a:rPr lang="en-US" sz="2400" dirty="0" err="1">
                <a:latin typeface="Georgia Pro"/>
                <a:cs typeface="Calibri"/>
              </a:rPr>
              <a:t>Mieti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suhteessa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aineistoosi</a:t>
            </a:r>
            <a:r>
              <a:rPr lang="en-US" sz="2400" dirty="0">
                <a:latin typeface="Georgia Pro"/>
                <a:cs typeface="Calibri"/>
              </a:rPr>
              <a:t>, </a:t>
            </a:r>
            <a:r>
              <a:rPr lang="en-US" sz="2400" dirty="0" err="1">
                <a:latin typeface="Georgia Pro"/>
                <a:cs typeface="Calibri"/>
              </a:rPr>
              <a:t>kuvaatko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esimerkiksi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samaa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asiaa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kahdella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eri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koodilla</a:t>
            </a:r>
            <a:r>
              <a:rPr lang="en-US" sz="2400" dirty="0">
                <a:latin typeface="Georgia Pro"/>
                <a:cs typeface="Calibri"/>
              </a:rPr>
              <a:t>. Jos </a:t>
            </a:r>
            <a:r>
              <a:rPr lang="en-US" sz="2400" dirty="0" err="1">
                <a:latin typeface="Georgia Pro"/>
                <a:cs typeface="Calibri"/>
              </a:rPr>
              <a:t>näin</a:t>
            </a:r>
            <a:r>
              <a:rPr lang="en-US" sz="2400" dirty="0">
                <a:latin typeface="Georgia Pro"/>
                <a:cs typeface="Calibri"/>
              </a:rPr>
              <a:t> on, </a:t>
            </a:r>
            <a:r>
              <a:rPr lang="en-US" sz="2400" dirty="0" err="1">
                <a:latin typeface="Georgia Pro"/>
                <a:cs typeface="Calibri"/>
              </a:rPr>
              <a:t>poista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toinen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koodeista</a:t>
            </a:r>
            <a:r>
              <a:rPr lang="en-US" sz="2400" dirty="0">
                <a:latin typeface="Georgia Pro"/>
                <a:cs typeface="Calibri"/>
              </a:rPr>
              <a:t>. </a:t>
            </a:r>
          </a:p>
          <a:p>
            <a:pPr marL="0" indent="0">
              <a:buNone/>
            </a:pPr>
            <a:r>
              <a:rPr lang="en-US" sz="2400" dirty="0">
                <a:latin typeface="Georgia Pro"/>
                <a:cs typeface="Calibri"/>
              </a:rPr>
              <a:t>4) </a:t>
            </a:r>
            <a:r>
              <a:rPr lang="en-US" sz="2400" dirty="0" err="1">
                <a:latin typeface="Georgia Pro"/>
                <a:cs typeface="Calibri"/>
              </a:rPr>
              <a:t>Toisen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tason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koodit</a:t>
            </a:r>
            <a:r>
              <a:rPr lang="en-US" sz="2400" dirty="0">
                <a:latin typeface="Georgia Pro"/>
                <a:cs typeface="Calibri"/>
              </a:rPr>
              <a:t>: </a:t>
            </a:r>
            <a:r>
              <a:rPr lang="en-US" sz="2400" dirty="0" err="1">
                <a:latin typeface="Georgia Pro"/>
                <a:cs typeface="Calibri"/>
              </a:rPr>
              <a:t>Mieti</a:t>
            </a:r>
            <a:r>
              <a:rPr lang="en-US" sz="2400" dirty="0">
                <a:latin typeface="Georgia Pro"/>
                <a:cs typeface="Calibri"/>
              </a:rPr>
              <a:t>, </a:t>
            </a:r>
            <a:r>
              <a:rPr lang="en-US" sz="2400" dirty="0" err="1">
                <a:latin typeface="Georgia Pro"/>
                <a:cs typeface="Calibri"/>
              </a:rPr>
              <a:t>näetkö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jotain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yhteyksiä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eri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koodien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välillä</a:t>
            </a:r>
            <a:r>
              <a:rPr lang="en-US" sz="2400" dirty="0">
                <a:latin typeface="Georgia Pro"/>
                <a:cs typeface="Calibri"/>
              </a:rPr>
              <a:t>. Jos </a:t>
            </a:r>
            <a:r>
              <a:rPr lang="en-US" sz="2400" dirty="0" err="1">
                <a:latin typeface="Georgia Pro"/>
                <a:cs typeface="Calibri"/>
              </a:rPr>
              <a:t>näin</a:t>
            </a:r>
            <a:r>
              <a:rPr lang="en-US" sz="2400" dirty="0">
                <a:latin typeface="Georgia Pro"/>
                <a:cs typeface="Calibri"/>
              </a:rPr>
              <a:t> on, </a:t>
            </a:r>
            <a:r>
              <a:rPr lang="en-US" sz="2400" dirty="0" err="1">
                <a:latin typeface="Georgia Pro"/>
                <a:cs typeface="Calibri"/>
              </a:rPr>
              <a:t>luo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niille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yleisempi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yläkategoriakoodi</a:t>
            </a:r>
            <a:r>
              <a:rPr lang="en-US" sz="2400" dirty="0">
                <a:latin typeface="Georgia Pro"/>
                <a:cs typeface="Calibri"/>
              </a:rPr>
              <a:t>, </a:t>
            </a:r>
            <a:r>
              <a:rPr lang="en-US" sz="2400" dirty="0" err="1">
                <a:latin typeface="Georgia Pro"/>
                <a:cs typeface="Calibri"/>
              </a:rPr>
              <a:t>joka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kattaa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koodit</a:t>
            </a:r>
            <a:r>
              <a:rPr lang="en-US" sz="2400" dirty="0">
                <a:latin typeface="Georgia Pro"/>
                <a:cs typeface="Calibri"/>
              </a:rPr>
              <a:t>, </a:t>
            </a:r>
            <a:r>
              <a:rPr lang="en-US" sz="2400" dirty="0" err="1">
                <a:latin typeface="Georgia Pro"/>
                <a:cs typeface="Calibri"/>
              </a:rPr>
              <a:t>joiden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välillä</a:t>
            </a:r>
            <a:r>
              <a:rPr lang="en-US" sz="2400" dirty="0">
                <a:latin typeface="Georgia Pro"/>
                <a:cs typeface="Calibri"/>
              </a:rPr>
              <a:t> on </a:t>
            </a:r>
            <a:r>
              <a:rPr lang="en-US" sz="2400" dirty="0" err="1">
                <a:latin typeface="Georgia Pro"/>
                <a:cs typeface="Calibri"/>
              </a:rPr>
              <a:t>yhteys</a:t>
            </a:r>
            <a:r>
              <a:rPr lang="en-US" sz="2400" dirty="0">
                <a:latin typeface="Georgia Pro"/>
                <a:cs typeface="Calibri"/>
              </a:rPr>
              <a:t>. </a:t>
            </a:r>
            <a:r>
              <a:rPr lang="en-US" sz="2400" dirty="0" err="1">
                <a:latin typeface="Georgia Pro"/>
                <a:cs typeface="Calibri"/>
              </a:rPr>
              <a:t>Älä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kuitenkaan</a:t>
            </a:r>
            <a:r>
              <a:rPr lang="en-US" sz="2400" dirty="0">
                <a:latin typeface="Georgia Pro"/>
                <a:cs typeface="Calibri"/>
              </a:rPr>
              <a:t> tee </a:t>
            </a:r>
            <a:r>
              <a:rPr lang="en-US" sz="2400" dirty="0" err="1">
                <a:latin typeface="Georgia Pro"/>
                <a:cs typeface="Calibri"/>
              </a:rPr>
              <a:t>liian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yleispäteviä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koodeja</a:t>
            </a:r>
            <a:r>
              <a:rPr lang="en-US" sz="2400" dirty="0">
                <a:latin typeface="Georgia Pro"/>
                <a:cs typeface="Calibri"/>
              </a:rPr>
              <a:t>. </a:t>
            </a:r>
            <a:r>
              <a:rPr lang="en-US" sz="2400" dirty="0" err="1">
                <a:latin typeface="Georgia Pro"/>
                <a:cs typeface="Calibri"/>
              </a:rPr>
              <a:t>Esim</a:t>
            </a:r>
            <a:r>
              <a:rPr lang="en-US" sz="2400" dirty="0">
                <a:latin typeface="Georgia Pro"/>
                <a:cs typeface="Calibri"/>
              </a:rPr>
              <a:t>. </a:t>
            </a:r>
            <a:r>
              <a:rPr lang="en-US" sz="2400" dirty="0" err="1">
                <a:latin typeface="Georgia Pro"/>
                <a:cs typeface="Calibri"/>
              </a:rPr>
              <a:t>murmeli</a:t>
            </a:r>
            <a:r>
              <a:rPr lang="en-US" sz="2400" dirty="0">
                <a:latin typeface="Georgia Pro"/>
                <a:cs typeface="Calibri"/>
              </a:rPr>
              <a:t> ja </a:t>
            </a:r>
            <a:r>
              <a:rPr lang="en-US" sz="2400" dirty="0" err="1">
                <a:latin typeface="Georgia Pro"/>
                <a:cs typeface="Calibri"/>
              </a:rPr>
              <a:t>päästäinen</a:t>
            </a:r>
            <a:r>
              <a:rPr lang="en-US" sz="2400" dirty="0">
                <a:latin typeface="Georgia Pro"/>
                <a:cs typeface="Calibri"/>
              </a:rPr>
              <a:t> -&gt;</a:t>
            </a:r>
            <a:r>
              <a:rPr lang="en-US" sz="2400" dirty="0" err="1">
                <a:latin typeface="Georgia Pro"/>
                <a:cs typeface="Calibri"/>
              </a:rPr>
              <a:t>piennisäkäs</a:t>
            </a:r>
            <a:r>
              <a:rPr lang="en-US" sz="2400" dirty="0">
                <a:latin typeface="Georgia Pro"/>
                <a:cs typeface="Calibri"/>
              </a:rPr>
              <a:t> v. </a:t>
            </a:r>
            <a:r>
              <a:rPr lang="en-US" sz="2400" dirty="0" err="1">
                <a:latin typeface="Georgia Pro"/>
                <a:cs typeface="Calibri"/>
              </a:rPr>
              <a:t>murmeli</a:t>
            </a:r>
            <a:r>
              <a:rPr lang="en-US" sz="2400" dirty="0">
                <a:latin typeface="Georgia Pro"/>
                <a:cs typeface="Calibri"/>
              </a:rPr>
              <a:t> ja </a:t>
            </a:r>
            <a:r>
              <a:rPr lang="en-US" sz="2400" dirty="0" err="1">
                <a:latin typeface="Georgia Pro"/>
                <a:cs typeface="Calibri"/>
              </a:rPr>
              <a:t>päästäinen</a:t>
            </a:r>
            <a:r>
              <a:rPr lang="en-US" sz="2400" dirty="0">
                <a:latin typeface="Georgia Pro"/>
                <a:cs typeface="Calibri"/>
              </a:rPr>
              <a:t> -&gt;</a:t>
            </a:r>
            <a:r>
              <a:rPr lang="en-US" sz="2400" dirty="0" err="1">
                <a:latin typeface="Georgia Pro"/>
                <a:cs typeface="Calibri"/>
              </a:rPr>
              <a:t>eläinkunta</a:t>
            </a:r>
            <a:r>
              <a:rPr lang="en-US" sz="2400" dirty="0">
                <a:latin typeface="Georgia Pro"/>
                <a:cs typeface="Calibri"/>
              </a:rPr>
              <a:t> tai </a:t>
            </a:r>
            <a:r>
              <a:rPr lang="en-US" sz="2400" dirty="0" err="1">
                <a:latin typeface="Georgia Pro"/>
                <a:cs typeface="Calibri"/>
              </a:rPr>
              <a:t>stressi</a:t>
            </a:r>
            <a:r>
              <a:rPr lang="en-US" sz="2400" dirty="0">
                <a:latin typeface="Georgia Pro"/>
                <a:cs typeface="Calibri"/>
              </a:rPr>
              <a:t> ja </a:t>
            </a:r>
            <a:r>
              <a:rPr lang="en-US" sz="2400" dirty="0" err="1">
                <a:latin typeface="Georgia Pro"/>
                <a:cs typeface="Calibri"/>
              </a:rPr>
              <a:t>ahdistus</a:t>
            </a:r>
            <a:r>
              <a:rPr lang="en-US" sz="2400" dirty="0">
                <a:latin typeface="Georgia Pro"/>
                <a:cs typeface="Calibri"/>
              </a:rPr>
              <a:t> -&gt;</a:t>
            </a:r>
            <a:r>
              <a:rPr lang="en-US" sz="2400" dirty="0" err="1">
                <a:latin typeface="Georgia Pro"/>
                <a:cs typeface="Calibri"/>
              </a:rPr>
              <a:t>psyykkinen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kuormitus</a:t>
            </a:r>
            <a:r>
              <a:rPr lang="en-US" sz="2400" dirty="0">
                <a:latin typeface="Georgia Pro"/>
                <a:cs typeface="Calibri"/>
              </a:rPr>
              <a:t> v. </a:t>
            </a:r>
            <a:r>
              <a:rPr lang="en-US" sz="2400" dirty="0" err="1">
                <a:latin typeface="Georgia Pro"/>
                <a:cs typeface="Calibri"/>
              </a:rPr>
              <a:t>stressi</a:t>
            </a:r>
            <a:r>
              <a:rPr lang="en-US" sz="2400" dirty="0">
                <a:latin typeface="Georgia Pro"/>
                <a:cs typeface="Calibri"/>
              </a:rPr>
              <a:t> ja </a:t>
            </a:r>
            <a:r>
              <a:rPr lang="en-US" sz="2400" dirty="0" err="1">
                <a:latin typeface="Georgia Pro"/>
                <a:cs typeface="Calibri"/>
              </a:rPr>
              <a:t>ahdistus</a:t>
            </a:r>
            <a:r>
              <a:rPr lang="en-US" sz="2400" dirty="0">
                <a:latin typeface="Georgia Pro"/>
                <a:cs typeface="Calibri"/>
              </a:rPr>
              <a:t> -&gt;</a:t>
            </a:r>
            <a:r>
              <a:rPr lang="en-US" sz="2400" dirty="0" err="1">
                <a:latin typeface="Georgia Pro"/>
                <a:cs typeface="Calibri"/>
              </a:rPr>
              <a:t>ihmiselon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surkeus</a:t>
            </a:r>
            <a:r>
              <a:rPr lang="en-US" sz="2400" dirty="0">
                <a:latin typeface="Georgia Pro"/>
                <a:cs typeface="Calibri"/>
              </a:rPr>
              <a:t> ja </a:t>
            </a:r>
            <a:r>
              <a:rPr lang="en-US" sz="2400" dirty="0" err="1">
                <a:latin typeface="Georgia Pro"/>
                <a:cs typeface="Calibri"/>
              </a:rPr>
              <a:t>kurjuus</a:t>
            </a:r>
            <a:r>
              <a:rPr lang="en-US" sz="2400" dirty="0">
                <a:latin typeface="Georgia Pro"/>
                <a:cs typeface="Calibri"/>
              </a:rPr>
              <a:t> </a:t>
            </a:r>
          </a:p>
          <a:p>
            <a:pPr marL="0" indent="0">
              <a:buNone/>
            </a:pPr>
            <a:endParaRPr lang="en-US" sz="2400" dirty="0">
              <a:latin typeface="Georgia Pro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Georgia Pro"/>
                <a:cs typeface="Calibri"/>
              </a:rPr>
              <a:t>Huom. </a:t>
            </a:r>
            <a:r>
              <a:rPr lang="en-US" sz="2400" dirty="0" err="1">
                <a:latin typeface="Georgia Pro"/>
                <a:cs typeface="Calibri"/>
              </a:rPr>
              <a:t>Pääsääntöisesti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yksi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koodi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ei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voi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kuulua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enempää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kuin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yhteen</a:t>
            </a:r>
            <a:r>
              <a:rPr lang="en-US" sz="2400" dirty="0">
                <a:latin typeface="Georgia Pro"/>
                <a:cs typeface="Calibri"/>
              </a:rPr>
              <a:t> '</a:t>
            </a:r>
            <a:r>
              <a:rPr lang="en-US" sz="2400" dirty="0" err="1">
                <a:latin typeface="Georgia Pro"/>
                <a:cs typeface="Calibri"/>
              </a:rPr>
              <a:t>yhdistettyyn</a:t>
            </a:r>
            <a:r>
              <a:rPr lang="en-US" sz="2400" dirty="0">
                <a:latin typeface="Georgia Pro"/>
                <a:cs typeface="Calibri"/>
              </a:rPr>
              <a:t>' tai '</a:t>
            </a:r>
            <a:r>
              <a:rPr lang="en-US" sz="2400" dirty="0" err="1">
                <a:latin typeface="Georgia Pro"/>
                <a:cs typeface="Calibri"/>
              </a:rPr>
              <a:t>ylemmän</a:t>
            </a:r>
            <a:r>
              <a:rPr lang="en-US" sz="2400" dirty="0">
                <a:latin typeface="Georgia Pro"/>
                <a:cs typeface="Calibri"/>
              </a:rPr>
              <a:t> </a:t>
            </a:r>
            <a:r>
              <a:rPr lang="en-US" sz="2400" dirty="0" err="1">
                <a:latin typeface="Georgia Pro"/>
                <a:cs typeface="Calibri"/>
              </a:rPr>
              <a:t>tason</a:t>
            </a:r>
            <a:r>
              <a:rPr lang="en-US" sz="2400" dirty="0">
                <a:latin typeface="Georgia Pro"/>
                <a:cs typeface="Calibri"/>
              </a:rPr>
              <a:t>' </a:t>
            </a:r>
            <a:r>
              <a:rPr lang="en-US" sz="2400" dirty="0" err="1">
                <a:latin typeface="Georgia Pro"/>
                <a:cs typeface="Calibri"/>
              </a:rPr>
              <a:t>koodiin</a:t>
            </a:r>
            <a:r>
              <a:rPr lang="en-US" sz="2400" dirty="0">
                <a:latin typeface="Georgia Pro"/>
                <a:cs typeface="Calibri"/>
              </a:rPr>
              <a:t>. 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46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3281F-8884-5438-3D71-F8B1BD8A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err="1">
                <a:latin typeface="Georgia Pro"/>
                <a:cs typeface="Calibri Light"/>
              </a:rPr>
              <a:t>Koodien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saturaatio</a:t>
            </a:r>
            <a:endParaRPr lang="en-US">
              <a:latin typeface="Georgia Pro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456F-61BE-C4CE-343A-9E6D75BC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88" y="15746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Georgia Pro"/>
                <a:cs typeface="Calibri"/>
              </a:rPr>
              <a:t>"[K]</a:t>
            </a:r>
            <a:r>
              <a:rPr lang="en-US" sz="2000" err="1">
                <a:latin typeface="Georgia Pro"/>
                <a:ea typeface="+mn-lt"/>
                <a:cs typeface="+mn-lt"/>
              </a:rPr>
              <a:t>oodauksen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vaihe</a:t>
            </a:r>
            <a:r>
              <a:rPr lang="en-US" sz="2000" dirty="0">
                <a:latin typeface="Georgia Pro"/>
                <a:ea typeface="+mn-lt"/>
                <a:cs typeface="+mn-lt"/>
              </a:rPr>
              <a:t>, </a:t>
            </a:r>
            <a:r>
              <a:rPr lang="en-US" sz="2000" err="1">
                <a:latin typeface="Georgia Pro"/>
                <a:ea typeface="+mn-lt"/>
                <a:cs typeface="+mn-lt"/>
              </a:rPr>
              <a:t>jolloin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havaitaan</a:t>
            </a:r>
            <a:r>
              <a:rPr lang="en-US" sz="2000" dirty="0">
                <a:latin typeface="Georgia Pro"/>
                <a:ea typeface="+mn-lt"/>
                <a:cs typeface="+mn-lt"/>
              </a:rPr>
              <a:t>, </a:t>
            </a:r>
            <a:r>
              <a:rPr lang="en-US" sz="2000" err="1">
                <a:latin typeface="Georgia Pro"/>
                <a:ea typeface="+mn-lt"/>
                <a:cs typeface="+mn-lt"/>
              </a:rPr>
              <a:t>että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aineistossa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ei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esiinny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uusia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koodeja</a:t>
            </a:r>
            <a:r>
              <a:rPr lang="en-US" sz="2000" dirty="0">
                <a:latin typeface="Georgia Pro"/>
                <a:ea typeface="+mn-lt"/>
                <a:cs typeface="+mn-lt"/>
              </a:rPr>
              <a:t>. </a:t>
            </a:r>
            <a:r>
              <a:rPr lang="en-US" sz="2000" err="1">
                <a:latin typeface="Georgia Pro"/>
                <a:ea typeface="+mn-lt"/>
                <a:cs typeface="+mn-lt"/>
              </a:rPr>
              <a:t>Samoja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koodeja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esiintyy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yhä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useammin</a:t>
            </a:r>
            <a:r>
              <a:rPr lang="en-US" sz="2000" dirty="0">
                <a:latin typeface="Georgia Pro"/>
                <a:ea typeface="+mn-lt"/>
                <a:cs typeface="+mn-lt"/>
              </a:rPr>
              <a:t>, </a:t>
            </a:r>
            <a:r>
              <a:rPr lang="en-US" sz="2000" err="1">
                <a:latin typeface="Georgia Pro"/>
                <a:ea typeface="+mn-lt"/>
                <a:cs typeface="+mn-lt"/>
              </a:rPr>
              <a:t>mutta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ei</a:t>
            </a:r>
            <a:r>
              <a:rPr lang="en-US" sz="2000" dirty="0">
                <a:latin typeface="Georgia Pro"/>
                <a:ea typeface="+mn-lt"/>
                <a:cs typeface="+mn-lt"/>
              </a:rPr>
              <a:t> </a:t>
            </a:r>
            <a:r>
              <a:rPr lang="en-US" sz="2000" err="1">
                <a:latin typeface="Georgia Pro"/>
                <a:ea typeface="+mn-lt"/>
                <a:cs typeface="+mn-lt"/>
              </a:rPr>
              <a:t>uusia</a:t>
            </a:r>
            <a:r>
              <a:rPr lang="en-US" sz="2000" dirty="0">
                <a:latin typeface="Georgia Pro"/>
                <a:ea typeface="+mn-lt"/>
                <a:cs typeface="+mn-lt"/>
              </a:rPr>
              <a:t>."</a:t>
            </a:r>
          </a:p>
          <a:p>
            <a:pPr marL="0" indent="0">
              <a:buNone/>
            </a:pPr>
            <a:r>
              <a:rPr lang="en-US" sz="1400" dirty="0">
                <a:latin typeface="Georgia Pro"/>
                <a:ea typeface="+mn-lt"/>
                <a:cs typeface="+mn-lt"/>
              </a:rPr>
              <a:t>Saunders, B., Sim, J., Kingstone, T., Baker, S., Waterfield, J., Bartlam, B., Burroughs, H., &amp; Jinks, C. (2018). Saturation in qualitative research: exploring its conceptualization and operationalization. </a:t>
            </a:r>
            <a:r>
              <a:rPr lang="en-US" sz="1400" i="1" dirty="0">
                <a:latin typeface="Georgia Pro"/>
                <a:ea typeface="+mn-lt"/>
                <a:cs typeface="+mn-lt"/>
              </a:rPr>
              <a:t>Quality &amp; Quantity</a:t>
            </a:r>
            <a:r>
              <a:rPr lang="en-US" sz="1400" dirty="0">
                <a:latin typeface="Georgia Pro"/>
                <a:ea typeface="+mn-lt"/>
                <a:cs typeface="+mn-lt"/>
              </a:rPr>
              <a:t>, </a:t>
            </a:r>
            <a:r>
              <a:rPr lang="en-US" sz="1400" i="1" dirty="0">
                <a:latin typeface="Georgia Pro"/>
                <a:ea typeface="+mn-lt"/>
                <a:cs typeface="+mn-lt"/>
              </a:rPr>
              <a:t>52</a:t>
            </a:r>
            <a:r>
              <a:rPr lang="en-US" sz="1400" dirty="0">
                <a:latin typeface="Georgia Pro"/>
                <a:ea typeface="+mn-lt"/>
                <a:cs typeface="+mn-lt"/>
              </a:rPr>
              <a:t>(4), 1893–1907. </a:t>
            </a:r>
            <a:r>
              <a:rPr lang="en-US" sz="1400" dirty="0">
                <a:latin typeface="Georgia Pro"/>
                <a:ea typeface="+mn-lt"/>
                <a:cs typeface="+mn-lt"/>
                <a:hlinkClick r:id="rId2"/>
              </a:rPr>
              <a:t>https://doi.org/10.1007/s11135-017-0574-8</a:t>
            </a:r>
            <a:endParaRPr lang="en-US" sz="1400" dirty="0">
              <a:latin typeface="Georgia Pro"/>
              <a:cs typeface="Calibri" panose="020F0502020204030204"/>
            </a:endParaRPr>
          </a:p>
          <a:p>
            <a:endParaRPr lang="en-US" sz="2000" dirty="0">
              <a:latin typeface="Georgia Pro"/>
              <a:cs typeface="Calibri" panose="020F0502020204030204"/>
            </a:endParaRPr>
          </a:p>
          <a:p>
            <a:r>
              <a:rPr lang="en-US" sz="2000" err="1">
                <a:latin typeface="Georgia Pro"/>
                <a:cs typeface="Calibri" panose="020F0502020204030204"/>
              </a:rPr>
              <a:t>Laadullisen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tutkimuksen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käytännössä</a:t>
            </a:r>
            <a:r>
              <a:rPr lang="en-US" sz="2000" dirty="0">
                <a:latin typeface="Georgia Pro"/>
                <a:cs typeface="Calibri" panose="020F0502020204030204"/>
              </a:rPr>
              <a:t> on </a:t>
            </a:r>
            <a:r>
              <a:rPr lang="en-US" sz="2000" err="1">
                <a:latin typeface="Georgia Pro"/>
                <a:cs typeface="Calibri" panose="020F0502020204030204"/>
              </a:rPr>
              <a:t>todettu</a:t>
            </a:r>
            <a:r>
              <a:rPr lang="en-US" sz="2000" dirty="0">
                <a:latin typeface="Georgia Pro"/>
                <a:cs typeface="Calibri" panose="020F0502020204030204"/>
              </a:rPr>
              <a:t>, </a:t>
            </a:r>
            <a:r>
              <a:rPr lang="en-US" sz="2000" err="1">
                <a:latin typeface="Georgia Pro"/>
                <a:cs typeface="Calibri" panose="020F0502020204030204"/>
              </a:rPr>
              <a:t>että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saturaatio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tapahtuu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säännönmukaisesti</a:t>
            </a:r>
            <a:r>
              <a:rPr lang="en-US" sz="2000" dirty="0">
                <a:latin typeface="Georgia Pro"/>
                <a:cs typeface="Calibri" panose="020F0502020204030204"/>
              </a:rPr>
              <a:t>. Ei </a:t>
            </a:r>
            <a:r>
              <a:rPr lang="en-US" sz="2000" err="1">
                <a:latin typeface="Georgia Pro"/>
                <a:cs typeface="Calibri" panose="020F0502020204030204"/>
              </a:rPr>
              <a:t>siis</a:t>
            </a:r>
            <a:r>
              <a:rPr lang="en-US" sz="2000" dirty="0">
                <a:latin typeface="Georgia Pro"/>
                <a:cs typeface="Calibri" panose="020F0502020204030204"/>
              </a:rPr>
              <a:t> tule </a:t>
            </a:r>
            <a:r>
              <a:rPr lang="en-US" sz="2000" err="1">
                <a:latin typeface="Georgia Pro"/>
                <a:cs typeface="Calibri" panose="020F0502020204030204"/>
              </a:rPr>
              <a:t>ihmetellä</a:t>
            </a:r>
            <a:r>
              <a:rPr lang="en-US" sz="2000" dirty="0">
                <a:latin typeface="Georgia Pro"/>
                <a:cs typeface="Calibri" panose="020F0502020204030204"/>
              </a:rPr>
              <a:t>, </a:t>
            </a:r>
            <a:r>
              <a:rPr lang="en-US" sz="2000" err="1">
                <a:latin typeface="Georgia Pro"/>
                <a:cs typeface="Calibri" panose="020F0502020204030204"/>
              </a:rPr>
              <a:t>jos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ei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löydä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enää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uusia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koodeja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aineistosta</a:t>
            </a:r>
            <a:r>
              <a:rPr lang="en-US" sz="2000" dirty="0">
                <a:latin typeface="Georgia Pro"/>
                <a:cs typeface="Calibri" panose="020F0502020204030204"/>
              </a:rPr>
              <a:t>. Tosin </a:t>
            </a:r>
            <a:r>
              <a:rPr lang="en-US" sz="2000" err="1">
                <a:latin typeface="Georgia Pro"/>
                <a:cs typeface="Calibri" panose="020F0502020204030204"/>
              </a:rPr>
              <a:t>sen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pystyy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myös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helposti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havaitsemaan</a:t>
            </a:r>
            <a:r>
              <a:rPr lang="en-US" sz="2000" dirty="0">
                <a:latin typeface="Georgia Pro"/>
                <a:cs typeface="Calibri" panose="020F0502020204030204"/>
              </a:rPr>
              <a:t>, </a:t>
            </a:r>
            <a:r>
              <a:rPr lang="en-US" sz="2000" err="1">
                <a:latin typeface="Georgia Pro"/>
                <a:cs typeface="Calibri" panose="020F0502020204030204"/>
              </a:rPr>
              <a:t>onko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saturaatio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oikeasti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tapahtunut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vai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onko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kyseessä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ollut</a:t>
            </a:r>
            <a:r>
              <a:rPr lang="en-US" sz="2000" dirty="0">
                <a:latin typeface="Georgia Pro"/>
                <a:cs typeface="Calibri" panose="020F0502020204030204"/>
              </a:rPr>
              <a:t> vain </a:t>
            </a:r>
            <a:r>
              <a:rPr lang="en-US" sz="2000" err="1">
                <a:latin typeface="Georgia Pro"/>
                <a:cs typeface="Calibri" panose="020F0502020204030204"/>
              </a:rPr>
              <a:t>tutkijan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laiskuus</a:t>
            </a:r>
            <a:r>
              <a:rPr lang="en-US" sz="2000" dirty="0">
                <a:latin typeface="Georgia Pro"/>
                <a:cs typeface="Calibri" panose="020F0502020204030204"/>
              </a:rPr>
              <a:t>, </a:t>
            </a:r>
            <a:r>
              <a:rPr lang="en-US" sz="2000" err="1">
                <a:latin typeface="Georgia Pro"/>
                <a:cs typeface="Calibri" panose="020F0502020204030204"/>
              </a:rPr>
              <a:t>jos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alkuperäinen</a:t>
            </a:r>
            <a:r>
              <a:rPr lang="en-US" sz="2000" dirty="0">
                <a:latin typeface="Georgia Pro"/>
                <a:cs typeface="Calibri" panose="020F0502020204030204"/>
              </a:rPr>
              <a:t> </a:t>
            </a:r>
            <a:r>
              <a:rPr lang="en-US" sz="2000" err="1">
                <a:latin typeface="Georgia Pro"/>
                <a:cs typeface="Calibri" panose="020F0502020204030204"/>
              </a:rPr>
              <a:t>aineisto</a:t>
            </a:r>
            <a:r>
              <a:rPr lang="en-US" sz="2000" dirty="0">
                <a:latin typeface="Georgia Pro"/>
                <a:cs typeface="Calibri" panose="020F0502020204030204"/>
              </a:rPr>
              <a:t> (</a:t>
            </a:r>
            <a:r>
              <a:rPr lang="en-US" sz="2000" err="1">
                <a:latin typeface="Georgia Pro"/>
                <a:cs typeface="Calibri" panose="020F0502020204030204"/>
              </a:rPr>
              <a:t>litteraatti</a:t>
            </a:r>
            <a:r>
              <a:rPr lang="en-US" sz="2000" dirty="0">
                <a:latin typeface="Georgia Pro"/>
                <a:cs typeface="Calibri" panose="020F0502020204030204"/>
              </a:rPr>
              <a:t>) </a:t>
            </a:r>
            <a:r>
              <a:rPr lang="en-US" sz="2000" err="1">
                <a:latin typeface="Georgia Pro"/>
                <a:cs typeface="Calibri" panose="020F0502020204030204"/>
              </a:rPr>
              <a:t>jaetaan</a:t>
            </a:r>
            <a:r>
              <a:rPr lang="en-US" sz="2000" dirty="0">
                <a:latin typeface="Georgia Pro"/>
                <a:cs typeface="Calibri" panose="020F0502020204030204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1234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3AD9-26E1-4F0B-41F6-22810AA4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Georgia Pro"/>
                <a:cs typeface="Calibri Light"/>
              </a:rPr>
              <a:t>Esimerkki</a:t>
            </a:r>
            <a:r>
              <a:rPr lang="en-US" dirty="0">
                <a:latin typeface="Georgia Pro"/>
                <a:cs typeface="Calibri Light"/>
              </a:rPr>
              <a:t> </a:t>
            </a:r>
            <a:r>
              <a:rPr lang="en-US" err="1">
                <a:latin typeface="Georgia Pro"/>
                <a:cs typeface="Calibri Light"/>
              </a:rPr>
              <a:t>koodaamisesta</a:t>
            </a:r>
            <a:endParaRPr lang="en-US" err="1">
              <a:latin typeface="Georgia Pro"/>
            </a:endParaRPr>
          </a:p>
        </p:txBody>
      </p:sp>
      <p:pic>
        <p:nvPicPr>
          <p:cNvPr id="4" name="Content Placeholder 3" descr="A close-up of a questionnaire&#10;&#10;Description automatically generated">
            <a:extLst>
              <a:ext uri="{FF2B5EF4-FFF2-40B4-BE49-F238E27FC236}">
                <a16:creationId xmlns:a16="http://schemas.microsoft.com/office/drawing/2014/main" id="{65B57565-EDAC-2F08-4BD6-A70C50A6A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073" y="1416969"/>
            <a:ext cx="4842418" cy="512781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F196BE-325F-A917-3096-4DB3BF47BA32}"/>
              </a:ext>
            </a:extLst>
          </p:cNvPr>
          <p:cNvSpPr txBox="1"/>
          <p:nvPr/>
        </p:nvSpPr>
        <p:spPr>
          <a:xfrm>
            <a:off x="6980541" y="5589497"/>
            <a:ext cx="499978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Georgia Pro"/>
                <a:ea typeface="+mn-lt"/>
                <a:cs typeface="+mn-lt"/>
              </a:rPr>
              <a:t>Charlesworth, M., &amp; A </a:t>
            </a:r>
            <a:r>
              <a:rPr lang="en-US" sz="1200" err="1">
                <a:latin typeface="Georgia Pro"/>
                <a:ea typeface="+mn-lt"/>
                <a:cs typeface="+mn-lt"/>
              </a:rPr>
              <a:t>Foëx</a:t>
            </a:r>
            <a:r>
              <a:rPr lang="en-US" sz="1200" dirty="0">
                <a:latin typeface="Georgia Pro"/>
                <a:ea typeface="+mn-lt"/>
                <a:cs typeface="+mn-lt"/>
              </a:rPr>
              <a:t>, B., 2016, Qualitative research in critical care: Has its time finally come? </a:t>
            </a:r>
            <a:r>
              <a:rPr lang="en-US" sz="1200" i="1" dirty="0">
                <a:latin typeface="Georgia Pro"/>
                <a:ea typeface="+mn-lt"/>
                <a:cs typeface="+mn-lt"/>
              </a:rPr>
              <a:t>Journal of the Intensive Care Society</a:t>
            </a:r>
            <a:r>
              <a:rPr lang="en-US" sz="1200" dirty="0">
                <a:latin typeface="Georgia Pro"/>
                <a:ea typeface="+mn-lt"/>
                <a:cs typeface="+mn-lt"/>
              </a:rPr>
              <a:t>, </a:t>
            </a:r>
            <a:r>
              <a:rPr lang="en-US" sz="1200" i="1" dirty="0">
                <a:latin typeface="Georgia Pro"/>
                <a:ea typeface="+mn-lt"/>
                <a:cs typeface="+mn-lt"/>
              </a:rPr>
              <a:t>17</a:t>
            </a:r>
            <a:r>
              <a:rPr lang="en-US" sz="1200" dirty="0">
                <a:latin typeface="Georgia Pro"/>
                <a:ea typeface="+mn-lt"/>
                <a:cs typeface="+mn-lt"/>
              </a:rPr>
              <a:t>(2), 146–153. </a:t>
            </a:r>
            <a:r>
              <a:rPr lang="en-US" sz="1200" dirty="0">
                <a:latin typeface="Georgia Pro"/>
                <a:ea typeface="+mn-lt"/>
                <a:cs typeface="+mn-lt"/>
                <a:hlinkClick r:id="rId3"/>
              </a:rPr>
              <a:t>https://doi.org/10.1177/1751143715609955</a:t>
            </a:r>
            <a:endParaRPr lang="en-US" sz="1200">
              <a:latin typeface="Georgia Pro"/>
              <a:cs typeface="Calibri" panose="020F0502020204030204"/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03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F3D98-DBEC-5F03-D1E3-6A509F42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EB59C-8413-26DA-836B-95E1933D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A screenshot of a white box&#10;&#10;Description automatically generated">
            <a:extLst>
              <a:ext uri="{FF2B5EF4-FFF2-40B4-BE49-F238E27FC236}">
                <a16:creationId xmlns:a16="http://schemas.microsoft.com/office/drawing/2014/main" id="{A4117838-DF59-8B0E-4D09-0A7E42C5E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7" y="183545"/>
            <a:ext cx="5547144" cy="6305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1F9D9-FE90-AA71-15F5-5537A0D2E7F5}"/>
              </a:ext>
            </a:extLst>
          </p:cNvPr>
          <p:cNvSpPr txBox="1"/>
          <p:nvPr/>
        </p:nvSpPr>
        <p:spPr>
          <a:xfrm>
            <a:off x="6892930" y="5656355"/>
            <a:ext cx="450310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eorgia Pro"/>
                <a:cs typeface="Calibri"/>
              </a:rPr>
              <a:t>Clark ja </a:t>
            </a:r>
            <a:r>
              <a:rPr lang="en-US" sz="1400" err="1">
                <a:latin typeface="Georgia Pro"/>
                <a:cs typeface="Calibri"/>
              </a:rPr>
              <a:t>muut</a:t>
            </a:r>
            <a:r>
              <a:rPr lang="en-US" sz="1400" dirty="0">
                <a:latin typeface="Georgia Pro"/>
                <a:cs typeface="Calibri"/>
              </a:rPr>
              <a:t>, 2021, </a:t>
            </a:r>
            <a:r>
              <a:rPr lang="en-US" sz="1400" i="1" dirty="0">
                <a:latin typeface="Georgia Pro"/>
                <a:cs typeface="Calibri"/>
              </a:rPr>
              <a:t>Bryman's Social Research Methods</a:t>
            </a:r>
            <a:r>
              <a:rPr lang="en-US" sz="1400" dirty="0">
                <a:latin typeface="Georgia Pro"/>
                <a:cs typeface="Calibri"/>
              </a:rPr>
              <a:t>, Oxford University Press, s. 1760</a:t>
            </a:r>
            <a:endParaRPr lang="en-US" sz="1400" dirty="0">
              <a:solidFill>
                <a:srgbClr val="808080"/>
              </a:solidFill>
              <a:latin typeface="Georgia Pro"/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483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1645</Words>
  <Application>Microsoft Office PowerPoint</Application>
  <PresentationFormat>Widescreen</PresentationFormat>
  <Paragraphs>110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Luento 4 </vt:lpstr>
      <vt:lpstr>Tehtävän 3 arvostelut </vt:lpstr>
      <vt:lpstr>Käsitteitä</vt:lpstr>
      <vt:lpstr>PowerPoint Presentation</vt:lpstr>
      <vt:lpstr>Koodausprosessi</vt:lpstr>
      <vt:lpstr>PowerPoint Presentation</vt:lpstr>
      <vt:lpstr>Koodien saturaatio</vt:lpstr>
      <vt:lpstr>Esimerkki koodaamisesta</vt:lpstr>
      <vt:lpstr>PowerPoint Presentation</vt:lpstr>
      <vt:lpstr>Konkreettinen esimerkki koodaamisesta</vt:lpstr>
      <vt:lpstr>Minkä asioiden perusteella voi kehittää tai keksiä koodeja? </vt:lpstr>
      <vt:lpstr>Esimerkkejä apukysymyksistä </vt:lpstr>
      <vt:lpstr>PowerPoint Presentation</vt:lpstr>
      <vt:lpstr>Koodaamisvaiheiden 3 ja 4 jälkeen</vt:lpstr>
      <vt:lpstr>Esimerkki </vt:lpstr>
      <vt:lpstr>Konkreettinen esimerkki koodikirjasta sitaatteineen</vt:lpstr>
      <vt:lpstr>Huomioita</vt:lpstr>
      <vt:lpstr>Luentotehtävä: oman aineiston koodaus</vt:lpstr>
      <vt:lpstr>PowerPoint Presentation</vt:lpstr>
      <vt:lpstr>Teema-analyysi </vt:lpstr>
      <vt:lpstr>Mihin keskittää huomio teema-analyysissä? </vt:lpstr>
      <vt:lpstr>PowerPoint Presentation</vt:lpstr>
      <vt:lpstr>Teema-analyysin kirjoittaminen</vt:lpstr>
      <vt:lpstr>Luentotehtävä 2: mitä teemoja  koodeista voidaan havaita tai keksiä?</vt:lpstr>
      <vt:lpstr>Seuraava luento </vt:lpstr>
      <vt:lpstr>Palautus 4: Litteroitu haastattelu, koodikirja ja teema-analyysi + haastattelusuostumuslomake </vt:lpstr>
      <vt:lpstr>Palautusta 4 tukevaa videomateriaalia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Säiläkivi Vivi</cp:lastModifiedBy>
  <cp:revision>1097</cp:revision>
  <dcterms:created xsi:type="dcterms:W3CDTF">2024-02-20T16:59:41Z</dcterms:created>
  <dcterms:modified xsi:type="dcterms:W3CDTF">2024-02-28T15:54:24Z</dcterms:modified>
</cp:coreProperties>
</file>