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7" r:id="rId4"/>
    <p:sldId id="280" r:id="rId5"/>
    <p:sldId id="268" r:id="rId6"/>
    <p:sldId id="270" r:id="rId7"/>
    <p:sldId id="269" r:id="rId8"/>
    <p:sldId id="271" r:id="rId9"/>
    <p:sldId id="275" r:id="rId10"/>
    <p:sldId id="272" r:id="rId11"/>
    <p:sldId id="274" r:id="rId12"/>
    <p:sldId id="259" r:id="rId13"/>
    <p:sldId id="276" r:id="rId14"/>
    <p:sldId id="260" r:id="rId15"/>
    <p:sldId id="277" r:id="rId16"/>
    <p:sldId id="283" r:id="rId17"/>
    <p:sldId id="263" r:id="rId18"/>
    <p:sldId id="281" r:id="rId19"/>
    <p:sldId id="282" r:id="rId20"/>
    <p:sldId id="285" r:id="rId21"/>
    <p:sldId id="266" r:id="rId22"/>
    <p:sldId id="284" r:id="rId23"/>
    <p:sldId id="267" r:id="rId24"/>
    <p:sldId id="273" r:id="rId25"/>
    <p:sldId id="287" r:id="rId26"/>
    <p:sldId id="290" r:id="rId27"/>
    <p:sldId id="288" r:id="rId28"/>
    <p:sldId id="291" r:id="rId29"/>
    <p:sldId id="289" r:id="rId30"/>
    <p:sldId id="292" r:id="rId31"/>
    <p:sldId id="293"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CA625-20D3-708F-C180-59994DAB2B13}" v="3" dt="2024-03-15T13:45:18.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9525-9BF8-44EA-8C7D-DFB293119F5C}" type="datetimeFigureOut">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6D144-7038-4EEE-AA7F-204DB56A1B0D}" type="slidenum">
              <a:t>‹#›</a:t>
            </a:fld>
            <a:endParaRPr lang="en-US"/>
          </a:p>
        </p:txBody>
      </p:sp>
    </p:spTree>
    <p:extLst>
      <p:ext uri="{BB962C8B-B14F-4D97-AF65-F5344CB8AC3E}">
        <p14:creationId xmlns:p14="http://schemas.microsoft.com/office/powerpoint/2010/main" val="228090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Subjektiivisiin</a:t>
            </a:r>
            <a:r>
              <a:rPr lang="en-US">
                <a:ea typeface="Calibri"/>
                <a:cs typeface="Calibri"/>
              </a:rPr>
              <a:t> </a:t>
            </a:r>
            <a:r>
              <a:rPr lang="en-US" err="1">
                <a:ea typeface="Calibri"/>
                <a:cs typeface="Calibri"/>
              </a:rPr>
              <a:t>havaintoihin</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luottaa</a:t>
            </a:r>
            <a:r>
              <a:rPr lang="en-US">
                <a:ea typeface="Calibri"/>
                <a:cs typeface="Calibri"/>
              </a:rPr>
              <a:t>, </a:t>
            </a:r>
            <a:r>
              <a:rPr lang="en-US" err="1">
                <a:ea typeface="Calibri"/>
                <a:cs typeface="Calibri"/>
              </a:rPr>
              <a:t>siksi</a:t>
            </a:r>
            <a:r>
              <a:rPr lang="en-US">
                <a:ea typeface="Calibri"/>
                <a:cs typeface="Calibri"/>
              </a:rPr>
              <a:t> </a:t>
            </a:r>
            <a:r>
              <a:rPr lang="en-US" err="1">
                <a:ea typeface="Calibri"/>
                <a:cs typeface="Calibri"/>
              </a:rPr>
              <a:t>tilastollinen</a:t>
            </a:r>
            <a:r>
              <a:rPr lang="en-US">
                <a:ea typeface="Calibri"/>
                <a:cs typeface="Calibri"/>
              </a:rPr>
              <a:t> </a:t>
            </a:r>
            <a:r>
              <a:rPr lang="en-US" err="1">
                <a:ea typeface="Calibri"/>
                <a:cs typeface="Calibri"/>
              </a:rPr>
              <a:t>testaus</a:t>
            </a:r>
            <a:r>
              <a:rPr lang="en-US">
                <a:ea typeface="Calibri"/>
                <a:cs typeface="Calibri"/>
              </a:rPr>
              <a:t>?</a:t>
            </a:r>
          </a:p>
        </p:txBody>
      </p:sp>
      <p:sp>
        <p:nvSpPr>
          <p:cNvPr id="4" name="Slide Number Placeholder 3"/>
          <p:cNvSpPr>
            <a:spLocks noGrp="1"/>
          </p:cNvSpPr>
          <p:nvPr>
            <p:ph type="sldNum" sz="quarter" idx="5"/>
          </p:nvPr>
        </p:nvSpPr>
        <p:spPr/>
        <p:txBody>
          <a:bodyPr/>
          <a:lstStyle/>
          <a:p>
            <a:fld id="{6086D144-7038-4EEE-AA7F-204DB56A1B0D}" type="slidenum">
              <a:t>3</a:t>
            </a:fld>
            <a:endParaRPr lang="en-US"/>
          </a:p>
        </p:txBody>
      </p:sp>
    </p:spTree>
    <p:extLst>
      <p:ext uri="{BB962C8B-B14F-4D97-AF65-F5344CB8AC3E}">
        <p14:creationId xmlns:p14="http://schemas.microsoft.com/office/powerpoint/2010/main" val="310225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Educational Attainment and Income:</a:t>
            </a:r>
            <a:endParaRPr lang="en-US"/>
          </a:p>
          <a:p>
            <a:pPr marL="285750" indent="-285750">
              <a:buFont typeface="Arial"/>
              <a:buChar char="•"/>
            </a:pPr>
            <a:r>
              <a:rPr lang="en-US"/>
              <a:t>The level of educational attainment can influence income levels. People with higher education often have access to better job opportunities and may earn higher salaries compared to those with lower levels of education.</a:t>
            </a:r>
          </a:p>
          <a:p>
            <a:pPr marL="285750" indent="-285750">
              <a:buFont typeface="Arial"/>
              <a:buChar char="•"/>
            </a:pPr>
            <a:r>
              <a:rPr lang="en-US" b="1"/>
              <a:t>Smoking and Lung Cancer:</a:t>
            </a:r>
            <a:endParaRPr lang="en-US"/>
          </a:p>
          <a:p>
            <a:pPr marL="285750" indent="-285750">
              <a:buFont typeface="Arial"/>
              <a:buChar char="•"/>
            </a:pPr>
            <a:r>
              <a:rPr lang="en-US"/>
              <a:t>The occurrence of lung cancer may be influenced by smoking habits. Studies have shown a strong association between smoking and the development of lung cancer.</a:t>
            </a:r>
          </a:p>
          <a:p>
            <a:pPr marL="171450" indent="-171450">
              <a:buFont typeface="Arial"/>
              <a:buChar char="•"/>
            </a:pPr>
            <a:r>
              <a:rPr lang="en-US" b="1"/>
              <a:t>Media Consumption and Political Beliefs:</a:t>
            </a:r>
            <a:endParaRPr lang="en-US"/>
          </a:p>
          <a:p>
            <a:pPr marL="171450" indent="-171450">
              <a:buFont typeface="Arial"/>
              <a:buChar char="•"/>
            </a:pPr>
            <a:r>
              <a:rPr lang="en-US"/>
              <a:t>The sources of news and media that individuals follow can influence their political beliefs. People who primarily consume news from liberal-leaning sources may have different political perspectives compared to those who follow conservative-leaning media.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086D144-7038-4EEE-AA7F-204DB56A1B0D}" type="slidenum">
              <a:t>23</a:t>
            </a:fld>
            <a:endParaRPr lang="en-US"/>
          </a:p>
        </p:txBody>
      </p:sp>
    </p:spTree>
    <p:extLst>
      <p:ext uri="{BB962C8B-B14F-4D97-AF65-F5344CB8AC3E}">
        <p14:creationId xmlns:p14="http://schemas.microsoft.com/office/powerpoint/2010/main" val="148230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Subjektiivisiin</a:t>
            </a:r>
            <a:r>
              <a:rPr lang="en-US">
                <a:ea typeface="Calibri"/>
                <a:cs typeface="Calibri"/>
              </a:rPr>
              <a:t> </a:t>
            </a:r>
            <a:r>
              <a:rPr lang="en-US" err="1">
                <a:ea typeface="Calibri"/>
                <a:cs typeface="Calibri"/>
              </a:rPr>
              <a:t>havaintoihin</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luottaa</a:t>
            </a:r>
            <a:r>
              <a:rPr lang="en-US">
                <a:ea typeface="Calibri"/>
                <a:cs typeface="Calibri"/>
              </a:rPr>
              <a:t>, </a:t>
            </a:r>
            <a:r>
              <a:rPr lang="en-US" err="1">
                <a:ea typeface="Calibri"/>
                <a:cs typeface="Calibri"/>
              </a:rPr>
              <a:t>siksi</a:t>
            </a:r>
            <a:r>
              <a:rPr lang="en-US">
                <a:ea typeface="Calibri"/>
                <a:cs typeface="Calibri"/>
              </a:rPr>
              <a:t> </a:t>
            </a:r>
            <a:r>
              <a:rPr lang="en-US" err="1">
                <a:ea typeface="Calibri"/>
                <a:cs typeface="Calibri"/>
              </a:rPr>
              <a:t>tilastollinen</a:t>
            </a:r>
            <a:r>
              <a:rPr lang="en-US">
                <a:ea typeface="Calibri"/>
                <a:cs typeface="Calibri"/>
              </a:rPr>
              <a:t> </a:t>
            </a:r>
            <a:r>
              <a:rPr lang="en-US" err="1">
                <a:ea typeface="Calibri"/>
                <a:cs typeface="Calibri"/>
              </a:rPr>
              <a:t>testaus</a:t>
            </a:r>
            <a:r>
              <a:rPr lang="en-US">
                <a:ea typeface="Calibri"/>
                <a:cs typeface="Calibri"/>
              </a:rPr>
              <a:t>?</a:t>
            </a:r>
          </a:p>
        </p:txBody>
      </p:sp>
      <p:sp>
        <p:nvSpPr>
          <p:cNvPr id="4" name="Slide Number Placeholder 3"/>
          <p:cNvSpPr>
            <a:spLocks noGrp="1"/>
          </p:cNvSpPr>
          <p:nvPr>
            <p:ph type="sldNum" sz="quarter" idx="5"/>
          </p:nvPr>
        </p:nvSpPr>
        <p:spPr/>
        <p:txBody>
          <a:bodyPr/>
          <a:lstStyle/>
          <a:p>
            <a:fld id="{6086D144-7038-4EEE-AA7F-204DB56A1B0D}" type="slidenum">
              <a:t>4</a:t>
            </a:fld>
            <a:endParaRPr lang="en-US"/>
          </a:p>
        </p:txBody>
      </p:sp>
    </p:spTree>
    <p:extLst>
      <p:ext uri="{BB962C8B-B14F-4D97-AF65-F5344CB8AC3E}">
        <p14:creationId xmlns:p14="http://schemas.microsoft.com/office/powerpoint/2010/main" val="265732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t>
            </a:r>
            <a:r>
              <a:rPr lang="en-US" err="1">
                <a:ea typeface="Calibri"/>
                <a:cs typeface="Calibri"/>
              </a:rPr>
              <a:t>testillä</a:t>
            </a:r>
            <a:r>
              <a:rPr lang="en-US">
                <a:ea typeface="Calibri"/>
                <a:cs typeface="Calibri"/>
              </a:rPr>
              <a:t> </a:t>
            </a:r>
            <a:r>
              <a:rPr lang="en-US" err="1">
                <a:ea typeface="Calibri"/>
                <a:cs typeface="Calibri"/>
              </a:rPr>
              <a:t>voidaan</a:t>
            </a:r>
            <a:r>
              <a:rPr lang="en-US">
                <a:ea typeface="Calibri"/>
                <a:cs typeface="Calibri"/>
              </a:rPr>
              <a:t> </a:t>
            </a:r>
            <a:r>
              <a:rPr lang="en-US" err="1">
                <a:ea typeface="Calibri"/>
                <a:cs typeface="Calibri"/>
              </a:rPr>
              <a:t>siis</a:t>
            </a:r>
            <a:r>
              <a:rPr lang="en-US">
                <a:ea typeface="Calibri"/>
                <a:cs typeface="Calibri"/>
              </a:rPr>
              <a:t> testata, </a:t>
            </a:r>
            <a:r>
              <a:rPr lang="en-US" err="1">
                <a:ea typeface="Calibri"/>
                <a:cs typeface="Calibri"/>
              </a:rPr>
              <a:t>onko</a:t>
            </a:r>
            <a:r>
              <a:rPr lang="en-US">
                <a:ea typeface="Calibri"/>
                <a:cs typeface="Calibri"/>
              </a:rPr>
              <a:t> </a:t>
            </a:r>
            <a:r>
              <a:rPr lang="en-US" err="1">
                <a:ea typeface="Calibri"/>
                <a:cs typeface="Calibri"/>
              </a:rPr>
              <a:t>tämä</a:t>
            </a:r>
            <a:r>
              <a:rPr lang="en-US">
                <a:ea typeface="Calibri"/>
                <a:cs typeface="Calibri"/>
              </a:rPr>
              <a:t> </a:t>
            </a:r>
            <a:r>
              <a:rPr lang="en-US" err="1">
                <a:ea typeface="Calibri"/>
                <a:cs typeface="Calibri"/>
              </a:rPr>
              <a:t>ero</a:t>
            </a:r>
            <a:r>
              <a:rPr lang="en-US">
                <a:ea typeface="Calibri"/>
                <a:cs typeface="Calibri"/>
              </a:rPr>
              <a:t> vain </a:t>
            </a:r>
            <a:r>
              <a:rPr lang="en-US" err="1">
                <a:ea typeface="Calibri"/>
                <a:cs typeface="Calibri"/>
              </a:rPr>
              <a:t>sattumaa</a:t>
            </a:r>
            <a:r>
              <a:rPr lang="en-US">
                <a:ea typeface="Calibri"/>
                <a:cs typeface="Calibri"/>
              </a:rPr>
              <a:t> </a:t>
            </a:r>
            <a:r>
              <a:rPr lang="en-US" err="1">
                <a:ea typeface="Calibri"/>
                <a:cs typeface="Calibri"/>
              </a:rPr>
              <a:t>vai</a:t>
            </a:r>
            <a:r>
              <a:rPr lang="en-US">
                <a:ea typeface="Calibri"/>
                <a:cs typeface="Calibri"/>
              </a:rPr>
              <a:t> </a:t>
            </a:r>
            <a:r>
              <a:rPr lang="en-US" err="1">
                <a:ea typeface="Calibri"/>
                <a:cs typeface="Calibri"/>
              </a:rPr>
              <a:t>onko</a:t>
            </a:r>
            <a:r>
              <a:rPr lang="en-US">
                <a:ea typeface="Calibri"/>
                <a:cs typeface="Calibri"/>
              </a:rPr>
              <a:t> se </a:t>
            </a:r>
            <a:r>
              <a:rPr lang="en-US" err="1">
                <a:ea typeface="Calibri"/>
                <a:cs typeface="Calibri"/>
              </a:rPr>
              <a:t>tilastollisesti</a:t>
            </a:r>
            <a:r>
              <a:rPr lang="en-US">
                <a:ea typeface="Calibri"/>
                <a:cs typeface="Calibri"/>
              </a:rPr>
              <a:t> </a:t>
            </a:r>
            <a:r>
              <a:rPr lang="en-US" err="1">
                <a:ea typeface="Calibri"/>
                <a:cs typeface="Calibri"/>
              </a:rPr>
              <a:t>merkittävä</a:t>
            </a:r>
            <a:r>
              <a:rPr lang="en-US">
                <a:ea typeface="Calibri"/>
                <a:cs typeface="Calibri"/>
              </a:rPr>
              <a:t> </a:t>
            </a:r>
          </a:p>
        </p:txBody>
      </p:sp>
      <p:sp>
        <p:nvSpPr>
          <p:cNvPr id="4" name="Slide Number Placeholder 3"/>
          <p:cNvSpPr>
            <a:spLocks noGrp="1"/>
          </p:cNvSpPr>
          <p:nvPr>
            <p:ph type="sldNum" sz="quarter" idx="5"/>
          </p:nvPr>
        </p:nvSpPr>
        <p:spPr/>
        <p:txBody>
          <a:bodyPr/>
          <a:lstStyle/>
          <a:p>
            <a:fld id="{6086D144-7038-4EEE-AA7F-204DB56A1B0D}" type="slidenum">
              <a:t>6</a:t>
            </a:fld>
            <a:endParaRPr lang="en-US"/>
          </a:p>
        </p:txBody>
      </p:sp>
    </p:spTree>
    <p:extLst>
      <p:ext uri="{BB962C8B-B14F-4D97-AF65-F5344CB8AC3E}">
        <p14:creationId xmlns:p14="http://schemas.microsoft.com/office/powerpoint/2010/main" val="114300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Näyttää</a:t>
            </a:r>
            <a:r>
              <a:rPr lang="en-US">
                <a:ea typeface="Calibri"/>
                <a:cs typeface="Calibri"/>
              </a:rPr>
              <a:t> </a:t>
            </a:r>
            <a:r>
              <a:rPr lang="en-US" err="1">
                <a:ea typeface="Calibri"/>
                <a:cs typeface="Calibri"/>
              </a:rPr>
              <a:t>siltä</a:t>
            </a:r>
            <a:r>
              <a:rPr lang="en-US">
                <a:ea typeface="Calibri"/>
                <a:cs typeface="Calibri"/>
              </a:rPr>
              <a:t>, </a:t>
            </a:r>
            <a:r>
              <a:rPr lang="en-US" err="1">
                <a:ea typeface="Calibri"/>
                <a:cs typeface="Calibri"/>
              </a:rPr>
              <a:t>että</a:t>
            </a:r>
            <a:r>
              <a:rPr lang="en-US">
                <a:ea typeface="Calibri"/>
                <a:cs typeface="Calibri"/>
              </a:rPr>
              <a:t> </a:t>
            </a:r>
            <a:r>
              <a:rPr lang="en-US" err="1">
                <a:ea typeface="Calibri"/>
                <a:cs typeface="Calibri"/>
              </a:rPr>
              <a:t>ikäluokkien</a:t>
            </a:r>
            <a:r>
              <a:rPr lang="en-US">
                <a:ea typeface="Calibri"/>
                <a:cs typeface="Calibri"/>
              </a:rPr>
              <a:t> </a:t>
            </a:r>
            <a:r>
              <a:rPr lang="en-US" err="1">
                <a:ea typeface="Calibri"/>
                <a:cs typeface="Calibri"/>
              </a:rPr>
              <a:t>pyöräilyssä</a:t>
            </a:r>
            <a:r>
              <a:rPr lang="en-US">
                <a:ea typeface="Calibri"/>
                <a:cs typeface="Calibri"/>
              </a:rPr>
              <a:t> on </a:t>
            </a:r>
            <a:r>
              <a:rPr lang="en-US" err="1">
                <a:ea typeface="Calibri"/>
                <a:cs typeface="Calibri"/>
              </a:rPr>
              <a:t>eroa</a:t>
            </a:r>
            <a:r>
              <a:rPr lang="en-US">
                <a:ea typeface="Calibri"/>
                <a:cs typeface="Calibri"/>
              </a:rPr>
              <a:t>. </a:t>
            </a:r>
            <a:r>
              <a:rPr lang="en-US" err="1">
                <a:ea typeface="Calibri"/>
                <a:cs typeface="Calibri"/>
              </a:rPr>
              <a:t>Testataan</a:t>
            </a:r>
            <a:r>
              <a:rPr lang="en-US">
                <a:ea typeface="Calibri"/>
                <a:cs typeface="Calibri"/>
              </a:rPr>
              <a:t> </a:t>
            </a:r>
            <a:r>
              <a:rPr lang="en-US" err="1">
                <a:ea typeface="Calibri"/>
                <a:cs typeface="Calibri"/>
              </a:rPr>
              <a:t>khiin</a:t>
            </a:r>
            <a:r>
              <a:rPr lang="en-US">
                <a:ea typeface="Calibri"/>
                <a:cs typeface="Calibri"/>
              </a:rPr>
              <a:t> </a:t>
            </a:r>
            <a:r>
              <a:rPr lang="en-US" err="1">
                <a:ea typeface="Calibri"/>
                <a:cs typeface="Calibri"/>
              </a:rPr>
              <a:t>neliö</a:t>
            </a:r>
            <a:r>
              <a:rPr lang="en-US">
                <a:ea typeface="Calibri"/>
                <a:cs typeface="Calibri"/>
              </a:rPr>
              <a:t> -</a:t>
            </a:r>
            <a:r>
              <a:rPr lang="en-US" err="1">
                <a:ea typeface="Calibri"/>
                <a:cs typeface="Calibri"/>
              </a:rPr>
              <a:t>testillä</a:t>
            </a:r>
            <a:r>
              <a:rPr lang="en-US">
                <a:ea typeface="Calibri"/>
                <a:cs typeface="Calibri"/>
              </a:rPr>
              <a:t>, </a:t>
            </a:r>
            <a:r>
              <a:rPr lang="en-US" err="1">
                <a:ea typeface="Calibri"/>
                <a:cs typeface="Calibri"/>
              </a:rPr>
              <a:t>pitääkö</a:t>
            </a:r>
            <a:r>
              <a:rPr lang="en-US">
                <a:ea typeface="Calibri"/>
                <a:cs typeface="Calibri"/>
              </a:rPr>
              <a:t> </a:t>
            </a:r>
            <a:r>
              <a:rPr lang="en-US" err="1">
                <a:ea typeface="Calibri"/>
                <a:cs typeface="Calibri"/>
              </a:rPr>
              <a:t>tämä</a:t>
            </a:r>
            <a:r>
              <a:rPr lang="en-US">
                <a:ea typeface="Calibri"/>
                <a:cs typeface="Calibri"/>
              </a:rPr>
              <a:t> </a:t>
            </a:r>
            <a:r>
              <a:rPr lang="en-US" err="1">
                <a:ea typeface="Calibri"/>
                <a:cs typeface="Calibri"/>
              </a:rPr>
              <a:t>paikkansa</a:t>
            </a:r>
            <a:r>
              <a:rPr lang="en-US">
                <a:ea typeface="Calibri"/>
                <a:cs typeface="Calibri"/>
              </a:rPr>
              <a:t> </a:t>
            </a:r>
            <a:r>
              <a:rPr lang="en-US" err="1">
                <a:ea typeface="Calibri"/>
                <a:cs typeface="Calibri"/>
              </a:rPr>
              <a:t>vai</a:t>
            </a:r>
            <a:r>
              <a:rPr lang="en-US">
                <a:ea typeface="Calibri"/>
                <a:cs typeface="Calibri"/>
              </a:rPr>
              <a:t> </a:t>
            </a:r>
            <a:r>
              <a:rPr lang="en-US" err="1">
                <a:ea typeface="Calibri"/>
                <a:cs typeface="Calibri"/>
              </a:rPr>
              <a:t>perustuuko</a:t>
            </a:r>
            <a:r>
              <a:rPr lang="en-US">
                <a:ea typeface="Calibri"/>
                <a:cs typeface="Calibri"/>
              </a:rPr>
              <a:t> </a:t>
            </a:r>
            <a:r>
              <a:rPr lang="en-US" err="1">
                <a:ea typeface="Calibri"/>
                <a:cs typeface="Calibri"/>
              </a:rPr>
              <a:t>tämä</a:t>
            </a:r>
            <a:r>
              <a:rPr lang="en-US">
                <a:ea typeface="Calibri"/>
                <a:cs typeface="Calibri"/>
              </a:rPr>
              <a:t> </a:t>
            </a:r>
            <a:r>
              <a:rPr lang="en-US" err="1">
                <a:ea typeface="Calibri"/>
                <a:cs typeface="Calibri"/>
              </a:rPr>
              <a:t>havainto</a:t>
            </a:r>
            <a:r>
              <a:rPr lang="en-US">
                <a:ea typeface="Calibri"/>
                <a:cs typeface="Calibri"/>
              </a:rPr>
              <a:t> vain </a:t>
            </a:r>
            <a:r>
              <a:rPr lang="en-US" err="1">
                <a:ea typeface="Calibri"/>
                <a:cs typeface="Calibri"/>
              </a:rPr>
              <a:t>sattumalle</a:t>
            </a:r>
            <a:r>
              <a:rPr lang="en-US">
                <a:ea typeface="Calibri"/>
                <a:cs typeface="Calibri"/>
              </a:rPr>
              <a:t> </a:t>
            </a:r>
            <a:r>
              <a:rPr lang="en-US" err="1">
                <a:ea typeface="Calibri"/>
                <a:cs typeface="Calibri"/>
              </a:rPr>
              <a:t>otoksen</a:t>
            </a:r>
            <a:r>
              <a:rPr lang="en-US">
                <a:ea typeface="Calibri"/>
                <a:cs typeface="Calibri"/>
              </a:rPr>
              <a:t> </a:t>
            </a:r>
            <a:r>
              <a:rPr lang="en-US" err="1">
                <a:ea typeface="Calibri"/>
                <a:cs typeface="Calibri"/>
              </a:rPr>
              <a:t>kautta</a:t>
            </a:r>
            <a:r>
              <a:rPr lang="en-US">
                <a:ea typeface="Calibri"/>
                <a:cs typeface="Calibri"/>
              </a:rPr>
              <a:t>.  </a:t>
            </a:r>
          </a:p>
        </p:txBody>
      </p:sp>
      <p:sp>
        <p:nvSpPr>
          <p:cNvPr id="4" name="Slide Number Placeholder 3"/>
          <p:cNvSpPr>
            <a:spLocks noGrp="1"/>
          </p:cNvSpPr>
          <p:nvPr>
            <p:ph type="sldNum" sz="quarter" idx="5"/>
          </p:nvPr>
        </p:nvSpPr>
        <p:spPr/>
        <p:txBody>
          <a:bodyPr/>
          <a:lstStyle/>
          <a:p>
            <a:fld id="{6086D144-7038-4EEE-AA7F-204DB56A1B0D}" type="slidenum">
              <a:t>8</a:t>
            </a:fld>
            <a:endParaRPr lang="en-US"/>
          </a:p>
        </p:txBody>
      </p:sp>
    </p:spTree>
    <p:extLst>
      <p:ext uri="{BB962C8B-B14F-4D97-AF65-F5344CB8AC3E}">
        <p14:creationId xmlns:p14="http://schemas.microsoft.com/office/powerpoint/2010/main" val="416077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 </a:t>
            </a:r>
            <a:r>
              <a:rPr lang="en-US" err="1">
                <a:ea typeface="Calibri"/>
                <a:cs typeface="Calibri"/>
              </a:rPr>
              <a:t>sopisi</a:t>
            </a:r>
            <a:r>
              <a:rPr lang="en-US">
                <a:ea typeface="Calibri"/>
                <a:cs typeface="Calibri"/>
              </a:rPr>
              <a:t> </a:t>
            </a:r>
            <a:r>
              <a:rPr lang="en-US" err="1">
                <a:ea typeface="Calibri"/>
                <a:cs typeface="Calibri"/>
              </a:rPr>
              <a:t>anova</a:t>
            </a:r>
            <a:r>
              <a:rPr lang="en-US">
                <a:ea typeface="Calibri"/>
                <a:cs typeface="Calibri"/>
              </a:rPr>
              <a:t> tai se, </a:t>
            </a:r>
            <a:r>
              <a:rPr lang="en-US" err="1">
                <a:ea typeface="Calibri"/>
                <a:cs typeface="Calibri"/>
              </a:rPr>
              <a:t>että</a:t>
            </a:r>
            <a:r>
              <a:rPr lang="en-US">
                <a:ea typeface="Calibri"/>
                <a:cs typeface="Calibri"/>
              </a:rPr>
              <a:t> </a:t>
            </a:r>
            <a:r>
              <a:rPr lang="en-US" err="1">
                <a:ea typeface="Calibri"/>
                <a:cs typeface="Calibri"/>
              </a:rPr>
              <a:t>yhdistää</a:t>
            </a:r>
            <a:r>
              <a:rPr lang="en-US">
                <a:ea typeface="Calibri"/>
                <a:cs typeface="Calibri"/>
              </a:rPr>
              <a:t> </a:t>
            </a:r>
            <a:r>
              <a:rPr lang="en-US" err="1">
                <a:ea typeface="Calibri"/>
                <a:cs typeface="Calibri"/>
              </a:rPr>
              <a:t>sukupuolia</a:t>
            </a:r>
            <a:r>
              <a:rPr lang="en-US">
                <a:ea typeface="Calibri"/>
                <a:cs typeface="Calibri"/>
              </a:rPr>
              <a:t> </a:t>
            </a:r>
            <a:r>
              <a:rPr lang="en-US" err="1">
                <a:ea typeface="Calibri"/>
                <a:cs typeface="Calibri"/>
              </a:rPr>
              <a:t>kahdeksi</a:t>
            </a:r>
            <a:r>
              <a:rPr lang="en-US">
                <a:ea typeface="Calibri"/>
                <a:cs typeface="Calibri"/>
              </a:rPr>
              <a:t> </a:t>
            </a:r>
            <a:r>
              <a:rPr lang="en-US" err="1">
                <a:ea typeface="Calibri"/>
                <a:cs typeface="Calibri"/>
              </a:rPr>
              <a:t>kategoriaksi</a:t>
            </a:r>
            <a:r>
              <a:rPr lang="en-US">
                <a:ea typeface="Calibri"/>
                <a:cs typeface="Calibri"/>
              </a:rPr>
              <a:t>, </a:t>
            </a:r>
            <a:r>
              <a:rPr lang="en-US" err="1">
                <a:ea typeface="Calibri"/>
                <a:cs typeface="Calibri"/>
              </a:rPr>
              <a:t>jos</a:t>
            </a:r>
            <a:r>
              <a:rPr lang="en-US">
                <a:ea typeface="Calibri"/>
                <a:cs typeface="Calibri"/>
              </a:rPr>
              <a:t> se </a:t>
            </a:r>
            <a:r>
              <a:rPr lang="en-US" err="1">
                <a:ea typeface="Calibri"/>
                <a:cs typeface="Calibri"/>
              </a:rPr>
              <a:t>vaikuttaa</a:t>
            </a:r>
            <a:r>
              <a:rPr lang="en-US">
                <a:ea typeface="Calibri"/>
                <a:cs typeface="Calibri"/>
              </a:rPr>
              <a:t> </a:t>
            </a:r>
            <a:r>
              <a:rPr lang="en-US" err="1">
                <a:ea typeface="Calibri"/>
                <a:cs typeface="Calibri"/>
              </a:rPr>
              <a:t>asianmukaiselta</a:t>
            </a:r>
            <a:r>
              <a:rPr lang="en-US">
                <a:ea typeface="Calibri"/>
                <a:cs typeface="Calibri"/>
              </a:rPr>
              <a:t>, 3 </a:t>
            </a:r>
            <a:r>
              <a:rPr lang="en-US" err="1">
                <a:ea typeface="Calibri"/>
                <a:cs typeface="Calibri"/>
              </a:rPr>
              <a:t>sopisi</a:t>
            </a:r>
            <a:r>
              <a:rPr lang="en-US">
                <a:ea typeface="Calibri"/>
                <a:cs typeface="Calibri"/>
              </a:rPr>
              <a:t> </a:t>
            </a:r>
            <a:r>
              <a:rPr lang="en-US" err="1">
                <a:ea typeface="Calibri"/>
                <a:cs typeface="Calibri"/>
              </a:rPr>
              <a:t>anova</a:t>
            </a:r>
            <a:r>
              <a:rPr lang="en-US">
                <a:ea typeface="Calibri"/>
                <a:cs typeface="Calibri"/>
              </a:rPr>
              <a:t>, 4 t-</a:t>
            </a:r>
            <a:r>
              <a:rPr lang="en-US" err="1">
                <a:ea typeface="Calibri"/>
                <a:cs typeface="Calibri"/>
              </a:rPr>
              <a:t>testi</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sovi</a:t>
            </a:r>
            <a:r>
              <a:rPr lang="en-US">
                <a:ea typeface="Calibri"/>
                <a:cs typeface="Calibri"/>
              </a:rPr>
              <a:t> </a:t>
            </a:r>
            <a:r>
              <a:rPr lang="en-US" err="1">
                <a:ea typeface="Calibri"/>
                <a:cs typeface="Calibri"/>
              </a:rPr>
              <a:t>sillä</a:t>
            </a:r>
            <a:r>
              <a:rPr lang="en-US">
                <a:ea typeface="Calibri"/>
                <a:cs typeface="Calibri"/>
              </a:rPr>
              <a:t> </a:t>
            </a:r>
            <a:r>
              <a:rPr lang="en-US" err="1">
                <a:ea typeface="Calibri"/>
                <a:cs typeface="Calibri"/>
              </a:rPr>
              <a:t>tyytyväisyys</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välttämättä</a:t>
            </a:r>
            <a:r>
              <a:rPr lang="en-US">
                <a:ea typeface="Calibri"/>
                <a:cs typeface="Calibri"/>
              </a:rPr>
              <a:t> </a:t>
            </a:r>
            <a:r>
              <a:rPr lang="en-US" err="1">
                <a:ea typeface="Calibri"/>
                <a:cs typeface="Calibri"/>
              </a:rPr>
              <a:t>todellisesti</a:t>
            </a:r>
            <a:r>
              <a:rPr lang="en-US">
                <a:ea typeface="Calibri"/>
                <a:cs typeface="Calibri"/>
              </a:rPr>
              <a:t> </a:t>
            </a:r>
            <a:r>
              <a:rPr lang="en-US" err="1">
                <a:ea typeface="Calibri"/>
                <a:cs typeface="Calibri"/>
              </a:rPr>
              <a:t>jatkuva</a:t>
            </a:r>
            <a:r>
              <a:rPr lang="en-US">
                <a:ea typeface="Calibri"/>
                <a:cs typeface="Calibri"/>
              </a:rPr>
              <a:t> </a:t>
            </a:r>
            <a:r>
              <a:rPr lang="en-US" err="1">
                <a:ea typeface="Calibri"/>
                <a:cs typeface="Calibri"/>
              </a:rPr>
              <a:t>ilmiö</a:t>
            </a:r>
            <a:r>
              <a:rPr lang="en-US">
                <a:ea typeface="Calibri"/>
                <a:cs typeface="Calibri"/>
              </a:rPr>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086D144-7038-4EEE-AA7F-204DB56A1B0D}" type="slidenum">
              <a:t>9</a:t>
            </a:fld>
            <a:endParaRPr lang="en-US"/>
          </a:p>
        </p:txBody>
      </p:sp>
    </p:spTree>
    <p:extLst>
      <p:ext uri="{BB962C8B-B14F-4D97-AF65-F5344CB8AC3E}">
        <p14:creationId xmlns:p14="http://schemas.microsoft.com/office/powerpoint/2010/main" val="209994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Tällä</a:t>
            </a:r>
            <a:r>
              <a:rPr lang="en-US">
                <a:ea typeface="Calibri"/>
                <a:cs typeface="Calibri"/>
              </a:rPr>
              <a:t> </a:t>
            </a:r>
            <a:r>
              <a:rPr lang="en-US" err="1">
                <a:ea typeface="Calibri"/>
                <a:cs typeface="Calibri"/>
              </a:rPr>
              <a:t>kurssilla</a:t>
            </a:r>
            <a:r>
              <a:rPr lang="en-US">
                <a:ea typeface="Calibri"/>
                <a:cs typeface="Calibri"/>
              </a:rPr>
              <a:t> </a:t>
            </a:r>
            <a:r>
              <a:rPr lang="en-US" err="1">
                <a:ea typeface="Calibri"/>
                <a:cs typeface="Calibri"/>
              </a:rPr>
              <a:t>käytetään</a:t>
            </a:r>
            <a:r>
              <a:rPr lang="en-US">
                <a:ea typeface="Calibri"/>
                <a:cs typeface="Calibri"/>
              </a:rPr>
              <a:t> </a:t>
            </a:r>
            <a:r>
              <a:rPr lang="en-US" err="1">
                <a:ea typeface="Calibri"/>
                <a:cs typeface="Calibri"/>
              </a:rPr>
              <a:t>Exceliä</a:t>
            </a:r>
            <a:r>
              <a:rPr lang="en-US">
                <a:ea typeface="Calibri"/>
                <a:cs typeface="Calibri"/>
              </a:rPr>
              <a:t> </a:t>
            </a:r>
            <a:r>
              <a:rPr lang="en-US" err="1">
                <a:ea typeface="Calibri"/>
                <a:cs typeface="Calibri"/>
              </a:rPr>
              <a:t>deskriptiivisten</a:t>
            </a:r>
            <a:r>
              <a:rPr lang="en-US">
                <a:ea typeface="Calibri"/>
                <a:cs typeface="Calibri"/>
              </a:rPr>
              <a:t> </a:t>
            </a:r>
            <a:r>
              <a:rPr lang="en-US" err="1">
                <a:ea typeface="Calibri"/>
                <a:cs typeface="Calibri"/>
              </a:rPr>
              <a:t>kuvaajien</a:t>
            </a:r>
            <a:r>
              <a:rPr lang="en-US">
                <a:ea typeface="Calibri"/>
                <a:cs typeface="Calibri"/>
              </a:rPr>
              <a:t> </a:t>
            </a:r>
            <a:r>
              <a:rPr lang="en-US" err="1">
                <a:ea typeface="Calibri"/>
                <a:cs typeface="Calibri"/>
              </a:rPr>
              <a:t>luomisessa</a:t>
            </a:r>
            <a:r>
              <a:rPr lang="en-US">
                <a:ea typeface="Calibri"/>
                <a:cs typeface="Calibri"/>
              </a:rPr>
              <a:t> ja </a:t>
            </a:r>
            <a:r>
              <a:rPr lang="en-US" err="1">
                <a:ea typeface="Calibri"/>
                <a:cs typeface="Calibri"/>
              </a:rPr>
              <a:t>tilastollisessa</a:t>
            </a:r>
            <a:r>
              <a:rPr lang="en-US">
                <a:ea typeface="Calibri"/>
                <a:cs typeface="Calibri"/>
              </a:rPr>
              <a:t> </a:t>
            </a:r>
            <a:r>
              <a:rPr lang="en-US" err="1">
                <a:ea typeface="Calibri"/>
                <a:cs typeface="Calibri"/>
              </a:rPr>
              <a:t>testaamisessa</a:t>
            </a:r>
            <a:r>
              <a:rPr lang="en-US">
                <a:ea typeface="Calibri"/>
                <a:cs typeface="Calibri"/>
              </a:rPr>
              <a:t>, </a:t>
            </a:r>
            <a:r>
              <a:rPr lang="en-US" err="1">
                <a:ea typeface="Calibri"/>
                <a:cs typeface="Calibri"/>
              </a:rPr>
              <a:t>sillä</a:t>
            </a:r>
            <a:r>
              <a:rPr lang="en-US">
                <a:ea typeface="Calibri"/>
                <a:cs typeface="Calibri"/>
              </a:rPr>
              <a:t> </a:t>
            </a:r>
            <a:r>
              <a:rPr lang="en-US" err="1">
                <a:ea typeface="Calibri"/>
                <a:cs typeface="Calibri"/>
              </a:rPr>
              <a:t>ohjelma</a:t>
            </a:r>
            <a:r>
              <a:rPr lang="en-US">
                <a:ea typeface="Calibri"/>
                <a:cs typeface="Calibri"/>
              </a:rPr>
              <a:t> on </a:t>
            </a:r>
            <a:r>
              <a:rPr lang="en-US" err="1">
                <a:ea typeface="Calibri"/>
                <a:cs typeface="Calibri"/>
              </a:rPr>
              <a:t>varmaankin</a:t>
            </a:r>
            <a:r>
              <a:rPr lang="en-US">
                <a:ea typeface="Calibri"/>
                <a:cs typeface="Calibri"/>
              </a:rPr>
              <a:t> </a:t>
            </a:r>
            <a:r>
              <a:rPr lang="en-US" err="1">
                <a:ea typeface="Calibri"/>
                <a:cs typeface="Calibri"/>
              </a:rPr>
              <a:t>monille</a:t>
            </a:r>
            <a:r>
              <a:rPr lang="en-US">
                <a:ea typeface="Calibri"/>
                <a:cs typeface="Calibri"/>
              </a:rPr>
              <a:t> </a:t>
            </a:r>
            <a:r>
              <a:rPr lang="en-US" err="1">
                <a:ea typeface="Calibri"/>
                <a:cs typeface="Calibri"/>
              </a:rPr>
              <a:t>tuttu</a:t>
            </a:r>
            <a:r>
              <a:rPr lang="en-US">
                <a:ea typeface="Calibri"/>
                <a:cs typeface="Calibri"/>
              </a:rPr>
              <a:t> ja </a:t>
            </a:r>
            <a:r>
              <a:rPr lang="en-US" err="1">
                <a:ea typeface="Calibri"/>
                <a:cs typeface="Calibri"/>
              </a:rPr>
              <a:t>sen</a:t>
            </a:r>
            <a:r>
              <a:rPr lang="en-US">
                <a:ea typeface="Calibri"/>
                <a:cs typeface="Calibri"/>
              </a:rPr>
              <a:t> </a:t>
            </a:r>
            <a:r>
              <a:rPr lang="en-US" err="1">
                <a:ea typeface="Calibri"/>
                <a:cs typeface="Calibri"/>
              </a:rPr>
              <a:t>asentamista</a:t>
            </a:r>
            <a:r>
              <a:rPr lang="en-US">
                <a:ea typeface="Calibri"/>
                <a:cs typeface="Calibri"/>
              </a:rPr>
              <a:t> </a:t>
            </a:r>
            <a:r>
              <a:rPr lang="en-US" err="1">
                <a:ea typeface="Calibri"/>
                <a:cs typeface="Calibri"/>
              </a:rPr>
              <a:t>ynnä</a:t>
            </a:r>
            <a:r>
              <a:rPr lang="en-US">
                <a:ea typeface="Calibri"/>
                <a:cs typeface="Calibri"/>
              </a:rPr>
              <a:t> </a:t>
            </a:r>
            <a:r>
              <a:rPr lang="en-US" err="1">
                <a:ea typeface="Calibri"/>
                <a:cs typeface="Calibri"/>
              </a:rPr>
              <a:t>muuta</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tarvitse</a:t>
            </a:r>
            <a:r>
              <a:rPr lang="en-US">
                <a:ea typeface="Calibri"/>
                <a:cs typeface="Calibri"/>
              </a:rPr>
              <a:t> </a:t>
            </a:r>
            <a:r>
              <a:rPr lang="en-US" err="1">
                <a:ea typeface="Calibri"/>
                <a:cs typeface="Calibri"/>
              </a:rPr>
              <a:t>opettaa</a:t>
            </a:r>
            <a:r>
              <a:rPr lang="en-US">
                <a:ea typeface="Calibri"/>
                <a:cs typeface="Calibri"/>
              </a:rPr>
              <a:t> </a:t>
            </a:r>
            <a:r>
              <a:rPr lang="en-US" err="1">
                <a:ea typeface="Calibri"/>
                <a:cs typeface="Calibri"/>
              </a:rPr>
              <a:t>erikseen</a:t>
            </a:r>
            <a:r>
              <a:rPr lang="en-US">
                <a:ea typeface="Calibri"/>
                <a:cs typeface="Calibri"/>
              </a:rPr>
              <a:t>.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086D144-7038-4EEE-AA7F-204DB56A1B0D}" type="slidenum">
              <a:t>10</a:t>
            </a:fld>
            <a:endParaRPr lang="en-US"/>
          </a:p>
        </p:txBody>
      </p:sp>
    </p:spTree>
    <p:extLst>
      <p:ext uri="{BB962C8B-B14F-4D97-AF65-F5344CB8AC3E}">
        <p14:creationId xmlns:p14="http://schemas.microsoft.com/office/powerpoint/2010/main" val="272613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Lähde: </a:t>
            </a:r>
            <a:r>
              <a:rPr lang="en-US" dirty="0"/>
              <a:t>https://datatab.net/tutorial/charts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086D144-7038-4EEE-AA7F-204DB56A1B0D}" type="slidenum">
              <a:t>11</a:t>
            </a:fld>
            <a:endParaRPr lang="en-US"/>
          </a:p>
        </p:txBody>
      </p:sp>
    </p:spTree>
    <p:extLst>
      <p:ext uri="{BB962C8B-B14F-4D97-AF65-F5344CB8AC3E}">
        <p14:creationId xmlns:p14="http://schemas.microsoft.com/office/powerpoint/2010/main" val="310711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Mahdollisesti</a:t>
            </a:r>
            <a:r>
              <a:rPr lang="en-US">
                <a:ea typeface="Calibri"/>
                <a:cs typeface="Calibri"/>
              </a:rPr>
              <a:t> </a:t>
            </a:r>
            <a:r>
              <a:rPr lang="en-US" err="1">
                <a:ea typeface="Calibri"/>
                <a:cs typeface="Calibri"/>
              </a:rPr>
              <a:t>tulevilla</a:t>
            </a:r>
            <a:r>
              <a:rPr lang="en-US">
                <a:ea typeface="Calibri"/>
                <a:cs typeface="Calibri"/>
              </a:rPr>
              <a:t> </a:t>
            </a:r>
            <a:r>
              <a:rPr lang="en-US" err="1">
                <a:ea typeface="Calibri"/>
                <a:cs typeface="Calibri"/>
              </a:rPr>
              <a:t>tilastotieteeseen</a:t>
            </a:r>
            <a:r>
              <a:rPr lang="en-US">
                <a:ea typeface="Calibri"/>
                <a:cs typeface="Calibri"/>
              </a:rPr>
              <a:t> </a:t>
            </a:r>
            <a:r>
              <a:rPr lang="en-US" err="1">
                <a:ea typeface="Calibri"/>
                <a:cs typeface="Calibri"/>
              </a:rPr>
              <a:t>liiittyvillä</a:t>
            </a:r>
            <a:r>
              <a:rPr lang="en-US">
                <a:ea typeface="Calibri"/>
                <a:cs typeface="Calibri"/>
              </a:rPr>
              <a:t> </a:t>
            </a:r>
            <a:r>
              <a:rPr lang="en-US" err="1">
                <a:ea typeface="Calibri"/>
                <a:cs typeface="Calibri"/>
              </a:rPr>
              <a:t>kursseilla</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tulla</a:t>
            </a:r>
            <a:r>
              <a:rPr lang="en-US">
                <a:ea typeface="Calibri"/>
                <a:cs typeface="Calibri"/>
              </a:rPr>
              <a:t> </a:t>
            </a:r>
            <a:r>
              <a:rPr lang="en-US" err="1">
                <a:ea typeface="Calibri"/>
                <a:cs typeface="Calibri"/>
              </a:rPr>
              <a:t>käyttämään</a:t>
            </a:r>
            <a:r>
              <a:rPr lang="en-US">
                <a:ea typeface="Calibri"/>
                <a:cs typeface="Calibri"/>
              </a:rPr>
              <a:t> </a:t>
            </a:r>
            <a:r>
              <a:rPr lang="en-US" err="1">
                <a:ea typeface="Calibri"/>
                <a:cs typeface="Calibri"/>
              </a:rPr>
              <a:t>Exceliä</a:t>
            </a:r>
            <a:r>
              <a:rPr lang="en-US">
                <a:ea typeface="Calibri"/>
                <a:cs typeface="Calibri"/>
              </a:rPr>
              <a:t>. En </a:t>
            </a:r>
            <a:r>
              <a:rPr lang="en-US" err="1">
                <a:ea typeface="Calibri"/>
                <a:cs typeface="Calibri"/>
              </a:rPr>
              <a:t>itsekään</a:t>
            </a:r>
            <a:r>
              <a:rPr lang="en-US">
                <a:ea typeface="Calibri"/>
                <a:cs typeface="Calibri"/>
              </a:rPr>
              <a:t> </a:t>
            </a:r>
            <a:r>
              <a:rPr lang="en-US" err="1">
                <a:ea typeface="Calibri"/>
                <a:cs typeface="Calibri"/>
              </a:rPr>
              <a:t>suosittele</a:t>
            </a:r>
            <a:r>
              <a:rPr lang="en-US">
                <a:ea typeface="Calibri"/>
                <a:cs typeface="Calibri"/>
              </a:rPr>
              <a:t> </a:t>
            </a:r>
            <a:r>
              <a:rPr lang="en-US" err="1">
                <a:ea typeface="Calibri"/>
                <a:cs typeface="Calibri"/>
              </a:rPr>
              <a:t>käyttämään</a:t>
            </a:r>
            <a:r>
              <a:rPr lang="en-US">
                <a:ea typeface="Calibri"/>
                <a:cs typeface="Calibri"/>
              </a:rPr>
              <a:t> </a:t>
            </a:r>
            <a:r>
              <a:rPr lang="en-US" err="1">
                <a:ea typeface="Calibri"/>
                <a:cs typeface="Calibri"/>
              </a:rPr>
              <a:t>Exceliä</a:t>
            </a:r>
            <a:r>
              <a:rPr lang="en-US">
                <a:ea typeface="Calibri"/>
                <a:cs typeface="Calibri"/>
              </a:rPr>
              <a:t> </a:t>
            </a:r>
            <a:r>
              <a:rPr lang="en-US" err="1">
                <a:ea typeface="Calibri"/>
                <a:cs typeface="Calibri"/>
              </a:rPr>
              <a:t>missään</a:t>
            </a:r>
            <a:r>
              <a:rPr lang="en-US">
                <a:ea typeface="Calibri"/>
                <a:cs typeface="Calibri"/>
              </a:rPr>
              <a:t> </a:t>
            </a:r>
            <a:r>
              <a:rPr lang="en-US" err="1">
                <a:ea typeface="Calibri"/>
                <a:cs typeface="Calibri"/>
              </a:rPr>
              <a:t>vakavammassa</a:t>
            </a:r>
            <a:r>
              <a:rPr lang="en-US">
                <a:ea typeface="Calibri"/>
                <a:cs typeface="Calibri"/>
              </a:rPr>
              <a:t> tai </a:t>
            </a:r>
            <a:r>
              <a:rPr lang="en-US" err="1">
                <a:ea typeface="Calibri"/>
                <a:cs typeface="Calibri"/>
              </a:rPr>
              <a:t>suuremmassa</a:t>
            </a:r>
            <a:r>
              <a:rPr lang="en-US">
                <a:ea typeface="Calibri"/>
                <a:cs typeface="Calibri"/>
              </a:rPr>
              <a:t> </a:t>
            </a:r>
            <a:r>
              <a:rPr lang="en-US" err="1">
                <a:ea typeface="Calibri"/>
                <a:cs typeface="Calibri"/>
              </a:rPr>
              <a:t>akateemisessa</a:t>
            </a:r>
            <a:r>
              <a:rPr lang="en-US">
                <a:ea typeface="Calibri"/>
                <a:cs typeface="Calibri"/>
              </a:rPr>
              <a:t> </a:t>
            </a:r>
            <a:r>
              <a:rPr lang="en-US" err="1">
                <a:ea typeface="Calibri"/>
                <a:cs typeface="Calibri"/>
              </a:rPr>
              <a:t>tehtävässä</a:t>
            </a:r>
            <a:r>
              <a:rPr lang="en-US">
                <a:ea typeface="Calibri"/>
                <a:cs typeface="Calibri"/>
              </a:rPr>
              <a:t> (</a:t>
            </a:r>
            <a:r>
              <a:rPr lang="en-US" err="1">
                <a:ea typeface="Calibri"/>
                <a:cs typeface="Calibri"/>
              </a:rPr>
              <a:t>esim</a:t>
            </a:r>
            <a:r>
              <a:rPr lang="en-US">
                <a:ea typeface="Calibri"/>
                <a:cs typeface="Calibri"/>
              </a:rPr>
              <a:t>. </a:t>
            </a:r>
            <a:r>
              <a:rPr lang="en-US" err="1">
                <a:ea typeface="Calibri"/>
                <a:cs typeface="Calibri"/>
              </a:rPr>
              <a:t>diplomityö</a:t>
            </a:r>
            <a:r>
              <a:rPr lang="en-US">
                <a:ea typeface="Calibri"/>
                <a:cs typeface="Calibri"/>
              </a:rPr>
              <a:t>) tai </a:t>
            </a:r>
            <a:r>
              <a:rPr lang="en-US" err="1">
                <a:ea typeface="Calibri"/>
                <a:cs typeface="Calibri"/>
              </a:rPr>
              <a:t>jonkin</a:t>
            </a:r>
            <a:r>
              <a:rPr lang="en-US">
                <a:ea typeface="Calibri"/>
                <a:cs typeface="Calibri"/>
              </a:rPr>
              <a:t> </a:t>
            </a:r>
            <a:r>
              <a:rPr lang="en-US" err="1">
                <a:ea typeface="Calibri"/>
                <a:cs typeface="Calibri"/>
              </a:rPr>
              <a:t>organisaation</a:t>
            </a:r>
            <a:r>
              <a:rPr lang="en-US">
                <a:ea typeface="Calibri"/>
                <a:cs typeface="Calibri"/>
              </a:rPr>
              <a:t> </a:t>
            </a:r>
            <a:r>
              <a:rPr lang="en-US" err="1">
                <a:ea typeface="Calibri"/>
                <a:cs typeface="Calibri"/>
              </a:rPr>
              <a:t>kyselyn</a:t>
            </a:r>
            <a:r>
              <a:rPr lang="en-US">
                <a:ea typeface="Calibri"/>
                <a:cs typeface="Calibri"/>
              </a:rPr>
              <a:t> </a:t>
            </a:r>
            <a:r>
              <a:rPr lang="en-US" err="1">
                <a:ea typeface="Calibri"/>
                <a:cs typeface="Calibri"/>
              </a:rPr>
              <a:t>tulosten</a:t>
            </a:r>
            <a:r>
              <a:rPr lang="en-US">
                <a:ea typeface="Calibri"/>
                <a:cs typeface="Calibri"/>
              </a:rPr>
              <a:t> </a:t>
            </a:r>
            <a:r>
              <a:rPr lang="en-US" err="1">
                <a:ea typeface="Calibri"/>
                <a:cs typeface="Calibri"/>
              </a:rPr>
              <a:t>analysoimisessa</a:t>
            </a:r>
            <a:r>
              <a:rPr lang="en-US">
                <a:ea typeface="Calibri"/>
                <a:cs typeface="Calibri"/>
              </a:rPr>
              <a:t>. </a:t>
            </a:r>
            <a:r>
              <a:rPr lang="en-US" err="1">
                <a:ea typeface="Calibri"/>
                <a:cs typeface="Calibri"/>
              </a:rPr>
              <a:t>Kuitenkin</a:t>
            </a:r>
            <a:r>
              <a:rPr lang="en-US">
                <a:ea typeface="Calibri"/>
                <a:cs typeface="Calibri"/>
              </a:rPr>
              <a:t> </a:t>
            </a:r>
            <a:r>
              <a:rPr lang="en-US" err="1">
                <a:ea typeface="Calibri"/>
                <a:cs typeface="Calibri"/>
              </a:rPr>
              <a:t>tällä</a:t>
            </a:r>
            <a:r>
              <a:rPr lang="en-US">
                <a:ea typeface="Calibri"/>
                <a:cs typeface="Calibri"/>
              </a:rPr>
              <a:t> </a:t>
            </a:r>
            <a:r>
              <a:rPr lang="en-US" err="1">
                <a:ea typeface="Calibri"/>
                <a:cs typeface="Calibri"/>
              </a:rPr>
              <a:t>kurssilla</a:t>
            </a:r>
            <a:r>
              <a:rPr lang="en-US">
                <a:ea typeface="Calibri"/>
                <a:cs typeface="Calibri"/>
              </a:rPr>
              <a:t> </a:t>
            </a:r>
            <a:r>
              <a:rPr lang="en-US" err="1">
                <a:ea typeface="Calibri"/>
                <a:cs typeface="Calibri"/>
              </a:rPr>
              <a:t>Exceliä</a:t>
            </a:r>
            <a:r>
              <a:rPr lang="en-US">
                <a:ea typeface="Calibri"/>
                <a:cs typeface="Calibri"/>
              </a:rPr>
              <a:t> </a:t>
            </a:r>
            <a:r>
              <a:rPr lang="en-US" err="1">
                <a:ea typeface="Calibri"/>
                <a:cs typeface="Calibri"/>
              </a:rPr>
              <a:t>käytetään</a:t>
            </a:r>
            <a:r>
              <a:rPr lang="en-US">
                <a:ea typeface="Calibri"/>
                <a:cs typeface="Calibri"/>
              </a:rPr>
              <a:t>, </a:t>
            </a:r>
            <a:r>
              <a:rPr lang="en-US" err="1">
                <a:ea typeface="Calibri"/>
                <a:cs typeface="Calibri"/>
              </a:rPr>
              <a:t>koska</a:t>
            </a:r>
            <a:r>
              <a:rPr lang="en-US">
                <a:ea typeface="Calibri"/>
                <a:cs typeface="Calibri"/>
              </a:rPr>
              <a:t> </a:t>
            </a:r>
            <a:r>
              <a:rPr lang="en-US" err="1">
                <a:ea typeface="Calibri"/>
                <a:cs typeface="Calibri"/>
              </a:rPr>
              <a:t>jonkin</a:t>
            </a:r>
            <a:r>
              <a:rPr lang="en-US">
                <a:ea typeface="Calibri"/>
                <a:cs typeface="Calibri"/>
              </a:rPr>
              <a:t> </a:t>
            </a:r>
            <a:r>
              <a:rPr lang="en-US" err="1">
                <a:ea typeface="Calibri"/>
                <a:cs typeface="Calibri"/>
              </a:rPr>
              <a:t>muun</a:t>
            </a:r>
            <a:r>
              <a:rPr lang="en-US">
                <a:ea typeface="Calibri"/>
                <a:cs typeface="Calibri"/>
              </a:rPr>
              <a:t> </a:t>
            </a:r>
            <a:r>
              <a:rPr lang="en-US" err="1">
                <a:ea typeface="Calibri"/>
                <a:cs typeface="Calibri"/>
              </a:rPr>
              <a:t>ohjelmiston</a:t>
            </a:r>
            <a:r>
              <a:rPr lang="en-US">
                <a:ea typeface="Calibri"/>
                <a:cs typeface="Calibri"/>
              </a:rPr>
              <a:t> (R, </a:t>
            </a:r>
            <a:r>
              <a:rPr lang="en-US" err="1">
                <a:ea typeface="Calibri"/>
                <a:cs typeface="Calibri"/>
              </a:rPr>
              <a:t>Spss</a:t>
            </a:r>
            <a:r>
              <a:rPr lang="en-US">
                <a:ea typeface="Calibri"/>
                <a:cs typeface="Calibri"/>
              </a:rPr>
              <a:t>, Stata </a:t>
            </a:r>
            <a:r>
              <a:rPr lang="en-US" err="1">
                <a:ea typeface="Calibri"/>
                <a:cs typeface="Calibri"/>
              </a:rPr>
              <a:t>tms</a:t>
            </a:r>
            <a:r>
              <a:rPr lang="en-US">
                <a:ea typeface="Calibri"/>
                <a:cs typeface="Calibri"/>
              </a:rPr>
              <a:t>.) </a:t>
            </a:r>
            <a:r>
              <a:rPr lang="en-US" err="1">
                <a:ea typeface="Calibri"/>
                <a:cs typeface="Calibri"/>
              </a:rPr>
              <a:t>käyttämisen</a:t>
            </a:r>
            <a:r>
              <a:rPr lang="en-US">
                <a:ea typeface="Calibri"/>
                <a:cs typeface="Calibri"/>
              </a:rPr>
              <a:t> </a:t>
            </a:r>
            <a:r>
              <a:rPr lang="en-US" err="1">
                <a:ea typeface="Calibri"/>
                <a:cs typeface="Calibri"/>
              </a:rPr>
              <a:t>opettelemiseen</a:t>
            </a:r>
            <a:r>
              <a:rPr lang="en-US">
                <a:ea typeface="Calibri"/>
                <a:cs typeface="Calibri"/>
              </a:rPr>
              <a:t> </a:t>
            </a:r>
            <a:r>
              <a:rPr lang="en-US" err="1">
                <a:ea typeface="Calibri"/>
                <a:cs typeface="Calibri"/>
              </a:rPr>
              <a:t>menisi</a:t>
            </a:r>
            <a:r>
              <a:rPr lang="en-US">
                <a:ea typeface="Calibri"/>
                <a:cs typeface="Calibri"/>
              </a:rPr>
              <a:t> </a:t>
            </a:r>
            <a:r>
              <a:rPr lang="en-US" err="1">
                <a:ea typeface="Calibri"/>
                <a:cs typeface="Calibri"/>
              </a:rPr>
              <a:t>vähintään</a:t>
            </a:r>
            <a:r>
              <a:rPr lang="en-US">
                <a:ea typeface="Calibri"/>
                <a:cs typeface="Calibri"/>
              </a:rPr>
              <a:t> </a:t>
            </a:r>
            <a:r>
              <a:rPr lang="en-US" err="1">
                <a:ea typeface="Calibri"/>
                <a:cs typeface="Calibri"/>
              </a:rPr>
              <a:t>kaksi</a:t>
            </a:r>
            <a:r>
              <a:rPr lang="en-US">
                <a:ea typeface="Calibri"/>
                <a:cs typeface="Calibri"/>
              </a:rPr>
              <a:t> </a:t>
            </a:r>
            <a:r>
              <a:rPr lang="en-US" err="1">
                <a:ea typeface="Calibri"/>
                <a:cs typeface="Calibri"/>
              </a:rPr>
              <a:t>luentokertaa</a:t>
            </a:r>
            <a:r>
              <a:rPr lang="en-US">
                <a:ea typeface="Calibri"/>
                <a:cs typeface="Calibri"/>
              </a:rPr>
              <a:t>.</a:t>
            </a:r>
          </a:p>
          <a:p>
            <a:endParaRPr lang="en-US">
              <a:ea typeface="Calibri"/>
              <a:cs typeface="Calibri"/>
            </a:endParaRPr>
          </a:p>
          <a:p>
            <a:r>
              <a:rPr lang="en-US" err="1">
                <a:ea typeface="Calibri"/>
                <a:cs typeface="Calibri"/>
              </a:rPr>
              <a:t>Normaalijakaumatestaus</a:t>
            </a:r>
            <a:r>
              <a:rPr lang="en-US">
                <a:ea typeface="Calibri"/>
                <a:cs typeface="Calibri"/>
              </a:rPr>
              <a:t> </a:t>
            </a:r>
            <a:r>
              <a:rPr lang="en-US" err="1">
                <a:ea typeface="Calibri"/>
                <a:cs typeface="Calibri"/>
              </a:rPr>
              <a:t>tarkoittaa</a:t>
            </a:r>
            <a:r>
              <a:rPr lang="en-US">
                <a:ea typeface="Calibri"/>
                <a:cs typeface="Calibri"/>
              </a:rPr>
              <a:t> </a:t>
            </a:r>
            <a:r>
              <a:rPr lang="en-US" err="1">
                <a:ea typeface="Calibri"/>
                <a:cs typeface="Calibri"/>
              </a:rPr>
              <a:t>sitä</a:t>
            </a:r>
            <a:r>
              <a:rPr lang="en-US">
                <a:ea typeface="Calibri"/>
                <a:cs typeface="Calibri"/>
              </a:rPr>
              <a:t>, </a:t>
            </a:r>
            <a:r>
              <a:rPr lang="en-US" err="1">
                <a:ea typeface="Calibri"/>
                <a:cs typeface="Calibri"/>
              </a:rPr>
              <a:t>että</a:t>
            </a:r>
            <a:r>
              <a:rPr lang="en-US">
                <a:ea typeface="Calibri"/>
                <a:cs typeface="Calibri"/>
              </a:rPr>
              <a:t> </a:t>
            </a:r>
            <a:r>
              <a:rPr lang="en-US" err="1">
                <a:ea typeface="Calibri"/>
                <a:cs typeface="Calibri"/>
              </a:rPr>
              <a:t>katsotaan</a:t>
            </a:r>
            <a:r>
              <a:rPr lang="en-US">
                <a:ea typeface="Calibri"/>
                <a:cs typeface="Calibri"/>
              </a:rPr>
              <a:t>, </a:t>
            </a:r>
            <a:r>
              <a:rPr lang="en-US" err="1">
                <a:ea typeface="Calibri"/>
                <a:cs typeface="Calibri"/>
              </a:rPr>
              <a:t>ovatko</a:t>
            </a:r>
            <a:r>
              <a:rPr lang="en-US">
                <a:ea typeface="Calibri"/>
                <a:cs typeface="Calibri"/>
              </a:rPr>
              <a:t> </a:t>
            </a:r>
            <a:r>
              <a:rPr lang="en-US" err="1">
                <a:ea typeface="Calibri"/>
                <a:cs typeface="Calibri"/>
              </a:rPr>
              <a:t>yhden</a:t>
            </a:r>
            <a:r>
              <a:rPr lang="en-US">
                <a:ea typeface="Calibri"/>
                <a:cs typeface="Calibri"/>
              </a:rPr>
              <a:t> </a:t>
            </a:r>
            <a:r>
              <a:rPr lang="en-US" err="1">
                <a:ea typeface="Calibri"/>
                <a:cs typeface="Calibri"/>
              </a:rPr>
              <a:t>muuttujan</a:t>
            </a:r>
            <a:r>
              <a:rPr lang="en-US">
                <a:ea typeface="Calibri"/>
                <a:cs typeface="Calibri"/>
              </a:rPr>
              <a:t> </a:t>
            </a:r>
            <a:r>
              <a:rPr lang="en-US" err="1">
                <a:ea typeface="Calibri"/>
                <a:cs typeface="Calibri"/>
              </a:rPr>
              <a:t>arvot</a:t>
            </a:r>
            <a:r>
              <a:rPr lang="en-US">
                <a:ea typeface="Calibri"/>
                <a:cs typeface="Calibri"/>
              </a:rPr>
              <a:t> </a:t>
            </a:r>
            <a:r>
              <a:rPr lang="en-US" err="1">
                <a:ea typeface="Calibri"/>
                <a:cs typeface="Calibri"/>
              </a:rPr>
              <a:t>jakautuneet</a:t>
            </a:r>
            <a:r>
              <a:rPr lang="en-US">
                <a:ea typeface="Calibri"/>
                <a:cs typeface="Calibri"/>
              </a:rPr>
              <a:t> </a:t>
            </a:r>
            <a:r>
              <a:rPr lang="en-US" err="1">
                <a:ea typeface="Calibri"/>
                <a:cs typeface="Calibri"/>
              </a:rPr>
              <a:t>normaalijakauman</a:t>
            </a:r>
            <a:r>
              <a:rPr lang="en-US">
                <a:ea typeface="Calibri"/>
                <a:cs typeface="Calibri"/>
              </a:rPr>
              <a:t> </a:t>
            </a:r>
            <a:r>
              <a:rPr lang="en-US" err="1">
                <a:ea typeface="Calibri"/>
                <a:cs typeface="Calibri"/>
              </a:rPr>
              <a:t>mukaan</a:t>
            </a:r>
            <a:r>
              <a:rPr lang="en-US">
                <a:ea typeface="Calibri"/>
                <a:cs typeface="Calibri"/>
              </a:rPr>
              <a:t>. </a:t>
            </a:r>
            <a:r>
              <a:rPr lang="en-US" err="1">
                <a:ea typeface="Calibri"/>
                <a:cs typeface="Calibri"/>
              </a:rPr>
              <a:t>Tiettyjä</a:t>
            </a:r>
            <a:r>
              <a:rPr lang="en-US">
                <a:ea typeface="Calibri"/>
                <a:cs typeface="Calibri"/>
              </a:rPr>
              <a:t> </a:t>
            </a:r>
            <a:r>
              <a:rPr lang="en-US" err="1">
                <a:ea typeface="Calibri"/>
                <a:cs typeface="Calibri"/>
              </a:rPr>
              <a:t>tilastollisia</a:t>
            </a:r>
            <a:r>
              <a:rPr lang="en-US">
                <a:ea typeface="Calibri"/>
                <a:cs typeface="Calibri"/>
              </a:rPr>
              <a:t> </a:t>
            </a:r>
            <a:r>
              <a:rPr lang="en-US" err="1">
                <a:ea typeface="Calibri"/>
                <a:cs typeface="Calibri"/>
              </a:rPr>
              <a:t>testejä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käyttää</a:t>
            </a:r>
            <a:r>
              <a:rPr lang="en-US">
                <a:ea typeface="Calibri"/>
                <a:cs typeface="Calibri"/>
              </a:rPr>
              <a:t> vain, </a:t>
            </a:r>
            <a:r>
              <a:rPr lang="en-US" err="1">
                <a:ea typeface="Calibri"/>
                <a:cs typeface="Calibri"/>
              </a:rPr>
              <a:t>jos</a:t>
            </a:r>
            <a:r>
              <a:rPr lang="en-US">
                <a:ea typeface="Calibri"/>
                <a:cs typeface="Calibri"/>
              </a:rPr>
              <a:t> </a:t>
            </a:r>
            <a:r>
              <a:rPr lang="en-US" err="1">
                <a:ea typeface="Calibri"/>
                <a:cs typeface="Calibri"/>
              </a:rPr>
              <a:t>tutkittava</a:t>
            </a:r>
            <a:r>
              <a:rPr lang="en-US">
                <a:ea typeface="Calibri"/>
                <a:cs typeface="Calibri"/>
              </a:rPr>
              <a:t> </a:t>
            </a:r>
            <a:r>
              <a:rPr lang="en-US" err="1">
                <a:ea typeface="Calibri"/>
                <a:cs typeface="Calibri"/>
              </a:rPr>
              <a:t>muuttuja</a:t>
            </a:r>
            <a:r>
              <a:rPr lang="en-US">
                <a:ea typeface="Calibri"/>
                <a:cs typeface="Calibri"/>
              </a:rPr>
              <a:t> on </a:t>
            </a:r>
            <a:r>
              <a:rPr lang="en-US" err="1">
                <a:ea typeface="Calibri"/>
                <a:cs typeface="Calibri"/>
              </a:rPr>
              <a:t>jakautunut</a:t>
            </a:r>
            <a:r>
              <a:rPr lang="en-US">
                <a:ea typeface="Calibri"/>
                <a:cs typeface="Calibri"/>
              </a:rPr>
              <a:t> </a:t>
            </a:r>
            <a:r>
              <a:rPr lang="en-US" err="1">
                <a:ea typeface="Calibri"/>
                <a:cs typeface="Calibri"/>
              </a:rPr>
              <a:t>normaalijakauman</a:t>
            </a:r>
            <a:r>
              <a:rPr lang="en-US">
                <a:ea typeface="Calibri"/>
                <a:cs typeface="Calibri"/>
              </a:rPr>
              <a:t> </a:t>
            </a:r>
            <a:r>
              <a:rPr lang="en-US" err="1">
                <a:ea typeface="Calibri"/>
                <a:cs typeface="Calibri"/>
              </a:rPr>
              <a:t>mukaan</a:t>
            </a:r>
            <a:r>
              <a:rPr lang="en-US">
                <a:ea typeface="Calibri"/>
                <a:cs typeface="Calibri"/>
              </a:rPr>
              <a:t> (</a:t>
            </a:r>
            <a:r>
              <a:rPr lang="en-US" err="1">
                <a:ea typeface="Calibri"/>
                <a:cs typeface="Calibri"/>
              </a:rPr>
              <a:t>tämän</a:t>
            </a:r>
            <a:r>
              <a:rPr lang="en-US">
                <a:ea typeface="Calibri"/>
                <a:cs typeface="Calibri"/>
              </a:rPr>
              <a:t> </a:t>
            </a:r>
            <a:r>
              <a:rPr lang="en-US" err="1">
                <a:ea typeface="Calibri"/>
                <a:cs typeface="Calibri"/>
              </a:rPr>
              <a:t>tutkimiseksi</a:t>
            </a:r>
            <a:r>
              <a:rPr lang="en-US">
                <a:ea typeface="Calibri"/>
                <a:cs typeface="Calibri"/>
              </a:rPr>
              <a:t> </a:t>
            </a:r>
            <a:r>
              <a:rPr lang="en-US" err="1">
                <a:ea typeface="Calibri"/>
                <a:cs typeface="Calibri"/>
              </a:rPr>
              <a:t>tilasto-ohjelmissa</a:t>
            </a:r>
            <a:r>
              <a:rPr lang="en-US">
                <a:ea typeface="Calibri"/>
                <a:cs typeface="Calibri"/>
              </a:rPr>
              <a:t> </a:t>
            </a:r>
            <a:r>
              <a:rPr lang="en-US" err="1">
                <a:ea typeface="Calibri"/>
                <a:cs typeface="Calibri"/>
              </a:rPr>
              <a:t>omat</a:t>
            </a:r>
            <a:r>
              <a:rPr lang="en-US">
                <a:ea typeface="Calibri"/>
                <a:cs typeface="Calibri"/>
              </a:rPr>
              <a:t> </a:t>
            </a:r>
            <a:r>
              <a:rPr lang="en-US" err="1">
                <a:ea typeface="Calibri"/>
                <a:cs typeface="Calibri"/>
              </a:rPr>
              <a:t>testinsä</a:t>
            </a:r>
            <a:r>
              <a:rPr lang="en-US">
                <a:ea typeface="Calibri"/>
                <a:cs typeface="Calibri"/>
              </a:rPr>
              <a:t>). Jos </a:t>
            </a:r>
            <a:r>
              <a:rPr lang="en-US" err="1">
                <a:ea typeface="Calibri"/>
                <a:cs typeface="Calibri"/>
              </a:rPr>
              <a:t>ei</a:t>
            </a:r>
            <a:r>
              <a:rPr lang="en-US">
                <a:ea typeface="Calibri"/>
                <a:cs typeface="Calibri"/>
              </a:rPr>
              <a:t> ole </a:t>
            </a:r>
            <a:r>
              <a:rPr lang="en-US" err="1">
                <a:ea typeface="Calibri"/>
                <a:cs typeface="Calibri"/>
              </a:rPr>
              <a:t>jakautunut</a:t>
            </a:r>
            <a:r>
              <a:rPr lang="en-US">
                <a:ea typeface="Calibri"/>
                <a:cs typeface="Calibri"/>
              </a:rPr>
              <a:t>, </a:t>
            </a:r>
            <a:r>
              <a:rPr lang="en-US" err="1">
                <a:ea typeface="Calibri"/>
                <a:cs typeface="Calibri"/>
              </a:rPr>
              <a:t>pitää</a:t>
            </a:r>
            <a:r>
              <a:rPr lang="en-US">
                <a:ea typeface="Calibri"/>
                <a:cs typeface="Calibri"/>
              </a:rPr>
              <a:t> </a:t>
            </a:r>
            <a:r>
              <a:rPr lang="en-US" err="1">
                <a:ea typeface="Calibri"/>
                <a:cs typeface="Calibri"/>
              </a:rPr>
              <a:t>käyttää</a:t>
            </a:r>
            <a:r>
              <a:rPr lang="en-US">
                <a:ea typeface="Calibri"/>
                <a:cs typeface="Calibri"/>
              </a:rPr>
              <a:t> </a:t>
            </a:r>
            <a:r>
              <a:rPr lang="en-US" err="1">
                <a:ea typeface="Calibri"/>
                <a:cs typeface="Calibri"/>
              </a:rPr>
              <a:t>testejä</a:t>
            </a:r>
            <a:r>
              <a:rPr lang="en-US">
                <a:ea typeface="Calibri"/>
                <a:cs typeface="Calibri"/>
              </a:rPr>
              <a:t>, </a:t>
            </a:r>
            <a:r>
              <a:rPr lang="en-US" err="1">
                <a:ea typeface="Calibri"/>
                <a:cs typeface="Calibri"/>
              </a:rPr>
              <a:t>jotka</a:t>
            </a:r>
            <a:r>
              <a:rPr lang="en-US">
                <a:ea typeface="Calibri"/>
                <a:cs typeface="Calibri"/>
              </a:rPr>
              <a:t> </a:t>
            </a:r>
            <a:r>
              <a:rPr lang="en-US" err="1">
                <a:ea typeface="Calibri"/>
                <a:cs typeface="Calibri"/>
              </a:rPr>
              <a:t>eivät</a:t>
            </a:r>
            <a:r>
              <a:rPr lang="en-US">
                <a:ea typeface="Calibri"/>
                <a:cs typeface="Calibri"/>
              </a:rPr>
              <a:t> </a:t>
            </a:r>
            <a:r>
              <a:rPr lang="en-US" err="1">
                <a:ea typeface="Calibri"/>
                <a:cs typeface="Calibri"/>
              </a:rPr>
              <a:t>vaadi</a:t>
            </a:r>
            <a:r>
              <a:rPr lang="en-US">
                <a:ea typeface="Calibri"/>
                <a:cs typeface="Calibri"/>
              </a:rPr>
              <a:t> </a:t>
            </a:r>
            <a:r>
              <a:rPr lang="en-US" err="1">
                <a:ea typeface="Calibri"/>
                <a:cs typeface="Calibri"/>
              </a:rPr>
              <a:t>normaalijakaumaa</a:t>
            </a:r>
            <a:r>
              <a:rPr lang="en-US">
                <a:ea typeface="Calibri"/>
                <a:cs typeface="Calibri"/>
              </a:rPr>
              <a:t>. </a:t>
            </a:r>
            <a:r>
              <a:rPr lang="en-US" err="1">
                <a:ea typeface="Calibri"/>
                <a:cs typeface="Calibri"/>
              </a:rPr>
              <a:t>Esimerkiksi</a:t>
            </a:r>
            <a:r>
              <a:rPr lang="en-US">
                <a:ea typeface="Calibri"/>
                <a:cs typeface="Calibri"/>
              </a:rPr>
              <a:t> t-</a:t>
            </a:r>
            <a:r>
              <a:rPr lang="en-US" err="1">
                <a:ea typeface="Calibri"/>
                <a:cs typeface="Calibri"/>
              </a:rPr>
              <a:t>testin</a:t>
            </a:r>
            <a:r>
              <a:rPr lang="en-US">
                <a:ea typeface="Calibri"/>
                <a:cs typeface="Calibri"/>
              </a:rPr>
              <a:t> </a:t>
            </a:r>
            <a:r>
              <a:rPr lang="en-US" err="1">
                <a:ea typeface="Calibri"/>
                <a:cs typeface="Calibri"/>
              </a:rPr>
              <a:t>käyttäminen</a:t>
            </a:r>
            <a:r>
              <a:rPr lang="en-US">
                <a:ea typeface="Calibri"/>
                <a:cs typeface="Calibri"/>
              </a:rPr>
              <a:t> </a:t>
            </a:r>
            <a:r>
              <a:rPr lang="en-US" err="1">
                <a:ea typeface="Calibri"/>
                <a:cs typeface="Calibri"/>
              </a:rPr>
              <a:t>vaatisi</a:t>
            </a:r>
            <a:r>
              <a:rPr lang="en-US">
                <a:ea typeface="Calibri"/>
                <a:cs typeface="Calibri"/>
              </a:rPr>
              <a:t> </a:t>
            </a:r>
            <a:r>
              <a:rPr lang="en-US" err="1">
                <a:ea typeface="Calibri"/>
                <a:cs typeface="Calibri"/>
              </a:rPr>
              <a:t>tutkittavan</a:t>
            </a:r>
            <a:r>
              <a:rPr lang="en-US">
                <a:ea typeface="Calibri"/>
                <a:cs typeface="Calibri"/>
              </a:rPr>
              <a:t> </a:t>
            </a:r>
            <a:r>
              <a:rPr lang="en-US" err="1">
                <a:ea typeface="Calibri"/>
                <a:cs typeface="Calibri"/>
              </a:rPr>
              <a:t>jatkuvan</a:t>
            </a:r>
            <a:r>
              <a:rPr lang="en-US">
                <a:ea typeface="Calibri"/>
                <a:cs typeface="Calibri"/>
              </a:rPr>
              <a:t> </a:t>
            </a:r>
            <a:r>
              <a:rPr lang="en-US" err="1">
                <a:ea typeface="Calibri"/>
                <a:cs typeface="Calibri"/>
              </a:rPr>
              <a:t>muuttujan</a:t>
            </a:r>
            <a:r>
              <a:rPr lang="en-US">
                <a:ea typeface="Calibri"/>
                <a:cs typeface="Calibri"/>
              </a:rPr>
              <a:t> </a:t>
            </a:r>
            <a:r>
              <a:rPr lang="en-US" err="1">
                <a:ea typeface="Calibri"/>
                <a:cs typeface="Calibri"/>
              </a:rPr>
              <a:t>pitäisi</a:t>
            </a:r>
            <a:r>
              <a:rPr lang="en-US">
                <a:ea typeface="Calibri"/>
                <a:cs typeface="Calibri"/>
              </a:rPr>
              <a:t> olla </a:t>
            </a:r>
            <a:r>
              <a:rPr lang="en-US" err="1">
                <a:ea typeface="Calibri"/>
                <a:cs typeface="Calibri"/>
              </a:rPr>
              <a:t>jakautunut</a:t>
            </a:r>
            <a:r>
              <a:rPr lang="en-US">
                <a:ea typeface="Calibri"/>
                <a:cs typeface="Calibri"/>
              </a:rPr>
              <a:t> </a:t>
            </a:r>
            <a:r>
              <a:rPr lang="en-US" err="1">
                <a:ea typeface="Calibri"/>
                <a:cs typeface="Calibri"/>
              </a:rPr>
              <a:t>normaalijakauman</a:t>
            </a:r>
            <a:r>
              <a:rPr lang="en-US">
                <a:ea typeface="Calibri"/>
                <a:cs typeface="Calibri"/>
              </a:rPr>
              <a:t> </a:t>
            </a:r>
            <a:r>
              <a:rPr lang="en-US" err="1">
                <a:ea typeface="Calibri"/>
                <a:cs typeface="Calibri"/>
              </a:rPr>
              <a:t>mukaan</a:t>
            </a:r>
            <a:r>
              <a:rPr lang="en-US">
                <a:ea typeface="Calibri"/>
                <a:cs typeface="Calibri"/>
              </a:rPr>
              <a:t>. </a:t>
            </a:r>
            <a:r>
              <a:rPr lang="en-US" err="1">
                <a:ea typeface="Calibri"/>
                <a:cs typeface="Calibri"/>
              </a:rPr>
              <a:t>Tällä</a:t>
            </a:r>
            <a:r>
              <a:rPr lang="en-US">
                <a:ea typeface="Calibri"/>
                <a:cs typeface="Calibri"/>
              </a:rPr>
              <a:t> </a:t>
            </a:r>
            <a:r>
              <a:rPr lang="en-US" err="1">
                <a:ea typeface="Calibri"/>
                <a:cs typeface="Calibri"/>
              </a:rPr>
              <a:t>kurssilla</a:t>
            </a:r>
            <a:r>
              <a:rPr lang="en-US">
                <a:ea typeface="Calibri"/>
                <a:cs typeface="Calibri"/>
              </a:rPr>
              <a:t> </a:t>
            </a:r>
            <a:r>
              <a:rPr lang="en-US" err="1">
                <a:ea typeface="Calibri"/>
                <a:cs typeface="Calibri"/>
              </a:rPr>
              <a:t>tähän</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kiinnitetä</a:t>
            </a:r>
            <a:r>
              <a:rPr lang="en-US">
                <a:ea typeface="Calibri"/>
                <a:cs typeface="Calibri"/>
              </a:rPr>
              <a:t> </a:t>
            </a:r>
            <a:r>
              <a:rPr lang="en-US" err="1">
                <a:ea typeface="Calibri"/>
                <a:cs typeface="Calibri"/>
              </a:rPr>
              <a:t>huomiota</a:t>
            </a:r>
            <a:r>
              <a:rPr lang="en-US">
                <a:ea typeface="Calibri"/>
                <a:cs typeface="Calibri"/>
              </a:rPr>
              <a:t>. </a:t>
            </a:r>
            <a:r>
              <a:rPr lang="en-US" err="1">
                <a:ea typeface="Calibri"/>
                <a:cs typeface="Calibri"/>
              </a:rPr>
              <a:t>Khiin</a:t>
            </a:r>
            <a:r>
              <a:rPr lang="en-US">
                <a:ea typeface="Calibri"/>
                <a:cs typeface="Calibri"/>
              </a:rPr>
              <a:t> </a:t>
            </a:r>
            <a:r>
              <a:rPr lang="en-US" err="1">
                <a:ea typeface="Calibri"/>
                <a:cs typeface="Calibri"/>
              </a:rPr>
              <a:t>neliö-testin</a:t>
            </a:r>
            <a:r>
              <a:rPr lang="en-US">
                <a:ea typeface="Calibri"/>
                <a:cs typeface="Calibri"/>
              </a:rPr>
              <a:t> </a:t>
            </a:r>
            <a:r>
              <a:rPr lang="en-US" err="1">
                <a:ea typeface="Calibri"/>
                <a:cs typeface="Calibri"/>
              </a:rPr>
              <a:t>käyttäminen</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vaadi</a:t>
            </a:r>
            <a:r>
              <a:rPr lang="en-US">
                <a:ea typeface="Calibri"/>
                <a:cs typeface="Calibri"/>
              </a:rPr>
              <a:t> </a:t>
            </a:r>
            <a:r>
              <a:rPr lang="en-US" err="1">
                <a:ea typeface="Calibri"/>
                <a:cs typeface="Calibri"/>
              </a:rPr>
              <a:t>normaalijakaumaa</a:t>
            </a:r>
            <a:r>
              <a:rPr lang="en-US">
                <a:ea typeface="Calibri"/>
                <a:cs typeface="Calibri"/>
              </a:rPr>
              <a:t>. </a:t>
            </a:r>
          </a:p>
          <a:p>
            <a:endParaRPr lang="en-US">
              <a:ea typeface="Calibri"/>
              <a:cs typeface="Calibri"/>
            </a:endParaRPr>
          </a:p>
          <a:p>
            <a:r>
              <a:rPr lang="en-US">
                <a:ea typeface="Calibri"/>
                <a:cs typeface="Calibri"/>
              </a:rPr>
              <a:t>Excel </a:t>
            </a:r>
            <a:r>
              <a:rPr lang="en-US" err="1">
                <a:ea typeface="Calibri"/>
                <a:cs typeface="Calibri"/>
              </a:rPr>
              <a:t>ei</a:t>
            </a:r>
            <a:r>
              <a:rPr lang="en-US">
                <a:ea typeface="Calibri"/>
                <a:cs typeface="Calibri"/>
              </a:rPr>
              <a:t> </a:t>
            </a:r>
            <a:r>
              <a:rPr lang="en-US" err="1">
                <a:ea typeface="Calibri"/>
                <a:cs typeface="Calibri"/>
              </a:rPr>
              <a:t>myöskään</a:t>
            </a:r>
            <a:r>
              <a:rPr lang="en-US">
                <a:ea typeface="Calibri"/>
                <a:cs typeface="Calibri"/>
              </a:rPr>
              <a:t> </a:t>
            </a:r>
            <a:r>
              <a:rPr lang="en-US" err="1">
                <a:ea typeface="Calibri"/>
                <a:cs typeface="Calibri"/>
              </a:rPr>
              <a:t>tallenna</a:t>
            </a:r>
            <a:r>
              <a:rPr lang="en-US">
                <a:ea typeface="Calibri"/>
                <a:cs typeface="Calibri"/>
              </a:rPr>
              <a:t> </a:t>
            </a:r>
            <a:r>
              <a:rPr lang="en-US" err="1">
                <a:ea typeface="Calibri"/>
                <a:cs typeface="Calibri"/>
              </a:rPr>
              <a:t>skriptille</a:t>
            </a:r>
            <a:r>
              <a:rPr lang="en-US">
                <a:ea typeface="Calibri"/>
                <a:cs typeface="Calibri"/>
              </a:rPr>
              <a:t>, </a:t>
            </a:r>
            <a:r>
              <a:rPr lang="en-US" err="1">
                <a:ea typeface="Calibri"/>
                <a:cs typeface="Calibri"/>
              </a:rPr>
              <a:t>mitä</a:t>
            </a:r>
            <a:r>
              <a:rPr lang="en-US">
                <a:ea typeface="Calibri"/>
                <a:cs typeface="Calibri"/>
              </a:rPr>
              <a:t> </a:t>
            </a:r>
            <a:r>
              <a:rPr lang="en-US" err="1">
                <a:ea typeface="Calibri"/>
                <a:cs typeface="Calibri"/>
              </a:rPr>
              <a:t>työvaiheita</a:t>
            </a:r>
            <a:r>
              <a:rPr lang="en-US">
                <a:ea typeface="Calibri"/>
                <a:cs typeface="Calibri"/>
              </a:rPr>
              <a:t> on </a:t>
            </a:r>
            <a:r>
              <a:rPr lang="en-US" err="1">
                <a:ea typeface="Calibri"/>
                <a:cs typeface="Calibri"/>
              </a:rPr>
              <a:t>käytetty</a:t>
            </a:r>
            <a:r>
              <a:rPr lang="en-US">
                <a:ea typeface="Calibri"/>
                <a:cs typeface="Calibri"/>
              </a:rPr>
              <a:t>. </a:t>
            </a:r>
            <a:r>
              <a:rPr lang="en-US" err="1">
                <a:ea typeface="Calibri"/>
                <a:cs typeface="Calibri"/>
              </a:rPr>
              <a:t>Tämä</a:t>
            </a:r>
            <a:r>
              <a:rPr lang="en-US">
                <a:ea typeface="Calibri"/>
                <a:cs typeface="Calibri"/>
              </a:rPr>
              <a:t> on </a:t>
            </a:r>
            <a:r>
              <a:rPr lang="en-US" err="1">
                <a:ea typeface="Calibri"/>
                <a:cs typeface="Calibri"/>
              </a:rPr>
              <a:t>ongelma</a:t>
            </a:r>
            <a:r>
              <a:rPr lang="en-US">
                <a:ea typeface="Calibri"/>
                <a:cs typeface="Calibri"/>
              </a:rPr>
              <a:t> </a:t>
            </a:r>
            <a:r>
              <a:rPr lang="en-US" err="1">
                <a:ea typeface="Calibri"/>
                <a:cs typeface="Calibri"/>
              </a:rPr>
              <a:t>tulosten</a:t>
            </a:r>
            <a:r>
              <a:rPr lang="en-US">
                <a:ea typeface="Calibri"/>
                <a:cs typeface="Calibri"/>
              </a:rPr>
              <a:t> </a:t>
            </a:r>
            <a:r>
              <a:rPr lang="en-US" err="1">
                <a:ea typeface="Calibri"/>
                <a:cs typeface="Calibri"/>
              </a:rPr>
              <a:t>toisintamisen</a:t>
            </a:r>
            <a:r>
              <a:rPr lang="en-US">
                <a:ea typeface="Calibri"/>
                <a:cs typeface="Calibri"/>
              </a:rPr>
              <a:t> ja </a:t>
            </a:r>
            <a:r>
              <a:rPr lang="en-US" err="1">
                <a:ea typeface="Calibri"/>
                <a:cs typeface="Calibri"/>
              </a:rPr>
              <a:t>varmistamisen</a:t>
            </a:r>
            <a:r>
              <a:rPr lang="en-US">
                <a:ea typeface="Calibri"/>
                <a:cs typeface="Calibri"/>
              </a:rPr>
              <a:t> </a:t>
            </a:r>
            <a:r>
              <a:rPr lang="en-US" err="1">
                <a:ea typeface="Calibri"/>
                <a:cs typeface="Calibri"/>
              </a:rPr>
              <a:t>kannalta</a:t>
            </a:r>
            <a:r>
              <a:rPr lang="en-US">
                <a:ea typeface="Calibri"/>
                <a:cs typeface="Calibri"/>
              </a:rPr>
              <a:t>. </a:t>
            </a:r>
            <a:r>
              <a:rPr lang="en-US" err="1">
                <a:ea typeface="Calibri"/>
                <a:cs typeface="Calibri"/>
              </a:rPr>
              <a:t>Esim</a:t>
            </a:r>
            <a:r>
              <a:rPr lang="en-US">
                <a:ea typeface="Calibri"/>
                <a:cs typeface="Calibri"/>
              </a:rPr>
              <a:t>. R, SPSS ja Stata </a:t>
            </a:r>
            <a:r>
              <a:rPr lang="en-US" err="1">
                <a:ea typeface="Calibri"/>
                <a:cs typeface="Calibri"/>
              </a:rPr>
              <a:t>tallentavat</a:t>
            </a:r>
            <a:r>
              <a:rPr lang="en-US">
                <a:ea typeface="Calibri"/>
                <a:cs typeface="Calibri"/>
              </a:rPr>
              <a:t> </a:t>
            </a:r>
            <a:r>
              <a:rPr lang="en-US" err="1">
                <a:ea typeface="Calibri"/>
                <a:cs typeface="Calibri"/>
              </a:rPr>
              <a:t>työvaiheet</a:t>
            </a:r>
            <a:r>
              <a:rPr lang="en-US">
                <a:ea typeface="Calibri"/>
                <a:cs typeface="Calibri"/>
              </a:rPr>
              <a:t> </a:t>
            </a:r>
            <a:r>
              <a:rPr lang="en-US" err="1">
                <a:ea typeface="Calibri"/>
                <a:cs typeface="Calibri"/>
              </a:rPr>
              <a:t>skriptille</a:t>
            </a:r>
            <a:r>
              <a:rPr lang="en-US">
                <a:ea typeface="Calibri"/>
                <a:cs typeface="Calibri"/>
              </a:rPr>
              <a:t>. </a:t>
            </a:r>
          </a:p>
        </p:txBody>
      </p:sp>
      <p:sp>
        <p:nvSpPr>
          <p:cNvPr id="4" name="Slide Number Placeholder 3"/>
          <p:cNvSpPr>
            <a:spLocks noGrp="1"/>
          </p:cNvSpPr>
          <p:nvPr>
            <p:ph type="sldNum" sz="quarter" idx="5"/>
          </p:nvPr>
        </p:nvSpPr>
        <p:spPr/>
        <p:txBody>
          <a:bodyPr/>
          <a:lstStyle/>
          <a:p>
            <a:fld id="{6086D144-7038-4EEE-AA7F-204DB56A1B0D}" type="slidenum">
              <a:t>21</a:t>
            </a:fld>
            <a:endParaRPr lang="en-US"/>
          </a:p>
        </p:txBody>
      </p:sp>
    </p:spTree>
    <p:extLst>
      <p:ext uri="{BB962C8B-B14F-4D97-AF65-F5344CB8AC3E}">
        <p14:creationId xmlns:p14="http://schemas.microsoft.com/office/powerpoint/2010/main" val="238016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Eli </a:t>
            </a:r>
            <a:r>
              <a:rPr lang="en-US" dirty="0" err="1">
                <a:ea typeface="Calibri"/>
                <a:cs typeface="Calibri"/>
              </a:rPr>
              <a:t>tämän</a:t>
            </a:r>
            <a:r>
              <a:rPr lang="en-US" dirty="0">
                <a:ea typeface="Calibri"/>
                <a:cs typeface="Calibri"/>
              </a:rPr>
              <a:t> </a:t>
            </a:r>
            <a:r>
              <a:rPr lang="en-US" dirty="0" err="1">
                <a:ea typeface="Calibri"/>
                <a:cs typeface="Calibri"/>
              </a:rPr>
              <a:t>virheellisen</a:t>
            </a:r>
            <a:r>
              <a:rPr lang="en-US" dirty="0">
                <a:ea typeface="Calibri"/>
                <a:cs typeface="Calibri"/>
              </a:rPr>
              <a:t> Excel-</a:t>
            </a:r>
            <a:r>
              <a:rPr lang="en-US" dirty="0" err="1">
                <a:ea typeface="Calibri"/>
                <a:cs typeface="Calibri"/>
              </a:rPr>
              <a:t>laskelman</a:t>
            </a:r>
            <a:r>
              <a:rPr lang="en-US" dirty="0">
                <a:ea typeface="Calibri"/>
                <a:cs typeface="Calibri"/>
              </a:rPr>
              <a:t> </a:t>
            </a:r>
            <a:r>
              <a:rPr lang="en-US" dirty="0" err="1">
                <a:ea typeface="Calibri"/>
                <a:cs typeface="Calibri"/>
              </a:rPr>
              <a:t>perusteella</a:t>
            </a:r>
            <a:r>
              <a:rPr lang="en-US" dirty="0">
                <a:ea typeface="Calibri"/>
                <a:cs typeface="Calibri"/>
              </a:rPr>
              <a:t> </a:t>
            </a:r>
            <a:r>
              <a:rPr lang="en-US" dirty="0" err="1">
                <a:ea typeface="Calibri"/>
                <a:cs typeface="Calibri"/>
              </a:rPr>
              <a:t>perusteltiin</a:t>
            </a:r>
            <a:r>
              <a:rPr lang="en-US" dirty="0">
                <a:ea typeface="Calibri"/>
                <a:cs typeface="Calibri"/>
              </a:rPr>
              <a:t> </a:t>
            </a:r>
            <a:r>
              <a:rPr lang="en-US" dirty="0" err="1">
                <a:ea typeface="Calibri"/>
                <a:cs typeface="Calibri"/>
              </a:rPr>
              <a:t>merkittäviä</a:t>
            </a:r>
            <a:r>
              <a:rPr lang="en-US" dirty="0">
                <a:ea typeface="Calibri"/>
                <a:cs typeface="Calibri"/>
              </a:rPr>
              <a:t> </a:t>
            </a:r>
            <a:r>
              <a:rPr lang="en-US" dirty="0" err="1">
                <a:ea typeface="Calibri"/>
                <a:cs typeface="Calibri"/>
              </a:rPr>
              <a:t>talouspoliittisia</a:t>
            </a:r>
            <a:r>
              <a:rPr lang="en-US" dirty="0">
                <a:ea typeface="Calibri"/>
                <a:cs typeface="Calibri"/>
              </a:rPr>
              <a:t> </a:t>
            </a:r>
            <a:r>
              <a:rPr lang="en-US" dirty="0" err="1">
                <a:ea typeface="Calibri"/>
                <a:cs typeface="Calibri"/>
              </a:rPr>
              <a:t>päätöksiä</a:t>
            </a:r>
            <a:r>
              <a:rPr lang="en-US" dirty="0">
                <a:ea typeface="Calibri"/>
                <a:cs typeface="Calibri"/>
              </a:rPr>
              <a:t>.</a:t>
            </a:r>
          </a:p>
        </p:txBody>
      </p:sp>
      <p:sp>
        <p:nvSpPr>
          <p:cNvPr id="4" name="Slide Number Placeholder 3"/>
          <p:cNvSpPr>
            <a:spLocks noGrp="1"/>
          </p:cNvSpPr>
          <p:nvPr>
            <p:ph type="sldNum" sz="quarter" idx="5"/>
          </p:nvPr>
        </p:nvSpPr>
        <p:spPr/>
        <p:txBody>
          <a:bodyPr/>
          <a:lstStyle/>
          <a:p>
            <a:fld id="{6086D144-7038-4EEE-AA7F-204DB56A1B0D}" type="slidenum">
              <a:rPr lang="en-US"/>
              <a:t>22</a:t>
            </a:fld>
            <a:endParaRPr lang="en-US"/>
          </a:p>
        </p:txBody>
      </p:sp>
    </p:spTree>
    <p:extLst>
      <p:ext uri="{BB962C8B-B14F-4D97-AF65-F5344CB8AC3E}">
        <p14:creationId xmlns:p14="http://schemas.microsoft.com/office/powerpoint/2010/main" val="98088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3viE4s-Xm7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microsoft.com/en-gb/office/use-the-analysis-toolpak-to-perform-complex-data-analysis-6c67ccf0-f4a9-487c-8dec-bdb5a2cefab6" TargetMode="External"/><Relationship Id="rId2" Type="http://schemas.openxmlformats.org/officeDocument/2006/relationships/hyperlink" Target="https://www.youtube.com/watch?v=0Bjf8LKnSO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sUlpWS3_c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55nYEzmoY9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8" y="643467"/>
            <a:ext cx="5687384" cy="4485076"/>
          </a:xfrm>
        </p:spPr>
        <p:txBody>
          <a:bodyPr>
            <a:normAutofit/>
          </a:bodyPr>
          <a:lstStyle/>
          <a:p>
            <a:pPr algn="l"/>
            <a:r>
              <a:rPr lang="en-US" sz="4800" err="1">
                <a:latin typeface="Georgia Pro"/>
                <a:cs typeface="Calibri Light"/>
              </a:rPr>
              <a:t>Deskriptiiviset</a:t>
            </a:r>
            <a:r>
              <a:rPr lang="en-US" sz="4800">
                <a:latin typeface="Georgia Pro"/>
                <a:cs typeface="Calibri Light"/>
              </a:rPr>
              <a:t> </a:t>
            </a:r>
            <a:r>
              <a:rPr lang="en-US" sz="4800" err="1">
                <a:latin typeface="Georgia Pro"/>
                <a:cs typeface="Calibri Light"/>
              </a:rPr>
              <a:t>kuvaajat</a:t>
            </a:r>
            <a:r>
              <a:rPr lang="en-US" sz="4800">
                <a:latin typeface="Georgia Pro"/>
                <a:cs typeface="Calibri Light"/>
              </a:rPr>
              <a:t> ja </a:t>
            </a:r>
            <a:r>
              <a:rPr lang="en-US" sz="4800" err="1">
                <a:latin typeface="Georgia Pro"/>
                <a:cs typeface="Calibri Light"/>
              </a:rPr>
              <a:t>tilastolliset</a:t>
            </a:r>
            <a:r>
              <a:rPr lang="en-US" sz="4800">
                <a:latin typeface="Georgia Pro"/>
                <a:cs typeface="Calibri Light"/>
              </a:rPr>
              <a:t> </a:t>
            </a:r>
            <a:r>
              <a:rPr lang="en-US" sz="4800" err="1">
                <a:latin typeface="Georgia Pro"/>
                <a:cs typeface="Calibri Light"/>
              </a:rPr>
              <a:t>testit</a:t>
            </a:r>
            <a:endParaRPr lang="en-US" sz="4800" err="1">
              <a:latin typeface="Georgia Pro"/>
            </a:endParaRPr>
          </a:p>
        </p:txBody>
      </p:sp>
      <p:sp>
        <p:nvSpPr>
          <p:cNvPr id="3" name="Subtitle 2"/>
          <p:cNvSpPr>
            <a:spLocks noGrp="1"/>
          </p:cNvSpPr>
          <p:nvPr>
            <p:ph type="subTitle" idx="1"/>
          </p:nvPr>
        </p:nvSpPr>
        <p:spPr>
          <a:xfrm>
            <a:off x="643467" y="5277684"/>
            <a:ext cx="4620584" cy="1244417"/>
          </a:xfrm>
        </p:spPr>
        <p:txBody>
          <a:bodyPr vert="horz" lIns="91440" tIns="45720" rIns="91440" bIns="45720" rtlCol="0" anchor="t">
            <a:normAutofit/>
          </a:bodyPr>
          <a:lstStyle/>
          <a:p>
            <a:pPr algn="l"/>
            <a:r>
              <a:rPr lang="en-US" sz="2000" err="1">
                <a:latin typeface="Georgia Pro"/>
                <a:ea typeface="Calibri"/>
                <a:cs typeface="Calibri"/>
              </a:rPr>
              <a:t>Ihmisten</a:t>
            </a:r>
            <a:r>
              <a:rPr lang="en-US" sz="2000">
                <a:latin typeface="Georgia Pro"/>
                <a:ea typeface="Calibri"/>
                <a:cs typeface="Calibri"/>
              </a:rPr>
              <a:t> ja </a:t>
            </a:r>
            <a:r>
              <a:rPr lang="en-US" sz="2000" err="1">
                <a:latin typeface="Georgia Pro"/>
                <a:ea typeface="Calibri"/>
                <a:cs typeface="Calibri"/>
              </a:rPr>
              <a:t>organisaatioiden</a:t>
            </a:r>
            <a:r>
              <a:rPr lang="en-US" sz="2000">
                <a:latin typeface="Georgia Pro"/>
                <a:ea typeface="Calibri"/>
                <a:cs typeface="Calibri"/>
              </a:rPr>
              <a:t> </a:t>
            </a:r>
            <a:r>
              <a:rPr lang="en-US" sz="2000" err="1">
                <a:latin typeface="Georgia Pro"/>
                <a:ea typeface="Calibri"/>
                <a:cs typeface="Calibri"/>
              </a:rPr>
              <a:t>tutkimus</a:t>
            </a:r>
            <a:r>
              <a:rPr lang="en-US" sz="2000">
                <a:latin typeface="Georgia Pro"/>
                <a:ea typeface="Calibri"/>
                <a:cs typeface="Calibri"/>
              </a:rPr>
              <a:t>, Aalto-</a:t>
            </a:r>
            <a:r>
              <a:rPr lang="en-US" sz="2000" err="1">
                <a:latin typeface="Georgia Pro"/>
                <a:ea typeface="Calibri"/>
                <a:cs typeface="Calibri"/>
              </a:rPr>
              <a:t>yliopisto</a:t>
            </a:r>
            <a:endParaRPr lang="en-US" sz="2000">
              <a:latin typeface="Georgia Pro"/>
              <a:ea typeface="Calibri"/>
              <a:cs typeface="Calibri"/>
            </a:endParaRPr>
          </a:p>
          <a:p>
            <a:pPr algn="l"/>
            <a:r>
              <a:rPr lang="en-US" sz="2000" err="1">
                <a:latin typeface="Georgia Pro"/>
                <a:ea typeface="Calibri"/>
                <a:cs typeface="Calibri"/>
              </a:rPr>
              <a:t>Luennoitsija</a:t>
            </a:r>
            <a:r>
              <a:rPr lang="en-US" sz="2000">
                <a:latin typeface="Georgia Pro"/>
                <a:ea typeface="Calibri"/>
                <a:cs typeface="Calibri"/>
              </a:rPr>
              <a:t> Vivi </a:t>
            </a:r>
            <a:r>
              <a:rPr lang="en-US" sz="2000" err="1">
                <a:latin typeface="Georgia Pro"/>
                <a:ea typeface="Calibri"/>
                <a:cs typeface="Calibri"/>
              </a:rPr>
              <a:t>Säiläkivi</a:t>
            </a:r>
            <a:r>
              <a:rPr lang="en-US" sz="2000">
                <a:latin typeface="Georgia Pro"/>
                <a:ea typeface="Calibri"/>
                <a:cs typeface="Calibri"/>
              </a:rPr>
              <a:t>, </a:t>
            </a:r>
            <a:r>
              <a:rPr lang="en-US" sz="2000" err="1">
                <a:latin typeface="Georgia Pro"/>
                <a:ea typeface="Calibri"/>
                <a:cs typeface="Calibri"/>
              </a:rPr>
              <a:t>kevät</a:t>
            </a:r>
            <a:r>
              <a:rPr lang="en-US" sz="2000">
                <a:latin typeface="Georgia Pro"/>
                <a:ea typeface="Calibri"/>
                <a:cs typeface="Calibri"/>
              </a:rPr>
              <a:t> 2024</a:t>
            </a:r>
          </a:p>
        </p:txBody>
      </p:sp>
      <p:pic>
        <p:nvPicPr>
          <p:cNvPr id="5" name="Picture 4">
            <a:extLst>
              <a:ext uri="{FF2B5EF4-FFF2-40B4-BE49-F238E27FC236}">
                <a16:creationId xmlns:a16="http://schemas.microsoft.com/office/drawing/2014/main" id="{787448DC-7B6A-DED9-5D2C-7267DF70ED70}"/>
              </a:ext>
            </a:extLst>
          </p:cNvPr>
          <p:cNvPicPr>
            <a:picLocks noChangeAspect="1"/>
          </p:cNvPicPr>
          <p:nvPr/>
        </p:nvPicPr>
        <p:blipFill rotWithShape="1">
          <a:blip r:embed="rId2"/>
          <a:srcRect l="5647" r="7416" b="1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4074057-A81B-3202-5127-E42EBFBEA34A}"/>
              </a:ext>
            </a:extLst>
          </p:cNvPr>
          <p:cNvSpPr>
            <a:spLocks noGrp="1"/>
          </p:cNvSpPr>
          <p:nvPr>
            <p:ph type="title"/>
          </p:nvPr>
        </p:nvSpPr>
        <p:spPr>
          <a:xfrm>
            <a:off x="905484" y="1065749"/>
            <a:ext cx="3971548" cy="4726502"/>
          </a:xfrm>
        </p:spPr>
        <p:txBody>
          <a:bodyPr>
            <a:normAutofit/>
          </a:bodyPr>
          <a:lstStyle/>
          <a:p>
            <a:r>
              <a:rPr lang="en-US" err="1">
                <a:latin typeface="Georgia Pro"/>
                <a:ea typeface="Calibri Light"/>
                <a:cs typeface="Calibri Light"/>
              </a:rPr>
              <a:t>Deskriptiiviset</a:t>
            </a:r>
            <a:r>
              <a:rPr lang="en-US">
                <a:latin typeface="Georgia Pro"/>
                <a:ea typeface="Calibri Light"/>
                <a:cs typeface="Calibri Light"/>
              </a:rPr>
              <a:t> </a:t>
            </a:r>
            <a:r>
              <a:rPr lang="en-US" err="1">
                <a:latin typeface="Georgia Pro"/>
                <a:ea typeface="Calibri Light"/>
                <a:cs typeface="Calibri Light"/>
              </a:rPr>
              <a:t>kuvaajat</a:t>
            </a:r>
            <a:r>
              <a:rPr lang="en-US">
                <a:latin typeface="Georgia Pro"/>
                <a:ea typeface="Calibri Light"/>
                <a:cs typeface="Calibri Light"/>
              </a:rPr>
              <a:t> </a:t>
            </a:r>
            <a:r>
              <a:rPr lang="en-US" err="1">
                <a:latin typeface="Georgia Pro"/>
                <a:ea typeface="Calibri Light"/>
                <a:cs typeface="Calibri Light"/>
              </a:rPr>
              <a:t>eli</a:t>
            </a:r>
            <a:r>
              <a:rPr lang="en-US">
                <a:latin typeface="Georgia Pro"/>
                <a:ea typeface="Calibri Light"/>
                <a:cs typeface="Calibri Light"/>
              </a:rPr>
              <a:t> </a:t>
            </a:r>
            <a:r>
              <a:rPr lang="en-US" err="1">
                <a:latin typeface="Georgia Pro"/>
                <a:ea typeface="Calibri Light"/>
                <a:cs typeface="Calibri Light"/>
              </a:rPr>
              <a:t>miten</a:t>
            </a:r>
            <a:r>
              <a:rPr lang="en-US">
                <a:latin typeface="Georgia Pro"/>
                <a:ea typeface="Calibri Light"/>
                <a:cs typeface="Calibri Light"/>
              </a:rPr>
              <a:t> </a:t>
            </a:r>
            <a:r>
              <a:rPr lang="en-US" err="1">
                <a:latin typeface="Georgia Pro"/>
                <a:ea typeface="Calibri Light"/>
                <a:cs typeface="Calibri Light"/>
              </a:rPr>
              <a:t>etsiä</a:t>
            </a:r>
            <a:r>
              <a:rPr lang="en-US">
                <a:latin typeface="Georgia Pro"/>
                <a:ea typeface="Calibri Light"/>
                <a:cs typeface="Calibri Light"/>
              </a:rPr>
              <a:t>, </a:t>
            </a:r>
            <a:r>
              <a:rPr lang="en-US" err="1">
                <a:latin typeface="Georgia Pro"/>
                <a:ea typeface="Calibri Light"/>
                <a:cs typeface="Calibri Light"/>
              </a:rPr>
              <a:t>mitä</a:t>
            </a:r>
            <a:r>
              <a:rPr lang="en-US">
                <a:latin typeface="Georgia Pro"/>
                <a:ea typeface="Calibri Light"/>
                <a:cs typeface="Calibri Light"/>
              </a:rPr>
              <a:t> </a:t>
            </a:r>
            <a:r>
              <a:rPr lang="en-US" err="1">
                <a:latin typeface="Georgia Pro"/>
                <a:ea typeface="Calibri Light"/>
                <a:cs typeface="Calibri Light"/>
              </a:rPr>
              <a:t>voisi</a:t>
            </a:r>
            <a:r>
              <a:rPr lang="en-US">
                <a:latin typeface="Georgia Pro"/>
                <a:ea typeface="Calibri Light"/>
                <a:cs typeface="Calibri Light"/>
              </a:rPr>
              <a:t> testata </a:t>
            </a:r>
            <a:r>
              <a:rPr lang="en-US" err="1">
                <a:latin typeface="Georgia Pro"/>
                <a:ea typeface="Calibri Light"/>
                <a:cs typeface="Calibri Light"/>
              </a:rPr>
              <a:t>tilastollisesti</a:t>
            </a:r>
            <a:r>
              <a:rPr lang="en-US">
                <a:latin typeface="Georgia Pro"/>
                <a:ea typeface="Calibri Light"/>
                <a:cs typeface="Calibri Light"/>
              </a:rPr>
              <a:t> </a:t>
            </a:r>
            <a:endParaRPr lang="en-US">
              <a:ea typeface="Calibri Light"/>
              <a:cs typeface="Calibri Light"/>
            </a:endParaRPr>
          </a:p>
        </p:txBody>
      </p:sp>
      <p:sp>
        <p:nvSpPr>
          <p:cNvPr id="3" name="Content Placeholder 2">
            <a:extLst>
              <a:ext uri="{FF2B5EF4-FFF2-40B4-BE49-F238E27FC236}">
                <a16:creationId xmlns:a16="http://schemas.microsoft.com/office/drawing/2014/main" id="{EE7225BA-8E95-9ECD-D854-2E8F88135E24}"/>
              </a:ext>
            </a:extLst>
          </p:cNvPr>
          <p:cNvSpPr>
            <a:spLocks noGrp="1"/>
          </p:cNvSpPr>
          <p:nvPr>
            <p:ph idx="1"/>
          </p:nvPr>
        </p:nvSpPr>
        <p:spPr>
          <a:xfrm>
            <a:off x="6377354" y="771929"/>
            <a:ext cx="5503984" cy="5501714"/>
          </a:xfrm>
        </p:spPr>
        <p:txBody>
          <a:bodyPr vert="horz" lIns="91440" tIns="45720" rIns="91440" bIns="45720" rtlCol="0" anchor="ctr">
            <a:noAutofit/>
          </a:bodyPr>
          <a:lstStyle/>
          <a:p>
            <a:r>
              <a:rPr lang="en-US" sz="2000" dirty="0" err="1">
                <a:latin typeface="Georgia Pro"/>
                <a:ea typeface="Calibri"/>
                <a:cs typeface="Calibri"/>
              </a:rPr>
              <a:t>Tilastollisesti</a:t>
            </a:r>
            <a:r>
              <a:rPr lang="en-US" sz="2000" dirty="0">
                <a:latin typeface="Georgia Pro"/>
                <a:ea typeface="Calibri"/>
                <a:cs typeface="Calibri"/>
              </a:rPr>
              <a:t> </a:t>
            </a:r>
            <a:r>
              <a:rPr lang="en-US" sz="2000" dirty="0" err="1">
                <a:latin typeface="Georgia Pro"/>
                <a:ea typeface="Calibri"/>
                <a:cs typeface="Calibri"/>
              </a:rPr>
              <a:t>voi</a:t>
            </a:r>
            <a:r>
              <a:rPr lang="en-US" sz="2000" dirty="0">
                <a:latin typeface="Georgia Pro"/>
                <a:ea typeface="Calibri"/>
                <a:cs typeface="Calibri"/>
              </a:rPr>
              <a:t> testata t-</a:t>
            </a:r>
            <a:r>
              <a:rPr lang="en-US" sz="2000" dirty="0" err="1">
                <a:latin typeface="Georgia Pro"/>
                <a:ea typeface="Calibri"/>
                <a:cs typeface="Calibri"/>
              </a:rPr>
              <a:t>testillä</a:t>
            </a:r>
            <a:r>
              <a:rPr lang="en-US" sz="2000" dirty="0">
                <a:latin typeface="Georgia Pro"/>
                <a:ea typeface="Calibri"/>
                <a:cs typeface="Calibri"/>
              </a:rPr>
              <a:t> </a:t>
            </a:r>
            <a:r>
              <a:rPr lang="en-US" sz="2000" dirty="0" err="1">
                <a:latin typeface="Georgia Pro"/>
                <a:ea typeface="Calibri"/>
                <a:cs typeface="Calibri"/>
              </a:rPr>
              <a:t>joko</a:t>
            </a:r>
            <a:r>
              <a:rPr lang="en-US" sz="2000" dirty="0">
                <a:latin typeface="Georgia Pro"/>
                <a:ea typeface="Calibri"/>
                <a:cs typeface="Calibri"/>
              </a:rPr>
              <a:t> </a:t>
            </a:r>
            <a:r>
              <a:rPr lang="en-US" sz="2000" dirty="0" err="1">
                <a:latin typeface="Georgia Pro"/>
                <a:ea typeface="Calibri"/>
                <a:cs typeface="Calibri"/>
              </a:rPr>
              <a:t>sitä</a:t>
            </a:r>
            <a:r>
              <a:rPr lang="en-US" sz="2000" dirty="0">
                <a:latin typeface="Georgia Pro"/>
                <a:ea typeface="Calibri"/>
                <a:cs typeface="Calibri"/>
              </a:rPr>
              <a:t>, </a:t>
            </a:r>
            <a:r>
              <a:rPr lang="en-US" sz="2000" dirty="0" err="1">
                <a:latin typeface="Georgia Pro"/>
                <a:ea typeface="Calibri"/>
                <a:cs typeface="Calibri"/>
              </a:rPr>
              <a:t>että</a:t>
            </a:r>
            <a:r>
              <a:rPr lang="en-US" sz="2000" dirty="0">
                <a:latin typeface="Georgia Pro"/>
                <a:ea typeface="Calibri"/>
                <a:cs typeface="Calibri"/>
              </a:rPr>
              <a:t> </a:t>
            </a:r>
            <a:r>
              <a:rPr lang="en-US" sz="2000" dirty="0" err="1">
                <a:latin typeface="Georgia Pro"/>
                <a:ea typeface="Calibri"/>
                <a:cs typeface="Calibri"/>
              </a:rPr>
              <a:t>keskiarvojen</a:t>
            </a:r>
            <a:r>
              <a:rPr lang="en-US" sz="2000" dirty="0">
                <a:latin typeface="Georgia Pro"/>
                <a:ea typeface="Calibri"/>
                <a:cs typeface="Calibri"/>
              </a:rPr>
              <a:t> </a:t>
            </a:r>
            <a:r>
              <a:rPr lang="en-US" sz="2000" dirty="0" err="1">
                <a:latin typeface="Georgia Pro"/>
                <a:ea typeface="Calibri"/>
                <a:cs typeface="Calibri"/>
              </a:rPr>
              <a:t>välillä</a:t>
            </a:r>
            <a:r>
              <a:rPr lang="en-US" sz="2000" dirty="0">
                <a:latin typeface="Georgia Pro"/>
                <a:ea typeface="Calibri"/>
                <a:cs typeface="Calibri"/>
              </a:rPr>
              <a:t> on </a:t>
            </a:r>
            <a:r>
              <a:rPr lang="en-US" sz="2000" dirty="0" err="1">
                <a:latin typeface="Georgia Pro"/>
                <a:ea typeface="Calibri"/>
                <a:cs typeface="Calibri"/>
              </a:rPr>
              <a:t>ero</a:t>
            </a:r>
            <a:r>
              <a:rPr lang="en-US" sz="2000" dirty="0">
                <a:latin typeface="Georgia Pro"/>
                <a:ea typeface="Calibri"/>
                <a:cs typeface="Calibri"/>
              </a:rPr>
              <a:t> tai </a:t>
            </a:r>
            <a:r>
              <a:rPr lang="en-US" sz="2000" dirty="0" err="1">
                <a:latin typeface="Georgia Pro"/>
                <a:ea typeface="Calibri"/>
                <a:cs typeface="Calibri"/>
              </a:rPr>
              <a:t>sitä</a:t>
            </a:r>
            <a:r>
              <a:rPr lang="en-US" sz="2000" dirty="0">
                <a:latin typeface="Georgia Pro"/>
                <a:ea typeface="Calibri"/>
                <a:cs typeface="Calibri"/>
              </a:rPr>
              <a:t>, </a:t>
            </a:r>
            <a:r>
              <a:rPr lang="en-US" sz="2000" dirty="0" err="1">
                <a:latin typeface="Georgia Pro"/>
                <a:ea typeface="Calibri"/>
                <a:cs typeface="Calibri"/>
              </a:rPr>
              <a:t>että</a:t>
            </a:r>
            <a:r>
              <a:rPr lang="en-US" sz="2000" dirty="0">
                <a:latin typeface="Georgia Pro"/>
                <a:ea typeface="Calibri"/>
                <a:cs typeface="Calibri"/>
              </a:rPr>
              <a:t> </a:t>
            </a:r>
            <a:r>
              <a:rPr lang="en-US" sz="2000" dirty="0" err="1">
                <a:latin typeface="Georgia Pro"/>
                <a:ea typeface="Calibri"/>
                <a:cs typeface="Calibri"/>
              </a:rPr>
              <a:t>ei</a:t>
            </a:r>
            <a:r>
              <a:rPr lang="en-US" sz="2000" dirty="0">
                <a:latin typeface="Georgia Pro"/>
                <a:ea typeface="Calibri"/>
                <a:cs typeface="Calibri"/>
              </a:rPr>
              <a:t> ole. </a:t>
            </a:r>
            <a:r>
              <a:rPr lang="en-US" sz="2000" dirty="0" err="1">
                <a:latin typeface="Georgia Pro"/>
                <a:ea typeface="Calibri"/>
                <a:cs typeface="Calibri"/>
              </a:rPr>
              <a:t>Deskriptiivinen</a:t>
            </a:r>
            <a:r>
              <a:rPr lang="en-US" sz="2000" dirty="0">
                <a:latin typeface="Georgia Pro"/>
                <a:ea typeface="Calibri"/>
                <a:cs typeface="Calibri"/>
              </a:rPr>
              <a:t> </a:t>
            </a:r>
            <a:r>
              <a:rPr lang="en-US" sz="2000" dirty="0" err="1">
                <a:latin typeface="Georgia Pro"/>
                <a:ea typeface="Calibri"/>
                <a:cs typeface="Calibri"/>
              </a:rPr>
              <a:t>kuvaaja</a:t>
            </a:r>
            <a:r>
              <a:rPr lang="en-US" sz="2000" dirty="0">
                <a:latin typeface="Georgia Pro"/>
                <a:ea typeface="Calibri"/>
                <a:cs typeface="Calibri"/>
              </a:rPr>
              <a:t> </a:t>
            </a:r>
            <a:r>
              <a:rPr lang="en-US" sz="2000" dirty="0" err="1">
                <a:latin typeface="Georgia Pro"/>
                <a:ea typeface="Calibri"/>
                <a:cs typeface="Calibri"/>
              </a:rPr>
              <a:t>johdattelee</a:t>
            </a:r>
            <a:r>
              <a:rPr lang="en-US" sz="2000" dirty="0">
                <a:latin typeface="Georgia Pro"/>
                <a:ea typeface="Calibri"/>
                <a:cs typeface="Calibri"/>
              </a:rPr>
              <a:t> </a:t>
            </a:r>
            <a:r>
              <a:rPr lang="en-US" sz="2000" dirty="0" err="1">
                <a:latin typeface="Georgia Pro"/>
                <a:ea typeface="Calibri"/>
                <a:cs typeface="Calibri"/>
              </a:rPr>
              <a:t>testaamaan</a:t>
            </a:r>
            <a:r>
              <a:rPr lang="en-US" sz="2000" dirty="0">
                <a:latin typeface="Georgia Pro"/>
                <a:ea typeface="Calibri"/>
                <a:cs typeface="Calibri"/>
              </a:rPr>
              <a:t> </a:t>
            </a:r>
            <a:r>
              <a:rPr lang="en-US" sz="2000" dirty="0" err="1">
                <a:latin typeface="Georgia Pro"/>
                <a:ea typeface="Calibri"/>
                <a:cs typeface="Calibri"/>
              </a:rPr>
              <a:t>jompaa</a:t>
            </a:r>
            <a:r>
              <a:rPr lang="en-US" sz="2000" dirty="0">
                <a:latin typeface="Georgia Pro"/>
                <a:ea typeface="Calibri"/>
                <a:cs typeface="Calibri"/>
              </a:rPr>
              <a:t> </a:t>
            </a:r>
            <a:r>
              <a:rPr lang="en-US" sz="2000" dirty="0" err="1">
                <a:latin typeface="Georgia Pro"/>
                <a:ea typeface="Calibri"/>
                <a:cs typeface="Calibri"/>
              </a:rPr>
              <a:t>kumpaa</a:t>
            </a:r>
            <a:r>
              <a:rPr lang="en-US" sz="2000" dirty="0">
                <a:latin typeface="Georgia Pro"/>
                <a:ea typeface="Calibri"/>
                <a:cs typeface="Calibri"/>
              </a:rPr>
              <a:t>. </a:t>
            </a:r>
          </a:p>
          <a:p>
            <a:r>
              <a:rPr lang="en-US" sz="2000" dirty="0" err="1">
                <a:latin typeface="Georgia Pro"/>
                <a:ea typeface="Calibri"/>
                <a:cs typeface="Calibri"/>
              </a:rPr>
              <a:t>Khiin</a:t>
            </a:r>
            <a:r>
              <a:rPr lang="en-US" sz="2000" dirty="0">
                <a:latin typeface="Georgia Pro"/>
                <a:ea typeface="Calibri"/>
                <a:cs typeface="Calibri"/>
              </a:rPr>
              <a:t> </a:t>
            </a:r>
            <a:r>
              <a:rPr lang="en-US" sz="2000" dirty="0" err="1">
                <a:latin typeface="Georgia Pro"/>
                <a:ea typeface="Calibri"/>
                <a:cs typeface="Calibri"/>
              </a:rPr>
              <a:t>neliöllä</a:t>
            </a:r>
            <a:r>
              <a:rPr lang="en-US" sz="2000" dirty="0">
                <a:latin typeface="Georgia Pro"/>
                <a:ea typeface="Calibri"/>
                <a:cs typeface="Calibri"/>
              </a:rPr>
              <a:t> </a:t>
            </a:r>
            <a:r>
              <a:rPr lang="en-US" sz="2000" dirty="0" err="1">
                <a:latin typeface="Georgia Pro"/>
                <a:ea typeface="Calibri"/>
                <a:cs typeface="Calibri"/>
              </a:rPr>
              <a:t>voi</a:t>
            </a:r>
            <a:r>
              <a:rPr lang="en-US" sz="2000" dirty="0">
                <a:latin typeface="Georgia Pro"/>
                <a:ea typeface="Calibri"/>
                <a:cs typeface="Calibri"/>
              </a:rPr>
              <a:t> testata </a:t>
            </a:r>
            <a:r>
              <a:rPr lang="en-US" sz="2000" dirty="0" err="1">
                <a:latin typeface="Georgia Pro"/>
                <a:ea typeface="Calibri"/>
                <a:cs typeface="Calibri"/>
              </a:rPr>
              <a:t>joko</a:t>
            </a:r>
            <a:r>
              <a:rPr lang="en-US" sz="2000" dirty="0">
                <a:latin typeface="Georgia Pro"/>
                <a:ea typeface="Calibri"/>
                <a:cs typeface="Calibri"/>
              </a:rPr>
              <a:t> </a:t>
            </a:r>
            <a:r>
              <a:rPr lang="en-US" sz="2000" dirty="0" err="1">
                <a:latin typeface="Georgia Pro"/>
                <a:ea typeface="Calibri"/>
                <a:cs typeface="Calibri"/>
              </a:rPr>
              <a:t>sitä</a:t>
            </a:r>
            <a:r>
              <a:rPr lang="en-US" sz="2000" dirty="0">
                <a:latin typeface="Georgia Pro"/>
                <a:ea typeface="Calibri"/>
                <a:cs typeface="Calibri"/>
              </a:rPr>
              <a:t>, </a:t>
            </a:r>
            <a:r>
              <a:rPr lang="en-US" sz="2000" dirty="0" err="1">
                <a:latin typeface="Georgia Pro"/>
                <a:ea typeface="Calibri"/>
                <a:cs typeface="Calibri"/>
              </a:rPr>
              <a:t>että</a:t>
            </a:r>
            <a:r>
              <a:rPr lang="en-US" sz="2000" dirty="0">
                <a:latin typeface="Georgia Pro"/>
                <a:ea typeface="Calibri"/>
                <a:cs typeface="Calibri"/>
              </a:rPr>
              <a:t> </a:t>
            </a:r>
            <a:r>
              <a:rPr lang="en-US" sz="2000" dirty="0" err="1">
                <a:latin typeface="Georgia Pro"/>
                <a:ea typeface="Calibri"/>
                <a:cs typeface="Calibri"/>
              </a:rPr>
              <a:t>kategoristen</a:t>
            </a:r>
            <a:r>
              <a:rPr lang="en-US" sz="2000" dirty="0">
                <a:latin typeface="Georgia Pro"/>
                <a:ea typeface="Calibri"/>
                <a:cs typeface="Calibri"/>
              </a:rPr>
              <a:t> </a:t>
            </a:r>
            <a:r>
              <a:rPr lang="en-US" sz="2000" dirty="0" err="1">
                <a:latin typeface="Georgia Pro"/>
                <a:ea typeface="Calibri"/>
                <a:cs typeface="Calibri"/>
              </a:rPr>
              <a:t>muuttujien</a:t>
            </a:r>
            <a:r>
              <a:rPr lang="en-US" sz="2000" dirty="0">
                <a:latin typeface="Georgia Pro"/>
                <a:ea typeface="Calibri"/>
                <a:cs typeface="Calibri"/>
              </a:rPr>
              <a:t> </a:t>
            </a:r>
            <a:r>
              <a:rPr lang="en-US" sz="2000" dirty="0" err="1">
                <a:latin typeface="Georgia Pro"/>
                <a:ea typeface="Calibri"/>
                <a:cs typeface="Calibri"/>
              </a:rPr>
              <a:t>välillä</a:t>
            </a:r>
            <a:r>
              <a:rPr lang="en-US" sz="2000" dirty="0">
                <a:latin typeface="Georgia Pro"/>
                <a:ea typeface="Calibri"/>
                <a:cs typeface="Calibri"/>
              </a:rPr>
              <a:t> on </a:t>
            </a:r>
            <a:r>
              <a:rPr lang="en-US" sz="2000" dirty="0" err="1">
                <a:latin typeface="Georgia Pro"/>
                <a:ea typeface="Calibri"/>
                <a:cs typeface="Calibri"/>
              </a:rPr>
              <a:t>yhteyttä</a:t>
            </a:r>
            <a:r>
              <a:rPr lang="en-US" sz="2000" dirty="0">
                <a:latin typeface="Georgia Pro"/>
                <a:ea typeface="Calibri"/>
                <a:cs typeface="Calibri"/>
              </a:rPr>
              <a:t> tai </a:t>
            </a:r>
            <a:r>
              <a:rPr lang="en-US" sz="2000" dirty="0" err="1">
                <a:latin typeface="Georgia Pro"/>
                <a:ea typeface="Calibri"/>
                <a:cs typeface="Calibri"/>
              </a:rPr>
              <a:t>sitä</a:t>
            </a:r>
            <a:r>
              <a:rPr lang="en-US" sz="2000" dirty="0">
                <a:latin typeface="Georgia Pro"/>
                <a:ea typeface="Calibri"/>
                <a:cs typeface="Calibri"/>
              </a:rPr>
              <a:t>, </a:t>
            </a:r>
            <a:r>
              <a:rPr lang="en-US" sz="2000" dirty="0" err="1">
                <a:latin typeface="Georgia Pro"/>
                <a:ea typeface="Calibri"/>
                <a:cs typeface="Calibri"/>
              </a:rPr>
              <a:t>että</a:t>
            </a:r>
            <a:r>
              <a:rPr lang="en-US" sz="2000" dirty="0">
                <a:latin typeface="Georgia Pro"/>
                <a:ea typeface="Calibri"/>
                <a:cs typeface="Calibri"/>
              </a:rPr>
              <a:t> </a:t>
            </a:r>
            <a:r>
              <a:rPr lang="en-US" sz="2000" dirty="0" err="1">
                <a:latin typeface="Georgia Pro"/>
                <a:ea typeface="Calibri"/>
                <a:cs typeface="Calibri"/>
              </a:rPr>
              <a:t>ei</a:t>
            </a:r>
            <a:r>
              <a:rPr lang="en-US" sz="2000" dirty="0">
                <a:latin typeface="Georgia Pro"/>
                <a:ea typeface="Calibri"/>
                <a:cs typeface="Calibri"/>
              </a:rPr>
              <a:t> ole </a:t>
            </a:r>
            <a:r>
              <a:rPr lang="en-US" sz="2000" dirty="0" err="1">
                <a:latin typeface="Georgia Pro"/>
                <a:ea typeface="Calibri"/>
                <a:cs typeface="Calibri"/>
              </a:rPr>
              <a:t>yhteyttä</a:t>
            </a:r>
            <a:r>
              <a:rPr lang="en-US" sz="2000" dirty="0">
                <a:latin typeface="Georgia Pro"/>
                <a:ea typeface="Calibri"/>
                <a:cs typeface="Calibri"/>
              </a:rPr>
              <a:t> (</a:t>
            </a:r>
            <a:r>
              <a:rPr lang="en-US" sz="2000" dirty="0" err="1">
                <a:latin typeface="Georgia Pro"/>
                <a:ea typeface="Calibri"/>
                <a:cs typeface="Calibri"/>
              </a:rPr>
              <a:t>riippuu</a:t>
            </a:r>
            <a:r>
              <a:rPr lang="en-US" sz="2000" dirty="0">
                <a:latin typeface="Georgia Pro"/>
                <a:ea typeface="Calibri"/>
                <a:cs typeface="Calibri"/>
              </a:rPr>
              <a:t> </a:t>
            </a:r>
            <a:r>
              <a:rPr lang="en-US" sz="2000" dirty="0" err="1">
                <a:latin typeface="Georgia Pro"/>
                <a:ea typeface="Calibri"/>
                <a:cs typeface="Calibri"/>
              </a:rPr>
              <a:t>siitä</a:t>
            </a:r>
            <a:r>
              <a:rPr lang="en-US" sz="2000" dirty="0">
                <a:latin typeface="Georgia Pro"/>
                <a:ea typeface="Calibri"/>
                <a:cs typeface="Calibri"/>
              </a:rPr>
              <a:t>, </a:t>
            </a:r>
            <a:r>
              <a:rPr lang="en-US" sz="2000" dirty="0" err="1">
                <a:latin typeface="Georgia Pro"/>
                <a:ea typeface="Calibri"/>
                <a:cs typeface="Calibri"/>
              </a:rPr>
              <a:t>mitä</a:t>
            </a:r>
            <a:r>
              <a:rPr lang="en-US" sz="2000" dirty="0">
                <a:latin typeface="Georgia Pro"/>
                <a:ea typeface="Calibri"/>
                <a:cs typeface="Calibri"/>
              </a:rPr>
              <a:t> </a:t>
            </a:r>
            <a:r>
              <a:rPr lang="en-US" sz="2000" dirty="0" err="1">
                <a:latin typeface="Georgia Pro"/>
                <a:ea typeface="Calibri"/>
                <a:cs typeface="Calibri"/>
              </a:rPr>
              <a:t>näkee</a:t>
            </a:r>
            <a:r>
              <a:rPr lang="en-US" sz="2000" dirty="0">
                <a:latin typeface="Georgia Pro"/>
                <a:ea typeface="Calibri"/>
                <a:cs typeface="Calibri"/>
              </a:rPr>
              <a:t> </a:t>
            </a:r>
            <a:r>
              <a:rPr lang="en-US" sz="2000" dirty="0" err="1">
                <a:latin typeface="Georgia Pro"/>
                <a:ea typeface="Calibri"/>
                <a:cs typeface="Calibri"/>
              </a:rPr>
              <a:t>kuvaajassa</a:t>
            </a:r>
            <a:r>
              <a:rPr lang="en-US" sz="2000" dirty="0">
                <a:latin typeface="Georgia Pro"/>
                <a:ea typeface="Calibri"/>
                <a:cs typeface="Calibri"/>
              </a:rPr>
              <a:t>)</a:t>
            </a:r>
          </a:p>
          <a:p>
            <a:r>
              <a:rPr lang="en-US" sz="2000" dirty="0">
                <a:latin typeface="Georgia Pro"/>
                <a:ea typeface="Calibri"/>
                <a:cs typeface="Calibri"/>
              </a:rPr>
              <a:t>Aina </a:t>
            </a:r>
            <a:r>
              <a:rPr lang="en-US" sz="2000" dirty="0" err="1">
                <a:latin typeface="Georgia Pro"/>
                <a:ea typeface="Calibri"/>
                <a:cs typeface="Calibri"/>
              </a:rPr>
              <a:t>lähtökohtana</a:t>
            </a:r>
            <a:r>
              <a:rPr lang="en-US" sz="2000" dirty="0">
                <a:latin typeface="Georgia Pro"/>
                <a:ea typeface="Calibri"/>
                <a:cs typeface="Calibri"/>
              </a:rPr>
              <a:t> on </a:t>
            </a:r>
            <a:r>
              <a:rPr lang="en-US" sz="2000" dirty="0" err="1">
                <a:latin typeface="Georgia Pro"/>
                <a:ea typeface="Calibri"/>
                <a:cs typeface="Calibri"/>
              </a:rPr>
              <a:t>kuitenkin</a:t>
            </a:r>
            <a:r>
              <a:rPr lang="en-US" sz="2000" dirty="0">
                <a:latin typeface="Georgia Pro"/>
                <a:ea typeface="Calibri"/>
                <a:cs typeface="Calibri"/>
              </a:rPr>
              <a:t> se, </a:t>
            </a:r>
            <a:r>
              <a:rPr lang="en-US" sz="2000" dirty="0" err="1">
                <a:latin typeface="Georgia Pro"/>
                <a:ea typeface="Calibri"/>
                <a:cs typeface="Calibri"/>
              </a:rPr>
              <a:t>että</a:t>
            </a:r>
            <a:r>
              <a:rPr lang="en-US" sz="2000" dirty="0">
                <a:latin typeface="Georgia Pro"/>
                <a:ea typeface="Calibri"/>
                <a:cs typeface="Calibri"/>
              </a:rPr>
              <a:t> </a:t>
            </a:r>
            <a:r>
              <a:rPr lang="en-US" sz="2000" dirty="0" err="1">
                <a:latin typeface="Georgia Pro"/>
                <a:ea typeface="Calibri"/>
                <a:cs typeface="Calibri"/>
              </a:rPr>
              <a:t>tilastollisesti</a:t>
            </a:r>
            <a:r>
              <a:rPr lang="en-US" sz="2000" dirty="0">
                <a:latin typeface="Georgia Pro"/>
                <a:ea typeface="Calibri"/>
                <a:cs typeface="Calibri"/>
              </a:rPr>
              <a:t> </a:t>
            </a:r>
            <a:r>
              <a:rPr lang="en-US" sz="2000" dirty="0" err="1">
                <a:latin typeface="Georgia Pro"/>
                <a:ea typeface="Calibri"/>
                <a:cs typeface="Calibri"/>
              </a:rPr>
              <a:t>merkittävää</a:t>
            </a:r>
            <a:r>
              <a:rPr lang="en-US" sz="2000" dirty="0">
                <a:latin typeface="Georgia Pro"/>
                <a:ea typeface="Calibri"/>
                <a:cs typeface="Calibri"/>
              </a:rPr>
              <a:t> </a:t>
            </a:r>
            <a:r>
              <a:rPr lang="en-US" sz="2000" dirty="0" err="1">
                <a:latin typeface="Georgia Pro"/>
                <a:ea typeface="Calibri"/>
                <a:cs typeface="Calibri"/>
              </a:rPr>
              <a:t>eroa</a:t>
            </a:r>
            <a:r>
              <a:rPr lang="en-US" sz="2000" dirty="0">
                <a:latin typeface="Georgia Pro"/>
                <a:ea typeface="Calibri"/>
                <a:cs typeface="Calibri"/>
              </a:rPr>
              <a:t> </a:t>
            </a:r>
            <a:r>
              <a:rPr lang="en-US" sz="2000" dirty="0" err="1">
                <a:latin typeface="Georgia Pro"/>
                <a:ea typeface="Calibri"/>
                <a:cs typeface="Calibri"/>
              </a:rPr>
              <a:t>ei</a:t>
            </a:r>
            <a:r>
              <a:rPr lang="en-US" sz="2000" dirty="0">
                <a:latin typeface="Georgia Pro"/>
                <a:ea typeface="Calibri"/>
                <a:cs typeface="Calibri"/>
              </a:rPr>
              <a:t> ole. </a:t>
            </a:r>
          </a:p>
          <a:p>
            <a:r>
              <a:rPr lang="en-US" sz="2000" dirty="0">
                <a:latin typeface="Georgia Pro"/>
                <a:ea typeface="Calibri"/>
                <a:cs typeface="Calibri"/>
              </a:rPr>
              <a:t>T-</a:t>
            </a:r>
            <a:r>
              <a:rPr lang="en-US" sz="2000" dirty="0" err="1">
                <a:latin typeface="Georgia Pro"/>
                <a:ea typeface="Calibri"/>
                <a:cs typeface="Calibri"/>
              </a:rPr>
              <a:t>testille</a:t>
            </a:r>
            <a:r>
              <a:rPr lang="en-US" sz="2000" dirty="0">
                <a:latin typeface="Georgia Pro"/>
                <a:ea typeface="Calibri"/>
                <a:cs typeface="Calibri"/>
              </a:rPr>
              <a:t> </a:t>
            </a:r>
            <a:r>
              <a:rPr lang="en-US" sz="2000" dirty="0" err="1">
                <a:latin typeface="Georgia Pro"/>
                <a:ea typeface="Calibri"/>
                <a:cs typeface="Calibri"/>
              </a:rPr>
              <a:t>sopivia</a:t>
            </a:r>
            <a:r>
              <a:rPr lang="en-US" sz="2000" dirty="0">
                <a:latin typeface="Georgia Pro"/>
                <a:ea typeface="Calibri"/>
                <a:cs typeface="Calibri"/>
              </a:rPr>
              <a:t> (</a:t>
            </a:r>
            <a:r>
              <a:rPr lang="en-US" sz="2000" dirty="0" err="1">
                <a:latin typeface="Georgia Pro"/>
                <a:ea typeface="Calibri"/>
                <a:cs typeface="Calibri"/>
              </a:rPr>
              <a:t>ryhmien</a:t>
            </a:r>
            <a:r>
              <a:rPr lang="en-US" sz="2000" dirty="0">
                <a:latin typeface="Georgia Pro"/>
                <a:ea typeface="Calibri"/>
                <a:cs typeface="Calibri"/>
              </a:rPr>
              <a:t> </a:t>
            </a:r>
            <a:r>
              <a:rPr lang="en-US" sz="2000" b="1" dirty="0" err="1">
                <a:latin typeface="Georgia Pro"/>
                <a:ea typeface="Calibri" panose="020F0502020204030204"/>
                <a:cs typeface="Calibri" panose="020F0502020204030204"/>
              </a:rPr>
              <a:t>keskiarvojen</a:t>
            </a:r>
            <a:r>
              <a:rPr lang="en-US" sz="2000" b="1" dirty="0">
                <a:latin typeface="Georgia Pro"/>
                <a:ea typeface="Calibri" panose="020F0502020204030204"/>
                <a:cs typeface="Calibri" panose="020F0502020204030204"/>
              </a:rPr>
              <a:t> </a:t>
            </a:r>
            <a:r>
              <a:rPr lang="en-US" sz="2000" b="1" dirty="0" err="1">
                <a:latin typeface="Georgia Pro"/>
                <a:ea typeface="Calibri" panose="020F0502020204030204"/>
                <a:cs typeface="Calibri" panose="020F0502020204030204"/>
              </a:rPr>
              <a:t>eroja</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visualisoivia</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kuvaajia</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Excelissä</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pylväsdiagrammit</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laatikko</a:t>
            </a:r>
            <a:r>
              <a:rPr lang="en-US" sz="2000" dirty="0">
                <a:latin typeface="Georgia Pro"/>
                <a:ea typeface="Calibri" panose="020F0502020204030204"/>
                <a:cs typeface="Calibri" panose="020F0502020204030204"/>
              </a:rPr>
              <a:t>- ja </a:t>
            </a:r>
            <a:r>
              <a:rPr lang="en-US" sz="2000" dirty="0" err="1">
                <a:latin typeface="Georgia Pro"/>
                <a:ea typeface="Calibri" panose="020F0502020204030204"/>
                <a:cs typeface="Calibri" panose="020F0502020204030204"/>
              </a:rPr>
              <a:t>viiksikaavio</a:t>
            </a:r>
            <a:r>
              <a:rPr lang="en-US" sz="2000" dirty="0">
                <a:latin typeface="Georgia Pro"/>
                <a:ea typeface="Calibri" panose="020F0502020204030204"/>
                <a:cs typeface="Calibri" panose="020F0502020204030204"/>
              </a:rPr>
              <a:t> (box and whisker plot), </a:t>
            </a:r>
            <a:r>
              <a:rPr lang="en-US" sz="2000" dirty="0" err="1">
                <a:latin typeface="Georgia Pro"/>
                <a:ea typeface="Calibri" panose="020F0502020204030204"/>
                <a:cs typeface="Calibri" panose="020F0502020204030204"/>
              </a:rPr>
              <a:t>piiraskaavio</a:t>
            </a:r>
            <a:r>
              <a:rPr lang="en-US" sz="2000" dirty="0">
                <a:latin typeface="Georgia Pro"/>
                <a:ea typeface="Calibri" panose="020F0502020204030204"/>
                <a:cs typeface="Calibri" panose="020F0502020204030204"/>
              </a:rPr>
              <a:t> – tai </a:t>
            </a:r>
            <a:r>
              <a:rPr lang="en-US" sz="2000" dirty="0" err="1">
                <a:latin typeface="Georgia Pro"/>
                <a:ea typeface="Calibri" panose="020F0502020204030204"/>
                <a:cs typeface="Calibri" panose="020F0502020204030204"/>
              </a:rPr>
              <a:t>jokin</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muu</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joka</a:t>
            </a:r>
            <a:r>
              <a:rPr lang="en-US" sz="2000" dirty="0">
                <a:latin typeface="Georgia Pro"/>
                <a:ea typeface="Calibri" panose="020F0502020204030204"/>
                <a:cs typeface="Calibri" panose="020F0502020204030204"/>
              </a:rPr>
              <a:t> on </a:t>
            </a:r>
            <a:r>
              <a:rPr lang="en-US" sz="2000" dirty="0" err="1">
                <a:latin typeface="Georgia Pro"/>
                <a:ea typeface="Calibri" panose="020F0502020204030204"/>
                <a:cs typeface="Calibri" panose="020F0502020204030204"/>
              </a:rPr>
              <a:t>mielestäsi</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hyvä</a:t>
            </a:r>
            <a:endParaRPr lang="en-US" sz="2000" dirty="0">
              <a:latin typeface="Georgia Pro"/>
              <a:ea typeface="Calibri" panose="020F0502020204030204"/>
              <a:cs typeface="Calibri" panose="020F0502020204030204"/>
            </a:endParaRPr>
          </a:p>
          <a:p>
            <a:r>
              <a:rPr lang="en-US" sz="2000" dirty="0" err="1">
                <a:latin typeface="Georgia Pro"/>
                <a:ea typeface="Calibri" panose="020F0502020204030204"/>
                <a:cs typeface="Calibri" panose="020F0502020204030204"/>
              </a:rPr>
              <a:t>Khiin</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neliölle</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sopivia</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kuvaajia</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Excelissä</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erilaiset</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pylväsdiagrammit</a:t>
            </a:r>
            <a:r>
              <a:rPr lang="en-US" sz="2000" dirty="0">
                <a:latin typeface="Georgia Pro"/>
                <a:ea typeface="Calibri" panose="020F0502020204030204"/>
                <a:cs typeface="Calibri" panose="020F0502020204030204"/>
              </a:rPr>
              <a:t> – tai </a:t>
            </a:r>
            <a:r>
              <a:rPr lang="en-US" sz="2000" dirty="0" err="1">
                <a:latin typeface="Georgia Pro"/>
                <a:ea typeface="Calibri" panose="020F0502020204030204"/>
                <a:cs typeface="Calibri" panose="020F0502020204030204"/>
              </a:rPr>
              <a:t>jokin</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muu</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joka</a:t>
            </a:r>
            <a:r>
              <a:rPr lang="en-US" sz="2000" dirty="0">
                <a:latin typeface="Georgia Pro"/>
                <a:ea typeface="Calibri" panose="020F0502020204030204"/>
                <a:cs typeface="Calibri" panose="020F0502020204030204"/>
              </a:rPr>
              <a:t> on </a:t>
            </a:r>
            <a:r>
              <a:rPr lang="en-US" sz="2000" dirty="0" err="1">
                <a:latin typeface="Georgia Pro"/>
                <a:ea typeface="Calibri" panose="020F0502020204030204"/>
                <a:cs typeface="Calibri" panose="020F0502020204030204"/>
              </a:rPr>
              <a:t>mielestäsi</a:t>
            </a:r>
            <a:r>
              <a:rPr lang="en-US" sz="2000" dirty="0">
                <a:latin typeface="Georgia Pro"/>
                <a:ea typeface="Calibri" panose="020F0502020204030204"/>
                <a:cs typeface="Calibri" panose="020F0502020204030204"/>
              </a:rPr>
              <a:t> </a:t>
            </a:r>
            <a:r>
              <a:rPr lang="en-US" sz="2000" dirty="0" err="1">
                <a:latin typeface="Georgia Pro"/>
                <a:ea typeface="Calibri" panose="020F0502020204030204"/>
                <a:cs typeface="Calibri" panose="020F0502020204030204"/>
              </a:rPr>
              <a:t>hyvä</a:t>
            </a:r>
            <a:endParaRPr lang="en-US" sz="2000" dirty="0">
              <a:latin typeface="Georgia Pro"/>
              <a:ea typeface="Calibri" panose="020F0502020204030204"/>
              <a:cs typeface="Calibri" panose="020F0502020204030204"/>
            </a:endParaRPr>
          </a:p>
          <a:p>
            <a:endParaRPr lang="en-US" sz="1900">
              <a:ea typeface="Calibri" panose="020F0502020204030204"/>
              <a:cs typeface="Calibri" panose="020F0502020204030204"/>
            </a:endParaRPr>
          </a:p>
        </p:txBody>
      </p:sp>
    </p:spTree>
    <p:extLst>
      <p:ext uri="{BB962C8B-B14F-4D97-AF65-F5344CB8AC3E}">
        <p14:creationId xmlns:p14="http://schemas.microsoft.com/office/powerpoint/2010/main" val="29950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harts • Simply explained - DATAtab">
            <a:extLst>
              <a:ext uri="{FF2B5EF4-FFF2-40B4-BE49-F238E27FC236}">
                <a16:creationId xmlns:a16="http://schemas.microsoft.com/office/drawing/2014/main" id="{15A0A511-F1A3-E3F5-A347-6ECB6399E2DE}"/>
              </a:ext>
            </a:extLst>
          </p:cNvPr>
          <p:cNvPicPr>
            <a:picLocks noGrp="1" noChangeAspect="1"/>
          </p:cNvPicPr>
          <p:nvPr>
            <p:ph idx="1"/>
          </p:nvPr>
        </p:nvPicPr>
        <p:blipFill>
          <a:blip r:embed="rId3"/>
          <a:stretch>
            <a:fillRect/>
          </a:stretch>
        </p:blipFill>
        <p:spPr>
          <a:xfrm>
            <a:off x="2215184" y="643466"/>
            <a:ext cx="7761631" cy="5571067"/>
          </a:xfrm>
          <a:prstGeom prst="rect">
            <a:avLst/>
          </a:prstGeom>
        </p:spPr>
      </p:pic>
    </p:spTree>
    <p:extLst>
      <p:ext uri="{BB962C8B-B14F-4D97-AF65-F5344CB8AC3E}">
        <p14:creationId xmlns:p14="http://schemas.microsoft.com/office/powerpoint/2010/main" val="47177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4B9ABDEC-0471-F636-8E91-2A1F86E6519F}"/>
              </a:ext>
            </a:extLst>
          </p:cNvPr>
          <p:cNvSpPr>
            <a:spLocks noGrp="1"/>
          </p:cNvSpPr>
          <p:nvPr>
            <p:ph type="title"/>
          </p:nvPr>
        </p:nvSpPr>
        <p:spPr>
          <a:xfrm>
            <a:off x="838199" y="1065749"/>
            <a:ext cx="4953001" cy="4726502"/>
          </a:xfrm>
        </p:spPr>
        <p:txBody>
          <a:bodyPr>
            <a:normAutofit/>
          </a:bodyPr>
          <a:lstStyle/>
          <a:p>
            <a:r>
              <a:rPr lang="en-US" err="1">
                <a:latin typeface="Georgia Pro"/>
                <a:ea typeface="Calibri Light"/>
                <a:cs typeface="Calibri Light"/>
              </a:rPr>
              <a:t>Hypoteesin</a:t>
            </a:r>
            <a:r>
              <a:rPr lang="en-US">
                <a:latin typeface="Georgia Pro"/>
                <a:ea typeface="Calibri Light"/>
                <a:cs typeface="Calibri Light"/>
              </a:rPr>
              <a:t> </a:t>
            </a:r>
            <a:r>
              <a:rPr lang="en-US" err="1">
                <a:latin typeface="Georgia Pro"/>
                <a:ea typeface="Calibri Light"/>
                <a:cs typeface="Calibri Light"/>
              </a:rPr>
              <a:t>muodostaminen</a:t>
            </a:r>
            <a:r>
              <a:rPr lang="en-US">
                <a:ea typeface="Calibri Light"/>
                <a:cs typeface="Calibri Light"/>
              </a:rPr>
              <a:t> </a:t>
            </a:r>
          </a:p>
        </p:txBody>
      </p:sp>
      <p:sp>
        <p:nvSpPr>
          <p:cNvPr id="3" name="Content Placeholder 2">
            <a:extLst>
              <a:ext uri="{FF2B5EF4-FFF2-40B4-BE49-F238E27FC236}">
                <a16:creationId xmlns:a16="http://schemas.microsoft.com/office/drawing/2014/main" id="{92D659CC-5C6F-3B92-8AF3-52EDBECBE175}"/>
              </a:ext>
            </a:extLst>
          </p:cNvPr>
          <p:cNvSpPr>
            <a:spLocks noGrp="1"/>
          </p:cNvSpPr>
          <p:nvPr>
            <p:ph idx="1"/>
          </p:nvPr>
        </p:nvSpPr>
        <p:spPr>
          <a:xfrm>
            <a:off x="7538022" y="174052"/>
            <a:ext cx="4474455" cy="6615208"/>
          </a:xfrm>
        </p:spPr>
        <p:txBody>
          <a:bodyPr vert="horz" lIns="91440" tIns="45720" rIns="91440" bIns="45720" rtlCol="0" anchor="ctr">
            <a:normAutofit/>
          </a:bodyPr>
          <a:lstStyle/>
          <a:p>
            <a:r>
              <a:rPr lang="en-US" sz="1900" err="1">
                <a:latin typeface="Georgia Pro"/>
                <a:ea typeface="Calibri"/>
                <a:cs typeface="Calibri"/>
              </a:rPr>
              <a:t>Käsitteet</a:t>
            </a:r>
            <a:r>
              <a:rPr lang="en-US" sz="1900">
                <a:latin typeface="Georgia Pro"/>
                <a:ea typeface="Calibri"/>
                <a:cs typeface="Calibri"/>
              </a:rPr>
              <a:t> '</a:t>
            </a:r>
            <a:r>
              <a:rPr lang="en-US" sz="1900" err="1">
                <a:latin typeface="Georgia Pro"/>
                <a:ea typeface="Calibri"/>
                <a:cs typeface="Calibri"/>
              </a:rPr>
              <a:t>nollahypoteesi</a:t>
            </a:r>
            <a:r>
              <a:rPr lang="en-US" sz="1900">
                <a:latin typeface="Georgia Pro"/>
                <a:ea typeface="Calibri"/>
                <a:cs typeface="Calibri"/>
              </a:rPr>
              <a:t>' (H0) ja '</a:t>
            </a:r>
            <a:r>
              <a:rPr lang="en-US" sz="1900" err="1">
                <a:latin typeface="Georgia Pro"/>
                <a:ea typeface="Calibri"/>
                <a:cs typeface="Calibri"/>
              </a:rPr>
              <a:t>vaihtoehtoinen</a:t>
            </a:r>
            <a:r>
              <a:rPr lang="en-US" sz="1900">
                <a:latin typeface="Georgia Pro"/>
                <a:ea typeface="Calibri"/>
                <a:cs typeface="Calibri"/>
              </a:rPr>
              <a:t> </a:t>
            </a:r>
            <a:r>
              <a:rPr lang="en-US" sz="1900" err="1">
                <a:latin typeface="Georgia Pro"/>
                <a:ea typeface="Calibri"/>
                <a:cs typeface="Calibri"/>
              </a:rPr>
              <a:t>hypoteesi</a:t>
            </a:r>
            <a:r>
              <a:rPr lang="en-US" sz="1900">
                <a:latin typeface="Georgia Pro"/>
                <a:ea typeface="Calibri"/>
                <a:cs typeface="Calibri"/>
              </a:rPr>
              <a:t>' (H1)</a:t>
            </a:r>
          </a:p>
          <a:p>
            <a:r>
              <a:rPr lang="en-US" sz="1900">
                <a:latin typeface="Georgia Pro"/>
                <a:ea typeface="Calibri"/>
                <a:cs typeface="Calibri"/>
              </a:rPr>
              <a:t>Aina </a:t>
            </a:r>
            <a:r>
              <a:rPr lang="en-US" sz="1900" err="1">
                <a:latin typeface="Georgia Pro"/>
                <a:ea typeface="Calibri"/>
                <a:cs typeface="Calibri"/>
              </a:rPr>
              <a:t>aloitetaan</a:t>
            </a:r>
            <a:r>
              <a:rPr lang="en-US" sz="1900">
                <a:latin typeface="Georgia Pro"/>
                <a:ea typeface="Calibri"/>
                <a:cs typeface="Calibri"/>
              </a:rPr>
              <a:t> </a:t>
            </a:r>
            <a:r>
              <a:rPr lang="en-US" sz="1900" err="1">
                <a:latin typeface="Georgia Pro"/>
                <a:ea typeface="Calibri"/>
                <a:cs typeface="Calibri"/>
              </a:rPr>
              <a:t>nollahypoteesista</a:t>
            </a:r>
            <a:r>
              <a:rPr lang="en-US" sz="1900">
                <a:latin typeface="Georgia Pro"/>
                <a:ea typeface="Calibri"/>
                <a:cs typeface="Calibri"/>
              </a:rPr>
              <a:t> (H0) </a:t>
            </a:r>
            <a:r>
              <a:rPr lang="en-US" sz="1900" err="1">
                <a:latin typeface="Georgia Pro"/>
                <a:ea typeface="Calibri"/>
                <a:cs typeface="Calibri"/>
              </a:rPr>
              <a:t>eli</a:t>
            </a:r>
            <a:r>
              <a:rPr lang="en-US" sz="1900">
                <a:latin typeface="Georgia Pro"/>
                <a:ea typeface="Calibri"/>
                <a:cs typeface="Calibri"/>
              </a:rPr>
              <a:t> </a:t>
            </a:r>
            <a:r>
              <a:rPr lang="en-US" sz="1900" err="1">
                <a:latin typeface="Georgia Pro"/>
                <a:ea typeface="Calibri"/>
                <a:cs typeface="Calibri"/>
              </a:rPr>
              <a:t>oletuksena</a:t>
            </a:r>
            <a:r>
              <a:rPr lang="en-US" sz="1900">
                <a:latin typeface="Georgia Pro"/>
                <a:ea typeface="Calibri"/>
                <a:cs typeface="Calibri"/>
              </a:rPr>
              <a:t> se, </a:t>
            </a:r>
            <a:r>
              <a:rPr lang="en-US" sz="1900" err="1">
                <a:latin typeface="Georgia Pro"/>
                <a:ea typeface="Calibri"/>
                <a:cs typeface="Calibri"/>
              </a:rPr>
              <a:t>että</a:t>
            </a:r>
            <a:r>
              <a:rPr lang="en-US" sz="1900">
                <a:latin typeface="Georgia Pro"/>
                <a:ea typeface="Calibri"/>
                <a:cs typeface="Calibri"/>
              </a:rPr>
              <a:t> </a:t>
            </a:r>
            <a:r>
              <a:rPr lang="en-US" sz="1900" err="1">
                <a:latin typeface="Georgia Pro"/>
                <a:ea typeface="Calibri"/>
                <a:cs typeface="Calibri"/>
              </a:rPr>
              <a:t>eroja</a:t>
            </a:r>
            <a:r>
              <a:rPr lang="en-US" sz="1900">
                <a:latin typeface="Georgia Pro"/>
                <a:ea typeface="Calibri"/>
                <a:cs typeface="Calibri"/>
              </a:rPr>
              <a:t> tai </a:t>
            </a:r>
            <a:r>
              <a:rPr lang="en-US" sz="1900" err="1">
                <a:latin typeface="Georgia Pro"/>
                <a:ea typeface="Calibri"/>
                <a:cs typeface="Calibri"/>
              </a:rPr>
              <a:t>yhteyksiä</a:t>
            </a:r>
            <a:r>
              <a:rPr lang="en-US" sz="1900">
                <a:latin typeface="Georgia Pro"/>
                <a:ea typeface="Calibri"/>
                <a:cs typeface="Calibri"/>
              </a:rPr>
              <a:t> </a:t>
            </a:r>
            <a:r>
              <a:rPr lang="en-US" sz="1900" err="1">
                <a:latin typeface="Georgia Pro"/>
                <a:ea typeface="Calibri"/>
                <a:cs typeface="Calibri"/>
              </a:rPr>
              <a:t>ei</a:t>
            </a:r>
            <a:r>
              <a:rPr lang="en-US" sz="1900">
                <a:latin typeface="Georgia Pro"/>
                <a:ea typeface="Calibri"/>
                <a:cs typeface="Calibri"/>
              </a:rPr>
              <a:t> ole</a:t>
            </a:r>
          </a:p>
          <a:p>
            <a:r>
              <a:rPr lang="en-US" sz="1900" err="1">
                <a:latin typeface="Georgia Pro"/>
                <a:ea typeface="Calibri"/>
                <a:cs typeface="Calibri"/>
              </a:rPr>
              <a:t>Vaihtoehtoinen</a:t>
            </a:r>
            <a:r>
              <a:rPr lang="en-US" sz="1900">
                <a:latin typeface="Georgia Pro"/>
                <a:ea typeface="Calibri"/>
                <a:cs typeface="Calibri"/>
              </a:rPr>
              <a:t> </a:t>
            </a:r>
            <a:r>
              <a:rPr lang="en-US" sz="1900" err="1">
                <a:latin typeface="Georgia Pro"/>
                <a:ea typeface="Calibri"/>
                <a:cs typeface="Calibri"/>
              </a:rPr>
              <a:t>hypoteesi</a:t>
            </a:r>
            <a:r>
              <a:rPr lang="en-US" sz="1900">
                <a:latin typeface="Georgia Pro"/>
                <a:ea typeface="Calibri"/>
                <a:cs typeface="Calibri"/>
              </a:rPr>
              <a:t> (H1) </a:t>
            </a:r>
            <a:r>
              <a:rPr lang="en-US" sz="1900" err="1">
                <a:latin typeface="Georgia Pro"/>
                <a:ea typeface="Calibri"/>
                <a:cs typeface="Calibri"/>
              </a:rPr>
              <a:t>tällä</a:t>
            </a:r>
            <a:r>
              <a:rPr lang="en-US" sz="1900">
                <a:latin typeface="Georgia Pro"/>
                <a:ea typeface="Calibri"/>
                <a:cs typeface="Calibri"/>
              </a:rPr>
              <a:t> </a:t>
            </a:r>
            <a:r>
              <a:rPr lang="en-US" sz="1900" err="1">
                <a:latin typeface="Georgia Pro"/>
                <a:ea typeface="Calibri"/>
                <a:cs typeface="Calibri"/>
              </a:rPr>
              <a:t>kurssillä</a:t>
            </a:r>
            <a:r>
              <a:rPr lang="en-US" sz="1900">
                <a:latin typeface="Georgia Pro"/>
                <a:ea typeface="Calibri"/>
                <a:cs typeface="Calibri"/>
              </a:rPr>
              <a:t> </a:t>
            </a:r>
            <a:r>
              <a:rPr lang="en-US" sz="1900" err="1">
                <a:latin typeface="Georgia Pro"/>
                <a:ea typeface="Calibri"/>
                <a:cs typeface="Calibri"/>
              </a:rPr>
              <a:t>käytettyjen</a:t>
            </a:r>
            <a:r>
              <a:rPr lang="en-US" sz="1900">
                <a:latin typeface="Georgia Pro"/>
                <a:ea typeface="Calibri"/>
                <a:cs typeface="Calibri"/>
              </a:rPr>
              <a:t> </a:t>
            </a:r>
            <a:r>
              <a:rPr lang="en-US" sz="1900" err="1">
                <a:latin typeface="Georgia Pro"/>
                <a:ea typeface="Calibri"/>
                <a:cs typeface="Calibri"/>
              </a:rPr>
              <a:t>testien</a:t>
            </a:r>
            <a:r>
              <a:rPr lang="en-US" sz="1900">
                <a:latin typeface="Georgia Pro"/>
                <a:ea typeface="Calibri"/>
                <a:cs typeface="Calibri"/>
              </a:rPr>
              <a:t> </a:t>
            </a:r>
            <a:r>
              <a:rPr lang="en-US" sz="1900" err="1">
                <a:latin typeface="Georgia Pro"/>
                <a:ea typeface="Calibri"/>
                <a:cs typeface="Calibri"/>
              </a:rPr>
              <a:t>yhteydessä</a:t>
            </a:r>
            <a:r>
              <a:rPr lang="en-US" sz="1900">
                <a:latin typeface="Georgia Pro"/>
                <a:ea typeface="Calibri"/>
                <a:cs typeface="Calibri"/>
              </a:rPr>
              <a:t> on se, </a:t>
            </a:r>
            <a:r>
              <a:rPr lang="en-US" sz="1900" err="1">
                <a:latin typeface="Georgia Pro"/>
                <a:ea typeface="Calibri"/>
                <a:cs typeface="Calibri"/>
              </a:rPr>
              <a:t>että</a:t>
            </a:r>
            <a:r>
              <a:rPr lang="en-US" sz="1900">
                <a:latin typeface="Georgia Pro"/>
                <a:ea typeface="Calibri"/>
                <a:cs typeface="Calibri"/>
              </a:rPr>
              <a:t> </a:t>
            </a:r>
            <a:r>
              <a:rPr lang="en-US" sz="1900" err="1">
                <a:latin typeface="Georgia Pro"/>
                <a:ea typeface="Calibri"/>
                <a:cs typeface="Calibri"/>
              </a:rPr>
              <a:t>ero</a:t>
            </a:r>
            <a:r>
              <a:rPr lang="en-US" sz="1900">
                <a:latin typeface="Georgia Pro"/>
                <a:ea typeface="Calibri"/>
                <a:cs typeface="Calibri"/>
              </a:rPr>
              <a:t> on tai </a:t>
            </a:r>
            <a:r>
              <a:rPr lang="en-US" sz="1900" err="1">
                <a:latin typeface="Georgia Pro"/>
                <a:ea typeface="Calibri"/>
                <a:cs typeface="Calibri"/>
              </a:rPr>
              <a:t>yhteys</a:t>
            </a:r>
            <a:r>
              <a:rPr lang="en-US" sz="1900">
                <a:latin typeface="Georgia Pro"/>
                <a:ea typeface="Calibri"/>
                <a:cs typeface="Calibri"/>
              </a:rPr>
              <a:t> </a:t>
            </a:r>
            <a:r>
              <a:rPr lang="en-US" sz="1900" err="1">
                <a:latin typeface="Georgia Pro"/>
                <a:ea typeface="Calibri"/>
                <a:cs typeface="Calibri"/>
              </a:rPr>
              <a:t>löytyy</a:t>
            </a:r>
            <a:endParaRPr lang="en-US" sz="1900">
              <a:latin typeface="Georgia Pro"/>
              <a:ea typeface="Calibri"/>
              <a:cs typeface="Calibri"/>
            </a:endParaRPr>
          </a:p>
          <a:p>
            <a:r>
              <a:rPr lang="en-US" sz="1900">
                <a:latin typeface="Georgia Pro"/>
                <a:ea typeface="Calibri"/>
                <a:cs typeface="Calibri"/>
              </a:rPr>
              <a:t>T-</a:t>
            </a:r>
            <a:r>
              <a:rPr lang="en-US" sz="1900" err="1">
                <a:latin typeface="Georgia Pro"/>
                <a:ea typeface="Calibri"/>
                <a:cs typeface="Calibri"/>
              </a:rPr>
              <a:t>testille</a:t>
            </a:r>
            <a:r>
              <a:rPr lang="en-US" sz="1900">
                <a:latin typeface="Georgia Pro"/>
                <a:ea typeface="Calibri"/>
                <a:cs typeface="Calibri"/>
              </a:rPr>
              <a:t> </a:t>
            </a:r>
            <a:r>
              <a:rPr lang="en-US" sz="1900" err="1">
                <a:latin typeface="Georgia Pro"/>
                <a:ea typeface="Calibri"/>
                <a:cs typeface="Calibri"/>
              </a:rPr>
              <a:t>hypoteesit</a:t>
            </a:r>
            <a:r>
              <a:rPr lang="en-US" sz="1900">
                <a:latin typeface="Georgia Pro"/>
                <a:ea typeface="Calibri"/>
                <a:cs typeface="Calibri"/>
              </a:rPr>
              <a:t> </a:t>
            </a:r>
            <a:r>
              <a:rPr lang="en-US" sz="1900" err="1">
                <a:latin typeface="Georgia Pro"/>
                <a:ea typeface="Calibri"/>
                <a:cs typeface="Calibri"/>
              </a:rPr>
              <a:t>muotoa</a:t>
            </a:r>
            <a:r>
              <a:rPr lang="en-US" sz="1900">
                <a:latin typeface="Georgia Pro"/>
                <a:ea typeface="Calibri"/>
                <a:cs typeface="Calibri"/>
              </a:rPr>
              <a:t>: (H0) </a:t>
            </a:r>
            <a:r>
              <a:rPr lang="en-US" sz="1900" err="1">
                <a:latin typeface="Georgia Pro"/>
                <a:ea typeface="Calibri"/>
                <a:cs typeface="Calibri"/>
              </a:rPr>
              <a:t>Ryhmien</a:t>
            </a:r>
            <a:r>
              <a:rPr lang="en-US" sz="1900">
                <a:latin typeface="Georgia Pro"/>
                <a:ea typeface="Calibri"/>
                <a:cs typeface="Calibri"/>
              </a:rPr>
              <a:t> </a:t>
            </a:r>
            <a:r>
              <a:rPr lang="en-US" sz="1900" err="1">
                <a:latin typeface="Georgia Pro"/>
                <a:ea typeface="Calibri"/>
                <a:cs typeface="Calibri"/>
              </a:rPr>
              <a:t>keskiarvot</a:t>
            </a:r>
            <a:r>
              <a:rPr lang="en-US" sz="1900">
                <a:latin typeface="Georgia Pro"/>
                <a:ea typeface="Calibri"/>
                <a:cs typeface="Calibri"/>
              </a:rPr>
              <a:t> </a:t>
            </a:r>
            <a:r>
              <a:rPr lang="en-US" sz="1900" err="1">
                <a:latin typeface="Georgia Pro"/>
                <a:ea typeface="Calibri"/>
                <a:cs typeface="Calibri"/>
              </a:rPr>
              <a:t>ovat</a:t>
            </a:r>
            <a:r>
              <a:rPr lang="en-US" sz="1900">
                <a:latin typeface="Georgia Pro"/>
                <a:ea typeface="Calibri"/>
                <a:cs typeface="Calibri"/>
              </a:rPr>
              <a:t> </a:t>
            </a:r>
            <a:r>
              <a:rPr lang="en-US" sz="1900" err="1">
                <a:latin typeface="Georgia Pro"/>
                <a:ea typeface="Calibri"/>
                <a:cs typeface="Calibri"/>
              </a:rPr>
              <a:t>samat</a:t>
            </a:r>
            <a:r>
              <a:rPr lang="en-US" sz="1900">
                <a:latin typeface="Georgia Pro"/>
                <a:ea typeface="Calibri"/>
                <a:cs typeface="Calibri"/>
              </a:rPr>
              <a:t>, (H1) </a:t>
            </a:r>
            <a:r>
              <a:rPr lang="en-US" sz="1900" err="1">
                <a:latin typeface="Georgia Pro"/>
                <a:ea typeface="Calibri"/>
                <a:cs typeface="Calibri"/>
              </a:rPr>
              <a:t>Ryhmien</a:t>
            </a:r>
            <a:r>
              <a:rPr lang="en-US" sz="1900">
                <a:latin typeface="Georgia Pro"/>
                <a:ea typeface="Calibri"/>
                <a:cs typeface="Calibri"/>
              </a:rPr>
              <a:t> </a:t>
            </a:r>
            <a:r>
              <a:rPr lang="en-US" sz="1900" err="1">
                <a:latin typeface="Georgia Pro"/>
                <a:ea typeface="Calibri"/>
                <a:cs typeface="Calibri"/>
              </a:rPr>
              <a:t>keskiarvojen</a:t>
            </a:r>
            <a:r>
              <a:rPr lang="en-US" sz="1900">
                <a:latin typeface="Georgia Pro"/>
                <a:ea typeface="Calibri"/>
                <a:cs typeface="Calibri"/>
              </a:rPr>
              <a:t> </a:t>
            </a:r>
            <a:r>
              <a:rPr lang="en-US" sz="1900" err="1">
                <a:latin typeface="Georgia Pro"/>
                <a:ea typeface="Calibri"/>
                <a:cs typeface="Calibri"/>
              </a:rPr>
              <a:t>välillä</a:t>
            </a:r>
            <a:r>
              <a:rPr lang="en-US" sz="1900">
                <a:latin typeface="Georgia Pro"/>
                <a:ea typeface="Calibri"/>
                <a:cs typeface="Calibri"/>
              </a:rPr>
              <a:t> on </a:t>
            </a:r>
            <a:r>
              <a:rPr lang="en-US" sz="1900" err="1">
                <a:latin typeface="Georgia Pro"/>
                <a:ea typeface="Calibri"/>
                <a:cs typeface="Calibri"/>
              </a:rPr>
              <a:t>tilastollinen</a:t>
            </a:r>
            <a:r>
              <a:rPr lang="en-US" sz="1900">
                <a:latin typeface="Georgia Pro"/>
                <a:ea typeface="Calibri"/>
                <a:cs typeface="Calibri"/>
              </a:rPr>
              <a:t> </a:t>
            </a:r>
            <a:r>
              <a:rPr lang="en-US" sz="1900" err="1">
                <a:latin typeface="Georgia Pro"/>
                <a:ea typeface="Calibri"/>
                <a:cs typeface="Calibri"/>
              </a:rPr>
              <a:t>ero</a:t>
            </a:r>
            <a:endParaRPr lang="en-US" sz="1900">
              <a:latin typeface="Georgia Pro"/>
              <a:ea typeface="Calibri"/>
              <a:cs typeface="Calibri"/>
            </a:endParaRPr>
          </a:p>
          <a:p>
            <a:r>
              <a:rPr lang="en-US" sz="1900" err="1">
                <a:latin typeface="Georgia Pro"/>
                <a:ea typeface="Calibri"/>
                <a:cs typeface="Calibri"/>
              </a:rPr>
              <a:t>Khiin</a:t>
            </a:r>
            <a:r>
              <a:rPr lang="en-US" sz="1900">
                <a:latin typeface="Georgia Pro"/>
                <a:ea typeface="Calibri"/>
                <a:cs typeface="Calibri"/>
              </a:rPr>
              <a:t> </a:t>
            </a:r>
            <a:r>
              <a:rPr lang="en-US" sz="1900" err="1">
                <a:latin typeface="Georgia Pro"/>
                <a:ea typeface="Calibri"/>
                <a:cs typeface="Calibri"/>
              </a:rPr>
              <a:t>neliölle</a:t>
            </a:r>
            <a:r>
              <a:rPr lang="en-US" sz="1900">
                <a:latin typeface="Georgia Pro"/>
                <a:ea typeface="Calibri"/>
                <a:cs typeface="Calibri"/>
              </a:rPr>
              <a:t> </a:t>
            </a:r>
            <a:r>
              <a:rPr lang="en-US" sz="1900" err="1">
                <a:latin typeface="Georgia Pro"/>
                <a:ea typeface="Calibri"/>
                <a:cs typeface="Calibri"/>
              </a:rPr>
              <a:t>hypoteesit</a:t>
            </a:r>
            <a:r>
              <a:rPr lang="en-US" sz="1900">
                <a:latin typeface="Georgia Pro"/>
                <a:ea typeface="Calibri"/>
                <a:cs typeface="Calibri"/>
              </a:rPr>
              <a:t> </a:t>
            </a:r>
            <a:r>
              <a:rPr lang="en-US" sz="1900" err="1">
                <a:latin typeface="Georgia Pro"/>
                <a:ea typeface="Calibri"/>
                <a:cs typeface="Calibri"/>
              </a:rPr>
              <a:t>muotoa</a:t>
            </a:r>
            <a:r>
              <a:rPr lang="en-US" sz="1900">
                <a:latin typeface="Georgia Pro"/>
                <a:ea typeface="Calibri"/>
                <a:cs typeface="Calibri"/>
              </a:rPr>
              <a:t>: (H0) </a:t>
            </a:r>
            <a:r>
              <a:rPr lang="en-US" sz="1900" err="1">
                <a:latin typeface="Georgia Pro"/>
                <a:ea typeface="Calibri"/>
                <a:cs typeface="Calibri"/>
              </a:rPr>
              <a:t>Kategoristen</a:t>
            </a:r>
            <a:r>
              <a:rPr lang="en-US" sz="1900">
                <a:latin typeface="Georgia Pro"/>
                <a:ea typeface="Calibri"/>
                <a:cs typeface="Calibri"/>
              </a:rPr>
              <a:t> </a:t>
            </a:r>
            <a:r>
              <a:rPr lang="en-US" sz="1900" err="1">
                <a:latin typeface="Georgia Pro"/>
                <a:ea typeface="Calibri"/>
                <a:cs typeface="Calibri"/>
              </a:rPr>
              <a:t>muuttujien</a:t>
            </a:r>
            <a:r>
              <a:rPr lang="en-US" sz="1900">
                <a:latin typeface="Georgia Pro"/>
                <a:ea typeface="Calibri"/>
                <a:cs typeface="Calibri"/>
              </a:rPr>
              <a:t> </a:t>
            </a:r>
            <a:r>
              <a:rPr lang="en-US" sz="1900" err="1">
                <a:latin typeface="Georgia Pro"/>
                <a:ea typeface="Calibri"/>
                <a:cs typeface="Calibri"/>
              </a:rPr>
              <a:t>välillä</a:t>
            </a:r>
            <a:r>
              <a:rPr lang="en-US" sz="1900">
                <a:latin typeface="Georgia Pro"/>
                <a:ea typeface="Calibri"/>
                <a:cs typeface="Calibri"/>
              </a:rPr>
              <a:t> </a:t>
            </a:r>
            <a:r>
              <a:rPr lang="en-US" sz="1900" err="1">
                <a:latin typeface="Georgia Pro"/>
                <a:ea typeface="Calibri"/>
                <a:cs typeface="Calibri"/>
              </a:rPr>
              <a:t>ei</a:t>
            </a:r>
            <a:r>
              <a:rPr lang="en-US" sz="1900">
                <a:latin typeface="Georgia Pro"/>
                <a:ea typeface="Calibri"/>
                <a:cs typeface="Calibri"/>
              </a:rPr>
              <a:t> ole </a:t>
            </a:r>
            <a:r>
              <a:rPr lang="en-US" sz="1900" err="1">
                <a:latin typeface="Georgia Pro"/>
                <a:ea typeface="Calibri"/>
                <a:cs typeface="Calibri"/>
              </a:rPr>
              <a:t>riippuvuutta</a:t>
            </a:r>
            <a:r>
              <a:rPr lang="en-US" sz="1900">
                <a:latin typeface="Georgia Pro"/>
                <a:ea typeface="Calibri"/>
                <a:cs typeface="Calibri"/>
              </a:rPr>
              <a:t>, (H1) </a:t>
            </a:r>
            <a:r>
              <a:rPr lang="en-US" sz="1900" err="1">
                <a:latin typeface="Georgia Pro"/>
                <a:ea typeface="Calibri"/>
                <a:cs typeface="Calibri"/>
              </a:rPr>
              <a:t>Kategoristen</a:t>
            </a:r>
            <a:r>
              <a:rPr lang="en-US" sz="1900">
                <a:latin typeface="Georgia Pro"/>
                <a:ea typeface="Calibri"/>
                <a:cs typeface="Calibri"/>
              </a:rPr>
              <a:t> </a:t>
            </a:r>
            <a:r>
              <a:rPr lang="en-US" sz="1900" err="1">
                <a:latin typeface="Georgia Pro"/>
                <a:ea typeface="Calibri"/>
                <a:cs typeface="Calibri"/>
              </a:rPr>
              <a:t>muuttujien</a:t>
            </a:r>
            <a:r>
              <a:rPr lang="en-US" sz="1900">
                <a:latin typeface="Georgia Pro"/>
                <a:ea typeface="Calibri"/>
                <a:cs typeface="Calibri"/>
              </a:rPr>
              <a:t> </a:t>
            </a:r>
            <a:r>
              <a:rPr lang="en-US" sz="1900" err="1">
                <a:latin typeface="Georgia Pro"/>
                <a:ea typeface="Calibri"/>
                <a:cs typeface="Calibri"/>
              </a:rPr>
              <a:t>välillä</a:t>
            </a:r>
            <a:r>
              <a:rPr lang="en-US" sz="1900">
                <a:latin typeface="Georgia Pro"/>
                <a:ea typeface="Calibri"/>
                <a:cs typeface="Calibri"/>
              </a:rPr>
              <a:t> on </a:t>
            </a:r>
            <a:r>
              <a:rPr lang="en-US" sz="1900" err="1">
                <a:latin typeface="Georgia Pro"/>
                <a:ea typeface="Calibri"/>
                <a:cs typeface="Calibri"/>
              </a:rPr>
              <a:t>riippuvuus</a:t>
            </a:r>
            <a:endParaRPr lang="en-US" sz="1900" err="1">
              <a:latin typeface="Georgia Pro"/>
            </a:endParaRPr>
          </a:p>
        </p:txBody>
      </p:sp>
    </p:spTree>
    <p:extLst>
      <p:ext uri="{BB962C8B-B14F-4D97-AF65-F5344CB8AC3E}">
        <p14:creationId xmlns:p14="http://schemas.microsoft.com/office/powerpoint/2010/main" val="370309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AA5E-410E-28FC-E450-92C507673A3D}"/>
              </a:ext>
            </a:extLst>
          </p:cNvPr>
          <p:cNvSpPr>
            <a:spLocks noGrp="1"/>
          </p:cNvSpPr>
          <p:nvPr>
            <p:ph type="title"/>
          </p:nvPr>
        </p:nvSpPr>
        <p:spPr/>
        <p:txBody>
          <a:bodyPr/>
          <a:lstStyle/>
          <a:p>
            <a:endParaRPr lang="en-US"/>
          </a:p>
        </p:txBody>
      </p:sp>
      <p:pic>
        <p:nvPicPr>
          <p:cNvPr id="4" name="Content Placeholder 3" descr="A graph with blue bars&#10;&#10;Description automatically generated">
            <a:extLst>
              <a:ext uri="{FF2B5EF4-FFF2-40B4-BE49-F238E27FC236}">
                <a16:creationId xmlns:a16="http://schemas.microsoft.com/office/drawing/2014/main" id="{E7B1CA5B-1C97-066C-4E79-BE550982C982}"/>
              </a:ext>
            </a:extLst>
          </p:cNvPr>
          <p:cNvPicPr>
            <a:picLocks noGrp="1" noChangeAspect="1"/>
          </p:cNvPicPr>
          <p:nvPr>
            <p:ph idx="1"/>
          </p:nvPr>
        </p:nvPicPr>
        <p:blipFill>
          <a:blip r:embed="rId2"/>
          <a:stretch>
            <a:fillRect/>
          </a:stretch>
        </p:blipFill>
        <p:spPr>
          <a:xfrm>
            <a:off x="918223" y="585777"/>
            <a:ext cx="4581525" cy="2752725"/>
          </a:xfrm>
        </p:spPr>
      </p:pic>
      <p:pic>
        <p:nvPicPr>
          <p:cNvPr id="5" name="Picture 4" descr="A graph with different colored bars&#10;&#10;Description automatically generated">
            <a:extLst>
              <a:ext uri="{FF2B5EF4-FFF2-40B4-BE49-F238E27FC236}">
                <a16:creationId xmlns:a16="http://schemas.microsoft.com/office/drawing/2014/main" id="{BDC1035F-CDCB-0BF9-BF71-0D021FF8C00C}"/>
              </a:ext>
            </a:extLst>
          </p:cNvPr>
          <p:cNvPicPr>
            <a:picLocks noChangeAspect="1"/>
          </p:cNvPicPr>
          <p:nvPr/>
        </p:nvPicPr>
        <p:blipFill>
          <a:blip r:embed="rId3"/>
          <a:stretch>
            <a:fillRect/>
          </a:stretch>
        </p:blipFill>
        <p:spPr>
          <a:xfrm>
            <a:off x="6423942" y="1344300"/>
            <a:ext cx="5064482" cy="3042499"/>
          </a:xfrm>
          <a:prstGeom prst="rect">
            <a:avLst/>
          </a:prstGeom>
        </p:spPr>
      </p:pic>
      <p:sp>
        <p:nvSpPr>
          <p:cNvPr id="6" name="TextBox 5">
            <a:extLst>
              <a:ext uri="{FF2B5EF4-FFF2-40B4-BE49-F238E27FC236}">
                <a16:creationId xmlns:a16="http://schemas.microsoft.com/office/drawing/2014/main" id="{531F1D5B-19AB-5AA2-88EB-F96EB5AF859E}"/>
              </a:ext>
            </a:extLst>
          </p:cNvPr>
          <p:cNvSpPr txBox="1"/>
          <p:nvPr/>
        </p:nvSpPr>
        <p:spPr>
          <a:xfrm>
            <a:off x="865157" y="3729791"/>
            <a:ext cx="464301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ea typeface="Calibri"/>
                <a:cs typeface="Calibri"/>
              </a:rPr>
              <a:t>H0: </a:t>
            </a:r>
            <a:r>
              <a:rPr lang="en-US" err="1">
                <a:latin typeface="Georgia Pro"/>
                <a:ea typeface="Calibri"/>
                <a:cs typeface="Calibri"/>
              </a:rPr>
              <a:t>Opiskelijoiden</a:t>
            </a:r>
            <a:r>
              <a:rPr lang="en-US">
                <a:latin typeface="Georgia Pro"/>
                <a:ea typeface="Calibri"/>
                <a:cs typeface="Calibri"/>
              </a:rPr>
              <a:t> ja </a:t>
            </a:r>
            <a:r>
              <a:rPr lang="en-US" err="1">
                <a:latin typeface="Georgia Pro"/>
                <a:ea typeface="Calibri"/>
                <a:cs typeface="Calibri"/>
              </a:rPr>
              <a:t>ei-opiskelijoiden</a:t>
            </a:r>
            <a:r>
              <a:rPr lang="en-US">
                <a:latin typeface="Georgia Pro"/>
                <a:ea typeface="Calibri"/>
                <a:cs typeface="Calibri"/>
              </a:rPr>
              <a:t> </a:t>
            </a:r>
            <a:r>
              <a:rPr lang="en-US" err="1">
                <a:latin typeface="Georgia Pro"/>
                <a:ea typeface="Calibri"/>
                <a:cs typeface="Calibri"/>
              </a:rPr>
              <a:t>viikossa</a:t>
            </a:r>
            <a:r>
              <a:rPr lang="en-US">
                <a:latin typeface="Georgia Pro"/>
                <a:ea typeface="Calibri"/>
                <a:cs typeface="Calibri"/>
              </a:rPr>
              <a:t> </a:t>
            </a:r>
            <a:r>
              <a:rPr lang="en-US" err="1">
                <a:latin typeface="Georgia Pro"/>
                <a:ea typeface="Calibri"/>
                <a:cs typeface="Calibri"/>
              </a:rPr>
              <a:t>käyttämän</a:t>
            </a:r>
            <a:r>
              <a:rPr lang="en-US">
                <a:latin typeface="Georgia Pro"/>
                <a:ea typeface="Calibri"/>
                <a:cs typeface="Calibri"/>
              </a:rPr>
              <a:t> </a:t>
            </a:r>
            <a:r>
              <a:rPr lang="en-US" err="1">
                <a:latin typeface="Georgia Pro"/>
                <a:ea typeface="Calibri"/>
                <a:cs typeface="Calibri"/>
              </a:rPr>
              <a:t>rahamäärän</a:t>
            </a:r>
            <a:r>
              <a:rPr lang="en-US">
                <a:latin typeface="Georgia Pro"/>
                <a:ea typeface="Calibri"/>
                <a:cs typeface="Calibri"/>
              </a:rPr>
              <a:t> </a:t>
            </a:r>
            <a:r>
              <a:rPr lang="en-US" err="1">
                <a:latin typeface="Georgia Pro"/>
                <a:ea typeface="Calibri"/>
                <a:cs typeface="Calibri"/>
              </a:rPr>
              <a:t>keskiarvo</a:t>
            </a:r>
            <a:r>
              <a:rPr lang="en-US">
                <a:latin typeface="Georgia Pro"/>
                <a:ea typeface="Calibri"/>
                <a:cs typeface="Calibri"/>
              </a:rPr>
              <a:t> on </a:t>
            </a:r>
            <a:r>
              <a:rPr lang="en-US" err="1">
                <a:latin typeface="Georgia Pro"/>
                <a:ea typeface="Calibri"/>
                <a:cs typeface="Calibri"/>
              </a:rPr>
              <a:t>sama</a:t>
            </a:r>
            <a:r>
              <a:rPr lang="en-US">
                <a:latin typeface="Georgia Pro"/>
                <a:ea typeface="Calibri"/>
                <a:cs typeface="Calibri"/>
              </a:rPr>
              <a:t>. </a:t>
            </a:r>
          </a:p>
          <a:p>
            <a:endParaRPr lang="en-US">
              <a:latin typeface="Georgia Pro"/>
              <a:ea typeface="Calibri"/>
              <a:cs typeface="Calibri"/>
            </a:endParaRPr>
          </a:p>
          <a:p>
            <a:r>
              <a:rPr lang="en-US">
                <a:latin typeface="Georgia Pro"/>
                <a:ea typeface="Calibri"/>
                <a:cs typeface="Calibri"/>
              </a:rPr>
              <a:t>H1: </a:t>
            </a:r>
            <a:r>
              <a:rPr lang="en-US" err="1">
                <a:latin typeface="Georgia Pro"/>
                <a:ea typeface="Calibri"/>
                <a:cs typeface="Calibri"/>
              </a:rPr>
              <a:t>Opiskelijoiden</a:t>
            </a:r>
            <a:r>
              <a:rPr lang="en-US">
                <a:latin typeface="Georgia Pro"/>
                <a:ea typeface="Calibri"/>
                <a:cs typeface="Calibri"/>
              </a:rPr>
              <a:t> ja </a:t>
            </a:r>
            <a:r>
              <a:rPr lang="en-US" err="1">
                <a:latin typeface="Georgia Pro"/>
                <a:ea typeface="Calibri"/>
                <a:cs typeface="Calibri"/>
              </a:rPr>
              <a:t>ei-opiskelijoiden</a:t>
            </a:r>
            <a:r>
              <a:rPr lang="en-US">
                <a:latin typeface="Georgia Pro"/>
                <a:ea typeface="Calibri"/>
                <a:cs typeface="Calibri"/>
              </a:rPr>
              <a:t> </a:t>
            </a:r>
            <a:r>
              <a:rPr lang="en-US" err="1">
                <a:latin typeface="Georgia Pro"/>
                <a:ea typeface="Calibri"/>
                <a:cs typeface="Calibri"/>
              </a:rPr>
              <a:t>viikossa</a:t>
            </a:r>
            <a:r>
              <a:rPr lang="en-US">
                <a:latin typeface="Georgia Pro"/>
                <a:ea typeface="Calibri"/>
                <a:cs typeface="Calibri"/>
              </a:rPr>
              <a:t> </a:t>
            </a:r>
            <a:r>
              <a:rPr lang="en-US" err="1">
                <a:latin typeface="Georgia Pro"/>
                <a:ea typeface="Calibri"/>
                <a:cs typeface="Calibri"/>
              </a:rPr>
              <a:t>käyttämän</a:t>
            </a:r>
            <a:r>
              <a:rPr lang="en-US">
                <a:latin typeface="Georgia Pro"/>
                <a:ea typeface="Calibri"/>
                <a:cs typeface="Calibri"/>
              </a:rPr>
              <a:t> </a:t>
            </a:r>
            <a:r>
              <a:rPr lang="en-US" err="1">
                <a:latin typeface="Georgia Pro"/>
                <a:ea typeface="Calibri"/>
                <a:cs typeface="Calibri"/>
              </a:rPr>
              <a:t>rahamäärän</a:t>
            </a:r>
            <a:r>
              <a:rPr lang="en-US">
                <a:latin typeface="Georgia Pro"/>
                <a:ea typeface="Calibri"/>
                <a:cs typeface="Calibri"/>
              </a:rPr>
              <a:t> </a:t>
            </a:r>
            <a:r>
              <a:rPr lang="en-US" err="1">
                <a:latin typeface="Georgia Pro"/>
                <a:ea typeface="Calibri"/>
                <a:cs typeface="Calibri"/>
              </a:rPr>
              <a:t>keskiarvojen</a:t>
            </a:r>
            <a:r>
              <a:rPr lang="en-US">
                <a:latin typeface="Georgia Pro"/>
                <a:ea typeface="Calibri"/>
                <a:cs typeface="Calibri"/>
              </a:rPr>
              <a:t> </a:t>
            </a:r>
            <a:r>
              <a:rPr lang="en-US" err="1">
                <a:latin typeface="Georgia Pro"/>
                <a:ea typeface="Calibri"/>
                <a:cs typeface="Calibri"/>
              </a:rPr>
              <a:t>välillä</a:t>
            </a:r>
            <a:r>
              <a:rPr lang="en-US">
                <a:latin typeface="Georgia Pro"/>
                <a:ea typeface="Calibri"/>
                <a:cs typeface="Calibri"/>
              </a:rPr>
              <a:t> on </a:t>
            </a:r>
            <a:r>
              <a:rPr lang="en-US" err="1">
                <a:latin typeface="Georgia Pro"/>
                <a:ea typeface="Calibri"/>
                <a:cs typeface="Calibri"/>
              </a:rPr>
              <a:t>ero</a:t>
            </a:r>
            <a:r>
              <a:rPr lang="en-US">
                <a:latin typeface="Georgia Pro"/>
                <a:ea typeface="Calibri"/>
                <a:cs typeface="Calibri"/>
              </a:rPr>
              <a:t>. </a:t>
            </a:r>
          </a:p>
          <a:p>
            <a:endParaRPr lang="en-US">
              <a:ea typeface="Calibri"/>
              <a:cs typeface="Calibri"/>
            </a:endParaRPr>
          </a:p>
        </p:txBody>
      </p:sp>
      <p:sp>
        <p:nvSpPr>
          <p:cNvPr id="11" name="TextBox 10">
            <a:extLst>
              <a:ext uri="{FF2B5EF4-FFF2-40B4-BE49-F238E27FC236}">
                <a16:creationId xmlns:a16="http://schemas.microsoft.com/office/drawing/2014/main" id="{EC17C162-32D5-94E7-310D-BC2B2E6A355C}"/>
              </a:ext>
            </a:extLst>
          </p:cNvPr>
          <p:cNvSpPr txBox="1"/>
          <p:nvPr/>
        </p:nvSpPr>
        <p:spPr>
          <a:xfrm>
            <a:off x="6420177" y="4668497"/>
            <a:ext cx="51451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Georgia Pro"/>
                <a:ea typeface="Calibri"/>
                <a:cs typeface="Calibri"/>
              </a:rPr>
              <a:t>Mikä</a:t>
            </a:r>
            <a:r>
              <a:rPr lang="en-US">
                <a:latin typeface="Georgia Pro"/>
                <a:ea typeface="Calibri"/>
                <a:cs typeface="Calibri"/>
              </a:rPr>
              <a:t> on H0 ja H1 </a:t>
            </a:r>
            <a:r>
              <a:rPr lang="en-US" err="1">
                <a:latin typeface="Georgia Pro"/>
                <a:ea typeface="Calibri"/>
                <a:cs typeface="Calibri"/>
              </a:rPr>
              <a:t>pyöräilyn</a:t>
            </a:r>
            <a:r>
              <a:rPr lang="en-US">
                <a:latin typeface="Georgia Pro"/>
                <a:ea typeface="Calibri"/>
                <a:cs typeface="Calibri"/>
              </a:rPr>
              <a:t> ja </a:t>
            </a:r>
            <a:r>
              <a:rPr lang="en-US" err="1">
                <a:latin typeface="Georgia Pro"/>
                <a:ea typeface="Calibri"/>
                <a:cs typeface="Calibri"/>
              </a:rPr>
              <a:t>ikäluokan</a:t>
            </a:r>
            <a:r>
              <a:rPr lang="en-US">
                <a:latin typeface="Georgia Pro"/>
                <a:ea typeface="Calibri"/>
                <a:cs typeface="Calibri"/>
              </a:rPr>
              <a:t> </a:t>
            </a:r>
            <a:r>
              <a:rPr lang="en-US" err="1">
                <a:latin typeface="Georgia Pro"/>
                <a:ea typeface="Calibri"/>
                <a:cs typeface="Calibri"/>
              </a:rPr>
              <a:t>välillä</a:t>
            </a:r>
            <a:r>
              <a:rPr lang="en-US">
                <a:latin typeface="Georgia Pro"/>
                <a:ea typeface="Calibri"/>
                <a:cs typeface="Calibri"/>
              </a:rPr>
              <a:t> </a:t>
            </a:r>
            <a:r>
              <a:rPr lang="en-US" err="1">
                <a:latin typeface="Georgia Pro"/>
                <a:ea typeface="Calibri"/>
                <a:cs typeface="Calibri"/>
              </a:rPr>
              <a:t>khiin</a:t>
            </a:r>
            <a:r>
              <a:rPr lang="en-US">
                <a:latin typeface="Georgia Pro"/>
                <a:ea typeface="Calibri"/>
                <a:cs typeface="Calibri"/>
              </a:rPr>
              <a:t> </a:t>
            </a:r>
            <a:r>
              <a:rPr lang="en-US" err="1">
                <a:latin typeface="Georgia Pro"/>
                <a:ea typeface="Calibri"/>
                <a:cs typeface="Calibri"/>
              </a:rPr>
              <a:t>neliö</a:t>
            </a:r>
            <a:r>
              <a:rPr lang="en-US">
                <a:latin typeface="Georgia Pro"/>
                <a:ea typeface="Calibri"/>
                <a:cs typeface="Calibri"/>
              </a:rPr>
              <a:t> -</a:t>
            </a:r>
            <a:r>
              <a:rPr lang="en-US" err="1">
                <a:latin typeface="Georgia Pro"/>
                <a:ea typeface="Calibri"/>
                <a:cs typeface="Calibri"/>
              </a:rPr>
              <a:t>testillä</a:t>
            </a:r>
            <a:r>
              <a:rPr lang="en-US">
                <a:latin typeface="Georgia Pro"/>
                <a:ea typeface="Calibri"/>
                <a:cs typeface="Calibri"/>
              </a:rPr>
              <a:t> </a:t>
            </a:r>
            <a:r>
              <a:rPr lang="en-US" err="1">
                <a:latin typeface="Georgia Pro"/>
                <a:ea typeface="Calibri"/>
                <a:cs typeface="Calibri"/>
              </a:rPr>
              <a:t>testattuna</a:t>
            </a:r>
            <a:r>
              <a:rPr lang="en-US">
                <a:latin typeface="Georgia Pro"/>
                <a:ea typeface="Calibri"/>
                <a:cs typeface="Calibri"/>
              </a:rPr>
              <a:t>? </a:t>
            </a:r>
            <a:endParaRPr lang="en-US">
              <a:latin typeface="Georgia Pro"/>
            </a:endParaRPr>
          </a:p>
        </p:txBody>
      </p:sp>
    </p:spTree>
    <p:extLst>
      <p:ext uri="{BB962C8B-B14F-4D97-AF65-F5344CB8AC3E}">
        <p14:creationId xmlns:p14="http://schemas.microsoft.com/office/powerpoint/2010/main" val="63900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EDD87-5B0F-249D-5F3D-72B6C07D8DAD}"/>
              </a:ext>
            </a:extLst>
          </p:cNvPr>
          <p:cNvSpPr>
            <a:spLocks noGrp="1"/>
          </p:cNvSpPr>
          <p:nvPr>
            <p:ph type="title"/>
          </p:nvPr>
        </p:nvSpPr>
        <p:spPr>
          <a:xfrm>
            <a:off x="6513788" y="365125"/>
            <a:ext cx="4840010" cy="1807305"/>
          </a:xfrm>
        </p:spPr>
        <p:txBody>
          <a:bodyPr>
            <a:normAutofit fontScale="90000"/>
          </a:bodyPr>
          <a:lstStyle/>
          <a:p>
            <a:r>
              <a:rPr lang="en-US" sz="4100" err="1">
                <a:latin typeface="Georgia Pro"/>
                <a:ea typeface="Calibri Light"/>
                <a:cs typeface="Calibri Light"/>
              </a:rPr>
              <a:t>Kumpi</a:t>
            </a:r>
            <a:r>
              <a:rPr lang="en-US" sz="4100">
                <a:latin typeface="Georgia Pro"/>
                <a:ea typeface="Calibri Light"/>
                <a:cs typeface="Calibri Light"/>
              </a:rPr>
              <a:t> </a:t>
            </a:r>
            <a:r>
              <a:rPr lang="en-US" sz="4100" err="1">
                <a:latin typeface="Georgia Pro"/>
                <a:ea typeface="Calibri Light"/>
                <a:cs typeface="Calibri Light"/>
              </a:rPr>
              <a:t>hypoteesi</a:t>
            </a:r>
            <a:r>
              <a:rPr lang="en-US" sz="4100">
                <a:latin typeface="Georgia Pro"/>
                <a:ea typeface="Calibri Light"/>
                <a:cs typeface="Calibri Light"/>
              </a:rPr>
              <a:t> </a:t>
            </a:r>
            <a:r>
              <a:rPr lang="en-US" sz="4100" err="1">
                <a:latin typeface="Georgia Pro"/>
                <a:ea typeface="Calibri Light"/>
                <a:cs typeface="Calibri Light"/>
              </a:rPr>
              <a:t>hylätään</a:t>
            </a:r>
            <a:r>
              <a:rPr lang="en-US" sz="4100">
                <a:latin typeface="Georgia Pro"/>
                <a:ea typeface="Calibri Light"/>
                <a:cs typeface="Calibri Light"/>
              </a:rPr>
              <a:t> ja </a:t>
            </a:r>
            <a:r>
              <a:rPr lang="en-US" sz="4100" err="1">
                <a:latin typeface="Georgia Pro"/>
                <a:ea typeface="Calibri Light"/>
                <a:cs typeface="Calibri Light"/>
              </a:rPr>
              <a:t>kumpi</a:t>
            </a:r>
            <a:r>
              <a:rPr lang="en-US" sz="4100">
                <a:latin typeface="Georgia Pro"/>
                <a:ea typeface="Calibri Light"/>
                <a:cs typeface="Calibri Light"/>
              </a:rPr>
              <a:t> </a:t>
            </a:r>
            <a:r>
              <a:rPr lang="en-US" sz="4100" err="1">
                <a:latin typeface="Georgia Pro"/>
                <a:ea typeface="Calibri Light"/>
                <a:cs typeface="Calibri Light"/>
              </a:rPr>
              <a:t>hyväksytään</a:t>
            </a:r>
            <a:r>
              <a:rPr lang="en-US" sz="4100">
                <a:latin typeface="Georgia Pro"/>
                <a:ea typeface="Calibri Light"/>
                <a:cs typeface="Calibri Light"/>
              </a:rPr>
              <a:t>? p-</a:t>
            </a:r>
            <a:r>
              <a:rPr lang="en-US" sz="4100" err="1">
                <a:latin typeface="Georgia Pro"/>
                <a:ea typeface="Calibri Light"/>
                <a:cs typeface="Calibri Light"/>
              </a:rPr>
              <a:t>arvo</a:t>
            </a:r>
            <a:r>
              <a:rPr lang="en-US" sz="4100">
                <a:ea typeface="Calibri Light"/>
                <a:cs typeface="Calibri Light"/>
              </a:rPr>
              <a:t> </a:t>
            </a:r>
          </a:p>
        </p:txBody>
      </p:sp>
      <p:pic>
        <p:nvPicPr>
          <p:cNvPr id="5" name="Picture 4" descr="Topographic Maps and Slopes">
            <a:extLst>
              <a:ext uri="{FF2B5EF4-FFF2-40B4-BE49-F238E27FC236}">
                <a16:creationId xmlns:a16="http://schemas.microsoft.com/office/drawing/2014/main" id="{58B00106-A6E4-EC8A-8BB8-02A5587804CA}"/>
              </a:ext>
            </a:extLst>
          </p:cNvPr>
          <p:cNvPicPr>
            <a:picLocks noChangeAspect="1"/>
          </p:cNvPicPr>
          <p:nvPr/>
        </p:nvPicPr>
        <p:blipFill rotWithShape="1">
          <a:blip r:embed="rId2"/>
          <a:srcRect l="614" r="61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0BE09BF-0615-F9D7-0BB0-414A6FECCF30}"/>
              </a:ext>
            </a:extLst>
          </p:cNvPr>
          <p:cNvSpPr>
            <a:spLocks noGrp="1"/>
          </p:cNvSpPr>
          <p:nvPr>
            <p:ph idx="1"/>
          </p:nvPr>
        </p:nvSpPr>
        <p:spPr>
          <a:xfrm>
            <a:off x="6513788" y="2333297"/>
            <a:ext cx="5379271" cy="3843666"/>
          </a:xfrm>
        </p:spPr>
        <p:txBody>
          <a:bodyPr vert="horz" lIns="91440" tIns="45720" rIns="91440" bIns="45720" rtlCol="0" anchor="t">
            <a:noAutofit/>
          </a:bodyPr>
          <a:lstStyle/>
          <a:p>
            <a:r>
              <a:rPr lang="en-US" sz="2000" err="1">
                <a:latin typeface="Georgia Pro"/>
                <a:ea typeface="Calibri"/>
                <a:cs typeface="Calibri"/>
              </a:rPr>
              <a:t>Tilastollisen</a:t>
            </a:r>
            <a:r>
              <a:rPr lang="en-US" sz="2000">
                <a:latin typeface="Georgia Pro"/>
                <a:ea typeface="Calibri"/>
                <a:cs typeface="Calibri"/>
              </a:rPr>
              <a:t> </a:t>
            </a:r>
            <a:r>
              <a:rPr lang="en-US" sz="2000" err="1">
                <a:latin typeface="Georgia Pro"/>
                <a:ea typeface="Calibri"/>
                <a:cs typeface="Calibri"/>
              </a:rPr>
              <a:t>testin</a:t>
            </a:r>
            <a:r>
              <a:rPr lang="en-US" sz="2000">
                <a:latin typeface="Georgia Pro"/>
                <a:ea typeface="Calibri"/>
                <a:cs typeface="Calibri"/>
              </a:rPr>
              <a:t> p-</a:t>
            </a:r>
            <a:r>
              <a:rPr lang="en-US" sz="2000" err="1">
                <a:latin typeface="Georgia Pro"/>
                <a:ea typeface="Calibri"/>
                <a:cs typeface="Calibri"/>
              </a:rPr>
              <a:t>arvo</a:t>
            </a:r>
            <a:r>
              <a:rPr lang="en-US" sz="2000">
                <a:latin typeface="Georgia Pro"/>
                <a:ea typeface="Calibri"/>
                <a:cs typeface="Calibri"/>
              </a:rPr>
              <a:t> </a:t>
            </a:r>
            <a:r>
              <a:rPr lang="en-US" sz="2000" err="1">
                <a:latin typeface="Georgia Pro"/>
                <a:ea typeface="Calibri"/>
                <a:cs typeface="Calibri"/>
              </a:rPr>
              <a:t>kertoo</a:t>
            </a:r>
            <a:r>
              <a:rPr lang="en-US" sz="2000">
                <a:latin typeface="Georgia Pro"/>
                <a:ea typeface="Calibri"/>
                <a:cs typeface="Calibri"/>
              </a:rPr>
              <a:t> </a:t>
            </a:r>
            <a:r>
              <a:rPr lang="en-US" sz="2000" err="1">
                <a:latin typeface="Georgia Pro"/>
                <a:ea typeface="Calibri"/>
                <a:cs typeface="Calibri"/>
              </a:rPr>
              <a:t>sen</a:t>
            </a:r>
            <a:r>
              <a:rPr lang="en-US" sz="2000">
                <a:latin typeface="Georgia Pro"/>
                <a:ea typeface="Calibri"/>
                <a:cs typeface="Calibri"/>
              </a:rPr>
              <a:t>, </a:t>
            </a:r>
            <a:r>
              <a:rPr lang="en-US" sz="2000" err="1">
                <a:latin typeface="Georgia Pro"/>
                <a:ea typeface="Calibri"/>
                <a:cs typeface="Calibri"/>
              </a:rPr>
              <a:t>kumpi</a:t>
            </a:r>
            <a:r>
              <a:rPr lang="en-US" sz="2000">
                <a:latin typeface="Georgia Pro"/>
                <a:ea typeface="Calibri"/>
                <a:cs typeface="Calibri"/>
              </a:rPr>
              <a:t> </a:t>
            </a:r>
            <a:r>
              <a:rPr lang="en-US" sz="2000" err="1">
                <a:latin typeface="Georgia Pro"/>
                <a:ea typeface="Calibri"/>
                <a:cs typeface="Calibri"/>
              </a:rPr>
              <a:t>hypoteesi</a:t>
            </a:r>
            <a:r>
              <a:rPr lang="en-US" sz="2000">
                <a:latin typeface="Georgia Pro"/>
                <a:ea typeface="Calibri"/>
                <a:cs typeface="Calibri"/>
              </a:rPr>
              <a:t> </a:t>
            </a:r>
            <a:r>
              <a:rPr lang="en-US" sz="2000" err="1">
                <a:latin typeface="Georgia Pro"/>
                <a:ea typeface="Calibri"/>
                <a:cs typeface="Calibri"/>
              </a:rPr>
              <a:t>hyväksytään</a:t>
            </a:r>
            <a:r>
              <a:rPr lang="en-US" sz="2000">
                <a:latin typeface="Georgia Pro"/>
                <a:ea typeface="Calibri"/>
                <a:cs typeface="Calibri"/>
              </a:rPr>
              <a:t> ja </a:t>
            </a:r>
            <a:r>
              <a:rPr lang="en-US" sz="2000" err="1">
                <a:latin typeface="Georgia Pro"/>
                <a:ea typeface="Calibri"/>
                <a:cs typeface="Calibri"/>
              </a:rPr>
              <a:t>kumpi</a:t>
            </a:r>
            <a:r>
              <a:rPr lang="en-US" sz="2000">
                <a:latin typeface="Georgia Pro"/>
                <a:ea typeface="Calibri"/>
                <a:cs typeface="Calibri"/>
              </a:rPr>
              <a:t> </a:t>
            </a:r>
            <a:r>
              <a:rPr lang="en-US" sz="2000" err="1">
                <a:latin typeface="Georgia Pro"/>
                <a:ea typeface="Calibri"/>
                <a:cs typeface="Calibri"/>
              </a:rPr>
              <a:t>hylätään</a:t>
            </a:r>
            <a:endParaRPr lang="en-US" sz="2000">
              <a:latin typeface="Georgia Pro"/>
              <a:ea typeface="Calibri"/>
              <a:cs typeface="Calibri"/>
            </a:endParaRPr>
          </a:p>
          <a:p>
            <a:r>
              <a:rPr lang="en-US" sz="2000">
                <a:latin typeface="Georgia Pro"/>
                <a:ea typeface="+mn-lt"/>
                <a:cs typeface="+mn-lt"/>
              </a:rPr>
              <a:t>P-</a:t>
            </a:r>
            <a:r>
              <a:rPr lang="en-US" sz="2000" err="1">
                <a:latin typeface="Georgia Pro"/>
                <a:ea typeface="+mn-lt"/>
                <a:cs typeface="+mn-lt"/>
              </a:rPr>
              <a:t>arvo</a:t>
            </a:r>
            <a:r>
              <a:rPr lang="en-US" sz="2000">
                <a:latin typeface="Georgia Pro"/>
                <a:ea typeface="+mn-lt"/>
                <a:cs typeface="+mn-lt"/>
              </a:rPr>
              <a:t> on </a:t>
            </a:r>
            <a:r>
              <a:rPr lang="en-US" sz="2000" err="1">
                <a:latin typeface="Georgia Pro"/>
                <a:ea typeface="+mn-lt"/>
                <a:cs typeface="+mn-lt"/>
              </a:rPr>
              <a:t>tilastollisen</a:t>
            </a:r>
            <a:r>
              <a:rPr lang="en-US" sz="2000">
                <a:latin typeface="Georgia Pro"/>
                <a:ea typeface="+mn-lt"/>
                <a:cs typeface="+mn-lt"/>
              </a:rPr>
              <a:t> </a:t>
            </a:r>
            <a:r>
              <a:rPr lang="en-US" sz="2000" err="1">
                <a:latin typeface="Georgia Pro"/>
                <a:ea typeface="+mn-lt"/>
                <a:cs typeface="+mn-lt"/>
              </a:rPr>
              <a:t>hypoteesin</a:t>
            </a:r>
            <a:r>
              <a:rPr lang="en-US" sz="2000">
                <a:latin typeface="Georgia Pro"/>
                <a:ea typeface="+mn-lt"/>
                <a:cs typeface="+mn-lt"/>
              </a:rPr>
              <a:t> </a:t>
            </a:r>
            <a:r>
              <a:rPr lang="en-US" sz="2000" err="1">
                <a:latin typeface="Georgia Pro"/>
                <a:ea typeface="+mn-lt"/>
                <a:cs typeface="+mn-lt"/>
              </a:rPr>
              <a:t>testauksen</a:t>
            </a:r>
            <a:r>
              <a:rPr lang="en-US" sz="2000">
                <a:latin typeface="Georgia Pro"/>
                <a:ea typeface="+mn-lt"/>
                <a:cs typeface="+mn-lt"/>
              </a:rPr>
              <a:t> </a:t>
            </a:r>
            <a:r>
              <a:rPr lang="en-US" sz="2000" err="1">
                <a:latin typeface="Georgia Pro"/>
                <a:ea typeface="+mn-lt"/>
                <a:cs typeface="+mn-lt"/>
              </a:rPr>
              <a:t>arvo</a:t>
            </a:r>
            <a:r>
              <a:rPr lang="en-US" sz="2000">
                <a:latin typeface="Georgia Pro"/>
                <a:ea typeface="+mn-lt"/>
                <a:cs typeface="+mn-lt"/>
              </a:rPr>
              <a:t>, </a:t>
            </a:r>
            <a:r>
              <a:rPr lang="en-US" sz="2000" err="1">
                <a:latin typeface="Georgia Pro"/>
                <a:ea typeface="+mn-lt"/>
                <a:cs typeface="+mn-lt"/>
              </a:rPr>
              <a:t>joka</a:t>
            </a:r>
            <a:r>
              <a:rPr lang="en-US" sz="2000">
                <a:latin typeface="Georgia Pro"/>
                <a:ea typeface="+mn-lt"/>
                <a:cs typeface="+mn-lt"/>
              </a:rPr>
              <a:t> </a:t>
            </a:r>
            <a:r>
              <a:rPr lang="en-US" sz="2000" err="1">
                <a:latin typeface="Georgia Pro"/>
                <a:ea typeface="+mn-lt"/>
                <a:cs typeface="+mn-lt"/>
              </a:rPr>
              <a:t>kertoo</a:t>
            </a:r>
            <a:r>
              <a:rPr lang="en-US" sz="2000">
                <a:latin typeface="Georgia Pro"/>
                <a:ea typeface="+mn-lt"/>
                <a:cs typeface="+mn-lt"/>
              </a:rPr>
              <a:t> </a:t>
            </a:r>
            <a:r>
              <a:rPr lang="en-US" sz="2000" err="1">
                <a:latin typeface="Georgia Pro"/>
                <a:ea typeface="+mn-lt"/>
                <a:cs typeface="+mn-lt"/>
              </a:rPr>
              <a:t>siitä</a:t>
            </a:r>
            <a:r>
              <a:rPr lang="en-US" sz="2000">
                <a:latin typeface="Georgia Pro"/>
                <a:ea typeface="+mn-lt"/>
                <a:cs typeface="+mn-lt"/>
              </a:rPr>
              <a:t>, </a:t>
            </a:r>
            <a:r>
              <a:rPr lang="en-US" sz="2000" err="1">
                <a:latin typeface="Georgia Pro"/>
                <a:ea typeface="+mn-lt"/>
                <a:cs typeface="+mn-lt"/>
              </a:rPr>
              <a:t>kuinka</a:t>
            </a:r>
            <a:r>
              <a:rPr lang="en-US" sz="2000">
                <a:latin typeface="Georgia Pro"/>
                <a:ea typeface="+mn-lt"/>
                <a:cs typeface="+mn-lt"/>
              </a:rPr>
              <a:t> </a:t>
            </a:r>
            <a:r>
              <a:rPr lang="en-US" sz="2000" err="1">
                <a:latin typeface="Georgia Pro"/>
                <a:ea typeface="+mn-lt"/>
                <a:cs typeface="+mn-lt"/>
              </a:rPr>
              <a:t>paljon</a:t>
            </a:r>
            <a:r>
              <a:rPr lang="en-US" sz="2000">
                <a:latin typeface="Georgia Pro"/>
                <a:ea typeface="+mn-lt"/>
                <a:cs typeface="+mn-lt"/>
              </a:rPr>
              <a:t> on </a:t>
            </a:r>
            <a:r>
              <a:rPr lang="en-US" sz="2000" err="1">
                <a:latin typeface="Georgia Pro"/>
                <a:ea typeface="+mn-lt"/>
                <a:cs typeface="+mn-lt"/>
              </a:rPr>
              <a:t>todistetta</a:t>
            </a:r>
            <a:r>
              <a:rPr lang="en-US" sz="2000">
                <a:latin typeface="Georgia Pro"/>
                <a:ea typeface="+mn-lt"/>
                <a:cs typeface="+mn-lt"/>
              </a:rPr>
              <a:t> </a:t>
            </a:r>
            <a:r>
              <a:rPr lang="en-US" sz="2000" err="1">
                <a:latin typeface="Georgia Pro"/>
                <a:ea typeface="+mn-lt"/>
                <a:cs typeface="+mn-lt"/>
              </a:rPr>
              <a:t>nollahypoteesia</a:t>
            </a:r>
            <a:r>
              <a:rPr lang="en-US" sz="2000">
                <a:latin typeface="Georgia Pro"/>
                <a:ea typeface="+mn-lt"/>
                <a:cs typeface="+mn-lt"/>
              </a:rPr>
              <a:t> </a:t>
            </a:r>
            <a:r>
              <a:rPr lang="en-US" sz="2000" err="1">
                <a:latin typeface="Georgia Pro"/>
                <a:ea typeface="+mn-lt"/>
                <a:cs typeface="+mn-lt"/>
              </a:rPr>
              <a:t>vastaan</a:t>
            </a:r>
            <a:r>
              <a:rPr lang="en-US" sz="2000">
                <a:latin typeface="Georgia Pro"/>
                <a:ea typeface="+mn-lt"/>
                <a:cs typeface="+mn-lt"/>
              </a:rPr>
              <a:t>. </a:t>
            </a:r>
            <a:r>
              <a:rPr lang="en-US" sz="2000" err="1">
                <a:latin typeface="Georgia Pro"/>
                <a:ea typeface="+mn-lt"/>
                <a:cs typeface="+mn-lt"/>
              </a:rPr>
              <a:t>Toisin</a:t>
            </a:r>
            <a:r>
              <a:rPr lang="en-US" sz="2000">
                <a:latin typeface="Georgia Pro"/>
                <a:ea typeface="+mn-lt"/>
                <a:cs typeface="+mn-lt"/>
              </a:rPr>
              <a:t> </a:t>
            </a:r>
            <a:r>
              <a:rPr lang="en-US" sz="2000" err="1">
                <a:latin typeface="Georgia Pro"/>
                <a:ea typeface="+mn-lt"/>
                <a:cs typeface="+mn-lt"/>
              </a:rPr>
              <a:t>sanoen</a:t>
            </a:r>
            <a:r>
              <a:rPr lang="en-US" sz="2000">
                <a:latin typeface="Georgia Pro"/>
                <a:ea typeface="+mn-lt"/>
                <a:cs typeface="+mn-lt"/>
              </a:rPr>
              <a:t> </a:t>
            </a:r>
            <a:r>
              <a:rPr lang="en-US" sz="2000" err="1">
                <a:latin typeface="Georgia Pro"/>
                <a:ea typeface="+mn-lt"/>
                <a:cs typeface="+mn-lt"/>
              </a:rPr>
              <a:t>pienempi</a:t>
            </a:r>
            <a:r>
              <a:rPr lang="en-US" sz="2000">
                <a:latin typeface="Georgia Pro"/>
                <a:ea typeface="+mn-lt"/>
                <a:cs typeface="+mn-lt"/>
              </a:rPr>
              <a:t> p-</a:t>
            </a:r>
            <a:r>
              <a:rPr lang="en-US" sz="2000" err="1">
                <a:latin typeface="Georgia Pro"/>
                <a:ea typeface="+mn-lt"/>
                <a:cs typeface="+mn-lt"/>
              </a:rPr>
              <a:t>arvo</a:t>
            </a:r>
            <a:r>
              <a:rPr lang="en-US" sz="2000">
                <a:latin typeface="Georgia Pro"/>
                <a:ea typeface="+mn-lt"/>
                <a:cs typeface="+mn-lt"/>
              </a:rPr>
              <a:t> </a:t>
            </a:r>
            <a:r>
              <a:rPr lang="en-US" sz="2000" err="1">
                <a:latin typeface="Georgia Pro"/>
                <a:ea typeface="+mn-lt"/>
                <a:cs typeface="+mn-lt"/>
              </a:rPr>
              <a:t>viittaa</a:t>
            </a:r>
            <a:r>
              <a:rPr lang="en-US" sz="2000">
                <a:latin typeface="Georgia Pro"/>
                <a:ea typeface="+mn-lt"/>
                <a:cs typeface="+mn-lt"/>
              </a:rPr>
              <a:t> </a:t>
            </a:r>
            <a:r>
              <a:rPr lang="en-US" sz="2000" err="1">
                <a:latin typeface="Georgia Pro"/>
                <a:ea typeface="+mn-lt"/>
                <a:cs typeface="+mn-lt"/>
              </a:rPr>
              <a:t>vahvempaan</a:t>
            </a:r>
            <a:r>
              <a:rPr lang="en-US" sz="2000">
                <a:latin typeface="Georgia Pro"/>
                <a:ea typeface="+mn-lt"/>
                <a:cs typeface="+mn-lt"/>
              </a:rPr>
              <a:t> </a:t>
            </a:r>
            <a:r>
              <a:rPr lang="en-US" sz="2000" err="1">
                <a:latin typeface="Georgia Pro"/>
                <a:ea typeface="+mn-lt"/>
                <a:cs typeface="+mn-lt"/>
              </a:rPr>
              <a:t>näyttöön</a:t>
            </a:r>
            <a:r>
              <a:rPr lang="en-US" sz="2000">
                <a:latin typeface="Georgia Pro"/>
                <a:ea typeface="+mn-lt"/>
                <a:cs typeface="+mn-lt"/>
              </a:rPr>
              <a:t> </a:t>
            </a:r>
            <a:r>
              <a:rPr lang="en-US" sz="2000" err="1">
                <a:latin typeface="Georgia Pro"/>
                <a:ea typeface="+mn-lt"/>
                <a:cs typeface="+mn-lt"/>
              </a:rPr>
              <a:t>nollahypoteesia</a:t>
            </a:r>
            <a:r>
              <a:rPr lang="en-US" sz="2000">
                <a:latin typeface="Georgia Pro"/>
                <a:ea typeface="+mn-lt"/>
                <a:cs typeface="+mn-lt"/>
              </a:rPr>
              <a:t> </a:t>
            </a:r>
            <a:r>
              <a:rPr lang="en-US" sz="2000" err="1">
                <a:latin typeface="Georgia Pro"/>
                <a:ea typeface="+mn-lt"/>
                <a:cs typeface="+mn-lt"/>
              </a:rPr>
              <a:t>vastaan</a:t>
            </a:r>
            <a:r>
              <a:rPr lang="en-US" sz="2000">
                <a:latin typeface="Georgia Pro"/>
                <a:ea typeface="+mn-lt"/>
                <a:cs typeface="+mn-lt"/>
              </a:rPr>
              <a:t>, </a:t>
            </a:r>
            <a:r>
              <a:rPr lang="en-US" sz="2000" err="1">
                <a:latin typeface="Georgia Pro"/>
                <a:ea typeface="+mn-lt"/>
                <a:cs typeface="+mn-lt"/>
              </a:rPr>
              <a:t>kun</a:t>
            </a:r>
            <a:r>
              <a:rPr lang="en-US" sz="2000">
                <a:latin typeface="Georgia Pro"/>
                <a:ea typeface="+mn-lt"/>
                <a:cs typeface="+mn-lt"/>
              </a:rPr>
              <a:t> </a:t>
            </a:r>
            <a:r>
              <a:rPr lang="en-US" sz="2000" err="1">
                <a:latin typeface="Georgia Pro"/>
                <a:ea typeface="+mn-lt"/>
                <a:cs typeface="+mn-lt"/>
              </a:rPr>
              <a:t>taas</a:t>
            </a:r>
            <a:r>
              <a:rPr lang="en-US" sz="2000">
                <a:latin typeface="Georgia Pro"/>
                <a:ea typeface="+mn-lt"/>
                <a:cs typeface="+mn-lt"/>
              </a:rPr>
              <a:t> </a:t>
            </a:r>
            <a:r>
              <a:rPr lang="en-US" sz="2000" err="1">
                <a:latin typeface="Georgia Pro"/>
                <a:ea typeface="+mn-lt"/>
                <a:cs typeface="+mn-lt"/>
              </a:rPr>
              <a:t>suurempi</a:t>
            </a:r>
            <a:r>
              <a:rPr lang="en-US" sz="2000">
                <a:latin typeface="Georgia Pro"/>
                <a:ea typeface="+mn-lt"/>
                <a:cs typeface="+mn-lt"/>
              </a:rPr>
              <a:t> p-</a:t>
            </a:r>
            <a:r>
              <a:rPr lang="en-US" sz="2000" err="1">
                <a:latin typeface="Georgia Pro"/>
                <a:ea typeface="+mn-lt"/>
                <a:cs typeface="+mn-lt"/>
              </a:rPr>
              <a:t>arvo</a:t>
            </a:r>
            <a:r>
              <a:rPr lang="en-US" sz="2000">
                <a:latin typeface="Georgia Pro"/>
                <a:ea typeface="+mn-lt"/>
                <a:cs typeface="+mn-lt"/>
              </a:rPr>
              <a:t> </a:t>
            </a:r>
            <a:r>
              <a:rPr lang="en-US" sz="2000" err="1">
                <a:latin typeface="Georgia Pro"/>
                <a:ea typeface="+mn-lt"/>
                <a:cs typeface="+mn-lt"/>
              </a:rPr>
              <a:t>viittaa</a:t>
            </a:r>
            <a:r>
              <a:rPr lang="en-US" sz="2000">
                <a:latin typeface="Georgia Pro"/>
                <a:ea typeface="+mn-lt"/>
                <a:cs typeface="+mn-lt"/>
              </a:rPr>
              <a:t> </a:t>
            </a:r>
            <a:r>
              <a:rPr lang="en-US" sz="2000" err="1">
                <a:latin typeface="Georgia Pro"/>
                <a:ea typeface="+mn-lt"/>
                <a:cs typeface="+mn-lt"/>
              </a:rPr>
              <a:t>heikompaan</a:t>
            </a:r>
            <a:r>
              <a:rPr lang="en-US" sz="2000">
                <a:latin typeface="Georgia Pro"/>
                <a:ea typeface="+mn-lt"/>
                <a:cs typeface="+mn-lt"/>
              </a:rPr>
              <a:t> </a:t>
            </a:r>
            <a:r>
              <a:rPr lang="en-US" sz="2000" err="1">
                <a:latin typeface="Georgia Pro"/>
                <a:ea typeface="+mn-lt"/>
                <a:cs typeface="+mn-lt"/>
              </a:rPr>
              <a:t>näyttöön</a:t>
            </a:r>
            <a:r>
              <a:rPr lang="en-US" sz="2000">
                <a:latin typeface="Georgia Pro"/>
                <a:ea typeface="+mn-lt"/>
                <a:cs typeface="+mn-lt"/>
              </a:rPr>
              <a:t> </a:t>
            </a:r>
            <a:r>
              <a:rPr lang="en-US" sz="2000" err="1">
                <a:latin typeface="Georgia Pro"/>
                <a:ea typeface="+mn-lt"/>
                <a:cs typeface="+mn-lt"/>
              </a:rPr>
              <a:t>nollahypoteesia</a:t>
            </a:r>
            <a:r>
              <a:rPr lang="en-US" sz="2000">
                <a:latin typeface="Georgia Pro"/>
                <a:ea typeface="+mn-lt"/>
                <a:cs typeface="+mn-lt"/>
              </a:rPr>
              <a:t> </a:t>
            </a:r>
            <a:r>
              <a:rPr lang="en-US" sz="2000" err="1">
                <a:latin typeface="Georgia Pro"/>
                <a:ea typeface="+mn-lt"/>
                <a:cs typeface="+mn-lt"/>
              </a:rPr>
              <a:t>vastaan</a:t>
            </a:r>
            <a:r>
              <a:rPr lang="en-US" sz="2000">
                <a:latin typeface="Georgia Pro"/>
                <a:ea typeface="+mn-lt"/>
                <a:cs typeface="+mn-lt"/>
              </a:rPr>
              <a:t>. </a:t>
            </a:r>
            <a:endParaRPr lang="en-US" sz="2000">
              <a:latin typeface="Georgia Pro"/>
              <a:ea typeface="Calibri" panose="020F0502020204030204"/>
              <a:cs typeface="Calibri" panose="020F0502020204030204"/>
            </a:endParaRPr>
          </a:p>
          <a:p>
            <a:r>
              <a:rPr lang="en-US" sz="2000">
                <a:latin typeface="Georgia Pro"/>
                <a:ea typeface="Calibri" panose="020F0502020204030204"/>
                <a:cs typeface="Calibri" panose="020F0502020204030204"/>
              </a:rPr>
              <a:t>...</a:t>
            </a:r>
            <a:r>
              <a:rPr lang="en-US" sz="2000" err="1">
                <a:latin typeface="Georgia Pro"/>
                <a:ea typeface="Calibri" panose="020F0502020204030204"/>
                <a:cs typeface="Calibri" panose="020F0502020204030204"/>
              </a:rPr>
              <a:t>eli</a:t>
            </a:r>
            <a:r>
              <a:rPr lang="en-US" sz="2000">
                <a:latin typeface="Georgia Pro"/>
                <a:ea typeface="Calibri" panose="020F0502020204030204"/>
                <a:cs typeface="Calibri" panose="020F0502020204030204"/>
              </a:rPr>
              <a:t> </a:t>
            </a:r>
            <a:r>
              <a:rPr lang="en-US" sz="2000" err="1">
                <a:latin typeface="Georgia Pro"/>
                <a:ea typeface="+mn-lt"/>
                <a:cs typeface="+mn-lt"/>
              </a:rPr>
              <a:t>mitä</a:t>
            </a:r>
            <a:r>
              <a:rPr lang="en-US" sz="2000">
                <a:latin typeface="Georgia Pro"/>
                <a:ea typeface="+mn-lt"/>
                <a:cs typeface="+mn-lt"/>
              </a:rPr>
              <a:t> </a:t>
            </a:r>
            <a:r>
              <a:rPr lang="en-US" sz="2000" err="1">
                <a:latin typeface="Georgia Pro"/>
                <a:ea typeface="+mn-lt"/>
                <a:cs typeface="+mn-lt"/>
              </a:rPr>
              <a:t>pienempi</a:t>
            </a:r>
            <a:r>
              <a:rPr lang="en-US" sz="2000">
                <a:latin typeface="Georgia Pro"/>
                <a:ea typeface="+mn-lt"/>
                <a:cs typeface="+mn-lt"/>
              </a:rPr>
              <a:t> p-</a:t>
            </a:r>
            <a:r>
              <a:rPr lang="en-US" sz="2000" err="1">
                <a:latin typeface="Georgia Pro"/>
                <a:ea typeface="+mn-lt"/>
                <a:cs typeface="+mn-lt"/>
              </a:rPr>
              <a:t>arvo</a:t>
            </a:r>
            <a:r>
              <a:rPr lang="en-US" sz="2000">
                <a:latin typeface="Georgia Pro"/>
                <a:ea typeface="+mn-lt"/>
                <a:cs typeface="+mn-lt"/>
              </a:rPr>
              <a:t>, </a:t>
            </a:r>
            <a:r>
              <a:rPr lang="en-US" sz="2000" err="1">
                <a:latin typeface="Georgia Pro"/>
                <a:ea typeface="+mn-lt"/>
                <a:cs typeface="+mn-lt"/>
              </a:rPr>
              <a:t>sitä</a:t>
            </a:r>
            <a:r>
              <a:rPr lang="en-US" sz="2000">
                <a:latin typeface="Georgia Pro"/>
                <a:ea typeface="+mn-lt"/>
                <a:cs typeface="+mn-lt"/>
              </a:rPr>
              <a:t> </a:t>
            </a:r>
            <a:r>
              <a:rPr lang="en-US" sz="2000" err="1">
                <a:latin typeface="Georgia Pro"/>
                <a:ea typeface="+mn-lt"/>
                <a:cs typeface="+mn-lt"/>
              </a:rPr>
              <a:t>suurempi</a:t>
            </a:r>
            <a:r>
              <a:rPr lang="en-US" sz="2000">
                <a:latin typeface="Georgia Pro"/>
                <a:ea typeface="+mn-lt"/>
                <a:cs typeface="+mn-lt"/>
              </a:rPr>
              <a:t> on </a:t>
            </a:r>
            <a:r>
              <a:rPr lang="en-US" sz="2000" err="1">
                <a:latin typeface="Georgia Pro"/>
                <a:ea typeface="+mn-lt"/>
                <a:cs typeface="+mn-lt"/>
              </a:rPr>
              <a:t>luottamus</a:t>
            </a:r>
            <a:r>
              <a:rPr lang="en-US" sz="2000">
                <a:latin typeface="Georgia Pro"/>
                <a:ea typeface="+mn-lt"/>
                <a:cs typeface="+mn-lt"/>
              </a:rPr>
              <a:t> </a:t>
            </a:r>
            <a:r>
              <a:rPr lang="en-US" sz="2000" err="1">
                <a:latin typeface="Georgia Pro"/>
                <a:ea typeface="+mn-lt"/>
                <a:cs typeface="+mn-lt"/>
              </a:rPr>
              <a:t>siihen</a:t>
            </a:r>
            <a:r>
              <a:rPr lang="en-US" sz="2000">
                <a:latin typeface="Georgia Pro"/>
                <a:ea typeface="+mn-lt"/>
                <a:cs typeface="+mn-lt"/>
              </a:rPr>
              <a:t>, </a:t>
            </a:r>
            <a:r>
              <a:rPr lang="en-US" sz="2000" err="1">
                <a:latin typeface="Georgia Pro"/>
                <a:ea typeface="+mn-lt"/>
                <a:cs typeface="+mn-lt"/>
              </a:rPr>
              <a:t>että</a:t>
            </a:r>
            <a:r>
              <a:rPr lang="en-US" sz="2000">
                <a:latin typeface="Georgia Pro"/>
                <a:ea typeface="+mn-lt"/>
                <a:cs typeface="+mn-lt"/>
              </a:rPr>
              <a:t> </a:t>
            </a:r>
            <a:r>
              <a:rPr lang="en-US" sz="2000" err="1">
                <a:latin typeface="Georgia Pro"/>
                <a:ea typeface="+mn-lt"/>
                <a:cs typeface="+mn-lt"/>
              </a:rPr>
              <a:t>vaihtoehtoinen</a:t>
            </a:r>
            <a:r>
              <a:rPr lang="en-US" sz="2000">
                <a:latin typeface="Georgia Pro"/>
                <a:ea typeface="+mn-lt"/>
                <a:cs typeface="+mn-lt"/>
              </a:rPr>
              <a:t> </a:t>
            </a:r>
            <a:r>
              <a:rPr lang="en-US" sz="2000" err="1">
                <a:latin typeface="Georgia Pro"/>
                <a:ea typeface="+mn-lt"/>
                <a:cs typeface="+mn-lt"/>
              </a:rPr>
              <a:t>hypoteesi</a:t>
            </a:r>
            <a:r>
              <a:rPr lang="en-US" sz="2000">
                <a:latin typeface="Georgia Pro"/>
                <a:ea typeface="+mn-lt"/>
                <a:cs typeface="+mn-lt"/>
              </a:rPr>
              <a:t> </a:t>
            </a:r>
            <a:r>
              <a:rPr lang="en-US" sz="2000" err="1">
                <a:latin typeface="Georgia Pro"/>
                <a:ea typeface="+mn-lt"/>
                <a:cs typeface="+mn-lt"/>
              </a:rPr>
              <a:t>voidaan</a:t>
            </a:r>
            <a:r>
              <a:rPr lang="en-US" sz="2000">
                <a:latin typeface="Georgia Pro"/>
                <a:ea typeface="+mn-lt"/>
                <a:cs typeface="+mn-lt"/>
              </a:rPr>
              <a:t> </a:t>
            </a:r>
            <a:r>
              <a:rPr lang="en-US" sz="2000" err="1">
                <a:latin typeface="Georgia Pro"/>
                <a:ea typeface="+mn-lt"/>
                <a:cs typeface="+mn-lt"/>
              </a:rPr>
              <a:t>hyväksyä</a:t>
            </a:r>
            <a:r>
              <a:rPr lang="en-US" sz="2000">
                <a:latin typeface="Georgia Pro"/>
                <a:ea typeface="+mn-lt"/>
                <a:cs typeface="+mn-lt"/>
              </a:rPr>
              <a:t> </a:t>
            </a:r>
            <a:endParaRPr lang="en-US" sz="2000">
              <a:latin typeface="Georgia Pro"/>
              <a:ea typeface="Calibri" panose="020F0502020204030204"/>
              <a:cs typeface="Calibri" panose="020F0502020204030204"/>
            </a:endParaRPr>
          </a:p>
          <a:p>
            <a:endParaRPr lang="en-US" sz="1900">
              <a:ea typeface="Calibri" panose="020F0502020204030204"/>
              <a:cs typeface="Calibri" panose="020F0502020204030204"/>
            </a:endParaRPr>
          </a:p>
          <a:p>
            <a:pPr marL="0" indent="0">
              <a:buNone/>
            </a:pPr>
            <a:endParaRPr lang="en-US" sz="1900">
              <a:ea typeface="Calibri" panose="020F0502020204030204"/>
              <a:cs typeface="Calibri" panose="020F0502020204030204"/>
            </a:endParaRPr>
          </a:p>
        </p:txBody>
      </p:sp>
    </p:spTree>
    <p:extLst>
      <p:ext uri="{BB962C8B-B14F-4D97-AF65-F5344CB8AC3E}">
        <p14:creationId xmlns:p14="http://schemas.microsoft.com/office/powerpoint/2010/main" val="3618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497EF-2A20-45A5-C0CC-A88E50CA3D60}"/>
              </a:ext>
            </a:extLst>
          </p:cNvPr>
          <p:cNvSpPr>
            <a:spLocks noGrp="1"/>
          </p:cNvSpPr>
          <p:nvPr>
            <p:ph type="title"/>
          </p:nvPr>
        </p:nvSpPr>
        <p:spPr>
          <a:xfrm>
            <a:off x="6513788" y="365125"/>
            <a:ext cx="4840010" cy="1807305"/>
          </a:xfrm>
        </p:spPr>
        <p:txBody>
          <a:bodyPr>
            <a:normAutofit/>
          </a:bodyPr>
          <a:lstStyle/>
          <a:p>
            <a:endParaRPr lang="en-US"/>
          </a:p>
        </p:txBody>
      </p:sp>
      <p:pic>
        <p:nvPicPr>
          <p:cNvPr id="5" name="Picture 4" descr="Topographic Maps and Slopes">
            <a:extLst>
              <a:ext uri="{FF2B5EF4-FFF2-40B4-BE49-F238E27FC236}">
                <a16:creationId xmlns:a16="http://schemas.microsoft.com/office/drawing/2014/main" id="{3B9ED9CC-73C2-4601-DFA1-CE79839FAC50}"/>
              </a:ext>
            </a:extLst>
          </p:cNvPr>
          <p:cNvPicPr>
            <a:picLocks noChangeAspect="1"/>
          </p:cNvPicPr>
          <p:nvPr/>
        </p:nvPicPr>
        <p:blipFill rotWithShape="1">
          <a:blip r:embed="rId2"/>
          <a:srcRect l="614" r="614"/>
          <a:stretch/>
        </p:blipFill>
        <p:spPr>
          <a:xfrm>
            <a:off x="2208" y="-29827"/>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88BD4E3-1B66-BA93-3C3A-33B7E17F6776}"/>
              </a:ext>
            </a:extLst>
          </p:cNvPr>
          <p:cNvSpPr>
            <a:spLocks noGrp="1"/>
          </p:cNvSpPr>
          <p:nvPr>
            <p:ph idx="1"/>
          </p:nvPr>
        </p:nvSpPr>
        <p:spPr>
          <a:xfrm>
            <a:off x="5900186" y="341753"/>
            <a:ext cx="6193030" cy="6302194"/>
          </a:xfrm>
        </p:spPr>
        <p:txBody>
          <a:bodyPr vert="horz" lIns="91440" tIns="45720" rIns="91440" bIns="45720" rtlCol="0" anchor="t">
            <a:noAutofit/>
          </a:bodyPr>
          <a:lstStyle/>
          <a:p>
            <a:r>
              <a:rPr lang="en-US" sz="1800" err="1">
                <a:latin typeface="Georgia Pro"/>
                <a:ea typeface="Calibri"/>
                <a:cs typeface="Calibri"/>
              </a:rPr>
              <a:t>Ihmisten</a:t>
            </a:r>
            <a:r>
              <a:rPr lang="en-US" sz="1800" dirty="0">
                <a:latin typeface="Georgia Pro"/>
                <a:ea typeface="Calibri"/>
                <a:cs typeface="Calibri"/>
              </a:rPr>
              <a:t> ja </a:t>
            </a:r>
            <a:r>
              <a:rPr lang="en-US" sz="1800" err="1">
                <a:latin typeface="Georgia Pro"/>
                <a:ea typeface="Calibri"/>
                <a:cs typeface="Calibri"/>
              </a:rPr>
              <a:t>organisaatioiden</a:t>
            </a:r>
            <a:r>
              <a:rPr lang="en-US" sz="1800" dirty="0">
                <a:latin typeface="Georgia Pro"/>
                <a:ea typeface="Calibri"/>
                <a:cs typeface="Calibri"/>
              </a:rPr>
              <a:t> </a:t>
            </a:r>
            <a:r>
              <a:rPr lang="en-US" sz="1800" err="1">
                <a:latin typeface="Georgia Pro"/>
                <a:ea typeface="Calibri"/>
                <a:cs typeface="Calibri"/>
              </a:rPr>
              <a:t>tutkimuksen</a:t>
            </a:r>
            <a:r>
              <a:rPr lang="en-US" sz="1800" dirty="0">
                <a:latin typeface="Georgia Pro"/>
                <a:ea typeface="Calibri"/>
                <a:cs typeface="Calibri"/>
              </a:rPr>
              <a:t> </a:t>
            </a:r>
            <a:r>
              <a:rPr lang="en-US" sz="1800" err="1">
                <a:latin typeface="Georgia Pro"/>
                <a:ea typeface="Calibri"/>
                <a:cs typeface="Calibri"/>
              </a:rPr>
              <a:t>kontekstissa</a:t>
            </a:r>
            <a:r>
              <a:rPr lang="en-US" sz="1800" dirty="0">
                <a:latin typeface="Georgia Pro"/>
                <a:ea typeface="Calibri"/>
                <a:cs typeface="Calibri"/>
              </a:rPr>
              <a:t> </a:t>
            </a:r>
            <a:r>
              <a:rPr lang="en-US" sz="1800" err="1">
                <a:latin typeface="Georgia Pro"/>
                <a:ea typeface="Calibri"/>
                <a:cs typeface="Calibri"/>
              </a:rPr>
              <a:t>yleisesti</a:t>
            </a:r>
            <a:r>
              <a:rPr lang="en-US" sz="1800" dirty="0">
                <a:latin typeface="Georgia Pro"/>
                <a:ea typeface="Calibri"/>
                <a:cs typeface="Calibri"/>
              </a:rPr>
              <a:t> </a:t>
            </a:r>
            <a:r>
              <a:rPr lang="en-US" sz="1800" err="1">
                <a:latin typeface="Georgia Pro"/>
                <a:ea typeface="Calibri"/>
                <a:cs typeface="Calibri"/>
              </a:rPr>
              <a:t>käytetty</a:t>
            </a:r>
            <a:r>
              <a:rPr lang="en-US" sz="1800" dirty="0">
                <a:latin typeface="Georgia Pro"/>
                <a:ea typeface="Calibri"/>
                <a:cs typeface="Calibri"/>
              </a:rPr>
              <a:t> </a:t>
            </a:r>
            <a:r>
              <a:rPr lang="en-US" sz="1800" err="1">
                <a:latin typeface="Georgia Pro"/>
                <a:ea typeface="Calibri"/>
                <a:cs typeface="Calibri"/>
              </a:rPr>
              <a:t>merkittävyystaso</a:t>
            </a:r>
            <a:r>
              <a:rPr lang="en-US" sz="1800" dirty="0">
                <a:latin typeface="Georgia Pro"/>
                <a:ea typeface="Calibri"/>
                <a:cs typeface="Calibri"/>
              </a:rPr>
              <a:t> p-</a:t>
            </a:r>
            <a:r>
              <a:rPr lang="en-US" sz="1800" err="1">
                <a:latin typeface="Georgia Pro"/>
                <a:ea typeface="Calibri"/>
                <a:cs typeface="Calibri"/>
              </a:rPr>
              <a:t>arvolle</a:t>
            </a:r>
            <a:r>
              <a:rPr lang="en-US" sz="1800" dirty="0">
                <a:latin typeface="Georgia Pro"/>
                <a:ea typeface="Calibri"/>
                <a:cs typeface="Calibri"/>
              </a:rPr>
              <a:t> on p=0.05 (</a:t>
            </a:r>
            <a:r>
              <a:rPr lang="en-US" sz="1800" err="1">
                <a:latin typeface="Georgia Pro"/>
                <a:ea typeface="Calibri"/>
                <a:cs typeface="Calibri"/>
              </a:rPr>
              <a:t>joskus</a:t>
            </a:r>
            <a:r>
              <a:rPr lang="en-US" sz="1800" dirty="0">
                <a:latin typeface="Georgia Pro"/>
                <a:ea typeface="Calibri"/>
                <a:cs typeface="Calibri"/>
              </a:rPr>
              <a:t> </a:t>
            </a:r>
            <a:r>
              <a:rPr lang="en-US" sz="1800" err="1">
                <a:latin typeface="Georgia Pro"/>
                <a:ea typeface="Calibri"/>
                <a:cs typeface="Calibri"/>
              </a:rPr>
              <a:t>myös</a:t>
            </a:r>
            <a:r>
              <a:rPr lang="en-US" sz="1800" dirty="0">
                <a:latin typeface="Georgia Pro"/>
                <a:ea typeface="Calibri"/>
                <a:cs typeface="Calibri"/>
              </a:rPr>
              <a:t> 0.01, </a:t>
            </a:r>
            <a:r>
              <a:rPr lang="en-US" sz="1800" err="1">
                <a:latin typeface="Georgia Pro"/>
                <a:ea typeface="Calibri"/>
                <a:cs typeface="Calibri"/>
              </a:rPr>
              <a:t>jos</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voida</a:t>
            </a:r>
            <a:r>
              <a:rPr lang="en-US" sz="1800" dirty="0">
                <a:latin typeface="Georgia Pro"/>
                <a:ea typeface="Calibri"/>
                <a:cs typeface="Calibri"/>
              </a:rPr>
              <a:t> </a:t>
            </a:r>
            <a:r>
              <a:rPr lang="en-US" sz="1800" err="1">
                <a:latin typeface="Georgia Pro"/>
                <a:ea typeface="Calibri"/>
                <a:cs typeface="Calibri"/>
              </a:rPr>
              <a:t>ottaa</a:t>
            </a:r>
            <a:r>
              <a:rPr lang="en-US" sz="1800" dirty="0">
                <a:latin typeface="Georgia Pro"/>
                <a:ea typeface="Calibri"/>
                <a:cs typeface="Calibri"/>
              </a:rPr>
              <a:t> </a:t>
            </a:r>
            <a:r>
              <a:rPr lang="en-US" sz="1800" err="1">
                <a:latin typeface="Georgia Pro"/>
                <a:ea typeface="Calibri"/>
                <a:cs typeface="Calibri"/>
              </a:rPr>
              <a:t>yhtä</a:t>
            </a:r>
            <a:r>
              <a:rPr lang="en-US" sz="1800" dirty="0">
                <a:latin typeface="Georgia Pro"/>
                <a:ea typeface="Calibri"/>
                <a:cs typeface="Calibri"/>
              </a:rPr>
              <a:t> </a:t>
            </a:r>
            <a:r>
              <a:rPr lang="en-US" sz="1800" err="1">
                <a:latin typeface="Georgia Pro"/>
                <a:ea typeface="Calibri"/>
                <a:cs typeface="Calibri"/>
              </a:rPr>
              <a:t>suurta</a:t>
            </a:r>
            <a:r>
              <a:rPr lang="en-US" sz="1800" dirty="0">
                <a:latin typeface="Georgia Pro"/>
                <a:ea typeface="Calibri"/>
                <a:cs typeface="Calibri"/>
              </a:rPr>
              <a:t> </a:t>
            </a:r>
            <a:r>
              <a:rPr lang="en-US" sz="1800" err="1">
                <a:latin typeface="Georgia Pro"/>
                <a:ea typeface="Calibri"/>
                <a:cs typeface="Calibri"/>
              </a:rPr>
              <a:t>riskiä</a:t>
            </a:r>
            <a:r>
              <a:rPr lang="en-US" sz="1800" dirty="0">
                <a:latin typeface="Georgia Pro"/>
                <a:ea typeface="Calibri"/>
                <a:cs typeface="Calibri"/>
              </a:rPr>
              <a:t>, </a:t>
            </a:r>
            <a:r>
              <a:rPr lang="en-US" sz="1800" err="1">
                <a:latin typeface="Georgia Pro"/>
                <a:ea typeface="Calibri"/>
                <a:cs typeface="Calibri"/>
              </a:rPr>
              <a:t>että</a:t>
            </a:r>
            <a:r>
              <a:rPr lang="en-US" sz="1800" dirty="0">
                <a:latin typeface="Georgia Pro"/>
                <a:ea typeface="Calibri"/>
                <a:cs typeface="Calibri"/>
              </a:rPr>
              <a:t> </a:t>
            </a:r>
            <a:r>
              <a:rPr lang="en-US" sz="1800" err="1">
                <a:latin typeface="Georgia Pro"/>
                <a:ea typeface="Calibri"/>
                <a:cs typeface="Calibri"/>
              </a:rPr>
              <a:t>päätelmä</a:t>
            </a:r>
            <a:r>
              <a:rPr lang="en-US" sz="1800" dirty="0">
                <a:latin typeface="Georgia Pro"/>
                <a:ea typeface="Calibri"/>
                <a:cs typeface="Calibri"/>
              </a:rPr>
              <a:t> </a:t>
            </a:r>
            <a:r>
              <a:rPr lang="en-US" sz="1800" err="1">
                <a:latin typeface="Georgia Pro"/>
                <a:ea typeface="Calibri"/>
                <a:cs typeface="Calibri"/>
              </a:rPr>
              <a:t>olisi</a:t>
            </a:r>
            <a:r>
              <a:rPr lang="en-US" sz="1800" dirty="0">
                <a:latin typeface="Georgia Pro"/>
                <a:ea typeface="Calibri"/>
                <a:cs typeface="Calibri"/>
              </a:rPr>
              <a:t> </a:t>
            </a:r>
            <a:r>
              <a:rPr lang="en-US" sz="1800" err="1">
                <a:latin typeface="Georgia Pro"/>
                <a:ea typeface="Calibri"/>
                <a:cs typeface="Calibri"/>
              </a:rPr>
              <a:t>väärä</a:t>
            </a:r>
            <a:r>
              <a:rPr lang="en-US" sz="1800" dirty="0">
                <a:latin typeface="Georgia Pro"/>
                <a:ea typeface="Calibri"/>
                <a:cs typeface="Calibri"/>
              </a:rPr>
              <a:t>) </a:t>
            </a:r>
          </a:p>
          <a:p>
            <a:endParaRPr lang="en-US" sz="1800" dirty="0">
              <a:latin typeface="Georgia Pro"/>
              <a:ea typeface="+mn-lt"/>
              <a:cs typeface="+mn-lt"/>
            </a:endParaRPr>
          </a:p>
          <a:p>
            <a:r>
              <a:rPr lang="en-US" sz="1800" dirty="0">
                <a:latin typeface="Georgia Pro"/>
                <a:ea typeface="+mn-lt"/>
                <a:cs typeface="+mn-lt"/>
              </a:rPr>
              <a:t>Jos </a:t>
            </a:r>
            <a:r>
              <a:rPr lang="en-US" sz="1800" err="1">
                <a:latin typeface="Georgia Pro"/>
                <a:ea typeface="+mn-lt"/>
                <a:cs typeface="+mn-lt"/>
              </a:rPr>
              <a:t>testin</a:t>
            </a:r>
            <a:r>
              <a:rPr lang="en-US" sz="1800" dirty="0">
                <a:latin typeface="Georgia Pro"/>
                <a:ea typeface="+mn-lt"/>
                <a:cs typeface="+mn-lt"/>
              </a:rPr>
              <a:t> p-</a:t>
            </a:r>
            <a:r>
              <a:rPr lang="en-US" sz="1800" err="1">
                <a:latin typeface="Georgia Pro"/>
                <a:ea typeface="+mn-lt"/>
                <a:cs typeface="+mn-lt"/>
              </a:rPr>
              <a:t>arvo</a:t>
            </a:r>
            <a:r>
              <a:rPr lang="en-US" sz="1800" dirty="0">
                <a:latin typeface="Georgia Pro"/>
                <a:ea typeface="+mn-lt"/>
                <a:cs typeface="+mn-lt"/>
              </a:rPr>
              <a:t> on </a:t>
            </a:r>
            <a:r>
              <a:rPr lang="en-US" sz="1800" err="1">
                <a:latin typeface="Georgia Pro"/>
                <a:ea typeface="+mn-lt"/>
                <a:cs typeface="+mn-lt"/>
              </a:rPr>
              <a:t>yhtä</a:t>
            </a:r>
            <a:r>
              <a:rPr lang="en-US" sz="1800" dirty="0">
                <a:latin typeface="Georgia Pro"/>
                <a:ea typeface="+mn-lt"/>
                <a:cs typeface="+mn-lt"/>
              </a:rPr>
              <a:t> </a:t>
            </a:r>
            <a:r>
              <a:rPr lang="en-US" sz="1800" err="1">
                <a:latin typeface="Georgia Pro"/>
                <a:ea typeface="+mn-lt"/>
                <a:cs typeface="+mn-lt"/>
              </a:rPr>
              <a:t>suuri</a:t>
            </a:r>
            <a:r>
              <a:rPr lang="en-US" sz="1800" dirty="0">
                <a:latin typeface="Georgia Pro"/>
                <a:ea typeface="+mn-lt"/>
                <a:cs typeface="+mn-lt"/>
              </a:rPr>
              <a:t> tai </a:t>
            </a:r>
            <a:r>
              <a:rPr lang="en-US" sz="1800" err="1">
                <a:latin typeface="Georgia Pro"/>
                <a:ea typeface="+mn-lt"/>
                <a:cs typeface="+mn-lt"/>
              </a:rPr>
              <a:t>pienempi</a:t>
            </a:r>
            <a:r>
              <a:rPr lang="en-US" sz="1800" dirty="0">
                <a:latin typeface="Georgia Pro"/>
                <a:ea typeface="+mn-lt"/>
                <a:cs typeface="+mn-lt"/>
              </a:rPr>
              <a:t> </a:t>
            </a:r>
            <a:r>
              <a:rPr lang="en-US" sz="1800" err="1">
                <a:latin typeface="Georgia Pro"/>
                <a:ea typeface="+mn-lt"/>
                <a:cs typeface="+mn-lt"/>
              </a:rPr>
              <a:t>kuin</a:t>
            </a:r>
            <a:r>
              <a:rPr lang="en-US" sz="1800" dirty="0">
                <a:latin typeface="Georgia Pro"/>
                <a:ea typeface="+mn-lt"/>
                <a:cs typeface="+mn-lt"/>
              </a:rPr>
              <a:t> 0.05</a:t>
            </a:r>
          </a:p>
          <a:p>
            <a:pPr lvl="1" indent="-457200"/>
            <a:r>
              <a:rPr lang="en-US" sz="1800" dirty="0" err="1">
                <a:latin typeface="Georgia Pro"/>
                <a:ea typeface="+mn-lt"/>
                <a:cs typeface="+mn-lt"/>
              </a:rPr>
              <a:t>Hylkää</a:t>
            </a:r>
            <a:r>
              <a:rPr lang="en-US" sz="1800" dirty="0">
                <a:latin typeface="Georgia Pro"/>
                <a:ea typeface="+mn-lt"/>
                <a:cs typeface="+mn-lt"/>
              </a:rPr>
              <a:t> </a:t>
            </a:r>
            <a:r>
              <a:rPr lang="en-US" sz="1800" dirty="0" err="1">
                <a:latin typeface="Georgia Pro"/>
                <a:ea typeface="+mn-lt"/>
                <a:cs typeface="+mn-lt"/>
              </a:rPr>
              <a:t>nollahypoteesi</a:t>
            </a:r>
            <a:endParaRPr lang="en-US" sz="1800" dirty="0">
              <a:latin typeface="Georgia Pro"/>
              <a:ea typeface="Calibri" panose="020F0502020204030204"/>
              <a:cs typeface="Calibri" panose="020F0502020204030204"/>
            </a:endParaRPr>
          </a:p>
          <a:p>
            <a:pPr lvl="1" indent="-457200"/>
            <a:r>
              <a:rPr lang="en-US" sz="1800" err="1">
                <a:latin typeface="Georgia Pro"/>
                <a:ea typeface="+mn-lt"/>
                <a:cs typeface="+mn-lt"/>
              </a:rPr>
              <a:t>Päättele</a:t>
            </a:r>
            <a:r>
              <a:rPr lang="en-US" sz="1800" dirty="0">
                <a:latin typeface="Georgia Pro"/>
                <a:ea typeface="+mn-lt"/>
                <a:cs typeface="+mn-lt"/>
              </a:rPr>
              <a:t>, </a:t>
            </a:r>
            <a:r>
              <a:rPr lang="en-US" sz="1800" err="1">
                <a:latin typeface="Georgia Pro"/>
                <a:ea typeface="+mn-lt"/>
                <a:cs typeface="+mn-lt"/>
              </a:rPr>
              <a:t>että</a:t>
            </a:r>
            <a:r>
              <a:rPr lang="en-US" sz="1800" dirty="0">
                <a:latin typeface="Georgia Pro"/>
                <a:ea typeface="+mn-lt"/>
                <a:cs typeface="+mn-lt"/>
              </a:rPr>
              <a:t> </a:t>
            </a:r>
            <a:r>
              <a:rPr lang="en-US" sz="1800" err="1">
                <a:latin typeface="Georgia Pro"/>
                <a:ea typeface="+mn-lt"/>
                <a:cs typeface="+mn-lt"/>
              </a:rPr>
              <a:t>vaihtoehtoisen</a:t>
            </a:r>
            <a:r>
              <a:rPr lang="en-US" sz="1800" dirty="0">
                <a:latin typeface="Georgia Pro"/>
                <a:ea typeface="+mn-lt"/>
                <a:cs typeface="+mn-lt"/>
              </a:rPr>
              <a:t> </a:t>
            </a:r>
            <a:r>
              <a:rPr lang="en-US" sz="1800" err="1">
                <a:latin typeface="Georgia Pro"/>
                <a:ea typeface="+mn-lt"/>
                <a:cs typeface="+mn-lt"/>
              </a:rPr>
              <a:t>hypoteesin</a:t>
            </a:r>
            <a:r>
              <a:rPr lang="en-US" sz="1800" dirty="0">
                <a:latin typeface="Georgia Pro"/>
                <a:ea typeface="+mn-lt"/>
                <a:cs typeface="+mn-lt"/>
              </a:rPr>
              <a:t> (H1) </a:t>
            </a:r>
            <a:r>
              <a:rPr lang="en-US" sz="1800" err="1">
                <a:latin typeface="Georgia Pro"/>
                <a:ea typeface="+mn-lt"/>
                <a:cs typeface="+mn-lt"/>
              </a:rPr>
              <a:t>tueksi</a:t>
            </a:r>
            <a:r>
              <a:rPr lang="en-US" sz="1800" dirty="0">
                <a:latin typeface="Georgia Pro"/>
                <a:ea typeface="+mn-lt"/>
                <a:cs typeface="+mn-lt"/>
              </a:rPr>
              <a:t> on </a:t>
            </a:r>
            <a:r>
              <a:rPr lang="en-US" sz="1800" err="1">
                <a:latin typeface="Georgia Pro"/>
                <a:ea typeface="+mn-lt"/>
                <a:cs typeface="+mn-lt"/>
              </a:rPr>
              <a:t>riittävästi</a:t>
            </a:r>
            <a:r>
              <a:rPr lang="en-US" sz="1800" dirty="0">
                <a:latin typeface="Georgia Pro"/>
                <a:ea typeface="+mn-lt"/>
                <a:cs typeface="+mn-lt"/>
              </a:rPr>
              <a:t> </a:t>
            </a:r>
            <a:r>
              <a:rPr lang="en-US" sz="1800" err="1">
                <a:latin typeface="Georgia Pro"/>
                <a:ea typeface="+mn-lt"/>
                <a:cs typeface="+mn-lt"/>
              </a:rPr>
              <a:t>todistetta</a:t>
            </a:r>
            <a:endParaRPr lang="en-US" sz="1800">
              <a:latin typeface="Georgia Pro"/>
              <a:ea typeface="+mn-lt"/>
              <a:cs typeface="+mn-lt"/>
            </a:endParaRPr>
          </a:p>
          <a:p>
            <a:pPr lvl="1" indent="-457200"/>
            <a:r>
              <a:rPr lang="en-US" sz="1800" dirty="0">
                <a:latin typeface="Georgia Pro"/>
                <a:ea typeface="+mn-lt"/>
                <a:cs typeface="+mn-lt"/>
              </a:rPr>
              <a:t>Tulos on </a:t>
            </a:r>
            <a:r>
              <a:rPr lang="en-US" sz="1800" dirty="0" err="1">
                <a:latin typeface="Georgia Pro"/>
                <a:ea typeface="+mn-lt"/>
                <a:cs typeface="+mn-lt"/>
              </a:rPr>
              <a:t>tilastollisesti</a:t>
            </a:r>
            <a:r>
              <a:rPr lang="en-US" sz="1800" dirty="0">
                <a:latin typeface="Georgia Pro"/>
                <a:ea typeface="+mn-lt"/>
                <a:cs typeface="+mn-lt"/>
              </a:rPr>
              <a:t> </a:t>
            </a:r>
            <a:r>
              <a:rPr lang="en-US" sz="1800" dirty="0" err="1">
                <a:latin typeface="Georgia Pro"/>
                <a:ea typeface="+mn-lt"/>
                <a:cs typeface="+mn-lt"/>
              </a:rPr>
              <a:t>merkittävä</a:t>
            </a:r>
            <a:r>
              <a:rPr lang="en-US" sz="1800" dirty="0">
                <a:latin typeface="Georgia Pro"/>
                <a:ea typeface="+mn-lt"/>
                <a:cs typeface="+mn-lt"/>
              </a:rPr>
              <a:t> </a:t>
            </a:r>
            <a:endParaRPr lang="en-US" sz="1800" dirty="0">
              <a:latin typeface="Georgia Pro"/>
              <a:ea typeface="Calibri"/>
              <a:cs typeface="Calibri"/>
            </a:endParaRPr>
          </a:p>
          <a:p>
            <a:pPr lvl="1" indent="-457200"/>
            <a:endParaRPr lang="en-US" sz="1800" dirty="0">
              <a:latin typeface="Georgia Pro"/>
              <a:ea typeface="Calibri"/>
              <a:cs typeface="Calibri"/>
            </a:endParaRPr>
          </a:p>
          <a:p>
            <a:pPr lvl="1" indent="-457200"/>
            <a:endParaRPr lang="en-US" sz="1800" dirty="0">
              <a:latin typeface="Georgia Pro"/>
              <a:ea typeface="Calibri"/>
              <a:cs typeface="Calibri"/>
            </a:endParaRPr>
          </a:p>
          <a:p>
            <a:pPr lvl="1" indent="-457200"/>
            <a:r>
              <a:rPr lang="en-US" sz="1800" dirty="0">
                <a:latin typeface="Georgia Pro"/>
                <a:ea typeface="Calibri"/>
                <a:cs typeface="Calibri"/>
              </a:rPr>
              <a:t>Jos </a:t>
            </a:r>
            <a:r>
              <a:rPr lang="en-US" sz="1800" err="1">
                <a:latin typeface="Georgia Pro"/>
                <a:ea typeface="Calibri"/>
                <a:cs typeface="Calibri"/>
              </a:rPr>
              <a:t>testin</a:t>
            </a:r>
            <a:r>
              <a:rPr lang="en-US" sz="1800" dirty="0">
                <a:latin typeface="Georgia Pro"/>
                <a:ea typeface="Calibri"/>
                <a:cs typeface="Calibri"/>
              </a:rPr>
              <a:t> p-</a:t>
            </a:r>
            <a:r>
              <a:rPr lang="en-US" sz="1800" err="1">
                <a:latin typeface="Georgia Pro"/>
                <a:ea typeface="Calibri"/>
                <a:cs typeface="Calibri"/>
              </a:rPr>
              <a:t>arvo</a:t>
            </a:r>
            <a:r>
              <a:rPr lang="en-US" sz="1800" dirty="0">
                <a:latin typeface="Georgia Pro"/>
                <a:ea typeface="Calibri"/>
                <a:cs typeface="Calibri"/>
              </a:rPr>
              <a:t> on </a:t>
            </a:r>
            <a:r>
              <a:rPr lang="en-US" sz="1800" err="1">
                <a:latin typeface="Georgia Pro"/>
                <a:ea typeface="Calibri"/>
                <a:cs typeface="Calibri"/>
              </a:rPr>
              <a:t>suurempi</a:t>
            </a:r>
            <a:r>
              <a:rPr lang="en-US" sz="1800" dirty="0">
                <a:latin typeface="Georgia Pro"/>
                <a:ea typeface="Calibri"/>
                <a:cs typeface="Calibri"/>
              </a:rPr>
              <a:t> </a:t>
            </a:r>
            <a:r>
              <a:rPr lang="en-US" sz="1800" err="1">
                <a:latin typeface="Georgia Pro"/>
                <a:ea typeface="Calibri"/>
                <a:cs typeface="Calibri"/>
              </a:rPr>
              <a:t>kuin</a:t>
            </a:r>
            <a:r>
              <a:rPr lang="en-US" sz="1800" dirty="0">
                <a:latin typeface="Georgia Pro"/>
                <a:ea typeface="Calibri"/>
                <a:cs typeface="Calibri"/>
              </a:rPr>
              <a:t> 0.05</a:t>
            </a:r>
          </a:p>
          <a:p>
            <a:pPr marL="1028700" lvl="1" indent="-342900"/>
            <a:r>
              <a:rPr lang="en-US" sz="1800" err="1">
                <a:latin typeface="Georgia Pro"/>
                <a:ea typeface="Calibri"/>
                <a:cs typeface="Calibri"/>
              </a:rPr>
              <a:t>Nollahypoteesia</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voida</a:t>
            </a:r>
            <a:r>
              <a:rPr lang="en-US" sz="1800" dirty="0">
                <a:latin typeface="Georgia Pro"/>
                <a:ea typeface="Calibri"/>
                <a:cs typeface="Calibri"/>
              </a:rPr>
              <a:t> </a:t>
            </a:r>
            <a:r>
              <a:rPr lang="en-US" sz="1800" err="1">
                <a:latin typeface="Georgia Pro"/>
                <a:ea typeface="Calibri"/>
                <a:cs typeface="Calibri"/>
              </a:rPr>
              <a:t>hylätä</a:t>
            </a:r>
            <a:endParaRPr lang="en-US" sz="1800" dirty="0">
              <a:latin typeface="Georgia Pro"/>
              <a:ea typeface="Calibri"/>
              <a:cs typeface="Calibri"/>
            </a:endParaRPr>
          </a:p>
          <a:p>
            <a:pPr marL="1028700" lvl="1" indent="-342900"/>
            <a:r>
              <a:rPr lang="en-US" sz="1800" dirty="0" err="1">
                <a:latin typeface="Georgia Pro"/>
                <a:ea typeface="Calibri"/>
                <a:cs typeface="Calibri"/>
              </a:rPr>
              <a:t>Päättele</a:t>
            </a:r>
            <a:r>
              <a:rPr lang="en-US" sz="1800" dirty="0">
                <a:latin typeface="Georgia Pro"/>
                <a:ea typeface="Calibri"/>
                <a:cs typeface="Calibri"/>
              </a:rPr>
              <a:t>, </a:t>
            </a:r>
            <a:r>
              <a:rPr lang="en-US" sz="1800" dirty="0" err="1">
                <a:latin typeface="Georgia Pro"/>
                <a:ea typeface="Calibri"/>
                <a:cs typeface="Calibri"/>
              </a:rPr>
              <a:t>että</a:t>
            </a:r>
            <a:r>
              <a:rPr lang="en-US" sz="1800" dirty="0">
                <a:latin typeface="Georgia Pro"/>
                <a:ea typeface="Calibri"/>
                <a:cs typeface="Calibri"/>
              </a:rPr>
              <a:t> </a:t>
            </a:r>
            <a:r>
              <a:rPr lang="en-US" sz="1800" dirty="0" err="1">
                <a:latin typeface="Georgia Pro"/>
                <a:ea typeface="Calibri"/>
                <a:cs typeface="Calibri"/>
              </a:rPr>
              <a:t>ei</a:t>
            </a:r>
            <a:r>
              <a:rPr lang="en-US" sz="1800" dirty="0">
                <a:latin typeface="Georgia Pro"/>
                <a:ea typeface="Calibri"/>
                <a:cs typeface="Calibri"/>
              </a:rPr>
              <a:t> ole </a:t>
            </a:r>
            <a:r>
              <a:rPr lang="en-US" sz="1800" dirty="0" err="1">
                <a:latin typeface="Georgia Pro"/>
                <a:ea typeface="Calibri"/>
                <a:cs typeface="Calibri"/>
              </a:rPr>
              <a:t>tarpeeksi</a:t>
            </a:r>
            <a:r>
              <a:rPr lang="en-US" sz="1800" dirty="0">
                <a:latin typeface="Georgia Pro"/>
                <a:ea typeface="Calibri"/>
                <a:cs typeface="Calibri"/>
              </a:rPr>
              <a:t> </a:t>
            </a:r>
            <a:r>
              <a:rPr lang="en-US" sz="1800" dirty="0" err="1">
                <a:latin typeface="Georgia Pro"/>
                <a:ea typeface="Calibri"/>
                <a:cs typeface="Calibri"/>
              </a:rPr>
              <a:t>todistetta</a:t>
            </a:r>
            <a:r>
              <a:rPr lang="en-US" sz="1800" dirty="0">
                <a:latin typeface="Georgia Pro"/>
                <a:ea typeface="Calibri"/>
                <a:cs typeface="Calibri"/>
              </a:rPr>
              <a:t> </a:t>
            </a:r>
            <a:r>
              <a:rPr lang="en-US" sz="1800" dirty="0" err="1">
                <a:latin typeface="Georgia Pro"/>
                <a:ea typeface="Calibri"/>
                <a:cs typeface="Calibri"/>
              </a:rPr>
              <a:t>hyväksyä</a:t>
            </a:r>
            <a:r>
              <a:rPr lang="en-US" sz="1800" dirty="0">
                <a:latin typeface="Georgia Pro"/>
                <a:ea typeface="Calibri"/>
                <a:cs typeface="Calibri"/>
              </a:rPr>
              <a:t> </a:t>
            </a:r>
            <a:r>
              <a:rPr lang="en-US" sz="1800" dirty="0" err="1">
                <a:latin typeface="Georgia Pro"/>
                <a:ea typeface="Calibri"/>
                <a:cs typeface="Calibri"/>
              </a:rPr>
              <a:t>vaihtoehtoinen</a:t>
            </a:r>
            <a:r>
              <a:rPr lang="en-US" sz="1800" dirty="0">
                <a:latin typeface="Georgia Pro"/>
                <a:ea typeface="Calibri"/>
                <a:cs typeface="Calibri"/>
              </a:rPr>
              <a:t> </a:t>
            </a:r>
            <a:r>
              <a:rPr lang="en-US" sz="1800" dirty="0" err="1">
                <a:latin typeface="Georgia Pro"/>
                <a:ea typeface="Calibri"/>
                <a:cs typeface="Calibri"/>
              </a:rPr>
              <a:t>hypoteesi</a:t>
            </a:r>
            <a:endParaRPr lang="en-US" sz="1800" dirty="0">
              <a:latin typeface="Georgia Pro"/>
              <a:ea typeface="Calibri"/>
              <a:cs typeface="Calibri"/>
            </a:endParaRPr>
          </a:p>
          <a:p>
            <a:pPr marL="1028700" lvl="1" indent="-342900"/>
            <a:r>
              <a:rPr lang="en-US" sz="1800" err="1">
                <a:latin typeface="Georgia Pro"/>
                <a:ea typeface="Calibri"/>
                <a:cs typeface="Calibri"/>
              </a:rPr>
              <a:t>Tulosta</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pidetä</a:t>
            </a:r>
            <a:r>
              <a:rPr lang="en-US" sz="1800" dirty="0">
                <a:latin typeface="Georgia Pro"/>
                <a:ea typeface="Calibri"/>
                <a:cs typeface="Calibri"/>
              </a:rPr>
              <a:t> </a:t>
            </a:r>
            <a:r>
              <a:rPr lang="en-US" sz="1800" err="1">
                <a:latin typeface="Georgia Pro"/>
                <a:ea typeface="Calibri"/>
                <a:cs typeface="Calibri"/>
              </a:rPr>
              <a:t>tilastollisesti</a:t>
            </a:r>
            <a:r>
              <a:rPr lang="en-US" sz="1800" dirty="0">
                <a:latin typeface="Georgia Pro"/>
                <a:ea typeface="Calibri"/>
                <a:cs typeface="Calibri"/>
              </a:rPr>
              <a:t> </a:t>
            </a:r>
            <a:r>
              <a:rPr lang="en-US" sz="1800" err="1">
                <a:latin typeface="Georgia Pro"/>
                <a:ea typeface="Calibri"/>
                <a:cs typeface="Calibri"/>
              </a:rPr>
              <a:t>merkittävänä</a:t>
            </a:r>
            <a:r>
              <a:rPr lang="en-US" sz="1800" dirty="0">
                <a:latin typeface="Georgia Pro"/>
                <a:ea typeface="Calibri"/>
                <a:cs typeface="Calibri"/>
              </a:rPr>
              <a:t> </a:t>
            </a:r>
            <a:r>
              <a:rPr lang="en-US" sz="1800" err="1">
                <a:latin typeface="Georgia Pro"/>
                <a:ea typeface="Calibri"/>
                <a:cs typeface="Calibri"/>
              </a:rPr>
              <a:t>valitulla</a:t>
            </a:r>
            <a:r>
              <a:rPr lang="en-US" sz="1800" dirty="0">
                <a:latin typeface="Georgia Pro"/>
                <a:ea typeface="Calibri"/>
                <a:cs typeface="Calibri"/>
              </a:rPr>
              <a:t> </a:t>
            </a:r>
            <a:r>
              <a:rPr lang="en-US" sz="1800" err="1">
                <a:latin typeface="Georgia Pro"/>
                <a:ea typeface="Calibri"/>
                <a:cs typeface="Calibri"/>
              </a:rPr>
              <a:t>merkittävyystasolla</a:t>
            </a:r>
            <a:r>
              <a:rPr lang="en-US" sz="1800" dirty="0">
                <a:latin typeface="Georgia Pro"/>
                <a:ea typeface="Calibri"/>
                <a:cs typeface="Calibri"/>
              </a:rPr>
              <a:t> </a:t>
            </a:r>
          </a:p>
          <a:p>
            <a:pPr marL="1028700" lvl="1" indent="-342900"/>
            <a:r>
              <a:rPr lang="en-US" sz="1800" dirty="0">
                <a:latin typeface="Georgia Pro"/>
                <a:ea typeface="Calibri"/>
                <a:cs typeface="Calibri"/>
              </a:rPr>
              <a:t>Ei </a:t>
            </a:r>
            <a:r>
              <a:rPr lang="en-US" sz="1800" dirty="0" err="1">
                <a:latin typeface="Georgia Pro"/>
                <a:ea typeface="Calibri"/>
                <a:cs typeface="Calibri"/>
              </a:rPr>
              <a:t>tarkoita</a:t>
            </a:r>
            <a:r>
              <a:rPr lang="en-US" sz="1800" dirty="0">
                <a:latin typeface="Georgia Pro"/>
                <a:ea typeface="Calibri"/>
                <a:cs typeface="Calibri"/>
              </a:rPr>
              <a:t> </a:t>
            </a:r>
            <a:r>
              <a:rPr lang="en-US" sz="1800" dirty="0" err="1">
                <a:latin typeface="Georgia Pro"/>
                <a:ea typeface="Calibri"/>
                <a:cs typeface="Calibri"/>
              </a:rPr>
              <a:t>sitä</a:t>
            </a:r>
            <a:r>
              <a:rPr lang="en-US" sz="1800" dirty="0">
                <a:latin typeface="Georgia Pro"/>
                <a:ea typeface="Calibri"/>
                <a:cs typeface="Calibri"/>
              </a:rPr>
              <a:t>, </a:t>
            </a:r>
            <a:r>
              <a:rPr lang="en-US" sz="1800" dirty="0" err="1">
                <a:latin typeface="Georgia Pro"/>
                <a:ea typeface="Calibri"/>
                <a:cs typeface="Calibri"/>
              </a:rPr>
              <a:t>että</a:t>
            </a:r>
            <a:r>
              <a:rPr lang="en-US" sz="1800" dirty="0">
                <a:latin typeface="Georgia Pro"/>
                <a:ea typeface="Calibri"/>
                <a:cs typeface="Calibri"/>
              </a:rPr>
              <a:t> </a:t>
            </a:r>
            <a:r>
              <a:rPr lang="en-US" sz="1800" dirty="0" err="1">
                <a:latin typeface="Georgia Pro"/>
                <a:ea typeface="Calibri"/>
                <a:cs typeface="Calibri"/>
              </a:rPr>
              <a:t>vaihtoehtoinen</a:t>
            </a:r>
            <a:r>
              <a:rPr lang="en-US" sz="1800" dirty="0">
                <a:latin typeface="Georgia Pro"/>
                <a:ea typeface="Calibri"/>
                <a:cs typeface="Calibri"/>
              </a:rPr>
              <a:t> </a:t>
            </a:r>
            <a:r>
              <a:rPr lang="en-US" sz="1800" dirty="0" err="1">
                <a:latin typeface="Georgia Pro"/>
                <a:ea typeface="Calibri"/>
                <a:cs typeface="Calibri"/>
              </a:rPr>
              <a:t>hypoteesi</a:t>
            </a:r>
            <a:r>
              <a:rPr lang="en-US" sz="1800" dirty="0">
                <a:latin typeface="Georgia Pro"/>
                <a:ea typeface="Calibri"/>
                <a:cs typeface="Calibri"/>
              </a:rPr>
              <a:t> </a:t>
            </a:r>
            <a:r>
              <a:rPr lang="en-US" sz="1800" dirty="0" err="1">
                <a:latin typeface="Georgia Pro"/>
                <a:ea typeface="Calibri"/>
                <a:cs typeface="Calibri"/>
              </a:rPr>
              <a:t>voidaan</a:t>
            </a:r>
            <a:r>
              <a:rPr lang="en-US" sz="1800" dirty="0">
                <a:latin typeface="Georgia Pro"/>
                <a:ea typeface="Calibri"/>
                <a:cs typeface="Calibri"/>
              </a:rPr>
              <a:t> </a:t>
            </a:r>
            <a:r>
              <a:rPr lang="en-US" sz="1800" dirty="0" err="1">
                <a:latin typeface="Georgia Pro"/>
                <a:ea typeface="Calibri"/>
                <a:cs typeface="Calibri"/>
              </a:rPr>
              <a:t>hyväksyä</a:t>
            </a:r>
            <a:endParaRPr lang="en-US" sz="1800" dirty="0">
              <a:latin typeface="Georgia Pro"/>
              <a:ea typeface="Calibri"/>
              <a:cs typeface="Calibri"/>
            </a:endParaRPr>
          </a:p>
          <a:p>
            <a:endParaRPr lang="en-US" sz="1000">
              <a:ea typeface="Calibri"/>
              <a:cs typeface="Calibri"/>
            </a:endParaRPr>
          </a:p>
        </p:txBody>
      </p:sp>
    </p:spTree>
    <p:extLst>
      <p:ext uri="{BB962C8B-B14F-4D97-AF65-F5344CB8AC3E}">
        <p14:creationId xmlns:p14="http://schemas.microsoft.com/office/powerpoint/2010/main" val="339027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497EF-2A20-45A5-C0CC-A88E50CA3D60}"/>
              </a:ext>
            </a:extLst>
          </p:cNvPr>
          <p:cNvSpPr>
            <a:spLocks noGrp="1"/>
          </p:cNvSpPr>
          <p:nvPr>
            <p:ph type="title"/>
          </p:nvPr>
        </p:nvSpPr>
        <p:spPr>
          <a:xfrm>
            <a:off x="6513788" y="365125"/>
            <a:ext cx="4840010" cy="1807305"/>
          </a:xfrm>
        </p:spPr>
        <p:txBody>
          <a:bodyPr>
            <a:normAutofit/>
          </a:bodyPr>
          <a:lstStyle/>
          <a:p>
            <a:r>
              <a:rPr lang="en-US">
                <a:latin typeface="Georgia Pro"/>
                <a:ea typeface="+mj-lt"/>
                <a:cs typeface="+mj-lt"/>
              </a:rPr>
              <a:t>p-</a:t>
            </a:r>
            <a:r>
              <a:rPr lang="en-US" err="1">
                <a:latin typeface="Georgia Pro"/>
                <a:ea typeface="+mj-lt"/>
                <a:cs typeface="+mj-lt"/>
              </a:rPr>
              <a:t>arvo</a:t>
            </a:r>
            <a:r>
              <a:rPr lang="en-US">
                <a:latin typeface="Georgia Pro"/>
                <a:ea typeface="+mj-lt"/>
                <a:cs typeface="+mj-lt"/>
              </a:rPr>
              <a:t> video </a:t>
            </a:r>
          </a:p>
        </p:txBody>
      </p:sp>
      <p:pic>
        <p:nvPicPr>
          <p:cNvPr id="5" name="Picture 4" descr="Topographic Maps and Slopes">
            <a:extLst>
              <a:ext uri="{FF2B5EF4-FFF2-40B4-BE49-F238E27FC236}">
                <a16:creationId xmlns:a16="http://schemas.microsoft.com/office/drawing/2014/main" id="{3B9ED9CC-73C2-4601-DFA1-CE79839FAC50}"/>
              </a:ext>
            </a:extLst>
          </p:cNvPr>
          <p:cNvPicPr>
            <a:picLocks noChangeAspect="1"/>
          </p:cNvPicPr>
          <p:nvPr/>
        </p:nvPicPr>
        <p:blipFill rotWithShape="1">
          <a:blip r:embed="rId2"/>
          <a:srcRect l="614" r="61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88BD4E3-1B66-BA93-3C3A-33B7E17F6776}"/>
              </a:ext>
            </a:extLst>
          </p:cNvPr>
          <p:cNvSpPr>
            <a:spLocks noGrp="1"/>
          </p:cNvSpPr>
          <p:nvPr>
            <p:ph idx="1"/>
          </p:nvPr>
        </p:nvSpPr>
        <p:spPr>
          <a:xfrm>
            <a:off x="6510608" y="2585244"/>
            <a:ext cx="4769672" cy="3843666"/>
          </a:xfrm>
        </p:spPr>
        <p:txBody>
          <a:bodyPr vert="horz" lIns="91440" tIns="45720" rIns="91440" bIns="45720" rtlCol="0" anchor="t">
            <a:noAutofit/>
          </a:bodyPr>
          <a:lstStyle/>
          <a:p>
            <a:r>
              <a:rPr lang="en-US">
                <a:latin typeface="Georgia Pro"/>
                <a:ea typeface="Calibri"/>
                <a:cs typeface="Arial"/>
                <a:hlinkClick r:id="rId3"/>
              </a:rPr>
              <a:t>https://www.youtube.com/watch?v=3viE4s-Xm7U</a:t>
            </a:r>
            <a:endParaRPr lang="en-US">
              <a:latin typeface="Georgia Pro"/>
              <a:ea typeface="Calibri"/>
              <a:cs typeface="Arial"/>
            </a:endParaRPr>
          </a:p>
          <a:p>
            <a:r>
              <a:rPr lang="en-US" dirty="0" err="1">
                <a:latin typeface="Georgia Pro"/>
                <a:ea typeface="Calibri"/>
                <a:cs typeface="Arial"/>
              </a:rPr>
              <a:t>Älä</a:t>
            </a:r>
            <a:r>
              <a:rPr lang="en-US" dirty="0">
                <a:latin typeface="Georgia Pro"/>
                <a:ea typeface="Calibri"/>
                <a:cs typeface="Arial"/>
              </a:rPr>
              <a:t> </a:t>
            </a:r>
            <a:r>
              <a:rPr lang="en-US" dirty="0" err="1">
                <a:latin typeface="Georgia Pro"/>
                <a:ea typeface="Calibri"/>
                <a:cs typeface="Arial"/>
              </a:rPr>
              <a:t>välitä</a:t>
            </a:r>
            <a:r>
              <a:rPr lang="en-US" dirty="0">
                <a:latin typeface="Georgia Pro"/>
                <a:ea typeface="Calibri"/>
                <a:cs typeface="Arial"/>
              </a:rPr>
              <a:t> </a:t>
            </a:r>
            <a:r>
              <a:rPr lang="en-US" dirty="0" err="1">
                <a:latin typeface="Georgia Pro"/>
                <a:ea typeface="Calibri"/>
                <a:cs typeface="Arial"/>
              </a:rPr>
              <a:t>sanoista</a:t>
            </a:r>
            <a:r>
              <a:rPr lang="en-US" dirty="0">
                <a:latin typeface="Georgia Pro"/>
                <a:ea typeface="Calibri"/>
                <a:cs typeface="Arial"/>
              </a:rPr>
              <a:t> "effect" ja "experiment" </a:t>
            </a:r>
          </a:p>
          <a:p>
            <a:r>
              <a:rPr lang="en-US" dirty="0" err="1">
                <a:latin typeface="Georgia Pro"/>
                <a:ea typeface="Calibri"/>
                <a:cs typeface="Arial"/>
              </a:rPr>
              <a:t>Käytetään</a:t>
            </a:r>
            <a:r>
              <a:rPr lang="en-US" dirty="0">
                <a:latin typeface="Georgia Pro"/>
                <a:ea typeface="Calibri"/>
                <a:cs typeface="Arial"/>
              </a:rPr>
              <a:t> </a:t>
            </a:r>
            <a:r>
              <a:rPr lang="en-US" dirty="0" err="1">
                <a:latin typeface="Georgia Pro"/>
                <a:ea typeface="Calibri"/>
                <a:cs typeface="Arial"/>
              </a:rPr>
              <a:t>tällä</a:t>
            </a:r>
            <a:r>
              <a:rPr lang="en-US" dirty="0">
                <a:latin typeface="Georgia Pro"/>
                <a:ea typeface="Calibri"/>
                <a:cs typeface="Arial"/>
              </a:rPr>
              <a:t> </a:t>
            </a:r>
            <a:r>
              <a:rPr lang="en-US" dirty="0" err="1">
                <a:latin typeface="Georgia Pro"/>
                <a:ea typeface="Calibri"/>
                <a:cs typeface="Arial"/>
              </a:rPr>
              <a:t>kurssilla</a:t>
            </a:r>
            <a:r>
              <a:rPr lang="en-US" dirty="0">
                <a:latin typeface="Georgia Pro"/>
                <a:ea typeface="Calibri"/>
                <a:cs typeface="Arial"/>
              </a:rPr>
              <a:t> </a:t>
            </a:r>
            <a:r>
              <a:rPr lang="en-US" dirty="0" err="1">
                <a:latin typeface="Georgia Pro"/>
                <a:ea typeface="Calibri"/>
                <a:cs typeface="Arial"/>
              </a:rPr>
              <a:t>merkittävyyden</a:t>
            </a:r>
            <a:r>
              <a:rPr lang="en-US" dirty="0">
                <a:latin typeface="Georgia Pro"/>
                <a:ea typeface="Calibri"/>
                <a:cs typeface="Arial"/>
              </a:rPr>
              <a:t> </a:t>
            </a:r>
            <a:r>
              <a:rPr lang="en-US" dirty="0" err="1">
                <a:latin typeface="Georgia Pro"/>
                <a:ea typeface="Calibri"/>
                <a:cs typeface="Arial"/>
              </a:rPr>
              <a:t>arvona</a:t>
            </a:r>
            <a:r>
              <a:rPr lang="en-US" dirty="0">
                <a:latin typeface="Georgia Pro"/>
                <a:ea typeface="Calibri"/>
                <a:cs typeface="Arial"/>
              </a:rPr>
              <a:t> p=0.05</a:t>
            </a:r>
            <a:endParaRPr lang="en-US" dirty="0">
              <a:latin typeface="Georgia Pro"/>
              <a:cs typeface="Arial"/>
            </a:endParaRPr>
          </a:p>
          <a:p>
            <a:endParaRPr lang="en-US" sz="1000">
              <a:ea typeface="Calibri"/>
              <a:cs typeface="Calibri"/>
            </a:endParaRPr>
          </a:p>
        </p:txBody>
      </p:sp>
    </p:spTree>
    <p:extLst>
      <p:ext uri="{BB962C8B-B14F-4D97-AF65-F5344CB8AC3E}">
        <p14:creationId xmlns:p14="http://schemas.microsoft.com/office/powerpoint/2010/main" val="399673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1411B35-433B-CFEF-6F21-043FEACBD910}"/>
              </a:ext>
            </a:extLst>
          </p:cNvPr>
          <p:cNvSpPr>
            <a:spLocks noGrp="1"/>
          </p:cNvSpPr>
          <p:nvPr>
            <p:ph type="title"/>
          </p:nvPr>
        </p:nvSpPr>
        <p:spPr>
          <a:xfrm>
            <a:off x="528234" y="713312"/>
            <a:ext cx="4348566" cy="5431376"/>
          </a:xfrm>
        </p:spPr>
        <p:txBody>
          <a:bodyPr>
            <a:normAutofit/>
          </a:bodyPr>
          <a:lstStyle/>
          <a:p>
            <a:r>
              <a:rPr lang="en-US" err="1">
                <a:latin typeface="Georgia Pro"/>
                <a:ea typeface="Calibri Light"/>
                <a:cs typeface="Calibri Light"/>
              </a:rPr>
              <a:t>Tilastollisen</a:t>
            </a:r>
            <a:r>
              <a:rPr lang="en-US">
                <a:latin typeface="Georgia Pro"/>
                <a:ea typeface="Calibri Light"/>
                <a:cs typeface="Calibri Light"/>
              </a:rPr>
              <a:t> </a:t>
            </a:r>
            <a:r>
              <a:rPr lang="en-US" err="1">
                <a:latin typeface="Georgia Pro"/>
                <a:ea typeface="Calibri Light"/>
                <a:cs typeface="Calibri Light"/>
              </a:rPr>
              <a:t>testin</a:t>
            </a:r>
            <a:r>
              <a:rPr lang="en-US">
                <a:latin typeface="Georgia Pro"/>
                <a:ea typeface="Calibri Light"/>
                <a:cs typeface="Calibri Light"/>
              </a:rPr>
              <a:t> p-</a:t>
            </a:r>
            <a:r>
              <a:rPr lang="en-US" err="1">
                <a:latin typeface="Georgia Pro"/>
                <a:ea typeface="Calibri Light"/>
                <a:cs typeface="Calibri Light"/>
              </a:rPr>
              <a:t>arvon</a:t>
            </a:r>
            <a:r>
              <a:rPr lang="en-US">
                <a:latin typeface="Georgia Pro"/>
                <a:ea typeface="Calibri Light"/>
                <a:cs typeface="Calibri Light"/>
              </a:rPr>
              <a:t> </a:t>
            </a:r>
            <a:r>
              <a:rPr lang="en-US" err="1">
                <a:latin typeface="Georgia Pro"/>
                <a:ea typeface="Calibri Light"/>
                <a:cs typeface="Calibri Light"/>
              </a:rPr>
              <a:t>tulkinta</a:t>
            </a:r>
            <a:endParaRPr lang="en-US" err="1">
              <a:latin typeface="Georgia Pro"/>
            </a:endParaRPr>
          </a:p>
        </p:txBody>
      </p:sp>
      <p:sp>
        <p:nvSpPr>
          <p:cNvPr id="3" name="Content Placeholder 2">
            <a:extLst>
              <a:ext uri="{FF2B5EF4-FFF2-40B4-BE49-F238E27FC236}">
                <a16:creationId xmlns:a16="http://schemas.microsoft.com/office/drawing/2014/main" id="{5C7708E3-8EE0-4FA6-246B-4CA7C22181F3}"/>
              </a:ext>
            </a:extLst>
          </p:cNvPr>
          <p:cNvSpPr>
            <a:spLocks noGrp="1"/>
          </p:cNvSpPr>
          <p:nvPr>
            <p:ph idx="1"/>
          </p:nvPr>
        </p:nvSpPr>
        <p:spPr>
          <a:xfrm>
            <a:off x="6095999" y="713313"/>
            <a:ext cx="5257801" cy="5431376"/>
          </a:xfrm>
        </p:spPr>
        <p:txBody>
          <a:bodyPr vert="horz" lIns="91440" tIns="45720" rIns="91440" bIns="45720" rtlCol="0" anchor="ctr">
            <a:normAutofit/>
          </a:bodyPr>
          <a:lstStyle/>
          <a:p>
            <a:r>
              <a:rPr lang="en-US" sz="2000">
                <a:latin typeface="Georgia Pro"/>
                <a:ea typeface="Calibri"/>
                <a:cs typeface="Calibri"/>
              </a:rPr>
              <a:t>Keskitytään tällä kurssilla tarkastelemaan vain tilastollisten testien p-arvoa (tilastolliset testit tuottavat muitakin arvoja) </a:t>
            </a:r>
          </a:p>
          <a:p>
            <a:r>
              <a:rPr lang="en-US" sz="2000">
                <a:latin typeface="Georgia Pro"/>
                <a:ea typeface="Calibri"/>
                <a:cs typeface="Calibri"/>
              </a:rPr>
              <a:t>Tilastollisen testin p-arvon perusteella aiemmin muodostetut hypoteesit hyväksytään tai hylätään</a:t>
            </a:r>
          </a:p>
          <a:p>
            <a:r>
              <a:rPr lang="en-US" sz="2000">
                <a:latin typeface="Georgia Pro"/>
                <a:ea typeface="Calibri"/>
                <a:cs typeface="Calibri"/>
              </a:rPr>
              <a:t>Esimerkiksi: H1 hypoteesi on, </a:t>
            </a:r>
            <a:r>
              <a:rPr lang="en-US" sz="2000">
                <a:latin typeface="Georgia Pro"/>
                <a:ea typeface="+mn-lt"/>
                <a:cs typeface="+mn-lt"/>
              </a:rPr>
              <a:t>että ryhmän 1 (on opiskelija) ja ryhmän 2 (ei ole opiskelija) viikossa keskimäärin käyttämän rahan määrällä (ilmoitettu euroissa) on tilastollisesti merkittävä ero. H0 on, että keskiarvojen välillä ei ole merkittävää eroa.  </a:t>
            </a:r>
          </a:p>
          <a:p>
            <a:endParaRPr lang="en-US" sz="2000">
              <a:latin typeface="Georgia Pro"/>
              <a:ea typeface="+mn-lt"/>
              <a:cs typeface="+mn-lt"/>
            </a:endParaRPr>
          </a:p>
          <a:p>
            <a:endParaRPr lang="en-US" sz="2000" b="1">
              <a:latin typeface="Georgia Pro"/>
              <a:ea typeface="Calibri"/>
              <a:cs typeface="Calibri"/>
            </a:endParaRPr>
          </a:p>
        </p:txBody>
      </p:sp>
    </p:spTree>
    <p:extLst>
      <p:ext uri="{BB962C8B-B14F-4D97-AF65-F5344CB8AC3E}">
        <p14:creationId xmlns:p14="http://schemas.microsoft.com/office/powerpoint/2010/main" val="360771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3FC-5125-5323-2C0C-457AAFFA42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49A917-1882-D59C-A066-E67A57E03ED8}"/>
              </a:ext>
            </a:extLst>
          </p:cNvPr>
          <p:cNvSpPr>
            <a:spLocks noGrp="1"/>
          </p:cNvSpPr>
          <p:nvPr>
            <p:ph idx="1"/>
          </p:nvPr>
        </p:nvSpPr>
        <p:spPr>
          <a:xfrm>
            <a:off x="838200" y="1567717"/>
            <a:ext cx="10515600" cy="4351338"/>
          </a:xfrm>
        </p:spPr>
        <p:txBody>
          <a:bodyPr vert="horz" lIns="91440" tIns="45720" rIns="91440" bIns="45720" rtlCol="0" anchor="t">
            <a:normAutofit/>
          </a:bodyPr>
          <a:lstStyle/>
          <a:p>
            <a:r>
              <a:rPr lang="en-US" sz="2000">
                <a:latin typeface="Georgia Pro"/>
                <a:cs typeface="Arial"/>
              </a:rPr>
              <a:t>Jos p-</a:t>
            </a:r>
            <a:r>
              <a:rPr lang="en-US" sz="2000" err="1">
                <a:latin typeface="Georgia Pro"/>
                <a:cs typeface="Arial"/>
              </a:rPr>
              <a:t>arvo</a:t>
            </a:r>
            <a:r>
              <a:rPr lang="en-US" sz="2000">
                <a:latin typeface="Georgia Pro"/>
                <a:cs typeface="Arial"/>
              </a:rPr>
              <a:t> on </a:t>
            </a:r>
            <a:r>
              <a:rPr lang="en-US" sz="2000" err="1">
                <a:latin typeface="Georgia Pro"/>
                <a:cs typeface="Arial"/>
              </a:rPr>
              <a:t>suurempi</a:t>
            </a:r>
            <a:r>
              <a:rPr lang="en-US" sz="2000">
                <a:latin typeface="Georgia Pro"/>
                <a:cs typeface="Arial"/>
              </a:rPr>
              <a:t> </a:t>
            </a:r>
            <a:r>
              <a:rPr lang="en-US" sz="2000" err="1">
                <a:latin typeface="Georgia Pro"/>
                <a:cs typeface="Arial"/>
              </a:rPr>
              <a:t>kuin</a:t>
            </a:r>
            <a:r>
              <a:rPr lang="en-US" sz="2000">
                <a:latin typeface="Georgia Pro"/>
                <a:cs typeface="Arial"/>
              </a:rPr>
              <a:t> 0.05, H1 </a:t>
            </a:r>
            <a:r>
              <a:rPr lang="en-US" sz="2000" err="1">
                <a:latin typeface="Georgia Pro"/>
                <a:cs typeface="Arial"/>
              </a:rPr>
              <a:t>hypoteesi</a:t>
            </a:r>
            <a:r>
              <a:rPr lang="en-US" sz="2000">
                <a:latin typeface="Georgia Pro"/>
                <a:cs typeface="Arial"/>
              </a:rPr>
              <a:t> </a:t>
            </a:r>
            <a:r>
              <a:rPr lang="en-US" sz="2000" err="1">
                <a:latin typeface="Georgia Pro"/>
                <a:cs typeface="Arial"/>
              </a:rPr>
              <a:t>hylätään</a:t>
            </a:r>
            <a:r>
              <a:rPr lang="en-US" sz="2000">
                <a:latin typeface="Georgia Pro"/>
                <a:cs typeface="Arial"/>
              </a:rPr>
              <a:t> ja H0 </a:t>
            </a:r>
            <a:r>
              <a:rPr lang="en-US" sz="2000" err="1">
                <a:latin typeface="Georgia Pro"/>
                <a:cs typeface="Arial"/>
              </a:rPr>
              <a:t>hyväksytään</a:t>
            </a:r>
            <a:r>
              <a:rPr lang="en-US" sz="2000">
                <a:latin typeface="Georgia Pro"/>
                <a:cs typeface="Arial"/>
              </a:rPr>
              <a:t>. </a:t>
            </a:r>
            <a:r>
              <a:rPr lang="en-US" sz="2000" err="1">
                <a:latin typeface="Georgia Pro"/>
                <a:cs typeface="Arial"/>
              </a:rPr>
              <a:t>Vastaus</a:t>
            </a:r>
            <a:r>
              <a:rPr lang="en-US" sz="2000">
                <a:latin typeface="Georgia Pro"/>
                <a:cs typeface="Arial"/>
              </a:rPr>
              <a:t> on: </a:t>
            </a:r>
            <a:r>
              <a:rPr lang="en-US" sz="2000" err="1">
                <a:latin typeface="Georgia Pro"/>
                <a:cs typeface="Arial"/>
              </a:rPr>
              <a:t>ryhmien</a:t>
            </a:r>
            <a:r>
              <a:rPr lang="en-US" sz="2000">
                <a:latin typeface="Georgia Pro"/>
                <a:cs typeface="Arial"/>
              </a:rPr>
              <a:t> 1 ja 2 </a:t>
            </a:r>
            <a:r>
              <a:rPr lang="en-US" sz="2000" err="1">
                <a:latin typeface="Georgia Pro"/>
                <a:cs typeface="Arial"/>
              </a:rPr>
              <a:t>käyttämän</a:t>
            </a:r>
            <a:r>
              <a:rPr lang="en-US" sz="2000">
                <a:latin typeface="Georgia Pro"/>
                <a:cs typeface="Arial"/>
              </a:rPr>
              <a:t> </a:t>
            </a:r>
            <a:r>
              <a:rPr lang="en-US" sz="2000" err="1">
                <a:latin typeface="Georgia Pro"/>
                <a:cs typeface="Arial"/>
              </a:rPr>
              <a:t>rahamäärän</a:t>
            </a:r>
            <a:r>
              <a:rPr lang="en-US" sz="2000">
                <a:latin typeface="Georgia Pro"/>
                <a:cs typeface="Arial"/>
              </a:rPr>
              <a:t> </a:t>
            </a:r>
            <a:r>
              <a:rPr lang="en-US" sz="2000" err="1">
                <a:latin typeface="Georgia Pro"/>
                <a:cs typeface="Arial"/>
              </a:rPr>
              <a:t>keskiarvot</a:t>
            </a:r>
            <a:r>
              <a:rPr lang="en-US" sz="2000">
                <a:latin typeface="Georgia Pro"/>
                <a:cs typeface="Arial"/>
              </a:rPr>
              <a:t> </a:t>
            </a:r>
            <a:r>
              <a:rPr lang="en-US" sz="2000" err="1">
                <a:latin typeface="Georgia Pro"/>
                <a:cs typeface="Arial"/>
              </a:rPr>
              <a:t>ovat</a:t>
            </a:r>
            <a:r>
              <a:rPr lang="en-US" sz="2000">
                <a:latin typeface="Georgia Pro"/>
                <a:cs typeface="Arial"/>
              </a:rPr>
              <a:t> </a:t>
            </a:r>
            <a:r>
              <a:rPr lang="en-US" sz="2000" err="1">
                <a:latin typeface="Georgia Pro"/>
                <a:cs typeface="Arial"/>
              </a:rPr>
              <a:t>tilastollisesti</a:t>
            </a:r>
            <a:r>
              <a:rPr lang="en-US" sz="2000">
                <a:latin typeface="Georgia Pro"/>
                <a:cs typeface="Arial"/>
              </a:rPr>
              <a:t> </a:t>
            </a:r>
            <a:r>
              <a:rPr lang="en-US" sz="2000" err="1">
                <a:latin typeface="Georgia Pro"/>
                <a:cs typeface="Arial"/>
              </a:rPr>
              <a:t>samat</a:t>
            </a:r>
            <a:r>
              <a:rPr lang="en-US" sz="2000">
                <a:latin typeface="Georgia Pro"/>
                <a:cs typeface="Arial"/>
              </a:rPr>
              <a:t>. Ei ole </a:t>
            </a:r>
            <a:r>
              <a:rPr lang="en-US" sz="2000" err="1">
                <a:latin typeface="Georgia Pro"/>
                <a:cs typeface="Arial"/>
              </a:rPr>
              <a:t>tilastollista</a:t>
            </a:r>
            <a:r>
              <a:rPr lang="en-US" sz="2000">
                <a:latin typeface="Georgia Pro"/>
                <a:cs typeface="Arial"/>
              </a:rPr>
              <a:t> </a:t>
            </a:r>
            <a:r>
              <a:rPr lang="en-US" sz="2000" err="1">
                <a:latin typeface="Georgia Pro"/>
                <a:cs typeface="Arial"/>
              </a:rPr>
              <a:t>todistetta</a:t>
            </a:r>
            <a:r>
              <a:rPr lang="en-US" sz="2000">
                <a:latin typeface="Georgia Pro"/>
                <a:cs typeface="Arial"/>
              </a:rPr>
              <a:t> </a:t>
            </a:r>
            <a:r>
              <a:rPr lang="en-US" sz="2000" err="1">
                <a:latin typeface="Georgia Pro"/>
                <a:cs typeface="Arial"/>
              </a:rPr>
              <a:t>siitä</a:t>
            </a:r>
            <a:r>
              <a:rPr lang="en-US" sz="2000">
                <a:latin typeface="Georgia Pro"/>
                <a:cs typeface="Arial"/>
              </a:rPr>
              <a:t>, </a:t>
            </a:r>
            <a:r>
              <a:rPr lang="en-US" sz="2000" err="1">
                <a:latin typeface="Georgia Pro"/>
                <a:cs typeface="Arial"/>
              </a:rPr>
              <a:t>että</a:t>
            </a:r>
            <a:r>
              <a:rPr lang="en-US" sz="2000">
                <a:latin typeface="Georgia Pro"/>
                <a:cs typeface="Arial"/>
              </a:rPr>
              <a:t> </a:t>
            </a:r>
            <a:r>
              <a:rPr lang="en-US" sz="2000" err="1">
                <a:latin typeface="Georgia Pro"/>
                <a:cs typeface="Arial"/>
              </a:rPr>
              <a:t>opiskelijat</a:t>
            </a:r>
            <a:r>
              <a:rPr lang="en-US" sz="2000">
                <a:latin typeface="Georgia Pro"/>
                <a:cs typeface="Arial"/>
              </a:rPr>
              <a:t> ja </a:t>
            </a:r>
            <a:r>
              <a:rPr lang="en-US" sz="2000" err="1">
                <a:latin typeface="Georgia Pro"/>
                <a:cs typeface="Arial"/>
              </a:rPr>
              <a:t>ei-opiskelijat</a:t>
            </a:r>
            <a:r>
              <a:rPr lang="en-US" sz="2000">
                <a:latin typeface="Georgia Pro"/>
                <a:cs typeface="Arial"/>
              </a:rPr>
              <a:t> </a:t>
            </a:r>
            <a:r>
              <a:rPr lang="en-US" sz="2000" err="1">
                <a:latin typeface="Georgia Pro"/>
                <a:cs typeface="Arial"/>
              </a:rPr>
              <a:t>käyttäisivät</a:t>
            </a:r>
            <a:r>
              <a:rPr lang="en-US" sz="2000">
                <a:latin typeface="Georgia Pro"/>
                <a:cs typeface="Arial"/>
              </a:rPr>
              <a:t> </a:t>
            </a:r>
            <a:r>
              <a:rPr lang="en-US" sz="2000" err="1">
                <a:latin typeface="Georgia Pro"/>
                <a:cs typeface="Arial"/>
              </a:rPr>
              <a:t>rahaa</a:t>
            </a:r>
            <a:r>
              <a:rPr lang="en-US" sz="2000">
                <a:latin typeface="Georgia Pro"/>
                <a:cs typeface="Arial"/>
              </a:rPr>
              <a:t> </a:t>
            </a:r>
            <a:r>
              <a:rPr lang="en-US" sz="2000" err="1">
                <a:latin typeface="Georgia Pro"/>
                <a:cs typeface="Arial"/>
              </a:rPr>
              <a:t>viikossa</a:t>
            </a:r>
            <a:r>
              <a:rPr lang="en-US" sz="2000">
                <a:latin typeface="Georgia Pro"/>
                <a:cs typeface="Arial"/>
              </a:rPr>
              <a:t> </a:t>
            </a:r>
            <a:r>
              <a:rPr lang="en-US" sz="2000" b="1" err="1">
                <a:latin typeface="Georgia Pro"/>
                <a:cs typeface="Arial"/>
              </a:rPr>
              <a:t>keskimäärin</a:t>
            </a:r>
            <a:r>
              <a:rPr lang="en-US" sz="2000" b="1">
                <a:latin typeface="Georgia Pro"/>
                <a:cs typeface="Arial"/>
              </a:rPr>
              <a:t> </a:t>
            </a:r>
            <a:r>
              <a:rPr lang="en-US" sz="2000" b="1" err="1">
                <a:latin typeface="Georgia Pro"/>
                <a:cs typeface="Arial"/>
              </a:rPr>
              <a:t>eri</a:t>
            </a:r>
            <a:r>
              <a:rPr lang="en-US" sz="2000" b="1">
                <a:latin typeface="Georgia Pro"/>
                <a:cs typeface="Arial"/>
              </a:rPr>
              <a:t> </a:t>
            </a:r>
            <a:r>
              <a:rPr lang="en-US" sz="2000" b="1" err="1">
                <a:latin typeface="Georgia Pro"/>
                <a:cs typeface="Arial"/>
              </a:rPr>
              <a:t>summan</a:t>
            </a:r>
            <a:r>
              <a:rPr lang="en-US" sz="2000" b="1">
                <a:latin typeface="Georgia Pro"/>
                <a:cs typeface="Arial"/>
              </a:rPr>
              <a:t>. </a:t>
            </a:r>
            <a:endParaRPr lang="en-US" sz="2000">
              <a:latin typeface="Georgia Pro"/>
              <a:cs typeface="Arial"/>
            </a:endParaRPr>
          </a:p>
          <a:p>
            <a:r>
              <a:rPr lang="en-US" sz="2000">
                <a:latin typeface="Georgia Pro"/>
                <a:cs typeface="Arial"/>
              </a:rPr>
              <a:t>Jos p-</a:t>
            </a:r>
            <a:r>
              <a:rPr lang="en-US" sz="2000" err="1">
                <a:latin typeface="Georgia Pro"/>
                <a:cs typeface="Arial"/>
              </a:rPr>
              <a:t>arvo</a:t>
            </a:r>
            <a:r>
              <a:rPr lang="en-US" sz="2000">
                <a:latin typeface="Georgia Pro"/>
                <a:cs typeface="Arial"/>
              </a:rPr>
              <a:t> </a:t>
            </a:r>
            <a:r>
              <a:rPr lang="en-US" sz="2000" b="1" i="1" err="1">
                <a:latin typeface="Georgia Pro"/>
                <a:cs typeface="Arial"/>
              </a:rPr>
              <a:t>yhtä</a:t>
            </a:r>
            <a:r>
              <a:rPr lang="en-US" sz="2000" b="1" i="1">
                <a:latin typeface="Georgia Pro"/>
                <a:cs typeface="Arial"/>
              </a:rPr>
              <a:t> </a:t>
            </a:r>
            <a:r>
              <a:rPr lang="en-US" sz="2000" b="1" i="1" err="1">
                <a:latin typeface="Georgia Pro"/>
                <a:cs typeface="Arial"/>
              </a:rPr>
              <a:t>suuri</a:t>
            </a:r>
            <a:r>
              <a:rPr lang="en-US" sz="2000">
                <a:latin typeface="Georgia Pro"/>
                <a:cs typeface="Arial"/>
              </a:rPr>
              <a:t> tai </a:t>
            </a:r>
            <a:r>
              <a:rPr lang="en-US" sz="2000" err="1">
                <a:latin typeface="Georgia Pro"/>
                <a:cs typeface="Arial"/>
              </a:rPr>
              <a:t>pienempi</a:t>
            </a:r>
            <a:r>
              <a:rPr lang="en-US" sz="2000">
                <a:latin typeface="Georgia Pro"/>
                <a:cs typeface="Arial"/>
              </a:rPr>
              <a:t> </a:t>
            </a:r>
            <a:r>
              <a:rPr lang="en-US" sz="2000" err="1">
                <a:latin typeface="Georgia Pro"/>
                <a:cs typeface="Arial"/>
              </a:rPr>
              <a:t>kuin</a:t>
            </a:r>
            <a:r>
              <a:rPr lang="en-US" sz="2000">
                <a:latin typeface="Georgia Pro"/>
                <a:cs typeface="Arial"/>
              </a:rPr>
              <a:t> 0.05, H1 </a:t>
            </a:r>
            <a:r>
              <a:rPr lang="en-US" sz="2000" err="1">
                <a:latin typeface="Georgia Pro"/>
                <a:cs typeface="Arial"/>
              </a:rPr>
              <a:t>hypoteesi</a:t>
            </a:r>
            <a:r>
              <a:rPr lang="en-US" sz="2000">
                <a:latin typeface="Georgia Pro"/>
                <a:cs typeface="Arial"/>
              </a:rPr>
              <a:t> </a:t>
            </a:r>
            <a:r>
              <a:rPr lang="en-US" sz="2000" err="1">
                <a:latin typeface="Georgia Pro"/>
                <a:cs typeface="Arial"/>
              </a:rPr>
              <a:t>hyväksytään</a:t>
            </a:r>
            <a:r>
              <a:rPr lang="en-US" sz="2000">
                <a:latin typeface="Georgia Pro"/>
                <a:cs typeface="Arial"/>
              </a:rPr>
              <a:t> ja H0 </a:t>
            </a:r>
            <a:r>
              <a:rPr lang="en-US" sz="2000" err="1">
                <a:latin typeface="Georgia Pro"/>
                <a:cs typeface="Arial"/>
              </a:rPr>
              <a:t>hylätään</a:t>
            </a:r>
            <a:r>
              <a:rPr lang="en-US" sz="2000">
                <a:latin typeface="Georgia Pro"/>
                <a:cs typeface="Arial"/>
              </a:rPr>
              <a:t>. </a:t>
            </a:r>
            <a:r>
              <a:rPr lang="en-US" sz="2000" err="1">
                <a:latin typeface="Georgia Pro"/>
                <a:cs typeface="Arial"/>
              </a:rPr>
              <a:t>Vastaus</a:t>
            </a:r>
            <a:r>
              <a:rPr lang="en-US" sz="2000">
                <a:latin typeface="Georgia Pro"/>
                <a:cs typeface="Arial"/>
              </a:rPr>
              <a:t> on: </a:t>
            </a:r>
            <a:r>
              <a:rPr lang="en-US" sz="2000" err="1">
                <a:latin typeface="Georgia Pro"/>
                <a:cs typeface="Arial"/>
              </a:rPr>
              <a:t>ryhmien</a:t>
            </a:r>
            <a:r>
              <a:rPr lang="en-US" sz="2000">
                <a:latin typeface="Georgia Pro"/>
                <a:cs typeface="Arial"/>
              </a:rPr>
              <a:t> 1 ja 2 </a:t>
            </a:r>
            <a:r>
              <a:rPr lang="en-US" sz="2000" err="1">
                <a:latin typeface="Georgia Pro"/>
                <a:cs typeface="Arial"/>
              </a:rPr>
              <a:t>keskiarvojen</a:t>
            </a:r>
            <a:r>
              <a:rPr lang="en-US" sz="2000">
                <a:latin typeface="Georgia Pro"/>
                <a:cs typeface="Arial"/>
              </a:rPr>
              <a:t> </a:t>
            </a:r>
            <a:r>
              <a:rPr lang="en-US" sz="2000" err="1">
                <a:latin typeface="Georgia Pro"/>
                <a:cs typeface="Arial"/>
              </a:rPr>
              <a:t>välillä</a:t>
            </a:r>
            <a:r>
              <a:rPr lang="en-US" sz="2000">
                <a:latin typeface="Georgia Pro"/>
                <a:cs typeface="Arial"/>
              </a:rPr>
              <a:t> on </a:t>
            </a:r>
            <a:r>
              <a:rPr lang="en-US" sz="2000" err="1">
                <a:latin typeface="Georgia Pro"/>
                <a:cs typeface="Arial"/>
              </a:rPr>
              <a:t>tilastollisesti</a:t>
            </a:r>
            <a:r>
              <a:rPr lang="en-US" sz="2000">
                <a:latin typeface="Georgia Pro"/>
                <a:cs typeface="Arial"/>
              </a:rPr>
              <a:t> </a:t>
            </a:r>
            <a:r>
              <a:rPr lang="en-US" sz="2000" err="1">
                <a:latin typeface="Georgia Pro"/>
                <a:cs typeface="Arial"/>
              </a:rPr>
              <a:t>merkittävä</a:t>
            </a:r>
            <a:r>
              <a:rPr lang="en-US" sz="2000">
                <a:latin typeface="Georgia Pro"/>
                <a:cs typeface="Arial"/>
              </a:rPr>
              <a:t> </a:t>
            </a:r>
            <a:r>
              <a:rPr lang="en-US" sz="2000" err="1">
                <a:latin typeface="Georgia Pro"/>
                <a:cs typeface="Arial"/>
              </a:rPr>
              <a:t>ero</a:t>
            </a:r>
            <a:r>
              <a:rPr lang="en-US" sz="2000">
                <a:latin typeface="Georgia Pro"/>
                <a:cs typeface="Arial"/>
              </a:rPr>
              <a:t>. On </a:t>
            </a:r>
            <a:r>
              <a:rPr lang="en-US" sz="2000" err="1">
                <a:latin typeface="Georgia Pro"/>
                <a:cs typeface="Arial"/>
              </a:rPr>
              <a:t>tilastollista</a:t>
            </a:r>
            <a:r>
              <a:rPr lang="en-US" sz="2000">
                <a:latin typeface="Georgia Pro"/>
                <a:cs typeface="Arial"/>
              </a:rPr>
              <a:t> </a:t>
            </a:r>
            <a:r>
              <a:rPr lang="en-US" sz="2000" err="1">
                <a:latin typeface="Georgia Pro"/>
                <a:cs typeface="Arial"/>
              </a:rPr>
              <a:t>todistetta</a:t>
            </a:r>
            <a:r>
              <a:rPr lang="en-US" sz="2000">
                <a:latin typeface="Georgia Pro"/>
                <a:cs typeface="Arial"/>
              </a:rPr>
              <a:t> </a:t>
            </a:r>
            <a:r>
              <a:rPr lang="en-US" sz="2000" err="1">
                <a:latin typeface="Georgia Pro"/>
                <a:cs typeface="Arial"/>
              </a:rPr>
              <a:t>siitä</a:t>
            </a:r>
            <a:r>
              <a:rPr lang="en-US" sz="2000">
                <a:latin typeface="Georgia Pro"/>
                <a:cs typeface="Arial"/>
              </a:rPr>
              <a:t>, </a:t>
            </a:r>
            <a:r>
              <a:rPr lang="en-US" sz="2000" err="1">
                <a:latin typeface="Georgia Pro"/>
                <a:cs typeface="Arial"/>
              </a:rPr>
              <a:t>että</a:t>
            </a:r>
            <a:r>
              <a:rPr lang="en-US" sz="2000">
                <a:latin typeface="Georgia Pro"/>
                <a:cs typeface="Arial"/>
              </a:rPr>
              <a:t> </a:t>
            </a:r>
            <a:r>
              <a:rPr lang="en-US" sz="2000" err="1">
                <a:latin typeface="Georgia Pro"/>
                <a:cs typeface="Arial"/>
              </a:rPr>
              <a:t>opiskelijat</a:t>
            </a:r>
            <a:r>
              <a:rPr lang="en-US" sz="2000">
                <a:latin typeface="Georgia Pro"/>
                <a:cs typeface="Arial"/>
              </a:rPr>
              <a:t> ja </a:t>
            </a:r>
            <a:r>
              <a:rPr lang="en-US" sz="2000" err="1">
                <a:latin typeface="Georgia Pro"/>
                <a:cs typeface="Arial"/>
              </a:rPr>
              <a:t>ei-opiskelijat</a:t>
            </a:r>
            <a:r>
              <a:rPr lang="en-US" sz="2000">
                <a:latin typeface="Georgia Pro"/>
                <a:cs typeface="Arial"/>
              </a:rPr>
              <a:t> </a:t>
            </a:r>
            <a:r>
              <a:rPr lang="en-US" sz="2000" err="1">
                <a:latin typeface="Georgia Pro"/>
                <a:cs typeface="Arial"/>
              </a:rPr>
              <a:t>käyttävät</a:t>
            </a:r>
            <a:r>
              <a:rPr lang="en-US" sz="2000">
                <a:latin typeface="Georgia Pro"/>
                <a:cs typeface="Arial"/>
              </a:rPr>
              <a:t> </a:t>
            </a:r>
            <a:r>
              <a:rPr lang="en-US" sz="2000" err="1">
                <a:latin typeface="Georgia Pro"/>
                <a:cs typeface="Arial"/>
              </a:rPr>
              <a:t>rahaa</a:t>
            </a:r>
            <a:r>
              <a:rPr lang="en-US" sz="2000">
                <a:latin typeface="Georgia Pro"/>
                <a:cs typeface="Arial"/>
              </a:rPr>
              <a:t> </a:t>
            </a:r>
            <a:r>
              <a:rPr lang="en-US" sz="2000" err="1">
                <a:latin typeface="Georgia Pro"/>
                <a:cs typeface="Arial"/>
              </a:rPr>
              <a:t>viikossa</a:t>
            </a:r>
            <a:r>
              <a:rPr lang="en-US" sz="2000">
                <a:latin typeface="Georgia Pro"/>
                <a:cs typeface="Arial"/>
              </a:rPr>
              <a:t> </a:t>
            </a:r>
            <a:r>
              <a:rPr lang="en-US" sz="2000" b="1" err="1">
                <a:latin typeface="Georgia Pro"/>
                <a:cs typeface="Arial"/>
              </a:rPr>
              <a:t>keskimäärin</a:t>
            </a:r>
            <a:r>
              <a:rPr lang="en-US" sz="2000" b="1">
                <a:latin typeface="Georgia Pro"/>
                <a:cs typeface="Arial"/>
              </a:rPr>
              <a:t> </a:t>
            </a:r>
            <a:r>
              <a:rPr lang="en-US" sz="2000" b="1" err="1">
                <a:latin typeface="Georgia Pro"/>
                <a:cs typeface="Arial"/>
              </a:rPr>
              <a:t>eri</a:t>
            </a:r>
            <a:r>
              <a:rPr lang="en-US" sz="2000" b="1">
                <a:latin typeface="Georgia Pro"/>
                <a:cs typeface="Arial"/>
              </a:rPr>
              <a:t> </a:t>
            </a:r>
            <a:r>
              <a:rPr lang="en-US" sz="2000" b="1" err="1">
                <a:latin typeface="Georgia Pro"/>
                <a:cs typeface="Arial"/>
              </a:rPr>
              <a:t>summan</a:t>
            </a:r>
            <a:r>
              <a:rPr lang="en-US" sz="2000" b="1">
                <a:latin typeface="Georgia Pro"/>
                <a:cs typeface="Arial"/>
              </a:rPr>
              <a:t>. </a:t>
            </a:r>
            <a:endParaRPr lang="en-US" sz="2000">
              <a:latin typeface="Georgia Pro"/>
              <a:cs typeface="Arial"/>
            </a:endParaRPr>
          </a:p>
          <a:p>
            <a:r>
              <a:rPr lang="en-US" sz="2000">
                <a:latin typeface="Georgia Pro"/>
                <a:cs typeface="Arial"/>
              </a:rPr>
              <a:t>Huom. </a:t>
            </a:r>
            <a:r>
              <a:rPr lang="en-US" sz="2000" err="1">
                <a:latin typeface="Georgia Pro"/>
                <a:cs typeface="Arial"/>
              </a:rPr>
              <a:t>Tällä</a:t>
            </a:r>
            <a:r>
              <a:rPr lang="en-US" sz="2000">
                <a:latin typeface="Georgia Pro"/>
                <a:cs typeface="Arial"/>
              </a:rPr>
              <a:t> </a:t>
            </a:r>
            <a:r>
              <a:rPr lang="en-US" sz="2000" err="1">
                <a:latin typeface="Georgia Pro"/>
                <a:cs typeface="Arial"/>
              </a:rPr>
              <a:t>kurssilla</a:t>
            </a:r>
            <a:r>
              <a:rPr lang="en-US" sz="2000">
                <a:latin typeface="Georgia Pro"/>
                <a:cs typeface="Arial"/>
              </a:rPr>
              <a:t> </a:t>
            </a:r>
            <a:r>
              <a:rPr lang="en-US" sz="2000" err="1">
                <a:latin typeface="Georgia Pro"/>
                <a:cs typeface="Arial"/>
              </a:rPr>
              <a:t>käytetyn</a:t>
            </a:r>
            <a:r>
              <a:rPr lang="en-US" sz="2000">
                <a:latin typeface="Georgia Pro"/>
                <a:cs typeface="Arial"/>
              </a:rPr>
              <a:t> T-</a:t>
            </a:r>
            <a:r>
              <a:rPr lang="en-US" sz="2000" err="1">
                <a:latin typeface="Georgia Pro"/>
                <a:cs typeface="Arial"/>
              </a:rPr>
              <a:t>testin</a:t>
            </a:r>
            <a:r>
              <a:rPr lang="en-US" sz="2000">
                <a:latin typeface="Georgia Pro"/>
                <a:cs typeface="Arial"/>
              </a:rPr>
              <a:t> </a:t>
            </a:r>
            <a:r>
              <a:rPr lang="en-US" sz="2000" err="1">
                <a:latin typeface="Georgia Pro"/>
                <a:cs typeface="Arial"/>
              </a:rPr>
              <a:t>perusteella</a:t>
            </a:r>
            <a:r>
              <a:rPr lang="en-US" sz="2000">
                <a:latin typeface="Georgia Pro"/>
                <a:cs typeface="Arial"/>
              </a:rPr>
              <a:t> </a:t>
            </a:r>
            <a:r>
              <a:rPr lang="en-US" sz="2000" err="1">
                <a:latin typeface="Georgia Pro"/>
                <a:cs typeface="Arial"/>
              </a:rPr>
              <a:t>voi</a:t>
            </a:r>
            <a:r>
              <a:rPr lang="en-US" sz="2000">
                <a:latin typeface="Georgia Pro"/>
                <a:cs typeface="Arial"/>
              </a:rPr>
              <a:t> </a:t>
            </a:r>
            <a:r>
              <a:rPr lang="en-US" sz="2000" err="1">
                <a:latin typeface="Georgia Pro"/>
                <a:cs typeface="Arial"/>
              </a:rPr>
              <a:t>sanoa</a:t>
            </a:r>
            <a:r>
              <a:rPr lang="en-US" sz="2000">
                <a:latin typeface="Georgia Pro"/>
                <a:cs typeface="Arial"/>
              </a:rPr>
              <a:t> vain </a:t>
            </a:r>
            <a:r>
              <a:rPr lang="en-US" sz="2000" err="1">
                <a:latin typeface="Georgia Pro"/>
                <a:cs typeface="Arial"/>
              </a:rPr>
              <a:t>sen</a:t>
            </a:r>
            <a:r>
              <a:rPr lang="en-US" sz="2000">
                <a:latin typeface="Georgia Pro"/>
                <a:cs typeface="Arial"/>
              </a:rPr>
              <a:t>, </a:t>
            </a:r>
            <a:r>
              <a:rPr lang="en-US" sz="2000" err="1">
                <a:latin typeface="Georgia Pro"/>
                <a:cs typeface="Arial"/>
              </a:rPr>
              <a:t>onko</a:t>
            </a:r>
            <a:r>
              <a:rPr lang="en-US" sz="2000">
                <a:latin typeface="Georgia Pro"/>
                <a:cs typeface="Arial"/>
              </a:rPr>
              <a:t> </a:t>
            </a:r>
            <a:r>
              <a:rPr lang="en-US" sz="2000" b="1" err="1">
                <a:latin typeface="Georgia Pro"/>
                <a:cs typeface="Arial"/>
              </a:rPr>
              <a:t>jokin</a:t>
            </a:r>
            <a:r>
              <a:rPr lang="en-US" sz="2000" b="1">
                <a:latin typeface="Georgia Pro"/>
                <a:cs typeface="Arial"/>
              </a:rPr>
              <a:t> </a:t>
            </a:r>
            <a:r>
              <a:rPr lang="en-US" sz="2000" b="1" err="1">
                <a:latin typeface="Georgia Pro"/>
                <a:cs typeface="Arial"/>
              </a:rPr>
              <a:t>ero</a:t>
            </a:r>
            <a:r>
              <a:rPr lang="en-US" sz="2000">
                <a:latin typeface="Georgia Pro"/>
                <a:cs typeface="Arial"/>
              </a:rPr>
              <a:t>. Ei </a:t>
            </a:r>
            <a:r>
              <a:rPr lang="en-US" sz="2000" err="1">
                <a:latin typeface="Georgia Pro"/>
                <a:cs typeface="Arial"/>
              </a:rPr>
              <a:t>voi</a:t>
            </a:r>
            <a:r>
              <a:rPr lang="en-US" sz="2000">
                <a:latin typeface="Georgia Pro"/>
                <a:cs typeface="Arial"/>
              </a:rPr>
              <a:t> </a:t>
            </a:r>
            <a:r>
              <a:rPr lang="en-US" sz="2000" err="1">
                <a:latin typeface="Georgia Pro"/>
                <a:cs typeface="Arial"/>
              </a:rPr>
              <a:t>sanoa</a:t>
            </a:r>
            <a:r>
              <a:rPr lang="en-US" sz="2000">
                <a:latin typeface="Georgia Pro"/>
                <a:cs typeface="Arial"/>
              </a:rPr>
              <a:t>, </a:t>
            </a:r>
            <a:r>
              <a:rPr lang="en-US" sz="2000" err="1">
                <a:latin typeface="Georgia Pro"/>
                <a:cs typeface="Arial"/>
              </a:rPr>
              <a:t>millainen</a:t>
            </a:r>
            <a:r>
              <a:rPr lang="en-US" sz="2000">
                <a:latin typeface="Georgia Pro"/>
                <a:cs typeface="Arial"/>
              </a:rPr>
              <a:t> </a:t>
            </a:r>
            <a:r>
              <a:rPr lang="en-US" sz="2000" err="1">
                <a:latin typeface="Georgia Pro"/>
                <a:cs typeface="Arial"/>
              </a:rPr>
              <a:t>ero</a:t>
            </a:r>
            <a:r>
              <a:rPr lang="en-US" sz="2000">
                <a:latin typeface="Georgia Pro"/>
                <a:cs typeface="Arial"/>
              </a:rPr>
              <a:t> on, </a:t>
            </a:r>
            <a:r>
              <a:rPr lang="en-US" sz="2000" err="1">
                <a:latin typeface="Georgia Pro"/>
                <a:cs typeface="Arial"/>
              </a:rPr>
              <a:t>esim</a:t>
            </a:r>
            <a:r>
              <a:rPr lang="en-US" sz="2000">
                <a:latin typeface="Georgia Pro"/>
                <a:cs typeface="Arial"/>
              </a:rPr>
              <a:t>. </a:t>
            </a:r>
            <a:r>
              <a:rPr lang="en-US" sz="2000" err="1">
                <a:latin typeface="Georgia Pro"/>
                <a:cs typeface="Arial"/>
              </a:rPr>
              <a:t>ei-opiskelijat</a:t>
            </a:r>
            <a:r>
              <a:rPr lang="en-US" sz="2000">
                <a:latin typeface="Georgia Pro"/>
                <a:cs typeface="Arial"/>
              </a:rPr>
              <a:t> </a:t>
            </a:r>
            <a:r>
              <a:rPr lang="en-US" sz="2000" err="1">
                <a:latin typeface="Georgia Pro"/>
                <a:cs typeface="Arial"/>
              </a:rPr>
              <a:t>käyttävät</a:t>
            </a:r>
            <a:r>
              <a:rPr lang="en-US" sz="2000">
                <a:latin typeface="Georgia Pro"/>
                <a:cs typeface="Arial"/>
              </a:rPr>
              <a:t> </a:t>
            </a:r>
            <a:r>
              <a:rPr lang="en-US" sz="2000" err="1">
                <a:latin typeface="Georgia Pro"/>
                <a:cs typeface="Arial"/>
              </a:rPr>
              <a:t>rahaa</a:t>
            </a:r>
            <a:r>
              <a:rPr lang="en-US" sz="2000">
                <a:latin typeface="Georgia Pro"/>
                <a:cs typeface="Arial"/>
              </a:rPr>
              <a:t> </a:t>
            </a:r>
            <a:r>
              <a:rPr lang="en-US" sz="2000" err="1">
                <a:latin typeface="Georgia Pro"/>
                <a:cs typeface="Arial"/>
              </a:rPr>
              <a:t>keskimäärin</a:t>
            </a:r>
            <a:r>
              <a:rPr lang="en-US" sz="2000">
                <a:latin typeface="Georgia Pro"/>
                <a:cs typeface="Arial"/>
              </a:rPr>
              <a:t> </a:t>
            </a:r>
            <a:r>
              <a:rPr lang="en-US" sz="2000" err="1">
                <a:latin typeface="Georgia Pro"/>
                <a:cs typeface="Arial"/>
              </a:rPr>
              <a:t>enemmän</a:t>
            </a:r>
            <a:r>
              <a:rPr lang="en-US" sz="2000">
                <a:latin typeface="Georgia Pro"/>
                <a:cs typeface="Arial"/>
              </a:rPr>
              <a:t> </a:t>
            </a:r>
            <a:r>
              <a:rPr lang="en-US" sz="2000" err="1">
                <a:latin typeface="Georgia Pro"/>
                <a:cs typeface="Arial"/>
              </a:rPr>
              <a:t>rahaa</a:t>
            </a:r>
            <a:r>
              <a:rPr lang="en-US" sz="2000">
                <a:latin typeface="Georgia Pro"/>
                <a:cs typeface="Arial"/>
              </a:rPr>
              <a:t> </a:t>
            </a:r>
            <a:r>
              <a:rPr lang="en-US" sz="2000" err="1">
                <a:latin typeface="Georgia Pro"/>
                <a:cs typeface="Arial"/>
              </a:rPr>
              <a:t>kuin</a:t>
            </a:r>
            <a:r>
              <a:rPr lang="en-US" sz="2000">
                <a:latin typeface="Georgia Pro"/>
                <a:cs typeface="Arial"/>
              </a:rPr>
              <a:t> </a:t>
            </a:r>
            <a:r>
              <a:rPr lang="en-US" sz="2000" err="1">
                <a:latin typeface="Georgia Pro"/>
                <a:cs typeface="Arial"/>
              </a:rPr>
              <a:t>opiskelijat</a:t>
            </a:r>
            <a:r>
              <a:rPr lang="en-US" sz="2000">
                <a:latin typeface="Georgia Pro"/>
                <a:cs typeface="Arial"/>
              </a:rPr>
              <a:t> </a:t>
            </a:r>
            <a:r>
              <a:rPr lang="en-US" sz="2000" err="1">
                <a:latin typeface="Georgia Pro"/>
                <a:cs typeface="Arial"/>
              </a:rPr>
              <a:t>viikossa</a:t>
            </a:r>
            <a:r>
              <a:rPr lang="en-US" sz="2000">
                <a:latin typeface="Georgia Pro"/>
                <a:cs typeface="Arial"/>
              </a:rPr>
              <a:t> </a:t>
            </a:r>
            <a:r>
              <a:rPr lang="en-US" sz="2000" err="1">
                <a:latin typeface="Georgia Pro"/>
                <a:cs typeface="Arial"/>
              </a:rPr>
              <a:t>keskimäärin</a:t>
            </a:r>
            <a:r>
              <a:rPr lang="en-US" sz="2000">
                <a:latin typeface="Georgia Pro"/>
                <a:cs typeface="Arial"/>
              </a:rPr>
              <a:t>. </a:t>
            </a:r>
            <a:r>
              <a:rPr lang="en-US" sz="2000" err="1">
                <a:latin typeface="Georgia Pro"/>
                <a:cs typeface="Arial"/>
              </a:rPr>
              <a:t>Tällaisen</a:t>
            </a:r>
            <a:r>
              <a:rPr lang="en-US" sz="2000">
                <a:latin typeface="Georgia Pro"/>
                <a:cs typeface="Arial"/>
              </a:rPr>
              <a:t> </a:t>
            </a:r>
            <a:r>
              <a:rPr lang="en-US" sz="2000" err="1">
                <a:latin typeface="Georgia Pro"/>
                <a:cs typeface="Arial"/>
              </a:rPr>
              <a:t>tutkimiseen</a:t>
            </a:r>
            <a:r>
              <a:rPr lang="en-US" sz="2000">
                <a:latin typeface="Georgia Pro"/>
                <a:cs typeface="Arial"/>
              </a:rPr>
              <a:t> </a:t>
            </a:r>
            <a:r>
              <a:rPr lang="en-US" sz="2000" err="1">
                <a:latin typeface="Georgia Pro"/>
                <a:cs typeface="Arial"/>
              </a:rPr>
              <a:t>pitäisi</a:t>
            </a:r>
            <a:r>
              <a:rPr lang="en-US" sz="2000">
                <a:latin typeface="Georgia Pro"/>
                <a:cs typeface="Arial"/>
              </a:rPr>
              <a:t> </a:t>
            </a:r>
            <a:r>
              <a:rPr lang="en-US" sz="2000" err="1">
                <a:latin typeface="Georgia Pro"/>
                <a:cs typeface="Arial"/>
              </a:rPr>
              <a:t>käyttää</a:t>
            </a:r>
            <a:r>
              <a:rPr lang="en-US" sz="2000">
                <a:latin typeface="Georgia Pro"/>
                <a:cs typeface="Arial"/>
              </a:rPr>
              <a:t> 1-suuntaista t-</a:t>
            </a:r>
            <a:r>
              <a:rPr lang="en-US" sz="2000" err="1">
                <a:latin typeface="Georgia Pro"/>
                <a:cs typeface="Arial"/>
              </a:rPr>
              <a:t>testiä</a:t>
            </a:r>
            <a:r>
              <a:rPr lang="en-US" sz="2000">
                <a:latin typeface="Georgia Pro"/>
                <a:cs typeface="Arial"/>
              </a:rPr>
              <a:t> ja </a:t>
            </a:r>
            <a:r>
              <a:rPr lang="en-US" sz="2000" err="1">
                <a:latin typeface="Georgia Pro"/>
                <a:cs typeface="Arial"/>
              </a:rPr>
              <a:t>siihen</a:t>
            </a:r>
            <a:r>
              <a:rPr lang="en-US" sz="2000">
                <a:latin typeface="Georgia Pro"/>
                <a:cs typeface="Arial"/>
              </a:rPr>
              <a:t> </a:t>
            </a:r>
            <a:r>
              <a:rPr lang="en-US" sz="2000" err="1">
                <a:latin typeface="Georgia Pro"/>
                <a:cs typeface="Arial"/>
              </a:rPr>
              <a:t>ei</a:t>
            </a:r>
            <a:r>
              <a:rPr lang="en-US" sz="2000">
                <a:latin typeface="Georgia Pro"/>
                <a:cs typeface="Arial"/>
              </a:rPr>
              <a:t> </a:t>
            </a:r>
            <a:r>
              <a:rPr lang="en-US" sz="2000" err="1">
                <a:latin typeface="Georgia Pro"/>
                <a:cs typeface="Arial"/>
              </a:rPr>
              <a:t>perehdytä</a:t>
            </a:r>
            <a:r>
              <a:rPr lang="en-US" sz="2000">
                <a:latin typeface="Georgia Pro"/>
                <a:cs typeface="Arial"/>
              </a:rPr>
              <a:t> </a:t>
            </a:r>
            <a:r>
              <a:rPr lang="en-US" sz="2000" err="1">
                <a:latin typeface="Georgia Pro"/>
                <a:cs typeface="Arial"/>
              </a:rPr>
              <a:t>tällä</a:t>
            </a:r>
            <a:r>
              <a:rPr lang="en-US" sz="2000">
                <a:latin typeface="Georgia Pro"/>
                <a:cs typeface="Arial"/>
              </a:rPr>
              <a:t> </a:t>
            </a:r>
            <a:r>
              <a:rPr lang="en-US" sz="2000" err="1">
                <a:latin typeface="Georgia Pro"/>
                <a:cs typeface="Arial"/>
              </a:rPr>
              <a:t>kertaa</a:t>
            </a:r>
            <a:r>
              <a:rPr lang="en-US" sz="2000">
                <a:latin typeface="Georgia Pro"/>
                <a:cs typeface="Arial"/>
              </a:rPr>
              <a:t>.  </a:t>
            </a:r>
            <a:endParaRPr lang="en-US" sz="2000">
              <a:latin typeface="Georgia Pro"/>
            </a:endParaRPr>
          </a:p>
        </p:txBody>
      </p:sp>
    </p:spTree>
    <p:extLst>
      <p:ext uri="{BB962C8B-B14F-4D97-AF65-F5344CB8AC3E}">
        <p14:creationId xmlns:p14="http://schemas.microsoft.com/office/powerpoint/2010/main" val="89403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DC90454-A517-1BB4-6E19-783E54509CEE}"/>
              </a:ext>
            </a:extLst>
          </p:cNvPr>
          <p:cNvSpPr>
            <a:spLocks noGrp="1"/>
          </p:cNvSpPr>
          <p:nvPr>
            <p:ph type="title"/>
          </p:nvPr>
        </p:nvSpPr>
        <p:spPr>
          <a:xfrm>
            <a:off x="838200" y="713312"/>
            <a:ext cx="4038600" cy="5431376"/>
          </a:xfrm>
        </p:spPr>
        <p:txBody>
          <a:bodyPr>
            <a:normAutofit/>
          </a:bodyPr>
          <a:lstStyle/>
          <a:p>
            <a:r>
              <a:rPr lang="en-US">
                <a:latin typeface="Georgia Pro"/>
                <a:ea typeface="Calibri Light"/>
                <a:cs typeface="Calibri Light"/>
              </a:rPr>
              <a:t>T-</a:t>
            </a:r>
            <a:r>
              <a:rPr lang="en-US" err="1">
                <a:latin typeface="Georgia Pro"/>
                <a:ea typeface="Calibri Light"/>
                <a:cs typeface="Calibri Light"/>
              </a:rPr>
              <a:t>testin</a:t>
            </a:r>
            <a:r>
              <a:rPr lang="en-US">
                <a:latin typeface="Georgia Pro"/>
                <a:ea typeface="Calibri Light"/>
                <a:cs typeface="Calibri Light"/>
              </a:rPr>
              <a:t> </a:t>
            </a:r>
            <a:r>
              <a:rPr lang="en-US" err="1">
                <a:latin typeface="Georgia Pro"/>
                <a:ea typeface="Calibri Light"/>
                <a:cs typeface="Calibri Light"/>
              </a:rPr>
              <a:t>tekeminen</a:t>
            </a:r>
            <a:r>
              <a:rPr lang="en-US">
                <a:latin typeface="Georgia Pro"/>
                <a:ea typeface="Calibri Light"/>
                <a:cs typeface="Calibri Light"/>
              </a:rPr>
              <a:t> </a:t>
            </a:r>
            <a:r>
              <a:rPr lang="en-US" err="1">
                <a:latin typeface="Georgia Pro"/>
                <a:ea typeface="Calibri Light"/>
                <a:cs typeface="Calibri Light"/>
              </a:rPr>
              <a:t>käytännössä</a:t>
            </a:r>
            <a:r>
              <a:rPr lang="en-US">
                <a:latin typeface="Georgia Pro"/>
                <a:ea typeface="Calibri Light"/>
                <a:cs typeface="Calibri Light"/>
              </a:rPr>
              <a:t> </a:t>
            </a:r>
            <a:r>
              <a:rPr lang="en-US" err="1">
                <a:latin typeface="Georgia Pro"/>
                <a:ea typeface="Calibri Light"/>
                <a:cs typeface="Calibri Light"/>
              </a:rPr>
              <a:t>Excelissä</a:t>
            </a:r>
            <a:r>
              <a:rPr lang="en-US">
                <a:latin typeface="Georgia Pro"/>
                <a:ea typeface="Calibri Light"/>
                <a:cs typeface="Calibri Light"/>
              </a:rPr>
              <a:t> </a:t>
            </a:r>
            <a:endParaRPr lang="en-US">
              <a:latin typeface="Georgia Pro"/>
            </a:endParaRPr>
          </a:p>
        </p:txBody>
      </p:sp>
      <p:sp>
        <p:nvSpPr>
          <p:cNvPr id="3" name="Content Placeholder 2">
            <a:extLst>
              <a:ext uri="{FF2B5EF4-FFF2-40B4-BE49-F238E27FC236}">
                <a16:creationId xmlns:a16="http://schemas.microsoft.com/office/drawing/2014/main" id="{0AED32AA-5230-9A08-9634-B5EB0C0FE2E4}"/>
              </a:ext>
            </a:extLst>
          </p:cNvPr>
          <p:cNvSpPr>
            <a:spLocks noGrp="1"/>
          </p:cNvSpPr>
          <p:nvPr>
            <p:ph idx="1"/>
          </p:nvPr>
        </p:nvSpPr>
        <p:spPr>
          <a:xfrm>
            <a:off x="6095999" y="713313"/>
            <a:ext cx="5684004" cy="5986731"/>
          </a:xfrm>
        </p:spPr>
        <p:txBody>
          <a:bodyPr vert="horz" lIns="91440" tIns="45720" rIns="91440" bIns="45720" rtlCol="0" anchor="ctr">
            <a:normAutofit/>
          </a:bodyPr>
          <a:lstStyle/>
          <a:p>
            <a:pPr marL="457200" indent="-457200"/>
            <a:r>
              <a:rPr lang="en-US" sz="1900">
                <a:latin typeface="Georgia Pro"/>
                <a:ea typeface="+mn-lt"/>
                <a:cs typeface="+mn-lt"/>
                <a:hlinkClick r:id="rId2"/>
              </a:rPr>
              <a:t>https://www.youtube.com/watch?v=0Bjf8LKnSOA</a:t>
            </a:r>
            <a:endParaRPr lang="en-US" sz="1900">
              <a:latin typeface="Georgia Pro"/>
              <a:ea typeface="+mn-lt"/>
              <a:cs typeface="+mn-lt"/>
            </a:endParaRPr>
          </a:p>
          <a:p>
            <a:pPr marL="914400" lvl="1" indent="-457200">
              <a:buFont typeface="Courier New" panose="020B0604020202020204" pitchFamily="34" charset="0"/>
              <a:buChar char="o"/>
            </a:pPr>
            <a:r>
              <a:rPr lang="en-US" sz="1900">
                <a:latin typeface="Georgia Pro"/>
                <a:ea typeface="Calibri"/>
                <a:cs typeface="Calibri"/>
              </a:rPr>
              <a:t>--&gt;tästä videosta näkee, miten Excelissä vastaukset voi järjestää </a:t>
            </a:r>
          </a:p>
          <a:p>
            <a:pPr marL="457200" indent="-457200"/>
            <a:r>
              <a:rPr lang="en-US" sz="1900">
                <a:latin typeface="Georgia Pro"/>
                <a:ea typeface="Calibri"/>
                <a:cs typeface="Calibri"/>
              </a:rPr>
              <a:t>Näin aktivoit data-analyysitoiminnon Excelissä: </a:t>
            </a:r>
            <a:r>
              <a:rPr lang="en-US" sz="1900">
                <a:latin typeface="Georgia Pro"/>
                <a:ea typeface="+mn-lt"/>
                <a:cs typeface="+mn-lt"/>
                <a:hlinkClick r:id="rId3"/>
              </a:rPr>
              <a:t>https://support.microsoft.com/en-gb/office/use-the-analysis-toolpak-to-perform-complex-data-analysis-6c67ccf0-f4a9-487c-8dec-bdb5a2cefab6</a:t>
            </a:r>
            <a:endParaRPr lang="en-US" sz="1900">
              <a:latin typeface="Georgia Pro"/>
              <a:ea typeface="+mn-lt"/>
              <a:cs typeface="+mn-lt"/>
            </a:endParaRPr>
          </a:p>
          <a:p>
            <a:pPr marL="457200" indent="-457200"/>
            <a:r>
              <a:rPr lang="en-US" sz="1900">
                <a:latin typeface="Georgia Pro"/>
                <a:ea typeface="Calibri"/>
                <a:cs typeface="Calibri"/>
              </a:rPr>
              <a:t>Käytetään testiä </a:t>
            </a:r>
            <a:r>
              <a:rPr lang="en-US" sz="1900">
                <a:latin typeface="Georgia Pro"/>
                <a:ea typeface="+mn-lt"/>
                <a:cs typeface="+mn-lt"/>
              </a:rPr>
              <a:t>t-test paired two sample assuming equal variances</a:t>
            </a:r>
          </a:p>
          <a:p>
            <a:pPr marL="457200" indent="-457200"/>
            <a:r>
              <a:rPr lang="en-US" sz="1900">
                <a:latin typeface="Georgia Pro"/>
                <a:ea typeface="Calibri"/>
                <a:cs typeface="Calibri"/>
              </a:rPr>
              <a:t>Tulossivulla tulkitse kohtaa </a:t>
            </a:r>
            <a:r>
              <a:rPr lang="en-US" sz="1900">
                <a:latin typeface="Georgia Pro"/>
                <a:ea typeface="+mn-lt"/>
                <a:cs typeface="+mn-lt"/>
              </a:rPr>
              <a:t>P(T&lt;=t) two-tail (p-arvo, josta ollaan kiinnostuneita)</a:t>
            </a:r>
          </a:p>
          <a:p>
            <a:pPr marL="457200" indent="-457200"/>
            <a:r>
              <a:rPr lang="en-US" sz="1900">
                <a:latin typeface="Georgia Pro"/>
                <a:ea typeface="Calibri"/>
                <a:cs typeface="Calibri"/>
              </a:rPr>
              <a:t>Internet täynnä videoita, joissa selitetään lisää, miten t-testi tehdään Excelissä</a:t>
            </a:r>
          </a:p>
        </p:txBody>
      </p:sp>
    </p:spTree>
    <p:extLst>
      <p:ext uri="{BB962C8B-B14F-4D97-AF65-F5344CB8AC3E}">
        <p14:creationId xmlns:p14="http://schemas.microsoft.com/office/powerpoint/2010/main" val="59742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72CA749-586F-5749-C5F8-5783710818CF}"/>
              </a:ext>
            </a:extLst>
          </p:cNvPr>
          <p:cNvSpPr>
            <a:spLocks noGrp="1"/>
          </p:cNvSpPr>
          <p:nvPr>
            <p:ph type="title"/>
          </p:nvPr>
        </p:nvSpPr>
        <p:spPr>
          <a:xfrm>
            <a:off x="342777" y="1065749"/>
            <a:ext cx="4311517" cy="4726502"/>
          </a:xfrm>
        </p:spPr>
        <p:txBody>
          <a:bodyPr>
            <a:normAutofit/>
          </a:bodyPr>
          <a:lstStyle/>
          <a:p>
            <a:r>
              <a:rPr lang="en-US" sz="3700" err="1">
                <a:latin typeface="Georgia Pro"/>
                <a:cs typeface="Calibri Light"/>
              </a:rPr>
              <a:t>Osaamistavoitteet</a:t>
            </a:r>
            <a:r>
              <a:rPr lang="en-US" sz="3700">
                <a:latin typeface="Georgia Pro"/>
                <a:cs typeface="Calibri Light"/>
              </a:rPr>
              <a:t> </a:t>
            </a:r>
            <a:r>
              <a:rPr lang="en-US" sz="3700" err="1">
                <a:latin typeface="Georgia Pro"/>
                <a:cs typeface="Calibri Light"/>
              </a:rPr>
              <a:t>eli</a:t>
            </a:r>
            <a:r>
              <a:rPr lang="en-US" sz="3700">
                <a:latin typeface="Georgia Pro"/>
                <a:cs typeface="Calibri Light"/>
              </a:rPr>
              <a:t> </a:t>
            </a:r>
            <a:r>
              <a:rPr lang="en-US" sz="3700" err="1">
                <a:latin typeface="Georgia Pro"/>
                <a:cs typeface="Calibri Light"/>
              </a:rPr>
              <a:t>tämän</a:t>
            </a:r>
            <a:r>
              <a:rPr lang="en-US" sz="3700">
                <a:latin typeface="Georgia Pro"/>
                <a:cs typeface="Calibri Light"/>
              </a:rPr>
              <a:t> </a:t>
            </a:r>
            <a:r>
              <a:rPr lang="en-US" sz="3700" err="1">
                <a:latin typeface="Georgia Pro"/>
                <a:cs typeface="Calibri Light"/>
              </a:rPr>
              <a:t>luennon</a:t>
            </a:r>
            <a:r>
              <a:rPr lang="en-US" sz="3700">
                <a:latin typeface="Georgia Pro"/>
                <a:cs typeface="Calibri Light"/>
              </a:rPr>
              <a:t> </a:t>
            </a:r>
            <a:r>
              <a:rPr lang="en-US" sz="3700" err="1">
                <a:latin typeface="Georgia Pro"/>
                <a:cs typeface="Calibri Light"/>
              </a:rPr>
              <a:t>aiheet</a:t>
            </a:r>
            <a:endParaRPr lang="en-US" sz="3700" err="1">
              <a:latin typeface="Georgia Pro"/>
            </a:endParaRPr>
          </a:p>
        </p:txBody>
      </p:sp>
      <p:sp>
        <p:nvSpPr>
          <p:cNvPr id="3" name="Content Placeholder 2">
            <a:extLst>
              <a:ext uri="{FF2B5EF4-FFF2-40B4-BE49-F238E27FC236}">
                <a16:creationId xmlns:a16="http://schemas.microsoft.com/office/drawing/2014/main" id="{4F850AD9-1EAE-D07A-7A06-C0B7CA1CE939}"/>
              </a:ext>
            </a:extLst>
          </p:cNvPr>
          <p:cNvSpPr>
            <a:spLocks noGrp="1"/>
          </p:cNvSpPr>
          <p:nvPr>
            <p:ph idx="1"/>
          </p:nvPr>
        </p:nvSpPr>
        <p:spPr>
          <a:xfrm>
            <a:off x="6454310" y="386202"/>
            <a:ext cx="5948516" cy="5726343"/>
          </a:xfrm>
        </p:spPr>
        <p:txBody>
          <a:bodyPr vert="horz" lIns="91440" tIns="45720" rIns="91440" bIns="45720" rtlCol="0" anchor="ctr">
            <a:normAutofit/>
          </a:bodyPr>
          <a:lstStyle/>
          <a:p>
            <a:pPr marL="0" indent="0">
              <a:buNone/>
            </a:pPr>
            <a:r>
              <a:rPr lang="en-US" sz="2000" err="1">
                <a:latin typeface="Georgia Pro"/>
                <a:ea typeface="+mn-lt"/>
                <a:cs typeface="+mn-lt"/>
              </a:rPr>
              <a:t>Kurssin</a:t>
            </a:r>
            <a:r>
              <a:rPr lang="en-US" sz="2000">
                <a:latin typeface="Georgia Pro"/>
                <a:ea typeface="+mn-lt"/>
                <a:cs typeface="+mn-lt"/>
              </a:rPr>
              <a:t> </a:t>
            </a:r>
            <a:r>
              <a:rPr lang="en-US" sz="2000" err="1">
                <a:latin typeface="Georgia Pro"/>
                <a:ea typeface="+mn-lt"/>
                <a:cs typeface="+mn-lt"/>
              </a:rPr>
              <a:t>jälkeen</a:t>
            </a:r>
            <a:r>
              <a:rPr lang="en-US" sz="2000">
                <a:latin typeface="Georgia Pro"/>
                <a:ea typeface="+mn-lt"/>
                <a:cs typeface="+mn-lt"/>
              </a:rPr>
              <a:t> </a:t>
            </a:r>
            <a:r>
              <a:rPr lang="en-US" sz="2000" err="1">
                <a:latin typeface="Georgia Pro"/>
                <a:ea typeface="+mn-lt"/>
                <a:cs typeface="+mn-lt"/>
              </a:rPr>
              <a:t>osallistuja</a:t>
            </a:r>
            <a:r>
              <a:rPr lang="en-US" sz="2000">
                <a:latin typeface="Georgia Pro"/>
                <a:ea typeface="+mn-lt"/>
                <a:cs typeface="+mn-lt"/>
              </a:rPr>
              <a:t> </a:t>
            </a:r>
            <a:r>
              <a:rPr lang="en-US" sz="2000" err="1">
                <a:latin typeface="Georgia Pro"/>
                <a:ea typeface="+mn-lt"/>
                <a:cs typeface="+mn-lt"/>
              </a:rPr>
              <a:t>osaa</a:t>
            </a:r>
            <a:r>
              <a:rPr lang="en-US" sz="2000">
                <a:latin typeface="Georgia Pro"/>
                <a:ea typeface="+mn-lt"/>
                <a:cs typeface="+mn-lt"/>
              </a:rPr>
              <a:t>...</a:t>
            </a:r>
          </a:p>
          <a:p>
            <a:r>
              <a:rPr lang="en-US" sz="2000" err="1">
                <a:latin typeface="Georgia Pro"/>
                <a:ea typeface="+mn-lt"/>
                <a:cs typeface="+mn-lt"/>
              </a:rPr>
              <a:t>visualisoida</a:t>
            </a:r>
            <a:r>
              <a:rPr lang="en-US" sz="2000">
                <a:latin typeface="Georgia Pro"/>
                <a:ea typeface="+mn-lt"/>
                <a:cs typeface="+mn-lt"/>
              </a:rPr>
              <a:t> </a:t>
            </a:r>
            <a:r>
              <a:rPr lang="en-US" sz="2000" err="1">
                <a:latin typeface="Georgia Pro"/>
                <a:ea typeface="+mn-lt"/>
                <a:cs typeface="+mn-lt"/>
              </a:rPr>
              <a:t>sopivilla</a:t>
            </a:r>
            <a:r>
              <a:rPr lang="en-US" sz="2000">
                <a:latin typeface="Georgia Pro"/>
                <a:ea typeface="+mn-lt"/>
                <a:cs typeface="+mn-lt"/>
              </a:rPr>
              <a:t> </a:t>
            </a:r>
            <a:r>
              <a:rPr lang="en-US" sz="2000" err="1">
                <a:latin typeface="Georgia Pro"/>
                <a:ea typeface="+mn-lt"/>
                <a:cs typeface="+mn-lt"/>
              </a:rPr>
              <a:t>deskriptiivisillä</a:t>
            </a:r>
            <a:r>
              <a:rPr lang="en-US" sz="2000">
                <a:latin typeface="Georgia Pro"/>
                <a:ea typeface="+mn-lt"/>
                <a:cs typeface="+mn-lt"/>
              </a:rPr>
              <a:t> </a:t>
            </a:r>
            <a:r>
              <a:rPr lang="en-US" sz="2000" err="1">
                <a:latin typeface="Georgia Pro"/>
                <a:ea typeface="+mn-lt"/>
                <a:cs typeface="+mn-lt"/>
              </a:rPr>
              <a:t>kuvaajilla</a:t>
            </a:r>
            <a:r>
              <a:rPr lang="en-US" sz="2000">
                <a:latin typeface="Georgia Pro"/>
                <a:ea typeface="+mn-lt"/>
                <a:cs typeface="+mn-lt"/>
              </a:rPr>
              <a:t> </a:t>
            </a:r>
            <a:r>
              <a:rPr lang="en-US" sz="2000" err="1">
                <a:latin typeface="Georgia Pro"/>
                <a:ea typeface="+mn-lt"/>
                <a:cs typeface="+mn-lt"/>
              </a:rPr>
              <a:t>määrällistä</a:t>
            </a:r>
            <a:r>
              <a:rPr lang="en-US" sz="2000">
                <a:latin typeface="Georgia Pro"/>
                <a:ea typeface="+mn-lt"/>
                <a:cs typeface="+mn-lt"/>
              </a:rPr>
              <a:t> </a:t>
            </a:r>
            <a:r>
              <a:rPr lang="en-US" sz="2000" err="1">
                <a:latin typeface="Georgia Pro"/>
                <a:ea typeface="+mn-lt"/>
                <a:cs typeface="+mn-lt"/>
              </a:rPr>
              <a:t>dataa</a:t>
            </a:r>
            <a:r>
              <a:rPr lang="en-US" sz="2000">
                <a:latin typeface="Georgia Pro"/>
                <a:ea typeface="+mn-lt"/>
                <a:cs typeface="+mn-lt"/>
              </a:rPr>
              <a:t> ja </a:t>
            </a:r>
            <a:r>
              <a:rPr lang="en-US" sz="2000" err="1">
                <a:latin typeface="Georgia Pro"/>
                <a:ea typeface="+mn-lt"/>
                <a:cs typeface="+mn-lt"/>
              </a:rPr>
              <a:t>muodostaa</a:t>
            </a:r>
            <a:r>
              <a:rPr lang="en-US" sz="2000">
                <a:latin typeface="Georgia Pro"/>
                <a:ea typeface="+mn-lt"/>
                <a:cs typeface="+mn-lt"/>
              </a:rPr>
              <a:t> </a:t>
            </a:r>
            <a:r>
              <a:rPr lang="en-US" sz="2000" err="1">
                <a:latin typeface="Georgia Pro"/>
                <a:ea typeface="+mn-lt"/>
                <a:cs typeface="+mn-lt"/>
              </a:rPr>
              <a:t>kuvaajan</a:t>
            </a:r>
            <a:r>
              <a:rPr lang="en-US" sz="2000">
                <a:latin typeface="Georgia Pro"/>
                <a:ea typeface="+mn-lt"/>
                <a:cs typeface="+mn-lt"/>
              </a:rPr>
              <a:t> </a:t>
            </a:r>
            <a:r>
              <a:rPr lang="en-US" sz="2000" err="1">
                <a:latin typeface="Georgia Pro"/>
                <a:ea typeface="+mn-lt"/>
                <a:cs typeface="+mn-lt"/>
              </a:rPr>
              <a:t>perusteella</a:t>
            </a:r>
            <a:r>
              <a:rPr lang="en-US" sz="2000">
                <a:latin typeface="Georgia Pro"/>
                <a:ea typeface="+mn-lt"/>
                <a:cs typeface="+mn-lt"/>
              </a:rPr>
              <a:t> </a:t>
            </a:r>
            <a:r>
              <a:rPr lang="en-US" sz="2000" err="1">
                <a:latin typeface="Georgia Pro"/>
                <a:ea typeface="+mn-lt"/>
                <a:cs typeface="+mn-lt"/>
              </a:rPr>
              <a:t>hypoteesin</a:t>
            </a:r>
            <a:r>
              <a:rPr lang="en-US" sz="2000">
                <a:latin typeface="Georgia Pro"/>
                <a:ea typeface="+mn-lt"/>
                <a:cs typeface="+mn-lt"/>
              </a:rPr>
              <a:t> </a:t>
            </a:r>
            <a:r>
              <a:rPr lang="en-US" sz="2000" err="1">
                <a:latin typeface="Georgia Pro"/>
                <a:ea typeface="+mn-lt"/>
                <a:cs typeface="+mn-lt"/>
              </a:rPr>
              <a:t>tilastolliselle</a:t>
            </a:r>
            <a:r>
              <a:rPr lang="en-US" sz="2000">
                <a:latin typeface="Georgia Pro"/>
                <a:ea typeface="+mn-lt"/>
                <a:cs typeface="+mn-lt"/>
              </a:rPr>
              <a:t> </a:t>
            </a:r>
            <a:r>
              <a:rPr lang="en-US" sz="2000" err="1">
                <a:latin typeface="Georgia Pro"/>
                <a:ea typeface="+mn-lt"/>
                <a:cs typeface="+mn-lt"/>
              </a:rPr>
              <a:t>testille</a:t>
            </a:r>
            <a:endParaRPr lang="en-US" sz="2000">
              <a:latin typeface="Georgia Pro"/>
              <a:ea typeface="Calibri" panose="020F0502020204030204"/>
              <a:cs typeface="Calibri" panose="020F0502020204030204"/>
            </a:endParaRPr>
          </a:p>
          <a:p>
            <a:r>
              <a:rPr lang="en-US" sz="2000" err="1">
                <a:latin typeface="Georgia Pro"/>
                <a:ea typeface="+mn-lt"/>
                <a:cs typeface="+mn-lt"/>
              </a:rPr>
              <a:t>tunnistaa</a:t>
            </a:r>
            <a:r>
              <a:rPr lang="en-US" sz="2000">
                <a:latin typeface="Georgia Pro"/>
                <a:ea typeface="+mn-lt"/>
                <a:cs typeface="+mn-lt"/>
              </a:rPr>
              <a:t>, </a:t>
            </a:r>
            <a:r>
              <a:rPr lang="en-US" sz="2000" err="1">
                <a:latin typeface="Georgia Pro"/>
                <a:ea typeface="+mn-lt"/>
                <a:cs typeface="+mn-lt"/>
              </a:rPr>
              <a:t>missä</a:t>
            </a:r>
            <a:r>
              <a:rPr lang="en-US" sz="2000">
                <a:latin typeface="Georgia Pro"/>
                <a:ea typeface="+mn-lt"/>
                <a:cs typeface="+mn-lt"/>
              </a:rPr>
              <a:t> </a:t>
            </a:r>
            <a:r>
              <a:rPr lang="en-US" sz="2000" err="1">
                <a:latin typeface="Georgia Pro"/>
                <a:ea typeface="+mn-lt"/>
                <a:cs typeface="+mn-lt"/>
              </a:rPr>
              <a:t>tapauksissa</a:t>
            </a:r>
            <a:r>
              <a:rPr lang="en-US" sz="2000">
                <a:latin typeface="Georgia Pro"/>
                <a:ea typeface="+mn-lt"/>
                <a:cs typeface="+mn-lt"/>
              </a:rPr>
              <a:t> t-</a:t>
            </a:r>
            <a:r>
              <a:rPr lang="en-US" sz="2000" err="1">
                <a:latin typeface="Georgia Pro"/>
                <a:ea typeface="+mn-lt"/>
                <a:cs typeface="+mn-lt"/>
              </a:rPr>
              <a:t>testiä</a:t>
            </a:r>
            <a:r>
              <a:rPr lang="en-US" sz="2000">
                <a:latin typeface="Georgia Pro"/>
                <a:ea typeface="+mn-lt"/>
                <a:cs typeface="+mn-lt"/>
              </a:rPr>
              <a:t> ja </a:t>
            </a:r>
            <a:r>
              <a:rPr lang="en-US" sz="2000" err="1">
                <a:latin typeface="Georgia Pro"/>
                <a:ea typeface="+mn-lt"/>
                <a:cs typeface="+mn-lt"/>
              </a:rPr>
              <a:t>khiin</a:t>
            </a:r>
            <a:r>
              <a:rPr lang="en-US" sz="2000">
                <a:latin typeface="Georgia Pro"/>
                <a:ea typeface="+mn-lt"/>
                <a:cs typeface="+mn-lt"/>
              </a:rPr>
              <a:t> </a:t>
            </a:r>
            <a:r>
              <a:rPr lang="en-US" sz="2000" err="1">
                <a:latin typeface="Georgia Pro"/>
                <a:ea typeface="+mn-lt"/>
                <a:cs typeface="+mn-lt"/>
              </a:rPr>
              <a:t>neliö</a:t>
            </a:r>
            <a:r>
              <a:rPr lang="en-US" sz="2000">
                <a:latin typeface="Georgia Pro"/>
                <a:ea typeface="+mn-lt"/>
                <a:cs typeface="+mn-lt"/>
              </a:rPr>
              <a:t> -</a:t>
            </a:r>
            <a:r>
              <a:rPr lang="en-US" sz="2000" err="1">
                <a:latin typeface="Georgia Pro"/>
                <a:ea typeface="+mn-lt"/>
                <a:cs typeface="+mn-lt"/>
              </a:rPr>
              <a:t>testiä</a:t>
            </a:r>
            <a:r>
              <a:rPr lang="en-US" sz="2000">
                <a:latin typeface="Georgia Pro"/>
                <a:ea typeface="+mn-lt"/>
                <a:cs typeface="+mn-lt"/>
              </a:rPr>
              <a:t> </a:t>
            </a:r>
            <a:r>
              <a:rPr lang="en-US" sz="2000" err="1">
                <a:latin typeface="Georgia Pro"/>
                <a:ea typeface="+mn-lt"/>
                <a:cs typeface="+mn-lt"/>
              </a:rPr>
              <a:t>voidaan</a:t>
            </a:r>
            <a:r>
              <a:rPr lang="en-US" sz="2000">
                <a:latin typeface="Georgia Pro"/>
                <a:ea typeface="+mn-lt"/>
                <a:cs typeface="+mn-lt"/>
              </a:rPr>
              <a:t> </a:t>
            </a:r>
            <a:r>
              <a:rPr lang="en-US" sz="2000" err="1">
                <a:latin typeface="Georgia Pro"/>
                <a:ea typeface="+mn-lt"/>
                <a:cs typeface="+mn-lt"/>
              </a:rPr>
              <a:t>käyttää</a:t>
            </a:r>
            <a:endParaRPr lang="en-US" sz="2000">
              <a:latin typeface="Georgia Pro"/>
            </a:endParaRPr>
          </a:p>
          <a:p>
            <a:r>
              <a:rPr lang="en-US" sz="2000" err="1">
                <a:latin typeface="Georgia Pro"/>
                <a:ea typeface="+mn-lt"/>
                <a:cs typeface="+mn-lt"/>
              </a:rPr>
              <a:t>analysoida</a:t>
            </a:r>
            <a:r>
              <a:rPr lang="en-US" sz="2000">
                <a:latin typeface="Georgia Pro"/>
                <a:ea typeface="+mn-lt"/>
                <a:cs typeface="+mn-lt"/>
              </a:rPr>
              <a:t> </a:t>
            </a:r>
            <a:r>
              <a:rPr lang="en-US" sz="2000" err="1">
                <a:latin typeface="Georgia Pro"/>
                <a:ea typeface="+mn-lt"/>
                <a:cs typeface="+mn-lt"/>
              </a:rPr>
              <a:t>määrällistä</a:t>
            </a:r>
            <a:r>
              <a:rPr lang="en-US" sz="2000">
                <a:latin typeface="Georgia Pro"/>
                <a:ea typeface="+mn-lt"/>
                <a:cs typeface="+mn-lt"/>
              </a:rPr>
              <a:t> </a:t>
            </a:r>
            <a:r>
              <a:rPr lang="en-US" sz="2000" err="1">
                <a:latin typeface="Georgia Pro"/>
                <a:ea typeface="+mn-lt"/>
                <a:cs typeface="+mn-lt"/>
              </a:rPr>
              <a:t>kyselydataa</a:t>
            </a:r>
            <a:r>
              <a:rPr lang="en-US" sz="2000">
                <a:latin typeface="Georgia Pro"/>
                <a:ea typeface="+mn-lt"/>
                <a:cs typeface="+mn-lt"/>
              </a:rPr>
              <a:t> t-</a:t>
            </a:r>
            <a:r>
              <a:rPr lang="en-US" sz="2000" err="1">
                <a:latin typeface="Georgia Pro"/>
                <a:ea typeface="+mn-lt"/>
                <a:cs typeface="+mn-lt"/>
              </a:rPr>
              <a:t>testin</a:t>
            </a:r>
            <a:r>
              <a:rPr lang="en-US" sz="2000">
                <a:latin typeface="Georgia Pro"/>
                <a:ea typeface="+mn-lt"/>
                <a:cs typeface="+mn-lt"/>
              </a:rPr>
              <a:t> ja </a:t>
            </a:r>
            <a:r>
              <a:rPr lang="en-US" sz="2000" err="1">
                <a:latin typeface="Georgia Pro"/>
                <a:ea typeface="+mn-lt"/>
                <a:cs typeface="+mn-lt"/>
              </a:rPr>
              <a:t>khiin</a:t>
            </a:r>
            <a:r>
              <a:rPr lang="en-US" sz="2000">
                <a:latin typeface="Georgia Pro"/>
                <a:ea typeface="+mn-lt"/>
                <a:cs typeface="+mn-lt"/>
              </a:rPr>
              <a:t> </a:t>
            </a:r>
            <a:r>
              <a:rPr lang="en-US" sz="2000" err="1">
                <a:latin typeface="Georgia Pro"/>
                <a:ea typeface="+mn-lt"/>
                <a:cs typeface="+mn-lt"/>
              </a:rPr>
              <a:t>neliö</a:t>
            </a:r>
            <a:r>
              <a:rPr lang="en-US" sz="2000">
                <a:latin typeface="Georgia Pro"/>
                <a:ea typeface="+mn-lt"/>
                <a:cs typeface="+mn-lt"/>
              </a:rPr>
              <a:t> -</a:t>
            </a:r>
            <a:r>
              <a:rPr lang="en-US" sz="2000" err="1">
                <a:latin typeface="Georgia Pro"/>
                <a:ea typeface="+mn-lt"/>
                <a:cs typeface="+mn-lt"/>
              </a:rPr>
              <a:t>testin</a:t>
            </a:r>
            <a:r>
              <a:rPr lang="en-US" sz="2000">
                <a:latin typeface="Georgia Pro"/>
                <a:ea typeface="+mn-lt"/>
                <a:cs typeface="+mn-lt"/>
              </a:rPr>
              <a:t> </a:t>
            </a:r>
            <a:r>
              <a:rPr lang="en-US" sz="2000" err="1">
                <a:latin typeface="Georgia Pro"/>
                <a:ea typeface="+mn-lt"/>
                <a:cs typeface="+mn-lt"/>
              </a:rPr>
              <a:t>avulla</a:t>
            </a:r>
            <a:endParaRPr lang="en-US" sz="2000" err="1">
              <a:latin typeface="Georgia Pro"/>
            </a:endParaRPr>
          </a:p>
        </p:txBody>
      </p:sp>
    </p:spTree>
    <p:extLst>
      <p:ext uri="{BB962C8B-B14F-4D97-AF65-F5344CB8AC3E}">
        <p14:creationId xmlns:p14="http://schemas.microsoft.com/office/powerpoint/2010/main" val="65966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36BD10-23B9-020A-8FDB-3E1E1E23BD5B}"/>
              </a:ext>
            </a:extLst>
          </p:cNvPr>
          <p:cNvSpPr>
            <a:spLocks noGrp="1"/>
          </p:cNvSpPr>
          <p:nvPr>
            <p:ph type="title"/>
          </p:nvPr>
        </p:nvSpPr>
        <p:spPr>
          <a:xfrm>
            <a:off x="838200" y="365125"/>
            <a:ext cx="10515600" cy="1325563"/>
          </a:xfrm>
        </p:spPr>
        <p:txBody>
          <a:bodyPr>
            <a:normAutofit/>
          </a:bodyPr>
          <a:lstStyle/>
          <a:p>
            <a:r>
              <a:rPr lang="en-US" err="1">
                <a:latin typeface="Georgia Pro"/>
                <a:cs typeface="Calibri Light"/>
              </a:rPr>
              <a:t>Khiin</a:t>
            </a:r>
            <a:r>
              <a:rPr lang="en-US" dirty="0">
                <a:latin typeface="Georgia Pro"/>
                <a:cs typeface="Calibri Light"/>
              </a:rPr>
              <a:t> </a:t>
            </a:r>
            <a:r>
              <a:rPr lang="en-US" err="1">
                <a:latin typeface="Georgia Pro"/>
                <a:cs typeface="Calibri Light"/>
              </a:rPr>
              <a:t>neliö</a:t>
            </a:r>
            <a:r>
              <a:rPr lang="en-US" dirty="0">
                <a:latin typeface="Georgia Pro"/>
                <a:cs typeface="Calibri Light"/>
              </a:rPr>
              <a:t> -</a:t>
            </a:r>
            <a:r>
              <a:rPr lang="en-US" err="1">
                <a:latin typeface="Georgia Pro"/>
                <a:cs typeface="Calibri Light"/>
              </a:rPr>
              <a:t>testin</a:t>
            </a:r>
            <a:r>
              <a:rPr lang="en-US" dirty="0">
                <a:latin typeface="Georgia Pro"/>
                <a:cs typeface="Calibri Light"/>
              </a:rPr>
              <a:t> </a:t>
            </a:r>
            <a:r>
              <a:rPr lang="en-US" err="1">
                <a:latin typeface="Georgia Pro"/>
                <a:cs typeface="Calibri Light"/>
              </a:rPr>
              <a:t>tekeminen</a:t>
            </a:r>
            <a:r>
              <a:rPr lang="en-US" dirty="0">
                <a:latin typeface="Georgia Pro"/>
                <a:cs typeface="Calibri Light"/>
              </a:rPr>
              <a:t> </a:t>
            </a:r>
            <a:r>
              <a:rPr lang="en-US" err="1">
                <a:latin typeface="Georgia Pro"/>
                <a:cs typeface="Calibri Light"/>
              </a:rPr>
              <a:t>käytännössä</a:t>
            </a:r>
            <a:r>
              <a:rPr lang="en-US" dirty="0">
                <a:latin typeface="Georgia Pro"/>
                <a:cs typeface="Calibri Light"/>
              </a:rPr>
              <a:t> </a:t>
            </a:r>
            <a:r>
              <a:rPr lang="en-US" err="1">
                <a:latin typeface="Georgia Pro"/>
                <a:cs typeface="Calibri Light"/>
              </a:rPr>
              <a:t>Excelissä</a:t>
            </a:r>
            <a:r>
              <a:rPr lang="en-US" dirty="0">
                <a:latin typeface="Georgia Pro"/>
                <a:cs typeface="Calibri Light"/>
              </a:rPr>
              <a:t> </a:t>
            </a:r>
            <a:endParaRPr lang="en-US">
              <a:latin typeface="Georgia Pro"/>
            </a:endParaRPr>
          </a:p>
        </p:txBody>
      </p:sp>
      <p:sp>
        <p:nvSpPr>
          <p:cNvPr id="3" name="Content Placeholder 2">
            <a:extLst>
              <a:ext uri="{FF2B5EF4-FFF2-40B4-BE49-F238E27FC236}">
                <a16:creationId xmlns:a16="http://schemas.microsoft.com/office/drawing/2014/main" id="{031AF5D5-0CC9-BD2D-3CB0-50D5032C8C14}"/>
              </a:ext>
            </a:extLst>
          </p:cNvPr>
          <p:cNvSpPr>
            <a:spLocks noGrp="1"/>
          </p:cNvSpPr>
          <p:nvPr>
            <p:ph idx="1"/>
          </p:nvPr>
        </p:nvSpPr>
        <p:spPr>
          <a:xfrm>
            <a:off x="838201" y="2013625"/>
            <a:ext cx="5105399" cy="4163337"/>
          </a:xfrm>
        </p:spPr>
        <p:txBody>
          <a:bodyPr vert="horz" lIns="91440" tIns="45720" rIns="91440" bIns="45720" rtlCol="0" anchor="t">
            <a:normAutofit/>
          </a:bodyPr>
          <a:lstStyle/>
          <a:p>
            <a:r>
              <a:rPr lang="en-US" sz="1900" dirty="0" err="1">
                <a:latin typeface="Georgia Pro"/>
                <a:cs typeface="Calibri"/>
              </a:rPr>
              <a:t>Aloita</a:t>
            </a:r>
            <a:r>
              <a:rPr lang="en-US" sz="1900" dirty="0">
                <a:latin typeface="Georgia Pro"/>
                <a:cs typeface="Calibri"/>
              </a:rPr>
              <a:t> </a:t>
            </a:r>
            <a:r>
              <a:rPr lang="en-US" sz="1900" dirty="0" err="1">
                <a:latin typeface="Georgia Pro"/>
                <a:cs typeface="Calibri"/>
              </a:rPr>
              <a:t>tekemällä</a:t>
            </a:r>
            <a:r>
              <a:rPr lang="en-US" sz="1900" dirty="0">
                <a:latin typeface="Georgia Pro"/>
                <a:cs typeface="Calibri"/>
              </a:rPr>
              <a:t> </a:t>
            </a:r>
            <a:r>
              <a:rPr lang="en-US" sz="1900" dirty="0" err="1">
                <a:latin typeface="Georgia Pro"/>
                <a:cs typeface="Calibri"/>
              </a:rPr>
              <a:t>Excelissä</a:t>
            </a:r>
            <a:r>
              <a:rPr lang="en-US" sz="1900" dirty="0">
                <a:latin typeface="Georgia Pro"/>
                <a:cs typeface="Calibri"/>
              </a:rPr>
              <a:t> </a:t>
            </a:r>
            <a:r>
              <a:rPr lang="en-US" sz="1900" dirty="0" err="1">
                <a:latin typeface="Georgia Pro"/>
                <a:cs typeface="Calibri"/>
              </a:rPr>
              <a:t>ristiintaulukointi</a:t>
            </a:r>
            <a:r>
              <a:rPr lang="en-US" sz="1900" dirty="0">
                <a:latin typeface="Georgia Pro"/>
                <a:cs typeface="Calibri"/>
              </a:rPr>
              <a:t>: </a:t>
            </a:r>
            <a:r>
              <a:rPr lang="en-US" sz="1900" dirty="0">
                <a:latin typeface="Georgia Pro"/>
                <a:ea typeface="+mn-lt"/>
                <a:cs typeface="+mn-lt"/>
                <a:hlinkClick r:id="rId2"/>
              </a:rPr>
              <a:t>https://www.youtube.com/watch?v=sUlpWS3_cTA</a:t>
            </a:r>
            <a:endParaRPr lang="en-US" sz="1900" dirty="0">
              <a:latin typeface="Georgia Pro"/>
              <a:ea typeface="+mn-lt"/>
              <a:cs typeface="+mn-lt"/>
            </a:endParaRPr>
          </a:p>
          <a:p>
            <a:r>
              <a:rPr lang="en-US" sz="1900" dirty="0" err="1">
                <a:latin typeface="Georgia Pro"/>
                <a:cs typeface="Calibri" panose="020F0502020204030204"/>
              </a:rPr>
              <a:t>Oletettujen</a:t>
            </a:r>
            <a:r>
              <a:rPr lang="en-US" sz="1900" dirty="0">
                <a:latin typeface="Georgia Pro"/>
                <a:cs typeface="Calibri" panose="020F0502020204030204"/>
              </a:rPr>
              <a:t> </a:t>
            </a:r>
            <a:r>
              <a:rPr lang="en-US" sz="1900" dirty="0" err="1">
                <a:latin typeface="Georgia Pro"/>
                <a:cs typeface="Calibri" panose="020F0502020204030204"/>
              </a:rPr>
              <a:t>arvojen</a:t>
            </a:r>
            <a:r>
              <a:rPr lang="en-US" sz="1900" dirty="0">
                <a:latin typeface="Georgia Pro"/>
                <a:cs typeface="Calibri" panose="020F0502020204030204"/>
              </a:rPr>
              <a:t> </a:t>
            </a:r>
            <a:r>
              <a:rPr lang="en-US" sz="1900" dirty="0" err="1">
                <a:latin typeface="Georgia Pro"/>
                <a:cs typeface="Calibri" panose="020F0502020204030204"/>
              </a:rPr>
              <a:t>kaava</a:t>
            </a:r>
            <a:r>
              <a:rPr lang="en-US" sz="1900" dirty="0">
                <a:latin typeface="Georgia Pro"/>
                <a:cs typeface="Calibri" panose="020F0502020204030204"/>
              </a:rPr>
              <a:t>: (</a:t>
            </a:r>
            <a:r>
              <a:rPr lang="en-US" sz="1900" dirty="0" err="1">
                <a:latin typeface="Georgia Pro"/>
                <a:cs typeface="Calibri" panose="020F0502020204030204"/>
              </a:rPr>
              <a:t>rivin</a:t>
            </a:r>
            <a:r>
              <a:rPr lang="en-US" sz="1900" dirty="0">
                <a:latin typeface="Georgia Pro"/>
                <a:cs typeface="Calibri" panose="020F0502020204030204"/>
              </a:rPr>
              <a:t> summa x </a:t>
            </a:r>
            <a:r>
              <a:rPr lang="en-US" sz="1900" dirty="0" err="1">
                <a:latin typeface="Georgia Pro"/>
                <a:cs typeface="Calibri" panose="020F0502020204030204"/>
              </a:rPr>
              <a:t>pylvään</a:t>
            </a:r>
            <a:r>
              <a:rPr lang="en-US" sz="1900" dirty="0">
                <a:latin typeface="Georgia Pro"/>
                <a:cs typeface="Calibri" panose="020F0502020204030204"/>
              </a:rPr>
              <a:t> summa) / </a:t>
            </a:r>
            <a:r>
              <a:rPr lang="en-US" sz="1900" dirty="0" err="1">
                <a:latin typeface="Georgia Pro"/>
                <a:cs typeface="Calibri" panose="020F0502020204030204"/>
              </a:rPr>
              <a:t>kaikkien</a:t>
            </a:r>
            <a:r>
              <a:rPr lang="en-US" sz="1900" dirty="0">
                <a:latin typeface="Georgia Pro"/>
                <a:cs typeface="Calibri" panose="020F0502020204030204"/>
              </a:rPr>
              <a:t> </a:t>
            </a:r>
            <a:r>
              <a:rPr lang="en-US" sz="1900" dirty="0" err="1">
                <a:latin typeface="Georgia Pro"/>
                <a:cs typeface="Calibri" panose="020F0502020204030204"/>
              </a:rPr>
              <a:t>havaintojen</a:t>
            </a:r>
            <a:r>
              <a:rPr lang="en-US" sz="1900" dirty="0">
                <a:latin typeface="Georgia Pro"/>
                <a:cs typeface="Calibri" panose="020F0502020204030204"/>
              </a:rPr>
              <a:t> </a:t>
            </a:r>
            <a:r>
              <a:rPr lang="en-US" sz="1900" dirty="0" err="1">
                <a:latin typeface="Georgia Pro"/>
                <a:cs typeface="Calibri" panose="020F0502020204030204"/>
              </a:rPr>
              <a:t>lukumäärä</a:t>
            </a:r>
          </a:p>
          <a:p>
            <a:r>
              <a:rPr lang="en-US" sz="1900" dirty="0" err="1">
                <a:latin typeface="Georgia Pro"/>
                <a:cs typeface="Calibri" panose="020F0502020204030204"/>
              </a:rPr>
              <a:t>Jatka</a:t>
            </a:r>
            <a:r>
              <a:rPr lang="en-US" sz="1900" dirty="0">
                <a:latin typeface="Georgia Pro"/>
                <a:cs typeface="Calibri" panose="020F0502020204030204"/>
              </a:rPr>
              <a:t> </a:t>
            </a:r>
            <a:r>
              <a:rPr lang="en-US" sz="1900" dirty="0" err="1">
                <a:latin typeface="Georgia Pro"/>
                <a:cs typeface="Calibri" panose="020F0502020204030204"/>
              </a:rPr>
              <a:t>tekemällä</a:t>
            </a:r>
            <a:r>
              <a:rPr lang="en-US" sz="1900" dirty="0">
                <a:latin typeface="Georgia Pro"/>
                <a:cs typeface="Calibri" panose="020F0502020204030204"/>
              </a:rPr>
              <a:t> </a:t>
            </a:r>
            <a:r>
              <a:rPr lang="en-US" sz="1900" dirty="0" err="1">
                <a:latin typeface="Georgia Pro"/>
                <a:cs typeface="Calibri" panose="020F0502020204030204"/>
              </a:rPr>
              <a:t>havaittujen</a:t>
            </a:r>
            <a:r>
              <a:rPr lang="en-US" sz="1900" dirty="0">
                <a:latin typeface="Georgia Pro"/>
                <a:cs typeface="Calibri" panose="020F0502020204030204"/>
              </a:rPr>
              <a:t> ja </a:t>
            </a:r>
            <a:r>
              <a:rPr lang="en-US" sz="1900" dirty="0" err="1">
                <a:latin typeface="Georgia Pro"/>
                <a:cs typeface="Calibri" panose="020F0502020204030204"/>
              </a:rPr>
              <a:t>oletettujen</a:t>
            </a:r>
            <a:r>
              <a:rPr lang="en-US" sz="1900" dirty="0">
                <a:latin typeface="Georgia Pro"/>
                <a:cs typeface="Calibri" panose="020F0502020204030204"/>
              </a:rPr>
              <a:t> </a:t>
            </a:r>
            <a:r>
              <a:rPr lang="en-US" sz="1900" dirty="0" err="1">
                <a:latin typeface="Georgia Pro"/>
                <a:cs typeface="Calibri" panose="020F0502020204030204"/>
              </a:rPr>
              <a:t>arvojen</a:t>
            </a:r>
            <a:r>
              <a:rPr lang="en-US" sz="1900" dirty="0">
                <a:latin typeface="Georgia Pro"/>
                <a:cs typeface="Calibri" panose="020F0502020204030204"/>
              </a:rPr>
              <a:t> </a:t>
            </a:r>
            <a:r>
              <a:rPr lang="en-US" sz="1900" dirty="0" err="1">
                <a:latin typeface="Georgia Pro"/>
                <a:cs typeface="Calibri" panose="020F0502020204030204"/>
              </a:rPr>
              <a:t>avulla</a:t>
            </a:r>
            <a:r>
              <a:rPr lang="en-US" sz="1900" dirty="0">
                <a:latin typeface="Georgia Pro"/>
                <a:cs typeface="Calibri" panose="020F0502020204030204"/>
              </a:rPr>
              <a:t> </a:t>
            </a:r>
            <a:r>
              <a:rPr lang="en-US" sz="1900" dirty="0" err="1">
                <a:latin typeface="Georgia Pro"/>
                <a:cs typeface="Calibri" panose="020F0502020204030204"/>
              </a:rPr>
              <a:t>khiin</a:t>
            </a:r>
            <a:r>
              <a:rPr lang="en-US" sz="1900" dirty="0">
                <a:latin typeface="Georgia Pro"/>
                <a:cs typeface="Calibri" panose="020F0502020204030204"/>
              </a:rPr>
              <a:t> </a:t>
            </a:r>
            <a:r>
              <a:rPr lang="en-US" sz="1900" dirty="0" err="1">
                <a:latin typeface="Georgia Pro"/>
                <a:cs typeface="Calibri" panose="020F0502020204030204"/>
              </a:rPr>
              <a:t>neliö</a:t>
            </a:r>
            <a:r>
              <a:rPr lang="en-US" sz="1900" dirty="0">
                <a:latin typeface="Georgia Pro"/>
                <a:cs typeface="Calibri" panose="020F0502020204030204"/>
              </a:rPr>
              <a:t> -</a:t>
            </a:r>
            <a:r>
              <a:rPr lang="en-US" sz="1900" dirty="0" err="1">
                <a:latin typeface="Georgia Pro"/>
                <a:cs typeface="Calibri" panose="020F0502020204030204"/>
              </a:rPr>
              <a:t>testi</a:t>
            </a:r>
            <a:r>
              <a:rPr lang="en-US" sz="1900" dirty="0">
                <a:latin typeface="Georgia Pro"/>
                <a:cs typeface="Calibri" panose="020F0502020204030204"/>
              </a:rPr>
              <a:t>. </a:t>
            </a:r>
            <a:r>
              <a:rPr lang="en-US" sz="1900" dirty="0" err="1">
                <a:latin typeface="Georgia Pro"/>
                <a:cs typeface="Calibri" panose="020F0502020204030204"/>
              </a:rPr>
              <a:t>Käytetään</a:t>
            </a:r>
            <a:r>
              <a:rPr lang="en-US" sz="1900" dirty="0">
                <a:latin typeface="Georgia Pro"/>
                <a:cs typeface="Calibri" panose="020F0502020204030204"/>
              </a:rPr>
              <a:t> =CHITEST </a:t>
            </a:r>
            <a:r>
              <a:rPr lang="en-US" sz="1900" dirty="0" err="1">
                <a:latin typeface="Georgia Pro"/>
                <a:cs typeface="Calibri" panose="020F0502020204030204"/>
              </a:rPr>
              <a:t>funktiota</a:t>
            </a:r>
            <a:r>
              <a:rPr lang="en-US" sz="1900" dirty="0">
                <a:latin typeface="Georgia Pro"/>
                <a:cs typeface="Calibri" panose="020F0502020204030204"/>
              </a:rPr>
              <a:t>   </a:t>
            </a:r>
            <a:r>
              <a:rPr lang="en-US" sz="1900" dirty="0">
                <a:latin typeface="Georgia Pro"/>
                <a:ea typeface="+mn-lt"/>
                <a:cs typeface="+mn-lt"/>
              </a:rPr>
              <a:t>https://www.youtube.com/watch?v=ODxEoDyF6RI</a:t>
            </a:r>
            <a:endParaRPr lang="en-US" sz="1900" dirty="0">
              <a:latin typeface="Georgia Pro"/>
              <a:cs typeface="Calibri" panose="020F0502020204030204"/>
            </a:endParaRPr>
          </a:p>
          <a:p>
            <a:r>
              <a:rPr lang="en-US" sz="1900" dirty="0" err="1">
                <a:latin typeface="Georgia Pro"/>
                <a:cs typeface="Calibri" panose="020F0502020204030204"/>
              </a:rPr>
              <a:t>Tulkitse</a:t>
            </a:r>
            <a:r>
              <a:rPr lang="en-US" sz="1900" dirty="0">
                <a:latin typeface="Georgia Pro"/>
                <a:cs typeface="Calibri" panose="020F0502020204030204"/>
              </a:rPr>
              <a:t> p-</a:t>
            </a:r>
            <a:r>
              <a:rPr lang="en-US" sz="1900" dirty="0" err="1">
                <a:latin typeface="Georgia Pro"/>
                <a:cs typeface="Calibri" panose="020F0502020204030204"/>
              </a:rPr>
              <a:t>arvo</a:t>
            </a:r>
            <a:r>
              <a:rPr lang="en-US" sz="1900" dirty="0">
                <a:cs typeface="Calibri"/>
              </a:rPr>
              <a:t> </a:t>
            </a:r>
          </a:p>
          <a:p>
            <a:endParaRPr lang="en-US" sz="1900">
              <a:cs typeface="Calibri"/>
            </a:endParaRPr>
          </a:p>
        </p:txBody>
      </p:sp>
      <p:pic>
        <p:nvPicPr>
          <p:cNvPr id="5" name="Picture 4" descr="A black text on a white background&#10;&#10;Description automatically generated">
            <a:extLst>
              <a:ext uri="{FF2B5EF4-FFF2-40B4-BE49-F238E27FC236}">
                <a16:creationId xmlns:a16="http://schemas.microsoft.com/office/drawing/2014/main" id="{73EC8940-C0F5-62F2-13FE-D4ECAC22B4AB}"/>
              </a:ext>
            </a:extLst>
          </p:cNvPr>
          <p:cNvPicPr>
            <a:picLocks noChangeAspect="1"/>
          </p:cNvPicPr>
          <p:nvPr/>
        </p:nvPicPr>
        <p:blipFill>
          <a:blip r:embed="rId3"/>
          <a:stretch>
            <a:fillRect/>
          </a:stretch>
        </p:blipFill>
        <p:spPr>
          <a:xfrm>
            <a:off x="7443538" y="3783778"/>
            <a:ext cx="2775284" cy="717745"/>
          </a:xfrm>
          <a:prstGeom prst="rect">
            <a:avLst/>
          </a:prstGeom>
        </p:spPr>
      </p:pic>
    </p:spTree>
    <p:extLst>
      <p:ext uri="{BB962C8B-B14F-4D97-AF65-F5344CB8AC3E}">
        <p14:creationId xmlns:p14="http://schemas.microsoft.com/office/powerpoint/2010/main" val="167136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4C42-A0EB-6C9E-C335-6E21BA6AFE38}"/>
              </a:ext>
            </a:extLst>
          </p:cNvPr>
          <p:cNvSpPr>
            <a:spLocks noGrp="1"/>
          </p:cNvSpPr>
          <p:nvPr>
            <p:ph type="title"/>
          </p:nvPr>
        </p:nvSpPr>
        <p:spPr>
          <a:xfrm>
            <a:off x="774963" y="585206"/>
            <a:ext cx="10637747" cy="826010"/>
          </a:xfrm>
        </p:spPr>
        <p:txBody>
          <a:bodyPr>
            <a:normAutofit fontScale="90000"/>
          </a:bodyPr>
          <a:lstStyle/>
          <a:p>
            <a:r>
              <a:rPr lang="en-US" err="1">
                <a:latin typeface="Georgia Pro"/>
                <a:ea typeface="Calibri Light"/>
                <a:cs typeface="Calibri Light"/>
              </a:rPr>
              <a:t>Huomio</a:t>
            </a:r>
            <a:r>
              <a:rPr lang="en-US">
                <a:latin typeface="Georgia Pro"/>
                <a:ea typeface="Calibri Light"/>
                <a:cs typeface="Calibri Light"/>
              </a:rPr>
              <a:t> </a:t>
            </a:r>
            <a:r>
              <a:rPr lang="en-US" err="1">
                <a:latin typeface="Georgia Pro"/>
                <a:ea typeface="Calibri Light"/>
                <a:cs typeface="Calibri Light"/>
              </a:rPr>
              <a:t>Excelin</a:t>
            </a:r>
            <a:r>
              <a:rPr lang="en-US">
                <a:latin typeface="Georgia Pro"/>
                <a:ea typeface="Calibri Light"/>
                <a:cs typeface="Calibri Light"/>
              </a:rPr>
              <a:t> </a:t>
            </a:r>
            <a:r>
              <a:rPr lang="en-US" err="1">
                <a:latin typeface="Georgia Pro"/>
                <a:ea typeface="Calibri Light"/>
                <a:cs typeface="Calibri Light"/>
              </a:rPr>
              <a:t>käyttämisestä</a:t>
            </a:r>
            <a:r>
              <a:rPr lang="en-US">
                <a:latin typeface="Georgia Pro"/>
                <a:ea typeface="Calibri Light"/>
                <a:cs typeface="Calibri Light"/>
              </a:rPr>
              <a:t> </a:t>
            </a:r>
            <a:r>
              <a:rPr lang="en-US" err="1">
                <a:latin typeface="Georgia Pro"/>
                <a:ea typeface="Calibri Light"/>
                <a:cs typeface="Calibri Light"/>
              </a:rPr>
              <a:t>tilastollisessa</a:t>
            </a:r>
            <a:r>
              <a:rPr lang="en-US">
                <a:latin typeface="Georgia Pro"/>
                <a:ea typeface="Calibri Light"/>
                <a:cs typeface="Calibri Light"/>
              </a:rPr>
              <a:t> </a:t>
            </a:r>
            <a:r>
              <a:rPr lang="en-US" err="1">
                <a:latin typeface="Georgia Pro"/>
                <a:ea typeface="Calibri Light"/>
                <a:cs typeface="Calibri Light"/>
              </a:rPr>
              <a:t>testaamisessa</a:t>
            </a:r>
            <a:r>
              <a:rPr lang="en-US">
                <a:latin typeface="Georgia Pro"/>
                <a:ea typeface="Calibri Light"/>
                <a:cs typeface="Calibri Light"/>
              </a:rPr>
              <a:t>: </a:t>
            </a:r>
            <a:r>
              <a:rPr lang="en-US" err="1">
                <a:latin typeface="Georgia Pro"/>
                <a:ea typeface="Calibri Light"/>
                <a:cs typeface="Calibri Light"/>
              </a:rPr>
              <a:t>älä</a:t>
            </a:r>
            <a:r>
              <a:rPr lang="en-US">
                <a:latin typeface="Georgia Pro"/>
                <a:ea typeface="Calibri Light"/>
                <a:cs typeface="Calibri Light"/>
              </a:rPr>
              <a:t> </a:t>
            </a:r>
            <a:r>
              <a:rPr lang="en-US" err="1">
                <a:latin typeface="Georgia Pro"/>
                <a:ea typeface="Calibri Light"/>
                <a:cs typeface="Calibri Light"/>
              </a:rPr>
              <a:t>käytä</a:t>
            </a:r>
            <a:r>
              <a:rPr lang="en-US">
                <a:latin typeface="Georgia Pro"/>
                <a:ea typeface="Calibri Light"/>
                <a:cs typeface="Calibri Light"/>
              </a:rPr>
              <a:t> </a:t>
            </a:r>
            <a:r>
              <a:rPr lang="en-US" err="1">
                <a:latin typeface="Georgia Pro"/>
                <a:ea typeface="Calibri Light"/>
                <a:cs typeface="Calibri Light"/>
              </a:rPr>
              <a:t>Exceliä</a:t>
            </a:r>
            <a:r>
              <a:rPr lang="en-US">
                <a:latin typeface="Georgia Pro"/>
                <a:ea typeface="Calibri Light"/>
                <a:cs typeface="Calibri Light"/>
              </a:rPr>
              <a:t> </a:t>
            </a:r>
            <a:r>
              <a:rPr lang="en-US" err="1">
                <a:latin typeface="Georgia Pro"/>
                <a:ea typeface="Calibri Light"/>
                <a:cs typeface="Calibri Light"/>
              </a:rPr>
              <a:t>diplomityössä</a:t>
            </a:r>
            <a:endParaRPr lang="en-US">
              <a:latin typeface="Georgia Pro"/>
            </a:endParaRPr>
          </a:p>
        </p:txBody>
      </p:sp>
      <p:pic>
        <p:nvPicPr>
          <p:cNvPr id="4" name="Content Placeholder 3" descr="A screenshot of a computer&#10;&#10;Description automatically generated">
            <a:extLst>
              <a:ext uri="{FF2B5EF4-FFF2-40B4-BE49-F238E27FC236}">
                <a16:creationId xmlns:a16="http://schemas.microsoft.com/office/drawing/2014/main" id="{920AC37C-B764-B48B-8FE1-1A3B64BE7C33}"/>
              </a:ext>
            </a:extLst>
          </p:cNvPr>
          <p:cNvPicPr>
            <a:picLocks noGrp="1" noChangeAspect="1"/>
          </p:cNvPicPr>
          <p:nvPr>
            <p:ph idx="1"/>
          </p:nvPr>
        </p:nvPicPr>
        <p:blipFill>
          <a:blip r:embed="rId3"/>
          <a:stretch>
            <a:fillRect/>
          </a:stretch>
        </p:blipFill>
        <p:spPr>
          <a:xfrm>
            <a:off x="838200" y="1963883"/>
            <a:ext cx="10515600" cy="3295101"/>
          </a:xfrm>
        </p:spPr>
      </p:pic>
      <p:sp>
        <p:nvSpPr>
          <p:cNvPr id="7" name="TextBox 6">
            <a:extLst>
              <a:ext uri="{FF2B5EF4-FFF2-40B4-BE49-F238E27FC236}">
                <a16:creationId xmlns:a16="http://schemas.microsoft.com/office/drawing/2014/main" id="{B229382D-A396-0EA6-672A-00226BEAB0F5}"/>
              </a:ext>
            </a:extLst>
          </p:cNvPr>
          <p:cNvSpPr txBox="1"/>
          <p:nvPr/>
        </p:nvSpPr>
        <p:spPr>
          <a:xfrm>
            <a:off x="6905360" y="5438847"/>
            <a:ext cx="46663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Pro"/>
                <a:ea typeface="+mn-lt"/>
                <a:cs typeface="+mn-lt"/>
                <a:hlinkClick r:id="rId4"/>
              </a:rPr>
              <a:t>https://www.youtube.com/watch?v=55nYEzmoY9s</a:t>
            </a:r>
            <a:endParaRPr lang="en-US">
              <a:latin typeface="Georgia Pro"/>
              <a:ea typeface="+mn-lt"/>
              <a:cs typeface="+mn-lt"/>
            </a:endParaRPr>
          </a:p>
          <a:p>
            <a:endParaRPr lang="en-US">
              <a:ea typeface="+mn-lt"/>
              <a:cs typeface="+mn-lt"/>
            </a:endParaRPr>
          </a:p>
        </p:txBody>
      </p:sp>
    </p:spTree>
    <p:extLst>
      <p:ext uri="{BB962C8B-B14F-4D97-AF65-F5344CB8AC3E}">
        <p14:creationId xmlns:p14="http://schemas.microsoft.com/office/powerpoint/2010/main" val="637285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410B-338B-82E5-F8FB-B30CC9A1AB68}"/>
              </a:ext>
            </a:extLst>
          </p:cNvPr>
          <p:cNvSpPr>
            <a:spLocks noGrp="1"/>
          </p:cNvSpPr>
          <p:nvPr>
            <p:ph type="title"/>
          </p:nvPr>
        </p:nvSpPr>
        <p:spPr/>
        <p:txBody>
          <a:bodyPr/>
          <a:lstStyle/>
          <a:p>
            <a:endParaRPr lang="en-US"/>
          </a:p>
        </p:txBody>
      </p:sp>
      <p:pic>
        <p:nvPicPr>
          <p:cNvPr id="4" name="Content Placeholder 3" descr="A screenshot of a news article&#10;&#10;Description automatically generated">
            <a:extLst>
              <a:ext uri="{FF2B5EF4-FFF2-40B4-BE49-F238E27FC236}">
                <a16:creationId xmlns:a16="http://schemas.microsoft.com/office/drawing/2014/main" id="{D3E693F0-2434-5CD2-593E-9933E66406F0}"/>
              </a:ext>
            </a:extLst>
          </p:cNvPr>
          <p:cNvPicPr>
            <a:picLocks noGrp="1" noChangeAspect="1"/>
          </p:cNvPicPr>
          <p:nvPr>
            <p:ph idx="1"/>
          </p:nvPr>
        </p:nvPicPr>
        <p:blipFill>
          <a:blip r:embed="rId3"/>
          <a:stretch>
            <a:fillRect/>
          </a:stretch>
        </p:blipFill>
        <p:spPr>
          <a:xfrm>
            <a:off x="-79487" y="227883"/>
            <a:ext cx="6291844" cy="3982629"/>
          </a:xfrm>
        </p:spPr>
      </p:pic>
      <p:pic>
        <p:nvPicPr>
          <p:cNvPr id="5" name="Picture 4" descr="A person and person in a suit&#10;&#10;Description automatically generated">
            <a:extLst>
              <a:ext uri="{FF2B5EF4-FFF2-40B4-BE49-F238E27FC236}">
                <a16:creationId xmlns:a16="http://schemas.microsoft.com/office/drawing/2014/main" id="{3E6141EC-424C-E76F-BBED-DD5EC8882588}"/>
              </a:ext>
            </a:extLst>
          </p:cNvPr>
          <p:cNvPicPr>
            <a:picLocks noChangeAspect="1"/>
          </p:cNvPicPr>
          <p:nvPr/>
        </p:nvPicPr>
        <p:blipFill>
          <a:blip r:embed="rId4"/>
          <a:stretch>
            <a:fillRect/>
          </a:stretch>
        </p:blipFill>
        <p:spPr>
          <a:xfrm>
            <a:off x="6198741" y="307258"/>
            <a:ext cx="5988840" cy="6415549"/>
          </a:xfrm>
          <a:prstGeom prst="rect">
            <a:avLst/>
          </a:prstGeom>
        </p:spPr>
      </p:pic>
      <p:sp>
        <p:nvSpPr>
          <p:cNvPr id="6" name="TextBox 5">
            <a:extLst>
              <a:ext uri="{FF2B5EF4-FFF2-40B4-BE49-F238E27FC236}">
                <a16:creationId xmlns:a16="http://schemas.microsoft.com/office/drawing/2014/main" id="{D4C392B1-AC19-4287-9E22-C76AC14048BE}"/>
              </a:ext>
            </a:extLst>
          </p:cNvPr>
          <p:cNvSpPr txBox="1"/>
          <p:nvPr/>
        </p:nvSpPr>
        <p:spPr>
          <a:xfrm>
            <a:off x="245954" y="5589039"/>
            <a:ext cx="5404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eorgia Pro"/>
                <a:ea typeface="+mn-lt"/>
                <a:cs typeface="+mn-lt"/>
              </a:rPr>
              <a:t>https://theconversation.com/the-reinhart-rogoff-error-or-how-not-to-excel-at-economics-13646</a:t>
            </a:r>
            <a:endParaRPr lang="en-US">
              <a:latin typeface="Georgia Pro"/>
            </a:endParaRPr>
          </a:p>
        </p:txBody>
      </p:sp>
    </p:spTree>
    <p:extLst>
      <p:ext uri="{BB962C8B-B14F-4D97-AF65-F5344CB8AC3E}">
        <p14:creationId xmlns:p14="http://schemas.microsoft.com/office/powerpoint/2010/main" val="124075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CC89-334B-55C3-A13E-2E944989B747}"/>
              </a:ext>
            </a:extLst>
          </p:cNvPr>
          <p:cNvSpPr>
            <a:spLocks noGrp="1"/>
          </p:cNvSpPr>
          <p:nvPr>
            <p:ph type="title"/>
          </p:nvPr>
        </p:nvSpPr>
        <p:spPr>
          <a:xfrm>
            <a:off x="842830" y="378040"/>
            <a:ext cx="10515600" cy="1325563"/>
          </a:xfrm>
        </p:spPr>
        <p:txBody>
          <a:bodyPr/>
          <a:lstStyle/>
          <a:p>
            <a:r>
              <a:rPr lang="en-US" dirty="0">
                <a:latin typeface="Georgia Pro"/>
                <a:ea typeface="Calibri Light"/>
                <a:cs typeface="Calibri Light"/>
              </a:rPr>
              <a:t>Muita </a:t>
            </a:r>
            <a:r>
              <a:rPr lang="en-US" err="1">
                <a:latin typeface="Georgia Pro"/>
                <a:ea typeface="Calibri Light"/>
                <a:cs typeface="Calibri Light"/>
              </a:rPr>
              <a:t>mutkia</a:t>
            </a:r>
            <a:r>
              <a:rPr lang="en-US" dirty="0">
                <a:latin typeface="Georgia Pro"/>
                <a:ea typeface="Calibri Light"/>
                <a:cs typeface="Calibri Light"/>
              </a:rPr>
              <a:t>, </a:t>
            </a:r>
            <a:r>
              <a:rPr lang="en-US" err="1">
                <a:latin typeface="Georgia Pro"/>
                <a:ea typeface="Calibri Light"/>
                <a:cs typeface="Calibri Light"/>
              </a:rPr>
              <a:t>joita</a:t>
            </a:r>
            <a:r>
              <a:rPr lang="en-US" dirty="0">
                <a:latin typeface="Georgia Pro"/>
                <a:ea typeface="Calibri Light"/>
                <a:cs typeface="Calibri Light"/>
              </a:rPr>
              <a:t> </a:t>
            </a:r>
            <a:r>
              <a:rPr lang="en-US" err="1">
                <a:latin typeface="Georgia Pro"/>
                <a:ea typeface="Calibri Light"/>
                <a:cs typeface="Calibri Light"/>
              </a:rPr>
              <a:t>vedetään</a:t>
            </a:r>
            <a:r>
              <a:rPr lang="en-US" dirty="0">
                <a:latin typeface="Georgia Pro"/>
                <a:ea typeface="Calibri Light"/>
                <a:cs typeface="Calibri Light"/>
              </a:rPr>
              <a:t> </a:t>
            </a:r>
            <a:r>
              <a:rPr lang="en-US" err="1">
                <a:latin typeface="Georgia Pro"/>
                <a:ea typeface="Calibri Light"/>
                <a:cs typeface="Calibri Light"/>
              </a:rPr>
              <a:t>suoriksi</a:t>
            </a:r>
            <a:r>
              <a:rPr lang="en-US" dirty="0">
                <a:latin typeface="Georgia Pro"/>
                <a:ea typeface="Calibri Light"/>
                <a:cs typeface="Calibri Light"/>
              </a:rPr>
              <a:t> </a:t>
            </a:r>
            <a:endParaRPr lang="en-US" dirty="0">
              <a:latin typeface="Georgia Pro"/>
            </a:endParaRPr>
          </a:p>
        </p:txBody>
      </p:sp>
      <p:sp>
        <p:nvSpPr>
          <p:cNvPr id="3" name="Content Placeholder 2">
            <a:extLst>
              <a:ext uri="{FF2B5EF4-FFF2-40B4-BE49-F238E27FC236}">
                <a16:creationId xmlns:a16="http://schemas.microsoft.com/office/drawing/2014/main" id="{8408F86F-DCE9-C432-1D7F-ED6CAE865B52}"/>
              </a:ext>
            </a:extLst>
          </p:cNvPr>
          <p:cNvSpPr>
            <a:spLocks noGrp="1"/>
          </p:cNvSpPr>
          <p:nvPr>
            <p:ph idx="1"/>
          </p:nvPr>
        </p:nvSpPr>
        <p:spPr>
          <a:xfrm>
            <a:off x="770975" y="1848837"/>
            <a:ext cx="10515600" cy="4351338"/>
          </a:xfrm>
        </p:spPr>
        <p:txBody>
          <a:bodyPr vert="horz" lIns="91440" tIns="45720" rIns="91440" bIns="45720" rtlCol="0" anchor="t">
            <a:normAutofit lnSpcReduction="10000"/>
          </a:bodyPr>
          <a:lstStyle/>
          <a:p>
            <a:pPr>
              <a:lnSpc>
                <a:spcPct val="100000"/>
              </a:lnSpc>
              <a:spcBef>
                <a:spcPts val="0"/>
              </a:spcBef>
            </a:pPr>
            <a:r>
              <a:rPr lang="en-US" sz="1800" err="1">
                <a:latin typeface="Georgia Pro"/>
                <a:ea typeface="Calibri"/>
                <a:cs typeface="Calibri"/>
              </a:rPr>
              <a:t>Mahdollisesti</a:t>
            </a:r>
            <a:r>
              <a:rPr lang="en-US" sz="1800" dirty="0">
                <a:latin typeface="Georgia Pro"/>
                <a:ea typeface="Calibri"/>
                <a:cs typeface="Calibri"/>
              </a:rPr>
              <a:t> </a:t>
            </a:r>
            <a:r>
              <a:rPr lang="en-US" sz="1800" err="1">
                <a:latin typeface="Georgia Pro"/>
                <a:ea typeface="Calibri"/>
                <a:cs typeface="Calibri"/>
              </a:rPr>
              <a:t>tulevilla</a:t>
            </a:r>
            <a:r>
              <a:rPr lang="en-US" sz="1800" dirty="0">
                <a:latin typeface="Georgia Pro"/>
                <a:ea typeface="Calibri"/>
                <a:cs typeface="Calibri"/>
              </a:rPr>
              <a:t> </a:t>
            </a:r>
            <a:r>
              <a:rPr lang="en-US" sz="1800" err="1">
                <a:latin typeface="Georgia Pro"/>
                <a:ea typeface="Calibri"/>
                <a:cs typeface="Calibri"/>
              </a:rPr>
              <a:t>tilastotieteeseen</a:t>
            </a:r>
            <a:r>
              <a:rPr lang="en-US" sz="1800" dirty="0">
                <a:latin typeface="Georgia Pro"/>
                <a:ea typeface="Calibri"/>
                <a:cs typeface="Calibri"/>
              </a:rPr>
              <a:t> </a:t>
            </a:r>
            <a:r>
              <a:rPr lang="en-US" sz="1800" err="1">
                <a:latin typeface="Georgia Pro"/>
                <a:ea typeface="Calibri"/>
                <a:cs typeface="Calibri"/>
              </a:rPr>
              <a:t>liiittyvillä</a:t>
            </a:r>
            <a:r>
              <a:rPr lang="en-US" sz="1800" dirty="0">
                <a:latin typeface="Georgia Pro"/>
                <a:ea typeface="Calibri"/>
                <a:cs typeface="Calibri"/>
              </a:rPr>
              <a:t> </a:t>
            </a:r>
            <a:r>
              <a:rPr lang="en-US" sz="1800" err="1">
                <a:latin typeface="Georgia Pro"/>
                <a:ea typeface="Calibri"/>
                <a:cs typeface="Calibri"/>
              </a:rPr>
              <a:t>kursseilla</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tulla</a:t>
            </a:r>
            <a:r>
              <a:rPr lang="en-US" sz="1800" dirty="0">
                <a:latin typeface="Georgia Pro"/>
                <a:ea typeface="Calibri"/>
                <a:cs typeface="Calibri"/>
              </a:rPr>
              <a:t> </a:t>
            </a:r>
            <a:r>
              <a:rPr lang="en-US" sz="1800" err="1">
                <a:latin typeface="Georgia Pro"/>
                <a:ea typeface="Calibri"/>
                <a:cs typeface="Calibri"/>
              </a:rPr>
              <a:t>käyttämään</a:t>
            </a:r>
            <a:r>
              <a:rPr lang="en-US" sz="1800" dirty="0">
                <a:latin typeface="Georgia Pro"/>
                <a:ea typeface="Calibri"/>
                <a:cs typeface="Calibri"/>
              </a:rPr>
              <a:t> </a:t>
            </a:r>
            <a:r>
              <a:rPr lang="en-US" sz="1800" err="1">
                <a:latin typeface="Georgia Pro"/>
                <a:ea typeface="Calibri"/>
                <a:cs typeface="Calibri"/>
              </a:rPr>
              <a:t>Exceliä</a:t>
            </a:r>
            <a:r>
              <a:rPr lang="en-US" sz="1800" dirty="0">
                <a:latin typeface="Georgia Pro"/>
                <a:ea typeface="Calibri"/>
                <a:cs typeface="Calibri"/>
              </a:rPr>
              <a:t>. </a:t>
            </a:r>
            <a:r>
              <a:rPr lang="en-US" sz="1800" b="1" dirty="0">
                <a:latin typeface="Georgia Pro"/>
                <a:ea typeface="Calibri"/>
                <a:cs typeface="Calibri"/>
              </a:rPr>
              <a:t>En </a:t>
            </a:r>
            <a:r>
              <a:rPr lang="en-US" sz="1800" b="1" err="1">
                <a:latin typeface="Georgia Pro"/>
                <a:ea typeface="Calibri"/>
                <a:cs typeface="Calibri"/>
              </a:rPr>
              <a:t>itsekään</a:t>
            </a:r>
            <a:r>
              <a:rPr lang="en-US" sz="1800" b="1" dirty="0">
                <a:latin typeface="Georgia Pro"/>
                <a:ea typeface="Calibri"/>
                <a:cs typeface="Calibri"/>
              </a:rPr>
              <a:t> </a:t>
            </a:r>
            <a:r>
              <a:rPr lang="en-US" sz="1800" b="1" err="1">
                <a:latin typeface="Georgia Pro"/>
                <a:ea typeface="Calibri"/>
                <a:cs typeface="Calibri"/>
              </a:rPr>
              <a:t>suosittele</a:t>
            </a:r>
            <a:r>
              <a:rPr lang="en-US" sz="1800" b="1" dirty="0">
                <a:latin typeface="Georgia Pro"/>
                <a:ea typeface="Calibri"/>
                <a:cs typeface="Calibri"/>
              </a:rPr>
              <a:t> </a:t>
            </a:r>
            <a:r>
              <a:rPr lang="en-US" sz="1800" b="1" err="1">
                <a:latin typeface="Georgia Pro"/>
                <a:ea typeface="Calibri"/>
                <a:cs typeface="Calibri"/>
              </a:rPr>
              <a:t>käyttämään</a:t>
            </a:r>
            <a:r>
              <a:rPr lang="en-US" sz="1800" b="1" dirty="0">
                <a:latin typeface="Georgia Pro"/>
                <a:ea typeface="Calibri"/>
                <a:cs typeface="Calibri"/>
              </a:rPr>
              <a:t> </a:t>
            </a:r>
            <a:r>
              <a:rPr lang="en-US" sz="1800" b="1" err="1">
                <a:latin typeface="Georgia Pro"/>
                <a:ea typeface="Calibri"/>
                <a:cs typeface="Calibri"/>
              </a:rPr>
              <a:t>Exceliä</a:t>
            </a:r>
            <a:r>
              <a:rPr lang="en-US" sz="1800" b="1" dirty="0">
                <a:latin typeface="Georgia Pro"/>
                <a:ea typeface="Calibri"/>
                <a:cs typeface="Calibri"/>
              </a:rPr>
              <a:t> </a:t>
            </a:r>
            <a:r>
              <a:rPr lang="en-US" sz="1800" b="1" err="1">
                <a:latin typeface="Georgia Pro"/>
                <a:ea typeface="Calibri"/>
                <a:cs typeface="Calibri"/>
              </a:rPr>
              <a:t>missään</a:t>
            </a:r>
            <a:r>
              <a:rPr lang="en-US" sz="1800" b="1" dirty="0">
                <a:latin typeface="Georgia Pro"/>
                <a:ea typeface="Calibri"/>
                <a:cs typeface="Calibri"/>
              </a:rPr>
              <a:t> </a:t>
            </a:r>
            <a:r>
              <a:rPr lang="en-US" sz="1800" b="1" err="1">
                <a:latin typeface="Georgia Pro"/>
                <a:ea typeface="Calibri"/>
                <a:cs typeface="Calibri"/>
              </a:rPr>
              <a:t>vakavammassa</a:t>
            </a:r>
            <a:r>
              <a:rPr lang="en-US" sz="1800" b="1" dirty="0">
                <a:latin typeface="Georgia Pro"/>
                <a:ea typeface="Calibri"/>
                <a:cs typeface="Calibri"/>
              </a:rPr>
              <a:t> tai </a:t>
            </a:r>
            <a:r>
              <a:rPr lang="en-US" sz="1800" b="1" err="1">
                <a:latin typeface="Georgia Pro"/>
                <a:ea typeface="Calibri"/>
                <a:cs typeface="Calibri"/>
              </a:rPr>
              <a:t>suuremmassa</a:t>
            </a:r>
            <a:r>
              <a:rPr lang="en-US" sz="1800" b="1" dirty="0">
                <a:latin typeface="Georgia Pro"/>
                <a:ea typeface="Calibri"/>
                <a:cs typeface="Calibri"/>
              </a:rPr>
              <a:t> </a:t>
            </a:r>
            <a:r>
              <a:rPr lang="en-US" sz="1800" b="1" err="1">
                <a:latin typeface="Georgia Pro"/>
                <a:ea typeface="Calibri"/>
                <a:cs typeface="Calibri"/>
              </a:rPr>
              <a:t>akateemisessa</a:t>
            </a:r>
            <a:r>
              <a:rPr lang="en-US" sz="1800" b="1" dirty="0">
                <a:latin typeface="Georgia Pro"/>
                <a:ea typeface="Calibri"/>
                <a:cs typeface="Calibri"/>
              </a:rPr>
              <a:t> </a:t>
            </a:r>
            <a:r>
              <a:rPr lang="en-US" sz="1800" b="1" err="1">
                <a:latin typeface="Georgia Pro"/>
                <a:ea typeface="Calibri"/>
                <a:cs typeface="Calibri"/>
              </a:rPr>
              <a:t>tehtävässä</a:t>
            </a:r>
            <a:r>
              <a:rPr lang="en-US" sz="1800" dirty="0">
                <a:latin typeface="Georgia Pro"/>
                <a:ea typeface="Calibri"/>
                <a:cs typeface="Calibri"/>
              </a:rPr>
              <a:t> (</a:t>
            </a:r>
            <a:r>
              <a:rPr lang="en-US" sz="1800" err="1">
                <a:latin typeface="Georgia Pro"/>
                <a:ea typeface="Calibri"/>
                <a:cs typeface="Calibri"/>
              </a:rPr>
              <a:t>esim</a:t>
            </a:r>
            <a:r>
              <a:rPr lang="en-US" sz="1800" dirty="0">
                <a:latin typeface="Georgia Pro"/>
                <a:ea typeface="Calibri"/>
                <a:cs typeface="Calibri"/>
              </a:rPr>
              <a:t>. </a:t>
            </a:r>
            <a:r>
              <a:rPr lang="en-US" sz="1800" err="1">
                <a:latin typeface="Georgia Pro"/>
                <a:ea typeface="Calibri"/>
                <a:cs typeface="Calibri"/>
              </a:rPr>
              <a:t>diplomityö</a:t>
            </a:r>
            <a:r>
              <a:rPr lang="en-US" sz="1800" dirty="0">
                <a:latin typeface="Georgia Pro"/>
                <a:ea typeface="Calibri"/>
                <a:cs typeface="Calibri"/>
              </a:rPr>
              <a:t>) tai </a:t>
            </a:r>
            <a:r>
              <a:rPr lang="en-US" sz="1800" err="1">
                <a:latin typeface="Georgia Pro"/>
                <a:ea typeface="Calibri"/>
                <a:cs typeface="Calibri"/>
              </a:rPr>
              <a:t>jonkin</a:t>
            </a:r>
            <a:r>
              <a:rPr lang="en-US" sz="1800" dirty="0">
                <a:latin typeface="Georgia Pro"/>
                <a:ea typeface="Calibri"/>
                <a:cs typeface="Calibri"/>
              </a:rPr>
              <a:t> </a:t>
            </a:r>
            <a:r>
              <a:rPr lang="en-US" sz="1800" err="1">
                <a:latin typeface="Georgia Pro"/>
                <a:ea typeface="Calibri"/>
                <a:cs typeface="Calibri"/>
              </a:rPr>
              <a:t>muun</a:t>
            </a:r>
            <a:r>
              <a:rPr lang="en-US" sz="1800" dirty="0">
                <a:latin typeface="Georgia Pro"/>
                <a:ea typeface="Calibri"/>
                <a:cs typeface="Calibri"/>
              </a:rPr>
              <a:t> </a:t>
            </a:r>
            <a:r>
              <a:rPr lang="en-US" sz="1800" err="1">
                <a:latin typeface="Georgia Pro"/>
                <a:ea typeface="Calibri"/>
                <a:cs typeface="Calibri"/>
              </a:rPr>
              <a:t>kyselyn</a:t>
            </a:r>
            <a:r>
              <a:rPr lang="en-US" sz="1800" dirty="0">
                <a:latin typeface="Georgia Pro"/>
                <a:ea typeface="Calibri"/>
                <a:cs typeface="Calibri"/>
              </a:rPr>
              <a:t> </a:t>
            </a:r>
            <a:r>
              <a:rPr lang="en-US" sz="1800" err="1">
                <a:latin typeface="Georgia Pro"/>
                <a:ea typeface="Calibri"/>
                <a:cs typeface="Calibri"/>
              </a:rPr>
              <a:t>tulosten</a:t>
            </a:r>
            <a:r>
              <a:rPr lang="en-US" sz="1800" dirty="0">
                <a:latin typeface="Georgia Pro"/>
                <a:ea typeface="Calibri"/>
                <a:cs typeface="Calibri"/>
              </a:rPr>
              <a:t> tai </a:t>
            </a:r>
            <a:r>
              <a:rPr lang="en-US" sz="1800" err="1">
                <a:latin typeface="Georgia Pro"/>
                <a:ea typeface="Calibri"/>
                <a:cs typeface="Calibri"/>
              </a:rPr>
              <a:t>datan</a:t>
            </a:r>
            <a:r>
              <a:rPr lang="en-US" sz="1800" dirty="0">
                <a:latin typeface="Georgia Pro"/>
                <a:ea typeface="Calibri"/>
                <a:cs typeface="Calibri"/>
              </a:rPr>
              <a:t> </a:t>
            </a:r>
            <a:r>
              <a:rPr lang="en-US" sz="1800" err="1">
                <a:latin typeface="Georgia Pro"/>
                <a:ea typeface="Calibri"/>
                <a:cs typeface="Calibri"/>
              </a:rPr>
              <a:t>analysoimisessa</a:t>
            </a:r>
            <a:r>
              <a:rPr lang="en-US" sz="1800" dirty="0">
                <a:latin typeface="Georgia Pro"/>
                <a:ea typeface="Calibri"/>
                <a:cs typeface="Calibri"/>
              </a:rPr>
              <a:t>. </a:t>
            </a:r>
            <a:r>
              <a:rPr lang="en-US" sz="1800" err="1">
                <a:latin typeface="Georgia Pro"/>
                <a:ea typeface="Calibri"/>
                <a:cs typeface="Calibri"/>
              </a:rPr>
              <a:t>Kuitenkin</a:t>
            </a:r>
            <a:r>
              <a:rPr lang="en-US" sz="1800" dirty="0">
                <a:latin typeface="Georgia Pro"/>
                <a:ea typeface="Calibri"/>
                <a:cs typeface="Calibri"/>
              </a:rPr>
              <a:t> </a:t>
            </a:r>
            <a:r>
              <a:rPr lang="en-US" sz="1800" err="1">
                <a:latin typeface="Georgia Pro"/>
                <a:ea typeface="Calibri"/>
                <a:cs typeface="Calibri"/>
              </a:rPr>
              <a:t>tällä</a:t>
            </a:r>
            <a:r>
              <a:rPr lang="en-US" sz="1800" dirty="0">
                <a:latin typeface="Georgia Pro"/>
                <a:ea typeface="Calibri"/>
                <a:cs typeface="Calibri"/>
              </a:rPr>
              <a:t> </a:t>
            </a:r>
            <a:r>
              <a:rPr lang="en-US" sz="1800" err="1">
                <a:latin typeface="Georgia Pro"/>
                <a:ea typeface="Calibri"/>
                <a:cs typeface="Calibri"/>
              </a:rPr>
              <a:t>kurssilla</a:t>
            </a:r>
            <a:r>
              <a:rPr lang="en-US" sz="1800" dirty="0">
                <a:latin typeface="Georgia Pro"/>
                <a:ea typeface="Calibri"/>
                <a:cs typeface="Calibri"/>
              </a:rPr>
              <a:t> </a:t>
            </a:r>
            <a:r>
              <a:rPr lang="en-US" sz="1800" err="1">
                <a:latin typeface="Georgia Pro"/>
                <a:ea typeface="Calibri"/>
                <a:cs typeface="Calibri"/>
              </a:rPr>
              <a:t>Exceliä</a:t>
            </a:r>
            <a:r>
              <a:rPr lang="en-US" sz="1800" dirty="0">
                <a:latin typeface="Georgia Pro"/>
                <a:ea typeface="Calibri"/>
                <a:cs typeface="Calibri"/>
              </a:rPr>
              <a:t> </a:t>
            </a:r>
            <a:r>
              <a:rPr lang="en-US" sz="1800" err="1">
                <a:latin typeface="Georgia Pro"/>
                <a:ea typeface="Calibri"/>
                <a:cs typeface="Calibri"/>
              </a:rPr>
              <a:t>käytetään</a:t>
            </a:r>
            <a:r>
              <a:rPr lang="en-US" sz="1800" dirty="0">
                <a:latin typeface="Georgia Pro"/>
                <a:ea typeface="Calibri"/>
                <a:cs typeface="Calibri"/>
              </a:rPr>
              <a:t>, </a:t>
            </a:r>
            <a:r>
              <a:rPr lang="en-US" sz="1800" err="1">
                <a:latin typeface="Georgia Pro"/>
                <a:ea typeface="Calibri"/>
                <a:cs typeface="Calibri"/>
              </a:rPr>
              <a:t>koska</a:t>
            </a:r>
            <a:r>
              <a:rPr lang="en-US" sz="1800" dirty="0">
                <a:latin typeface="Georgia Pro"/>
                <a:ea typeface="Calibri"/>
                <a:cs typeface="Calibri"/>
              </a:rPr>
              <a:t> </a:t>
            </a:r>
            <a:r>
              <a:rPr lang="en-US" sz="1800" err="1">
                <a:latin typeface="Georgia Pro"/>
                <a:ea typeface="Calibri"/>
                <a:cs typeface="Calibri"/>
              </a:rPr>
              <a:t>jonkin</a:t>
            </a:r>
            <a:r>
              <a:rPr lang="en-US" sz="1800" dirty="0">
                <a:latin typeface="Georgia Pro"/>
                <a:ea typeface="Calibri"/>
                <a:cs typeface="Calibri"/>
              </a:rPr>
              <a:t> </a:t>
            </a:r>
            <a:r>
              <a:rPr lang="en-US" sz="1800" err="1">
                <a:latin typeface="Georgia Pro"/>
                <a:ea typeface="Calibri"/>
                <a:cs typeface="Calibri"/>
              </a:rPr>
              <a:t>muun</a:t>
            </a:r>
            <a:r>
              <a:rPr lang="en-US" sz="1800" dirty="0">
                <a:latin typeface="Georgia Pro"/>
                <a:ea typeface="Calibri"/>
                <a:cs typeface="Calibri"/>
              </a:rPr>
              <a:t> </a:t>
            </a:r>
            <a:r>
              <a:rPr lang="en-US" sz="1800" err="1">
                <a:latin typeface="Georgia Pro"/>
                <a:ea typeface="Calibri"/>
                <a:cs typeface="Calibri"/>
              </a:rPr>
              <a:t>ohjelmiston</a:t>
            </a:r>
            <a:r>
              <a:rPr lang="en-US" sz="1800" dirty="0">
                <a:latin typeface="Georgia Pro"/>
                <a:ea typeface="Calibri"/>
                <a:cs typeface="Calibri"/>
              </a:rPr>
              <a:t> (R, SPSS, Stata </a:t>
            </a:r>
            <a:r>
              <a:rPr lang="en-US" sz="1800" err="1">
                <a:latin typeface="Georgia Pro"/>
                <a:ea typeface="Calibri"/>
                <a:cs typeface="Calibri"/>
              </a:rPr>
              <a:t>tms</a:t>
            </a:r>
            <a:r>
              <a:rPr lang="en-US" sz="1800" dirty="0">
                <a:latin typeface="Georgia Pro"/>
                <a:ea typeface="Calibri"/>
                <a:cs typeface="Calibri"/>
              </a:rPr>
              <a:t>.) </a:t>
            </a:r>
            <a:r>
              <a:rPr lang="en-US" sz="1800" err="1">
                <a:latin typeface="Georgia Pro"/>
                <a:ea typeface="Calibri"/>
                <a:cs typeface="Calibri"/>
              </a:rPr>
              <a:t>käyttämisen</a:t>
            </a:r>
            <a:r>
              <a:rPr lang="en-US" sz="1800" dirty="0">
                <a:latin typeface="Georgia Pro"/>
                <a:ea typeface="Calibri"/>
                <a:cs typeface="Calibri"/>
              </a:rPr>
              <a:t> </a:t>
            </a:r>
            <a:r>
              <a:rPr lang="en-US" sz="1800" err="1">
                <a:latin typeface="Georgia Pro"/>
                <a:ea typeface="Calibri"/>
                <a:cs typeface="Calibri"/>
              </a:rPr>
              <a:t>opettelemiseen</a:t>
            </a:r>
            <a:r>
              <a:rPr lang="en-US" sz="1800" dirty="0">
                <a:latin typeface="Georgia Pro"/>
                <a:ea typeface="Calibri"/>
                <a:cs typeface="Calibri"/>
              </a:rPr>
              <a:t> </a:t>
            </a:r>
            <a:r>
              <a:rPr lang="en-US" sz="1800" err="1">
                <a:latin typeface="Georgia Pro"/>
                <a:ea typeface="Calibri"/>
                <a:cs typeface="Calibri"/>
              </a:rPr>
              <a:t>menisi</a:t>
            </a:r>
            <a:r>
              <a:rPr lang="en-US" sz="1800" dirty="0">
                <a:latin typeface="Georgia Pro"/>
                <a:ea typeface="Calibri"/>
                <a:cs typeface="Calibri"/>
              </a:rPr>
              <a:t> </a:t>
            </a:r>
            <a:r>
              <a:rPr lang="en-US" sz="1800" err="1">
                <a:latin typeface="Georgia Pro"/>
                <a:ea typeface="Calibri"/>
                <a:cs typeface="Calibri"/>
              </a:rPr>
              <a:t>vähintään</a:t>
            </a:r>
            <a:r>
              <a:rPr lang="en-US" sz="1800" dirty="0">
                <a:latin typeface="Georgia Pro"/>
                <a:ea typeface="Calibri"/>
                <a:cs typeface="Calibri"/>
              </a:rPr>
              <a:t> </a:t>
            </a:r>
            <a:r>
              <a:rPr lang="en-US" sz="1800" err="1">
                <a:latin typeface="Georgia Pro"/>
                <a:ea typeface="Calibri"/>
                <a:cs typeface="Calibri"/>
              </a:rPr>
              <a:t>kaksi</a:t>
            </a:r>
            <a:r>
              <a:rPr lang="en-US" sz="1800" dirty="0">
                <a:latin typeface="Georgia Pro"/>
                <a:ea typeface="Calibri"/>
                <a:cs typeface="Calibri"/>
              </a:rPr>
              <a:t> </a:t>
            </a:r>
            <a:r>
              <a:rPr lang="en-US" sz="1800" err="1">
                <a:latin typeface="Georgia Pro"/>
                <a:ea typeface="Calibri"/>
                <a:cs typeface="Calibri"/>
              </a:rPr>
              <a:t>luentokertaa</a:t>
            </a:r>
            <a:r>
              <a:rPr lang="en-US" sz="1800" dirty="0">
                <a:latin typeface="Georgia Pro"/>
                <a:ea typeface="Calibri"/>
                <a:cs typeface="Calibri"/>
              </a:rPr>
              <a:t>.</a:t>
            </a:r>
          </a:p>
          <a:p>
            <a:pPr>
              <a:lnSpc>
                <a:spcPct val="100000"/>
              </a:lnSpc>
              <a:spcBef>
                <a:spcPts val="0"/>
              </a:spcBef>
            </a:pPr>
            <a:endParaRPr lang="en-US" sz="1800" dirty="0">
              <a:latin typeface="Georgia Pro"/>
              <a:ea typeface="Calibri"/>
              <a:cs typeface="Calibri"/>
            </a:endParaRPr>
          </a:p>
          <a:p>
            <a:pPr>
              <a:lnSpc>
                <a:spcPct val="100000"/>
              </a:lnSpc>
              <a:spcBef>
                <a:spcPts val="0"/>
              </a:spcBef>
            </a:pPr>
            <a:r>
              <a:rPr lang="en-US" sz="1800" err="1">
                <a:latin typeface="Georgia Pro"/>
                <a:ea typeface="Calibri"/>
                <a:cs typeface="Calibri"/>
              </a:rPr>
              <a:t>Normaalijakaumatestaus</a:t>
            </a:r>
            <a:r>
              <a:rPr lang="en-US" sz="1800" dirty="0">
                <a:latin typeface="Georgia Pro"/>
                <a:ea typeface="Calibri"/>
                <a:cs typeface="Calibri"/>
              </a:rPr>
              <a:t> </a:t>
            </a:r>
            <a:r>
              <a:rPr lang="en-US" sz="1800" err="1">
                <a:latin typeface="Georgia Pro"/>
                <a:ea typeface="Calibri"/>
                <a:cs typeface="Calibri"/>
              </a:rPr>
              <a:t>tarkoittaa</a:t>
            </a:r>
            <a:r>
              <a:rPr lang="en-US" sz="1800" dirty="0">
                <a:latin typeface="Georgia Pro"/>
                <a:ea typeface="Calibri"/>
                <a:cs typeface="Calibri"/>
              </a:rPr>
              <a:t> </a:t>
            </a:r>
            <a:r>
              <a:rPr lang="en-US" sz="1800" err="1">
                <a:latin typeface="Georgia Pro"/>
                <a:ea typeface="Calibri"/>
                <a:cs typeface="Calibri"/>
              </a:rPr>
              <a:t>sitä</a:t>
            </a:r>
            <a:r>
              <a:rPr lang="en-US" sz="1800" dirty="0">
                <a:latin typeface="Georgia Pro"/>
                <a:ea typeface="Calibri"/>
                <a:cs typeface="Calibri"/>
              </a:rPr>
              <a:t>, </a:t>
            </a:r>
            <a:r>
              <a:rPr lang="en-US" sz="1800" err="1">
                <a:latin typeface="Georgia Pro"/>
                <a:ea typeface="Calibri"/>
                <a:cs typeface="Calibri"/>
              </a:rPr>
              <a:t>että</a:t>
            </a:r>
            <a:r>
              <a:rPr lang="en-US" sz="1800" dirty="0">
                <a:latin typeface="Georgia Pro"/>
                <a:ea typeface="Calibri"/>
                <a:cs typeface="Calibri"/>
              </a:rPr>
              <a:t> </a:t>
            </a:r>
            <a:r>
              <a:rPr lang="en-US" sz="1800" err="1">
                <a:latin typeface="Georgia Pro"/>
                <a:ea typeface="Calibri"/>
                <a:cs typeface="Calibri"/>
              </a:rPr>
              <a:t>katsotaan</a:t>
            </a:r>
            <a:r>
              <a:rPr lang="en-US" sz="1800" dirty="0">
                <a:latin typeface="Georgia Pro"/>
                <a:ea typeface="Calibri"/>
                <a:cs typeface="Calibri"/>
              </a:rPr>
              <a:t>, </a:t>
            </a:r>
            <a:r>
              <a:rPr lang="en-US" sz="1800" err="1">
                <a:latin typeface="Georgia Pro"/>
                <a:ea typeface="Calibri"/>
                <a:cs typeface="Calibri"/>
              </a:rPr>
              <a:t>ovatko</a:t>
            </a:r>
            <a:r>
              <a:rPr lang="en-US" sz="1800" dirty="0">
                <a:latin typeface="Georgia Pro"/>
                <a:ea typeface="Calibri"/>
                <a:cs typeface="Calibri"/>
              </a:rPr>
              <a:t> </a:t>
            </a:r>
            <a:r>
              <a:rPr lang="en-US" sz="1800" err="1">
                <a:latin typeface="Georgia Pro"/>
                <a:ea typeface="Calibri"/>
                <a:cs typeface="Calibri"/>
              </a:rPr>
              <a:t>yhden</a:t>
            </a:r>
            <a:r>
              <a:rPr lang="en-US" sz="1800" dirty="0">
                <a:latin typeface="Georgia Pro"/>
                <a:ea typeface="Calibri"/>
                <a:cs typeface="Calibri"/>
              </a:rPr>
              <a:t> </a:t>
            </a:r>
            <a:r>
              <a:rPr lang="en-US" sz="1800" err="1">
                <a:latin typeface="Georgia Pro"/>
                <a:ea typeface="Calibri"/>
                <a:cs typeface="Calibri"/>
              </a:rPr>
              <a:t>muuttujan</a:t>
            </a:r>
            <a:r>
              <a:rPr lang="en-US" sz="1800" dirty="0">
                <a:latin typeface="Georgia Pro"/>
                <a:ea typeface="Calibri"/>
                <a:cs typeface="Calibri"/>
              </a:rPr>
              <a:t> </a:t>
            </a:r>
            <a:r>
              <a:rPr lang="en-US" sz="1800" err="1">
                <a:latin typeface="Georgia Pro"/>
                <a:ea typeface="Calibri"/>
                <a:cs typeface="Calibri"/>
              </a:rPr>
              <a:t>arvot</a:t>
            </a:r>
            <a:r>
              <a:rPr lang="en-US" sz="1800" dirty="0">
                <a:latin typeface="Georgia Pro"/>
                <a:ea typeface="Calibri"/>
                <a:cs typeface="Calibri"/>
              </a:rPr>
              <a:t> </a:t>
            </a:r>
            <a:r>
              <a:rPr lang="en-US" sz="1800" err="1">
                <a:latin typeface="Georgia Pro"/>
                <a:ea typeface="Calibri"/>
                <a:cs typeface="Calibri"/>
              </a:rPr>
              <a:t>jakautuneet</a:t>
            </a:r>
            <a:r>
              <a:rPr lang="en-US" sz="1800" dirty="0">
                <a:latin typeface="Georgia Pro"/>
                <a:ea typeface="Calibri"/>
                <a:cs typeface="Calibri"/>
              </a:rPr>
              <a:t> </a:t>
            </a:r>
            <a:r>
              <a:rPr lang="en-US" sz="1800" err="1">
                <a:latin typeface="Georgia Pro"/>
                <a:ea typeface="Calibri"/>
                <a:cs typeface="Calibri"/>
              </a:rPr>
              <a:t>normaalijakauman</a:t>
            </a:r>
            <a:r>
              <a:rPr lang="en-US" sz="1800" dirty="0">
                <a:latin typeface="Georgia Pro"/>
                <a:ea typeface="Calibri"/>
                <a:cs typeface="Calibri"/>
              </a:rPr>
              <a:t> </a:t>
            </a:r>
            <a:r>
              <a:rPr lang="en-US" sz="1800" err="1">
                <a:latin typeface="Georgia Pro"/>
                <a:ea typeface="Calibri"/>
                <a:cs typeface="Calibri"/>
              </a:rPr>
              <a:t>mukaan</a:t>
            </a:r>
            <a:r>
              <a:rPr lang="en-US" sz="1800" dirty="0">
                <a:latin typeface="Georgia Pro"/>
                <a:ea typeface="Calibri"/>
                <a:cs typeface="Calibri"/>
              </a:rPr>
              <a:t>. </a:t>
            </a:r>
            <a:r>
              <a:rPr lang="en-US" sz="1800" b="1" err="1">
                <a:latin typeface="Georgia Pro"/>
                <a:ea typeface="Calibri"/>
                <a:cs typeface="Calibri"/>
              </a:rPr>
              <a:t>Tiettyjä</a:t>
            </a:r>
            <a:r>
              <a:rPr lang="en-US" sz="1800" b="1" dirty="0">
                <a:latin typeface="Georgia Pro"/>
                <a:ea typeface="Calibri"/>
                <a:cs typeface="Calibri"/>
              </a:rPr>
              <a:t> </a:t>
            </a:r>
            <a:r>
              <a:rPr lang="en-US" sz="1800" b="1" err="1">
                <a:latin typeface="Georgia Pro"/>
                <a:ea typeface="Calibri"/>
                <a:cs typeface="Calibri"/>
              </a:rPr>
              <a:t>tilastollisia</a:t>
            </a:r>
            <a:r>
              <a:rPr lang="en-US" sz="1800" b="1" dirty="0">
                <a:latin typeface="Georgia Pro"/>
                <a:ea typeface="Calibri"/>
                <a:cs typeface="Calibri"/>
              </a:rPr>
              <a:t> </a:t>
            </a:r>
            <a:r>
              <a:rPr lang="en-US" sz="1800" b="1" err="1">
                <a:latin typeface="Georgia Pro"/>
                <a:ea typeface="Calibri"/>
                <a:cs typeface="Calibri"/>
              </a:rPr>
              <a:t>testejä</a:t>
            </a:r>
            <a:r>
              <a:rPr lang="en-US" sz="1800" b="1" dirty="0">
                <a:latin typeface="Georgia Pro"/>
                <a:ea typeface="Calibri"/>
                <a:cs typeface="Calibri"/>
              </a:rPr>
              <a:t> </a:t>
            </a:r>
            <a:r>
              <a:rPr lang="en-US" sz="1800" b="1" err="1">
                <a:latin typeface="Georgia Pro"/>
                <a:ea typeface="Calibri"/>
                <a:cs typeface="Calibri"/>
              </a:rPr>
              <a:t>voi</a:t>
            </a:r>
            <a:r>
              <a:rPr lang="en-US" sz="1800" b="1" dirty="0">
                <a:latin typeface="Georgia Pro"/>
                <a:ea typeface="Calibri"/>
                <a:cs typeface="Calibri"/>
              </a:rPr>
              <a:t> </a:t>
            </a:r>
            <a:r>
              <a:rPr lang="en-US" sz="1800" b="1" err="1">
                <a:latin typeface="Georgia Pro"/>
                <a:ea typeface="Calibri"/>
                <a:cs typeface="Calibri"/>
              </a:rPr>
              <a:t>käyttää</a:t>
            </a:r>
            <a:r>
              <a:rPr lang="en-US" sz="1800" b="1" dirty="0">
                <a:latin typeface="Georgia Pro"/>
                <a:ea typeface="Calibri"/>
                <a:cs typeface="Calibri"/>
              </a:rPr>
              <a:t> vain, </a:t>
            </a:r>
            <a:r>
              <a:rPr lang="en-US" sz="1800" b="1" err="1">
                <a:latin typeface="Georgia Pro"/>
                <a:ea typeface="Calibri"/>
                <a:cs typeface="Calibri"/>
              </a:rPr>
              <a:t>jos</a:t>
            </a:r>
            <a:r>
              <a:rPr lang="en-US" sz="1800" b="1" dirty="0">
                <a:latin typeface="Georgia Pro"/>
                <a:ea typeface="Calibri"/>
                <a:cs typeface="Calibri"/>
              </a:rPr>
              <a:t> </a:t>
            </a:r>
            <a:r>
              <a:rPr lang="en-US" sz="1800" b="1" err="1">
                <a:latin typeface="Georgia Pro"/>
                <a:ea typeface="Calibri"/>
                <a:cs typeface="Calibri"/>
              </a:rPr>
              <a:t>tutkittava</a:t>
            </a:r>
            <a:r>
              <a:rPr lang="en-US" sz="1800" b="1" dirty="0">
                <a:latin typeface="Georgia Pro"/>
                <a:ea typeface="Calibri"/>
                <a:cs typeface="Calibri"/>
              </a:rPr>
              <a:t> </a:t>
            </a:r>
            <a:r>
              <a:rPr lang="en-US" sz="1800" b="1" err="1">
                <a:latin typeface="Georgia Pro"/>
                <a:ea typeface="Calibri"/>
                <a:cs typeface="Calibri"/>
              </a:rPr>
              <a:t>muuttuja</a:t>
            </a:r>
            <a:r>
              <a:rPr lang="en-US" sz="1800" b="1" dirty="0">
                <a:latin typeface="Georgia Pro"/>
                <a:ea typeface="Calibri"/>
                <a:cs typeface="Calibri"/>
              </a:rPr>
              <a:t> on </a:t>
            </a:r>
            <a:r>
              <a:rPr lang="en-US" sz="1800" b="1" err="1">
                <a:latin typeface="Georgia Pro"/>
                <a:ea typeface="Calibri"/>
                <a:cs typeface="Calibri"/>
              </a:rPr>
              <a:t>jakautunut</a:t>
            </a:r>
            <a:r>
              <a:rPr lang="en-US" sz="1800" b="1" dirty="0">
                <a:latin typeface="Georgia Pro"/>
                <a:ea typeface="Calibri"/>
                <a:cs typeface="Calibri"/>
              </a:rPr>
              <a:t> </a:t>
            </a:r>
            <a:r>
              <a:rPr lang="en-US" sz="1800" b="1" err="1">
                <a:latin typeface="Georgia Pro"/>
                <a:ea typeface="Calibri"/>
                <a:cs typeface="Calibri"/>
              </a:rPr>
              <a:t>normaalijakauman</a:t>
            </a:r>
            <a:r>
              <a:rPr lang="en-US" sz="1800" b="1" dirty="0">
                <a:latin typeface="Georgia Pro"/>
                <a:ea typeface="Calibri"/>
                <a:cs typeface="Calibri"/>
              </a:rPr>
              <a:t> </a:t>
            </a:r>
            <a:r>
              <a:rPr lang="en-US" sz="1800" b="1" err="1">
                <a:latin typeface="Georgia Pro"/>
                <a:ea typeface="Calibri"/>
                <a:cs typeface="Calibri"/>
              </a:rPr>
              <a:t>mukaan</a:t>
            </a:r>
            <a:r>
              <a:rPr lang="en-US" sz="1800" dirty="0">
                <a:latin typeface="Georgia Pro"/>
                <a:ea typeface="Calibri"/>
                <a:cs typeface="Calibri"/>
              </a:rPr>
              <a:t> (</a:t>
            </a:r>
            <a:r>
              <a:rPr lang="en-US" sz="1800" err="1">
                <a:latin typeface="Georgia Pro"/>
                <a:ea typeface="Calibri"/>
                <a:cs typeface="Calibri"/>
              </a:rPr>
              <a:t>tämän</a:t>
            </a:r>
            <a:r>
              <a:rPr lang="en-US" sz="1800" dirty="0">
                <a:latin typeface="Georgia Pro"/>
                <a:ea typeface="Calibri"/>
                <a:cs typeface="Calibri"/>
              </a:rPr>
              <a:t> </a:t>
            </a:r>
            <a:r>
              <a:rPr lang="en-US" sz="1800" err="1">
                <a:latin typeface="Georgia Pro"/>
                <a:ea typeface="Calibri"/>
                <a:cs typeface="Calibri"/>
              </a:rPr>
              <a:t>tutkimiseksi</a:t>
            </a:r>
            <a:r>
              <a:rPr lang="en-US" sz="1800" dirty="0">
                <a:latin typeface="Georgia Pro"/>
                <a:ea typeface="Calibri"/>
                <a:cs typeface="Calibri"/>
              </a:rPr>
              <a:t> </a:t>
            </a:r>
            <a:r>
              <a:rPr lang="en-US" sz="1800" err="1">
                <a:latin typeface="Georgia Pro"/>
                <a:ea typeface="Calibri"/>
                <a:cs typeface="Calibri"/>
              </a:rPr>
              <a:t>tilasto-ohjelmissa</a:t>
            </a:r>
            <a:r>
              <a:rPr lang="en-US" sz="1800" dirty="0">
                <a:latin typeface="Georgia Pro"/>
                <a:ea typeface="Calibri"/>
                <a:cs typeface="Calibri"/>
              </a:rPr>
              <a:t> </a:t>
            </a:r>
            <a:r>
              <a:rPr lang="en-US" sz="1800" err="1">
                <a:latin typeface="Georgia Pro"/>
                <a:ea typeface="Calibri"/>
                <a:cs typeface="Calibri"/>
              </a:rPr>
              <a:t>omat</a:t>
            </a:r>
            <a:r>
              <a:rPr lang="en-US" sz="1800" dirty="0">
                <a:latin typeface="Georgia Pro"/>
                <a:ea typeface="Calibri"/>
                <a:cs typeface="Calibri"/>
              </a:rPr>
              <a:t> </a:t>
            </a:r>
            <a:r>
              <a:rPr lang="en-US" sz="1800" err="1">
                <a:latin typeface="Georgia Pro"/>
                <a:ea typeface="Calibri"/>
                <a:cs typeface="Calibri"/>
              </a:rPr>
              <a:t>testinsä</a:t>
            </a:r>
            <a:r>
              <a:rPr lang="en-US" sz="1800" dirty="0">
                <a:latin typeface="Georgia Pro"/>
                <a:ea typeface="Calibri"/>
                <a:cs typeface="Calibri"/>
              </a:rPr>
              <a:t>). Jos </a:t>
            </a:r>
            <a:r>
              <a:rPr lang="en-US" sz="1800" err="1">
                <a:latin typeface="Georgia Pro"/>
                <a:ea typeface="Calibri"/>
                <a:cs typeface="Calibri"/>
              </a:rPr>
              <a:t>ei</a:t>
            </a:r>
            <a:r>
              <a:rPr lang="en-US" sz="1800" dirty="0">
                <a:latin typeface="Georgia Pro"/>
                <a:ea typeface="Calibri"/>
                <a:cs typeface="Calibri"/>
              </a:rPr>
              <a:t> ole </a:t>
            </a:r>
            <a:r>
              <a:rPr lang="en-US" sz="1800" err="1">
                <a:latin typeface="Georgia Pro"/>
                <a:ea typeface="Calibri"/>
                <a:cs typeface="Calibri"/>
              </a:rPr>
              <a:t>jakautunut</a:t>
            </a:r>
            <a:r>
              <a:rPr lang="en-US" sz="1800" dirty="0">
                <a:latin typeface="Georgia Pro"/>
                <a:ea typeface="Calibri"/>
                <a:cs typeface="Calibri"/>
              </a:rPr>
              <a:t>, </a:t>
            </a:r>
            <a:r>
              <a:rPr lang="en-US" sz="1800" err="1">
                <a:latin typeface="Georgia Pro"/>
                <a:ea typeface="Calibri"/>
                <a:cs typeface="Calibri"/>
              </a:rPr>
              <a:t>pitää</a:t>
            </a:r>
            <a:r>
              <a:rPr lang="en-US" sz="1800" dirty="0">
                <a:latin typeface="Georgia Pro"/>
                <a:ea typeface="Calibri"/>
                <a:cs typeface="Calibri"/>
              </a:rPr>
              <a:t> </a:t>
            </a:r>
            <a:r>
              <a:rPr lang="en-US" sz="1800" err="1">
                <a:latin typeface="Georgia Pro"/>
                <a:ea typeface="Calibri"/>
                <a:cs typeface="Calibri"/>
              </a:rPr>
              <a:t>käyttää</a:t>
            </a:r>
            <a:r>
              <a:rPr lang="en-US" sz="1800" dirty="0">
                <a:latin typeface="Georgia Pro"/>
                <a:ea typeface="Calibri"/>
                <a:cs typeface="Calibri"/>
              </a:rPr>
              <a:t> </a:t>
            </a:r>
            <a:r>
              <a:rPr lang="en-US" sz="1800" err="1">
                <a:latin typeface="Georgia Pro"/>
                <a:ea typeface="Calibri"/>
                <a:cs typeface="Calibri"/>
              </a:rPr>
              <a:t>testejä</a:t>
            </a:r>
            <a:r>
              <a:rPr lang="en-US" sz="1800" dirty="0">
                <a:latin typeface="Georgia Pro"/>
                <a:ea typeface="Calibri"/>
                <a:cs typeface="Calibri"/>
              </a:rPr>
              <a:t>, </a:t>
            </a:r>
            <a:r>
              <a:rPr lang="en-US" sz="1800" err="1">
                <a:latin typeface="Georgia Pro"/>
                <a:ea typeface="Calibri"/>
                <a:cs typeface="Calibri"/>
              </a:rPr>
              <a:t>jotka</a:t>
            </a:r>
            <a:r>
              <a:rPr lang="en-US" sz="1800" dirty="0">
                <a:latin typeface="Georgia Pro"/>
                <a:ea typeface="Calibri"/>
                <a:cs typeface="Calibri"/>
              </a:rPr>
              <a:t> </a:t>
            </a:r>
            <a:r>
              <a:rPr lang="en-US" sz="1800" err="1">
                <a:latin typeface="Georgia Pro"/>
                <a:ea typeface="Calibri"/>
                <a:cs typeface="Calibri"/>
              </a:rPr>
              <a:t>eivät</a:t>
            </a:r>
            <a:r>
              <a:rPr lang="en-US" sz="1800" dirty="0">
                <a:latin typeface="Georgia Pro"/>
                <a:ea typeface="Calibri"/>
                <a:cs typeface="Calibri"/>
              </a:rPr>
              <a:t> </a:t>
            </a:r>
            <a:r>
              <a:rPr lang="en-US" sz="1800" err="1">
                <a:latin typeface="Georgia Pro"/>
                <a:ea typeface="Calibri"/>
                <a:cs typeface="Calibri"/>
              </a:rPr>
              <a:t>vaadi</a:t>
            </a:r>
            <a:r>
              <a:rPr lang="en-US" sz="1800" dirty="0">
                <a:latin typeface="Georgia Pro"/>
                <a:ea typeface="Calibri"/>
                <a:cs typeface="Calibri"/>
              </a:rPr>
              <a:t> </a:t>
            </a:r>
            <a:r>
              <a:rPr lang="en-US" sz="1800" err="1">
                <a:latin typeface="Georgia Pro"/>
                <a:ea typeface="Calibri"/>
                <a:cs typeface="Calibri"/>
              </a:rPr>
              <a:t>normaalijakaumaa</a:t>
            </a:r>
            <a:r>
              <a:rPr lang="en-US" sz="1800" dirty="0">
                <a:latin typeface="Georgia Pro"/>
                <a:ea typeface="Calibri"/>
                <a:cs typeface="Calibri"/>
              </a:rPr>
              <a:t>. </a:t>
            </a:r>
            <a:r>
              <a:rPr lang="en-US" sz="1800" err="1">
                <a:latin typeface="Georgia Pro"/>
                <a:ea typeface="Calibri"/>
                <a:cs typeface="Calibri"/>
              </a:rPr>
              <a:t>Esimerkiksi</a:t>
            </a:r>
            <a:r>
              <a:rPr lang="en-US" sz="1800" dirty="0">
                <a:latin typeface="Georgia Pro"/>
                <a:ea typeface="Calibri"/>
                <a:cs typeface="Calibri"/>
              </a:rPr>
              <a:t> t-</a:t>
            </a:r>
            <a:r>
              <a:rPr lang="en-US" sz="1800" err="1">
                <a:latin typeface="Georgia Pro"/>
                <a:ea typeface="Calibri"/>
                <a:cs typeface="Calibri"/>
              </a:rPr>
              <a:t>testin</a:t>
            </a:r>
            <a:r>
              <a:rPr lang="en-US" sz="1800" dirty="0">
                <a:latin typeface="Georgia Pro"/>
                <a:ea typeface="Calibri"/>
                <a:cs typeface="Calibri"/>
              </a:rPr>
              <a:t> </a:t>
            </a:r>
            <a:r>
              <a:rPr lang="en-US" sz="1800" err="1">
                <a:latin typeface="Georgia Pro"/>
                <a:ea typeface="Calibri"/>
                <a:cs typeface="Calibri"/>
              </a:rPr>
              <a:t>käyttäminen</a:t>
            </a:r>
            <a:r>
              <a:rPr lang="en-US" sz="1800" dirty="0">
                <a:latin typeface="Georgia Pro"/>
                <a:ea typeface="Calibri"/>
                <a:cs typeface="Calibri"/>
              </a:rPr>
              <a:t> </a:t>
            </a:r>
            <a:r>
              <a:rPr lang="en-US" sz="1800" err="1">
                <a:latin typeface="Georgia Pro"/>
                <a:ea typeface="Calibri"/>
                <a:cs typeface="Calibri"/>
              </a:rPr>
              <a:t>vaatisi</a:t>
            </a:r>
            <a:r>
              <a:rPr lang="en-US" sz="1800" dirty="0">
                <a:latin typeface="Georgia Pro"/>
                <a:ea typeface="Calibri"/>
                <a:cs typeface="Calibri"/>
              </a:rPr>
              <a:t>, </a:t>
            </a:r>
            <a:r>
              <a:rPr lang="en-US" sz="1800" err="1">
                <a:latin typeface="Georgia Pro"/>
                <a:ea typeface="Calibri"/>
                <a:cs typeface="Calibri"/>
              </a:rPr>
              <a:t>että</a:t>
            </a:r>
            <a:r>
              <a:rPr lang="en-US" sz="1800" dirty="0">
                <a:latin typeface="Georgia Pro"/>
                <a:ea typeface="Calibri"/>
                <a:cs typeface="Calibri"/>
              </a:rPr>
              <a:t> </a:t>
            </a:r>
            <a:r>
              <a:rPr lang="en-US" sz="1800" err="1">
                <a:latin typeface="Georgia Pro"/>
                <a:ea typeface="Calibri"/>
                <a:cs typeface="Calibri"/>
              </a:rPr>
              <a:t>tutkittavan</a:t>
            </a:r>
            <a:r>
              <a:rPr lang="en-US" sz="1800" dirty="0">
                <a:latin typeface="Georgia Pro"/>
                <a:ea typeface="Calibri"/>
                <a:cs typeface="Calibri"/>
              </a:rPr>
              <a:t> </a:t>
            </a:r>
            <a:r>
              <a:rPr lang="en-US" sz="1800" err="1">
                <a:latin typeface="Georgia Pro"/>
                <a:ea typeface="Calibri"/>
                <a:cs typeface="Calibri"/>
              </a:rPr>
              <a:t>jatkuvan</a:t>
            </a:r>
            <a:r>
              <a:rPr lang="en-US" sz="1800" dirty="0">
                <a:latin typeface="Georgia Pro"/>
                <a:ea typeface="Calibri"/>
                <a:cs typeface="Calibri"/>
              </a:rPr>
              <a:t> </a:t>
            </a:r>
            <a:r>
              <a:rPr lang="en-US" sz="1800" err="1">
                <a:latin typeface="Georgia Pro"/>
                <a:ea typeface="Calibri"/>
                <a:cs typeface="Calibri"/>
              </a:rPr>
              <a:t>muuttujan</a:t>
            </a:r>
            <a:r>
              <a:rPr lang="en-US" sz="1800" dirty="0">
                <a:latin typeface="Georgia Pro"/>
                <a:ea typeface="Calibri"/>
                <a:cs typeface="Calibri"/>
              </a:rPr>
              <a:t> </a:t>
            </a:r>
            <a:r>
              <a:rPr lang="en-US" sz="1800" err="1">
                <a:latin typeface="Georgia Pro"/>
                <a:ea typeface="Calibri"/>
                <a:cs typeface="Calibri"/>
              </a:rPr>
              <a:t>pitäisi</a:t>
            </a:r>
            <a:r>
              <a:rPr lang="en-US" sz="1800" dirty="0">
                <a:latin typeface="Georgia Pro"/>
                <a:ea typeface="Calibri"/>
                <a:cs typeface="Calibri"/>
              </a:rPr>
              <a:t> olla </a:t>
            </a:r>
            <a:r>
              <a:rPr lang="en-US" sz="1800" err="1">
                <a:latin typeface="Georgia Pro"/>
                <a:ea typeface="Calibri"/>
                <a:cs typeface="Calibri"/>
              </a:rPr>
              <a:t>jakautunut</a:t>
            </a:r>
            <a:r>
              <a:rPr lang="en-US" sz="1800" dirty="0">
                <a:latin typeface="Georgia Pro"/>
                <a:ea typeface="Calibri"/>
                <a:cs typeface="Calibri"/>
              </a:rPr>
              <a:t> </a:t>
            </a:r>
            <a:r>
              <a:rPr lang="en-US" sz="1800" err="1">
                <a:latin typeface="Georgia Pro"/>
                <a:ea typeface="Calibri"/>
                <a:cs typeface="Calibri"/>
              </a:rPr>
              <a:t>normaalijakauman</a:t>
            </a:r>
            <a:r>
              <a:rPr lang="en-US" sz="1800" dirty="0">
                <a:latin typeface="Georgia Pro"/>
                <a:ea typeface="Calibri"/>
                <a:cs typeface="Calibri"/>
              </a:rPr>
              <a:t> </a:t>
            </a:r>
            <a:r>
              <a:rPr lang="en-US" sz="1800" err="1">
                <a:latin typeface="Georgia Pro"/>
                <a:ea typeface="Calibri"/>
                <a:cs typeface="Calibri"/>
              </a:rPr>
              <a:t>mukaan</a:t>
            </a:r>
            <a:r>
              <a:rPr lang="en-US" sz="1800" dirty="0">
                <a:latin typeface="Georgia Pro"/>
                <a:ea typeface="Calibri"/>
                <a:cs typeface="Calibri"/>
              </a:rPr>
              <a:t>. </a:t>
            </a:r>
            <a:r>
              <a:rPr lang="en-US" sz="1800" err="1">
                <a:latin typeface="Georgia Pro"/>
                <a:ea typeface="Calibri"/>
                <a:cs typeface="Calibri"/>
              </a:rPr>
              <a:t>Tällä</a:t>
            </a:r>
            <a:r>
              <a:rPr lang="en-US" sz="1800" dirty="0">
                <a:latin typeface="Georgia Pro"/>
                <a:ea typeface="Calibri"/>
                <a:cs typeface="Calibri"/>
              </a:rPr>
              <a:t> </a:t>
            </a:r>
            <a:r>
              <a:rPr lang="en-US" sz="1800" err="1">
                <a:latin typeface="Georgia Pro"/>
                <a:ea typeface="Calibri"/>
                <a:cs typeface="Calibri"/>
              </a:rPr>
              <a:t>kurssilla</a:t>
            </a:r>
            <a:r>
              <a:rPr lang="en-US" sz="1800" dirty="0">
                <a:latin typeface="Georgia Pro"/>
                <a:ea typeface="Calibri"/>
                <a:cs typeface="Calibri"/>
              </a:rPr>
              <a:t> </a:t>
            </a:r>
            <a:r>
              <a:rPr lang="en-US" sz="1800" err="1">
                <a:latin typeface="Georgia Pro"/>
                <a:ea typeface="Calibri"/>
                <a:cs typeface="Calibri"/>
              </a:rPr>
              <a:t>tähän</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kiinnitetä</a:t>
            </a:r>
            <a:r>
              <a:rPr lang="en-US" sz="1800" dirty="0">
                <a:latin typeface="Georgia Pro"/>
                <a:ea typeface="Calibri"/>
                <a:cs typeface="Calibri"/>
              </a:rPr>
              <a:t> </a:t>
            </a:r>
            <a:r>
              <a:rPr lang="en-US" sz="1800" err="1">
                <a:latin typeface="Georgia Pro"/>
                <a:ea typeface="Calibri"/>
                <a:cs typeface="Calibri"/>
              </a:rPr>
              <a:t>tähän</a:t>
            </a:r>
            <a:r>
              <a:rPr lang="en-US" sz="1800" dirty="0">
                <a:latin typeface="Georgia Pro"/>
                <a:ea typeface="Calibri"/>
                <a:cs typeface="Calibri"/>
              </a:rPr>
              <a:t> </a:t>
            </a:r>
            <a:r>
              <a:rPr lang="en-US" sz="1800" err="1">
                <a:latin typeface="Georgia Pro"/>
                <a:ea typeface="Calibri"/>
                <a:cs typeface="Calibri"/>
              </a:rPr>
              <a:t>huomiota</a:t>
            </a:r>
            <a:r>
              <a:rPr lang="en-US" sz="1800" dirty="0">
                <a:latin typeface="Georgia Pro"/>
                <a:ea typeface="Calibri"/>
                <a:cs typeface="Calibri"/>
              </a:rPr>
              <a:t>. </a:t>
            </a:r>
            <a:r>
              <a:rPr lang="en-US" sz="1800" err="1">
                <a:latin typeface="Georgia Pro"/>
                <a:ea typeface="Calibri"/>
                <a:cs typeface="Calibri"/>
              </a:rPr>
              <a:t>Khiin</a:t>
            </a:r>
            <a:r>
              <a:rPr lang="en-US" sz="1800" dirty="0">
                <a:latin typeface="Georgia Pro"/>
                <a:ea typeface="Calibri"/>
                <a:cs typeface="Calibri"/>
              </a:rPr>
              <a:t> </a:t>
            </a:r>
            <a:r>
              <a:rPr lang="en-US" sz="1800" err="1">
                <a:latin typeface="Georgia Pro"/>
                <a:ea typeface="Calibri"/>
                <a:cs typeface="Calibri"/>
              </a:rPr>
              <a:t>neliö-testin</a:t>
            </a:r>
            <a:r>
              <a:rPr lang="en-US" sz="1800" dirty="0">
                <a:latin typeface="Georgia Pro"/>
                <a:ea typeface="Calibri"/>
                <a:cs typeface="Calibri"/>
              </a:rPr>
              <a:t> </a:t>
            </a:r>
            <a:r>
              <a:rPr lang="en-US" sz="1800" err="1">
                <a:latin typeface="Georgia Pro"/>
                <a:ea typeface="Calibri"/>
                <a:cs typeface="Calibri"/>
              </a:rPr>
              <a:t>käyttäminen</a:t>
            </a:r>
            <a:r>
              <a:rPr lang="en-US" sz="1800" dirty="0">
                <a:latin typeface="Georgia Pro"/>
                <a:ea typeface="Calibri"/>
                <a:cs typeface="Calibri"/>
              </a:rPr>
              <a:t> </a:t>
            </a:r>
            <a:r>
              <a:rPr lang="en-US" sz="1800" err="1">
                <a:latin typeface="Georgia Pro"/>
                <a:ea typeface="Calibri"/>
                <a:cs typeface="Calibri"/>
              </a:rPr>
              <a:t>ei</a:t>
            </a:r>
            <a:r>
              <a:rPr lang="en-US" sz="1800" dirty="0">
                <a:latin typeface="Georgia Pro"/>
                <a:ea typeface="Calibri"/>
                <a:cs typeface="Calibri"/>
              </a:rPr>
              <a:t> </a:t>
            </a:r>
            <a:r>
              <a:rPr lang="en-US" sz="1800" err="1">
                <a:latin typeface="Georgia Pro"/>
                <a:ea typeface="Calibri"/>
                <a:cs typeface="Calibri"/>
              </a:rPr>
              <a:t>vaadi</a:t>
            </a:r>
            <a:r>
              <a:rPr lang="en-US" sz="1800" dirty="0">
                <a:latin typeface="Georgia Pro"/>
                <a:ea typeface="Calibri"/>
                <a:cs typeface="Calibri"/>
              </a:rPr>
              <a:t> </a:t>
            </a:r>
            <a:r>
              <a:rPr lang="en-US" sz="1800" err="1">
                <a:latin typeface="Georgia Pro"/>
                <a:ea typeface="Calibri"/>
                <a:cs typeface="Calibri"/>
              </a:rPr>
              <a:t>normaalijakaumaa</a:t>
            </a:r>
            <a:r>
              <a:rPr lang="en-US" sz="1800" dirty="0">
                <a:latin typeface="Georgia Pro"/>
                <a:ea typeface="Calibri"/>
                <a:cs typeface="Calibri"/>
              </a:rPr>
              <a:t>. </a:t>
            </a:r>
          </a:p>
          <a:p>
            <a:pPr>
              <a:lnSpc>
                <a:spcPct val="100000"/>
              </a:lnSpc>
              <a:spcBef>
                <a:spcPts val="0"/>
              </a:spcBef>
            </a:pPr>
            <a:endParaRPr lang="en-US" sz="1800" dirty="0">
              <a:latin typeface="Georgia Pro"/>
              <a:ea typeface="Calibri"/>
              <a:cs typeface="Calibri"/>
            </a:endParaRPr>
          </a:p>
          <a:p>
            <a:pPr>
              <a:lnSpc>
                <a:spcPct val="100000"/>
              </a:lnSpc>
              <a:spcBef>
                <a:spcPts val="0"/>
              </a:spcBef>
            </a:pPr>
            <a:r>
              <a:rPr lang="en-US" sz="1800" b="1" dirty="0">
                <a:latin typeface="Georgia Pro"/>
                <a:ea typeface="Calibri"/>
                <a:cs typeface="Calibri"/>
              </a:rPr>
              <a:t>Excel </a:t>
            </a:r>
            <a:r>
              <a:rPr lang="en-US" sz="1800" b="1" err="1">
                <a:latin typeface="Georgia Pro"/>
                <a:ea typeface="Calibri"/>
                <a:cs typeface="Calibri"/>
              </a:rPr>
              <a:t>ei</a:t>
            </a:r>
            <a:r>
              <a:rPr lang="en-US" sz="1800" b="1" dirty="0">
                <a:latin typeface="Georgia Pro"/>
                <a:ea typeface="Calibri"/>
                <a:cs typeface="Calibri"/>
              </a:rPr>
              <a:t> </a:t>
            </a:r>
            <a:r>
              <a:rPr lang="en-US" sz="1800" b="1" err="1">
                <a:latin typeface="Georgia Pro"/>
                <a:ea typeface="Calibri"/>
                <a:cs typeface="Calibri"/>
              </a:rPr>
              <a:t>myöskään</a:t>
            </a:r>
            <a:r>
              <a:rPr lang="en-US" sz="1800" b="1" dirty="0">
                <a:latin typeface="Georgia Pro"/>
                <a:ea typeface="Calibri"/>
                <a:cs typeface="Calibri"/>
              </a:rPr>
              <a:t> </a:t>
            </a:r>
            <a:r>
              <a:rPr lang="en-US" sz="1800" b="1" err="1">
                <a:latin typeface="Georgia Pro"/>
                <a:ea typeface="Calibri"/>
                <a:cs typeface="Calibri"/>
              </a:rPr>
              <a:t>tallenna</a:t>
            </a:r>
            <a:r>
              <a:rPr lang="en-US" sz="1800" b="1" dirty="0">
                <a:latin typeface="Georgia Pro"/>
                <a:ea typeface="Calibri"/>
                <a:cs typeface="Calibri"/>
              </a:rPr>
              <a:t> </a:t>
            </a:r>
            <a:r>
              <a:rPr lang="en-US" sz="1800" b="1" err="1">
                <a:latin typeface="Georgia Pro"/>
                <a:ea typeface="Calibri"/>
                <a:cs typeface="Calibri"/>
              </a:rPr>
              <a:t>skriptille</a:t>
            </a:r>
            <a:r>
              <a:rPr lang="en-US" sz="1800" b="1" dirty="0">
                <a:latin typeface="Georgia Pro"/>
                <a:ea typeface="Calibri"/>
                <a:cs typeface="Calibri"/>
              </a:rPr>
              <a:t>, </a:t>
            </a:r>
            <a:r>
              <a:rPr lang="en-US" sz="1800" b="1" err="1">
                <a:latin typeface="Georgia Pro"/>
                <a:ea typeface="Calibri"/>
                <a:cs typeface="Calibri"/>
              </a:rPr>
              <a:t>mitä</a:t>
            </a:r>
            <a:r>
              <a:rPr lang="en-US" sz="1800" b="1" dirty="0">
                <a:latin typeface="Georgia Pro"/>
                <a:ea typeface="Calibri"/>
                <a:cs typeface="Calibri"/>
              </a:rPr>
              <a:t> </a:t>
            </a:r>
            <a:r>
              <a:rPr lang="en-US" sz="1800" b="1" err="1">
                <a:latin typeface="Georgia Pro"/>
                <a:ea typeface="Calibri"/>
                <a:cs typeface="Calibri"/>
              </a:rPr>
              <a:t>työvaiheita</a:t>
            </a:r>
            <a:r>
              <a:rPr lang="en-US" sz="1800" b="1" dirty="0">
                <a:latin typeface="Georgia Pro"/>
                <a:ea typeface="Calibri"/>
                <a:cs typeface="Calibri"/>
              </a:rPr>
              <a:t> on </a:t>
            </a:r>
            <a:r>
              <a:rPr lang="en-US" sz="1800" b="1" err="1">
                <a:latin typeface="Georgia Pro"/>
                <a:ea typeface="Calibri"/>
                <a:cs typeface="Calibri"/>
              </a:rPr>
              <a:t>käytetty</a:t>
            </a:r>
            <a:r>
              <a:rPr lang="en-US" sz="1800" b="1" dirty="0">
                <a:latin typeface="Georgia Pro"/>
                <a:ea typeface="Calibri"/>
                <a:cs typeface="Calibri"/>
              </a:rPr>
              <a:t>.</a:t>
            </a:r>
            <a:r>
              <a:rPr lang="en-US" sz="1800" dirty="0">
                <a:latin typeface="Georgia Pro"/>
                <a:ea typeface="Calibri"/>
                <a:cs typeface="Calibri"/>
              </a:rPr>
              <a:t> </a:t>
            </a:r>
            <a:r>
              <a:rPr lang="en-US" sz="1800" err="1">
                <a:latin typeface="Georgia Pro"/>
                <a:ea typeface="Calibri"/>
                <a:cs typeface="Calibri"/>
              </a:rPr>
              <a:t>Tämä</a:t>
            </a:r>
            <a:r>
              <a:rPr lang="en-US" sz="1800" dirty="0">
                <a:latin typeface="Georgia Pro"/>
                <a:ea typeface="Calibri"/>
                <a:cs typeface="Calibri"/>
              </a:rPr>
              <a:t> on </a:t>
            </a:r>
            <a:r>
              <a:rPr lang="en-US" sz="1800" err="1">
                <a:latin typeface="Georgia Pro"/>
                <a:ea typeface="Calibri"/>
                <a:cs typeface="Calibri"/>
              </a:rPr>
              <a:t>ongelma</a:t>
            </a:r>
            <a:r>
              <a:rPr lang="en-US" sz="1800" dirty="0">
                <a:latin typeface="Georgia Pro"/>
                <a:ea typeface="Calibri"/>
                <a:cs typeface="Calibri"/>
              </a:rPr>
              <a:t> </a:t>
            </a:r>
            <a:r>
              <a:rPr lang="en-US" sz="1800" err="1">
                <a:latin typeface="Georgia Pro"/>
                <a:ea typeface="Calibri"/>
                <a:cs typeface="Calibri"/>
              </a:rPr>
              <a:t>tulosten</a:t>
            </a:r>
            <a:r>
              <a:rPr lang="en-US" sz="1800" dirty="0">
                <a:latin typeface="Georgia Pro"/>
                <a:ea typeface="Calibri"/>
                <a:cs typeface="Calibri"/>
              </a:rPr>
              <a:t> </a:t>
            </a:r>
            <a:r>
              <a:rPr lang="en-US" sz="1800" err="1">
                <a:latin typeface="Georgia Pro"/>
                <a:ea typeface="Calibri"/>
                <a:cs typeface="Calibri"/>
              </a:rPr>
              <a:t>toisintamisen</a:t>
            </a:r>
            <a:r>
              <a:rPr lang="en-US" sz="1800" dirty="0">
                <a:latin typeface="Georgia Pro"/>
                <a:ea typeface="Calibri"/>
                <a:cs typeface="Calibri"/>
              </a:rPr>
              <a:t> ja </a:t>
            </a:r>
            <a:r>
              <a:rPr lang="en-US" sz="1800" err="1">
                <a:latin typeface="Georgia Pro"/>
                <a:ea typeface="Calibri"/>
                <a:cs typeface="Calibri"/>
              </a:rPr>
              <a:t>varmistamisen</a:t>
            </a:r>
            <a:r>
              <a:rPr lang="en-US" sz="1800" dirty="0">
                <a:latin typeface="Georgia Pro"/>
                <a:ea typeface="Calibri"/>
                <a:cs typeface="Calibri"/>
              </a:rPr>
              <a:t> </a:t>
            </a:r>
            <a:r>
              <a:rPr lang="en-US" sz="1800" err="1">
                <a:latin typeface="Georgia Pro"/>
                <a:ea typeface="Calibri"/>
                <a:cs typeface="Calibri"/>
              </a:rPr>
              <a:t>kannalta</a:t>
            </a:r>
            <a:r>
              <a:rPr lang="en-US" sz="1800" dirty="0">
                <a:latin typeface="Georgia Pro"/>
                <a:ea typeface="Calibri"/>
                <a:cs typeface="Calibri"/>
              </a:rPr>
              <a:t>. </a:t>
            </a:r>
            <a:r>
              <a:rPr lang="en-US" sz="1800" err="1">
                <a:latin typeface="Georgia Pro"/>
                <a:ea typeface="Calibri"/>
                <a:cs typeface="Calibri"/>
              </a:rPr>
              <a:t>Esim</a:t>
            </a:r>
            <a:r>
              <a:rPr lang="en-US" sz="1800" dirty="0">
                <a:latin typeface="Georgia Pro"/>
                <a:ea typeface="Calibri"/>
                <a:cs typeface="Calibri"/>
              </a:rPr>
              <a:t>. R, SPSS ja Stata </a:t>
            </a:r>
            <a:r>
              <a:rPr lang="en-US" sz="1800" err="1">
                <a:latin typeface="Georgia Pro"/>
                <a:ea typeface="Calibri"/>
                <a:cs typeface="Calibri"/>
              </a:rPr>
              <a:t>tallentavat</a:t>
            </a:r>
            <a:r>
              <a:rPr lang="en-US" sz="1800" dirty="0">
                <a:latin typeface="Georgia Pro"/>
                <a:ea typeface="Calibri"/>
                <a:cs typeface="Calibri"/>
              </a:rPr>
              <a:t> </a:t>
            </a:r>
            <a:r>
              <a:rPr lang="en-US" sz="1800" err="1">
                <a:latin typeface="Georgia Pro"/>
                <a:ea typeface="Calibri"/>
                <a:cs typeface="Calibri"/>
              </a:rPr>
              <a:t>työvaiheet</a:t>
            </a:r>
            <a:r>
              <a:rPr lang="en-US" sz="1800" dirty="0">
                <a:latin typeface="Georgia Pro"/>
                <a:ea typeface="Calibri"/>
                <a:cs typeface="Calibri"/>
              </a:rPr>
              <a:t> </a:t>
            </a:r>
            <a:r>
              <a:rPr lang="en-US" sz="1800" err="1">
                <a:latin typeface="Georgia Pro"/>
                <a:ea typeface="Calibri"/>
                <a:cs typeface="Calibri"/>
              </a:rPr>
              <a:t>skriptille</a:t>
            </a:r>
            <a:r>
              <a:rPr lang="en-US" sz="1800" dirty="0">
                <a:latin typeface="Georgia Pro"/>
                <a:ea typeface="Calibri"/>
                <a:cs typeface="Calibri"/>
              </a:rPr>
              <a:t>. </a:t>
            </a:r>
          </a:p>
          <a:p>
            <a:pPr>
              <a:lnSpc>
                <a:spcPct val="100000"/>
              </a:lnSpc>
              <a:spcBef>
                <a:spcPts val="0"/>
              </a:spcBef>
            </a:pPr>
            <a:endParaRPr lang="en-US" sz="1800" dirty="0">
              <a:latin typeface="Georgia Pro"/>
              <a:ea typeface="Calibri"/>
              <a:cs typeface="Calibri"/>
            </a:endParaRPr>
          </a:p>
          <a:p>
            <a:pPr marL="0" indent="0">
              <a:lnSpc>
                <a:spcPct val="100000"/>
              </a:lnSpc>
              <a:spcBef>
                <a:spcPts val="0"/>
              </a:spcBef>
              <a:buNone/>
            </a:pPr>
            <a:endParaRPr lang="en-US" sz="1800" dirty="0">
              <a:latin typeface="Georgia Pro"/>
              <a:ea typeface="Calibri"/>
              <a:cs typeface="Calibri"/>
            </a:endParaRPr>
          </a:p>
          <a:p>
            <a:pPr>
              <a:lnSpc>
                <a:spcPct val="100000"/>
              </a:lnSpc>
              <a:spcBef>
                <a:spcPts val="0"/>
              </a:spcBef>
            </a:pPr>
            <a:endParaRPr lang="en-US" sz="1200" dirty="0">
              <a:ea typeface="Calibri"/>
              <a:cs typeface="Calibri"/>
            </a:endParaRPr>
          </a:p>
        </p:txBody>
      </p:sp>
    </p:spTree>
    <p:extLst>
      <p:ext uri="{BB962C8B-B14F-4D97-AF65-F5344CB8AC3E}">
        <p14:creationId xmlns:p14="http://schemas.microsoft.com/office/powerpoint/2010/main" val="202488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230BB8-A12B-6283-4B93-54CE86C0EABF}"/>
              </a:ext>
            </a:extLst>
          </p:cNvPr>
          <p:cNvSpPr>
            <a:spLocks noGrp="1"/>
          </p:cNvSpPr>
          <p:nvPr>
            <p:ph type="title"/>
          </p:nvPr>
        </p:nvSpPr>
        <p:spPr>
          <a:xfrm>
            <a:off x="838201" y="643467"/>
            <a:ext cx="3888526" cy="1800526"/>
          </a:xfrm>
        </p:spPr>
        <p:txBody>
          <a:bodyPr vert="horz" lIns="91440" tIns="45720" rIns="91440" bIns="45720" rtlCol="0">
            <a:normAutofit/>
          </a:bodyPr>
          <a:lstStyle/>
          <a:p>
            <a:r>
              <a:rPr lang="en-US" sz="2400" err="1">
                <a:latin typeface="Georgia Pro"/>
                <a:ea typeface="Calibri Light"/>
                <a:cs typeface="Calibri Light"/>
              </a:rPr>
              <a:t>Deskriptiivisten</a:t>
            </a:r>
            <a:r>
              <a:rPr lang="en-US" sz="2400">
                <a:latin typeface="Georgia Pro"/>
                <a:ea typeface="Calibri Light"/>
                <a:cs typeface="Calibri Light"/>
              </a:rPr>
              <a:t> </a:t>
            </a:r>
            <a:r>
              <a:rPr lang="en-US" sz="2400" err="1">
                <a:latin typeface="Georgia Pro"/>
                <a:ea typeface="Calibri Light"/>
                <a:cs typeface="Calibri Light"/>
              </a:rPr>
              <a:t>kuvaajien</a:t>
            </a:r>
            <a:r>
              <a:rPr lang="en-US" sz="2400">
                <a:latin typeface="Georgia Pro"/>
                <a:ea typeface="Calibri Light"/>
                <a:cs typeface="Calibri Light"/>
              </a:rPr>
              <a:t> </a:t>
            </a:r>
            <a:r>
              <a:rPr lang="en-US" sz="2400" err="1">
                <a:latin typeface="Georgia Pro"/>
                <a:ea typeface="Calibri Light"/>
                <a:cs typeface="Calibri Light"/>
              </a:rPr>
              <a:t>infomaation</a:t>
            </a:r>
            <a:r>
              <a:rPr lang="en-US" sz="2400">
                <a:latin typeface="Georgia Pro"/>
                <a:ea typeface="Calibri Light"/>
                <a:cs typeface="Calibri Light"/>
              </a:rPr>
              <a:t> </a:t>
            </a:r>
            <a:r>
              <a:rPr lang="en-US" sz="2400" err="1">
                <a:latin typeface="Georgia Pro"/>
                <a:ea typeface="Calibri Light"/>
                <a:cs typeface="Calibri Light"/>
              </a:rPr>
              <a:t>esittämisen</a:t>
            </a:r>
            <a:r>
              <a:rPr lang="en-US" sz="2400">
                <a:latin typeface="Georgia Pro"/>
                <a:ea typeface="Calibri Light"/>
                <a:cs typeface="Calibri Light"/>
              </a:rPr>
              <a:t> </a:t>
            </a:r>
            <a:r>
              <a:rPr lang="en-US" sz="2400" err="1">
                <a:latin typeface="Georgia Pro"/>
                <a:ea typeface="Calibri Light"/>
                <a:cs typeface="Calibri Light"/>
              </a:rPr>
              <a:t>periaatteita</a:t>
            </a:r>
            <a:r>
              <a:rPr lang="en-US" sz="2400">
                <a:latin typeface="Georgia Pro"/>
                <a:ea typeface="Calibri Light"/>
                <a:cs typeface="Calibri Light"/>
              </a:rPr>
              <a:t> </a:t>
            </a:r>
            <a:r>
              <a:rPr lang="en-US" sz="2400" err="1">
                <a:latin typeface="Georgia Pro"/>
                <a:ea typeface="Calibri Light"/>
                <a:cs typeface="Calibri Light"/>
              </a:rPr>
              <a:t>eli</a:t>
            </a:r>
            <a:r>
              <a:rPr lang="en-US" sz="2400">
                <a:latin typeface="Georgia Pro"/>
                <a:ea typeface="Calibri Light"/>
                <a:cs typeface="Calibri Light"/>
              </a:rPr>
              <a:t> </a:t>
            </a:r>
            <a:r>
              <a:rPr lang="en-US" sz="2400" err="1">
                <a:latin typeface="Georgia Pro"/>
                <a:ea typeface="Calibri Light"/>
                <a:cs typeface="Calibri Light"/>
              </a:rPr>
              <a:t>miten</a:t>
            </a:r>
            <a:r>
              <a:rPr lang="en-US" sz="2400">
                <a:latin typeface="Georgia Pro"/>
                <a:ea typeface="Calibri Light"/>
                <a:cs typeface="Calibri Light"/>
              </a:rPr>
              <a:t> </a:t>
            </a:r>
            <a:r>
              <a:rPr lang="en-US" sz="2400" err="1">
                <a:latin typeface="Georgia Pro"/>
                <a:ea typeface="Calibri Light"/>
                <a:cs typeface="Calibri Light"/>
              </a:rPr>
              <a:t>kuvaajilla</a:t>
            </a:r>
            <a:r>
              <a:rPr lang="en-US" sz="2400">
                <a:latin typeface="Georgia Pro"/>
                <a:ea typeface="Calibri Light"/>
                <a:cs typeface="Calibri Light"/>
              </a:rPr>
              <a:t> </a:t>
            </a:r>
            <a:r>
              <a:rPr lang="en-US" sz="2400" err="1">
                <a:latin typeface="Georgia Pro"/>
                <a:ea typeface="Calibri Light"/>
                <a:cs typeface="Calibri Light"/>
              </a:rPr>
              <a:t>voi</a:t>
            </a:r>
            <a:r>
              <a:rPr lang="en-US" sz="2400">
                <a:latin typeface="Georgia Pro"/>
                <a:ea typeface="Calibri Light"/>
                <a:cs typeface="Calibri Light"/>
              </a:rPr>
              <a:t> </a:t>
            </a:r>
            <a:r>
              <a:rPr lang="en-US" sz="2400" err="1">
                <a:latin typeface="Georgia Pro"/>
                <a:ea typeface="Calibri Light"/>
                <a:cs typeface="Calibri Light"/>
              </a:rPr>
              <a:t>valehdella</a:t>
            </a:r>
            <a:endParaRPr lang="en-US" sz="2400">
              <a:latin typeface="Georgia Pro"/>
              <a:ea typeface="Calibri Light"/>
              <a:cs typeface="Calibri Light"/>
            </a:endParaRPr>
          </a:p>
        </p:txBody>
      </p:sp>
      <p:sp>
        <p:nvSpPr>
          <p:cNvPr id="3" name="Content Placeholder 2">
            <a:extLst>
              <a:ext uri="{FF2B5EF4-FFF2-40B4-BE49-F238E27FC236}">
                <a16:creationId xmlns:a16="http://schemas.microsoft.com/office/drawing/2014/main" id="{DA255E98-7F15-4D15-9C34-F13D78822FC8}"/>
              </a:ext>
            </a:extLst>
          </p:cNvPr>
          <p:cNvSpPr>
            <a:spLocks noGrp="1"/>
          </p:cNvSpPr>
          <p:nvPr>
            <p:ph idx="1"/>
          </p:nvPr>
        </p:nvSpPr>
        <p:spPr>
          <a:xfrm>
            <a:off x="838201" y="2623381"/>
            <a:ext cx="3888528" cy="3553581"/>
          </a:xfrm>
        </p:spPr>
        <p:txBody>
          <a:bodyPr vert="horz" lIns="91440" tIns="45720" rIns="91440" bIns="45720" rtlCol="0" anchor="t">
            <a:normAutofit/>
          </a:bodyPr>
          <a:lstStyle/>
          <a:p>
            <a:pPr marL="0" indent="0">
              <a:buNone/>
            </a:pPr>
            <a:r>
              <a:rPr lang="en-US" sz="2000" dirty="0" err="1">
                <a:latin typeface="Georgia Pro"/>
                <a:ea typeface="Calibri"/>
                <a:cs typeface="Calibri"/>
              </a:rPr>
              <a:t>Vältä</a:t>
            </a:r>
            <a:r>
              <a:rPr lang="en-US" sz="2000" dirty="0">
                <a:latin typeface="Georgia Pro"/>
                <a:ea typeface="Calibri"/>
                <a:cs typeface="Calibri"/>
              </a:rPr>
              <a:t> </a:t>
            </a:r>
            <a:r>
              <a:rPr lang="en-US" sz="2000" dirty="0" err="1">
                <a:latin typeface="Georgia Pro"/>
                <a:ea typeface="Calibri"/>
                <a:cs typeface="Calibri"/>
              </a:rPr>
              <a:t>omassa</a:t>
            </a:r>
            <a:r>
              <a:rPr lang="en-US" sz="2000" dirty="0">
                <a:latin typeface="Georgia Pro"/>
                <a:ea typeface="Calibri"/>
                <a:cs typeface="Calibri"/>
              </a:rPr>
              <a:t> </a:t>
            </a:r>
            <a:r>
              <a:rPr lang="en-US" sz="2000" dirty="0" err="1">
                <a:latin typeface="Georgia Pro"/>
                <a:ea typeface="Calibri"/>
                <a:cs typeface="Calibri"/>
              </a:rPr>
              <a:t>kuvaajassasi</a:t>
            </a:r>
            <a:r>
              <a:rPr lang="en-US" sz="2000" dirty="0">
                <a:latin typeface="Georgia Pro"/>
                <a:ea typeface="Calibri"/>
                <a:cs typeface="Calibri"/>
              </a:rPr>
              <a:t> </a:t>
            </a:r>
            <a:r>
              <a:rPr lang="en-US" sz="2000" dirty="0" err="1">
                <a:latin typeface="Georgia Pro"/>
                <a:ea typeface="Calibri"/>
                <a:cs typeface="Calibri"/>
              </a:rPr>
              <a:t>kaikkia</a:t>
            </a:r>
            <a:r>
              <a:rPr lang="en-US" sz="2000" dirty="0">
                <a:latin typeface="Georgia Pro"/>
                <a:ea typeface="Calibri"/>
                <a:cs typeface="Calibri"/>
              </a:rPr>
              <a:t> </a:t>
            </a:r>
            <a:r>
              <a:rPr lang="en-US" sz="2000" dirty="0" err="1">
                <a:latin typeface="Georgia Pro"/>
                <a:ea typeface="Calibri"/>
                <a:cs typeface="Calibri"/>
              </a:rPr>
              <a:t>seuraavia</a:t>
            </a:r>
            <a:r>
              <a:rPr lang="en-US" sz="2000" dirty="0">
                <a:latin typeface="Georgia Pro"/>
                <a:ea typeface="Calibri"/>
                <a:cs typeface="Calibri"/>
              </a:rPr>
              <a:t> </a:t>
            </a:r>
            <a:r>
              <a:rPr lang="en-US" sz="2000" dirty="0" err="1">
                <a:latin typeface="Georgia Pro"/>
                <a:ea typeface="Calibri"/>
                <a:cs typeface="Calibri"/>
              </a:rPr>
              <a:t>muutamia</a:t>
            </a:r>
            <a:r>
              <a:rPr lang="en-US" sz="2000" dirty="0">
                <a:latin typeface="Georgia Pro"/>
                <a:ea typeface="Calibri"/>
                <a:cs typeface="Calibri"/>
              </a:rPr>
              <a:t> </a:t>
            </a:r>
            <a:r>
              <a:rPr lang="en-US" sz="2000" dirty="0" err="1">
                <a:latin typeface="Georgia Pro"/>
                <a:ea typeface="Calibri"/>
                <a:cs typeface="Calibri"/>
              </a:rPr>
              <a:t>esimerkkejä</a:t>
            </a:r>
            <a:r>
              <a:rPr lang="en-US" sz="2000" dirty="0">
                <a:latin typeface="Georgia Pro"/>
                <a:ea typeface="Calibri"/>
                <a:cs typeface="Calibri"/>
              </a:rPr>
              <a:t> </a:t>
            </a:r>
            <a:r>
              <a:rPr lang="en-US" sz="2000" dirty="0" err="1">
                <a:latin typeface="Georgia Pro"/>
                <a:ea typeface="Calibri"/>
                <a:cs typeface="Calibri"/>
              </a:rPr>
              <a:t>informaation</a:t>
            </a:r>
            <a:r>
              <a:rPr lang="en-US" sz="2000" dirty="0">
                <a:latin typeface="Georgia Pro"/>
                <a:ea typeface="Calibri"/>
                <a:cs typeface="Calibri"/>
              </a:rPr>
              <a:t> </a:t>
            </a:r>
            <a:r>
              <a:rPr lang="en-US" sz="2000" dirty="0" err="1">
                <a:latin typeface="Georgia Pro"/>
                <a:ea typeface="Calibri"/>
                <a:cs typeface="Calibri"/>
              </a:rPr>
              <a:t>vääristelemisestä</a:t>
            </a:r>
            <a:r>
              <a:rPr lang="en-US" sz="2000" dirty="0">
                <a:latin typeface="Georgia Pro"/>
                <a:ea typeface="Calibri"/>
                <a:cs typeface="Calibri"/>
              </a:rPr>
              <a:t>: </a:t>
            </a:r>
          </a:p>
          <a:p>
            <a:pPr marL="514350" indent="-514350">
              <a:buAutoNum type="arabicParenR"/>
            </a:pPr>
            <a:r>
              <a:rPr lang="en-US" sz="2000" dirty="0" err="1">
                <a:latin typeface="Georgia Pro"/>
                <a:ea typeface="Calibri"/>
                <a:cs typeface="Calibri"/>
              </a:rPr>
              <a:t>Muutoksen</a:t>
            </a:r>
            <a:r>
              <a:rPr lang="en-US" sz="2000" dirty="0">
                <a:latin typeface="Georgia Pro"/>
                <a:ea typeface="Calibri"/>
                <a:cs typeface="Calibri"/>
              </a:rPr>
              <a:t> </a:t>
            </a:r>
            <a:r>
              <a:rPr lang="en-US" sz="2000" dirty="0" err="1">
                <a:latin typeface="Georgia Pro"/>
                <a:ea typeface="Calibri"/>
                <a:cs typeface="Calibri"/>
              </a:rPr>
              <a:t>liioitteleminen</a:t>
            </a:r>
            <a:r>
              <a:rPr lang="en-US" sz="2000" dirty="0">
                <a:latin typeface="Georgia Pro"/>
                <a:ea typeface="Calibri"/>
                <a:cs typeface="Calibri"/>
              </a:rPr>
              <a:t> (truncated baseline)</a:t>
            </a:r>
          </a:p>
          <a:p>
            <a:pPr>
              <a:buAutoNum type="arabicParenR"/>
            </a:pPr>
            <a:endParaRPr lang="en-US" sz="2000">
              <a:ea typeface="Calibri"/>
              <a:cs typeface="Calibri"/>
            </a:endParaRPr>
          </a:p>
        </p:txBody>
      </p:sp>
      <p:pic>
        <p:nvPicPr>
          <p:cNvPr id="4" name="Picture 3" descr="A screenshot of a graph&#10;&#10;Description automatically generated">
            <a:extLst>
              <a:ext uri="{FF2B5EF4-FFF2-40B4-BE49-F238E27FC236}">
                <a16:creationId xmlns:a16="http://schemas.microsoft.com/office/drawing/2014/main" id="{A3559B89-D872-27DD-57AA-573650B7A6B5}"/>
              </a:ext>
            </a:extLst>
          </p:cNvPr>
          <p:cNvPicPr>
            <a:picLocks noChangeAspect="1"/>
          </p:cNvPicPr>
          <p:nvPr/>
        </p:nvPicPr>
        <p:blipFill>
          <a:blip r:embed="rId2"/>
          <a:stretch>
            <a:fillRect/>
          </a:stretch>
        </p:blipFill>
        <p:spPr>
          <a:xfrm>
            <a:off x="5950382" y="864533"/>
            <a:ext cx="5642453" cy="3154812"/>
          </a:xfrm>
          <a:prstGeom prst="rect">
            <a:avLst/>
          </a:prstGeom>
        </p:spPr>
      </p:pic>
      <p:sp>
        <p:nvSpPr>
          <p:cNvPr id="5" name="TextBox 4">
            <a:extLst>
              <a:ext uri="{FF2B5EF4-FFF2-40B4-BE49-F238E27FC236}">
                <a16:creationId xmlns:a16="http://schemas.microsoft.com/office/drawing/2014/main" id="{F15A998C-08D4-BEEE-6E01-20C1468A9387}"/>
              </a:ext>
            </a:extLst>
          </p:cNvPr>
          <p:cNvSpPr txBox="1"/>
          <p:nvPr/>
        </p:nvSpPr>
        <p:spPr>
          <a:xfrm>
            <a:off x="6800986" y="4506623"/>
            <a:ext cx="4747547" cy="265862"/>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100">
                <a:solidFill>
                  <a:srgbClr val="FFFFFF"/>
                </a:solidFill>
              </a:rPr>
              <a:t>https://handsondataviz.org/how-to-lie-with-charts.html</a:t>
            </a:r>
          </a:p>
        </p:txBody>
      </p:sp>
    </p:spTree>
    <p:extLst>
      <p:ext uri="{BB962C8B-B14F-4D97-AF65-F5344CB8AC3E}">
        <p14:creationId xmlns:p14="http://schemas.microsoft.com/office/powerpoint/2010/main" val="427682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E1CFB57A-C589-BC6E-DAE2-D1A075F206B4}"/>
              </a:ext>
            </a:extLst>
          </p:cNvPr>
          <p:cNvSpPr>
            <a:spLocks noGrp="1"/>
          </p:cNvSpPr>
          <p:nvPr>
            <p:ph type="title"/>
          </p:nvPr>
        </p:nvSpPr>
        <p:spPr>
          <a:xfrm>
            <a:off x="1246824" y="643467"/>
            <a:ext cx="4772975" cy="1800526"/>
          </a:xfrm>
        </p:spPr>
        <p:txBody>
          <a:bodyPr vert="horz"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40E8F0C4-C373-891D-5C0F-007B34A8F201}"/>
              </a:ext>
            </a:extLst>
          </p:cNvPr>
          <p:cNvSpPr txBox="1"/>
          <p:nvPr/>
        </p:nvSpPr>
        <p:spPr>
          <a:xfrm>
            <a:off x="1246824" y="2623381"/>
            <a:ext cx="4772974" cy="35535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Pro"/>
              </a:rPr>
              <a:t>2) </a:t>
            </a:r>
            <a:r>
              <a:rPr lang="en-US" sz="2000" dirty="0" err="1">
                <a:latin typeface="Georgia Pro"/>
              </a:rPr>
              <a:t>vertikaalisen</a:t>
            </a:r>
            <a:r>
              <a:rPr lang="en-US" sz="2000" dirty="0">
                <a:latin typeface="Georgia Pro"/>
              </a:rPr>
              <a:t> </a:t>
            </a:r>
            <a:r>
              <a:rPr lang="en-US" sz="2000" dirty="0" err="1">
                <a:latin typeface="Georgia Pro"/>
              </a:rPr>
              <a:t>akselin</a:t>
            </a:r>
            <a:r>
              <a:rPr lang="en-US" sz="2000" dirty="0">
                <a:latin typeface="Georgia Pro"/>
              </a:rPr>
              <a:t> </a:t>
            </a:r>
            <a:r>
              <a:rPr lang="en-US" sz="2000" dirty="0" err="1">
                <a:latin typeface="Georgia Pro"/>
              </a:rPr>
              <a:t>pidentäminen</a:t>
            </a:r>
            <a:r>
              <a:rPr lang="en-US" sz="2000" dirty="0">
                <a:latin typeface="Georgia Pro"/>
              </a:rPr>
              <a:t> </a:t>
            </a:r>
            <a:r>
              <a:rPr lang="en-US" sz="2000" dirty="0" err="1">
                <a:latin typeface="Georgia Pro"/>
              </a:rPr>
              <a:t>omia</a:t>
            </a:r>
            <a:r>
              <a:rPr lang="en-US" sz="2000" dirty="0">
                <a:latin typeface="Georgia Pro"/>
              </a:rPr>
              <a:t> </a:t>
            </a:r>
            <a:r>
              <a:rPr lang="en-US" sz="2000" dirty="0" err="1">
                <a:latin typeface="Georgia Pro"/>
              </a:rPr>
              <a:t>tarkoituksia</a:t>
            </a:r>
            <a:r>
              <a:rPr lang="en-US" sz="2000" dirty="0">
                <a:latin typeface="Georgia Pro"/>
              </a:rPr>
              <a:t> </a:t>
            </a:r>
            <a:r>
              <a:rPr lang="en-US" sz="2000" dirty="0" err="1">
                <a:latin typeface="Georgia Pro"/>
              </a:rPr>
              <a:t>palvelemaan</a:t>
            </a:r>
            <a:r>
              <a:rPr lang="en-US" sz="2000" dirty="0">
                <a:latin typeface="Georgia Pro"/>
              </a:rPr>
              <a:t> </a:t>
            </a:r>
            <a:endParaRPr lang="en-US" dirty="0">
              <a:latin typeface="Georgia Pro"/>
            </a:endParaRPr>
          </a:p>
          <a:p>
            <a:pPr indent="-228600">
              <a:lnSpc>
                <a:spcPct val="90000"/>
              </a:lnSpc>
              <a:spcAft>
                <a:spcPts val="600"/>
              </a:spcAft>
              <a:buFont typeface="Arial" panose="020B0604020202020204" pitchFamily="34" charset="0"/>
              <a:buChar char="•"/>
            </a:pPr>
            <a:endParaRPr lang="en-US" sz="2000" dirty="0">
              <a:latin typeface="Georgia Pro"/>
            </a:endParaRPr>
          </a:p>
          <a:p>
            <a:pPr>
              <a:lnSpc>
                <a:spcPct val="90000"/>
              </a:lnSpc>
              <a:spcAft>
                <a:spcPts val="600"/>
              </a:spcAft>
            </a:pPr>
            <a:r>
              <a:rPr lang="en-US" sz="1600" dirty="0">
                <a:latin typeface="Georgia Pro"/>
              </a:rPr>
              <a:t>https://handsondataviz.org/how-to-lie-with-charts.html</a:t>
            </a:r>
            <a:endParaRPr lang="en-US" sz="2000" dirty="0">
              <a:latin typeface="Georgia Pro"/>
              <a:cs typeface="Calibri" panose="020F0502020204030204"/>
            </a:endParaRPr>
          </a:p>
        </p:txBody>
      </p:sp>
      <p:pic>
        <p:nvPicPr>
          <p:cNvPr id="4" name="Content Placeholder 3" descr="A graph showing the temperature of the earth&#10;&#10;Description automatically generated">
            <a:extLst>
              <a:ext uri="{FF2B5EF4-FFF2-40B4-BE49-F238E27FC236}">
                <a16:creationId xmlns:a16="http://schemas.microsoft.com/office/drawing/2014/main" id="{5EC8E620-3529-D408-BF5F-A22B2D92379F}"/>
              </a:ext>
            </a:extLst>
          </p:cNvPr>
          <p:cNvPicPr>
            <a:picLocks noGrp="1" noChangeAspect="1"/>
          </p:cNvPicPr>
          <p:nvPr>
            <p:ph idx="1"/>
          </p:nvPr>
        </p:nvPicPr>
        <p:blipFill>
          <a:blip r:embed="rId2"/>
          <a:stretch>
            <a:fillRect/>
          </a:stretch>
        </p:blipFill>
        <p:spPr>
          <a:xfrm>
            <a:off x="7672997" y="138843"/>
            <a:ext cx="4356321" cy="2683399"/>
          </a:xfrm>
          <a:prstGeom prst="rect">
            <a:avLst/>
          </a:prstGeom>
        </p:spPr>
      </p:pic>
      <p:pic>
        <p:nvPicPr>
          <p:cNvPr id="5" name="Picture 4" descr="A graph with a line and text&#10;&#10;Description automatically generated">
            <a:extLst>
              <a:ext uri="{FF2B5EF4-FFF2-40B4-BE49-F238E27FC236}">
                <a16:creationId xmlns:a16="http://schemas.microsoft.com/office/drawing/2014/main" id="{FAB16097-F61D-0300-6F81-C0E3DFE55F0A}"/>
              </a:ext>
            </a:extLst>
          </p:cNvPr>
          <p:cNvPicPr>
            <a:picLocks noChangeAspect="1"/>
          </p:cNvPicPr>
          <p:nvPr/>
        </p:nvPicPr>
        <p:blipFill>
          <a:blip r:embed="rId3"/>
          <a:stretch>
            <a:fillRect/>
          </a:stretch>
        </p:blipFill>
        <p:spPr>
          <a:xfrm>
            <a:off x="8226799" y="3040743"/>
            <a:ext cx="3457360" cy="3202367"/>
          </a:xfrm>
          <a:prstGeom prst="rect">
            <a:avLst/>
          </a:prstGeom>
        </p:spPr>
      </p:pic>
    </p:spTree>
    <p:extLst>
      <p:ext uri="{BB962C8B-B14F-4D97-AF65-F5344CB8AC3E}">
        <p14:creationId xmlns:p14="http://schemas.microsoft.com/office/powerpoint/2010/main" val="159619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E391F8-121B-8624-5D90-10875669A17E}"/>
              </a:ext>
            </a:extLst>
          </p:cNvPr>
          <p:cNvSpPr>
            <a:spLocks noGrp="1"/>
          </p:cNvSpPr>
          <p:nvPr>
            <p:ph type="title"/>
          </p:nvPr>
        </p:nvSpPr>
        <p:spPr>
          <a:xfrm>
            <a:off x="838201" y="643467"/>
            <a:ext cx="3888526" cy="1800526"/>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AC1DC439-0637-F633-1BE1-58BBE0B8C7F1}"/>
              </a:ext>
            </a:extLst>
          </p:cNvPr>
          <p:cNvSpPr txBox="1"/>
          <p:nvPr/>
        </p:nvSpPr>
        <p:spPr>
          <a:xfrm>
            <a:off x="838201" y="2623381"/>
            <a:ext cx="3888528" cy="355358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dirty="0">
                <a:latin typeface="Georgia Pro"/>
              </a:rPr>
              <a:t>3) </a:t>
            </a:r>
            <a:r>
              <a:rPr lang="en-US" sz="2000" dirty="0" err="1">
                <a:latin typeface="Georgia Pro"/>
              </a:rPr>
              <a:t>vertikaalisen</a:t>
            </a:r>
            <a:r>
              <a:rPr lang="en-US" sz="2000" dirty="0">
                <a:latin typeface="Georgia Pro"/>
              </a:rPr>
              <a:t> </a:t>
            </a:r>
            <a:r>
              <a:rPr lang="en-US" sz="2000" dirty="0" err="1">
                <a:latin typeface="Georgia Pro"/>
              </a:rPr>
              <a:t>akselin</a:t>
            </a:r>
            <a:r>
              <a:rPr lang="en-US" sz="2000" dirty="0">
                <a:latin typeface="Georgia Pro"/>
              </a:rPr>
              <a:t> </a:t>
            </a:r>
            <a:r>
              <a:rPr lang="en-US" sz="2000" dirty="0" err="1">
                <a:latin typeface="Georgia Pro"/>
              </a:rPr>
              <a:t>lyhentäminen</a:t>
            </a:r>
            <a:r>
              <a:rPr lang="en-US" sz="2000" dirty="0">
                <a:latin typeface="Georgia Pro"/>
              </a:rPr>
              <a:t> (</a:t>
            </a:r>
            <a:r>
              <a:rPr lang="en-US" sz="2000" dirty="0" err="1">
                <a:latin typeface="Georgia Pro"/>
              </a:rPr>
              <a:t>selektiivinen</a:t>
            </a:r>
            <a:r>
              <a:rPr lang="en-US" sz="2000" dirty="0">
                <a:latin typeface="Georgia Pro"/>
              </a:rPr>
              <a:t> </a:t>
            </a:r>
            <a:r>
              <a:rPr lang="en-US" sz="2000" dirty="0" err="1">
                <a:latin typeface="Georgia Pro"/>
              </a:rPr>
              <a:t>aikavälin</a:t>
            </a:r>
            <a:r>
              <a:rPr lang="en-US" sz="2000" dirty="0">
                <a:latin typeface="Georgia Pro"/>
              </a:rPr>
              <a:t> </a:t>
            </a:r>
            <a:r>
              <a:rPr lang="en-US" sz="2000" dirty="0" err="1">
                <a:latin typeface="Georgia Pro"/>
              </a:rPr>
              <a:t>valinta</a:t>
            </a:r>
            <a:r>
              <a:rPr lang="en-US" sz="2000" dirty="0">
                <a:latin typeface="Georgia Pro"/>
              </a:rPr>
              <a:t> </a:t>
            </a:r>
            <a:r>
              <a:rPr lang="en-US" sz="2000" dirty="0" err="1">
                <a:latin typeface="Georgia Pro"/>
              </a:rPr>
              <a:t>omia</a:t>
            </a:r>
            <a:r>
              <a:rPr lang="en-US" sz="2000" dirty="0">
                <a:latin typeface="Georgia Pro"/>
              </a:rPr>
              <a:t> </a:t>
            </a:r>
            <a:r>
              <a:rPr lang="en-US" sz="2000" dirty="0" err="1">
                <a:latin typeface="Georgia Pro"/>
              </a:rPr>
              <a:t>tarkoituksia</a:t>
            </a:r>
            <a:r>
              <a:rPr lang="en-US" sz="2000" dirty="0">
                <a:latin typeface="Georgia Pro"/>
              </a:rPr>
              <a:t> </a:t>
            </a:r>
            <a:r>
              <a:rPr lang="en-US" sz="2000" dirty="0" err="1">
                <a:latin typeface="Georgia Pro"/>
              </a:rPr>
              <a:t>palvelemaan</a:t>
            </a:r>
            <a:r>
              <a:rPr lang="en-US" sz="2000" dirty="0">
                <a:latin typeface="Georgia Pro"/>
              </a:rPr>
              <a:t>) </a:t>
            </a:r>
            <a:endParaRPr lang="en-US" dirty="0">
              <a:latin typeface="Georgia Pro"/>
            </a:endParaRP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a:lnSpc>
                <a:spcPct val="90000"/>
              </a:lnSpc>
              <a:spcAft>
                <a:spcPts val="600"/>
              </a:spcAft>
              <a:buFont typeface="Arial" panose="020B0604020202020204" pitchFamily="34" charset="0"/>
            </a:pPr>
            <a:r>
              <a:rPr lang="en-US" sz="1600" dirty="0">
                <a:latin typeface="Georgia Pro"/>
              </a:rPr>
              <a:t>https://www.everviz.com/blog/lies-damned-lies-and-visualizations/</a:t>
            </a:r>
            <a:endParaRPr lang="en-US" sz="2000">
              <a:latin typeface="Georgia Pro"/>
              <a:cs typeface="Calibri" panose="020F0502020204030204"/>
            </a:endParaRPr>
          </a:p>
        </p:txBody>
      </p:sp>
      <p:pic>
        <p:nvPicPr>
          <p:cNvPr id="4" name="Content Placeholder 3">
            <a:extLst>
              <a:ext uri="{FF2B5EF4-FFF2-40B4-BE49-F238E27FC236}">
                <a16:creationId xmlns:a16="http://schemas.microsoft.com/office/drawing/2014/main" id="{C5437604-E6F7-790A-76E1-EEB2C8020AD0}"/>
              </a:ext>
            </a:extLst>
          </p:cNvPr>
          <p:cNvPicPr>
            <a:picLocks noGrp="1" noChangeAspect="1"/>
          </p:cNvPicPr>
          <p:nvPr>
            <p:ph idx="1"/>
          </p:nvPr>
        </p:nvPicPr>
        <p:blipFill>
          <a:blip r:embed="rId2"/>
          <a:stretch>
            <a:fillRect/>
          </a:stretch>
        </p:blipFill>
        <p:spPr>
          <a:xfrm>
            <a:off x="6242777" y="1717818"/>
            <a:ext cx="5686756" cy="3326662"/>
          </a:xfrm>
          <a:prstGeom prst="rect">
            <a:avLst/>
          </a:prstGeom>
        </p:spPr>
      </p:pic>
    </p:spTree>
    <p:extLst>
      <p:ext uri="{BB962C8B-B14F-4D97-AF65-F5344CB8AC3E}">
        <p14:creationId xmlns:p14="http://schemas.microsoft.com/office/powerpoint/2010/main" val="332262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7830EE-D5B8-C6E7-E06D-5DCB423C006E}"/>
              </a:ext>
            </a:extLst>
          </p:cNvPr>
          <p:cNvSpPr>
            <a:spLocks noGrp="1"/>
          </p:cNvSpPr>
          <p:nvPr>
            <p:ph type="title"/>
          </p:nvPr>
        </p:nvSpPr>
        <p:spPr>
          <a:xfrm>
            <a:off x="838201" y="643467"/>
            <a:ext cx="3888526" cy="1800526"/>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7C3C3537-BA8B-44CF-B3E1-00CC2701ADA9}"/>
              </a:ext>
            </a:extLst>
          </p:cNvPr>
          <p:cNvSpPr txBox="1"/>
          <p:nvPr/>
        </p:nvSpPr>
        <p:spPr>
          <a:xfrm>
            <a:off x="838201" y="2623381"/>
            <a:ext cx="3888528" cy="35535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Pro"/>
              </a:rPr>
              <a:t>4) </a:t>
            </a:r>
            <a:r>
              <a:rPr lang="en-US" sz="2000" dirty="0" err="1">
                <a:latin typeface="Georgia Pro"/>
              </a:rPr>
              <a:t>mahdollisesti</a:t>
            </a:r>
            <a:r>
              <a:rPr lang="en-US" sz="2000" dirty="0">
                <a:latin typeface="Georgia Pro"/>
              </a:rPr>
              <a:t> </a:t>
            </a:r>
            <a:r>
              <a:rPr lang="en-US" sz="2000" dirty="0" err="1">
                <a:latin typeface="Georgia Pro"/>
              </a:rPr>
              <a:t>näennäinen</a:t>
            </a:r>
            <a:r>
              <a:rPr lang="en-US" sz="2000" dirty="0">
                <a:latin typeface="Georgia Pro"/>
              </a:rPr>
              <a:t> </a:t>
            </a:r>
            <a:r>
              <a:rPr lang="en-US" sz="2000" dirty="0" err="1">
                <a:latin typeface="Georgia Pro"/>
              </a:rPr>
              <a:t>yhteys</a:t>
            </a:r>
            <a:r>
              <a:rPr lang="en-US" sz="2000" dirty="0">
                <a:latin typeface="Georgia Pro"/>
              </a:rPr>
              <a:t>/</a:t>
            </a:r>
            <a:r>
              <a:rPr lang="en-US" sz="2000" dirty="0" err="1">
                <a:latin typeface="Georgia Pro"/>
              </a:rPr>
              <a:t>korrelaatio</a:t>
            </a:r>
            <a:r>
              <a:rPr lang="en-US" sz="2000" dirty="0">
                <a:latin typeface="Georgia Pro"/>
              </a:rPr>
              <a:t> </a:t>
            </a:r>
            <a:endParaRPr lang="en-US" dirty="0">
              <a:latin typeface="Georgia Pro"/>
            </a:endParaRPr>
          </a:p>
          <a:p>
            <a:pPr indent="-228600">
              <a:lnSpc>
                <a:spcPct val="90000"/>
              </a:lnSpc>
              <a:spcAft>
                <a:spcPts val="600"/>
              </a:spcAft>
              <a:buFont typeface="Arial" panose="020B0604020202020204" pitchFamily="34" charset="0"/>
              <a:buChar char="•"/>
            </a:pPr>
            <a:endParaRPr lang="en-US" sz="2000"/>
          </a:p>
          <a:p>
            <a:pPr>
              <a:lnSpc>
                <a:spcPct val="90000"/>
              </a:lnSpc>
              <a:spcAft>
                <a:spcPts val="600"/>
              </a:spcAft>
            </a:pPr>
            <a:endParaRPr lang="en-US" sz="2000" dirty="0">
              <a:cs typeface="Calibri"/>
            </a:endParaRPr>
          </a:p>
          <a:p>
            <a:pPr>
              <a:lnSpc>
                <a:spcPct val="90000"/>
              </a:lnSpc>
              <a:spcAft>
                <a:spcPts val="600"/>
              </a:spcAft>
              <a:buFont typeface="Arial" panose="020B0604020202020204" pitchFamily="34" charset="0"/>
            </a:pPr>
            <a:endParaRPr lang="en-US" sz="2000" dirty="0"/>
          </a:p>
          <a:p>
            <a:pPr>
              <a:lnSpc>
                <a:spcPct val="90000"/>
              </a:lnSpc>
              <a:spcAft>
                <a:spcPts val="600"/>
              </a:spcAft>
              <a:buFont typeface="Arial" panose="020B0604020202020204" pitchFamily="34" charset="0"/>
            </a:pPr>
            <a:r>
              <a:rPr lang="en-US" sz="1600" dirty="0">
                <a:latin typeface="Georgia Pro"/>
              </a:rPr>
              <a:t>https://handsondataviz.org/how-to-lie-with-charts.html</a:t>
            </a:r>
            <a:endParaRPr lang="en-US">
              <a:latin typeface="Georgia Pro"/>
            </a:endParaRPr>
          </a:p>
        </p:txBody>
      </p:sp>
      <p:pic>
        <p:nvPicPr>
          <p:cNvPr id="4" name="Content Placeholder 3" descr="A graph with a red line&#10;&#10;Description automatically generated">
            <a:extLst>
              <a:ext uri="{FF2B5EF4-FFF2-40B4-BE49-F238E27FC236}">
                <a16:creationId xmlns:a16="http://schemas.microsoft.com/office/drawing/2014/main" id="{87D498FD-ADD4-6E42-C116-D0A1654D9F4D}"/>
              </a:ext>
            </a:extLst>
          </p:cNvPr>
          <p:cNvPicPr>
            <a:picLocks noGrp="1" noChangeAspect="1"/>
          </p:cNvPicPr>
          <p:nvPr>
            <p:ph idx="1"/>
          </p:nvPr>
        </p:nvPicPr>
        <p:blipFill>
          <a:blip r:embed="rId2"/>
          <a:stretch>
            <a:fillRect/>
          </a:stretch>
        </p:blipFill>
        <p:spPr>
          <a:xfrm>
            <a:off x="6800986" y="1734055"/>
            <a:ext cx="4747547" cy="3418233"/>
          </a:xfrm>
          <a:prstGeom prst="rect">
            <a:avLst/>
          </a:prstGeom>
        </p:spPr>
      </p:pic>
    </p:spTree>
    <p:extLst>
      <p:ext uri="{BB962C8B-B14F-4D97-AF65-F5344CB8AC3E}">
        <p14:creationId xmlns:p14="http://schemas.microsoft.com/office/powerpoint/2010/main" val="114929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F9A1B3B0-6CA9-7F26-67C7-4B19C4618C38}"/>
              </a:ext>
            </a:extLst>
          </p:cNvPr>
          <p:cNvSpPr>
            <a:spLocks noGrp="1"/>
          </p:cNvSpPr>
          <p:nvPr>
            <p:ph type="title"/>
          </p:nvPr>
        </p:nvSpPr>
        <p:spPr>
          <a:xfrm>
            <a:off x="1246824" y="643467"/>
            <a:ext cx="4772975" cy="1800526"/>
          </a:xfrm>
        </p:spPr>
        <p:txBody>
          <a:bodyPr vert="horz"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EF6A80F6-2CDD-ECD7-7DF8-AC8A6C2ECB9C}"/>
              </a:ext>
            </a:extLst>
          </p:cNvPr>
          <p:cNvSpPr txBox="1"/>
          <p:nvPr/>
        </p:nvSpPr>
        <p:spPr>
          <a:xfrm>
            <a:off x="600010" y="2738567"/>
            <a:ext cx="4772974" cy="355358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dirty="0">
                <a:latin typeface="Georgia Pro"/>
              </a:rPr>
              <a:t>5) </a:t>
            </a:r>
            <a:r>
              <a:rPr lang="en-US" sz="2000" dirty="0" err="1">
                <a:latin typeface="Georgia Pro"/>
              </a:rPr>
              <a:t>tulosten</a:t>
            </a:r>
            <a:r>
              <a:rPr lang="en-US" sz="2000" dirty="0">
                <a:latin typeface="Georgia Pro"/>
              </a:rPr>
              <a:t> </a:t>
            </a:r>
            <a:r>
              <a:rPr lang="en-US" sz="2000" dirty="0" err="1">
                <a:latin typeface="Georgia Pro"/>
              </a:rPr>
              <a:t>valikoiva</a:t>
            </a:r>
            <a:r>
              <a:rPr lang="en-US" sz="2000" dirty="0">
                <a:latin typeface="Georgia Pro"/>
              </a:rPr>
              <a:t> </a:t>
            </a:r>
            <a:r>
              <a:rPr lang="en-US" sz="2000" dirty="0" err="1">
                <a:latin typeface="Georgia Pro"/>
              </a:rPr>
              <a:t>esittäminen</a:t>
            </a:r>
            <a:r>
              <a:rPr lang="en-US" sz="2000" dirty="0">
                <a:latin typeface="Georgia Pro"/>
              </a:rPr>
              <a:t>, </a:t>
            </a:r>
            <a:r>
              <a:rPr lang="en-US" sz="2000" dirty="0" err="1">
                <a:latin typeface="Georgia Pro"/>
              </a:rPr>
              <a:t>tilanteen</a:t>
            </a:r>
            <a:r>
              <a:rPr lang="en-US" sz="2000" dirty="0">
                <a:latin typeface="Georgia Pro"/>
              </a:rPr>
              <a:t> </a:t>
            </a:r>
            <a:r>
              <a:rPr lang="en-US" sz="2000" dirty="0" err="1">
                <a:latin typeface="Georgia Pro"/>
              </a:rPr>
              <a:t>parempana</a:t>
            </a:r>
            <a:r>
              <a:rPr lang="en-US" sz="2000" dirty="0">
                <a:latin typeface="Georgia Pro"/>
              </a:rPr>
              <a:t> tai </a:t>
            </a:r>
            <a:r>
              <a:rPr lang="en-US" sz="2000" dirty="0" err="1">
                <a:latin typeface="Georgia Pro"/>
              </a:rPr>
              <a:t>huonompana</a:t>
            </a:r>
            <a:r>
              <a:rPr lang="en-US" sz="2000" dirty="0">
                <a:latin typeface="Georgia Pro"/>
              </a:rPr>
              <a:t> </a:t>
            </a:r>
            <a:r>
              <a:rPr lang="en-US" sz="2000" dirty="0" err="1">
                <a:latin typeface="Georgia Pro"/>
              </a:rPr>
              <a:t>esittäminen</a:t>
            </a:r>
            <a:r>
              <a:rPr lang="en-US" sz="2000" dirty="0">
                <a:latin typeface="Georgia Pro"/>
              </a:rPr>
              <a:t> </a:t>
            </a:r>
            <a:r>
              <a:rPr lang="en-US" sz="2000" dirty="0" err="1">
                <a:latin typeface="Georgia Pro"/>
              </a:rPr>
              <a:t>valikoimalla</a:t>
            </a:r>
            <a:r>
              <a:rPr lang="en-US" sz="2000" dirty="0">
                <a:latin typeface="Georgia Pro"/>
              </a:rPr>
              <a:t>, </a:t>
            </a:r>
            <a:r>
              <a:rPr lang="en-US" sz="2000" dirty="0" err="1">
                <a:latin typeface="Georgia Pro"/>
              </a:rPr>
              <a:t>mitä</a:t>
            </a:r>
            <a:r>
              <a:rPr lang="en-US" sz="2000" dirty="0">
                <a:latin typeface="Georgia Pro"/>
              </a:rPr>
              <a:t> </a:t>
            </a:r>
            <a:r>
              <a:rPr lang="en-US" sz="2000" dirty="0" err="1">
                <a:latin typeface="Georgia Pro"/>
              </a:rPr>
              <a:t>osia</a:t>
            </a:r>
            <a:r>
              <a:rPr lang="en-US" sz="2000" dirty="0">
                <a:latin typeface="Georgia Pro"/>
              </a:rPr>
              <a:t> </a:t>
            </a:r>
            <a:r>
              <a:rPr lang="en-US" sz="2000" dirty="0" err="1">
                <a:latin typeface="Georgia Pro"/>
              </a:rPr>
              <a:t>tuloksista</a:t>
            </a:r>
            <a:r>
              <a:rPr lang="en-US" sz="2000" dirty="0">
                <a:latin typeface="Georgia Pro"/>
              </a:rPr>
              <a:t> </a:t>
            </a:r>
            <a:r>
              <a:rPr lang="en-US" sz="2000" dirty="0" err="1">
                <a:latin typeface="Georgia Pro"/>
              </a:rPr>
              <a:t>esitetään</a:t>
            </a:r>
            <a:endParaRPr lang="en-US" dirty="0" err="1">
              <a:latin typeface="Georgia Pro"/>
            </a:endParaRPr>
          </a:p>
          <a:p>
            <a:pPr indent="-228600">
              <a:lnSpc>
                <a:spcPct val="90000"/>
              </a:lnSpc>
              <a:spcAft>
                <a:spcPts val="600"/>
              </a:spcAft>
              <a:buFont typeface="Arial" panose="020B0604020202020204" pitchFamily="34" charset="0"/>
              <a:buChar char="•"/>
            </a:pPr>
            <a:endParaRPr lang="en-US" sz="2000"/>
          </a:p>
          <a:p>
            <a:pPr>
              <a:lnSpc>
                <a:spcPct val="90000"/>
              </a:lnSpc>
              <a:spcAft>
                <a:spcPts val="600"/>
              </a:spcAft>
            </a:pPr>
            <a:endParaRPr lang="en-US" sz="2000" dirty="0">
              <a:cs typeface="Calibri"/>
            </a:endParaRPr>
          </a:p>
          <a:p>
            <a:pPr>
              <a:lnSpc>
                <a:spcPct val="90000"/>
              </a:lnSpc>
              <a:spcAft>
                <a:spcPts val="600"/>
              </a:spcAft>
              <a:buFont typeface="Arial" panose="020B0604020202020204" pitchFamily="34" charset="0"/>
            </a:pPr>
            <a:endParaRPr lang="en-US" sz="2000" dirty="0"/>
          </a:p>
          <a:p>
            <a:pPr>
              <a:lnSpc>
                <a:spcPct val="90000"/>
              </a:lnSpc>
              <a:spcAft>
                <a:spcPts val="600"/>
              </a:spcAft>
              <a:buFont typeface="Arial" panose="020B0604020202020204" pitchFamily="34" charset="0"/>
            </a:pPr>
            <a:r>
              <a:rPr lang="en-US" sz="1600" dirty="0">
                <a:latin typeface="Georgia Pro"/>
              </a:rPr>
              <a:t>https://aspectmr.com/cherry-picking-data/</a:t>
            </a:r>
            <a:endParaRPr lang="en-US">
              <a:latin typeface="Georgia Pro"/>
            </a:endParaRPr>
          </a:p>
        </p:txBody>
      </p:sp>
      <p:pic>
        <p:nvPicPr>
          <p:cNvPr id="5" name="Picture 4" descr="A graph with blue and white stripes&#10;&#10;Description automatically generated">
            <a:extLst>
              <a:ext uri="{FF2B5EF4-FFF2-40B4-BE49-F238E27FC236}">
                <a16:creationId xmlns:a16="http://schemas.microsoft.com/office/drawing/2014/main" id="{D19FDA2C-7A0B-C058-3BF0-206A05BFF271}"/>
              </a:ext>
            </a:extLst>
          </p:cNvPr>
          <p:cNvPicPr>
            <a:picLocks noChangeAspect="1"/>
          </p:cNvPicPr>
          <p:nvPr/>
        </p:nvPicPr>
        <p:blipFill>
          <a:blip r:embed="rId2"/>
          <a:stretch>
            <a:fillRect/>
          </a:stretch>
        </p:blipFill>
        <p:spPr>
          <a:xfrm>
            <a:off x="7567305" y="268329"/>
            <a:ext cx="4477414" cy="3118072"/>
          </a:xfrm>
          <a:prstGeom prst="rect">
            <a:avLst/>
          </a:prstGeom>
        </p:spPr>
      </p:pic>
      <p:pic>
        <p:nvPicPr>
          <p:cNvPr id="4" name="Content Placeholder 3" descr="A graph with blue and white text&#10;&#10;Description automatically generated">
            <a:extLst>
              <a:ext uri="{FF2B5EF4-FFF2-40B4-BE49-F238E27FC236}">
                <a16:creationId xmlns:a16="http://schemas.microsoft.com/office/drawing/2014/main" id="{1A9F3840-AD7B-E09C-FF93-3A79DFDEBBED}"/>
              </a:ext>
            </a:extLst>
          </p:cNvPr>
          <p:cNvPicPr>
            <a:picLocks noGrp="1" noChangeAspect="1"/>
          </p:cNvPicPr>
          <p:nvPr>
            <p:ph idx="1"/>
          </p:nvPr>
        </p:nvPicPr>
        <p:blipFill>
          <a:blip r:embed="rId3"/>
          <a:stretch>
            <a:fillRect/>
          </a:stretch>
        </p:blipFill>
        <p:spPr>
          <a:xfrm>
            <a:off x="7567304" y="3597639"/>
            <a:ext cx="4477415" cy="3113012"/>
          </a:xfrm>
          <a:prstGeom prst="rect">
            <a:avLst/>
          </a:prstGeom>
        </p:spPr>
      </p:pic>
    </p:spTree>
    <p:extLst>
      <p:ext uri="{BB962C8B-B14F-4D97-AF65-F5344CB8AC3E}">
        <p14:creationId xmlns:p14="http://schemas.microsoft.com/office/powerpoint/2010/main" val="58154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379D587D-FFED-70A2-BC03-0C197D3BA557}"/>
              </a:ext>
            </a:extLst>
          </p:cNvPr>
          <p:cNvSpPr>
            <a:spLocks noGrp="1"/>
          </p:cNvSpPr>
          <p:nvPr>
            <p:ph type="title"/>
          </p:nvPr>
        </p:nvSpPr>
        <p:spPr>
          <a:xfrm>
            <a:off x="838201" y="643467"/>
            <a:ext cx="3888526" cy="1800526"/>
          </a:xfrm>
        </p:spPr>
        <p:txBody>
          <a:bodyPr vert="horz"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55039262-E9B2-6E2E-8102-48EE0DBF6723}"/>
              </a:ext>
            </a:extLst>
          </p:cNvPr>
          <p:cNvSpPr txBox="1"/>
          <p:nvPr/>
        </p:nvSpPr>
        <p:spPr>
          <a:xfrm>
            <a:off x="634410" y="2162637"/>
            <a:ext cx="3888528" cy="35535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Pro"/>
              </a:rPr>
              <a:t>6) </a:t>
            </a:r>
            <a:r>
              <a:rPr lang="en-US" sz="2000" dirty="0" err="1">
                <a:latin typeface="Georgia Pro"/>
              </a:rPr>
              <a:t>efekti</a:t>
            </a:r>
            <a:r>
              <a:rPr lang="en-US" sz="2000" dirty="0">
                <a:latin typeface="Georgia Pro"/>
              </a:rPr>
              <a:t> on </a:t>
            </a:r>
            <a:r>
              <a:rPr lang="en-US" sz="2000" dirty="0" err="1">
                <a:latin typeface="Georgia Pro"/>
              </a:rPr>
              <a:t>graafisesti</a:t>
            </a:r>
            <a:r>
              <a:rPr lang="en-US" sz="2000" dirty="0">
                <a:latin typeface="Georgia Pro"/>
              </a:rPr>
              <a:t> </a:t>
            </a:r>
            <a:r>
              <a:rPr lang="en-US" sz="2000" dirty="0" err="1">
                <a:latin typeface="Georgia Pro"/>
              </a:rPr>
              <a:t>suurempi</a:t>
            </a:r>
            <a:r>
              <a:rPr lang="en-US" sz="2000" dirty="0">
                <a:latin typeface="Georgia Pro"/>
              </a:rPr>
              <a:t> </a:t>
            </a:r>
            <a:r>
              <a:rPr lang="en-US" sz="2000" dirty="0" err="1">
                <a:latin typeface="Georgia Pro"/>
              </a:rPr>
              <a:t>kuin</a:t>
            </a:r>
            <a:r>
              <a:rPr lang="en-US" sz="2000" dirty="0">
                <a:latin typeface="Georgia Pro"/>
              </a:rPr>
              <a:t> </a:t>
            </a:r>
            <a:r>
              <a:rPr lang="en-US" sz="2000" dirty="0" err="1">
                <a:latin typeface="Georgia Pro"/>
              </a:rPr>
              <a:t>datassa</a:t>
            </a:r>
            <a:r>
              <a:rPr lang="en-US" sz="2000" dirty="0">
                <a:latin typeface="Georgia Pro"/>
              </a:rPr>
              <a:t> </a:t>
            </a:r>
            <a:r>
              <a:rPr lang="en-US" sz="2000" dirty="0" err="1">
                <a:latin typeface="Georgia Pro"/>
              </a:rPr>
              <a:t>oleva</a:t>
            </a:r>
            <a:r>
              <a:rPr lang="en-US" sz="2000" dirty="0">
                <a:latin typeface="Georgia Pro"/>
              </a:rPr>
              <a:t> </a:t>
            </a:r>
            <a:r>
              <a:rPr lang="en-US" sz="2000" dirty="0" err="1">
                <a:latin typeface="Georgia Pro"/>
              </a:rPr>
              <a:t>muutos</a:t>
            </a:r>
            <a:endParaRPr lang="en-US" dirty="0">
              <a:latin typeface="Georgia Pro"/>
            </a:endParaRPr>
          </a:p>
          <a:p>
            <a:pPr>
              <a:lnSpc>
                <a:spcPct val="90000"/>
              </a:lnSpc>
              <a:spcAft>
                <a:spcPts val="600"/>
              </a:spcAft>
            </a:pPr>
            <a:endParaRPr lang="en-US" sz="2000" dirty="0">
              <a:latin typeface="Georgia Pro"/>
            </a:endParaRPr>
          </a:p>
          <a:p>
            <a:pPr>
              <a:lnSpc>
                <a:spcPct val="90000"/>
              </a:lnSpc>
              <a:spcAft>
                <a:spcPts val="600"/>
              </a:spcAft>
              <a:buFont typeface="Arial" panose="020B0604020202020204" pitchFamily="34" charset="0"/>
            </a:pPr>
            <a:r>
              <a:rPr lang="en-US" sz="2000" dirty="0">
                <a:latin typeface="Georgia Pro"/>
              </a:rPr>
              <a:t>(Tufte, 1991)</a:t>
            </a:r>
            <a:endParaRPr lang="en-US" sz="2000" dirty="0">
              <a:latin typeface="Georgia Pro"/>
              <a:cs typeface="Calibri"/>
            </a:endParaRPr>
          </a:p>
          <a:p>
            <a:pPr indent="-228600">
              <a:lnSpc>
                <a:spcPct val="90000"/>
              </a:lnSpc>
              <a:spcAft>
                <a:spcPts val="600"/>
              </a:spcAft>
              <a:buFont typeface="Arial" panose="020B0604020202020204" pitchFamily="34" charset="0"/>
              <a:buChar char="•"/>
            </a:pPr>
            <a:endParaRPr lang="en-US" sz="2000" dirty="0">
              <a:latin typeface="Georgia Pro"/>
            </a:endParaRPr>
          </a:p>
          <a:p>
            <a:pPr indent="-228600">
              <a:lnSpc>
                <a:spcPct val="90000"/>
              </a:lnSpc>
              <a:spcAft>
                <a:spcPts val="600"/>
              </a:spcAft>
              <a:buFont typeface="Arial" panose="020B0604020202020204" pitchFamily="34" charset="0"/>
              <a:buChar char="•"/>
            </a:pPr>
            <a:r>
              <a:rPr lang="en-US" sz="2000" dirty="0">
                <a:latin typeface="Georgia Pro"/>
              </a:rPr>
              <a:t>"</a:t>
            </a:r>
            <a:r>
              <a:rPr lang="en-US" sz="2000" i="1" dirty="0">
                <a:latin typeface="Georgia Pro"/>
              </a:rPr>
              <a:t>The standard required an increase in mileage from 18 to 27.5, an increase of 53%. The magnitude of increase shown in the graph is 783%" </a:t>
            </a:r>
            <a:r>
              <a:rPr lang="en-US" sz="2000" dirty="0">
                <a:latin typeface="Georgia Pro"/>
              </a:rPr>
              <a:t>Friendly, 2005</a:t>
            </a:r>
            <a:endParaRPr lang="en-US" sz="2000" dirty="0">
              <a:latin typeface="Georgia Pro"/>
              <a:cs typeface="Calibri"/>
            </a:endParaRPr>
          </a:p>
        </p:txBody>
      </p:sp>
      <p:pic>
        <p:nvPicPr>
          <p:cNvPr id="5" name="Picture 4" descr="https://infovis-wiki.net/w/images/3/36/Lie_factor_example2.jpg">
            <a:extLst>
              <a:ext uri="{FF2B5EF4-FFF2-40B4-BE49-F238E27FC236}">
                <a16:creationId xmlns:a16="http://schemas.microsoft.com/office/drawing/2014/main" id="{FEA31B54-BA21-DC01-0C72-0E39EC4E305B}"/>
              </a:ext>
            </a:extLst>
          </p:cNvPr>
          <p:cNvPicPr>
            <a:picLocks noChangeAspect="1"/>
          </p:cNvPicPr>
          <p:nvPr/>
        </p:nvPicPr>
        <p:blipFill>
          <a:blip r:embed="rId2"/>
          <a:stretch>
            <a:fillRect/>
          </a:stretch>
        </p:blipFill>
        <p:spPr>
          <a:xfrm>
            <a:off x="8456253" y="44520"/>
            <a:ext cx="3198529" cy="3804183"/>
          </a:xfrm>
          <a:prstGeom prst="rect">
            <a:avLst/>
          </a:prstGeom>
        </p:spPr>
      </p:pic>
      <p:pic>
        <p:nvPicPr>
          <p:cNvPr id="4" name="Content Placeholder 3" descr="https://infovis-wiki.net/w/images/0/05/Lie_factor_example1_image.jpg">
            <a:extLst>
              <a:ext uri="{FF2B5EF4-FFF2-40B4-BE49-F238E27FC236}">
                <a16:creationId xmlns:a16="http://schemas.microsoft.com/office/drawing/2014/main" id="{6ABF04A5-4073-7174-1C50-E26AA2DD3E28}"/>
              </a:ext>
            </a:extLst>
          </p:cNvPr>
          <p:cNvPicPr>
            <a:picLocks noGrp="1" noChangeAspect="1"/>
          </p:cNvPicPr>
          <p:nvPr>
            <p:ph idx="1"/>
          </p:nvPr>
        </p:nvPicPr>
        <p:blipFill>
          <a:blip r:embed="rId3"/>
          <a:stretch>
            <a:fillRect/>
          </a:stretch>
        </p:blipFill>
        <p:spPr>
          <a:xfrm>
            <a:off x="6648432" y="4060024"/>
            <a:ext cx="5281100" cy="2645085"/>
          </a:xfrm>
          <a:prstGeom prst="rect">
            <a:avLst/>
          </a:prstGeom>
        </p:spPr>
      </p:pic>
    </p:spTree>
    <p:extLst>
      <p:ext uri="{BB962C8B-B14F-4D97-AF65-F5344CB8AC3E}">
        <p14:creationId xmlns:p14="http://schemas.microsoft.com/office/powerpoint/2010/main" val="200614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F09C-2E4A-17BF-993B-0432887CD57C}"/>
              </a:ext>
            </a:extLst>
          </p:cNvPr>
          <p:cNvSpPr>
            <a:spLocks noGrp="1"/>
          </p:cNvSpPr>
          <p:nvPr>
            <p:ph type="title"/>
          </p:nvPr>
        </p:nvSpPr>
        <p:spPr>
          <a:xfrm>
            <a:off x="568570" y="388571"/>
            <a:ext cx="5251316" cy="1807305"/>
          </a:xfrm>
        </p:spPr>
        <p:txBody>
          <a:bodyPr>
            <a:normAutofit fontScale="90000"/>
          </a:bodyPr>
          <a:lstStyle/>
          <a:p>
            <a:r>
              <a:rPr lang="en-US" sz="4100" err="1">
                <a:latin typeface="Georgia Pro"/>
                <a:ea typeface="Calibri Light"/>
                <a:cs typeface="Calibri Light"/>
              </a:rPr>
              <a:t>Kaikki</a:t>
            </a:r>
            <a:r>
              <a:rPr lang="en-US" sz="4100">
                <a:latin typeface="Georgia Pro"/>
                <a:ea typeface="Calibri Light"/>
                <a:cs typeface="Calibri Light"/>
              </a:rPr>
              <a:t> </a:t>
            </a:r>
            <a:r>
              <a:rPr lang="en-US" sz="4100" err="1">
                <a:latin typeface="Georgia Pro"/>
                <a:ea typeface="Calibri Light"/>
                <a:cs typeface="Calibri Light"/>
              </a:rPr>
              <a:t>rakentuu</a:t>
            </a:r>
            <a:r>
              <a:rPr lang="en-US" sz="4100">
                <a:latin typeface="Georgia Pro"/>
                <a:ea typeface="Calibri Light"/>
                <a:cs typeface="Calibri Light"/>
              </a:rPr>
              <a:t> </a:t>
            </a:r>
            <a:r>
              <a:rPr lang="en-US" sz="4100" err="1">
                <a:latin typeface="Georgia Pro"/>
                <a:ea typeface="Calibri Light"/>
                <a:cs typeface="Calibri Light"/>
              </a:rPr>
              <a:t>tällä</a:t>
            </a:r>
            <a:r>
              <a:rPr lang="en-US" sz="4100">
                <a:latin typeface="Georgia Pro"/>
                <a:ea typeface="Calibri Light"/>
                <a:cs typeface="Calibri Light"/>
              </a:rPr>
              <a:t> </a:t>
            </a:r>
            <a:r>
              <a:rPr lang="en-US" sz="4100" err="1">
                <a:latin typeface="Georgia Pro"/>
                <a:ea typeface="Calibri Light"/>
                <a:cs typeface="Calibri Light"/>
              </a:rPr>
              <a:t>luennolla</a:t>
            </a:r>
            <a:r>
              <a:rPr lang="en-US" sz="4100">
                <a:latin typeface="Georgia Pro"/>
                <a:ea typeface="Calibri Light"/>
                <a:cs typeface="Calibri Light"/>
              </a:rPr>
              <a:t> </a:t>
            </a:r>
            <a:r>
              <a:rPr lang="en-US" sz="4100" err="1">
                <a:latin typeface="Georgia Pro"/>
                <a:ea typeface="Calibri Light"/>
                <a:cs typeface="Calibri Light"/>
              </a:rPr>
              <a:t>tilastollisten</a:t>
            </a:r>
            <a:r>
              <a:rPr lang="en-US" sz="4100">
                <a:latin typeface="Georgia Pro"/>
                <a:ea typeface="Calibri Light"/>
                <a:cs typeface="Calibri Light"/>
              </a:rPr>
              <a:t> </a:t>
            </a:r>
            <a:r>
              <a:rPr lang="en-US" sz="4100" err="1">
                <a:latin typeface="Georgia Pro"/>
                <a:ea typeface="Calibri Light"/>
                <a:cs typeface="Calibri Light"/>
              </a:rPr>
              <a:t>testien</a:t>
            </a:r>
            <a:r>
              <a:rPr lang="en-US" sz="4100">
                <a:latin typeface="Georgia Pro"/>
                <a:ea typeface="Calibri Light"/>
                <a:cs typeface="Calibri Light"/>
              </a:rPr>
              <a:t> </a:t>
            </a:r>
            <a:r>
              <a:rPr lang="en-US" sz="4100" err="1">
                <a:latin typeface="Georgia Pro"/>
                <a:ea typeface="Calibri Light"/>
                <a:cs typeface="Calibri Light"/>
              </a:rPr>
              <a:t>ympärille</a:t>
            </a:r>
            <a:r>
              <a:rPr lang="en-US" sz="4100">
                <a:ea typeface="Calibri Light"/>
                <a:cs typeface="Calibri Light"/>
              </a:rPr>
              <a:t> </a:t>
            </a:r>
          </a:p>
        </p:txBody>
      </p:sp>
      <p:sp>
        <p:nvSpPr>
          <p:cNvPr id="3" name="Content Placeholder 2">
            <a:extLst>
              <a:ext uri="{FF2B5EF4-FFF2-40B4-BE49-F238E27FC236}">
                <a16:creationId xmlns:a16="http://schemas.microsoft.com/office/drawing/2014/main" id="{EC6BB8D7-58A4-50F7-8A1F-2EE56CF7940F}"/>
              </a:ext>
            </a:extLst>
          </p:cNvPr>
          <p:cNvSpPr>
            <a:spLocks noGrp="1"/>
          </p:cNvSpPr>
          <p:nvPr>
            <p:ph idx="1"/>
          </p:nvPr>
        </p:nvSpPr>
        <p:spPr>
          <a:xfrm>
            <a:off x="451338" y="2462251"/>
            <a:ext cx="5873990" cy="3843666"/>
          </a:xfrm>
        </p:spPr>
        <p:txBody>
          <a:bodyPr vert="horz" lIns="91440" tIns="45720" rIns="91440" bIns="45720" rtlCol="0" anchor="t">
            <a:noAutofit/>
          </a:bodyPr>
          <a:lstStyle/>
          <a:p>
            <a:pPr marL="0" indent="0">
              <a:buNone/>
            </a:pPr>
            <a:endParaRPr lang="en-US" sz="1000">
              <a:cs typeface="Calibri"/>
            </a:endParaRPr>
          </a:p>
          <a:p>
            <a:r>
              <a:rPr lang="en-US" sz="1600" dirty="0">
                <a:latin typeface="Georgia Pro"/>
                <a:ea typeface="Calibri"/>
                <a:cs typeface="Calibri"/>
              </a:rPr>
              <a:t>...</a:t>
            </a:r>
            <a:r>
              <a:rPr lang="en-US" sz="1600" dirty="0" err="1">
                <a:latin typeface="Georgia Pro"/>
                <a:ea typeface="Calibri"/>
                <a:cs typeface="Calibri"/>
              </a:rPr>
              <a:t>koska</a:t>
            </a:r>
            <a:r>
              <a:rPr lang="en-US" sz="1600" dirty="0">
                <a:latin typeface="Georgia Pro"/>
                <a:ea typeface="Calibri"/>
                <a:cs typeface="Calibri"/>
              </a:rPr>
              <a:t> </a:t>
            </a:r>
            <a:r>
              <a:rPr lang="en-US" sz="1600" dirty="0" err="1">
                <a:latin typeface="Georgia Pro"/>
                <a:ea typeface="Calibri"/>
                <a:cs typeface="Calibri"/>
              </a:rPr>
              <a:t>olen</a:t>
            </a:r>
            <a:r>
              <a:rPr lang="en-US" sz="1600" dirty="0">
                <a:latin typeface="Georgia Pro"/>
                <a:ea typeface="Calibri"/>
                <a:cs typeface="Calibri"/>
              </a:rPr>
              <a:t> </a:t>
            </a:r>
            <a:r>
              <a:rPr lang="en-US" sz="1600" dirty="0" err="1">
                <a:latin typeface="Georgia Pro"/>
                <a:ea typeface="Calibri"/>
                <a:cs typeface="Calibri"/>
              </a:rPr>
              <a:t>päättänyt</a:t>
            </a:r>
            <a:r>
              <a:rPr lang="en-US" sz="1600" dirty="0">
                <a:latin typeface="Georgia Pro"/>
                <a:ea typeface="Calibri"/>
                <a:cs typeface="Calibri"/>
              </a:rPr>
              <a:t> </a:t>
            </a:r>
            <a:r>
              <a:rPr lang="en-US" sz="1600" dirty="0" err="1">
                <a:latin typeface="Georgia Pro"/>
                <a:ea typeface="Calibri"/>
                <a:cs typeface="Calibri"/>
              </a:rPr>
              <a:t>etukäteen</a:t>
            </a:r>
            <a:r>
              <a:rPr lang="en-US" sz="1600" dirty="0">
                <a:latin typeface="Georgia Pro"/>
                <a:ea typeface="Calibri"/>
                <a:cs typeface="Calibri"/>
              </a:rPr>
              <a:t>, </a:t>
            </a:r>
            <a:r>
              <a:rPr lang="en-US" sz="1600" dirty="0" err="1">
                <a:latin typeface="Georgia Pro"/>
                <a:ea typeface="Calibri"/>
                <a:cs typeface="Calibri"/>
              </a:rPr>
              <a:t>että</a:t>
            </a:r>
            <a:r>
              <a:rPr lang="en-US" sz="1600" dirty="0">
                <a:latin typeface="Georgia Pro"/>
                <a:ea typeface="Calibri"/>
                <a:cs typeface="Calibri"/>
              </a:rPr>
              <a:t> </a:t>
            </a:r>
            <a:r>
              <a:rPr lang="en-US" sz="1600" dirty="0" err="1">
                <a:latin typeface="Georgia Pro"/>
                <a:ea typeface="Calibri"/>
                <a:cs typeface="Calibri"/>
              </a:rPr>
              <a:t>käytetään</a:t>
            </a:r>
            <a:r>
              <a:rPr lang="en-US" sz="1600" dirty="0">
                <a:latin typeface="Georgia Pro"/>
                <a:ea typeface="Calibri"/>
                <a:cs typeface="Calibri"/>
              </a:rPr>
              <a:t> </a:t>
            </a:r>
            <a:r>
              <a:rPr lang="en-US" sz="1600" dirty="0" err="1">
                <a:latin typeface="Georgia Pro"/>
                <a:ea typeface="Calibri"/>
                <a:cs typeface="Calibri"/>
              </a:rPr>
              <a:t>ainoastaan</a:t>
            </a:r>
            <a:r>
              <a:rPr lang="en-US" sz="1600" dirty="0">
                <a:latin typeface="Georgia Pro"/>
                <a:ea typeface="Calibri"/>
                <a:cs typeface="Calibri"/>
              </a:rPr>
              <a:t> t-</a:t>
            </a:r>
            <a:r>
              <a:rPr lang="en-US" sz="1600" dirty="0" err="1">
                <a:latin typeface="Georgia Pro"/>
                <a:ea typeface="Calibri"/>
                <a:cs typeface="Calibri"/>
              </a:rPr>
              <a:t>testiä</a:t>
            </a:r>
            <a:r>
              <a:rPr lang="en-US" sz="1600" dirty="0">
                <a:latin typeface="Georgia Pro"/>
                <a:ea typeface="Calibri"/>
                <a:cs typeface="Calibri"/>
              </a:rPr>
              <a:t> tai </a:t>
            </a:r>
            <a:r>
              <a:rPr lang="en-US" sz="1600" dirty="0" err="1">
                <a:latin typeface="Georgia Pro"/>
                <a:ea typeface="Calibri"/>
                <a:cs typeface="Calibri"/>
              </a:rPr>
              <a:t>khiin</a:t>
            </a:r>
            <a:r>
              <a:rPr lang="en-US" sz="1600" dirty="0">
                <a:latin typeface="Georgia Pro"/>
                <a:ea typeface="Calibri"/>
                <a:cs typeface="Calibri"/>
              </a:rPr>
              <a:t> </a:t>
            </a:r>
            <a:r>
              <a:rPr lang="en-US" sz="1600" dirty="0" err="1">
                <a:latin typeface="Georgia Pro"/>
                <a:ea typeface="Calibri"/>
                <a:cs typeface="Calibri"/>
              </a:rPr>
              <a:t>neliö</a:t>
            </a:r>
            <a:r>
              <a:rPr lang="en-US" sz="1600" dirty="0">
                <a:latin typeface="Georgia Pro"/>
                <a:ea typeface="Calibri"/>
                <a:cs typeface="Calibri"/>
              </a:rPr>
              <a:t> -</a:t>
            </a:r>
            <a:r>
              <a:rPr lang="en-US" sz="1600" dirty="0" err="1">
                <a:latin typeface="Georgia Pro"/>
                <a:ea typeface="Calibri"/>
                <a:cs typeface="Calibri"/>
              </a:rPr>
              <a:t>testiä</a:t>
            </a:r>
            <a:endParaRPr lang="en-US" sz="1600" dirty="0">
              <a:latin typeface="Georgia Pro"/>
              <a:ea typeface="Calibri"/>
              <a:cs typeface="Calibri"/>
            </a:endParaRPr>
          </a:p>
          <a:p>
            <a:r>
              <a:rPr lang="en-US" sz="1600" dirty="0">
                <a:latin typeface="Georgia Pro"/>
                <a:ea typeface="Calibri"/>
                <a:cs typeface="Calibri"/>
              </a:rPr>
              <a:t>Ja </a:t>
            </a:r>
            <a:r>
              <a:rPr lang="en-US" sz="1600" dirty="0" err="1">
                <a:latin typeface="Georgia Pro"/>
                <a:ea typeface="Calibri"/>
                <a:cs typeface="Calibri"/>
              </a:rPr>
              <a:t>nämä</a:t>
            </a:r>
            <a:r>
              <a:rPr lang="en-US" sz="1600" dirty="0">
                <a:latin typeface="Georgia Pro"/>
                <a:ea typeface="Calibri"/>
                <a:cs typeface="Calibri"/>
              </a:rPr>
              <a:t> </a:t>
            </a:r>
            <a:r>
              <a:rPr lang="en-US" sz="1600" dirty="0" err="1">
                <a:latin typeface="Georgia Pro"/>
                <a:ea typeface="Calibri"/>
                <a:cs typeface="Calibri"/>
              </a:rPr>
              <a:t>testit</a:t>
            </a:r>
            <a:r>
              <a:rPr lang="en-US" sz="1600" dirty="0">
                <a:latin typeface="Georgia Pro"/>
                <a:ea typeface="Calibri"/>
                <a:cs typeface="Calibri"/>
              </a:rPr>
              <a:t> </a:t>
            </a:r>
            <a:r>
              <a:rPr lang="en-US" sz="1600" dirty="0" err="1">
                <a:latin typeface="Georgia Pro"/>
                <a:ea typeface="Calibri"/>
                <a:cs typeface="Calibri"/>
              </a:rPr>
              <a:t>määrittävät</a:t>
            </a:r>
            <a:r>
              <a:rPr lang="en-US" sz="1600" dirty="0">
                <a:latin typeface="Georgia Pro"/>
                <a:ea typeface="Calibri"/>
                <a:cs typeface="Calibri"/>
              </a:rPr>
              <a:t> </a:t>
            </a:r>
            <a:r>
              <a:rPr lang="en-US" sz="1600" dirty="0" err="1">
                <a:latin typeface="Georgia Pro"/>
                <a:ea typeface="Calibri"/>
                <a:cs typeface="Calibri"/>
              </a:rPr>
              <a:t>sen</a:t>
            </a:r>
            <a:r>
              <a:rPr lang="en-US" sz="1600" dirty="0">
                <a:latin typeface="Georgia Pro"/>
                <a:ea typeface="Calibri"/>
                <a:cs typeface="Calibri"/>
              </a:rPr>
              <a:t>, </a:t>
            </a:r>
            <a:r>
              <a:rPr lang="en-US" sz="1600" dirty="0" err="1">
                <a:latin typeface="Georgia Pro"/>
                <a:ea typeface="Calibri"/>
                <a:cs typeface="Calibri"/>
              </a:rPr>
              <a:t>mitä</a:t>
            </a:r>
            <a:r>
              <a:rPr lang="en-US" sz="1600" dirty="0">
                <a:latin typeface="Georgia Pro"/>
                <a:ea typeface="Calibri"/>
                <a:cs typeface="Calibri"/>
              </a:rPr>
              <a:t> </a:t>
            </a:r>
            <a:r>
              <a:rPr lang="en-US" sz="1600" dirty="0" err="1">
                <a:latin typeface="Georgia Pro"/>
                <a:ea typeface="Calibri"/>
                <a:cs typeface="Calibri"/>
              </a:rPr>
              <a:t>kerätystä</a:t>
            </a:r>
            <a:r>
              <a:rPr lang="en-US" sz="1600" dirty="0">
                <a:latin typeface="Georgia Pro"/>
                <a:ea typeface="Calibri"/>
                <a:cs typeface="Calibri"/>
              </a:rPr>
              <a:t> </a:t>
            </a:r>
            <a:r>
              <a:rPr lang="en-US" sz="1600" dirty="0" err="1">
                <a:latin typeface="Georgia Pro"/>
                <a:ea typeface="Calibri"/>
                <a:cs typeface="Calibri"/>
              </a:rPr>
              <a:t>aineistosta</a:t>
            </a:r>
            <a:r>
              <a:rPr lang="en-US" sz="1600" dirty="0">
                <a:latin typeface="Georgia Pro"/>
                <a:ea typeface="Calibri"/>
                <a:cs typeface="Calibri"/>
              </a:rPr>
              <a:t> </a:t>
            </a:r>
            <a:r>
              <a:rPr lang="en-US" sz="1600" dirty="0" err="1">
                <a:latin typeface="Georgia Pro"/>
                <a:ea typeface="Calibri"/>
                <a:cs typeface="Calibri"/>
              </a:rPr>
              <a:t>voidaan</a:t>
            </a:r>
            <a:r>
              <a:rPr lang="en-US" sz="1600" dirty="0">
                <a:latin typeface="Georgia Pro"/>
                <a:ea typeface="Calibri"/>
                <a:cs typeface="Calibri"/>
              </a:rPr>
              <a:t> testata (</a:t>
            </a:r>
            <a:r>
              <a:rPr lang="en-US" sz="1600" dirty="0" err="1">
                <a:latin typeface="Georgia Pro"/>
                <a:ea typeface="Calibri"/>
                <a:cs typeface="Calibri"/>
              </a:rPr>
              <a:t>tutkia</a:t>
            </a:r>
            <a:r>
              <a:rPr lang="en-US" sz="1600" dirty="0">
                <a:latin typeface="Georgia Pro"/>
                <a:ea typeface="Calibri"/>
                <a:cs typeface="Calibri"/>
              </a:rPr>
              <a:t>) ja </a:t>
            </a:r>
            <a:r>
              <a:rPr lang="en-US" sz="1600" dirty="0" err="1">
                <a:latin typeface="Georgia Pro"/>
                <a:ea typeface="Calibri"/>
                <a:cs typeface="Calibri"/>
              </a:rPr>
              <a:t>mitä</a:t>
            </a:r>
            <a:r>
              <a:rPr lang="en-US" sz="1600" dirty="0">
                <a:latin typeface="Georgia Pro"/>
                <a:ea typeface="Calibri"/>
                <a:cs typeface="Calibri"/>
              </a:rPr>
              <a:t> </a:t>
            </a:r>
            <a:r>
              <a:rPr lang="en-US" sz="1600" dirty="0" err="1">
                <a:latin typeface="Georgia Pro"/>
                <a:ea typeface="Calibri"/>
                <a:cs typeface="Calibri"/>
              </a:rPr>
              <a:t>deskriptiivisiä</a:t>
            </a:r>
            <a:r>
              <a:rPr lang="en-US" sz="1600" dirty="0">
                <a:latin typeface="Georgia Pro"/>
                <a:ea typeface="Calibri"/>
                <a:cs typeface="Calibri"/>
              </a:rPr>
              <a:t> </a:t>
            </a:r>
            <a:r>
              <a:rPr lang="en-US" sz="1600" dirty="0" err="1">
                <a:latin typeface="Georgia Pro"/>
                <a:ea typeface="Calibri"/>
                <a:cs typeface="Calibri"/>
              </a:rPr>
              <a:t>kuvaajia</a:t>
            </a:r>
            <a:r>
              <a:rPr lang="en-US" sz="1600" dirty="0">
                <a:latin typeface="Georgia Pro"/>
                <a:ea typeface="Calibri"/>
                <a:cs typeface="Calibri"/>
              </a:rPr>
              <a:t> </a:t>
            </a:r>
            <a:r>
              <a:rPr lang="en-US" sz="1600" dirty="0" err="1">
                <a:latin typeface="Georgia Pro"/>
                <a:ea typeface="Calibri"/>
                <a:cs typeface="Calibri"/>
              </a:rPr>
              <a:t>voidaan</a:t>
            </a:r>
            <a:r>
              <a:rPr lang="en-US" sz="1600" dirty="0">
                <a:latin typeface="Georgia Pro"/>
                <a:ea typeface="Calibri"/>
                <a:cs typeface="Calibri"/>
              </a:rPr>
              <a:t> </a:t>
            </a:r>
            <a:r>
              <a:rPr lang="en-US" sz="1600" dirty="0" err="1">
                <a:latin typeface="Georgia Pro"/>
                <a:ea typeface="Calibri"/>
                <a:cs typeface="Calibri"/>
              </a:rPr>
              <a:t>käyttää</a:t>
            </a:r>
            <a:r>
              <a:rPr lang="en-US" sz="1600" dirty="0">
                <a:latin typeface="Georgia Pro"/>
                <a:ea typeface="Calibri"/>
                <a:cs typeface="Calibri"/>
              </a:rPr>
              <a:t> </a:t>
            </a:r>
            <a:r>
              <a:rPr lang="en-US" sz="1600" dirty="0" err="1">
                <a:latin typeface="Georgia Pro"/>
                <a:ea typeface="Calibri"/>
                <a:cs typeface="Calibri"/>
              </a:rPr>
              <a:t>hypoteesien</a:t>
            </a:r>
            <a:r>
              <a:rPr lang="en-US" sz="1600" dirty="0">
                <a:latin typeface="Georgia Pro"/>
                <a:ea typeface="Calibri"/>
                <a:cs typeface="Calibri"/>
              </a:rPr>
              <a:t> </a:t>
            </a:r>
            <a:r>
              <a:rPr lang="en-US" sz="1600" dirty="0" err="1">
                <a:latin typeface="Georgia Pro"/>
                <a:ea typeface="Calibri"/>
                <a:cs typeface="Calibri"/>
              </a:rPr>
              <a:t>muodostamisessa</a:t>
            </a:r>
            <a:r>
              <a:rPr lang="en-US" sz="1600" dirty="0">
                <a:latin typeface="Georgia Pro"/>
                <a:ea typeface="Calibri"/>
                <a:cs typeface="Calibri"/>
              </a:rPr>
              <a:t> </a:t>
            </a:r>
          </a:p>
          <a:p>
            <a:r>
              <a:rPr lang="en-US" sz="1600" dirty="0" err="1">
                <a:latin typeface="Georgia Pro"/>
                <a:ea typeface="Calibri"/>
                <a:cs typeface="Calibri"/>
              </a:rPr>
              <a:t>Tilastollinen</a:t>
            </a:r>
            <a:r>
              <a:rPr lang="en-US" sz="1600" dirty="0">
                <a:latin typeface="Georgia Pro"/>
                <a:ea typeface="Calibri"/>
                <a:cs typeface="Calibri"/>
              </a:rPr>
              <a:t> </a:t>
            </a:r>
            <a:r>
              <a:rPr lang="en-US" sz="1600" dirty="0" err="1">
                <a:latin typeface="Georgia Pro"/>
                <a:ea typeface="Calibri"/>
                <a:cs typeface="Calibri"/>
              </a:rPr>
              <a:t>merkitsevyys</a:t>
            </a:r>
            <a:r>
              <a:rPr lang="en-US" sz="1600" dirty="0">
                <a:latin typeface="Georgia Pro"/>
                <a:ea typeface="Calibri"/>
                <a:cs typeface="Calibri"/>
              </a:rPr>
              <a:t>: </a:t>
            </a:r>
            <a:r>
              <a:rPr lang="en-US" sz="1600" dirty="0" err="1">
                <a:latin typeface="Georgia Pro"/>
                <a:ea typeface="Calibri"/>
                <a:cs typeface="Calibri"/>
              </a:rPr>
              <a:t>tilastollisilla</a:t>
            </a:r>
            <a:r>
              <a:rPr lang="en-US" sz="1600" dirty="0">
                <a:latin typeface="Georgia Pro"/>
                <a:ea typeface="Calibri"/>
                <a:cs typeface="Calibri"/>
              </a:rPr>
              <a:t> </a:t>
            </a:r>
            <a:r>
              <a:rPr lang="en-US" sz="1600" dirty="0" err="1">
                <a:latin typeface="Georgia Pro"/>
                <a:ea typeface="Calibri"/>
                <a:cs typeface="Calibri"/>
              </a:rPr>
              <a:t>testeillä</a:t>
            </a:r>
            <a:r>
              <a:rPr lang="en-US" sz="1600" dirty="0">
                <a:latin typeface="Georgia Pro"/>
                <a:ea typeface="Calibri"/>
                <a:cs typeface="Calibri"/>
              </a:rPr>
              <a:t> </a:t>
            </a:r>
            <a:r>
              <a:rPr lang="en-US" sz="1600" dirty="0" err="1">
                <a:latin typeface="Georgia Pro"/>
                <a:ea typeface="Calibri"/>
                <a:cs typeface="Calibri"/>
              </a:rPr>
              <a:t>voidaan</a:t>
            </a:r>
            <a:r>
              <a:rPr lang="en-US" sz="1600" dirty="0">
                <a:latin typeface="Georgia Pro"/>
                <a:ea typeface="Calibri"/>
                <a:cs typeface="Calibri"/>
              </a:rPr>
              <a:t> testata </a:t>
            </a:r>
            <a:r>
              <a:rPr lang="en-US" sz="1600" dirty="0" err="1">
                <a:latin typeface="Georgia Pro"/>
                <a:ea typeface="Calibri"/>
                <a:cs typeface="Calibri"/>
              </a:rPr>
              <a:t>sitä</a:t>
            </a:r>
            <a:r>
              <a:rPr lang="en-US" sz="1600" dirty="0">
                <a:latin typeface="Georgia Pro"/>
                <a:ea typeface="Calibri"/>
                <a:cs typeface="Calibri"/>
              </a:rPr>
              <a:t>, </a:t>
            </a:r>
            <a:r>
              <a:rPr lang="en-US" sz="1600" dirty="0" err="1">
                <a:latin typeface="Georgia Pro"/>
                <a:ea typeface="Calibri"/>
                <a:cs typeface="Calibri"/>
              </a:rPr>
              <a:t>että</a:t>
            </a:r>
            <a:r>
              <a:rPr lang="en-US" sz="1600" dirty="0">
                <a:latin typeface="Georgia Pro"/>
                <a:ea typeface="Calibri"/>
                <a:cs typeface="Calibri"/>
              </a:rPr>
              <a:t> </a:t>
            </a:r>
            <a:r>
              <a:rPr lang="en-US" sz="1600" dirty="0" err="1">
                <a:latin typeface="Georgia Pro"/>
                <a:ea typeface="Calibri"/>
                <a:cs typeface="Calibri"/>
              </a:rPr>
              <a:t>esimerkiksi</a:t>
            </a:r>
            <a:r>
              <a:rPr lang="en-US" sz="1600" dirty="0">
                <a:latin typeface="Georgia Pro"/>
                <a:ea typeface="Calibri"/>
                <a:cs typeface="Calibri"/>
              </a:rPr>
              <a:t> </a:t>
            </a:r>
            <a:r>
              <a:rPr lang="en-US" sz="1600" dirty="0" err="1">
                <a:latin typeface="Georgia Pro"/>
                <a:ea typeface="Calibri"/>
                <a:cs typeface="Calibri"/>
              </a:rPr>
              <a:t>deskriptiivisten</a:t>
            </a:r>
            <a:r>
              <a:rPr lang="en-US" sz="1600" dirty="0">
                <a:latin typeface="Georgia Pro"/>
                <a:ea typeface="Calibri"/>
                <a:cs typeface="Calibri"/>
              </a:rPr>
              <a:t> </a:t>
            </a:r>
            <a:r>
              <a:rPr lang="en-US" sz="1600" dirty="0" err="1">
                <a:latin typeface="Georgia Pro"/>
                <a:ea typeface="Calibri"/>
                <a:cs typeface="Calibri"/>
              </a:rPr>
              <a:t>kuvaajien</a:t>
            </a:r>
            <a:r>
              <a:rPr lang="en-US" sz="1600" dirty="0">
                <a:latin typeface="Georgia Pro"/>
                <a:ea typeface="Calibri"/>
                <a:cs typeface="Calibri"/>
              </a:rPr>
              <a:t> tai </a:t>
            </a:r>
            <a:r>
              <a:rPr lang="en-US" sz="1600" dirty="0" err="1">
                <a:latin typeface="Georgia Pro"/>
                <a:ea typeface="Calibri"/>
                <a:cs typeface="Calibri"/>
              </a:rPr>
              <a:t>keskilukujen</a:t>
            </a:r>
            <a:r>
              <a:rPr lang="en-US" sz="1600" dirty="0">
                <a:latin typeface="Georgia Pro"/>
                <a:ea typeface="Calibri"/>
                <a:cs typeface="Calibri"/>
              </a:rPr>
              <a:t> (mm. </a:t>
            </a:r>
            <a:r>
              <a:rPr lang="en-US" sz="1600" dirty="0" err="1">
                <a:latin typeface="Georgia Pro"/>
                <a:ea typeface="Calibri"/>
                <a:cs typeface="Calibri"/>
              </a:rPr>
              <a:t>keskiarvo</a:t>
            </a:r>
            <a:r>
              <a:rPr lang="en-US" sz="1600" dirty="0">
                <a:latin typeface="Georgia Pro"/>
                <a:ea typeface="Calibri"/>
                <a:cs typeface="Calibri"/>
              </a:rPr>
              <a:t>) </a:t>
            </a:r>
            <a:r>
              <a:rPr lang="en-US" sz="1600" dirty="0" err="1">
                <a:latin typeface="Georgia Pro"/>
                <a:ea typeface="Calibri"/>
                <a:cs typeface="Calibri"/>
              </a:rPr>
              <a:t>perusteella</a:t>
            </a:r>
            <a:r>
              <a:rPr lang="en-US" sz="1600" dirty="0">
                <a:latin typeface="Georgia Pro"/>
                <a:ea typeface="Calibri"/>
                <a:cs typeface="Calibri"/>
              </a:rPr>
              <a:t> </a:t>
            </a:r>
            <a:r>
              <a:rPr lang="en-US" sz="1600" dirty="0" err="1">
                <a:latin typeface="Georgia Pro"/>
                <a:ea typeface="Calibri"/>
                <a:cs typeface="Calibri"/>
              </a:rPr>
              <a:t>havaittu</a:t>
            </a:r>
            <a:r>
              <a:rPr lang="en-US" sz="1600" dirty="0">
                <a:latin typeface="Georgia Pro"/>
                <a:ea typeface="Calibri"/>
                <a:cs typeface="Calibri"/>
              </a:rPr>
              <a:t> </a:t>
            </a:r>
            <a:r>
              <a:rPr lang="en-US" sz="1600" dirty="0" err="1">
                <a:latin typeface="Georgia Pro"/>
                <a:ea typeface="Calibri"/>
                <a:cs typeface="Calibri"/>
              </a:rPr>
              <a:t>ero</a:t>
            </a:r>
            <a:r>
              <a:rPr lang="en-US" sz="1600" dirty="0">
                <a:latin typeface="Georgia Pro"/>
                <a:ea typeface="Calibri"/>
                <a:cs typeface="Calibri"/>
              </a:rPr>
              <a:t> </a:t>
            </a:r>
            <a:r>
              <a:rPr lang="en-US" sz="1600" dirty="0" err="1">
                <a:latin typeface="Georgia Pro"/>
                <a:ea typeface="Calibri"/>
                <a:cs typeface="Calibri"/>
              </a:rPr>
              <a:t>tms</a:t>
            </a:r>
            <a:r>
              <a:rPr lang="en-US" sz="1600" dirty="0">
                <a:latin typeface="Georgia Pro"/>
                <a:ea typeface="Calibri"/>
                <a:cs typeface="Calibri"/>
              </a:rPr>
              <a:t>. </a:t>
            </a:r>
            <a:r>
              <a:rPr lang="en-US" sz="1600" dirty="0" err="1">
                <a:latin typeface="Georgia Pro"/>
                <a:ea typeface="Calibri"/>
                <a:cs typeface="Calibri"/>
              </a:rPr>
              <a:t>ei</a:t>
            </a:r>
            <a:r>
              <a:rPr lang="en-US" sz="1600" dirty="0">
                <a:latin typeface="Georgia Pro"/>
                <a:ea typeface="Calibri"/>
                <a:cs typeface="Calibri"/>
              </a:rPr>
              <a:t> ole vain </a:t>
            </a:r>
            <a:r>
              <a:rPr lang="en-US" sz="1600" dirty="0" err="1">
                <a:latin typeface="Georgia Pro"/>
                <a:ea typeface="Calibri"/>
                <a:cs typeface="Calibri"/>
              </a:rPr>
              <a:t>sattumaa</a:t>
            </a:r>
            <a:r>
              <a:rPr lang="en-US" sz="1600" dirty="0">
                <a:latin typeface="Georgia Pro"/>
                <a:ea typeface="Calibri"/>
                <a:cs typeface="Calibri"/>
              </a:rPr>
              <a:t>. </a:t>
            </a:r>
            <a:r>
              <a:rPr lang="en-US" sz="1600" b="1" dirty="0">
                <a:latin typeface="Georgia Pro"/>
                <a:ea typeface="Calibri"/>
                <a:cs typeface="Calibri"/>
              </a:rPr>
              <a:t>Eli ne </a:t>
            </a:r>
            <a:r>
              <a:rPr lang="en-US" sz="1600" b="1" dirty="0" err="1">
                <a:latin typeface="Georgia Pro"/>
                <a:ea typeface="Calibri"/>
                <a:cs typeface="Calibri"/>
              </a:rPr>
              <a:t>mahdolliset</a:t>
            </a:r>
            <a:r>
              <a:rPr lang="en-US" sz="1600" b="1" dirty="0">
                <a:latin typeface="Georgia Pro"/>
                <a:ea typeface="Calibri"/>
                <a:cs typeface="Calibri"/>
              </a:rPr>
              <a:t> </a:t>
            </a:r>
            <a:r>
              <a:rPr lang="en-US" sz="1600" b="1" dirty="0" err="1">
                <a:latin typeface="Georgia Pro"/>
                <a:ea typeface="Calibri"/>
                <a:cs typeface="Calibri"/>
              </a:rPr>
              <a:t>erot</a:t>
            </a:r>
            <a:r>
              <a:rPr lang="en-US" sz="1600" b="1" dirty="0">
                <a:latin typeface="Georgia Pro"/>
                <a:ea typeface="Calibri"/>
                <a:cs typeface="Calibri"/>
              </a:rPr>
              <a:t> tai </a:t>
            </a:r>
            <a:r>
              <a:rPr lang="en-US" sz="1600" b="1" dirty="0" err="1">
                <a:latin typeface="Georgia Pro"/>
                <a:ea typeface="Calibri"/>
                <a:cs typeface="Calibri"/>
              </a:rPr>
              <a:t>yhteydet</a:t>
            </a:r>
            <a:r>
              <a:rPr lang="en-US" sz="1600" b="1" dirty="0">
                <a:latin typeface="Georgia Pro"/>
                <a:ea typeface="Calibri"/>
                <a:cs typeface="Calibri"/>
              </a:rPr>
              <a:t>, </a:t>
            </a:r>
            <a:r>
              <a:rPr lang="en-US" sz="1600" b="1" dirty="0" err="1">
                <a:latin typeface="Georgia Pro"/>
                <a:ea typeface="Calibri"/>
                <a:cs typeface="Calibri"/>
              </a:rPr>
              <a:t>jotka</a:t>
            </a:r>
            <a:r>
              <a:rPr lang="en-US" sz="1600" b="1" dirty="0">
                <a:latin typeface="Georgia Pro"/>
                <a:ea typeface="Calibri"/>
                <a:cs typeface="Calibri"/>
              </a:rPr>
              <a:t> </a:t>
            </a:r>
            <a:r>
              <a:rPr lang="en-US" sz="1600" b="1" dirty="0" err="1">
                <a:latin typeface="Georgia Pro"/>
                <a:ea typeface="Calibri"/>
                <a:cs typeface="Calibri"/>
              </a:rPr>
              <a:t>visualisoinneissa</a:t>
            </a:r>
            <a:r>
              <a:rPr lang="en-US" sz="1600" b="1" dirty="0">
                <a:latin typeface="Georgia Pro"/>
                <a:ea typeface="Calibri"/>
                <a:cs typeface="Calibri"/>
              </a:rPr>
              <a:t> tai </a:t>
            </a:r>
            <a:r>
              <a:rPr lang="en-US" sz="1600" b="1" dirty="0" err="1">
                <a:latin typeface="Georgia Pro"/>
                <a:ea typeface="Calibri"/>
                <a:cs typeface="Calibri"/>
              </a:rPr>
              <a:t>keskiluvuissa</a:t>
            </a:r>
            <a:r>
              <a:rPr lang="en-US" sz="1600" b="1" dirty="0">
                <a:latin typeface="Georgia Pro"/>
                <a:ea typeface="Calibri"/>
                <a:cs typeface="Calibri"/>
              </a:rPr>
              <a:t> </a:t>
            </a:r>
            <a:r>
              <a:rPr lang="en-US" sz="1600" b="1" dirty="0" err="1">
                <a:latin typeface="Georgia Pro"/>
                <a:ea typeface="Calibri"/>
                <a:cs typeface="Calibri"/>
              </a:rPr>
              <a:t>näkee</a:t>
            </a:r>
            <a:r>
              <a:rPr lang="en-US" sz="1600" b="1" dirty="0">
                <a:latin typeface="Georgia Pro"/>
                <a:ea typeface="Calibri"/>
                <a:cs typeface="Calibri"/>
              </a:rPr>
              <a:t>, </a:t>
            </a:r>
            <a:r>
              <a:rPr lang="en-US" sz="1600" b="1" dirty="0" err="1">
                <a:latin typeface="Georgia Pro"/>
                <a:ea typeface="Calibri"/>
                <a:cs typeface="Calibri"/>
              </a:rPr>
              <a:t>voivat</a:t>
            </a:r>
            <a:r>
              <a:rPr lang="en-US" sz="1600" b="1" dirty="0">
                <a:latin typeface="Georgia Pro"/>
                <a:ea typeface="Calibri"/>
                <a:cs typeface="Calibri"/>
              </a:rPr>
              <a:t> olla vain </a:t>
            </a:r>
            <a:r>
              <a:rPr lang="en-US" sz="1600" b="1" dirty="0" err="1">
                <a:latin typeface="Georgia Pro"/>
                <a:ea typeface="Calibri"/>
                <a:cs typeface="Calibri"/>
              </a:rPr>
              <a:t>sattumaa</a:t>
            </a:r>
            <a:r>
              <a:rPr lang="en-US" sz="1600" b="1" dirty="0">
                <a:latin typeface="Georgia Pro"/>
                <a:ea typeface="Calibri"/>
                <a:cs typeface="Calibri"/>
              </a:rPr>
              <a:t>, </a:t>
            </a:r>
            <a:r>
              <a:rPr lang="en-US" sz="1600" b="1" dirty="0" err="1">
                <a:latin typeface="Georgia Pro"/>
                <a:ea typeface="Calibri"/>
                <a:cs typeface="Calibri"/>
              </a:rPr>
              <a:t>sillä</a:t>
            </a:r>
            <a:r>
              <a:rPr lang="en-US" sz="1600" b="1" dirty="0">
                <a:latin typeface="Georgia Pro"/>
                <a:ea typeface="Calibri"/>
                <a:cs typeface="Calibri"/>
              </a:rPr>
              <a:t> </a:t>
            </a:r>
            <a:r>
              <a:rPr lang="en-US" sz="1600" b="1" dirty="0" err="1">
                <a:latin typeface="Georgia Pro"/>
                <a:ea typeface="Calibri"/>
                <a:cs typeface="Calibri"/>
              </a:rPr>
              <a:t>aineisto</a:t>
            </a:r>
            <a:r>
              <a:rPr lang="en-US" sz="1600" b="1" dirty="0">
                <a:latin typeface="Georgia Pro"/>
                <a:ea typeface="Calibri"/>
                <a:cs typeface="Calibri"/>
              </a:rPr>
              <a:t> on </a:t>
            </a:r>
            <a:r>
              <a:rPr lang="en-US" sz="1600" b="1" dirty="0" err="1">
                <a:latin typeface="Georgia Pro"/>
                <a:ea typeface="Calibri"/>
                <a:cs typeface="Calibri"/>
              </a:rPr>
              <a:t>kerätty</a:t>
            </a:r>
            <a:r>
              <a:rPr lang="en-US" sz="1600" b="1" dirty="0">
                <a:latin typeface="Georgia Pro"/>
                <a:ea typeface="Calibri"/>
                <a:cs typeface="Calibri"/>
              </a:rPr>
              <a:t> vain </a:t>
            </a:r>
            <a:r>
              <a:rPr lang="en-US" sz="1600" b="1" dirty="0" err="1">
                <a:latin typeface="Georgia Pro"/>
                <a:ea typeface="Calibri"/>
                <a:cs typeface="Calibri"/>
              </a:rPr>
              <a:t>otoksen</a:t>
            </a:r>
            <a:r>
              <a:rPr lang="en-US" sz="1600" b="1" dirty="0">
                <a:latin typeface="Georgia Pro"/>
                <a:ea typeface="Calibri"/>
                <a:cs typeface="Calibri"/>
              </a:rPr>
              <a:t> </a:t>
            </a:r>
            <a:r>
              <a:rPr lang="en-US" sz="1600" b="1" dirty="0" err="1">
                <a:latin typeface="Georgia Pro"/>
                <a:ea typeface="Calibri"/>
                <a:cs typeface="Calibri"/>
              </a:rPr>
              <a:t>perusteella</a:t>
            </a:r>
            <a:r>
              <a:rPr lang="en-US" sz="1600" b="1" dirty="0">
                <a:latin typeface="Georgia Pro"/>
                <a:ea typeface="Calibri"/>
                <a:cs typeface="Calibri"/>
              </a:rPr>
              <a:t> (</a:t>
            </a:r>
            <a:r>
              <a:rPr lang="en-US" sz="1600" b="1" dirty="0" err="1">
                <a:latin typeface="Georgia Pro"/>
                <a:ea typeface="Calibri"/>
                <a:cs typeface="Calibri"/>
              </a:rPr>
              <a:t>ei</a:t>
            </a:r>
            <a:r>
              <a:rPr lang="en-US" sz="1600" b="1" dirty="0">
                <a:latin typeface="Georgia Pro"/>
                <a:ea typeface="Calibri"/>
                <a:cs typeface="Calibri"/>
              </a:rPr>
              <a:t> </a:t>
            </a:r>
            <a:r>
              <a:rPr lang="en-US" sz="1600" b="1" dirty="0" err="1">
                <a:latin typeface="Georgia Pro"/>
                <a:ea typeface="Calibri"/>
                <a:cs typeface="Calibri"/>
              </a:rPr>
              <a:t>koko</a:t>
            </a:r>
            <a:r>
              <a:rPr lang="en-US" sz="1600" b="1" dirty="0">
                <a:latin typeface="Georgia Pro"/>
                <a:ea typeface="Calibri"/>
                <a:cs typeface="Calibri"/>
              </a:rPr>
              <a:t> '</a:t>
            </a:r>
            <a:r>
              <a:rPr lang="en-US" sz="1600" b="1" dirty="0" err="1">
                <a:latin typeface="Georgia Pro"/>
                <a:ea typeface="Calibri"/>
                <a:cs typeface="Calibri"/>
              </a:rPr>
              <a:t>populaatio</a:t>
            </a:r>
            <a:r>
              <a:rPr lang="en-US" sz="1600" b="1" dirty="0">
                <a:latin typeface="Georgia Pro"/>
                <a:ea typeface="Calibri"/>
                <a:cs typeface="Calibri"/>
              </a:rPr>
              <a:t>'). </a:t>
            </a:r>
            <a:r>
              <a:rPr lang="en-US" sz="1600" b="1" dirty="0" err="1">
                <a:latin typeface="Georgia Pro"/>
                <a:ea typeface="Calibri"/>
                <a:cs typeface="Calibri"/>
              </a:rPr>
              <a:t>Tilastollisia</a:t>
            </a:r>
            <a:r>
              <a:rPr lang="en-US" sz="1600" b="1" dirty="0">
                <a:latin typeface="Georgia Pro"/>
                <a:ea typeface="Calibri"/>
                <a:cs typeface="Calibri"/>
              </a:rPr>
              <a:t> </a:t>
            </a:r>
            <a:r>
              <a:rPr lang="en-US" sz="1600" b="1" dirty="0" err="1">
                <a:latin typeface="Georgia Pro"/>
                <a:ea typeface="Calibri"/>
                <a:cs typeface="Calibri"/>
              </a:rPr>
              <a:t>testejä</a:t>
            </a:r>
            <a:r>
              <a:rPr lang="en-US" sz="1600" b="1" dirty="0">
                <a:latin typeface="Georgia Pro"/>
                <a:ea typeface="Calibri"/>
                <a:cs typeface="Calibri"/>
              </a:rPr>
              <a:t> </a:t>
            </a:r>
            <a:r>
              <a:rPr lang="en-US" sz="1600" b="1" dirty="0" err="1">
                <a:latin typeface="Georgia Pro"/>
                <a:ea typeface="Calibri"/>
                <a:cs typeface="Calibri"/>
              </a:rPr>
              <a:t>tarvitaan</a:t>
            </a:r>
            <a:r>
              <a:rPr lang="en-US" sz="1600" b="1" dirty="0">
                <a:latin typeface="Georgia Pro"/>
                <a:ea typeface="Calibri"/>
                <a:cs typeface="Calibri"/>
              </a:rPr>
              <a:t> </a:t>
            </a:r>
            <a:r>
              <a:rPr lang="en-US" sz="1600" b="1" dirty="0" err="1">
                <a:latin typeface="Georgia Pro"/>
                <a:ea typeface="Calibri"/>
                <a:cs typeface="Calibri"/>
              </a:rPr>
              <a:t>sen</a:t>
            </a:r>
            <a:r>
              <a:rPr lang="en-US" sz="1600" b="1" dirty="0">
                <a:latin typeface="Georgia Pro"/>
                <a:ea typeface="Calibri"/>
                <a:cs typeface="Calibri"/>
              </a:rPr>
              <a:t> </a:t>
            </a:r>
            <a:r>
              <a:rPr lang="en-US" sz="1600" b="1" dirty="0" err="1">
                <a:latin typeface="Georgia Pro"/>
                <a:ea typeface="Calibri"/>
                <a:cs typeface="Calibri"/>
              </a:rPr>
              <a:t>varmistamiseksi</a:t>
            </a:r>
            <a:r>
              <a:rPr lang="en-US" sz="1600" b="1" dirty="0">
                <a:latin typeface="Georgia Pro"/>
                <a:ea typeface="Calibri"/>
                <a:cs typeface="Calibri"/>
              </a:rPr>
              <a:t>, </a:t>
            </a:r>
            <a:r>
              <a:rPr lang="en-US" sz="1600" b="1" dirty="0" err="1">
                <a:latin typeface="Georgia Pro"/>
                <a:ea typeface="Calibri"/>
                <a:cs typeface="Calibri"/>
              </a:rPr>
              <a:t>että</a:t>
            </a:r>
            <a:r>
              <a:rPr lang="en-US" sz="1600" b="1" dirty="0">
                <a:latin typeface="Georgia Pro"/>
                <a:ea typeface="Calibri"/>
                <a:cs typeface="Calibri"/>
              </a:rPr>
              <a:t> </a:t>
            </a:r>
            <a:r>
              <a:rPr lang="en-US" sz="1600" b="1" dirty="0" err="1">
                <a:latin typeface="Georgia Pro"/>
                <a:ea typeface="Calibri"/>
                <a:cs typeface="Calibri"/>
              </a:rPr>
              <a:t>kyseessa</a:t>
            </a:r>
            <a:r>
              <a:rPr lang="en-US" sz="1600" b="1" dirty="0">
                <a:latin typeface="Georgia Pro"/>
                <a:ea typeface="Calibri"/>
                <a:cs typeface="Calibri"/>
              </a:rPr>
              <a:t> </a:t>
            </a:r>
            <a:r>
              <a:rPr lang="en-US" sz="1600" b="1" dirty="0" err="1">
                <a:latin typeface="Georgia Pro"/>
                <a:ea typeface="Calibri"/>
                <a:cs typeface="Calibri"/>
              </a:rPr>
              <a:t>ei</a:t>
            </a:r>
            <a:r>
              <a:rPr lang="en-US" sz="1600" b="1" dirty="0">
                <a:latin typeface="Georgia Pro"/>
                <a:ea typeface="Calibri"/>
                <a:cs typeface="Calibri"/>
              </a:rPr>
              <a:t> ole vain </a:t>
            </a:r>
            <a:r>
              <a:rPr lang="en-US" sz="1600" b="1" dirty="0" err="1">
                <a:latin typeface="Georgia Pro"/>
                <a:ea typeface="Calibri"/>
                <a:cs typeface="Calibri"/>
              </a:rPr>
              <a:t>sattuma</a:t>
            </a:r>
            <a:r>
              <a:rPr lang="en-US" sz="1600" b="1" dirty="0">
                <a:latin typeface="Georgia Pro"/>
                <a:ea typeface="Calibri"/>
                <a:cs typeface="Calibri"/>
              </a:rPr>
              <a:t> </a:t>
            </a:r>
            <a:r>
              <a:rPr lang="en-US" sz="1600" b="1" dirty="0" err="1">
                <a:latin typeface="Georgia Pro"/>
                <a:ea typeface="Calibri"/>
                <a:cs typeface="Calibri"/>
              </a:rPr>
              <a:t>vaan</a:t>
            </a:r>
            <a:r>
              <a:rPr lang="en-US" sz="1600" b="1" dirty="0">
                <a:latin typeface="Georgia Pro"/>
                <a:ea typeface="Calibri"/>
                <a:cs typeface="Calibri"/>
              </a:rPr>
              <a:t> </a:t>
            </a:r>
            <a:r>
              <a:rPr lang="en-US" sz="1600" b="1" dirty="0" err="1">
                <a:latin typeface="Georgia Pro"/>
                <a:ea typeface="Calibri"/>
                <a:cs typeface="Calibri"/>
              </a:rPr>
              <a:t>tilastollisesti</a:t>
            </a:r>
            <a:r>
              <a:rPr lang="en-US" sz="1600" b="1" dirty="0">
                <a:latin typeface="Georgia Pro"/>
                <a:ea typeface="Calibri"/>
                <a:cs typeface="Calibri"/>
              </a:rPr>
              <a:t> </a:t>
            </a:r>
            <a:r>
              <a:rPr lang="en-US" sz="1600" b="1" dirty="0" err="1">
                <a:latin typeface="Georgia Pro"/>
                <a:ea typeface="Calibri"/>
                <a:cs typeface="Calibri"/>
              </a:rPr>
              <a:t>merkittävä</a:t>
            </a:r>
            <a:r>
              <a:rPr lang="en-US" sz="1600" b="1" dirty="0">
                <a:latin typeface="Georgia Pro"/>
                <a:ea typeface="Calibri"/>
                <a:cs typeface="Calibri"/>
              </a:rPr>
              <a:t> </a:t>
            </a:r>
            <a:r>
              <a:rPr lang="en-US" sz="1600" b="1" dirty="0" err="1">
                <a:latin typeface="Georgia Pro"/>
                <a:ea typeface="Calibri"/>
                <a:cs typeface="Calibri"/>
              </a:rPr>
              <a:t>tulos</a:t>
            </a:r>
            <a:r>
              <a:rPr lang="en-US" sz="1600" b="1" dirty="0">
                <a:latin typeface="Georgia Pro"/>
                <a:ea typeface="Calibri"/>
                <a:cs typeface="Calibri"/>
              </a:rPr>
              <a:t> </a:t>
            </a:r>
            <a:r>
              <a:rPr lang="en-US" sz="1600" b="1" dirty="0" err="1">
                <a:latin typeface="Georgia Pro"/>
                <a:ea typeface="Calibri"/>
                <a:cs typeface="Calibri"/>
              </a:rPr>
              <a:t>myös</a:t>
            </a:r>
            <a:r>
              <a:rPr lang="en-US" sz="1600" b="1" dirty="0">
                <a:latin typeface="Georgia Pro"/>
                <a:ea typeface="Calibri"/>
                <a:cs typeface="Calibri"/>
              </a:rPr>
              <a:t> </a:t>
            </a:r>
            <a:r>
              <a:rPr lang="en-US" sz="1600" b="1" dirty="0" err="1">
                <a:latin typeface="Georgia Pro"/>
                <a:ea typeface="Calibri"/>
                <a:cs typeface="Calibri"/>
              </a:rPr>
              <a:t>populaatiotasolla</a:t>
            </a:r>
            <a:r>
              <a:rPr lang="en-US" sz="1600" b="1" dirty="0">
                <a:latin typeface="Georgia Pro"/>
                <a:ea typeface="Calibri"/>
                <a:cs typeface="Calibri"/>
              </a:rPr>
              <a:t>. </a:t>
            </a:r>
          </a:p>
          <a:p>
            <a:pPr marL="457200" lvl="1" indent="0">
              <a:buNone/>
            </a:pPr>
            <a:endParaRPr lang="en-US" sz="1100">
              <a:latin typeface="Georgia Pro"/>
              <a:ea typeface="Calibri"/>
              <a:cs typeface="Calibri"/>
            </a:endParaRPr>
          </a:p>
          <a:p>
            <a:endParaRPr lang="en-US" sz="1000">
              <a:cs typeface="Calibri"/>
            </a:endParaRPr>
          </a:p>
          <a:p>
            <a:endParaRPr lang="en-US" sz="1000">
              <a:ea typeface="Calibri" panose="020F0502020204030204"/>
              <a:cs typeface="Calibri"/>
            </a:endParaRPr>
          </a:p>
        </p:txBody>
      </p:sp>
      <p:pic>
        <p:nvPicPr>
          <p:cNvPr id="5" name="Picture 4" descr="Topographic Maps and Slopes">
            <a:extLst>
              <a:ext uri="{FF2B5EF4-FFF2-40B4-BE49-F238E27FC236}">
                <a16:creationId xmlns:a16="http://schemas.microsoft.com/office/drawing/2014/main" id="{17A92A7D-0C6C-E087-BCF9-E144E189A3B0}"/>
              </a:ext>
            </a:extLst>
          </p:cNvPr>
          <p:cNvPicPr>
            <a:picLocks noChangeAspect="1"/>
          </p:cNvPicPr>
          <p:nvPr/>
        </p:nvPicPr>
        <p:blipFill rotWithShape="1">
          <a:blip r:embed="rId3"/>
          <a:srcRect l="1855" r="18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09287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CB5FE-6668-7F03-E88B-7F473522D4CC}"/>
              </a:ext>
            </a:extLst>
          </p:cNvPr>
          <p:cNvSpPr>
            <a:spLocks noGrp="1"/>
          </p:cNvSpPr>
          <p:nvPr>
            <p:ph type="title"/>
          </p:nvPr>
        </p:nvSpPr>
        <p:spPr>
          <a:xfrm>
            <a:off x="6513788" y="365125"/>
            <a:ext cx="4840010" cy="1807305"/>
          </a:xfrm>
        </p:spPr>
        <p:txBody>
          <a:bodyPr>
            <a:normAutofit/>
          </a:bodyPr>
          <a:lstStyle/>
          <a:p>
            <a:endParaRPr lang="en-US"/>
          </a:p>
        </p:txBody>
      </p:sp>
      <p:pic>
        <p:nvPicPr>
          <p:cNvPr id="5" name="Picture 4" descr="Topographic Maps and Slopes">
            <a:extLst>
              <a:ext uri="{FF2B5EF4-FFF2-40B4-BE49-F238E27FC236}">
                <a16:creationId xmlns:a16="http://schemas.microsoft.com/office/drawing/2014/main" id="{DD075CDD-AECD-6EC2-3A5C-77A75E4805D2}"/>
              </a:ext>
            </a:extLst>
          </p:cNvPr>
          <p:cNvPicPr>
            <a:picLocks noChangeAspect="1"/>
          </p:cNvPicPr>
          <p:nvPr/>
        </p:nvPicPr>
        <p:blipFill rotWithShape="1">
          <a:blip r:embed="rId2"/>
          <a:srcRect l="614" r="61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9F124BC-904B-59FC-F8A4-F7CE7B2E622A}"/>
              </a:ext>
            </a:extLst>
          </p:cNvPr>
          <p:cNvSpPr>
            <a:spLocks noGrp="1"/>
          </p:cNvSpPr>
          <p:nvPr>
            <p:ph idx="1"/>
          </p:nvPr>
        </p:nvSpPr>
        <p:spPr>
          <a:xfrm>
            <a:off x="6513788" y="1943226"/>
            <a:ext cx="4840010" cy="3843666"/>
          </a:xfrm>
        </p:spPr>
        <p:txBody>
          <a:bodyPr vert="horz" lIns="91440" tIns="45720" rIns="91440" bIns="45720" rtlCol="0" anchor="t">
            <a:normAutofit/>
          </a:bodyPr>
          <a:lstStyle/>
          <a:p>
            <a:r>
              <a:rPr lang="en-US" sz="1700" dirty="0" err="1">
                <a:latin typeface="Georgia Pro"/>
                <a:cs typeface="Calibri"/>
              </a:rPr>
              <a:t>Informaation</a:t>
            </a:r>
            <a:r>
              <a:rPr lang="en-US" sz="1700" dirty="0">
                <a:latin typeface="Georgia Pro"/>
                <a:cs typeface="Calibri"/>
              </a:rPr>
              <a:t> </a:t>
            </a:r>
            <a:r>
              <a:rPr lang="en-US" sz="1700" dirty="0" err="1">
                <a:latin typeface="Georgia Pro"/>
                <a:cs typeface="Calibri"/>
              </a:rPr>
              <a:t>visualisoinnissa</a:t>
            </a:r>
            <a:r>
              <a:rPr lang="en-US" sz="1700" dirty="0">
                <a:latin typeface="Georgia Pro"/>
                <a:cs typeface="Calibri"/>
              </a:rPr>
              <a:t> </a:t>
            </a:r>
            <a:r>
              <a:rPr lang="en-US" sz="1700" dirty="0" err="1">
                <a:latin typeface="Georgia Pro"/>
                <a:cs typeface="Calibri"/>
              </a:rPr>
              <a:t>hyvin</a:t>
            </a:r>
            <a:r>
              <a:rPr lang="en-US" sz="1700" dirty="0">
                <a:latin typeface="Georgia Pro"/>
                <a:cs typeface="Calibri"/>
              </a:rPr>
              <a:t> </a:t>
            </a:r>
            <a:r>
              <a:rPr lang="en-US" sz="1700" dirty="0" err="1">
                <a:latin typeface="Georgia Pro"/>
                <a:cs typeface="Calibri"/>
              </a:rPr>
              <a:t>usein</a:t>
            </a:r>
            <a:r>
              <a:rPr lang="en-US" sz="1700" dirty="0">
                <a:latin typeface="Georgia Pro"/>
                <a:cs typeface="Calibri"/>
              </a:rPr>
              <a:t> on </a:t>
            </a:r>
            <a:r>
              <a:rPr lang="en-US" sz="1700" dirty="0" err="1">
                <a:latin typeface="Georgia Pro"/>
                <a:cs typeface="Calibri"/>
              </a:rPr>
              <a:t>kyse</a:t>
            </a:r>
            <a:r>
              <a:rPr lang="en-US" sz="1700" dirty="0">
                <a:latin typeface="Georgia Pro"/>
                <a:cs typeface="Calibri"/>
              </a:rPr>
              <a:t> </a:t>
            </a:r>
            <a:r>
              <a:rPr lang="en-US" sz="1700" dirty="0" err="1">
                <a:latin typeface="Georgia Pro"/>
                <a:cs typeface="Calibri"/>
              </a:rPr>
              <a:t>siitä</a:t>
            </a:r>
            <a:r>
              <a:rPr lang="en-US" sz="1700" dirty="0">
                <a:latin typeface="Georgia Pro"/>
                <a:cs typeface="Calibri"/>
              </a:rPr>
              <a:t>, </a:t>
            </a:r>
            <a:r>
              <a:rPr lang="en-US" sz="1700" dirty="0" err="1">
                <a:latin typeface="Georgia Pro"/>
                <a:cs typeface="Calibri"/>
              </a:rPr>
              <a:t>mitä</a:t>
            </a:r>
            <a:r>
              <a:rPr lang="en-US" sz="1700" dirty="0">
                <a:latin typeface="Georgia Pro"/>
                <a:cs typeface="Calibri"/>
              </a:rPr>
              <a:t> </a:t>
            </a:r>
            <a:r>
              <a:rPr lang="en-US" sz="1700" dirty="0" err="1">
                <a:latin typeface="Georgia Pro"/>
                <a:cs typeface="Calibri"/>
              </a:rPr>
              <a:t>vertailuja</a:t>
            </a:r>
            <a:r>
              <a:rPr lang="en-US" sz="1700" dirty="0">
                <a:latin typeface="Georgia Pro"/>
                <a:cs typeface="Calibri"/>
              </a:rPr>
              <a:t> </a:t>
            </a:r>
            <a:r>
              <a:rPr lang="en-US" sz="1700" dirty="0" err="1">
                <a:latin typeface="Georgia Pro"/>
                <a:cs typeface="Calibri"/>
              </a:rPr>
              <a:t>halutaan</a:t>
            </a:r>
            <a:r>
              <a:rPr lang="en-US" sz="1700" dirty="0">
                <a:latin typeface="Georgia Pro"/>
                <a:cs typeface="Calibri"/>
              </a:rPr>
              <a:t> </a:t>
            </a:r>
            <a:r>
              <a:rPr lang="en-US" sz="1700" dirty="0" err="1">
                <a:latin typeface="Georgia Pro"/>
                <a:cs typeface="Calibri"/>
              </a:rPr>
              <a:t>tehdä</a:t>
            </a:r>
            <a:r>
              <a:rPr lang="en-US" sz="1700" dirty="0">
                <a:latin typeface="Georgia Pro"/>
                <a:cs typeface="Calibri"/>
              </a:rPr>
              <a:t> ja </a:t>
            </a:r>
            <a:r>
              <a:rPr lang="en-US" sz="1700" dirty="0" err="1">
                <a:latin typeface="Georgia Pro"/>
                <a:cs typeface="Calibri"/>
              </a:rPr>
              <a:t>mitä</a:t>
            </a:r>
            <a:r>
              <a:rPr lang="en-US" sz="1700" dirty="0">
                <a:latin typeface="Georgia Pro"/>
                <a:cs typeface="Calibri"/>
              </a:rPr>
              <a:t> </a:t>
            </a:r>
            <a:r>
              <a:rPr lang="en-US" sz="1700" dirty="0" err="1">
                <a:latin typeface="Georgia Pro"/>
                <a:cs typeface="Calibri"/>
              </a:rPr>
              <a:t>tarkoitusta</a:t>
            </a:r>
            <a:r>
              <a:rPr lang="en-US" sz="1700" dirty="0">
                <a:latin typeface="Georgia Pro"/>
                <a:cs typeface="Calibri"/>
              </a:rPr>
              <a:t> </a:t>
            </a:r>
            <a:r>
              <a:rPr lang="en-US" sz="1700" dirty="0" err="1">
                <a:latin typeface="Georgia Pro"/>
                <a:cs typeface="Calibri"/>
              </a:rPr>
              <a:t>varten</a:t>
            </a:r>
            <a:r>
              <a:rPr lang="en-US" sz="1700" dirty="0">
                <a:latin typeface="Georgia Pro"/>
                <a:cs typeface="Calibri"/>
              </a:rPr>
              <a:t> (</a:t>
            </a:r>
            <a:r>
              <a:rPr lang="en-US" sz="1700" dirty="0" err="1">
                <a:latin typeface="Georgia Pro"/>
                <a:cs typeface="Calibri"/>
              </a:rPr>
              <a:t>enemmän</a:t>
            </a:r>
            <a:r>
              <a:rPr lang="en-US" sz="1700" dirty="0">
                <a:latin typeface="Georgia Pro"/>
                <a:cs typeface="Calibri"/>
              </a:rPr>
              <a:t> tai </a:t>
            </a:r>
            <a:r>
              <a:rPr lang="en-US" sz="1700" dirty="0" err="1">
                <a:latin typeface="Georgia Pro"/>
                <a:cs typeface="Calibri"/>
              </a:rPr>
              <a:t>vähemmän</a:t>
            </a:r>
            <a:r>
              <a:rPr lang="en-US" sz="1700" dirty="0">
                <a:latin typeface="Georgia Pro"/>
                <a:cs typeface="Calibri"/>
              </a:rPr>
              <a:t> </a:t>
            </a:r>
            <a:r>
              <a:rPr lang="en-US" sz="1700" dirty="0" err="1">
                <a:latin typeface="Georgia Pro"/>
                <a:cs typeface="Calibri"/>
              </a:rPr>
              <a:t>lavastetusti</a:t>
            </a:r>
            <a:r>
              <a:rPr lang="en-US" sz="1700" dirty="0">
                <a:latin typeface="Georgia Pro"/>
                <a:cs typeface="Calibri"/>
              </a:rPr>
              <a:t>)</a:t>
            </a:r>
          </a:p>
          <a:p>
            <a:r>
              <a:rPr lang="en-US" sz="1700" dirty="0">
                <a:latin typeface="Georgia Pro"/>
                <a:cs typeface="Calibri"/>
              </a:rPr>
              <a:t>Sen </a:t>
            </a:r>
            <a:r>
              <a:rPr lang="en-US" sz="1700" dirty="0" err="1">
                <a:latin typeface="Georgia Pro"/>
                <a:cs typeface="Calibri"/>
              </a:rPr>
              <a:t>lisäksi</a:t>
            </a:r>
            <a:r>
              <a:rPr lang="en-US" sz="1700" dirty="0">
                <a:latin typeface="Georgia Pro"/>
                <a:cs typeface="Calibri"/>
              </a:rPr>
              <a:t> </a:t>
            </a:r>
            <a:r>
              <a:rPr lang="en-US" sz="1700" dirty="0" err="1">
                <a:latin typeface="Georgia Pro"/>
                <a:cs typeface="Calibri"/>
              </a:rPr>
              <a:t>mitä</a:t>
            </a:r>
            <a:r>
              <a:rPr lang="en-US" sz="1700" dirty="0">
                <a:latin typeface="Georgia Pro"/>
                <a:cs typeface="Calibri"/>
              </a:rPr>
              <a:t> </a:t>
            </a:r>
            <a:r>
              <a:rPr lang="en-US" sz="1700" dirty="0" err="1">
                <a:latin typeface="Georgia Pro"/>
                <a:cs typeface="Calibri"/>
              </a:rPr>
              <a:t>otetaan</a:t>
            </a:r>
            <a:r>
              <a:rPr lang="en-US" sz="1700" dirty="0">
                <a:latin typeface="Georgia Pro"/>
                <a:cs typeface="Calibri"/>
              </a:rPr>
              <a:t> </a:t>
            </a:r>
            <a:r>
              <a:rPr lang="en-US" sz="1700" dirty="0" err="1">
                <a:latin typeface="Georgia Pro"/>
                <a:cs typeface="Calibri"/>
              </a:rPr>
              <a:t>mukaan</a:t>
            </a:r>
            <a:r>
              <a:rPr lang="en-US" sz="1700" dirty="0">
                <a:latin typeface="Georgia Pro"/>
                <a:cs typeface="Calibri"/>
              </a:rPr>
              <a:t>, </a:t>
            </a:r>
            <a:r>
              <a:rPr lang="en-US" sz="1700" dirty="0" err="1">
                <a:latin typeface="Georgia Pro"/>
                <a:cs typeface="Calibri"/>
              </a:rPr>
              <a:t>tärkeämpää</a:t>
            </a:r>
            <a:r>
              <a:rPr lang="en-US" sz="1700" dirty="0">
                <a:latin typeface="Georgia Pro"/>
                <a:cs typeface="Calibri"/>
              </a:rPr>
              <a:t> on se, </a:t>
            </a:r>
            <a:r>
              <a:rPr lang="en-US" sz="1700" dirty="0" err="1">
                <a:latin typeface="Georgia Pro"/>
                <a:cs typeface="Calibri"/>
              </a:rPr>
              <a:t>mitä</a:t>
            </a:r>
            <a:r>
              <a:rPr lang="en-US" sz="1700" dirty="0">
                <a:latin typeface="Georgia Pro"/>
                <a:cs typeface="Calibri"/>
              </a:rPr>
              <a:t> </a:t>
            </a:r>
            <a:r>
              <a:rPr lang="en-US" sz="1700" dirty="0" err="1">
                <a:latin typeface="Georgia Pro"/>
                <a:cs typeface="Calibri"/>
              </a:rPr>
              <a:t>jätetään</a:t>
            </a:r>
            <a:r>
              <a:rPr lang="en-US" sz="1700" dirty="0">
                <a:latin typeface="Georgia Pro"/>
                <a:cs typeface="Calibri"/>
              </a:rPr>
              <a:t> pois </a:t>
            </a:r>
          </a:p>
          <a:p>
            <a:r>
              <a:rPr lang="en-US" sz="1700" dirty="0" err="1">
                <a:latin typeface="Georgia Pro"/>
                <a:cs typeface="Calibri"/>
              </a:rPr>
              <a:t>Vertailujen</a:t>
            </a:r>
            <a:r>
              <a:rPr lang="en-US" sz="1700" dirty="0">
                <a:latin typeface="Georgia Pro"/>
                <a:cs typeface="Calibri"/>
              </a:rPr>
              <a:t> ja </a:t>
            </a:r>
            <a:r>
              <a:rPr lang="en-US" sz="1700" dirty="0" err="1">
                <a:latin typeface="Georgia Pro"/>
                <a:cs typeface="Calibri"/>
              </a:rPr>
              <a:t>tiedon</a:t>
            </a:r>
            <a:r>
              <a:rPr lang="en-US" sz="1700" dirty="0">
                <a:latin typeface="Georgia Pro"/>
                <a:cs typeface="Calibri"/>
              </a:rPr>
              <a:t> </a:t>
            </a:r>
            <a:r>
              <a:rPr lang="en-US" sz="1700" dirty="0" err="1">
                <a:latin typeface="Georgia Pro"/>
                <a:cs typeface="Calibri"/>
              </a:rPr>
              <a:t>selektiivisen</a:t>
            </a:r>
            <a:r>
              <a:rPr lang="en-US" sz="1700" dirty="0">
                <a:latin typeface="Georgia Pro"/>
                <a:cs typeface="Calibri"/>
              </a:rPr>
              <a:t> </a:t>
            </a:r>
            <a:r>
              <a:rPr lang="en-US" sz="1700" dirty="0" err="1">
                <a:latin typeface="Georgia Pro"/>
                <a:cs typeface="Calibri"/>
              </a:rPr>
              <a:t>esittämisen</a:t>
            </a:r>
            <a:r>
              <a:rPr lang="en-US" sz="1700" dirty="0">
                <a:latin typeface="Georgia Pro"/>
                <a:cs typeface="Calibri"/>
              </a:rPr>
              <a:t> </a:t>
            </a:r>
            <a:r>
              <a:rPr lang="en-US" sz="1700" dirty="0" err="1">
                <a:latin typeface="Georgia Pro"/>
                <a:cs typeface="Calibri"/>
              </a:rPr>
              <a:t>lisäksi</a:t>
            </a:r>
            <a:r>
              <a:rPr lang="en-US" sz="1700" dirty="0">
                <a:latin typeface="Georgia Pro"/>
                <a:cs typeface="Calibri"/>
              </a:rPr>
              <a:t> </a:t>
            </a:r>
            <a:r>
              <a:rPr lang="en-US" sz="1700" dirty="0" err="1">
                <a:latin typeface="Georgia Pro"/>
                <a:cs typeface="Calibri"/>
              </a:rPr>
              <a:t>tärkeää</a:t>
            </a:r>
            <a:r>
              <a:rPr lang="en-US" sz="1700" dirty="0">
                <a:latin typeface="Georgia Pro"/>
                <a:cs typeface="Calibri"/>
              </a:rPr>
              <a:t> on </a:t>
            </a:r>
            <a:r>
              <a:rPr lang="en-US" sz="1700" dirty="0" err="1">
                <a:latin typeface="Georgia Pro"/>
                <a:cs typeface="Calibri"/>
              </a:rPr>
              <a:t>miettiä</a:t>
            </a:r>
            <a:r>
              <a:rPr lang="en-US" sz="1700" dirty="0">
                <a:latin typeface="Georgia Pro"/>
                <a:cs typeface="Calibri"/>
              </a:rPr>
              <a:t>, </a:t>
            </a:r>
            <a:r>
              <a:rPr lang="en-US" sz="1700" dirty="0" err="1">
                <a:latin typeface="Georgia Pro"/>
                <a:cs typeface="Calibri"/>
              </a:rPr>
              <a:t>mikä</a:t>
            </a:r>
            <a:r>
              <a:rPr lang="en-US" sz="1700" dirty="0">
                <a:latin typeface="Georgia Pro"/>
                <a:cs typeface="Calibri"/>
              </a:rPr>
              <a:t> tapa on </a:t>
            </a:r>
            <a:r>
              <a:rPr lang="en-US" sz="1700" dirty="0" err="1">
                <a:latin typeface="Georgia Pro"/>
                <a:cs typeface="Calibri"/>
              </a:rPr>
              <a:t>kaikista</a:t>
            </a:r>
            <a:r>
              <a:rPr lang="en-US" sz="1700" dirty="0">
                <a:latin typeface="Georgia Pro"/>
                <a:cs typeface="Calibri"/>
              </a:rPr>
              <a:t> </a:t>
            </a:r>
            <a:r>
              <a:rPr lang="en-US" sz="1700" dirty="0" err="1">
                <a:latin typeface="Georgia Pro"/>
                <a:cs typeface="Calibri"/>
              </a:rPr>
              <a:t>selkein</a:t>
            </a:r>
            <a:r>
              <a:rPr lang="en-US" sz="1700" dirty="0">
                <a:latin typeface="Georgia Pro"/>
                <a:cs typeface="Calibri"/>
              </a:rPr>
              <a:t> tapa </a:t>
            </a:r>
            <a:r>
              <a:rPr lang="en-US" sz="1700" dirty="0" err="1">
                <a:latin typeface="Georgia Pro"/>
                <a:cs typeface="Calibri"/>
              </a:rPr>
              <a:t>esittää</a:t>
            </a:r>
            <a:r>
              <a:rPr lang="en-US" sz="1700" dirty="0">
                <a:latin typeface="Georgia Pro"/>
                <a:cs typeface="Calibri"/>
              </a:rPr>
              <a:t> </a:t>
            </a:r>
            <a:r>
              <a:rPr lang="en-US" sz="1700" dirty="0" err="1">
                <a:latin typeface="Georgia Pro"/>
                <a:cs typeface="Calibri"/>
              </a:rPr>
              <a:t>jokin</a:t>
            </a:r>
            <a:r>
              <a:rPr lang="en-US" sz="1700" dirty="0">
                <a:latin typeface="Georgia Pro"/>
                <a:cs typeface="Calibri"/>
              </a:rPr>
              <a:t> </a:t>
            </a:r>
            <a:r>
              <a:rPr lang="en-US" sz="1700" dirty="0" err="1">
                <a:latin typeface="Georgia Pro"/>
                <a:cs typeface="Calibri"/>
              </a:rPr>
              <a:t>tieto</a:t>
            </a:r>
            <a:r>
              <a:rPr lang="en-US" sz="1700" dirty="0">
                <a:latin typeface="Georgia Pro"/>
                <a:cs typeface="Calibri"/>
              </a:rPr>
              <a:t> </a:t>
            </a:r>
          </a:p>
          <a:p>
            <a:pPr marL="0" indent="0">
              <a:buNone/>
            </a:pPr>
            <a:endParaRPr lang="en-US" sz="1700">
              <a:cs typeface="Calibri"/>
            </a:endParaRPr>
          </a:p>
          <a:p>
            <a:pPr marL="0" indent="0">
              <a:buNone/>
            </a:pPr>
            <a:endParaRPr lang="en-US" sz="1700">
              <a:cs typeface="Calibri"/>
            </a:endParaRPr>
          </a:p>
          <a:p>
            <a:pPr marL="0" indent="0">
              <a:buNone/>
            </a:pPr>
            <a:r>
              <a:rPr lang="en-US" sz="1400" dirty="0">
                <a:latin typeface="Georgia Pro"/>
                <a:cs typeface="Calibri"/>
              </a:rPr>
              <a:t>(Koponen ja </a:t>
            </a:r>
            <a:r>
              <a:rPr lang="en-US" sz="1400" err="1">
                <a:latin typeface="Georgia Pro"/>
                <a:cs typeface="Calibri"/>
              </a:rPr>
              <a:t>muut</a:t>
            </a:r>
            <a:r>
              <a:rPr lang="en-US" sz="1400" dirty="0">
                <a:latin typeface="Georgia Pro"/>
                <a:cs typeface="Calibri"/>
              </a:rPr>
              <a:t>, 2016)</a:t>
            </a:r>
          </a:p>
          <a:p>
            <a:endParaRPr lang="en-US" sz="1700">
              <a:cs typeface="Calibri"/>
            </a:endParaRPr>
          </a:p>
        </p:txBody>
      </p:sp>
    </p:spTree>
    <p:extLst>
      <p:ext uri="{BB962C8B-B14F-4D97-AF65-F5344CB8AC3E}">
        <p14:creationId xmlns:p14="http://schemas.microsoft.com/office/powerpoint/2010/main" val="531330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519B-C416-AAE9-D5CC-A28D017E55C3}"/>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7671DBF2-4936-852F-AF57-73D27D429FEF}"/>
              </a:ext>
            </a:extLst>
          </p:cNvPr>
          <p:cNvPicPr>
            <a:picLocks noGrp="1" noChangeAspect="1"/>
          </p:cNvPicPr>
          <p:nvPr>
            <p:ph idx="1"/>
          </p:nvPr>
        </p:nvPicPr>
        <p:blipFill>
          <a:blip r:embed="rId2"/>
          <a:stretch>
            <a:fillRect/>
          </a:stretch>
        </p:blipFill>
        <p:spPr>
          <a:xfrm>
            <a:off x="2759828" y="1134509"/>
            <a:ext cx="6778670" cy="4351338"/>
          </a:xfrm>
        </p:spPr>
      </p:pic>
      <p:sp>
        <p:nvSpPr>
          <p:cNvPr id="12" name="TextBox 11">
            <a:extLst>
              <a:ext uri="{FF2B5EF4-FFF2-40B4-BE49-F238E27FC236}">
                <a16:creationId xmlns:a16="http://schemas.microsoft.com/office/drawing/2014/main" id="{91D52DEA-0C83-C1E1-A844-D3AF19E3F274}"/>
              </a:ext>
            </a:extLst>
          </p:cNvPr>
          <p:cNvSpPr txBox="1"/>
          <p:nvPr/>
        </p:nvSpPr>
        <p:spPr>
          <a:xfrm>
            <a:off x="7319261" y="6043874"/>
            <a:ext cx="44760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latin typeface="Georgia Pro"/>
                <a:ea typeface="+mn-lt"/>
                <a:cs typeface="+mn-lt"/>
              </a:rPr>
              <a:t>https://www.freecodecamp.org/news/how-to-design-terrible-graphs-3b213d909387/</a:t>
            </a:r>
            <a:endParaRPr lang="en-US" dirty="0">
              <a:latin typeface="Georgia Pro"/>
            </a:endParaRPr>
          </a:p>
        </p:txBody>
      </p:sp>
    </p:spTree>
    <p:extLst>
      <p:ext uri="{BB962C8B-B14F-4D97-AF65-F5344CB8AC3E}">
        <p14:creationId xmlns:p14="http://schemas.microsoft.com/office/powerpoint/2010/main" val="3211538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420D-53F7-2C8A-872F-87883EB358C0}"/>
              </a:ext>
            </a:extLst>
          </p:cNvPr>
          <p:cNvSpPr>
            <a:spLocks noGrp="1"/>
          </p:cNvSpPr>
          <p:nvPr>
            <p:ph type="title"/>
          </p:nvPr>
        </p:nvSpPr>
        <p:spPr>
          <a:xfrm>
            <a:off x="373252" y="352210"/>
            <a:ext cx="5509621" cy="1355272"/>
          </a:xfrm>
        </p:spPr>
        <p:txBody>
          <a:bodyPr>
            <a:normAutofit fontScale="90000"/>
          </a:bodyPr>
          <a:lstStyle/>
          <a:p>
            <a:r>
              <a:rPr lang="en-US" sz="3700">
                <a:latin typeface="Georgia Pro"/>
                <a:cs typeface="Calibri Light"/>
              </a:rPr>
              <a:t>Palautus 5: deskriptiivinen kuvaaja ja tilastollinen testi</a:t>
            </a:r>
            <a:endParaRPr lang="en-US" sz="3700">
              <a:latin typeface="Georgia Pro"/>
            </a:endParaRPr>
          </a:p>
        </p:txBody>
      </p:sp>
      <p:sp>
        <p:nvSpPr>
          <p:cNvPr id="3" name="Content Placeholder 2">
            <a:extLst>
              <a:ext uri="{FF2B5EF4-FFF2-40B4-BE49-F238E27FC236}">
                <a16:creationId xmlns:a16="http://schemas.microsoft.com/office/drawing/2014/main" id="{7E1BC19E-493E-40CD-94B9-DB6496051E3E}"/>
              </a:ext>
            </a:extLst>
          </p:cNvPr>
          <p:cNvSpPr>
            <a:spLocks noGrp="1"/>
          </p:cNvSpPr>
          <p:nvPr>
            <p:ph idx="1"/>
          </p:nvPr>
        </p:nvSpPr>
        <p:spPr>
          <a:xfrm>
            <a:off x="373251" y="1958754"/>
            <a:ext cx="6427756" cy="4334445"/>
          </a:xfrm>
        </p:spPr>
        <p:txBody>
          <a:bodyPr vert="horz" lIns="91440" tIns="45720" rIns="91440" bIns="45720" rtlCol="0" anchor="t">
            <a:noAutofit/>
          </a:bodyPr>
          <a:lstStyle/>
          <a:p>
            <a:r>
              <a:rPr lang="en-US" sz="1600" err="1">
                <a:latin typeface="Georgia Pro"/>
                <a:cs typeface="Calibri"/>
              </a:rPr>
              <a:t>Esittele</a:t>
            </a:r>
            <a:r>
              <a:rPr lang="en-US" sz="1600" dirty="0">
                <a:latin typeface="Georgia Pro"/>
                <a:cs typeface="Calibri"/>
              </a:rPr>
              <a:t> </a:t>
            </a:r>
            <a:r>
              <a:rPr lang="en-US" sz="1600" err="1">
                <a:latin typeface="Georgia Pro"/>
                <a:cs typeface="Calibri"/>
              </a:rPr>
              <a:t>yksi</a:t>
            </a:r>
            <a:r>
              <a:rPr lang="en-US" sz="1600" dirty="0">
                <a:latin typeface="Georgia Pro"/>
                <a:cs typeface="Calibri"/>
              </a:rPr>
              <a:t> </a:t>
            </a:r>
            <a:r>
              <a:rPr lang="en-US" sz="1600" err="1">
                <a:latin typeface="Georgia Pro"/>
                <a:cs typeface="Calibri"/>
              </a:rPr>
              <a:t>deskriptiivinen</a:t>
            </a:r>
            <a:r>
              <a:rPr lang="en-US" sz="1600" dirty="0">
                <a:latin typeface="Georgia Pro"/>
                <a:cs typeface="Calibri"/>
              </a:rPr>
              <a:t> </a:t>
            </a:r>
            <a:r>
              <a:rPr lang="en-US" sz="1600" err="1">
                <a:latin typeface="Georgia Pro"/>
                <a:cs typeface="Calibri"/>
              </a:rPr>
              <a:t>kuvaaja</a:t>
            </a:r>
            <a:r>
              <a:rPr lang="en-US" sz="1600" dirty="0">
                <a:latin typeface="Georgia Pro"/>
                <a:cs typeface="Calibri"/>
              </a:rPr>
              <a:t>, </a:t>
            </a:r>
            <a:r>
              <a:rPr lang="en-US" sz="1600" err="1">
                <a:latin typeface="Georgia Pro"/>
                <a:cs typeface="Calibri"/>
              </a:rPr>
              <a:t>jonka</a:t>
            </a:r>
            <a:r>
              <a:rPr lang="en-US" sz="1600" dirty="0">
                <a:latin typeface="Georgia Pro"/>
                <a:cs typeface="Calibri"/>
              </a:rPr>
              <a:t> </a:t>
            </a:r>
            <a:r>
              <a:rPr lang="en-US" sz="1600" err="1">
                <a:latin typeface="Georgia Pro"/>
                <a:cs typeface="Calibri"/>
              </a:rPr>
              <a:t>perusteella</a:t>
            </a:r>
            <a:r>
              <a:rPr lang="en-US" sz="1600" dirty="0">
                <a:latin typeface="Georgia Pro"/>
                <a:cs typeface="Calibri"/>
              </a:rPr>
              <a:t> </a:t>
            </a:r>
            <a:r>
              <a:rPr lang="en-US" sz="1600" err="1">
                <a:latin typeface="Georgia Pro"/>
                <a:cs typeface="Calibri"/>
              </a:rPr>
              <a:t>muodostat</a:t>
            </a:r>
            <a:r>
              <a:rPr lang="en-US" sz="1600" dirty="0">
                <a:latin typeface="Georgia Pro"/>
                <a:cs typeface="Calibri"/>
              </a:rPr>
              <a:t> </a:t>
            </a:r>
            <a:r>
              <a:rPr lang="en-US" sz="1600" err="1">
                <a:latin typeface="Georgia Pro"/>
                <a:cs typeface="Calibri"/>
              </a:rPr>
              <a:t>hypoteesin</a:t>
            </a:r>
            <a:r>
              <a:rPr lang="en-US" sz="1600" dirty="0">
                <a:latin typeface="Georgia Pro"/>
                <a:cs typeface="Calibri"/>
              </a:rPr>
              <a:t>, jota </a:t>
            </a:r>
            <a:r>
              <a:rPr lang="en-US" sz="1600" err="1">
                <a:latin typeface="Georgia Pro"/>
                <a:cs typeface="Calibri"/>
              </a:rPr>
              <a:t>voi</a:t>
            </a:r>
            <a:r>
              <a:rPr lang="en-US" sz="1600" dirty="0">
                <a:latin typeface="Georgia Pro"/>
                <a:cs typeface="Calibri"/>
              </a:rPr>
              <a:t> testata </a:t>
            </a:r>
            <a:r>
              <a:rPr lang="en-US" sz="1600" err="1">
                <a:latin typeface="Georgia Pro"/>
                <a:cs typeface="Calibri"/>
              </a:rPr>
              <a:t>joko</a:t>
            </a:r>
            <a:r>
              <a:rPr lang="en-US" sz="1600" dirty="0">
                <a:latin typeface="Georgia Pro"/>
                <a:cs typeface="Calibri"/>
              </a:rPr>
              <a:t> t-</a:t>
            </a:r>
            <a:r>
              <a:rPr lang="en-US" sz="1600" err="1">
                <a:latin typeface="Georgia Pro"/>
                <a:cs typeface="Calibri"/>
              </a:rPr>
              <a:t>testillä</a:t>
            </a:r>
            <a:r>
              <a:rPr lang="en-US" sz="1600" dirty="0">
                <a:latin typeface="Georgia Pro"/>
                <a:cs typeface="Calibri"/>
              </a:rPr>
              <a:t> tai </a:t>
            </a:r>
            <a:r>
              <a:rPr lang="en-US" sz="1600" err="1">
                <a:latin typeface="Georgia Pro"/>
                <a:cs typeface="Calibri"/>
              </a:rPr>
              <a:t>khiin</a:t>
            </a:r>
            <a:r>
              <a:rPr lang="en-US" sz="1600" dirty="0">
                <a:latin typeface="Georgia Pro"/>
                <a:cs typeface="Calibri"/>
              </a:rPr>
              <a:t> </a:t>
            </a:r>
            <a:r>
              <a:rPr lang="en-US" sz="1600" err="1">
                <a:latin typeface="Georgia Pro"/>
                <a:cs typeface="Calibri"/>
              </a:rPr>
              <a:t>neliö</a:t>
            </a:r>
            <a:r>
              <a:rPr lang="en-US" sz="1600" dirty="0">
                <a:latin typeface="Georgia Pro"/>
                <a:cs typeface="Calibri"/>
              </a:rPr>
              <a:t> -</a:t>
            </a:r>
            <a:r>
              <a:rPr lang="en-US" sz="1600" err="1">
                <a:latin typeface="Georgia Pro"/>
                <a:cs typeface="Calibri"/>
              </a:rPr>
              <a:t>testillä</a:t>
            </a:r>
            <a:r>
              <a:rPr lang="en-US" sz="1600" dirty="0">
                <a:latin typeface="Georgia Pro"/>
                <a:cs typeface="Calibri"/>
              </a:rPr>
              <a:t>. Tee </a:t>
            </a:r>
            <a:r>
              <a:rPr lang="en-US" sz="1600" err="1">
                <a:latin typeface="Georgia Pro"/>
                <a:cs typeface="Calibri"/>
              </a:rPr>
              <a:t>valitsemasi</a:t>
            </a:r>
            <a:r>
              <a:rPr lang="en-US" sz="1600" dirty="0">
                <a:latin typeface="Georgia Pro"/>
                <a:cs typeface="Calibri"/>
              </a:rPr>
              <a:t> </a:t>
            </a:r>
            <a:r>
              <a:rPr lang="en-US" sz="1600" err="1">
                <a:latin typeface="Georgia Pro"/>
                <a:cs typeface="Calibri"/>
              </a:rPr>
              <a:t>testi</a:t>
            </a:r>
            <a:r>
              <a:rPr lang="en-US" sz="1600" dirty="0">
                <a:latin typeface="Georgia Pro"/>
                <a:cs typeface="Calibri"/>
              </a:rPr>
              <a:t> ja </a:t>
            </a:r>
            <a:r>
              <a:rPr lang="en-US" sz="1600" err="1">
                <a:latin typeface="Georgia Pro"/>
                <a:cs typeface="Calibri"/>
              </a:rPr>
              <a:t>raportoi</a:t>
            </a:r>
            <a:r>
              <a:rPr lang="en-US" sz="1600" dirty="0">
                <a:latin typeface="Georgia Pro"/>
                <a:cs typeface="Calibri"/>
              </a:rPr>
              <a:t> </a:t>
            </a:r>
            <a:r>
              <a:rPr lang="en-US" sz="1600" err="1">
                <a:latin typeface="Georgia Pro"/>
                <a:cs typeface="Calibri"/>
              </a:rPr>
              <a:t>sen</a:t>
            </a:r>
            <a:r>
              <a:rPr lang="en-US" sz="1600" dirty="0">
                <a:latin typeface="Georgia Pro"/>
                <a:cs typeface="Calibri"/>
              </a:rPr>
              <a:t> p-</a:t>
            </a:r>
            <a:r>
              <a:rPr lang="en-US" sz="1600" err="1">
                <a:latin typeface="Georgia Pro"/>
                <a:cs typeface="Calibri"/>
              </a:rPr>
              <a:t>arvo</a:t>
            </a:r>
            <a:r>
              <a:rPr lang="en-US" sz="1600" dirty="0">
                <a:latin typeface="Georgia Pro"/>
                <a:cs typeface="Calibri"/>
              </a:rPr>
              <a:t>. </a:t>
            </a:r>
            <a:r>
              <a:rPr lang="en-US" sz="1600" err="1">
                <a:latin typeface="Georgia Pro"/>
                <a:cs typeface="Calibri"/>
              </a:rPr>
              <a:t>Tulkitse</a:t>
            </a:r>
            <a:r>
              <a:rPr lang="en-US" sz="1600" dirty="0">
                <a:latin typeface="Georgia Pro"/>
                <a:cs typeface="Calibri"/>
              </a:rPr>
              <a:t> </a:t>
            </a:r>
            <a:r>
              <a:rPr lang="en-US" sz="1600" err="1">
                <a:latin typeface="Georgia Pro"/>
                <a:cs typeface="Calibri"/>
              </a:rPr>
              <a:t>testin</a:t>
            </a:r>
            <a:r>
              <a:rPr lang="en-US" sz="1600" dirty="0">
                <a:latin typeface="Georgia Pro"/>
                <a:cs typeface="Calibri"/>
              </a:rPr>
              <a:t> </a:t>
            </a:r>
            <a:r>
              <a:rPr lang="en-US" sz="1600" err="1">
                <a:latin typeface="Georgia Pro"/>
                <a:cs typeface="Calibri"/>
              </a:rPr>
              <a:t>tulos</a:t>
            </a:r>
            <a:r>
              <a:rPr lang="en-US" sz="1600" dirty="0">
                <a:latin typeface="Georgia Pro"/>
                <a:cs typeface="Calibri"/>
              </a:rPr>
              <a:t> </a:t>
            </a:r>
            <a:r>
              <a:rPr lang="en-US" sz="1600" err="1">
                <a:latin typeface="Georgia Pro"/>
                <a:cs typeface="Calibri"/>
              </a:rPr>
              <a:t>suhteessa</a:t>
            </a:r>
            <a:r>
              <a:rPr lang="en-US" sz="1600" dirty="0">
                <a:latin typeface="Georgia Pro"/>
                <a:cs typeface="Calibri"/>
              </a:rPr>
              <a:t> </a:t>
            </a:r>
            <a:r>
              <a:rPr lang="en-US" sz="1600" err="1">
                <a:latin typeface="Georgia Pro"/>
                <a:cs typeface="Calibri"/>
              </a:rPr>
              <a:t>nollahypoteesiin</a:t>
            </a:r>
            <a:r>
              <a:rPr lang="en-US" sz="1600" dirty="0">
                <a:latin typeface="Georgia Pro"/>
                <a:cs typeface="Calibri"/>
              </a:rPr>
              <a:t> ja </a:t>
            </a:r>
            <a:r>
              <a:rPr lang="en-US" sz="1600" err="1">
                <a:latin typeface="Georgia Pro"/>
                <a:cs typeface="Calibri"/>
              </a:rPr>
              <a:t>vaihtoehtoiseen</a:t>
            </a:r>
            <a:r>
              <a:rPr lang="en-US" sz="1600" dirty="0">
                <a:latin typeface="Georgia Pro"/>
                <a:cs typeface="Calibri"/>
              </a:rPr>
              <a:t> </a:t>
            </a:r>
            <a:r>
              <a:rPr lang="en-US" sz="1600" err="1">
                <a:latin typeface="Georgia Pro"/>
                <a:cs typeface="Calibri"/>
              </a:rPr>
              <a:t>hypoteesiin</a:t>
            </a:r>
            <a:r>
              <a:rPr lang="en-US" sz="1600" dirty="0">
                <a:latin typeface="Georgia Pro"/>
                <a:cs typeface="Calibri"/>
              </a:rPr>
              <a:t> </a:t>
            </a:r>
            <a:r>
              <a:rPr lang="en-US" sz="1600" err="1">
                <a:latin typeface="Georgia Pro"/>
                <a:cs typeface="Calibri"/>
              </a:rPr>
              <a:t>sekä</a:t>
            </a:r>
            <a:r>
              <a:rPr lang="en-US" sz="1600" dirty="0">
                <a:latin typeface="Georgia Pro"/>
                <a:cs typeface="Calibri"/>
              </a:rPr>
              <a:t> </a:t>
            </a:r>
            <a:r>
              <a:rPr lang="en-US" sz="1600" err="1">
                <a:latin typeface="Georgia Pro"/>
                <a:cs typeface="Calibri"/>
              </a:rPr>
              <a:t>ryhmän</a:t>
            </a:r>
            <a:r>
              <a:rPr lang="en-US" sz="1600" dirty="0">
                <a:latin typeface="Georgia Pro"/>
                <a:cs typeface="Calibri"/>
              </a:rPr>
              <a:t> </a:t>
            </a:r>
            <a:r>
              <a:rPr lang="en-US" sz="1600" err="1">
                <a:latin typeface="Georgia Pro"/>
                <a:cs typeface="Calibri"/>
              </a:rPr>
              <a:t>yleiseen</a:t>
            </a:r>
            <a:r>
              <a:rPr lang="en-US" sz="1600" dirty="0">
                <a:latin typeface="Georgia Pro"/>
                <a:cs typeface="Calibri"/>
              </a:rPr>
              <a:t> </a:t>
            </a:r>
            <a:r>
              <a:rPr lang="en-US" sz="1600" err="1">
                <a:latin typeface="Georgia Pro"/>
                <a:cs typeface="Calibri"/>
              </a:rPr>
              <a:t>tutkimuskysymykseen</a:t>
            </a:r>
            <a:r>
              <a:rPr lang="en-US" sz="1600" dirty="0">
                <a:latin typeface="Georgia Pro"/>
                <a:cs typeface="Calibri"/>
              </a:rPr>
              <a:t>. </a:t>
            </a:r>
            <a:endParaRPr lang="en-US" sz="1600">
              <a:cs typeface="Calibri"/>
            </a:endParaRPr>
          </a:p>
          <a:p>
            <a:r>
              <a:rPr lang="en-US" sz="1600" err="1">
                <a:latin typeface="Georgia Pro"/>
                <a:cs typeface="Calibri"/>
              </a:rPr>
              <a:t>Kiinnitä</a:t>
            </a:r>
            <a:r>
              <a:rPr lang="en-US" sz="1600" dirty="0">
                <a:latin typeface="Georgia Pro"/>
                <a:cs typeface="Calibri"/>
              </a:rPr>
              <a:t> </a:t>
            </a:r>
            <a:r>
              <a:rPr lang="en-US" sz="1600" err="1">
                <a:latin typeface="Georgia Pro"/>
                <a:cs typeface="Calibri"/>
              </a:rPr>
              <a:t>huomiota</a:t>
            </a:r>
            <a:r>
              <a:rPr lang="en-US" sz="1600" dirty="0">
                <a:latin typeface="Georgia Pro"/>
                <a:cs typeface="Calibri"/>
              </a:rPr>
              <a:t> </a:t>
            </a:r>
            <a:r>
              <a:rPr lang="en-US" sz="1600" err="1">
                <a:latin typeface="Georgia Pro"/>
                <a:cs typeface="Calibri"/>
              </a:rPr>
              <a:t>siihen</a:t>
            </a:r>
            <a:r>
              <a:rPr lang="en-US" sz="1600" dirty="0">
                <a:latin typeface="Georgia Pro"/>
                <a:cs typeface="Calibri"/>
              </a:rPr>
              <a:t>, </a:t>
            </a:r>
            <a:r>
              <a:rPr lang="en-US" sz="1600" err="1">
                <a:latin typeface="Georgia Pro"/>
                <a:cs typeface="Calibri"/>
              </a:rPr>
              <a:t>että</a:t>
            </a:r>
            <a:r>
              <a:rPr lang="en-US" sz="1600" dirty="0">
                <a:latin typeface="Georgia Pro"/>
                <a:cs typeface="Calibri"/>
              </a:rPr>
              <a:t> </a:t>
            </a:r>
            <a:r>
              <a:rPr lang="en-US" sz="1600" err="1">
                <a:latin typeface="Georgia Pro"/>
                <a:cs typeface="Calibri"/>
              </a:rPr>
              <a:t>testattavan</a:t>
            </a:r>
            <a:r>
              <a:rPr lang="en-US" sz="1600" dirty="0">
                <a:latin typeface="Georgia Pro"/>
                <a:cs typeface="Calibri"/>
              </a:rPr>
              <a:t> </a:t>
            </a:r>
            <a:r>
              <a:rPr lang="en-US" sz="1600" err="1">
                <a:latin typeface="Georgia Pro"/>
                <a:cs typeface="Calibri"/>
              </a:rPr>
              <a:t>asian</a:t>
            </a:r>
            <a:r>
              <a:rPr lang="en-US" sz="1600" dirty="0">
                <a:latin typeface="Georgia Pro"/>
                <a:cs typeface="Calibri"/>
              </a:rPr>
              <a:t> </a:t>
            </a:r>
            <a:r>
              <a:rPr lang="en-US" sz="1600" err="1">
                <a:latin typeface="Georgia Pro"/>
                <a:cs typeface="Calibri"/>
              </a:rPr>
              <a:t>tulee</a:t>
            </a:r>
            <a:r>
              <a:rPr lang="en-US" sz="1600" dirty="0">
                <a:latin typeface="Georgia Pro"/>
                <a:cs typeface="Calibri"/>
              </a:rPr>
              <a:t> olla </a:t>
            </a:r>
            <a:r>
              <a:rPr lang="en-US" sz="1600" err="1">
                <a:latin typeface="Georgia Pro"/>
                <a:cs typeface="Calibri"/>
              </a:rPr>
              <a:t>merkityksellinen</a:t>
            </a:r>
            <a:r>
              <a:rPr lang="en-US" sz="1600" dirty="0">
                <a:latin typeface="Georgia Pro"/>
                <a:cs typeface="Calibri"/>
              </a:rPr>
              <a:t> </a:t>
            </a:r>
            <a:r>
              <a:rPr lang="en-US" sz="1600" err="1">
                <a:latin typeface="Georgia Pro"/>
                <a:cs typeface="Calibri"/>
              </a:rPr>
              <a:t>harjoitusryhmän</a:t>
            </a:r>
            <a:r>
              <a:rPr lang="en-US" sz="1600" dirty="0">
                <a:latin typeface="Georgia Pro"/>
                <a:cs typeface="Calibri"/>
              </a:rPr>
              <a:t> </a:t>
            </a:r>
            <a:r>
              <a:rPr lang="en-US" sz="1600" err="1">
                <a:latin typeface="Georgia Pro"/>
                <a:cs typeface="Calibri"/>
              </a:rPr>
              <a:t>tutkimuskysymyksen</a:t>
            </a:r>
            <a:r>
              <a:rPr lang="en-US" sz="1600" dirty="0">
                <a:latin typeface="Georgia Pro"/>
                <a:cs typeface="Calibri"/>
              </a:rPr>
              <a:t> </a:t>
            </a:r>
            <a:r>
              <a:rPr lang="en-US" sz="1600" err="1">
                <a:latin typeface="Georgia Pro"/>
                <a:cs typeface="Calibri"/>
              </a:rPr>
              <a:t>suhteen</a:t>
            </a:r>
            <a:r>
              <a:rPr lang="en-US" sz="1600" dirty="0">
                <a:latin typeface="Georgia Pro"/>
                <a:cs typeface="Calibri"/>
              </a:rPr>
              <a:t>. </a:t>
            </a:r>
            <a:r>
              <a:rPr lang="en-US" sz="1600" err="1">
                <a:latin typeface="Georgia Pro"/>
                <a:cs typeface="Calibri"/>
              </a:rPr>
              <a:t>Huomioi</a:t>
            </a:r>
            <a:r>
              <a:rPr lang="en-US" sz="1600" dirty="0">
                <a:latin typeface="Georgia Pro"/>
                <a:cs typeface="Calibri"/>
              </a:rPr>
              <a:t> </a:t>
            </a:r>
            <a:r>
              <a:rPr lang="en-US" sz="1600" err="1">
                <a:latin typeface="Georgia Pro"/>
                <a:cs typeface="Calibri"/>
              </a:rPr>
              <a:t>myös</a:t>
            </a:r>
            <a:r>
              <a:rPr lang="en-US" sz="1600" dirty="0">
                <a:latin typeface="Georgia Pro"/>
                <a:cs typeface="Calibri"/>
              </a:rPr>
              <a:t> </a:t>
            </a:r>
            <a:r>
              <a:rPr lang="en-US" sz="1600" err="1">
                <a:latin typeface="Georgia Pro"/>
                <a:cs typeface="Calibri"/>
              </a:rPr>
              <a:t>deskriptiivisessä</a:t>
            </a:r>
            <a:r>
              <a:rPr lang="en-US" sz="1600" dirty="0">
                <a:latin typeface="Georgia Pro"/>
                <a:cs typeface="Calibri"/>
              </a:rPr>
              <a:t> </a:t>
            </a:r>
            <a:r>
              <a:rPr lang="en-US" sz="1600" err="1">
                <a:latin typeface="Georgia Pro"/>
                <a:cs typeface="Calibri"/>
              </a:rPr>
              <a:t>kuvaajassa</a:t>
            </a:r>
            <a:r>
              <a:rPr lang="en-US" sz="1600" dirty="0">
                <a:latin typeface="Georgia Pro"/>
                <a:cs typeface="Calibri"/>
              </a:rPr>
              <a:t> </a:t>
            </a:r>
            <a:r>
              <a:rPr lang="en-US" sz="1600" err="1">
                <a:latin typeface="Georgia Pro"/>
                <a:cs typeface="Calibri"/>
              </a:rPr>
              <a:t>informaation</a:t>
            </a:r>
            <a:r>
              <a:rPr lang="en-US" sz="1600" dirty="0">
                <a:latin typeface="Georgia Pro"/>
                <a:cs typeface="Calibri"/>
              </a:rPr>
              <a:t> </a:t>
            </a:r>
            <a:r>
              <a:rPr lang="en-US" sz="1600" err="1">
                <a:latin typeface="Georgia Pro"/>
                <a:cs typeface="Calibri"/>
              </a:rPr>
              <a:t>esittämisen</a:t>
            </a:r>
            <a:r>
              <a:rPr lang="en-US" sz="1600" dirty="0">
                <a:latin typeface="Georgia Pro"/>
                <a:cs typeface="Calibri"/>
              </a:rPr>
              <a:t> </a:t>
            </a:r>
            <a:r>
              <a:rPr lang="en-US" sz="1600" err="1">
                <a:latin typeface="Georgia Pro"/>
                <a:cs typeface="Calibri"/>
              </a:rPr>
              <a:t>selkeys</a:t>
            </a:r>
            <a:r>
              <a:rPr lang="en-US" sz="1600" dirty="0">
                <a:latin typeface="Georgia Pro"/>
                <a:cs typeface="Calibri"/>
              </a:rPr>
              <a:t>. </a:t>
            </a:r>
            <a:r>
              <a:rPr lang="en-US" sz="1600" err="1">
                <a:latin typeface="Georgia Pro"/>
                <a:cs typeface="Calibri"/>
              </a:rPr>
              <a:t>Esteettisiä</a:t>
            </a:r>
            <a:r>
              <a:rPr lang="en-US" sz="1600" dirty="0">
                <a:latin typeface="Georgia Pro"/>
                <a:cs typeface="Calibri"/>
              </a:rPr>
              <a:t> </a:t>
            </a:r>
            <a:r>
              <a:rPr lang="en-US" sz="1600" err="1">
                <a:latin typeface="Georgia Pro"/>
                <a:cs typeface="Calibri"/>
              </a:rPr>
              <a:t>valintoja</a:t>
            </a:r>
            <a:r>
              <a:rPr lang="en-US" sz="1600" dirty="0">
                <a:latin typeface="Georgia Pro"/>
                <a:cs typeface="Calibri"/>
              </a:rPr>
              <a:t> </a:t>
            </a:r>
            <a:r>
              <a:rPr lang="en-US" sz="1600" err="1">
                <a:latin typeface="Georgia Pro"/>
                <a:cs typeface="Calibri"/>
              </a:rPr>
              <a:t>ei</a:t>
            </a:r>
            <a:r>
              <a:rPr lang="en-US" sz="1600" dirty="0">
                <a:latin typeface="Georgia Pro"/>
                <a:cs typeface="Calibri"/>
              </a:rPr>
              <a:t> </a:t>
            </a:r>
            <a:r>
              <a:rPr lang="en-US" sz="1600" err="1">
                <a:latin typeface="Georgia Pro"/>
                <a:cs typeface="Calibri"/>
              </a:rPr>
              <a:t>muuten</a:t>
            </a:r>
            <a:r>
              <a:rPr lang="en-US" sz="1600" dirty="0">
                <a:latin typeface="Georgia Pro"/>
                <a:cs typeface="Calibri"/>
              </a:rPr>
              <a:t> </a:t>
            </a:r>
            <a:r>
              <a:rPr lang="en-US" sz="1600" err="1">
                <a:latin typeface="Georgia Pro"/>
                <a:cs typeface="Calibri"/>
              </a:rPr>
              <a:t>tarvitse</a:t>
            </a:r>
            <a:r>
              <a:rPr lang="en-US" sz="1600" dirty="0">
                <a:latin typeface="Georgia Pro"/>
                <a:cs typeface="Calibri"/>
              </a:rPr>
              <a:t> </a:t>
            </a:r>
            <a:r>
              <a:rPr lang="en-US" sz="1600" err="1">
                <a:latin typeface="Georgia Pro"/>
                <a:cs typeface="Calibri"/>
              </a:rPr>
              <a:t>huomioida</a:t>
            </a:r>
            <a:r>
              <a:rPr lang="en-US" sz="1600" dirty="0">
                <a:latin typeface="Georgia Pro"/>
                <a:cs typeface="Calibri"/>
              </a:rPr>
              <a:t>. </a:t>
            </a:r>
          </a:p>
          <a:p>
            <a:r>
              <a:rPr lang="en-US" sz="1600" dirty="0">
                <a:latin typeface="Georgia Pro"/>
                <a:cs typeface="Calibri"/>
              </a:rPr>
              <a:t>Tee </a:t>
            </a:r>
            <a:r>
              <a:rPr lang="en-US" sz="1600" err="1">
                <a:latin typeface="Georgia Pro"/>
                <a:cs typeface="Calibri"/>
              </a:rPr>
              <a:t>kuvaaja</a:t>
            </a:r>
            <a:r>
              <a:rPr lang="en-US" sz="1600" dirty="0">
                <a:latin typeface="Georgia Pro"/>
                <a:cs typeface="Calibri"/>
              </a:rPr>
              <a:t> ja </a:t>
            </a:r>
            <a:r>
              <a:rPr lang="en-US" sz="1600" err="1">
                <a:latin typeface="Georgia Pro"/>
                <a:cs typeface="Calibri"/>
              </a:rPr>
              <a:t>testi</a:t>
            </a:r>
            <a:r>
              <a:rPr lang="en-US" sz="1600" dirty="0">
                <a:latin typeface="Georgia Pro"/>
                <a:cs typeface="Calibri"/>
              </a:rPr>
              <a:t> </a:t>
            </a:r>
            <a:r>
              <a:rPr lang="en-US" sz="1600" err="1">
                <a:latin typeface="Georgia Pro"/>
                <a:cs typeface="Calibri"/>
              </a:rPr>
              <a:t>Excelissä</a:t>
            </a:r>
            <a:r>
              <a:rPr lang="en-US" sz="1600" dirty="0">
                <a:latin typeface="Georgia Pro"/>
                <a:cs typeface="Calibri"/>
              </a:rPr>
              <a:t>. </a:t>
            </a:r>
            <a:r>
              <a:rPr lang="en-US" sz="1600" err="1">
                <a:latin typeface="Georgia Pro"/>
                <a:cs typeface="Calibri"/>
              </a:rPr>
              <a:t>Palauta</a:t>
            </a:r>
            <a:r>
              <a:rPr lang="en-US" sz="1600" dirty="0">
                <a:latin typeface="Georgia Pro"/>
                <a:cs typeface="Calibri"/>
              </a:rPr>
              <a:t> </a:t>
            </a:r>
            <a:r>
              <a:rPr lang="en-US" sz="1600" err="1">
                <a:latin typeface="Georgia Pro"/>
                <a:cs typeface="Calibri"/>
              </a:rPr>
              <a:t>sekä</a:t>
            </a:r>
            <a:r>
              <a:rPr lang="en-US" sz="1600" dirty="0">
                <a:latin typeface="Georgia Pro"/>
                <a:cs typeface="Calibri"/>
              </a:rPr>
              <a:t> </a:t>
            </a:r>
            <a:r>
              <a:rPr lang="en-US" sz="1600" err="1">
                <a:latin typeface="Georgia Pro"/>
                <a:cs typeface="Calibri"/>
              </a:rPr>
              <a:t>työtiedosto</a:t>
            </a:r>
            <a:r>
              <a:rPr lang="en-US" sz="1600" dirty="0">
                <a:latin typeface="Georgia Pro"/>
                <a:cs typeface="Calibri"/>
              </a:rPr>
              <a:t>, </a:t>
            </a:r>
            <a:r>
              <a:rPr lang="en-US" sz="1600" err="1">
                <a:latin typeface="Georgia Pro"/>
                <a:cs typeface="Calibri"/>
              </a:rPr>
              <a:t>jossa</a:t>
            </a:r>
            <a:r>
              <a:rPr lang="en-US" sz="1600" dirty="0">
                <a:latin typeface="Georgia Pro"/>
                <a:cs typeface="Calibri"/>
              </a:rPr>
              <a:t> </a:t>
            </a:r>
            <a:r>
              <a:rPr lang="en-US" sz="1600" err="1">
                <a:latin typeface="Georgia Pro"/>
                <a:cs typeface="Calibri"/>
              </a:rPr>
              <a:t>näkyvät</a:t>
            </a:r>
            <a:r>
              <a:rPr lang="en-US" sz="1600" dirty="0">
                <a:latin typeface="Georgia Pro"/>
                <a:cs typeface="Calibri"/>
              </a:rPr>
              <a:t> </a:t>
            </a:r>
            <a:r>
              <a:rPr lang="en-US" sz="1600" err="1">
                <a:latin typeface="Georgia Pro"/>
                <a:cs typeface="Calibri"/>
              </a:rPr>
              <a:t>testin</a:t>
            </a:r>
            <a:r>
              <a:rPr lang="en-US" sz="1600" dirty="0">
                <a:latin typeface="Georgia Pro"/>
                <a:cs typeface="Calibri"/>
              </a:rPr>
              <a:t> </a:t>
            </a:r>
            <a:r>
              <a:rPr lang="en-US" sz="1600" err="1">
                <a:latin typeface="Georgia Pro"/>
                <a:cs typeface="Calibri"/>
              </a:rPr>
              <a:t>välivaiheet</a:t>
            </a:r>
            <a:r>
              <a:rPr lang="en-US" sz="1600" dirty="0">
                <a:latin typeface="Georgia Pro"/>
                <a:cs typeface="Calibri"/>
              </a:rPr>
              <a:t> </a:t>
            </a:r>
            <a:r>
              <a:rPr lang="en-US" sz="1600" err="1">
                <a:latin typeface="Georgia Pro"/>
                <a:cs typeface="Calibri"/>
              </a:rPr>
              <a:t>sekä</a:t>
            </a:r>
            <a:r>
              <a:rPr lang="en-US" sz="1600" dirty="0">
                <a:latin typeface="Georgia Pro"/>
                <a:cs typeface="Calibri"/>
              </a:rPr>
              <a:t> </a:t>
            </a:r>
            <a:r>
              <a:rPr lang="en-US" sz="1600" err="1">
                <a:latin typeface="Georgia Pro"/>
                <a:cs typeface="Calibri"/>
              </a:rPr>
              <a:t>noin</a:t>
            </a:r>
            <a:r>
              <a:rPr lang="en-US" sz="1600" dirty="0">
                <a:latin typeface="Georgia Pro"/>
                <a:cs typeface="Calibri"/>
              </a:rPr>
              <a:t> 200:n </a:t>
            </a:r>
            <a:r>
              <a:rPr lang="en-US" sz="1600" err="1">
                <a:latin typeface="Georgia Pro"/>
                <a:cs typeface="Calibri"/>
              </a:rPr>
              <a:t>sanan</a:t>
            </a:r>
            <a:r>
              <a:rPr lang="en-US" sz="1600" dirty="0">
                <a:latin typeface="Georgia Pro"/>
                <a:cs typeface="Calibri"/>
              </a:rPr>
              <a:t> </a:t>
            </a:r>
            <a:r>
              <a:rPr lang="en-US" sz="1600" err="1">
                <a:latin typeface="Georgia Pro"/>
                <a:cs typeface="Calibri"/>
              </a:rPr>
              <a:t>mittainen</a:t>
            </a:r>
            <a:r>
              <a:rPr lang="en-US" sz="1600" dirty="0">
                <a:latin typeface="Georgia Pro"/>
                <a:cs typeface="Calibri"/>
              </a:rPr>
              <a:t> </a:t>
            </a:r>
            <a:r>
              <a:rPr lang="en-US" sz="1600" err="1">
                <a:latin typeface="Georgia Pro"/>
                <a:cs typeface="Calibri"/>
              </a:rPr>
              <a:t>teksti</a:t>
            </a:r>
            <a:r>
              <a:rPr lang="en-US" sz="1600" dirty="0">
                <a:latin typeface="Georgia Pro"/>
                <a:cs typeface="Calibri"/>
              </a:rPr>
              <a:t>, </a:t>
            </a:r>
            <a:r>
              <a:rPr lang="en-US" sz="1600" err="1">
                <a:latin typeface="Georgia Pro"/>
                <a:cs typeface="Calibri"/>
              </a:rPr>
              <a:t>jossa</a:t>
            </a:r>
            <a:r>
              <a:rPr lang="en-US" sz="1600" dirty="0">
                <a:latin typeface="Georgia Pro"/>
                <a:cs typeface="Calibri"/>
              </a:rPr>
              <a:t> </a:t>
            </a:r>
            <a:r>
              <a:rPr lang="en-US" sz="1600" err="1">
                <a:latin typeface="Georgia Pro"/>
                <a:cs typeface="Calibri"/>
              </a:rPr>
              <a:t>selitetään</a:t>
            </a:r>
            <a:r>
              <a:rPr lang="en-US" sz="1600" dirty="0">
                <a:latin typeface="Georgia Pro"/>
                <a:cs typeface="Calibri"/>
              </a:rPr>
              <a:t> </a:t>
            </a:r>
            <a:r>
              <a:rPr lang="en-US" sz="1600" err="1">
                <a:latin typeface="Georgia Pro"/>
                <a:cs typeface="Calibri"/>
              </a:rPr>
              <a:t>mitä</a:t>
            </a:r>
            <a:r>
              <a:rPr lang="en-US" sz="1600" dirty="0">
                <a:latin typeface="Georgia Pro"/>
                <a:cs typeface="Calibri"/>
              </a:rPr>
              <a:t> </a:t>
            </a:r>
            <a:r>
              <a:rPr lang="en-US" sz="1600" err="1">
                <a:latin typeface="Georgia Pro"/>
                <a:cs typeface="Calibri"/>
              </a:rPr>
              <a:t>testattiin</a:t>
            </a:r>
            <a:r>
              <a:rPr lang="en-US" sz="1600" dirty="0">
                <a:latin typeface="Georgia Pro"/>
                <a:cs typeface="Calibri"/>
              </a:rPr>
              <a:t> ja </a:t>
            </a:r>
            <a:r>
              <a:rPr lang="en-US" sz="1600" err="1">
                <a:latin typeface="Georgia Pro"/>
                <a:cs typeface="Calibri"/>
              </a:rPr>
              <a:t>miksi</a:t>
            </a:r>
            <a:r>
              <a:rPr lang="en-US" sz="1600" dirty="0">
                <a:latin typeface="Georgia Pro"/>
                <a:cs typeface="Calibri"/>
              </a:rPr>
              <a:t>, </a:t>
            </a:r>
            <a:r>
              <a:rPr lang="en-US" sz="1600" err="1">
                <a:latin typeface="Georgia Pro"/>
                <a:cs typeface="Calibri"/>
              </a:rPr>
              <a:t>mikä</a:t>
            </a:r>
            <a:r>
              <a:rPr lang="en-US" sz="1600" dirty="0">
                <a:latin typeface="Georgia Pro"/>
                <a:cs typeface="Calibri"/>
              </a:rPr>
              <a:t> </a:t>
            </a:r>
            <a:r>
              <a:rPr lang="en-US" sz="1600" err="1">
                <a:latin typeface="Georgia Pro"/>
                <a:cs typeface="Calibri"/>
              </a:rPr>
              <a:t>tulos</a:t>
            </a:r>
            <a:r>
              <a:rPr lang="en-US" sz="1600" dirty="0">
                <a:latin typeface="Georgia Pro"/>
                <a:cs typeface="Calibri"/>
              </a:rPr>
              <a:t> </a:t>
            </a:r>
            <a:r>
              <a:rPr lang="en-US" sz="1600" err="1">
                <a:latin typeface="Georgia Pro"/>
                <a:cs typeface="Calibri"/>
              </a:rPr>
              <a:t>oli</a:t>
            </a:r>
            <a:r>
              <a:rPr lang="en-US" sz="1600" dirty="0">
                <a:latin typeface="Georgia Pro"/>
                <a:cs typeface="Calibri"/>
              </a:rPr>
              <a:t> ja </a:t>
            </a:r>
            <a:r>
              <a:rPr lang="en-US" sz="1600" err="1">
                <a:latin typeface="Georgia Pro"/>
                <a:cs typeface="Calibri"/>
              </a:rPr>
              <a:t>mikä</a:t>
            </a:r>
            <a:r>
              <a:rPr lang="en-US" sz="1600" dirty="0">
                <a:latin typeface="Georgia Pro"/>
                <a:cs typeface="Calibri"/>
              </a:rPr>
              <a:t> </a:t>
            </a:r>
            <a:r>
              <a:rPr lang="en-US" sz="1600" err="1">
                <a:latin typeface="Georgia Pro"/>
                <a:cs typeface="Calibri"/>
              </a:rPr>
              <a:t>sen</a:t>
            </a:r>
            <a:r>
              <a:rPr lang="en-US" sz="1600" dirty="0">
                <a:latin typeface="Georgia Pro"/>
                <a:cs typeface="Calibri"/>
              </a:rPr>
              <a:t> </a:t>
            </a:r>
            <a:r>
              <a:rPr lang="en-US" sz="1600" err="1">
                <a:latin typeface="Georgia Pro"/>
                <a:cs typeface="Calibri"/>
              </a:rPr>
              <a:t>merkitys</a:t>
            </a:r>
            <a:r>
              <a:rPr lang="en-US" sz="1600" dirty="0">
                <a:latin typeface="Georgia Pro"/>
                <a:cs typeface="Calibri"/>
              </a:rPr>
              <a:t> on </a:t>
            </a:r>
            <a:r>
              <a:rPr lang="en-US" sz="1600" err="1">
                <a:latin typeface="Georgia Pro"/>
                <a:cs typeface="Calibri"/>
              </a:rPr>
              <a:t>hypoteesien</a:t>
            </a:r>
            <a:r>
              <a:rPr lang="en-US" sz="1600" dirty="0">
                <a:latin typeface="Georgia Pro"/>
                <a:cs typeface="Calibri"/>
              </a:rPr>
              <a:t> ja </a:t>
            </a:r>
            <a:r>
              <a:rPr lang="en-US" sz="1600" err="1">
                <a:latin typeface="Georgia Pro"/>
                <a:cs typeface="Calibri"/>
              </a:rPr>
              <a:t>ryhmän</a:t>
            </a:r>
            <a:r>
              <a:rPr lang="en-US" sz="1600" dirty="0">
                <a:latin typeface="Georgia Pro"/>
                <a:cs typeface="Calibri"/>
              </a:rPr>
              <a:t> </a:t>
            </a:r>
            <a:r>
              <a:rPr lang="en-US" sz="1600" err="1">
                <a:latin typeface="Georgia Pro"/>
                <a:cs typeface="Calibri"/>
              </a:rPr>
              <a:t>tutkimuskysymyksen</a:t>
            </a:r>
            <a:r>
              <a:rPr lang="en-US" sz="1600" dirty="0">
                <a:latin typeface="Georgia Pro"/>
                <a:cs typeface="Calibri"/>
              </a:rPr>
              <a:t> </a:t>
            </a:r>
            <a:r>
              <a:rPr lang="en-US" sz="1600" err="1">
                <a:latin typeface="Georgia Pro"/>
                <a:cs typeface="Calibri"/>
              </a:rPr>
              <a:t>suhteen</a:t>
            </a:r>
            <a:r>
              <a:rPr lang="en-US" sz="1600" dirty="0">
                <a:latin typeface="Georgia Pro"/>
                <a:cs typeface="Calibri"/>
              </a:rPr>
              <a:t>. </a:t>
            </a:r>
            <a:r>
              <a:rPr lang="en-US" sz="1600" err="1">
                <a:latin typeface="Georgia Pro"/>
                <a:cs typeface="Calibri"/>
              </a:rPr>
              <a:t>Palauta</a:t>
            </a:r>
            <a:r>
              <a:rPr lang="en-US" sz="1600" dirty="0">
                <a:latin typeface="Georgia Pro"/>
                <a:cs typeface="Calibri"/>
              </a:rPr>
              <a:t> </a:t>
            </a:r>
            <a:r>
              <a:rPr lang="en-US" sz="1600" err="1">
                <a:latin typeface="Georgia Pro"/>
                <a:cs typeface="Calibri"/>
              </a:rPr>
              <a:t>Excelin</a:t>
            </a:r>
            <a:r>
              <a:rPr lang="en-US" sz="1600" dirty="0">
                <a:latin typeface="Georgia Pro"/>
                <a:cs typeface="Calibri"/>
              </a:rPr>
              <a:t> </a:t>
            </a:r>
            <a:r>
              <a:rPr lang="en-US" sz="1600" err="1">
                <a:latin typeface="Georgia Pro"/>
                <a:cs typeface="Calibri"/>
              </a:rPr>
              <a:t>työtiedosto</a:t>
            </a:r>
            <a:r>
              <a:rPr lang="en-US" sz="1600" dirty="0">
                <a:latin typeface="Georgia Pro"/>
                <a:cs typeface="Calibri"/>
              </a:rPr>
              <a:t> Excel-</a:t>
            </a:r>
            <a:r>
              <a:rPr lang="en-US" sz="1600" err="1">
                <a:latin typeface="Georgia Pro"/>
                <a:cs typeface="Calibri"/>
              </a:rPr>
              <a:t>tiedostona</a:t>
            </a:r>
            <a:r>
              <a:rPr lang="en-US" sz="1600" dirty="0">
                <a:latin typeface="Georgia Pro"/>
                <a:cs typeface="Calibri"/>
              </a:rPr>
              <a:t> ja </a:t>
            </a:r>
            <a:r>
              <a:rPr lang="en-US" sz="1600" err="1">
                <a:latin typeface="Georgia Pro"/>
                <a:cs typeface="Calibri"/>
              </a:rPr>
              <a:t>tulkitseva</a:t>
            </a:r>
            <a:r>
              <a:rPr lang="en-US" sz="1600" dirty="0">
                <a:latin typeface="Georgia Pro"/>
                <a:cs typeface="Calibri"/>
              </a:rPr>
              <a:t> </a:t>
            </a:r>
            <a:r>
              <a:rPr lang="en-US" sz="1600" err="1">
                <a:latin typeface="Georgia Pro"/>
                <a:cs typeface="Calibri"/>
              </a:rPr>
              <a:t>teksti</a:t>
            </a:r>
            <a:r>
              <a:rPr lang="en-US" sz="1600" dirty="0">
                <a:latin typeface="Georgia Pro"/>
                <a:cs typeface="Calibri"/>
              </a:rPr>
              <a:t> </a:t>
            </a:r>
            <a:r>
              <a:rPr lang="en-US" sz="1600" err="1">
                <a:latin typeface="Georgia Pro"/>
                <a:cs typeface="Calibri"/>
              </a:rPr>
              <a:t>joko</a:t>
            </a:r>
            <a:r>
              <a:rPr lang="en-US" sz="1600" dirty="0">
                <a:latin typeface="Georgia Pro"/>
                <a:cs typeface="Calibri"/>
              </a:rPr>
              <a:t> Word- tai pdf-</a:t>
            </a:r>
            <a:r>
              <a:rPr lang="en-US" sz="1600" err="1">
                <a:latin typeface="Georgia Pro"/>
                <a:cs typeface="Calibri"/>
              </a:rPr>
              <a:t>tiedostona</a:t>
            </a:r>
            <a:r>
              <a:rPr lang="en-US" sz="1600" dirty="0">
                <a:latin typeface="Georgia Pro"/>
                <a:cs typeface="Calibri"/>
              </a:rPr>
              <a:t>. </a:t>
            </a:r>
          </a:p>
          <a:p>
            <a:r>
              <a:rPr lang="en-US" sz="1600" dirty="0">
                <a:latin typeface="Georgia Pro"/>
                <a:ea typeface="+mn-lt"/>
                <a:cs typeface="+mn-lt"/>
              </a:rPr>
              <a:t>Dl 29.3 </a:t>
            </a:r>
            <a:r>
              <a:rPr lang="en-US" sz="1600" dirty="0" err="1">
                <a:latin typeface="Georgia Pro"/>
                <a:ea typeface="+mn-lt"/>
                <a:cs typeface="+mn-lt"/>
              </a:rPr>
              <a:t>klo</a:t>
            </a:r>
            <a:r>
              <a:rPr lang="en-US" sz="1600" dirty="0">
                <a:latin typeface="Georgia Pro"/>
                <a:ea typeface="+mn-lt"/>
                <a:cs typeface="+mn-lt"/>
              </a:rPr>
              <a:t> 12</a:t>
            </a:r>
            <a:endParaRPr lang="en-US" sz="1600" dirty="0">
              <a:latin typeface="Georgia Pro"/>
              <a:cs typeface="Calibri"/>
            </a:endParaRPr>
          </a:p>
        </p:txBody>
      </p:sp>
      <p:pic>
        <p:nvPicPr>
          <p:cNvPr id="12" name="Picture 11" descr="Topographic Maps and Slopes">
            <a:extLst>
              <a:ext uri="{FF2B5EF4-FFF2-40B4-BE49-F238E27FC236}">
                <a16:creationId xmlns:a16="http://schemas.microsoft.com/office/drawing/2014/main" id="{DDDF92E9-032F-4C43-828E-35D9E534E7BB}"/>
              </a:ext>
            </a:extLst>
          </p:cNvPr>
          <p:cNvPicPr>
            <a:picLocks noChangeAspect="1"/>
          </p:cNvPicPr>
          <p:nvPr/>
        </p:nvPicPr>
        <p:blipFill rotWithShape="1">
          <a:blip r:embed="rId2"/>
          <a:srcRect l="1855" r="1855"/>
          <a:stretch/>
        </p:blipFill>
        <p:spPr>
          <a:xfrm>
            <a:off x="6913724"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4612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F09C-2E4A-17BF-993B-0432887CD57C}"/>
              </a:ext>
            </a:extLst>
          </p:cNvPr>
          <p:cNvSpPr>
            <a:spLocks noGrp="1"/>
          </p:cNvSpPr>
          <p:nvPr>
            <p:ph type="title"/>
          </p:nvPr>
        </p:nvSpPr>
        <p:spPr>
          <a:xfrm>
            <a:off x="6513788" y="365125"/>
            <a:ext cx="4840010" cy="1807305"/>
          </a:xfrm>
        </p:spPr>
        <p:txBody>
          <a:bodyPr>
            <a:normAutofit/>
          </a:bodyPr>
          <a:lstStyle/>
          <a:p>
            <a:endParaRPr lang="en-US">
              <a:ea typeface="Calibri Light"/>
              <a:cs typeface="Calibri Light"/>
            </a:endParaRPr>
          </a:p>
        </p:txBody>
      </p:sp>
      <p:pic>
        <p:nvPicPr>
          <p:cNvPr id="5" name="Picture 4" descr="Topographic Maps and Slopes">
            <a:extLst>
              <a:ext uri="{FF2B5EF4-FFF2-40B4-BE49-F238E27FC236}">
                <a16:creationId xmlns:a16="http://schemas.microsoft.com/office/drawing/2014/main" id="{17A92A7D-0C6C-E087-BCF9-E144E189A3B0}"/>
              </a:ext>
            </a:extLst>
          </p:cNvPr>
          <p:cNvPicPr>
            <a:picLocks noChangeAspect="1"/>
          </p:cNvPicPr>
          <p:nvPr/>
        </p:nvPicPr>
        <p:blipFill rotWithShape="1">
          <a:blip r:embed="rId3"/>
          <a:srcRect l="614" r="61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C6BB8D7-58A4-50F7-8A1F-2EE56CF7940F}"/>
              </a:ext>
            </a:extLst>
          </p:cNvPr>
          <p:cNvSpPr>
            <a:spLocks noGrp="1"/>
          </p:cNvSpPr>
          <p:nvPr>
            <p:ph idx="1"/>
          </p:nvPr>
        </p:nvSpPr>
        <p:spPr>
          <a:xfrm>
            <a:off x="6115204" y="1266497"/>
            <a:ext cx="5824748" cy="3843666"/>
          </a:xfrm>
        </p:spPr>
        <p:txBody>
          <a:bodyPr vert="horz" lIns="91440" tIns="45720" rIns="91440" bIns="45720" rtlCol="0" anchor="t">
            <a:noAutofit/>
          </a:bodyPr>
          <a:lstStyle/>
          <a:p>
            <a:pPr marL="0" indent="0">
              <a:buNone/>
            </a:pPr>
            <a:endParaRPr lang="en-US" sz="1400">
              <a:cs typeface="Calibri"/>
            </a:endParaRPr>
          </a:p>
          <a:p>
            <a:r>
              <a:rPr lang="en-US" sz="1800" err="1">
                <a:latin typeface="Georgia Pro"/>
                <a:ea typeface="Calibri"/>
                <a:cs typeface="Arial"/>
              </a:rPr>
              <a:t>Todellisuudessa</a:t>
            </a:r>
            <a:r>
              <a:rPr lang="en-US" sz="1800">
                <a:latin typeface="Georgia Pro"/>
                <a:ea typeface="Calibri"/>
                <a:cs typeface="Arial"/>
              </a:rPr>
              <a:t> </a:t>
            </a:r>
            <a:r>
              <a:rPr lang="en-US" sz="1800" err="1">
                <a:latin typeface="Georgia Pro"/>
                <a:ea typeface="Calibri"/>
                <a:cs typeface="Arial"/>
              </a:rPr>
              <a:t>tilastollisia</a:t>
            </a:r>
            <a:r>
              <a:rPr lang="en-US" sz="1800">
                <a:latin typeface="Georgia Pro"/>
                <a:ea typeface="Calibri"/>
                <a:cs typeface="Arial"/>
              </a:rPr>
              <a:t> </a:t>
            </a:r>
            <a:r>
              <a:rPr lang="en-US" sz="1800" err="1">
                <a:latin typeface="Georgia Pro"/>
                <a:ea typeface="Calibri"/>
                <a:cs typeface="Arial"/>
              </a:rPr>
              <a:t>testejä</a:t>
            </a:r>
            <a:r>
              <a:rPr lang="en-US" sz="1800">
                <a:latin typeface="Georgia Pro"/>
                <a:ea typeface="Calibri"/>
                <a:cs typeface="Arial"/>
              </a:rPr>
              <a:t> on </a:t>
            </a:r>
            <a:r>
              <a:rPr lang="en-US" sz="1800" err="1">
                <a:latin typeface="Georgia Pro"/>
                <a:ea typeface="Calibri"/>
                <a:cs typeface="Arial"/>
              </a:rPr>
              <a:t>monia</a:t>
            </a:r>
            <a:r>
              <a:rPr lang="en-US" sz="1800">
                <a:latin typeface="Georgia Pro"/>
                <a:ea typeface="Calibri"/>
                <a:cs typeface="Arial"/>
              </a:rPr>
              <a:t> ja </a:t>
            </a:r>
            <a:r>
              <a:rPr lang="en-US" sz="1800" err="1">
                <a:latin typeface="Georgia Pro"/>
                <a:ea typeface="Calibri"/>
                <a:cs typeface="Arial"/>
              </a:rPr>
              <a:t>eri</a:t>
            </a:r>
            <a:r>
              <a:rPr lang="en-US" sz="1800">
                <a:latin typeface="Georgia Pro"/>
                <a:ea typeface="Calibri"/>
                <a:cs typeface="Arial"/>
              </a:rPr>
              <a:t> </a:t>
            </a:r>
            <a:r>
              <a:rPr lang="en-US" sz="1800" err="1">
                <a:latin typeface="Georgia Pro"/>
                <a:ea typeface="Calibri"/>
                <a:cs typeface="Arial"/>
              </a:rPr>
              <a:t>testit</a:t>
            </a:r>
            <a:r>
              <a:rPr lang="en-US" sz="1800">
                <a:latin typeface="Georgia Pro"/>
                <a:ea typeface="Calibri"/>
                <a:cs typeface="Arial"/>
              </a:rPr>
              <a:t> </a:t>
            </a:r>
            <a:r>
              <a:rPr lang="en-US" sz="1800" err="1">
                <a:latin typeface="Georgia Pro"/>
                <a:ea typeface="Calibri"/>
                <a:cs typeface="Arial"/>
              </a:rPr>
              <a:t>testaavat</a:t>
            </a:r>
            <a:r>
              <a:rPr lang="en-US" sz="1800">
                <a:latin typeface="Georgia Pro"/>
                <a:ea typeface="Calibri"/>
                <a:cs typeface="Arial"/>
              </a:rPr>
              <a:t> </a:t>
            </a:r>
            <a:r>
              <a:rPr lang="en-US" sz="1800" err="1">
                <a:latin typeface="Georgia Pro"/>
                <a:ea typeface="Calibri"/>
                <a:cs typeface="Arial"/>
              </a:rPr>
              <a:t>eri</a:t>
            </a:r>
            <a:r>
              <a:rPr lang="en-US" sz="1800">
                <a:latin typeface="Georgia Pro"/>
                <a:ea typeface="Calibri"/>
                <a:cs typeface="Arial"/>
              </a:rPr>
              <a:t> </a:t>
            </a:r>
            <a:r>
              <a:rPr lang="en-US" sz="1800" err="1">
                <a:latin typeface="Georgia Pro"/>
                <a:ea typeface="Calibri"/>
                <a:cs typeface="Arial"/>
              </a:rPr>
              <a:t>asioita</a:t>
            </a:r>
            <a:r>
              <a:rPr lang="en-US" sz="1800">
                <a:latin typeface="Georgia Pro"/>
                <a:ea typeface="Calibri"/>
                <a:cs typeface="Arial"/>
              </a:rPr>
              <a:t> (</a:t>
            </a:r>
            <a:r>
              <a:rPr lang="en-US" sz="1800" err="1">
                <a:latin typeface="Georgia Pro"/>
                <a:ea typeface="Calibri"/>
                <a:cs typeface="Arial"/>
              </a:rPr>
              <a:t>esim</a:t>
            </a:r>
            <a:r>
              <a:rPr lang="en-US" sz="1800">
                <a:latin typeface="Georgia Pro"/>
                <a:ea typeface="Calibri"/>
                <a:cs typeface="Arial"/>
              </a:rPr>
              <a:t>. </a:t>
            </a:r>
            <a:r>
              <a:rPr lang="en-US" sz="1800" err="1">
                <a:latin typeface="Georgia Pro"/>
                <a:ea typeface="Calibri"/>
                <a:cs typeface="Arial"/>
              </a:rPr>
              <a:t>ryhmien</a:t>
            </a:r>
            <a:r>
              <a:rPr lang="en-US" sz="1800">
                <a:latin typeface="Georgia Pro"/>
                <a:ea typeface="Calibri"/>
                <a:cs typeface="Arial"/>
              </a:rPr>
              <a:t> </a:t>
            </a:r>
            <a:r>
              <a:rPr lang="en-US" sz="1800" err="1">
                <a:latin typeface="Georgia Pro"/>
                <a:ea typeface="Calibri"/>
                <a:cs typeface="Arial"/>
              </a:rPr>
              <a:t>keskiarvojen</a:t>
            </a:r>
            <a:r>
              <a:rPr lang="en-US" sz="1800">
                <a:latin typeface="Georgia Pro"/>
                <a:ea typeface="Calibri"/>
                <a:cs typeface="Arial"/>
              </a:rPr>
              <a:t> </a:t>
            </a:r>
            <a:r>
              <a:rPr lang="en-US" sz="1800" err="1">
                <a:latin typeface="Georgia Pro"/>
                <a:ea typeface="Calibri"/>
                <a:cs typeface="Arial"/>
              </a:rPr>
              <a:t>välillä</a:t>
            </a:r>
            <a:r>
              <a:rPr lang="en-US" sz="1800">
                <a:latin typeface="Georgia Pro"/>
                <a:ea typeface="Calibri"/>
                <a:cs typeface="Arial"/>
              </a:rPr>
              <a:t> </a:t>
            </a:r>
            <a:r>
              <a:rPr lang="en-US" sz="1800" err="1">
                <a:latin typeface="Georgia Pro"/>
                <a:ea typeface="Calibri"/>
                <a:cs typeface="Arial"/>
              </a:rPr>
              <a:t>tilastollisesti</a:t>
            </a:r>
            <a:r>
              <a:rPr lang="en-US" sz="1800">
                <a:latin typeface="Georgia Pro"/>
                <a:ea typeface="Calibri"/>
                <a:cs typeface="Arial"/>
              </a:rPr>
              <a:t> </a:t>
            </a:r>
            <a:r>
              <a:rPr lang="en-US" sz="1800" err="1">
                <a:latin typeface="Georgia Pro"/>
                <a:ea typeface="Calibri"/>
                <a:cs typeface="Arial"/>
              </a:rPr>
              <a:t>merkittävää</a:t>
            </a:r>
            <a:r>
              <a:rPr lang="en-US" sz="1800">
                <a:latin typeface="Georgia Pro"/>
                <a:ea typeface="Calibri"/>
                <a:cs typeface="Arial"/>
              </a:rPr>
              <a:t> </a:t>
            </a:r>
            <a:r>
              <a:rPr lang="en-US" sz="1800" err="1">
                <a:latin typeface="Georgia Pro"/>
                <a:ea typeface="Calibri"/>
                <a:cs typeface="Arial"/>
              </a:rPr>
              <a:t>eroa</a:t>
            </a:r>
            <a:r>
              <a:rPr lang="en-US" sz="1800">
                <a:latin typeface="Georgia Pro"/>
                <a:ea typeface="Calibri"/>
                <a:cs typeface="Arial"/>
              </a:rPr>
              <a:t>, </a:t>
            </a:r>
            <a:r>
              <a:rPr lang="en-US" sz="1800" err="1">
                <a:latin typeface="Georgia Pro"/>
                <a:ea typeface="Calibri"/>
                <a:cs typeface="Arial"/>
              </a:rPr>
              <a:t>mikä</a:t>
            </a:r>
            <a:r>
              <a:rPr lang="en-US" sz="1800">
                <a:latin typeface="Georgia Pro"/>
                <a:ea typeface="Calibri"/>
                <a:cs typeface="Arial"/>
              </a:rPr>
              <a:t> </a:t>
            </a:r>
            <a:r>
              <a:rPr lang="en-US" sz="1800" err="1">
                <a:latin typeface="Georgia Pro"/>
                <a:ea typeface="Calibri"/>
                <a:cs typeface="Arial"/>
              </a:rPr>
              <a:t>vaikutus</a:t>
            </a:r>
            <a:r>
              <a:rPr lang="en-US" sz="1800">
                <a:latin typeface="Georgia Pro"/>
                <a:ea typeface="Calibri"/>
                <a:cs typeface="Arial"/>
              </a:rPr>
              <a:t> </a:t>
            </a:r>
            <a:r>
              <a:rPr lang="en-US" sz="1800" err="1">
                <a:latin typeface="Georgia Pro"/>
                <a:ea typeface="Calibri"/>
                <a:cs typeface="Arial"/>
              </a:rPr>
              <a:t>muuttujalla</a:t>
            </a:r>
            <a:r>
              <a:rPr lang="en-US" sz="1800">
                <a:latin typeface="Georgia Pro"/>
                <a:ea typeface="Calibri"/>
                <a:cs typeface="Arial"/>
              </a:rPr>
              <a:t> x on </a:t>
            </a:r>
            <a:r>
              <a:rPr lang="en-US" sz="1800" err="1">
                <a:latin typeface="Georgia Pro"/>
                <a:ea typeface="Calibri"/>
                <a:cs typeface="Arial"/>
              </a:rPr>
              <a:t>muuttujaan</a:t>
            </a:r>
            <a:r>
              <a:rPr lang="en-US" sz="1800">
                <a:latin typeface="Georgia Pro"/>
                <a:ea typeface="Calibri"/>
                <a:cs typeface="Arial"/>
              </a:rPr>
              <a:t> y, </a:t>
            </a:r>
            <a:r>
              <a:rPr lang="en-US" sz="1800" err="1">
                <a:latin typeface="Georgia Pro"/>
                <a:ea typeface="Calibri"/>
                <a:cs typeface="Arial"/>
              </a:rPr>
              <a:t>onko</a:t>
            </a:r>
            <a:r>
              <a:rPr lang="en-US" sz="1800">
                <a:latin typeface="Georgia Pro"/>
                <a:ea typeface="Calibri"/>
                <a:cs typeface="Arial"/>
              </a:rPr>
              <a:t> </a:t>
            </a:r>
            <a:r>
              <a:rPr lang="en-US" sz="1800" err="1">
                <a:latin typeface="Georgia Pro"/>
                <a:ea typeface="Calibri"/>
                <a:cs typeface="Arial"/>
              </a:rPr>
              <a:t>muuttujien</a:t>
            </a:r>
            <a:r>
              <a:rPr lang="en-US" sz="1800">
                <a:latin typeface="Georgia Pro"/>
                <a:ea typeface="Calibri"/>
                <a:cs typeface="Arial"/>
              </a:rPr>
              <a:t> </a:t>
            </a:r>
            <a:r>
              <a:rPr lang="en-US" sz="1800" err="1">
                <a:latin typeface="Georgia Pro"/>
                <a:ea typeface="Calibri"/>
                <a:cs typeface="Arial"/>
              </a:rPr>
              <a:t>välillä</a:t>
            </a:r>
            <a:r>
              <a:rPr lang="en-US" sz="1800">
                <a:latin typeface="Georgia Pro"/>
                <a:ea typeface="Calibri"/>
                <a:cs typeface="Arial"/>
              </a:rPr>
              <a:t> </a:t>
            </a:r>
            <a:r>
              <a:rPr lang="en-US" sz="1800" err="1">
                <a:latin typeface="Georgia Pro"/>
                <a:ea typeface="Calibri"/>
                <a:cs typeface="Arial"/>
              </a:rPr>
              <a:t>ylipäätään</a:t>
            </a:r>
            <a:r>
              <a:rPr lang="en-US" sz="1800">
                <a:latin typeface="Georgia Pro"/>
                <a:ea typeface="Calibri"/>
                <a:cs typeface="Arial"/>
              </a:rPr>
              <a:t> </a:t>
            </a:r>
            <a:r>
              <a:rPr lang="en-US" sz="1800" err="1">
                <a:latin typeface="Georgia Pro"/>
                <a:ea typeface="Calibri"/>
                <a:cs typeface="Arial"/>
              </a:rPr>
              <a:t>tilastollisesti</a:t>
            </a:r>
            <a:r>
              <a:rPr lang="en-US" sz="1800">
                <a:latin typeface="Georgia Pro"/>
                <a:ea typeface="Calibri"/>
                <a:cs typeface="Arial"/>
              </a:rPr>
              <a:t> </a:t>
            </a:r>
            <a:r>
              <a:rPr lang="en-US" sz="1800" err="1">
                <a:latin typeface="Georgia Pro"/>
                <a:ea typeface="Calibri"/>
                <a:cs typeface="Arial"/>
              </a:rPr>
              <a:t>merkittävää</a:t>
            </a:r>
            <a:r>
              <a:rPr lang="en-US" sz="1800">
                <a:latin typeface="Georgia Pro"/>
                <a:ea typeface="Calibri"/>
                <a:cs typeface="Arial"/>
              </a:rPr>
              <a:t> </a:t>
            </a:r>
            <a:r>
              <a:rPr lang="en-US" sz="1800" err="1">
                <a:latin typeface="Georgia Pro"/>
                <a:ea typeface="Calibri"/>
                <a:cs typeface="Arial"/>
              </a:rPr>
              <a:t>riippuvuutta</a:t>
            </a:r>
            <a:r>
              <a:rPr lang="en-US" sz="1800">
                <a:latin typeface="Georgia Pro"/>
                <a:ea typeface="Calibri"/>
                <a:cs typeface="Arial"/>
              </a:rPr>
              <a:t>). </a:t>
            </a:r>
          </a:p>
          <a:p>
            <a:r>
              <a:rPr lang="en-US" sz="1800" err="1">
                <a:latin typeface="Georgia Pro"/>
                <a:ea typeface="Calibri"/>
                <a:cs typeface="Arial"/>
              </a:rPr>
              <a:t>Sopivan</a:t>
            </a:r>
            <a:r>
              <a:rPr lang="en-US" sz="1800">
                <a:latin typeface="Georgia Pro"/>
                <a:ea typeface="Calibri"/>
                <a:cs typeface="Arial"/>
              </a:rPr>
              <a:t> </a:t>
            </a:r>
            <a:r>
              <a:rPr lang="en-US" sz="1800" err="1">
                <a:latin typeface="Georgia Pro"/>
                <a:ea typeface="Calibri"/>
                <a:cs typeface="Arial"/>
              </a:rPr>
              <a:t>tilastollisen</a:t>
            </a:r>
            <a:r>
              <a:rPr lang="en-US" sz="1800">
                <a:latin typeface="Georgia Pro"/>
                <a:ea typeface="Calibri"/>
                <a:cs typeface="Arial"/>
              </a:rPr>
              <a:t> </a:t>
            </a:r>
            <a:r>
              <a:rPr lang="en-US" sz="1800" err="1">
                <a:latin typeface="Georgia Pro"/>
                <a:ea typeface="Calibri"/>
                <a:cs typeface="Arial"/>
              </a:rPr>
              <a:t>testin</a:t>
            </a:r>
            <a:r>
              <a:rPr lang="en-US" sz="1800">
                <a:latin typeface="Georgia Pro"/>
                <a:ea typeface="Calibri"/>
                <a:cs typeface="Arial"/>
              </a:rPr>
              <a:t> </a:t>
            </a:r>
            <a:r>
              <a:rPr lang="en-US" sz="1800" err="1">
                <a:latin typeface="Georgia Pro"/>
                <a:ea typeface="Calibri"/>
                <a:cs typeface="Arial"/>
              </a:rPr>
              <a:t>voi</a:t>
            </a:r>
            <a:r>
              <a:rPr lang="en-US" sz="1800">
                <a:latin typeface="Georgia Pro"/>
                <a:ea typeface="Calibri"/>
                <a:cs typeface="Arial"/>
              </a:rPr>
              <a:t> </a:t>
            </a:r>
            <a:r>
              <a:rPr lang="en-US" sz="1800" err="1">
                <a:latin typeface="Georgia Pro"/>
                <a:ea typeface="Calibri"/>
                <a:cs typeface="Arial"/>
              </a:rPr>
              <a:t>siis</a:t>
            </a:r>
            <a:r>
              <a:rPr lang="en-US" sz="1800">
                <a:latin typeface="Georgia Pro"/>
                <a:ea typeface="Calibri"/>
                <a:cs typeface="Arial"/>
              </a:rPr>
              <a:t> </a:t>
            </a:r>
            <a:r>
              <a:rPr lang="en-US" sz="1800" err="1">
                <a:latin typeface="Georgia Pro"/>
                <a:ea typeface="Calibri"/>
                <a:cs typeface="Arial"/>
              </a:rPr>
              <a:t>valita</a:t>
            </a:r>
            <a:r>
              <a:rPr lang="en-US" sz="1800">
                <a:latin typeface="Georgia Pro"/>
                <a:ea typeface="Calibri"/>
                <a:cs typeface="Arial"/>
              </a:rPr>
              <a:t> </a:t>
            </a:r>
            <a:r>
              <a:rPr lang="en-US" sz="1800" err="1">
                <a:latin typeface="Georgia Pro"/>
                <a:ea typeface="Calibri"/>
                <a:cs typeface="Arial"/>
              </a:rPr>
              <a:t>myös</a:t>
            </a:r>
            <a:r>
              <a:rPr lang="en-US" sz="1800">
                <a:latin typeface="Georgia Pro"/>
                <a:ea typeface="Calibri"/>
                <a:cs typeface="Arial"/>
              </a:rPr>
              <a:t> </a:t>
            </a:r>
            <a:r>
              <a:rPr lang="en-US" sz="1800" err="1">
                <a:latin typeface="Georgia Pro"/>
                <a:ea typeface="Calibri"/>
                <a:cs typeface="Arial"/>
              </a:rPr>
              <a:t>jälkikäteen</a:t>
            </a:r>
            <a:r>
              <a:rPr lang="en-US" sz="1800">
                <a:latin typeface="Georgia Pro"/>
                <a:ea typeface="Calibri"/>
                <a:cs typeface="Arial"/>
              </a:rPr>
              <a:t> </a:t>
            </a:r>
            <a:r>
              <a:rPr lang="en-US" sz="1800" err="1">
                <a:latin typeface="Georgia Pro"/>
                <a:ea typeface="Calibri"/>
                <a:cs typeface="Arial"/>
              </a:rPr>
              <a:t>sen</a:t>
            </a:r>
            <a:r>
              <a:rPr lang="en-US" sz="1800">
                <a:latin typeface="Georgia Pro"/>
                <a:ea typeface="Calibri"/>
                <a:cs typeface="Arial"/>
              </a:rPr>
              <a:t> </a:t>
            </a:r>
            <a:r>
              <a:rPr lang="en-US" sz="1800" err="1">
                <a:latin typeface="Georgia Pro"/>
                <a:ea typeface="Calibri"/>
                <a:cs typeface="Arial"/>
              </a:rPr>
              <a:t>perusteella</a:t>
            </a:r>
            <a:r>
              <a:rPr lang="en-US" sz="1800">
                <a:latin typeface="Georgia Pro"/>
                <a:ea typeface="Calibri"/>
                <a:cs typeface="Arial"/>
              </a:rPr>
              <a:t>, </a:t>
            </a:r>
            <a:r>
              <a:rPr lang="en-US" sz="1800" err="1">
                <a:latin typeface="Georgia Pro"/>
                <a:ea typeface="Calibri"/>
                <a:cs typeface="Arial"/>
              </a:rPr>
              <a:t>mitä</a:t>
            </a:r>
            <a:r>
              <a:rPr lang="en-US" sz="1800">
                <a:latin typeface="Georgia Pro"/>
                <a:ea typeface="Calibri"/>
                <a:cs typeface="Arial"/>
              </a:rPr>
              <a:t> </a:t>
            </a:r>
            <a:r>
              <a:rPr lang="en-US" sz="1800" err="1">
                <a:latin typeface="Georgia Pro"/>
                <a:ea typeface="Calibri"/>
                <a:cs typeface="Arial"/>
              </a:rPr>
              <a:t>aineistosta</a:t>
            </a:r>
            <a:r>
              <a:rPr lang="en-US" sz="1800">
                <a:latin typeface="Georgia Pro"/>
                <a:ea typeface="Calibri"/>
                <a:cs typeface="Arial"/>
              </a:rPr>
              <a:t> </a:t>
            </a:r>
            <a:r>
              <a:rPr lang="en-US" sz="1800" err="1">
                <a:latin typeface="Georgia Pro"/>
                <a:ea typeface="Calibri"/>
                <a:cs typeface="Arial"/>
              </a:rPr>
              <a:t>vaikuttaa</a:t>
            </a:r>
            <a:r>
              <a:rPr lang="en-US" sz="1800">
                <a:latin typeface="Georgia Pro"/>
                <a:ea typeface="Calibri"/>
                <a:cs typeface="Arial"/>
              </a:rPr>
              <a:t> </a:t>
            </a:r>
            <a:r>
              <a:rPr lang="en-US" sz="1800" err="1">
                <a:latin typeface="Georgia Pro"/>
                <a:ea typeface="Calibri"/>
                <a:cs typeface="Arial"/>
              </a:rPr>
              <a:t>kumpuavan</a:t>
            </a:r>
            <a:r>
              <a:rPr lang="en-US" sz="1800">
                <a:latin typeface="Georgia Pro"/>
                <a:ea typeface="Calibri"/>
                <a:cs typeface="Arial"/>
              </a:rPr>
              <a:t>. </a:t>
            </a:r>
            <a:endParaRPr lang="en-US" sz="1800">
              <a:ea typeface="Calibri"/>
              <a:cs typeface="Calibri"/>
            </a:endParaRPr>
          </a:p>
          <a:p>
            <a:r>
              <a:rPr lang="en-US" sz="1800" err="1">
                <a:latin typeface="Georgia Pro"/>
                <a:ea typeface="Calibri"/>
                <a:cs typeface="Arial"/>
              </a:rPr>
              <a:t>Tilastollisen</a:t>
            </a:r>
            <a:r>
              <a:rPr lang="en-US" sz="1800">
                <a:latin typeface="Georgia Pro"/>
                <a:ea typeface="Calibri"/>
                <a:cs typeface="Arial"/>
              </a:rPr>
              <a:t> </a:t>
            </a:r>
            <a:r>
              <a:rPr lang="en-US" sz="1800" err="1">
                <a:latin typeface="Georgia Pro"/>
                <a:ea typeface="Calibri"/>
                <a:cs typeface="Arial"/>
              </a:rPr>
              <a:t>testin</a:t>
            </a:r>
            <a:r>
              <a:rPr lang="en-US" sz="1800">
                <a:latin typeface="Georgia Pro"/>
                <a:ea typeface="Calibri"/>
                <a:cs typeface="Arial"/>
              </a:rPr>
              <a:t> </a:t>
            </a:r>
            <a:r>
              <a:rPr lang="en-US" sz="1800" err="1">
                <a:latin typeface="Georgia Pro"/>
                <a:ea typeface="Calibri"/>
                <a:cs typeface="Arial"/>
              </a:rPr>
              <a:t>valintaan</a:t>
            </a:r>
            <a:r>
              <a:rPr lang="en-US" sz="1800">
                <a:latin typeface="Georgia Pro"/>
                <a:ea typeface="Calibri"/>
                <a:cs typeface="Arial"/>
              </a:rPr>
              <a:t> </a:t>
            </a:r>
            <a:r>
              <a:rPr lang="en-US" sz="1800" err="1">
                <a:latin typeface="Georgia Pro"/>
                <a:ea typeface="Calibri"/>
                <a:cs typeface="Arial"/>
              </a:rPr>
              <a:t>vaikuttaa</a:t>
            </a:r>
            <a:r>
              <a:rPr lang="en-US" sz="1800">
                <a:latin typeface="Georgia Pro"/>
                <a:ea typeface="Calibri"/>
                <a:cs typeface="Arial"/>
              </a:rPr>
              <a:t> se, </a:t>
            </a:r>
            <a:r>
              <a:rPr lang="en-US" sz="1800" err="1">
                <a:latin typeface="Georgia Pro"/>
                <a:ea typeface="Calibri"/>
                <a:cs typeface="Arial"/>
              </a:rPr>
              <a:t>millaisia</a:t>
            </a:r>
            <a:r>
              <a:rPr lang="en-US" sz="1800">
                <a:latin typeface="Georgia Pro"/>
                <a:ea typeface="Calibri"/>
                <a:cs typeface="Arial"/>
              </a:rPr>
              <a:t> </a:t>
            </a:r>
            <a:r>
              <a:rPr lang="en-US" sz="1800" err="1">
                <a:latin typeface="Georgia Pro"/>
                <a:ea typeface="Calibri"/>
                <a:cs typeface="Arial"/>
              </a:rPr>
              <a:t>muuttujatyyppiä</a:t>
            </a:r>
            <a:r>
              <a:rPr lang="en-US" sz="1800">
                <a:latin typeface="Georgia Pro"/>
                <a:ea typeface="Calibri"/>
                <a:cs typeface="Arial"/>
              </a:rPr>
              <a:t> (</a:t>
            </a:r>
            <a:r>
              <a:rPr lang="en-US" sz="1800" err="1">
                <a:latin typeface="Georgia Pro"/>
                <a:ea typeface="Calibri"/>
                <a:cs typeface="Arial"/>
              </a:rPr>
              <a:t>nominaalinen</a:t>
            </a:r>
            <a:r>
              <a:rPr lang="en-US" sz="1800">
                <a:latin typeface="Georgia Pro"/>
                <a:ea typeface="Calibri"/>
                <a:cs typeface="Arial"/>
              </a:rPr>
              <a:t>, </a:t>
            </a:r>
            <a:r>
              <a:rPr lang="en-US" sz="1800" err="1">
                <a:latin typeface="Georgia Pro"/>
                <a:ea typeface="Calibri"/>
                <a:cs typeface="Arial"/>
              </a:rPr>
              <a:t>ordinaalinen</a:t>
            </a:r>
            <a:r>
              <a:rPr lang="en-US" sz="1800">
                <a:latin typeface="Georgia Pro"/>
                <a:ea typeface="Calibri"/>
                <a:cs typeface="Arial"/>
              </a:rPr>
              <a:t>, intervalli, </a:t>
            </a:r>
            <a:r>
              <a:rPr lang="en-US" sz="1800" err="1">
                <a:latin typeface="Georgia Pro"/>
                <a:ea typeface="Calibri"/>
                <a:cs typeface="Arial"/>
              </a:rPr>
              <a:t>suhde</a:t>
            </a:r>
            <a:r>
              <a:rPr lang="en-US" sz="1800">
                <a:latin typeface="Georgia Pro"/>
                <a:ea typeface="Calibri"/>
                <a:cs typeface="Arial"/>
              </a:rPr>
              <a:t>) </a:t>
            </a:r>
            <a:r>
              <a:rPr lang="en-US" sz="1800" err="1">
                <a:latin typeface="Georgia Pro"/>
                <a:ea typeface="Calibri"/>
                <a:cs typeface="Arial"/>
              </a:rPr>
              <a:t>testattava</a:t>
            </a:r>
            <a:r>
              <a:rPr lang="en-US" sz="1800">
                <a:latin typeface="Georgia Pro"/>
                <a:ea typeface="Calibri"/>
                <a:cs typeface="Arial"/>
              </a:rPr>
              <a:t> tai </a:t>
            </a:r>
            <a:r>
              <a:rPr lang="en-US" sz="1800" err="1">
                <a:latin typeface="Georgia Pro"/>
                <a:ea typeface="Calibri"/>
                <a:cs typeface="Arial"/>
              </a:rPr>
              <a:t>testattavat</a:t>
            </a:r>
            <a:r>
              <a:rPr lang="en-US" sz="1800">
                <a:latin typeface="Georgia Pro"/>
                <a:ea typeface="Calibri"/>
                <a:cs typeface="Arial"/>
              </a:rPr>
              <a:t> </a:t>
            </a:r>
            <a:r>
              <a:rPr lang="en-US" sz="1800" err="1">
                <a:latin typeface="Georgia Pro"/>
                <a:ea typeface="Calibri"/>
                <a:cs typeface="Arial"/>
              </a:rPr>
              <a:t>muuttujat</a:t>
            </a:r>
            <a:r>
              <a:rPr lang="en-US" sz="1800">
                <a:latin typeface="Georgia Pro"/>
                <a:ea typeface="Calibri"/>
                <a:cs typeface="Arial"/>
              </a:rPr>
              <a:t> </a:t>
            </a:r>
            <a:r>
              <a:rPr lang="en-US" sz="1800" err="1">
                <a:latin typeface="Georgia Pro"/>
                <a:ea typeface="Calibri"/>
                <a:cs typeface="Arial"/>
              </a:rPr>
              <a:t>edustavat</a:t>
            </a:r>
            <a:r>
              <a:rPr lang="en-US" sz="1800">
                <a:latin typeface="Georgia Pro"/>
                <a:ea typeface="Calibri"/>
                <a:cs typeface="Arial"/>
              </a:rPr>
              <a:t> (on </a:t>
            </a:r>
            <a:r>
              <a:rPr lang="en-US" sz="1800" err="1">
                <a:latin typeface="Georgia Pro"/>
                <a:ea typeface="Calibri"/>
                <a:cs typeface="Arial"/>
              </a:rPr>
              <a:t>sekä</a:t>
            </a:r>
            <a:r>
              <a:rPr lang="en-US" sz="1800">
                <a:latin typeface="Georgia Pro"/>
                <a:ea typeface="Calibri"/>
                <a:cs typeface="Arial"/>
              </a:rPr>
              <a:t> vain </a:t>
            </a:r>
            <a:r>
              <a:rPr lang="en-US" sz="1800" err="1">
                <a:latin typeface="Georgia Pro"/>
                <a:ea typeface="Calibri"/>
                <a:cs typeface="Arial"/>
              </a:rPr>
              <a:t>yhden</a:t>
            </a:r>
            <a:r>
              <a:rPr lang="en-US" sz="1800">
                <a:latin typeface="Georgia Pro"/>
                <a:ea typeface="Calibri"/>
                <a:cs typeface="Arial"/>
              </a:rPr>
              <a:t> </a:t>
            </a:r>
            <a:r>
              <a:rPr lang="en-US" sz="1800" err="1">
                <a:latin typeface="Georgia Pro"/>
                <a:ea typeface="Calibri"/>
                <a:cs typeface="Arial"/>
              </a:rPr>
              <a:t>muuttujan</a:t>
            </a:r>
            <a:r>
              <a:rPr lang="en-US" sz="1800">
                <a:latin typeface="Georgia Pro"/>
                <a:ea typeface="Calibri"/>
                <a:cs typeface="Arial"/>
              </a:rPr>
              <a:t> </a:t>
            </a:r>
            <a:r>
              <a:rPr lang="en-US" sz="1800" err="1">
                <a:latin typeface="Georgia Pro"/>
                <a:ea typeface="Calibri"/>
                <a:cs typeface="Arial"/>
              </a:rPr>
              <a:t>tarkastelemiseen</a:t>
            </a:r>
            <a:r>
              <a:rPr lang="en-US" sz="1800">
                <a:latin typeface="Georgia Pro"/>
                <a:ea typeface="Calibri"/>
                <a:cs typeface="Arial"/>
              </a:rPr>
              <a:t> </a:t>
            </a:r>
            <a:r>
              <a:rPr lang="en-US" sz="1800" err="1">
                <a:latin typeface="Georgia Pro"/>
                <a:ea typeface="Calibri"/>
                <a:cs typeface="Arial"/>
              </a:rPr>
              <a:t>sopivia</a:t>
            </a:r>
            <a:r>
              <a:rPr lang="en-US" sz="1800">
                <a:latin typeface="Georgia Pro"/>
                <a:ea typeface="Calibri"/>
                <a:cs typeface="Arial"/>
              </a:rPr>
              <a:t> </a:t>
            </a:r>
            <a:r>
              <a:rPr lang="en-US" sz="1800" err="1">
                <a:latin typeface="Georgia Pro"/>
                <a:ea typeface="Calibri"/>
                <a:cs typeface="Arial"/>
              </a:rPr>
              <a:t>testejä</a:t>
            </a:r>
            <a:r>
              <a:rPr lang="en-US" sz="1800">
                <a:latin typeface="Georgia Pro"/>
                <a:ea typeface="Calibri"/>
                <a:cs typeface="Arial"/>
              </a:rPr>
              <a:t> ja </a:t>
            </a:r>
            <a:r>
              <a:rPr lang="en-US" sz="1800" err="1">
                <a:latin typeface="Georgia Pro"/>
                <a:ea typeface="Calibri"/>
                <a:cs typeface="Arial"/>
              </a:rPr>
              <a:t>kahden</a:t>
            </a:r>
            <a:r>
              <a:rPr lang="en-US" sz="1800">
                <a:latin typeface="Georgia Pro"/>
                <a:ea typeface="Calibri"/>
                <a:cs typeface="Arial"/>
              </a:rPr>
              <a:t> tai </a:t>
            </a:r>
            <a:r>
              <a:rPr lang="en-US" sz="1800" err="1">
                <a:latin typeface="Georgia Pro"/>
                <a:ea typeface="Calibri"/>
                <a:cs typeface="Arial"/>
              </a:rPr>
              <a:t>useamman</a:t>
            </a:r>
            <a:r>
              <a:rPr lang="en-US" sz="1800">
                <a:latin typeface="Georgia Pro"/>
                <a:ea typeface="Calibri"/>
                <a:cs typeface="Arial"/>
              </a:rPr>
              <a:t> </a:t>
            </a:r>
            <a:r>
              <a:rPr lang="en-US" sz="1800" err="1">
                <a:latin typeface="Georgia Pro"/>
                <a:ea typeface="Calibri"/>
                <a:cs typeface="Arial"/>
              </a:rPr>
              <a:t>muuttujan</a:t>
            </a:r>
            <a:r>
              <a:rPr lang="en-US" sz="1800">
                <a:latin typeface="Georgia Pro"/>
                <a:ea typeface="Calibri"/>
                <a:cs typeface="Arial"/>
              </a:rPr>
              <a:t> </a:t>
            </a:r>
            <a:r>
              <a:rPr lang="en-US" sz="1800" err="1">
                <a:latin typeface="Georgia Pro"/>
                <a:ea typeface="Calibri"/>
                <a:cs typeface="Arial"/>
              </a:rPr>
              <a:t>välisiä</a:t>
            </a:r>
            <a:r>
              <a:rPr lang="en-US" sz="1800">
                <a:latin typeface="Georgia Pro"/>
                <a:ea typeface="Calibri"/>
                <a:cs typeface="Arial"/>
              </a:rPr>
              <a:t> </a:t>
            </a:r>
            <a:r>
              <a:rPr lang="en-US" sz="1800" err="1">
                <a:latin typeface="Georgia Pro"/>
                <a:ea typeface="Calibri"/>
                <a:cs typeface="Arial"/>
              </a:rPr>
              <a:t>suhteita</a:t>
            </a:r>
            <a:r>
              <a:rPr lang="en-US" sz="1800">
                <a:latin typeface="Georgia Pro"/>
                <a:ea typeface="Calibri"/>
                <a:cs typeface="Arial"/>
              </a:rPr>
              <a:t> </a:t>
            </a:r>
            <a:r>
              <a:rPr lang="en-US" sz="1800" err="1">
                <a:latin typeface="Georgia Pro"/>
                <a:ea typeface="Calibri"/>
                <a:cs typeface="Arial"/>
              </a:rPr>
              <a:t>tarkastelevia</a:t>
            </a:r>
            <a:r>
              <a:rPr lang="en-US" sz="1800">
                <a:latin typeface="Georgia Pro"/>
                <a:ea typeface="Calibri"/>
                <a:cs typeface="Arial"/>
              </a:rPr>
              <a:t> </a:t>
            </a:r>
            <a:r>
              <a:rPr lang="en-US" sz="1800" err="1">
                <a:latin typeface="Georgia Pro"/>
                <a:ea typeface="Calibri"/>
                <a:cs typeface="Arial"/>
              </a:rPr>
              <a:t>testejä</a:t>
            </a:r>
            <a:r>
              <a:rPr lang="en-US" sz="1800">
                <a:latin typeface="Georgia Pro"/>
                <a:ea typeface="Calibri"/>
                <a:cs typeface="Arial"/>
              </a:rPr>
              <a:t>). </a:t>
            </a:r>
            <a:endParaRPr lang="en-US" sz="1800">
              <a:latin typeface="Georgia Pro"/>
            </a:endParaRPr>
          </a:p>
          <a:p>
            <a:endParaRPr lang="en-US" sz="1400">
              <a:cs typeface="Calibri"/>
            </a:endParaRPr>
          </a:p>
          <a:p>
            <a:endParaRPr lang="en-US" sz="1400">
              <a:ea typeface="Calibri" panose="020F0502020204030204"/>
              <a:cs typeface="Calibri"/>
            </a:endParaRPr>
          </a:p>
        </p:txBody>
      </p:sp>
    </p:spTree>
    <p:extLst>
      <p:ext uri="{BB962C8B-B14F-4D97-AF65-F5344CB8AC3E}">
        <p14:creationId xmlns:p14="http://schemas.microsoft.com/office/powerpoint/2010/main" val="414770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612D985-F5FF-200A-9E7F-0ECC8DF10A12}"/>
              </a:ext>
            </a:extLst>
          </p:cNvPr>
          <p:cNvSpPr>
            <a:spLocks noGrp="1"/>
          </p:cNvSpPr>
          <p:nvPr>
            <p:ph type="title"/>
          </p:nvPr>
        </p:nvSpPr>
        <p:spPr>
          <a:xfrm>
            <a:off x="838200" y="713312"/>
            <a:ext cx="4038600" cy="5431376"/>
          </a:xfrm>
        </p:spPr>
        <p:txBody>
          <a:bodyPr>
            <a:normAutofit/>
          </a:bodyPr>
          <a:lstStyle/>
          <a:p>
            <a:r>
              <a:rPr lang="en-US">
                <a:latin typeface="Georgia Pro"/>
                <a:ea typeface="Calibri Light"/>
                <a:cs typeface="Calibri Light"/>
              </a:rPr>
              <a:t>T-</a:t>
            </a:r>
            <a:r>
              <a:rPr lang="en-US" err="1">
                <a:latin typeface="Georgia Pro"/>
                <a:ea typeface="Calibri Light"/>
                <a:cs typeface="Calibri Light"/>
              </a:rPr>
              <a:t>testi</a:t>
            </a:r>
            <a:r>
              <a:rPr lang="en-US">
                <a:latin typeface="Georgia Pro"/>
                <a:ea typeface="Calibri Light"/>
                <a:cs typeface="Calibri Light"/>
              </a:rPr>
              <a:t> </a:t>
            </a:r>
            <a:endParaRPr lang="en-US"/>
          </a:p>
        </p:txBody>
      </p:sp>
      <p:sp>
        <p:nvSpPr>
          <p:cNvPr id="3" name="Content Placeholder 2">
            <a:extLst>
              <a:ext uri="{FF2B5EF4-FFF2-40B4-BE49-F238E27FC236}">
                <a16:creationId xmlns:a16="http://schemas.microsoft.com/office/drawing/2014/main" id="{52491844-C08A-7D0F-36D6-BCF841385847}"/>
              </a:ext>
            </a:extLst>
          </p:cNvPr>
          <p:cNvSpPr>
            <a:spLocks noGrp="1"/>
          </p:cNvSpPr>
          <p:nvPr>
            <p:ph idx="1"/>
          </p:nvPr>
        </p:nvSpPr>
        <p:spPr>
          <a:xfrm>
            <a:off x="5615353" y="788049"/>
            <a:ext cx="6148754" cy="6064422"/>
          </a:xfrm>
        </p:spPr>
        <p:txBody>
          <a:bodyPr vert="horz" lIns="91440" tIns="45720" rIns="91440" bIns="45720" rtlCol="0" anchor="ctr">
            <a:noAutofit/>
          </a:bodyPr>
          <a:lstStyle/>
          <a:p>
            <a:r>
              <a:rPr lang="en-US" sz="1800">
                <a:latin typeface="Georgia Pro"/>
                <a:ea typeface="+mn-lt"/>
                <a:cs typeface="+mn-lt"/>
              </a:rPr>
              <a:t>T-</a:t>
            </a:r>
            <a:r>
              <a:rPr lang="en-US" sz="1800" err="1">
                <a:latin typeface="Georgia Pro"/>
                <a:ea typeface="+mn-lt"/>
                <a:cs typeface="+mn-lt"/>
              </a:rPr>
              <a:t>testiä</a:t>
            </a:r>
            <a:r>
              <a:rPr lang="en-US" sz="1800">
                <a:latin typeface="Georgia Pro"/>
                <a:ea typeface="+mn-lt"/>
                <a:cs typeface="+mn-lt"/>
              </a:rPr>
              <a:t> </a:t>
            </a:r>
            <a:r>
              <a:rPr lang="en-US" sz="1800" err="1">
                <a:latin typeface="Georgia Pro"/>
                <a:ea typeface="+mn-lt"/>
                <a:cs typeface="+mn-lt"/>
              </a:rPr>
              <a:t>käytetään</a:t>
            </a:r>
            <a:r>
              <a:rPr lang="en-US" sz="1800">
                <a:latin typeface="Georgia Pro"/>
                <a:ea typeface="+mn-lt"/>
                <a:cs typeface="+mn-lt"/>
              </a:rPr>
              <a:t>, </a:t>
            </a:r>
            <a:r>
              <a:rPr lang="en-US" sz="1800" err="1">
                <a:latin typeface="Georgia Pro"/>
                <a:ea typeface="+mn-lt"/>
                <a:cs typeface="+mn-lt"/>
              </a:rPr>
              <a:t>kun</a:t>
            </a:r>
            <a:r>
              <a:rPr lang="en-US" sz="1800">
                <a:latin typeface="Georgia Pro"/>
                <a:ea typeface="+mn-lt"/>
                <a:cs typeface="+mn-lt"/>
              </a:rPr>
              <a:t> </a:t>
            </a:r>
            <a:r>
              <a:rPr lang="en-US" sz="1800" err="1">
                <a:latin typeface="Georgia Pro"/>
                <a:ea typeface="+mn-lt"/>
                <a:cs typeface="+mn-lt"/>
              </a:rPr>
              <a:t>halutaan</a:t>
            </a:r>
            <a:r>
              <a:rPr lang="en-US" sz="1800">
                <a:latin typeface="Georgia Pro"/>
                <a:ea typeface="+mn-lt"/>
                <a:cs typeface="+mn-lt"/>
              </a:rPr>
              <a:t> </a:t>
            </a:r>
            <a:r>
              <a:rPr lang="en-US" sz="1800" err="1">
                <a:latin typeface="Georgia Pro"/>
                <a:ea typeface="+mn-lt"/>
                <a:cs typeface="+mn-lt"/>
              </a:rPr>
              <a:t>tutkia</a:t>
            </a:r>
            <a:r>
              <a:rPr lang="en-US" sz="1800">
                <a:latin typeface="Georgia Pro"/>
                <a:ea typeface="+mn-lt"/>
                <a:cs typeface="+mn-lt"/>
              </a:rPr>
              <a:t>, </a:t>
            </a:r>
            <a:r>
              <a:rPr lang="en-US" sz="1800" err="1">
                <a:latin typeface="Georgia Pro"/>
                <a:ea typeface="+mn-lt"/>
                <a:cs typeface="+mn-lt"/>
              </a:rPr>
              <a:t>onko</a:t>
            </a:r>
            <a:r>
              <a:rPr lang="en-US" sz="1800">
                <a:latin typeface="Georgia Pro"/>
                <a:ea typeface="+mn-lt"/>
                <a:cs typeface="+mn-lt"/>
              </a:rPr>
              <a:t> </a:t>
            </a:r>
            <a:r>
              <a:rPr lang="en-US" sz="1800" err="1">
                <a:latin typeface="Georgia Pro"/>
                <a:ea typeface="+mn-lt"/>
                <a:cs typeface="+mn-lt"/>
              </a:rPr>
              <a:t>kahden</a:t>
            </a:r>
            <a:r>
              <a:rPr lang="en-US" sz="1800">
                <a:latin typeface="Georgia Pro"/>
                <a:ea typeface="+mn-lt"/>
                <a:cs typeface="+mn-lt"/>
              </a:rPr>
              <a:t> </a:t>
            </a:r>
            <a:r>
              <a:rPr lang="en-US" sz="1800" err="1">
                <a:latin typeface="Georgia Pro"/>
                <a:ea typeface="+mn-lt"/>
                <a:cs typeface="+mn-lt"/>
              </a:rPr>
              <a:t>ryhmän</a:t>
            </a:r>
            <a:r>
              <a:rPr lang="en-US" sz="1800">
                <a:latin typeface="Georgia Pro"/>
                <a:ea typeface="+mn-lt"/>
                <a:cs typeface="+mn-lt"/>
              </a:rPr>
              <a:t> </a:t>
            </a:r>
            <a:r>
              <a:rPr lang="en-US" sz="1800" err="1">
                <a:latin typeface="Georgia Pro"/>
                <a:ea typeface="+mn-lt"/>
                <a:cs typeface="+mn-lt"/>
              </a:rPr>
              <a:t>keskiarvojen</a:t>
            </a:r>
            <a:r>
              <a:rPr lang="en-US" sz="1800">
                <a:latin typeface="Georgia Pro"/>
                <a:ea typeface="+mn-lt"/>
                <a:cs typeface="+mn-lt"/>
              </a:rPr>
              <a:t> </a:t>
            </a:r>
            <a:r>
              <a:rPr lang="en-US" sz="1800" err="1">
                <a:latin typeface="Georgia Pro"/>
                <a:ea typeface="+mn-lt"/>
                <a:cs typeface="+mn-lt"/>
              </a:rPr>
              <a:t>välillä</a:t>
            </a:r>
            <a:r>
              <a:rPr lang="en-US" sz="1800">
                <a:latin typeface="Georgia Pro"/>
                <a:ea typeface="+mn-lt"/>
                <a:cs typeface="+mn-lt"/>
              </a:rPr>
              <a:t> </a:t>
            </a:r>
            <a:r>
              <a:rPr lang="en-US" sz="1800" err="1">
                <a:latin typeface="Georgia Pro"/>
                <a:ea typeface="+mn-lt"/>
                <a:cs typeface="+mn-lt"/>
              </a:rPr>
              <a:t>tilastollisesti</a:t>
            </a:r>
            <a:r>
              <a:rPr lang="en-US" sz="1800">
                <a:latin typeface="Georgia Pro"/>
                <a:ea typeface="+mn-lt"/>
                <a:cs typeface="+mn-lt"/>
              </a:rPr>
              <a:t> </a:t>
            </a:r>
            <a:r>
              <a:rPr lang="en-US" sz="1800" err="1">
                <a:latin typeface="Georgia Pro"/>
                <a:ea typeface="+mn-lt"/>
                <a:cs typeface="+mn-lt"/>
              </a:rPr>
              <a:t>merkittävää</a:t>
            </a:r>
            <a:r>
              <a:rPr lang="en-US" sz="1800">
                <a:latin typeface="Georgia Pro"/>
                <a:ea typeface="+mn-lt"/>
                <a:cs typeface="+mn-lt"/>
              </a:rPr>
              <a:t> </a:t>
            </a:r>
            <a:r>
              <a:rPr lang="en-US" sz="1800" err="1">
                <a:latin typeface="Georgia Pro"/>
                <a:ea typeface="+mn-lt"/>
                <a:cs typeface="+mn-lt"/>
              </a:rPr>
              <a:t>eroa</a:t>
            </a:r>
            <a:r>
              <a:rPr lang="en-US" sz="1800">
                <a:latin typeface="Georgia Pro"/>
                <a:ea typeface="+mn-lt"/>
                <a:cs typeface="+mn-lt"/>
              </a:rPr>
              <a:t>. </a:t>
            </a:r>
            <a:endParaRPr lang="en-US" sz="1800">
              <a:latin typeface="Georgia Pro"/>
            </a:endParaRPr>
          </a:p>
          <a:p>
            <a:r>
              <a:rPr lang="en-US" sz="1800" err="1">
                <a:latin typeface="Georgia Pro"/>
                <a:ea typeface="+mn-lt"/>
                <a:cs typeface="+mn-lt"/>
              </a:rPr>
              <a:t>Esimerkiksi</a:t>
            </a:r>
            <a:r>
              <a:rPr lang="en-US" sz="1800">
                <a:latin typeface="Georgia Pro"/>
                <a:ea typeface="+mn-lt"/>
                <a:cs typeface="+mn-lt"/>
              </a:rPr>
              <a:t>, </a:t>
            </a:r>
            <a:r>
              <a:rPr lang="en-US" sz="1800" err="1">
                <a:latin typeface="Georgia Pro"/>
                <a:ea typeface="+mn-lt"/>
                <a:cs typeface="+mn-lt"/>
              </a:rPr>
              <a:t>halutaan</a:t>
            </a:r>
            <a:r>
              <a:rPr lang="en-US" sz="1800">
                <a:latin typeface="Georgia Pro"/>
                <a:ea typeface="+mn-lt"/>
                <a:cs typeface="+mn-lt"/>
              </a:rPr>
              <a:t> </a:t>
            </a:r>
            <a:r>
              <a:rPr lang="en-US" sz="1800" err="1">
                <a:latin typeface="Georgia Pro"/>
                <a:ea typeface="+mn-lt"/>
                <a:cs typeface="+mn-lt"/>
              </a:rPr>
              <a:t>tutkia</a:t>
            </a:r>
            <a:r>
              <a:rPr lang="en-US" sz="1800">
                <a:latin typeface="Georgia Pro"/>
                <a:ea typeface="+mn-lt"/>
                <a:cs typeface="+mn-lt"/>
              </a:rPr>
              <a:t> </a:t>
            </a:r>
            <a:r>
              <a:rPr lang="en-US" sz="1800" err="1">
                <a:latin typeface="Georgia Pro"/>
                <a:ea typeface="+mn-lt"/>
                <a:cs typeface="+mn-lt"/>
              </a:rPr>
              <a:t>käyttävätkö</a:t>
            </a:r>
            <a:r>
              <a:rPr lang="en-US" sz="1800">
                <a:latin typeface="Georgia Pro"/>
                <a:ea typeface="+mn-lt"/>
                <a:cs typeface="+mn-lt"/>
              </a:rPr>
              <a:t> </a:t>
            </a:r>
            <a:r>
              <a:rPr lang="en-US" sz="1800" err="1">
                <a:latin typeface="Georgia Pro"/>
                <a:ea typeface="+mn-lt"/>
                <a:cs typeface="+mn-lt"/>
              </a:rPr>
              <a:t>opiskelijat</a:t>
            </a:r>
            <a:r>
              <a:rPr lang="en-US" sz="1800">
                <a:latin typeface="Georgia Pro"/>
                <a:ea typeface="+mn-lt"/>
                <a:cs typeface="+mn-lt"/>
              </a:rPr>
              <a:t> ja </a:t>
            </a:r>
            <a:r>
              <a:rPr lang="en-US" sz="1800" err="1">
                <a:latin typeface="Georgia Pro"/>
                <a:ea typeface="+mn-lt"/>
                <a:cs typeface="+mn-lt"/>
              </a:rPr>
              <a:t>ei-opiskelijat</a:t>
            </a:r>
            <a:r>
              <a:rPr lang="en-US" sz="1800">
                <a:latin typeface="Georgia Pro"/>
                <a:ea typeface="+mn-lt"/>
                <a:cs typeface="+mn-lt"/>
              </a:rPr>
              <a:t> (vain </a:t>
            </a:r>
            <a:r>
              <a:rPr lang="en-US" sz="1800" err="1">
                <a:latin typeface="Georgia Pro"/>
                <a:ea typeface="+mn-lt"/>
                <a:cs typeface="+mn-lt"/>
              </a:rPr>
              <a:t>kaksi</a:t>
            </a:r>
            <a:r>
              <a:rPr lang="en-US" sz="1800">
                <a:latin typeface="Georgia Pro"/>
                <a:ea typeface="+mn-lt"/>
                <a:cs typeface="+mn-lt"/>
              </a:rPr>
              <a:t> </a:t>
            </a:r>
            <a:r>
              <a:rPr lang="en-US" sz="1800" err="1">
                <a:latin typeface="Georgia Pro"/>
                <a:ea typeface="+mn-lt"/>
                <a:cs typeface="+mn-lt"/>
              </a:rPr>
              <a:t>vastausvaihtoehtoa</a:t>
            </a:r>
            <a:r>
              <a:rPr lang="en-US" sz="1800">
                <a:latin typeface="Georgia Pro"/>
                <a:ea typeface="+mn-lt"/>
                <a:cs typeface="+mn-lt"/>
              </a:rPr>
              <a:t>) </a:t>
            </a:r>
            <a:r>
              <a:rPr lang="en-US" sz="1800" err="1">
                <a:latin typeface="Georgia Pro"/>
                <a:ea typeface="+mn-lt"/>
                <a:cs typeface="+mn-lt"/>
              </a:rPr>
              <a:t>keskimäärin</a:t>
            </a:r>
            <a:r>
              <a:rPr lang="en-US" sz="1800">
                <a:latin typeface="Georgia Pro"/>
                <a:ea typeface="+mn-lt"/>
                <a:cs typeface="+mn-lt"/>
              </a:rPr>
              <a:t> </a:t>
            </a:r>
            <a:r>
              <a:rPr lang="en-US" sz="1800" err="1">
                <a:latin typeface="Georgia Pro"/>
                <a:ea typeface="+mn-lt"/>
                <a:cs typeface="+mn-lt"/>
              </a:rPr>
              <a:t>eri</a:t>
            </a:r>
            <a:r>
              <a:rPr lang="en-US" sz="1800">
                <a:latin typeface="Georgia Pro"/>
                <a:ea typeface="+mn-lt"/>
                <a:cs typeface="+mn-lt"/>
              </a:rPr>
              <a:t> </a:t>
            </a:r>
            <a:r>
              <a:rPr lang="en-US" sz="1800" err="1">
                <a:latin typeface="Georgia Pro"/>
                <a:ea typeface="+mn-lt"/>
                <a:cs typeface="+mn-lt"/>
              </a:rPr>
              <a:t>summan</a:t>
            </a:r>
            <a:r>
              <a:rPr lang="en-US" sz="1800">
                <a:latin typeface="Georgia Pro"/>
                <a:ea typeface="+mn-lt"/>
                <a:cs typeface="+mn-lt"/>
              </a:rPr>
              <a:t> </a:t>
            </a:r>
            <a:r>
              <a:rPr lang="en-US" sz="1800" err="1">
                <a:latin typeface="Georgia Pro"/>
                <a:ea typeface="+mn-lt"/>
                <a:cs typeface="+mn-lt"/>
              </a:rPr>
              <a:t>rahaa</a:t>
            </a:r>
            <a:r>
              <a:rPr lang="en-US" sz="1800">
                <a:latin typeface="Georgia Pro"/>
                <a:ea typeface="+mn-lt"/>
                <a:cs typeface="+mn-lt"/>
              </a:rPr>
              <a:t> </a:t>
            </a:r>
            <a:r>
              <a:rPr lang="en-US" sz="1800" err="1">
                <a:latin typeface="Georgia Pro"/>
                <a:ea typeface="+mn-lt"/>
                <a:cs typeface="+mn-lt"/>
              </a:rPr>
              <a:t>viikossa</a:t>
            </a:r>
            <a:r>
              <a:rPr lang="en-US" sz="1800">
                <a:latin typeface="Georgia Pro"/>
                <a:ea typeface="+mn-lt"/>
                <a:cs typeface="+mn-lt"/>
              </a:rPr>
              <a:t> (</a:t>
            </a:r>
            <a:r>
              <a:rPr lang="en-US" sz="1800" err="1">
                <a:latin typeface="Georgia Pro"/>
                <a:ea typeface="+mn-lt"/>
                <a:cs typeface="+mn-lt"/>
              </a:rPr>
              <a:t>jatkuva</a:t>
            </a:r>
            <a:r>
              <a:rPr lang="en-US" sz="1800">
                <a:latin typeface="Georgia Pro"/>
                <a:ea typeface="+mn-lt"/>
                <a:cs typeface="+mn-lt"/>
              </a:rPr>
              <a:t> </a:t>
            </a:r>
            <a:r>
              <a:rPr lang="en-US" sz="1800" err="1">
                <a:latin typeface="Georgia Pro"/>
                <a:ea typeface="+mn-lt"/>
                <a:cs typeface="+mn-lt"/>
              </a:rPr>
              <a:t>muuttuja</a:t>
            </a:r>
            <a:r>
              <a:rPr lang="en-US" sz="1800">
                <a:latin typeface="Georgia Pro"/>
                <a:ea typeface="+mn-lt"/>
                <a:cs typeface="+mn-lt"/>
              </a:rPr>
              <a:t>); </a:t>
            </a:r>
            <a:r>
              <a:rPr lang="en-US" sz="1800" err="1">
                <a:latin typeface="Georgia Pro"/>
                <a:ea typeface="+mn-lt"/>
                <a:cs typeface="+mn-lt"/>
              </a:rPr>
              <a:t>halutaan</a:t>
            </a:r>
            <a:r>
              <a:rPr lang="en-US" sz="1800">
                <a:latin typeface="Georgia Pro"/>
                <a:ea typeface="+mn-lt"/>
                <a:cs typeface="+mn-lt"/>
              </a:rPr>
              <a:t> </a:t>
            </a:r>
            <a:r>
              <a:rPr lang="en-US" sz="1800" err="1">
                <a:latin typeface="Georgia Pro"/>
                <a:ea typeface="+mn-lt"/>
                <a:cs typeface="+mn-lt"/>
              </a:rPr>
              <a:t>selvittää</a:t>
            </a:r>
            <a:r>
              <a:rPr lang="en-US" sz="1800">
                <a:latin typeface="Georgia Pro"/>
                <a:ea typeface="+mn-lt"/>
                <a:cs typeface="+mn-lt"/>
              </a:rPr>
              <a:t> </a:t>
            </a:r>
            <a:r>
              <a:rPr lang="en-US" sz="1800" err="1">
                <a:latin typeface="Georgia Pro"/>
                <a:ea typeface="+mn-lt"/>
                <a:cs typeface="+mn-lt"/>
              </a:rPr>
              <a:t>onko</a:t>
            </a:r>
            <a:r>
              <a:rPr lang="en-US" sz="1800">
                <a:latin typeface="Georgia Pro"/>
                <a:ea typeface="+mn-lt"/>
                <a:cs typeface="+mn-lt"/>
              </a:rPr>
              <a:t> </a:t>
            </a:r>
            <a:r>
              <a:rPr lang="en-US" sz="1800" err="1">
                <a:latin typeface="Georgia Pro"/>
                <a:ea typeface="+mn-lt"/>
                <a:cs typeface="+mn-lt"/>
              </a:rPr>
              <a:t>näiden</a:t>
            </a:r>
            <a:r>
              <a:rPr lang="en-US" sz="1800">
                <a:latin typeface="Georgia Pro"/>
                <a:ea typeface="+mn-lt"/>
                <a:cs typeface="+mn-lt"/>
              </a:rPr>
              <a:t> </a:t>
            </a:r>
            <a:r>
              <a:rPr lang="en-US" sz="1800" err="1">
                <a:latin typeface="Georgia Pro"/>
                <a:ea typeface="+mn-lt"/>
                <a:cs typeface="+mn-lt"/>
              </a:rPr>
              <a:t>ryhmien</a:t>
            </a:r>
            <a:r>
              <a:rPr lang="en-US" sz="1800">
                <a:latin typeface="Georgia Pro"/>
                <a:ea typeface="+mn-lt"/>
                <a:cs typeface="+mn-lt"/>
              </a:rPr>
              <a:t> </a:t>
            </a:r>
            <a:r>
              <a:rPr lang="en-US" sz="1800" err="1">
                <a:latin typeface="Georgia Pro"/>
                <a:ea typeface="+mn-lt"/>
                <a:cs typeface="+mn-lt"/>
              </a:rPr>
              <a:t>välillä</a:t>
            </a:r>
            <a:r>
              <a:rPr lang="en-US" sz="1800">
                <a:latin typeface="Georgia Pro"/>
                <a:ea typeface="+mn-lt"/>
                <a:cs typeface="+mn-lt"/>
              </a:rPr>
              <a:t> </a:t>
            </a:r>
            <a:r>
              <a:rPr lang="en-US" sz="1800" err="1">
                <a:latin typeface="Georgia Pro"/>
                <a:ea typeface="+mn-lt"/>
                <a:cs typeface="+mn-lt"/>
              </a:rPr>
              <a:t>tilastollisesti</a:t>
            </a:r>
            <a:r>
              <a:rPr lang="en-US" sz="1800">
                <a:latin typeface="Georgia Pro"/>
                <a:ea typeface="+mn-lt"/>
                <a:cs typeface="+mn-lt"/>
              </a:rPr>
              <a:t> </a:t>
            </a:r>
            <a:r>
              <a:rPr lang="en-US" sz="1800" err="1">
                <a:latin typeface="Georgia Pro"/>
                <a:ea typeface="+mn-lt"/>
                <a:cs typeface="+mn-lt"/>
              </a:rPr>
              <a:t>merkittävä</a:t>
            </a:r>
            <a:r>
              <a:rPr lang="en-US" sz="1800">
                <a:latin typeface="Georgia Pro"/>
                <a:ea typeface="+mn-lt"/>
                <a:cs typeface="+mn-lt"/>
              </a:rPr>
              <a:t> </a:t>
            </a:r>
            <a:r>
              <a:rPr lang="en-US" sz="1800" err="1">
                <a:latin typeface="Georgia Pro"/>
                <a:ea typeface="+mn-lt"/>
                <a:cs typeface="+mn-lt"/>
              </a:rPr>
              <a:t>ero</a:t>
            </a:r>
            <a:r>
              <a:rPr lang="en-US" sz="1800">
                <a:latin typeface="Georgia Pro"/>
                <a:ea typeface="+mn-lt"/>
                <a:cs typeface="+mn-lt"/>
              </a:rPr>
              <a:t> </a:t>
            </a:r>
            <a:r>
              <a:rPr lang="en-US" sz="1800" err="1">
                <a:latin typeface="Georgia Pro"/>
                <a:ea typeface="+mn-lt"/>
                <a:cs typeface="+mn-lt"/>
              </a:rPr>
              <a:t>tämän</a:t>
            </a:r>
            <a:r>
              <a:rPr lang="en-US" sz="1800">
                <a:latin typeface="Georgia Pro"/>
                <a:ea typeface="+mn-lt"/>
                <a:cs typeface="+mn-lt"/>
              </a:rPr>
              <a:t> </a:t>
            </a:r>
            <a:r>
              <a:rPr lang="en-US" sz="1800" err="1">
                <a:latin typeface="Georgia Pro"/>
                <a:ea typeface="+mn-lt"/>
                <a:cs typeface="+mn-lt"/>
              </a:rPr>
              <a:t>keskiarvon</a:t>
            </a:r>
            <a:r>
              <a:rPr lang="en-US" sz="1800">
                <a:latin typeface="Georgia Pro"/>
                <a:ea typeface="+mn-lt"/>
                <a:cs typeface="+mn-lt"/>
              </a:rPr>
              <a:t> </a:t>
            </a:r>
            <a:r>
              <a:rPr lang="en-US" sz="1800" err="1">
                <a:latin typeface="Georgia Pro"/>
                <a:ea typeface="+mn-lt"/>
                <a:cs typeface="+mn-lt"/>
              </a:rPr>
              <a:t>suhteen</a:t>
            </a:r>
            <a:endParaRPr lang="en-US" sz="1800">
              <a:latin typeface="Georgia Pro"/>
              <a:ea typeface="+mn-lt"/>
              <a:cs typeface="+mn-lt"/>
            </a:endParaRPr>
          </a:p>
          <a:p>
            <a:r>
              <a:rPr lang="en-US" sz="1800" err="1">
                <a:latin typeface="Georgia Pro"/>
                <a:ea typeface="Calibri" panose="020F0502020204030204"/>
                <a:cs typeface="Calibri" panose="020F0502020204030204"/>
              </a:rPr>
              <a:t>Vaatimukset</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jotta</a:t>
            </a:r>
            <a:r>
              <a:rPr lang="en-US" sz="1800">
                <a:latin typeface="Georgia Pro"/>
                <a:ea typeface="Calibri" panose="020F0502020204030204"/>
                <a:cs typeface="Calibri" panose="020F0502020204030204"/>
              </a:rPr>
              <a:t> t-</a:t>
            </a:r>
            <a:r>
              <a:rPr lang="en-US" sz="1800" err="1">
                <a:latin typeface="Georgia Pro"/>
                <a:ea typeface="Calibri" panose="020F0502020204030204"/>
                <a:cs typeface="Calibri" panose="020F0502020204030204"/>
              </a:rPr>
              <a:t>testiä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voidaan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käyttää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yksi</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muuttuja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joka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jakaa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vastaajat</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kahtia</a:t>
            </a:r>
            <a:r>
              <a:rPr lang="en-US" sz="1800">
                <a:latin typeface="Georgia Pro"/>
                <a:ea typeface="Calibri" panose="020F0502020204030204"/>
                <a:cs typeface="Calibri" panose="020F0502020204030204"/>
              </a:rPr>
              <a:t> (</a:t>
            </a:r>
            <a:r>
              <a:rPr lang="en-US" sz="1800" b="1">
                <a:latin typeface="Georgia Pro"/>
                <a:ea typeface="Calibri" panose="020F0502020204030204"/>
                <a:cs typeface="Calibri" panose="020F0502020204030204"/>
              </a:rPr>
              <a:t>vain </a:t>
            </a:r>
            <a:r>
              <a:rPr lang="en-US" sz="1800" b="1" err="1">
                <a:latin typeface="Georgia Pro"/>
                <a:ea typeface="Calibri" panose="020F0502020204030204"/>
                <a:cs typeface="Calibri" panose="020F0502020204030204"/>
              </a:rPr>
              <a:t>kaksi</a:t>
            </a:r>
            <a:r>
              <a:rPr lang="en-US" sz="1800" b="1">
                <a:latin typeface="Georgia Pro"/>
                <a:ea typeface="Calibri" panose="020F0502020204030204"/>
                <a:cs typeface="Calibri" panose="020F0502020204030204"/>
              </a:rPr>
              <a:t> </a:t>
            </a:r>
            <a:r>
              <a:rPr lang="en-US" sz="1800" b="1" err="1">
                <a:latin typeface="Georgia Pro"/>
                <a:ea typeface="Calibri" panose="020F0502020204030204"/>
                <a:cs typeface="Calibri" panose="020F0502020204030204"/>
              </a:rPr>
              <a:t>vastausvaihtoehtoa</a:t>
            </a:r>
            <a:r>
              <a:rPr lang="en-US" sz="1800" b="1">
                <a:latin typeface="Georgia Pro"/>
                <a:ea typeface="Calibri" panose="020F0502020204030204"/>
                <a:cs typeface="Calibri" panose="020F0502020204030204"/>
              </a:rPr>
              <a:t>, </a:t>
            </a:r>
            <a:r>
              <a:rPr lang="en-US" sz="1800" b="1" err="1">
                <a:latin typeface="Georgia Pro"/>
                <a:ea typeface="Calibri" panose="020F0502020204030204"/>
                <a:cs typeface="Calibri" panose="020F0502020204030204"/>
              </a:rPr>
              <a:t>tyypillä</a:t>
            </a:r>
            <a:r>
              <a:rPr lang="en-US" sz="1800" b="1">
                <a:latin typeface="Georgia Pro"/>
                <a:ea typeface="Calibri" panose="020F0502020204030204"/>
                <a:cs typeface="Calibri" panose="020F0502020204030204"/>
              </a:rPr>
              <a:t> </a:t>
            </a:r>
            <a:r>
              <a:rPr lang="en-US" sz="1800" b="1" err="1">
                <a:latin typeface="Georgia Pro"/>
                <a:ea typeface="Calibri" panose="020F0502020204030204"/>
                <a:cs typeface="Calibri" panose="020F0502020204030204"/>
              </a:rPr>
              <a:t>ei</a:t>
            </a:r>
            <a:r>
              <a:rPr lang="en-US" sz="1800" b="1">
                <a:latin typeface="Georgia Pro"/>
                <a:ea typeface="Calibri" panose="020F0502020204030204"/>
                <a:cs typeface="Calibri" panose="020F0502020204030204"/>
              </a:rPr>
              <a:t> </a:t>
            </a:r>
            <a:r>
              <a:rPr lang="en-US" sz="1800" b="1" err="1">
                <a:latin typeface="Georgia Pro"/>
                <a:ea typeface="Calibri" panose="020F0502020204030204"/>
                <a:cs typeface="Calibri" panose="020F0502020204030204"/>
              </a:rPr>
              <a:t>väliä</a:t>
            </a:r>
            <a:r>
              <a:rPr lang="en-US" sz="1800">
                <a:latin typeface="Georgia Pro"/>
                <a:ea typeface="Calibri" panose="020F0502020204030204"/>
                <a:cs typeface="Calibri" panose="020F0502020204030204"/>
              </a:rPr>
              <a:t>) + </a:t>
            </a:r>
            <a:r>
              <a:rPr lang="en-US" sz="1800" b="1" err="1">
                <a:latin typeface="Georgia Pro"/>
                <a:ea typeface="Calibri" panose="020F0502020204030204"/>
                <a:cs typeface="Calibri" panose="020F0502020204030204"/>
              </a:rPr>
              <a:t>jatkuva</a:t>
            </a:r>
            <a:r>
              <a:rPr lang="en-US" sz="1800" b="1">
                <a:latin typeface="Georgia Pro"/>
                <a:ea typeface="Calibri" panose="020F0502020204030204"/>
                <a:cs typeface="Calibri" panose="020F0502020204030204"/>
              </a:rPr>
              <a:t> </a:t>
            </a:r>
            <a:r>
              <a:rPr lang="en-US" sz="1800" b="1" err="1">
                <a:latin typeface="Georgia Pro"/>
                <a:ea typeface="Calibri" panose="020F0502020204030204"/>
                <a:cs typeface="Calibri" panose="020F0502020204030204"/>
              </a:rPr>
              <a:t>muuttuja</a:t>
            </a:r>
            <a:r>
              <a:rPr lang="en-US" sz="1800">
                <a:latin typeface="Georgia Pro"/>
                <a:ea typeface="Calibri" panose="020F0502020204030204"/>
                <a:cs typeface="Calibri" panose="020F0502020204030204"/>
              </a:rPr>
              <a:t> (intervalli- tai </a:t>
            </a:r>
            <a:r>
              <a:rPr lang="en-US" sz="1800" err="1">
                <a:latin typeface="Georgia Pro"/>
                <a:ea typeface="Calibri" panose="020F0502020204030204"/>
                <a:cs typeface="Calibri" panose="020F0502020204030204"/>
              </a:rPr>
              <a:t>suhdemuuttuja</a:t>
            </a:r>
            <a:r>
              <a:rPr lang="en-US" sz="1800">
                <a:latin typeface="Georgia Pro"/>
                <a:ea typeface="Calibri" panose="020F0502020204030204"/>
                <a:cs typeface="Calibri" panose="020F0502020204030204"/>
              </a:rPr>
              <a:t>).</a:t>
            </a:r>
          </a:p>
          <a:p>
            <a:r>
              <a:rPr lang="en-US" sz="1800" err="1">
                <a:latin typeface="Georgia Pro"/>
                <a:ea typeface="Calibri" panose="020F0502020204030204"/>
                <a:cs typeface="Calibri" panose="020F0502020204030204"/>
              </a:rPr>
              <a:t>Palaa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ryhmän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alkuperäiseen</a:t>
            </a:r>
            <a:r>
              <a:rPr lang="en-US" sz="1800">
                <a:latin typeface="Georgia Pro"/>
                <a:ea typeface="Calibri" panose="020F0502020204030204"/>
                <a:cs typeface="Calibri" panose="020F0502020204030204"/>
              </a:rPr>
              <a:t> survey-</a:t>
            </a:r>
            <a:r>
              <a:rPr lang="en-US" sz="1800" err="1">
                <a:latin typeface="Georgia Pro"/>
                <a:ea typeface="Calibri" panose="020F0502020204030204"/>
                <a:cs typeface="Calibri" panose="020F0502020204030204"/>
              </a:rPr>
              <a:t>lomakkeeseen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jotta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näkee</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mikä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muuttuja</a:t>
            </a:r>
            <a:r>
              <a:rPr lang="en-US" sz="1800">
                <a:latin typeface="Georgia Pro"/>
                <a:ea typeface="Calibri" panose="020F0502020204030204"/>
                <a:cs typeface="Calibri" panose="020F0502020204030204"/>
              </a:rPr>
              <a:t> on </a:t>
            </a:r>
            <a:r>
              <a:rPr lang="en-US" sz="1800" err="1">
                <a:latin typeface="Georgia Pro"/>
                <a:ea typeface="Calibri" panose="020F0502020204030204"/>
                <a:cs typeface="Calibri" panose="020F0502020204030204"/>
              </a:rPr>
              <a:t>mitäkin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tyyppiä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kst</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MyCoursesin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ryhmäkansiot</a:t>
            </a:r>
            <a:r>
              <a:rPr lang="en-US" sz="1800">
                <a:latin typeface="Georgia Pro"/>
                <a:ea typeface="Calibri" panose="020F0502020204030204"/>
                <a:cs typeface="Calibri" panose="020F0502020204030204"/>
              </a:rPr>
              <a:t>)</a:t>
            </a:r>
          </a:p>
          <a:p>
            <a:r>
              <a:rPr lang="en-US" sz="1800" err="1">
                <a:latin typeface="Georgia Pro"/>
                <a:ea typeface="Calibri" panose="020F0502020204030204"/>
                <a:cs typeface="Calibri" panose="020F0502020204030204"/>
              </a:rPr>
              <a:t>Tällä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kurssilla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käytetään</a:t>
            </a:r>
            <a:r>
              <a:rPr lang="en-US" sz="1800">
                <a:latin typeface="Georgia Pro"/>
                <a:ea typeface="Calibri" panose="020F0502020204030204"/>
                <a:cs typeface="Calibri" panose="020F0502020204030204"/>
              </a:rPr>
              <a:t> 2-suuntaista t-</a:t>
            </a:r>
            <a:r>
              <a:rPr lang="en-US" sz="1800" err="1">
                <a:latin typeface="Georgia Pro"/>
                <a:ea typeface="Calibri" panose="020F0502020204030204"/>
                <a:cs typeface="Calibri" panose="020F0502020204030204"/>
              </a:rPr>
              <a:t>testiä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jolla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voi</a:t>
            </a:r>
            <a:r>
              <a:rPr lang="en-US" sz="1800">
                <a:latin typeface="Georgia Pro"/>
                <a:ea typeface="Calibri" panose="020F0502020204030204"/>
                <a:cs typeface="Calibri" panose="020F0502020204030204"/>
              </a:rPr>
              <a:t> testata vain, </a:t>
            </a:r>
            <a:r>
              <a:rPr lang="en-US" sz="1800" err="1">
                <a:latin typeface="Georgia Pro"/>
                <a:ea typeface="Calibri" panose="020F0502020204030204"/>
                <a:cs typeface="Calibri" panose="020F0502020204030204"/>
              </a:rPr>
              <a:t>onko</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ryhmien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keskiarvojen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välillä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ylipäätään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jotain</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tilastollisesti</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merkittävää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eroa</a:t>
            </a:r>
            <a:r>
              <a:rPr lang="en-US" sz="1800">
                <a:latin typeface="Georgia Pro"/>
                <a:ea typeface="Calibri" panose="020F0502020204030204"/>
                <a:cs typeface="Calibri" panose="020F0502020204030204"/>
              </a:rPr>
              <a:t> (on </a:t>
            </a:r>
            <a:r>
              <a:rPr lang="en-US" sz="1800" err="1">
                <a:latin typeface="Georgia Pro"/>
                <a:ea typeface="Calibri" panose="020F0502020204030204"/>
                <a:cs typeface="Calibri" panose="020F0502020204030204"/>
              </a:rPr>
              <a:t>olemassa</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myös</a:t>
            </a:r>
            <a:r>
              <a:rPr lang="en-US" sz="1800">
                <a:latin typeface="Georgia Pro"/>
                <a:ea typeface="Calibri" panose="020F0502020204030204"/>
                <a:cs typeface="Calibri" panose="020F0502020204030204"/>
              </a:rPr>
              <a:t> 1-suuntaisia t-</a:t>
            </a:r>
            <a:r>
              <a:rPr lang="en-US" sz="1800" err="1">
                <a:latin typeface="Georgia Pro"/>
                <a:ea typeface="Calibri" panose="020F0502020204030204"/>
                <a:cs typeface="Calibri" panose="020F0502020204030204"/>
              </a:rPr>
              <a:t>testejä</a:t>
            </a:r>
            <a:r>
              <a:rPr lang="en-US" sz="1800">
                <a:latin typeface="Georgia Pro"/>
                <a:ea typeface="Calibri" panose="020F0502020204030204"/>
                <a:cs typeface="Calibri" panose="020F0502020204030204"/>
              </a:rPr>
              <a:t> </a:t>
            </a:r>
            <a:r>
              <a:rPr lang="en-US" sz="1800" err="1">
                <a:latin typeface="Georgia Pro"/>
                <a:ea typeface="Calibri" panose="020F0502020204030204"/>
                <a:cs typeface="Calibri" panose="020F0502020204030204"/>
              </a:rPr>
              <a:t>eri</a:t>
            </a:r>
            <a:r>
              <a:rPr lang="en-US" sz="1800">
                <a:latin typeface="Georgia Pro"/>
                <a:ea typeface="Calibri" panose="020F0502020204030204"/>
                <a:cs typeface="Calibri" panose="020F0502020204030204"/>
              </a:rPr>
              <a:t> tarkoitukseen)</a:t>
            </a:r>
          </a:p>
          <a:p>
            <a:endParaRPr lang="en-US" sz="1600">
              <a:ea typeface="Calibri" panose="020F0502020204030204"/>
              <a:cs typeface="Calibri" panose="020F0502020204030204"/>
            </a:endParaRPr>
          </a:p>
          <a:p>
            <a:pPr marL="0" indent="0">
              <a:buNone/>
            </a:pPr>
            <a:endParaRPr lang="en-US" sz="1600">
              <a:ea typeface="Calibri" panose="020F0502020204030204"/>
              <a:cs typeface="Calibri" panose="020F0502020204030204"/>
            </a:endParaRPr>
          </a:p>
          <a:p>
            <a:endParaRPr lang="en-US" sz="1600">
              <a:ea typeface="Calibri" panose="020F0502020204030204"/>
              <a:cs typeface="Calibri" panose="020F0502020204030204"/>
            </a:endParaRPr>
          </a:p>
        </p:txBody>
      </p:sp>
    </p:spTree>
    <p:extLst>
      <p:ext uri="{BB962C8B-B14F-4D97-AF65-F5344CB8AC3E}">
        <p14:creationId xmlns:p14="http://schemas.microsoft.com/office/powerpoint/2010/main" val="14348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3C61-20D1-724A-C4AD-1CADDB7A9BCB}"/>
              </a:ext>
            </a:extLst>
          </p:cNvPr>
          <p:cNvSpPr>
            <a:spLocks noGrp="1"/>
          </p:cNvSpPr>
          <p:nvPr>
            <p:ph type="title"/>
          </p:nvPr>
        </p:nvSpPr>
        <p:spPr/>
        <p:txBody>
          <a:bodyPr/>
          <a:lstStyle/>
          <a:p>
            <a:endParaRPr lang="en-US"/>
          </a:p>
        </p:txBody>
      </p:sp>
      <p:pic>
        <p:nvPicPr>
          <p:cNvPr id="4" name="Content Placeholder 3" descr="A graph with blue bars&#10;&#10;Description automatically generated">
            <a:extLst>
              <a:ext uri="{FF2B5EF4-FFF2-40B4-BE49-F238E27FC236}">
                <a16:creationId xmlns:a16="http://schemas.microsoft.com/office/drawing/2014/main" id="{EAD64152-3E81-2A43-A184-0E5A3B0F435B}"/>
              </a:ext>
            </a:extLst>
          </p:cNvPr>
          <p:cNvPicPr>
            <a:picLocks noGrp="1" noChangeAspect="1"/>
          </p:cNvPicPr>
          <p:nvPr>
            <p:ph idx="1"/>
          </p:nvPr>
        </p:nvPicPr>
        <p:blipFill>
          <a:blip r:embed="rId3"/>
          <a:stretch>
            <a:fillRect/>
          </a:stretch>
        </p:blipFill>
        <p:spPr>
          <a:xfrm>
            <a:off x="3092137" y="1697184"/>
            <a:ext cx="5567697" cy="3352531"/>
          </a:xfrm>
        </p:spPr>
      </p:pic>
    </p:spTree>
    <p:extLst>
      <p:ext uri="{BB962C8B-B14F-4D97-AF65-F5344CB8AC3E}">
        <p14:creationId xmlns:p14="http://schemas.microsoft.com/office/powerpoint/2010/main" val="241794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256474C-836D-8F16-C6F4-104EB9344937}"/>
              </a:ext>
            </a:extLst>
          </p:cNvPr>
          <p:cNvSpPr>
            <a:spLocks noGrp="1"/>
          </p:cNvSpPr>
          <p:nvPr>
            <p:ph type="title"/>
          </p:nvPr>
        </p:nvSpPr>
        <p:spPr>
          <a:xfrm>
            <a:off x="838200" y="713312"/>
            <a:ext cx="4038600" cy="5431376"/>
          </a:xfrm>
        </p:spPr>
        <p:txBody>
          <a:bodyPr>
            <a:normAutofit/>
          </a:bodyPr>
          <a:lstStyle/>
          <a:p>
            <a:r>
              <a:rPr lang="en-US" err="1">
                <a:latin typeface="Georgia Pro"/>
                <a:ea typeface="Calibri Light"/>
                <a:cs typeface="Calibri Light"/>
              </a:rPr>
              <a:t>Khiin</a:t>
            </a:r>
            <a:r>
              <a:rPr lang="en-US">
                <a:latin typeface="Georgia Pro"/>
                <a:ea typeface="Calibri Light"/>
                <a:cs typeface="Calibri Light"/>
              </a:rPr>
              <a:t> </a:t>
            </a:r>
            <a:r>
              <a:rPr lang="en-US" err="1">
                <a:latin typeface="Georgia Pro"/>
                <a:ea typeface="Calibri Light"/>
                <a:cs typeface="Calibri Light"/>
              </a:rPr>
              <a:t>neliö</a:t>
            </a:r>
            <a:r>
              <a:rPr lang="en-US">
                <a:latin typeface="Georgia Pro"/>
                <a:ea typeface="Calibri Light"/>
                <a:cs typeface="Calibri Light"/>
              </a:rPr>
              <a:t> </a:t>
            </a:r>
            <a:endParaRPr lang="en-US">
              <a:latin typeface="Georgia Pro"/>
            </a:endParaRPr>
          </a:p>
        </p:txBody>
      </p:sp>
      <p:sp>
        <p:nvSpPr>
          <p:cNvPr id="3" name="Content Placeholder 2">
            <a:extLst>
              <a:ext uri="{FF2B5EF4-FFF2-40B4-BE49-F238E27FC236}">
                <a16:creationId xmlns:a16="http://schemas.microsoft.com/office/drawing/2014/main" id="{20DFC0AA-7F27-7AE5-4AB9-A692AC34ABF6}"/>
              </a:ext>
            </a:extLst>
          </p:cNvPr>
          <p:cNvSpPr>
            <a:spLocks noGrp="1"/>
          </p:cNvSpPr>
          <p:nvPr>
            <p:ph idx="1"/>
          </p:nvPr>
        </p:nvSpPr>
        <p:spPr>
          <a:xfrm>
            <a:off x="5709138" y="560913"/>
            <a:ext cx="5949462" cy="6158206"/>
          </a:xfrm>
        </p:spPr>
        <p:txBody>
          <a:bodyPr vert="horz" lIns="91440" tIns="45720" rIns="91440" bIns="45720" rtlCol="0" anchor="ctr">
            <a:noAutofit/>
          </a:bodyPr>
          <a:lstStyle/>
          <a:p>
            <a:r>
              <a:rPr lang="en-US" sz="1600" err="1">
                <a:latin typeface="Georgia Pro"/>
                <a:ea typeface="Calibri"/>
                <a:cs typeface="Calibri"/>
              </a:rPr>
              <a:t>Khiin</a:t>
            </a:r>
            <a:r>
              <a:rPr lang="en-US" sz="1600">
                <a:latin typeface="Georgia Pro"/>
                <a:ea typeface="Calibri"/>
                <a:cs typeface="Calibri"/>
              </a:rPr>
              <a:t> </a:t>
            </a:r>
            <a:r>
              <a:rPr lang="en-US" sz="1600" err="1">
                <a:latin typeface="Georgia Pro"/>
                <a:ea typeface="Calibri"/>
                <a:cs typeface="Calibri"/>
              </a:rPr>
              <a:t>neliö</a:t>
            </a:r>
            <a:r>
              <a:rPr lang="en-US" sz="1600">
                <a:latin typeface="Georgia Pro"/>
                <a:ea typeface="Calibri"/>
                <a:cs typeface="Calibri"/>
              </a:rPr>
              <a:t> -</a:t>
            </a:r>
            <a:r>
              <a:rPr lang="en-US" sz="1600" err="1">
                <a:latin typeface="Georgia Pro"/>
                <a:ea typeface="Calibri"/>
                <a:cs typeface="Calibri"/>
              </a:rPr>
              <a:t>testiä</a:t>
            </a:r>
            <a:r>
              <a:rPr lang="en-US" sz="1600">
                <a:latin typeface="Georgia Pro"/>
                <a:ea typeface="Calibri"/>
                <a:cs typeface="Calibri"/>
              </a:rPr>
              <a:t> </a:t>
            </a:r>
            <a:r>
              <a:rPr lang="en-US" sz="1600" err="1">
                <a:latin typeface="Georgia Pro"/>
                <a:ea typeface="Calibri"/>
                <a:cs typeface="Calibri"/>
              </a:rPr>
              <a:t>käytetään</a:t>
            </a:r>
            <a:r>
              <a:rPr lang="en-US" sz="1600">
                <a:latin typeface="Georgia Pro"/>
                <a:ea typeface="Calibri"/>
                <a:cs typeface="Calibri"/>
              </a:rPr>
              <a:t>, </a:t>
            </a:r>
            <a:r>
              <a:rPr lang="en-US" sz="1600" err="1">
                <a:latin typeface="Georgia Pro"/>
                <a:ea typeface="Calibri"/>
                <a:cs typeface="Calibri"/>
              </a:rPr>
              <a:t>kun</a:t>
            </a:r>
            <a:r>
              <a:rPr lang="en-US" sz="1600">
                <a:latin typeface="Georgia Pro"/>
                <a:ea typeface="Calibri"/>
                <a:cs typeface="Calibri"/>
              </a:rPr>
              <a:t> </a:t>
            </a:r>
            <a:r>
              <a:rPr lang="en-US" sz="1600" err="1">
                <a:latin typeface="Georgia Pro"/>
                <a:ea typeface="Calibri"/>
                <a:cs typeface="Calibri"/>
              </a:rPr>
              <a:t>halutaan</a:t>
            </a:r>
            <a:r>
              <a:rPr lang="en-US" sz="1600">
                <a:latin typeface="Georgia Pro"/>
                <a:ea typeface="Calibri"/>
                <a:cs typeface="Calibri"/>
              </a:rPr>
              <a:t> </a:t>
            </a:r>
            <a:r>
              <a:rPr lang="en-US" sz="1600" err="1">
                <a:latin typeface="Georgia Pro"/>
                <a:ea typeface="Calibri"/>
                <a:cs typeface="Calibri"/>
              </a:rPr>
              <a:t>tutkia</a:t>
            </a:r>
            <a:r>
              <a:rPr lang="en-US" sz="1600">
                <a:latin typeface="Georgia Pro"/>
                <a:ea typeface="Calibri"/>
                <a:cs typeface="Calibri"/>
              </a:rPr>
              <a:t>, </a:t>
            </a:r>
            <a:r>
              <a:rPr lang="en-US" sz="1600" b="1" err="1">
                <a:latin typeface="Georgia Pro"/>
                <a:ea typeface="Calibri"/>
                <a:cs typeface="Calibri"/>
              </a:rPr>
              <a:t>onko</a:t>
            </a:r>
            <a:r>
              <a:rPr lang="en-US" sz="1600" b="1">
                <a:latin typeface="Georgia Pro"/>
                <a:ea typeface="Calibri"/>
                <a:cs typeface="Calibri"/>
              </a:rPr>
              <a:t> </a:t>
            </a:r>
            <a:r>
              <a:rPr lang="en-US" sz="1600" b="1" err="1">
                <a:latin typeface="Georgia Pro"/>
                <a:ea typeface="Calibri"/>
                <a:cs typeface="Calibri"/>
              </a:rPr>
              <a:t>kahden</a:t>
            </a:r>
            <a:r>
              <a:rPr lang="en-US" sz="1600" b="1">
                <a:latin typeface="Georgia Pro"/>
                <a:ea typeface="Calibri"/>
                <a:cs typeface="Calibri"/>
              </a:rPr>
              <a:t> </a:t>
            </a:r>
            <a:r>
              <a:rPr lang="en-US" sz="1600" b="1" err="1">
                <a:latin typeface="Georgia Pro"/>
                <a:ea typeface="Calibri"/>
                <a:cs typeface="Calibri"/>
              </a:rPr>
              <a:t>kategorisen</a:t>
            </a:r>
            <a:r>
              <a:rPr lang="en-US" sz="1600" b="1">
                <a:latin typeface="Georgia Pro"/>
                <a:ea typeface="Calibri"/>
                <a:cs typeface="Calibri"/>
              </a:rPr>
              <a:t> </a:t>
            </a:r>
            <a:r>
              <a:rPr lang="en-US" sz="1600" b="1" err="1">
                <a:latin typeface="Georgia Pro"/>
                <a:ea typeface="Calibri"/>
                <a:cs typeface="Calibri"/>
              </a:rPr>
              <a:t>muuttujan</a:t>
            </a:r>
            <a:r>
              <a:rPr lang="en-US" sz="1600" b="1">
                <a:latin typeface="Georgia Pro"/>
                <a:ea typeface="Calibri"/>
                <a:cs typeface="Calibri"/>
              </a:rPr>
              <a:t> </a:t>
            </a:r>
            <a:r>
              <a:rPr lang="en-US" sz="1600" b="1" err="1">
                <a:latin typeface="Georgia Pro"/>
                <a:ea typeface="Calibri"/>
                <a:cs typeface="Calibri"/>
              </a:rPr>
              <a:t>välillä</a:t>
            </a:r>
            <a:r>
              <a:rPr lang="en-US" sz="1600" b="1">
                <a:latin typeface="Georgia Pro"/>
                <a:ea typeface="Calibri"/>
                <a:cs typeface="Calibri"/>
              </a:rPr>
              <a:t> </a:t>
            </a:r>
            <a:r>
              <a:rPr lang="en-US" sz="1600" b="1" err="1">
                <a:latin typeface="Georgia Pro"/>
                <a:ea typeface="Calibri"/>
                <a:cs typeface="Calibri"/>
              </a:rPr>
              <a:t>jotain</a:t>
            </a:r>
            <a:r>
              <a:rPr lang="en-US" sz="1600" b="1">
                <a:latin typeface="Georgia Pro"/>
                <a:ea typeface="Calibri"/>
                <a:cs typeface="Calibri"/>
              </a:rPr>
              <a:t> </a:t>
            </a:r>
            <a:r>
              <a:rPr lang="en-US" sz="1600" b="1" err="1">
                <a:latin typeface="Georgia Pro"/>
                <a:ea typeface="Calibri"/>
                <a:cs typeface="Calibri"/>
              </a:rPr>
              <a:t>yhteyttä</a:t>
            </a:r>
            <a:r>
              <a:rPr lang="en-US" sz="1600" b="1">
                <a:latin typeface="Georgia Pro"/>
                <a:ea typeface="Calibri"/>
                <a:cs typeface="Calibri"/>
              </a:rPr>
              <a:t>. </a:t>
            </a:r>
          </a:p>
          <a:p>
            <a:r>
              <a:rPr lang="en-US" sz="1600">
                <a:latin typeface="Georgia Pro"/>
                <a:ea typeface="Calibri"/>
                <a:cs typeface="Calibri"/>
              </a:rPr>
              <a:t>Onko </a:t>
            </a:r>
            <a:r>
              <a:rPr lang="en-US" sz="1600" err="1">
                <a:latin typeface="Georgia Pro"/>
                <a:ea typeface="Calibri"/>
                <a:cs typeface="Calibri"/>
              </a:rPr>
              <a:t>esimerkiksi</a:t>
            </a:r>
            <a:r>
              <a:rPr lang="en-US" sz="1600">
                <a:latin typeface="Georgia Pro"/>
                <a:ea typeface="Calibri"/>
                <a:cs typeface="Calibri"/>
              </a:rPr>
              <a:t> </a:t>
            </a:r>
            <a:r>
              <a:rPr lang="en-US" sz="1600" err="1">
                <a:latin typeface="Georgia Pro"/>
                <a:ea typeface="Calibri"/>
                <a:cs typeface="Calibri"/>
              </a:rPr>
              <a:t>opiskelijastatuksen</a:t>
            </a:r>
            <a:r>
              <a:rPr lang="en-US" sz="1600">
                <a:latin typeface="Georgia Pro"/>
                <a:ea typeface="Calibri"/>
                <a:cs typeface="Calibri"/>
              </a:rPr>
              <a:t> (</a:t>
            </a:r>
            <a:r>
              <a:rPr lang="en-US" sz="1600" err="1">
                <a:latin typeface="Georgia Pro"/>
                <a:ea typeface="Calibri"/>
                <a:cs typeface="Calibri"/>
              </a:rPr>
              <a:t>opiskelija</a:t>
            </a:r>
            <a:r>
              <a:rPr lang="en-US" sz="1600">
                <a:latin typeface="Georgia Pro"/>
                <a:ea typeface="Calibri"/>
                <a:cs typeface="Calibri"/>
              </a:rPr>
              <a:t>, </a:t>
            </a:r>
            <a:r>
              <a:rPr lang="en-US" sz="1600" err="1">
                <a:latin typeface="Georgia Pro"/>
                <a:ea typeface="Calibri"/>
                <a:cs typeface="Calibri"/>
              </a:rPr>
              <a:t>ei-opiskelija</a:t>
            </a:r>
            <a:r>
              <a:rPr lang="en-US" sz="1600">
                <a:latin typeface="Georgia Pro"/>
                <a:ea typeface="Calibri"/>
                <a:cs typeface="Calibri"/>
              </a:rPr>
              <a:t>) ja </a:t>
            </a:r>
            <a:r>
              <a:rPr lang="en-US" sz="1600" err="1">
                <a:latin typeface="Georgia Pro"/>
                <a:ea typeface="Calibri"/>
                <a:cs typeface="Calibri"/>
              </a:rPr>
              <a:t>sen</a:t>
            </a:r>
            <a:r>
              <a:rPr lang="en-US" sz="1600">
                <a:latin typeface="Georgia Pro"/>
                <a:ea typeface="Calibri"/>
                <a:cs typeface="Calibri"/>
              </a:rPr>
              <a:t> </a:t>
            </a:r>
            <a:r>
              <a:rPr lang="en-US" sz="1600" err="1">
                <a:latin typeface="Georgia Pro"/>
                <a:ea typeface="Calibri"/>
                <a:cs typeface="Calibri"/>
              </a:rPr>
              <a:t>välillä</a:t>
            </a:r>
            <a:r>
              <a:rPr lang="en-US" sz="1600">
                <a:latin typeface="Georgia Pro"/>
                <a:ea typeface="Calibri"/>
                <a:cs typeface="Calibri"/>
              </a:rPr>
              <a:t> </a:t>
            </a:r>
            <a:r>
              <a:rPr lang="en-US" sz="1600" err="1">
                <a:latin typeface="Georgia Pro"/>
                <a:ea typeface="Calibri"/>
                <a:cs typeface="Calibri"/>
              </a:rPr>
              <a:t>yhteyttä</a:t>
            </a:r>
            <a:r>
              <a:rPr lang="en-US" sz="1600">
                <a:latin typeface="Georgia Pro"/>
                <a:ea typeface="Calibri"/>
                <a:cs typeface="Calibri"/>
              </a:rPr>
              <a:t>, </a:t>
            </a:r>
            <a:r>
              <a:rPr lang="en-US" sz="1600" err="1">
                <a:latin typeface="Georgia Pro"/>
                <a:ea typeface="Calibri"/>
                <a:cs typeface="Calibri"/>
              </a:rPr>
              <a:t>äänestikö</a:t>
            </a:r>
            <a:r>
              <a:rPr lang="en-US" sz="1600">
                <a:latin typeface="Georgia Pro"/>
                <a:ea typeface="Calibri"/>
                <a:cs typeface="Calibri"/>
              </a:rPr>
              <a:t> </a:t>
            </a:r>
            <a:r>
              <a:rPr lang="en-US" sz="1600" err="1">
                <a:latin typeface="Georgia Pro"/>
                <a:ea typeface="Calibri"/>
                <a:cs typeface="Calibri"/>
              </a:rPr>
              <a:t>presidentinvaaleissa</a:t>
            </a:r>
            <a:r>
              <a:rPr lang="en-US" sz="1600">
                <a:latin typeface="Georgia Pro"/>
                <a:ea typeface="Calibri"/>
                <a:cs typeface="Calibri"/>
              </a:rPr>
              <a:t> </a:t>
            </a:r>
            <a:r>
              <a:rPr lang="en-US" sz="1600" err="1">
                <a:latin typeface="Georgia Pro"/>
                <a:ea typeface="Calibri"/>
                <a:cs typeface="Calibri"/>
              </a:rPr>
              <a:t>vai</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kyllä-ei</a:t>
            </a:r>
            <a:r>
              <a:rPr lang="en-US" sz="1600">
                <a:latin typeface="Georgia Pro"/>
                <a:ea typeface="Calibri"/>
                <a:cs typeface="Calibri"/>
              </a:rPr>
              <a:t>). Tai </a:t>
            </a:r>
            <a:r>
              <a:rPr lang="en-US" sz="1600" err="1">
                <a:latin typeface="Georgia Pro"/>
                <a:ea typeface="Calibri"/>
                <a:cs typeface="Calibri"/>
              </a:rPr>
              <a:t>onko</a:t>
            </a:r>
            <a:r>
              <a:rPr lang="en-US" sz="1600">
                <a:latin typeface="Georgia Pro"/>
                <a:ea typeface="Calibri"/>
                <a:cs typeface="Calibri"/>
              </a:rPr>
              <a:t> </a:t>
            </a:r>
            <a:r>
              <a:rPr lang="en-US" sz="1600" err="1">
                <a:latin typeface="Georgia Pro"/>
                <a:ea typeface="Calibri"/>
                <a:cs typeface="Calibri"/>
              </a:rPr>
              <a:t>ikäluokan</a:t>
            </a:r>
            <a:r>
              <a:rPr lang="en-US" sz="1600">
                <a:latin typeface="Georgia Pro"/>
                <a:ea typeface="Calibri"/>
                <a:cs typeface="Calibri"/>
              </a:rPr>
              <a:t> (</a:t>
            </a:r>
            <a:r>
              <a:rPr lang="en-US" sz="1600" err="1">
                <a:latin typeface="Georgia Pro"/>
                <a:ea typeface="Calibri"/>
                <a:cs typeface="Calibri"/>
              </a:rPr>
              <a:t>suuret</a:t>
            </a:r>
            <a:r>
              <a:rPr lang="en-US" sz="1600">
                <a:latin typeface="Georgia Pro"/>
                <a:ea typeface="Calibri"/>
                <a:cs typeface="Calibri"/>
              </a:rPr>
              <a:t> </a:t>
            </a:r>
            <a:r>
              <a:rPr lang="en-US" sz="1600" err="1">
                <a:latin typeface="Georgia Pro"/>
                <a:ea typeface="Calibri"/>
                <a:cs typeface="Calibri"/>
              </a:rPr>
              <a:t>ikäluokat</a:t>
            </a:r>
            <a:r>
              <a:rPr lang="en-US" sz="1600">
                <a:latin typeface="Georgia Pro"/>
                <a:ea typeface="Calibri"/>
                <a:cs typeface="Calibri"/>
              </a:rPr>
              <a:t>, X-</a:t>
            </a:r>
            <a:r>
              <a:rPr lang="en-US" sz="1600" err="1">
                <a:latin typeface="Georgia Pro"/>
                <a:ea typeface="Calibri"/>
                <a:cs typeface="Calibri"/>
              </a:rPr>
              <a:t>sukupolvi</a:t>
            </a:r>
            <a:r>
              <a:rPr lang="en-US" sz="1600">
                <a:latin typeface="Georgia Pro"/>
                <a:ea typeface="Calibri"/>
                <a:cs typeface="Calibri"/>
              </a:rPr>
              <a:t>, </a:t>
            </a:r>
            <a:r>
              <a:rPr lang="en-US" sz="1600" err="1">
                <a:latin typeface="Georgia Pro"/>
                <a:ea typeface="Calibri"/>
                <a:cs typeface="Calibri"/>
              </a:rPr>
              <a:t>milleniaalit</a:t>
            </a:r>
            <a:r>
              <a:rPr lang="en-US" sz="1600">
                <a:latin typeface="Georgia Pro"/>
                <a:ea typeface="Calibri"/>
                <a:cs typeface="Calibri"/>
              </a:rPr>
              <a:t> </a:t>
            </a:r>
            <a:r>
              <a:rPr lang="en-US" sz="1600" err="1">
                <a:latin typeface="Georgia Pro"/>
                <a:ea typeface="Calibri"/>
                <a:cs typeface="Calibri"/>
              </a:rPr>
              <a:t>jne</a:t>
            </a:r>
            <a:r>
              <a:rPr lang="en-US" sz="1600">
                <a:latin typeface="Georgia Pro"/>
                <a:ea typeface="Calibri"/>
                <a:cs typeface="Calibri"/>
              </a:rPr>
              <a:t>.) ja </a:t>
            </a:r>
            <a:r>
              <a:rPr lang="en-US" sz="1600" err="1">
                <a:latin typeface="Georgia Pro"/>
                <a:ea typeface="Calibri"/>
                <a:cs typeface="Calibri"/>
              </a:rPr>
              <a:t>sen</a:t>
            </a:r>
            <a:r>
              <a:rPr lang="en-US" sz="1600">
                <a:latin typeface="Georgia Pro"/>
                <a:ea typeface="Calibri"/>
                <a:cs typeface="Calibri"/>
              </a:rPr>
              <a:t>, </a:t>
            </a:r>
            <a:r>
              <a:rPr lang="en-US" sz="1600" err="1">
                <a:latin typeface="Georgia Pro"/>
                <a:ea typeface="Calibri"/>
                <a:cs typeface="Calibri"/>
              </a:rPr>
              <a:t>kuinka</a:t>
            </a:r>
            <a:r>
              <a:rPr lang="en-US" sz="1600">
                <a:latin typeface="Georgia Pro"/>
                <a:ea typeface="Calibri"/>
                <a:cs typeface="Calibri"/>
              </a:rPr>
              <a:t> </a:t>
            </a:r>
            <a:r>
              <a:rPr lang="en-US" sz="1600" err="1">
                <a:latin typeface="Georgia Pro"/>
                <a:ea typeface="Calibri"/>
                <a:cs typeface="Calibri"/>
              </a:rPr>
              <a:t>usein</a:t>
            </a:r>
            <a:r>
              <a:rPr lang="en-US" sz="1600">
                <a:latin typeface="Georgia Pro"/>
                <a:ea typeface="Calibri"/>
                <a:cs typeface="Calibri"/>
              </a:rPr>
              <a:t> </a:t>
            </a:r>
            <a:r>
              <a:rPr lang="en-US" sz="1600" err="1">
                <a:latin typeface="Georgia Pro"/>
                <a:ea typeface="Calibri"/>
                <a:cs typeface="Calibri"/>
              </a:rPr>
              <a:t>pyöräilee</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ikinä</a:t>
            </a:r>
            <a:r>
              <a:rPr lang="en-US" sz="1600">
                <a:latin typeface="Georgia Pro"/>
                <a:ea typeface="Calibri"/>
                <a:cs typeface="Calibri"/>
              </a:rPr>
              <a:t>, </a:t>
            </a:r>
            <a:r>
              <a:rPr lang="en-US" sz="1600" err="1">
                <a:latin typeface="Georgia Pro"/>
                <a:ea typeface="Calibri"/>
                <a:cs typeface="Calibri"/>
              </a:rPr>
              <a:t>harvoin</a:t>
            </a:r>
            <a:r>
              <a:rPr lang="en-US" sz="1600">
                <a:latin typeface="Georgia Pro"/>
                <a:ea typeface="Calibri"/>
                <a:cs typeface="Calibri"/>
              </a:rPr>
              <a:t>, </a:t>
            </a:r>
            <a:r>
              <a:rPr lang="en-US" sz="1600" err="1">
                <a:latin typeface="Georgia Pro"/>
                <a:ea typeface="Calibri"/>
                <a:cs typeface="Calibri"/>
              </a:rPr>
              <a:t>joskus</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osaa</a:t>
            </a:r>
            <a:r>
              <a:rPr lang="en-US" sz="1600">
                <a:latin typeface="Georgia Pro"/>
                <a:ea typeface="Calibri"/>
                <a:cs typeface="Calibri"/>
              </a:rPr>
              <a:t> </a:t>
            </a:r>
            <a:r>
              <a:rPr lang="en-US" sz="1600" err="1">
                <a:latin typeface="Georgia Pro"/>
                <a:ea typeface="Calibri"/>
                <a:cs typeface="Calibri"/>
              </a:rPr>
              <a:t>sanoa</a:t>
            </a:r>
            <a:r>
              <a:rPr lang="en-US" sz="1600">
                <a:latin typeface="Georgia Pro"/>
                <a:ea typeface="Calibri"/>
                <a:cs typeface="Calibri"/>
              </a:rPr>
              <a:t>, </a:t>
            </a:r>
            <a:r>
              <a:rPr lang="en-US" sz="1600" err="1">
                <a:latin typeface="Georgia Pro"/>
                <a:ea typeface="Calibri"/>
                <a:cs typeface="Calibri"/>
              </a:rPr>
              <a:t>melko</a:t>
            </a:r>
            <a:r>
              <a:rPr lang="en-US" sz="1600">
                <a:latin typeface="Georgia Pro"/>
                <a:ea typeface="Calibri"/>
                <a:cs typeface="Calibri"/>
              </a:rPr>
              <a:t> </a:t>
            </a:r>
            <a:r>
              <a:rPr lang="en-US" sz="1600" err="1">
                <a:latin typeface="Georgia Pro"/>
                <a:ea typeface="Calibri"/>
                <a:cs typeface="Calibri"/>
              </a:rPr>
              <a:t>usein</a:t>
            </a:r>
            <a:r>
              <a:rPr lang="en-US" sz="1600">
                <a:latin typeface="Georgia Pro"/>
                <a:ea typeface="Calibri"/>
                <a:cs typeface="Calibri"/>
              </a:rPr>
              <a:t>, </a:t>
            </a:r>
            <a:r>
              <a:rPr lang="en-US" sz="1600" err="1">
                <a:latin typeface="Georgia Pro"/>
                <a:ea typeface="Calibri"/>
                <a:cs typeface="Calibri"/>
              </a:rPr>
              <a:t>usein</a:t>
            </a:r>
            <a:r>
              <a:rPr lang="en-US" sz="1600">
                <a:latin typeface="Georgia Pro"/>
                <a:ea typeface="Calibri"/>
                <a:cs typeface="Calibri"/>
              </a:rPr>
              <a:t>) </a:t>
            </a:r>
            <a:r>
              <a:rPr lang="en-US" sz="1600" err="1">
                <a:latin typeface="Georgia Pro"/>
                <a:ea typeface="Calibri"/>
                <a:cs typeface="Calibri"/>
              </a:rPr>
              <a:t>välillä</a:t>
            </a:r>
            <a:r>
              <a:rPr lang="en-US" sz="1600">
                <a:latin typeface="Georgia Pro"/>
                <a:ea typeface="Calibri"/>
                <a:cs typeface="Calibri"/>
              </a:rPr>
              <a:t> </a:t>
            </a:r>
            <a:r>
              <a:rPr lang="en-US" sz="1600" err="1">
                <a:latin typeface="Georgia Pro"/>
                <a:ea typeface="Calibri"/>
                <a:cs typeface="Calibri"/>
              </a:rPr>
              <a:t>yhteyttä</a:t>
            </a:r>
            <a:r>
              <a:rPr lang="en-US" sz="1600">
                <a:latin typeface="Georgia Pro"/>
                <a:ea typeface="Calibri"/>
                <a:cs typeface="Calibri"/>
              </a:rPr>
              <a:t>. </a:t>
            </a:r>
            <a:endParaRPr lang="en-US" sz="1600">
              <a:latin typeface="Georgia Pro"/>
            </a:endParaRPr>
          </a:p>
          <a:p>
            <a:endParaRPr lang="en-US" sz="1600">
              <a:latin typeface="Georgia Pro"/>
              <a:ea typeface="Calibri"/>
              <a:cs typeface="Calibri"/>
            </a:endParaRPr>
          </a:p>
          <a:p>
            <a:r>
              <a:rPr lang="en-US" sz="1600" err="1">
                <a:latin typeface="Georgia Pro"/>
                <a:ea typeface="Calibri"/>
                <a:cs typeface="Calibri"/>
              </a:rPr>
              <a:t>Vaatimukset</a:t>
            </a:r>
            <a:r>
              <a:rPr lang="en-US" sz="1600">
                <a:latin typeface="Georgia Pro"/>
                <a:ea typeface="Calibri"/>
                <a:cs typeface="Calibri"/>
              </a:rPr>
              <a:t>, </a:t>
            </a:r>
            <a:r>
              <a:rPr lang="en-US" sz="1600" err="1">
                <a:latin typeface="Georgia Pro"/>
                <a:ea typeface="Calibri"/>
                <a:cs typeface="Calibri"/>
              </a:rPr>
              <a:t>jotta</a:t>
            </a:r>
            <a:r>
              <a:rPr lang="en-US" sz="1600">
                <a:latin typeface="Georgia Pro"/>
                <a:ea typeface="Calibri"/>
                <a:cs typeface="Calibri"/>
              </a:rPr>
              <a:t> </a:t>
            </a:r>
            <a:r>
              <a:rPr lang="en-US" sz="1600" err="1">
                <a:latin typeface="Georgia Pro"/>
                <a:ea typeface="Calibri"/>
                <a:cs typeface="Calibri"/>
              </a:rPr>
              <a:t>khiin</a:t>
            </a:r>
            <a:r>
              <a:rPr lang="en-US" sz="1600">
                <a:latin typeface="Georgia Pro"/>
                <a:ea typeface="Calibri"/>
                <a:cs typeface="Calibri"/>
              </a:rPr>
              <a:t> </a:t>
            </a:r>
            <a:r>
              <a:rPr lang="en-US" sz="1600" err="1">
                <a:latin typeface="Georgia Pro"/>
                <a:ea typeface="Calibri"/>
                <a:cs typeface="Calibri"/>
              </a:rPr>
              <a:t>neliö</a:t>
            </a:r>
            <a:r>
              <a:rPr lang="en-US" sz="1600">
                <a:latin typeface="Georgia Pro"/>
                <a:ea typeface="Calibri"/>
                <a:cs typeface="Calibri"/>
              </a:rPr>
              <a:t> -</a:t>
            </a:r>
            <a:r>
              <a:rPr lang="en-US" sz="1600" err="1">
                <a:latin typeface="Georgia Pro"/>
                <a:ea typeface="Calibri"/>
                <a:cs typeface="Calibri"/>
              </a:rPr>
              <a:t>testiä</a:t>
            </a:r>
            <a:r>
              <a:rPr lang="en-US" sz="1600">
                <a:latin typeface="Georgia Pro"/>
                <a:ea typeface="Calibri"/>
                <a:cs typeface="Calibri"/>
              </a:rPr>
              <a:t> </a:t>
            </a:r>
            <a:r>
              <a:rPr lang="en-US" sz="1600" err="1">
                <a:latin typeface="Georgia Pro"/>
                <a:ea typeface="Calibri"/>
                <a:cs typeface="Calibri"/>
              </a:rPr>
              <a:t>voidaan</a:t>
            </a:r>
            <a:r>
              <a:rPr lang="en-US" sz="1600">
                <a:latin typeface="Georgia Pro"/>
                <a:ea typeface="Calibri"/>
                <a:cs typeface="Calibri"/>
              </a:rPr>
              <a:t> </a:t>
            </a:r>
            <a:r>
              <a:rPr lang="en-US" sz="1600" err="1">
                <a:latin typeface="Georgia Pro"/>
                <a:ea typeface="Calibri"/>
                <a:cs typeface="Calibri"/>
              </a:rPr>
              <a:t>käyttää</a:t>
            </a:r>
            <a:r>
              <a:rPr lang="en-US" sz="1600">
                <a:latin typeface="Georgia Pro"/>
                <a:ea typeface="Calibri"/>
                <a:cs typeface="Calibri"/>
              </a:rPr>
              <a:t>: </a:t>
            </a:r>
            <a:r>
              <a:rPr lang="en-US" sz="1600" err="1">
                <a:latin typeface="Georgia Pro"/>
                <a:ea typeface="Calibri"/>
                <a:cs typeface="Calibri"/>
              </a:rPr>
              <a:t>muuttujat</a:t>
            </a:r>
            <a:r>
              <a:rPr lang="en-US" sz="1600">
                <a:latin typeface="Georgia Pro"/>
                <a:ea typeface="Calibri"/>
                <a:cs typeface="Calibri"/>
              </a:rPr>
              <a:t> </a:t>
            </a:r>
            <a:r>
              <a:rPr lang="en-US" sz="1600" err="1">
                <a:latin typeface="Georgia Pro"/>
                <a:ea typeface="Calibri"/>
                <a:cs typeface="Calibri"/>
              </a:rPr>
              <a:t>ovat</a:t>
            </a:r>
            <a:r>
              <a:rPr lang="en-US" sz="1600">
                <a:latin typeface="Georgia Pro"/>
                <a:ea typeface="Calibri"/>
                <a:cs typeface="Calibri"/>
              </a:rPr>
              <a:t> </a:t>
            </a:r>
            <a:r>
              <a:rPr lang="en-US" sz="1600" err="1">
                <a:latin typeface="Georgia Pro"/>
                <a:ea typeface="Calibri"/>
                <a:cs typeface="Calibri"/>
              </a:rPr>
              <a:t>kategorisia</a:t>
            </a:r>
            <a:r>
              <a:rPr lang="en-US" sz="1600">
                <a:latin typeface="Georgia Pro"/>
                <a:ea typeface="Calibri"/>
                <a:cs typeface="Calibri"/>
              </a:rPr>
              <a:t> (</a:t>
            </a:r>
            <a:r>
              <a:rPr lang="en-US" sz="1600" err="1">
                <a:latin typeface="Georgia Pro"/>
                <a:ea typeface="Calibri"/>
                <a:cs typeface="Calibri"/>
              </a:rPr>
              <a:t>nominaalinen</a:t>
            </a:r>
            <a:r>
              <a:rPr lang="en-US" sz="1600">
                <a:latin typeface="Georgia Pro"/>
                <a:ea typeface="Calibri"/>
                <a:cs typeface="Calibri"/>
              </a:rPr>
              <a:t>, </a:t>
            </a:r>
            <a:r>
              <a:rPr lang="en-US" sz="1600" err="1">
                <a:latin typeface="Georgia Pro"/>
                <a:ea typeface="Calibri"/>
                <a:cs typeface="Calibri"/>
              </a:rPr>
              <a:t>ordinaalinen</a:t>
            </a:r>
            <a:r>
              <a:rPr lang="en-US" sz="1600">
                <a:latin typeface="Georgia Pro"/>
                <a:ea typeface="Calibri"/>
                <a:cs typeface="Calibri"/>
              </a:rPr>
              <a:t>). </a:t>
            </a:r>
            <a:r>
              <a:rPr lang="en-US" sz="1600" err="1">
                <a:latin typeface="Georgia Pro"/>
                <a:ea typeface="Calibri"/>
                <a:cs typeface="Calibri"/>
              </a:rPr>
              <a:t>Muuttujilla</a:t>
            </a:r>
            <a:r>
              <a:rPr lang="en-US" sz="1600">
                <a:latin typeface="Georgia Pro"/>
                <a:ea typeface="Calibri"/>
                <a:cs typeface="Calibri"/>
              </a:rPr>
              <a:t> </a:t>
            </a:r>
            <a:r>
              <a:rPr lang="en-US" sz="1600" err="1">
                <a:latin typeface="Georgia Pro"/>
                <a:ea typeface="Calibri"/>
                <a:cs typeface="Calibri"/>
              </a:rPr>
              <a:t>voi</a:t>
            </a:r>
            <a:r>
              <a:rPr lang="en-US" sz="1600">
                <a:latin typeface="Georgia Pro"/>
                <a:ea typeface="Calibri"/>
                <a:cs typeface="Calibri"/>
              </a:rPr>
              <a:t> olla </a:t>
            </a:r>
            <a:r>
              <a:rPr lang="en-US" sz="1600" err="1">
                <a:latin typeface="Georgia Pro"/>
                <a:ea typeface="Calibri"/>
                <a:cs typeface="Calibri"/>
              </a:rPr>
              <a:t>kuinka</a:t>
            </a:r>
            <a:r>
              <a:rPr lang="en-US" sz="1600">
                <a:latin typeface="Georgia Pro"/>
                <a:ea typeface="Calibri"/>
                <a:cs typeface="Calibri"/>
              </a:rPr>
              <a:t> </a:t>
            </a:r>
            <a:r>
              <a:rPr lang="en-US" sz="1600" err="1">
                <a:latin typeface="Georgia Pro"/>
                <a:ea typeface="Calibri"/>
                <a:cs typeface="Calibri"/>
              </a:rPr>
              <a:t>monta</a:t>
            </a:r>
            <a:r>
              <a:rPr lang="en-US" sz="1600">
                <a:latin typeface="Georgia Pro"/>
                <a:ea typeface="Calibri"/>
                <a:cs typeface="Calibri"/>
              </a:rPr>
              <a:t> </a:t>
            </a:r>
            <a:r>
              <a:rPr lang="en-US" sz="1600" err="1">
                <a:latin typeface="Georgia Pro"/>
                <a:ea typeface="Calibri"/>
                <a:cs typeface="Calibri"/>
              </a:rPr>
              <a:t>tahansa</a:t>
            </a:r>
            <a:r>
              <a:rPr lang="en-US" sz="1600">
                <a:latin typeface="Georgia Pro"/>
                <a:ea typeface="Calibri"/>
                <a:cs typeface="Calibri"/>
              </a:rPr>
              <a:t> </a:t>
            </a:r>
            <a:r>
              <a:rPr lang="en-US" sz="1600" err="1">
                <a:latin typeface="Georgia Pro"/>
                <a:ea typeface="Calibri"/>
                <a:cs typeface="Calibri"/>
              </a:rPr>
              <a:t>vastausvaihtoehtoa</a:t>
            </a:r>
            <a:r>
              <a:rPr lang="en-US" sz="1600">
                <a:latin typeface="Georgia Pro"/>
                <a:ea typeface="Calibri"/>
                <a:cs typeface="Calibri"/>
              </a:rPr>
              <a:t>. </a:t>
            </a:r>
          </a:p>
          <a:p>
            <a:r>
              <a:rPr lang="en-US" sz="1600" err="1">
                <a:latin typeface="Georgia Pro"/>
                <a:ea typeface="Calibri"/>
                <a:cs typeface="Calibri"/>
              </a:rPr>
              <a:t>Palaa</a:t>
            </a:r>
            <a:r>
              <a:rPr lang="en-US" sz="1600">
                <a:latin typeface="Georgia Pro"/>
                <a:ea typeface="Calibri"/>
                <a:cs typeface="Calibri"/>
              </a:rPr>
              <a:t> </a:t>
            </a:r>
            <a:r>
              <a:rPr lang="en-US" sz="1600" err="1">
                <a:latin typeface="Georgia Pro"/>
                <a:ea typeface="Calibri"/>
                <a:cs typeface="Calibri"/>
              </a:rPr>
              <a:t>ryhmän</a:t>
            </a:r>
            <a:r>
              <a:rPr lang="en-US" sz="1600">
                <a:latin typeface="Georgia Pro"/>
                <a:ea typeface="Calibri"/>
                <a:cs typeface="Calibri"/>
              </a:rPr>
              <a:t> </a:t>
            </a:r>
            <a:r>
              <a:rPr lang="en-US" sz="1600" err="1">
                <a:latin typeface="Georgia Pro"/>
                <a:ea typeface="Calibri"/>
                <a:cs typeface="Calibri"/>
              </a:rPr>
              <a:t>alkuperäiseen</a:t>
            </a:r>
            <a:r>
              <a:rPr lang="en-US" sz="1600">
                <a:latin typeface="Georgia Pro"/>
                <a:ea typeface="Calibri"/>
                <a:cs typeface="Calibri"/>
              </a:rPr>
              <a:t> survey-</a:t>
            </a:r>
            <a:r>
              <a:rPr lang="en-US" sz="1600" err="1">
                <a:latin typeface="Georgia Pro"/>
                <a:ea typeface="Calibri"/>
                <a:cs typeface="Calibri"/>
              </a:rPr>
              <a:t>lomakkeeseen</a:t>
            </a:r>
            <a:r>
              <a:rPr lang="en-US" sz="1600">
                <a:latin typeface="Georgia Pro"/>
                <a:ea typeface="Calibri"/>
                <a:cs typeface="Calibri"/>
              </a:rPr>
              <a:t>, </a:t>
            </a:r>
            <a:r>
              <a:rPr lang="en-US" sz="1600" err="1">
                <a:latin typeface="Georgia Pro"/>
                <a:ea typeface="Calibri"/>
                <a:cs typeface="Calibri"/>
              </a:rPr>
              <a:t>jotta</a:t>
            </a:r>
            <a:r>
              <a:rPr lang="en-US" sz="1600">
                <a:latin typeface="Georgia Pro"/>
                <a:ea typeface="Calibri"/>
                <a:cs typeface="Calibri"/>
              </a:rPr>
              <a:t> </a:t>
            </a:r>
            <a:r>
              <a:rPr lang="en-US" sz="1600" err="1">
                <a:latin typeface="Georgia Pro"/>
                <a:ea typeface="Calibri"/>
                <a:cs typeface="Calibri"/>
              </a:rPr>
              <a:t>näkee</a:t>
            </a:r>
            <a:r>
              <a:rPr lang="en-US" sz="1600">
                <a:latin typeface="Georgia Pro"/>
                <a:ea typeface="Calibri"/>
                <a:cs typeface="Calibri"/>
              </a:rPr>
              <a:t>, </a:t>
            </a:r>
            <a:r>
              <a:rPr lang="en-US" sz="1600" err="1">
                <a:latin typeface="Georgia Pro"/>
                <a:ea typeface="Calibri"/>
                <a:cs typeface="Calibri"/>
              </a:rPr>
              <a:t>mikä</a:t>
            </a:r>
            <a:r>
              <a:rPr lang="en-US" sz="1600">
                <a:latin typeface="Georgia Pro"/>
                <a:ea typeface="Calibri"/>
                <a:cs typeface="Calibri"/>
              </a:rPr>
              <a:t> </a:t>
            </a:r>
            <a:r>
              <a:rPr lang="en-US" sz="1600" err="1">
                <a:latin typeface="Georgia Pro"/>
                <a:ea typeface="Calibri"/>
                <a:cs typeface="Calibri"/>
              </a:rPr>
              <a:t>muuttuja</a:t>
            </a:r>
            <a:r>
              <a:rPr lang="en-US" sz="1600">
                <a:latin typeface="Georgia Pro"/>
                <a:ea typeface="Calibri"/>
                <a:cs typeface="Calibri"/>
              </a:rPr>
              <a:t> on </a:t>
            </a:r>
            <a:r>
              <a:rPr lang="en-US" sz="1600" err="1">
                <a:latin typeface="Georgia Pro"/>
                <a:ea typeface="Calibri"/>
                <a:cs typeface="Calibri"/>
              </a:rPr>
              <a:t>mitäkin</a:t>
            </a:r>
            <a:r>
              <a:rPr lang="en-US" sz="1600">
                <a:latin typeface="Georgia Pro"/>
                <a:ea typeface="Calibri"/>
                <a:cs typeface="Calibri"/>
              </a:rPr>
              <a:t> </a:t>
            </a:r>
            <a:r>
              <a:rPr lang="en-US" sz="1600" err="1">
                <a:latin typeface="Georgia Pro"/>
                <a:ea typeface="Calibri"/>
                <a:cs typeface="Calibri"/>
              </a:rPr>
              <a:t>tyyppiä</a:t>
            </a:r>
            <a:r>
              <a:rPr lang="en-US" sz="1600">
                <a:latin typeface="Georgia Pro"/>
                <a:ea typeface="Calibri"/>
                <a:cs typeface="Calibri"/>
              </a:rPr>
              <a:t> (</a:t>
            </a:r>
            <a:r>
              <a:rPr lang="en-US" sz="1600" err="1">
                <a:latin typeface="Georgia Pro"/>
                <a:ea typeface="Calibri"/>
                <a:cs typeface="Calibri"/>
              </a:rPr>
              <a:t>kst</a:t>
            </a:r>
            <a:r>
              <a:rPr lang="en-US" sz="1600">
                <a:latin typeface="Georgia Pro"/>
                <a:ea typeface="Calibri"/>
                <a:cs typeface="Calibri"/>
              </a:rPr>
              <a:t>. </a:t>
            </a:r>
            <a:r>
              <a:rPr lang="en-US" sz="1600" err="1">
                <a:latin typeface="Georgia Pro"/>
                <a:ea typeface="Calibri"/>
                <a:cs typeface="Calibri"/>
              </a:rPr>
              <a:t>MyCoursesin</a:t>
            </a:r>
            <a:r>
              <a:rPr lang="en-US" sz="1600">
                <a:latin typeface="Georgia Pro"/>
                <a:ea typeface="Calibri"/>
                <a:cs typeface="Calibri"/>
              </a:rPr>
              <a:t> </a:t>
            </a:r>
            <a:r>
              <a:rPr lang="en-US" sz="1600" err="1">
                <a:latin typeface="Georgia Pro"/>
                <a:ea typeface="Calibri"/>
                <a:cs typeface="Calibri"/>
              </a:rPr>
              <a:t>ryhmäkansiot</a:t>
            </a:r>
            <a:r>
              <a:rPr lang="en-US" sz="1600">
                <a:latin typeface="Georgia Pro"/>
                <a:ea typeface="Calibri"/>
                <a:cs typeface="Calibri"/>
              </a:rPr>
              <a:t>)</a:t>
            </a:r>
          </a:p>
          <a:p>
            <a:r>
              <a:rPr lang="en-US" sz="1600" err="1">
                <a:latin typeface="Georgia Pro"/>
                <a:ea typeface="Calibri"/>
                <a:cs typeface="Calibri"/>
              </a:rPr>
              <a:t>Tällä</a:t>
            </a:r>
            <a:r>
              <a:rPr lang="en-US" sz="1600">
                <a:latin typeface="Georgia Pro"/>
                <a:ea typeface="Calibri"/>
                <a:cs typeface="Calibri"/>
              </a:rPr>
              <a:t> </a:t>
            </a:r>
            <a:r>
              <a:rPr lang="en-US" sz="1600" err="1">
                <a:latin typeface="Georgia Pro"/>
                <a:ea typeface="Calibri"/>
                <a:cs typeface="Calibri"/>
              </a:rPr>
              <a:t>kurssillä</a:t>
            </a:r>
            <a:r>
              <a:rPr lang="en-US" sz="1600">
                <a:latin typeface="Georgia Pro"/>
                <a:ea typeface="Calibri"/>
                <a:cs typeface="Calibri"/>
              </a:rPr>
              <a:t> </a:t>
            </a:r>
            <a:r>
              <a:rPr lang="en-US" sz="1600" err="1">
                <a:latin typeface="Georgia Pro"/>
                <a:ea typeface="Calibri"/>
                <a:cs typeface="Calibri"/>
              </a:rPr>
              <a:t>käytetään</a:t>
            </a:r>
            <a:r>
              <a:rPr lang="en-US" sz="1600">
                <a:latin typeface="Georgia Pro"/>
                <a:ea typeface="Calibri"/>
                <a:cs typeface="Calibri"/>
              </a:rPr>
              <a:t> </a:t>
            </a:r>
            <a:r>
              <a:rPr lang="en-US" sz="1600" err="1">
                <a:latin typeface="Georgia Pro"/>
                <a:ea typeface="Calibri"/>
                <a:cs typeface="Calibri"/>
              </a:rPr>
              <a:t>khiin</a:t>
            </a:r>
            <a:r>
              <a:rPr lang="en-US" sz="1600">
                <a:latin typeface="Georgia Pro"/>
                <a:ea typeface="Calibri"/>
                <a:cs typeface="Calibri"/>
              </a:rPr>
              <a:t> </a:t>
            </a:r>
            <a:r>
              <a:rPr lang="en-US" sz="1600" err="1">
                <a:latin typeface="Georgia Pro"/>
                <a:ea typeface="Calibri"/>
                <a:cs typeface="Calibri"/>
              </a:rPr>
              <a:t>neliö</a:t>
            </a:r>
            <a:r>
              <a:rPr lang="en-US" sz="1600">
                <a:latin typeface="Georgia Pro"/>
                <a:ea typeface="Calibri"/>
                <a:cs typeface="Calibri"/>
              </a:rPr>
              <a:t> </a:t>
            </a:r>
            <a:r>
              <a:rPr lang="en-US" sz="1600" err="1">
                <a:latin typeface="Georgia Pro"/>
                <a:ea typeface="Calibri"/>
                <a:cs typeface="Calibri"/>
              </a:rPr>
              <a:t>testiä</a:t>
            </a:r>
            <a:r>
              <a:rPr lang="en-US" sz="1600">
                <a:latin typeface="Georgia Pro"/>
                <a:ea typeface="Calibri"/>
                <a:cs typeface="Calibri"/>
              </a:rPr>
              <a:t>, </a:t>
            </a:r>
            <a:r>
              <a:rPr lang="en-US" sz="1600" err="1">
                <a:latin typeface="Georgia Pro"/>
                <a:ea typeface="Calibri"/>
                <a:cs typeface="Calibri"/>
              </a:rPr>
              <a:t>jolla</a:t>
            </a:r>
            <a:r>
              <a:rPr lang="en-US" sz="1600">
                <a:latin typeface="Georgia Pro"/>
                <a:ea typeface="Calibri"/>
                <a:cs typeface="Calibri"/>
              </a:rPr>
              <a:t> </a:t>
            </a:r>
            <a:r>
              <a:rPr lang="en-US" sz="1600" err="1">
                <a:latin typeface="Georgia Pro"/>
                <a:ea typeface="Calibri"/>
                <a:cs typeface="Calibri"/>
              </a:rPr>
              <a:t>testataan</a:t>
            </a:r>
            <a:r>
              <a:rPr lang="en-US" sz="1600">
                <a:latin typeface="Georgia Pro"/>
                <a:ea typeface="Calibri"/>
                <a:cs typeface="Calibri"/>
              </a:rPr>
              <a:t> </a:t>
            </a:r>
            <a:r>
              <a:rPr lang="en-US" sz="1600" err="1">
                <a:latin typeface="Georgia Pro"/>
                <a:ea typeface="Calibri"/>
                <a:cs typeface="Calibri"/>
              </a:rPr>
              <a:t>kahden</a:t>
            </a:r>
            <a:r>
              <a:rPr lang="en-US" sz="1600">
                <a:latin typeface="Georgia Pro"/>
                <a:ea typeface="Calibri"/>
                <a:cs typeface="Calibri"/>
              </a:rPr>
              <a:t> </a:t>
            </a:r>
            <a:r>
              <a:rPr lang="en-US" sz="1600" err="1">
                <a:latin typeface="Georgia Pro"/>
                <a:ea typeface="Calibri"/>
                <a:cs typeface="Calibri"/>
              </a:rPr>
              <a:t>kategorisen</a:t>
            </a:r>
            <a:r>
              <a:rPr lang="en-US" sz="1600">
                <a:latin typeface="Georgia Pro"/>
                <a:ea typeface="Calibri"/>
                <a:cs typeface="Calibri"/>
              </a:rPr>
              <a:t> </a:t>
            </a:r>
            <a:r>
              <a:rPr lang="en-US" sz="1600" err="1">
                <a:latin typeface="Georgia Pro"/>
                <a:ea typeface="Calibri"/>
                <a:cs typeface="Calibri"/>
              </a:rPr>
              <a:t>muuttujan</a:t>
            </a:r>
            <a:r>
              <a:rPr lang="en-US" sz="1600">
                <a:latin typeface="Georgia Pro"/>
                <a:ea typeface="Calibri"/>
                <a:cs typeface="Calibri"/>
              </a:rPr>
              <a:t> </a:t>
            </a:r>
            <a:r>
              <a:rPr lang="en-US" sz="1600" err="1">
                <a:latin typeface="Georgia Pro"/>
                <a:ea typeface="Calibri"/>
                <a:cs typeface="Calibri"/>
              </a:rPr>
              <a:t>välistä</a:t>
            </a:r>
            <a:r>
              <a:rPr lang="en-US" sz="1600">
                <a:latin typeface="Georgia Pro"/>
                <a:ea typeface="Calibri"/>
                <a:cs typeface="Calibri"/>
              </a:rPr>
              <a:t> </a:t>
            </a:r>
            <a:r>
              <a:rPr lang="en-US" sz="1600" err="1">
                <a:latin typeface="Georgia Pro"/>
                <a:ea typeface="Calibri"/>
                <a:cs typeface="Calibri"/>
              </a:rPr>
              <a:t>yhteyttä</a:t>
            </a:r>
            <a:r>
              <a:rPr lang="en-US" sz="1600">
                <a:latin typeface="Georgia Pro"/>
                <a:ea typeface="Calibri"/>
                <a:cs typeface="Calibri"/>
              </a:rPr>
              <a:t>. On </a:t>
            </a:r>
            <a:r>
              <a:rPr lang="en-US" sz="1600" err="1">
                <a:latin typeface="Georgia Pro"/>
                <a:ea typeface="Calibri"/>
                <a:cs typeface="Calibri"/>
              </a:rPr>
              <a:t>olemassa</a:t>
            </a:r>
            <a:r>
              <a:rPr lang="en-US" sz="1600">
                <a:latin typeface="Georgia Pro"/>
                <a:ea typeface="Calibri"/>
                <a:cs typeface="Calibri"/>
              </a:rPr>
              <a:t> </a:t>
            </a:r>
            <a:r>
              <a:rPr lang="en-US" sz="1600" err="1">
                <a:latin typeface="Georgia Pro"/>
                <a:ea typeface="Calibri"/>
                <a:cs typeface="Calibri"/>
              </a:rPr>
              <a:t>myös</a:t>
            </a:r>
            <a:r>
              <a:rPr lang="en-US" sz="1600">
                <a:latin typeface="Georgia Pro"/>
                <a:ea typeface="Calibri"/>
                <a:cs typeface="Calibri"/>
              </a:rPr>
              <a:t> </a:t>
            </a:r>
            <a:r>
              <a:rPr lang="en-US" sz="1600" err="1">
                <a:latin typeface="Georgia Pro"/>
                <a:ea typeface="Calibri"/>
                <a:cs typeface="Calibri"/>
              </a:rPr>
              <a:t>hieman</a:t>
            </a:r>
            <a:r>
              <a:rPr lang="en-US" sz="1600">
                <a:latin typeface="Georgia Pro"/>
                <a:ea typeface="Calibri"/>
                <a:cs typeface="Calibri"/>
              </a:rPr>
              <a:t> </a:t>
            </a:r>
            <a:r>
              <a:rPr lang="en-US" sz="1600" err="1">
                <a:latin typeface="Georgia Pro"/>
                <a:ea typeface="Calibri"/>
                <a:cs typeface="Calibri"/>
              </a:rPr>
              <a:t>eri</a:t>
            </a:r>
            <a:r>
              <a:rPr lang="en-US" sz="1600">
                <a:latin typeface="Georgia Pro"/>
                <a:ea typeface="Calibri"/>
                <a:cs typeface="Calibri"/>
              </a:rPr>
              <a:t> </a:t>
            </a:r>
            <a:r>
              <a:rPr lang="en-US" sz="1600" err="1">
                <a:latin typeface="Georgia Pro"/>
                <a:ea typeface="Calibri"/>
                <a:cs typeface="Calibri"/>
              </a:rPr>
              <a:t>tarkoituksissa</a:t>
            </a:r>
            <a:r>
              <a:rPr lang="en-US" sz="1600">
                <a:latin typeface="Georgia Pro"/>
                <a:ea typeface="Calibri"/>
                <a:cs typeface="Calibri"/>
              </a:rPr>
              <a:t> </a:t>
            </a:r>
            <a:r>
              <a:rPr lang="en-US" sz="1600" err="1">
                <a:latin typeface="Georgia Pro"/>
                <a:ea typeface="Calibri"/>
                <a:cs typeface="Calibri"/>
              </a:rPr>
              <a:t>käytettäviä</a:t>
            </a:r>
            <a:r>
              <a:rPr lang="en-US" sz="1600">
                <a:latin typeface="Georgia Pro"/>
                <a:ea typeface="Calibri"/>
                <a:cs typeface="Calibri"/>
              </a:rPr>
              <a:t> </a:t>
            </a:r>
            <a:r>
              <a:rPr lang="en-US" sz="1600" err="1">
                <a:latin typeface="Georgia Pro"/>
                <a:ea typeface="Calibri"/>
                <a:cs typeface="Calibri"/>
              </a:rPr>
              <a:t>khiin</a:t>
            </a:r>
            <a:r>
              <a:rPr lang="en-US" sz="1600">
                <a:latin typeface="Georgia Pro"/>
                <a:ea typeface="Calibri"/>
                <a:cs typeface="Calibri"/>
              </a:rPr>
              <a:t> </a:t>
            </a:r>
            <a:r>
              <a:rPr lang="en-US" sz="1600" err="1">
                <a:latin typeface="Georgia Pro"/>
                <a:ea typeface="Calibri"/>
                <a:cs typeface="Calibri"/>
              </a:rPr>
              <a:t>neliö</a:t>
            </a:r>
            <a:r>
              <a:rPr lang="en-US" sz="1600">
                <a:latin typeface="Georgia Pro"/>
                <a:ea typeface="Calibri"/>
                <a:cs typeface="Calibri"/>
              </a:rPr>
              <a:t> -</a:t>
            </a:r>
            <a:r>
              <a:rPr lang="en-US" sz="1600" err="1">
                <a:latin typeface="Georgia Pro"/>
                <a:ea typeface="Calibri"/>
                <a:cs typeface="Calibri"/>
              </a:rPr>
              <a:t>testejä</a:t>
            </a:r>
            <a:r>
              <a:rPr lang="en-US" sz="1600">
                <a:latin typeface="Georgia Pro"/>
                <a:ea typeface="Calibri"/>
                <a:cs typeface="Calibri"/>
              </a:rPr>
              <a:t> (goodness of fit, test for homogeneity). </a:t>
            </a:r>
            <a:r>
              <a:rPr lang="en-US" sz="1600" err="1">
                <a:latin typeface="Georgia Pro"/>
                <a:ea typeface="Calibri"/>
                <a:cs typeface="Calibri"/>
              </a:rPr>
              <a:t>Huomioi</a:t>
            </a:r>
            <a:r>
              <a:rPr lang="en-US" sz="1600">
                <a:latin typeface="Georgia Pro"/>
                <a:ea typeface="Calibri"/>
                <a:cs typeface="Calibri"/>
              </a:rPr>
              <a:t> </a:t>
            </a:r>
            <a:r>
              <a:rPr lang="en-US" sz="1600" err="1">
                <a:latin typeface="Georgia Pro"/>
                <a:ea typeface="Calibri"/>
                <a:cs typeface="Calibri"/>
              </a:rPr>
              <a:t>tämä</a:t>
            </a:r>
            <a:r>
              <a:rPr lang="en-US" sz="1600">
                <a:latin typeface="Georgia Pro"/>
                <a:ea typeface="Calibri"/>
                <a:cs typeface="Calibri"/>
              </a:rPr>
              <a:t>, </a:t>
            </a:r>
            <a:r>
              <a:rPr lang="en-US" sz="1600" err="1">
                <a:latin typeface="Georgia Pro"/>
                <a:ea typeface="Calibri"/>
                <a:cs typeface="Calibri"/>
              </a:rPr>
              <a:t>jos</a:t>
            </a:r>
            <a:r>
              <a:rPr lang="en-US" sz="1600">
                <a:latin typeface="Georgia Pro"/>
                <a:ea typeface="Calibri"/>
                <a:cs typeface="Calibri"/>
              </a:rPr>
              <a:t> </a:t>
            </a:r>
            <a:r>
              <a:rPr lang="en-US" sz="1600" err="1">
                <a:latin typeface="Georgia Pro"/>
                <a:ea typeface="Calibri"/>
                <a:cs typeface="Calibri"/>
              </a:rPr>
              <a:t>esim</a:t>
            </a:r>
            <a:r>
              <a:rPr lang="en-US" sz="1600">
                <a:latin typeface="Georgia Pro"/>
                <a:ea typeface="Calibri"/>
                <a:cs typeface="Calibri"/>
              </a:rPr>
              <a:t>. </a:t>
            </a:r>
            <a:r>
              <a:rPr lang="en-US" sz="1600" err="1">
                <a:latin typeface="Georgia Pro"/>
                <a:ea typeface="Calibri"/>
                <a:cs typeface="Calibri"/>
              </a:rPr>
              <a:t>luet</a:t>
            </a:r>
            <a:r>
              <a:rPr lang="en-US" sz="1600">
                <a:latin typeface="Georgia Pro"/>
                <a:ea typeface="Calibri"/>
                <a:cs typeface="Calibri"/>
              </a:rPr>
              <a:t> </a:t>
            </a:r>
            <a:r>
              <a:rPr lang="en-US" sz="1600" err="1">
                <a:latin typeface="Georgia Pro"/>
                <a:ea typeface="Calibri"/>
                <a:cs typeface="Calibri"/>
              </a:rPr>
              <a:t>tutkimuksia</a:t>
            </a:r>
            <a:r>
              <a:rPr lang="en-US" sz="1600">
                <a:latin typeface="Georgia Pro"/>
                <a:ea typeface="Calibri"/>
                <a:cs typeface="Calibri"/>
              </a:rPr>
              <a:t> tai </a:t>
            </a:r>
            <a:r>
              <a:rPr lang="en-US" sz="1600" err="1">
                <a:latin typeface="Georgia Pro"/>
                <a:ea typeface="Calibri"/>
                <a:cs typeface="Calibri"/>
              </a:rPr>
              <a:t>etsit</a:t>
            </a:r>
            <a:r>
              <a:rPr lang="en-US" sz="1600">
                <a:latin typeface="Georgia Pro"/>
                <a:ea typeface="Calibri"/>
                <a:cs typeface="Calibri"/>
              </a:rPr>
              <a:t> </a:t>
            </a:r>
            <a:r>
              <a:rPr lang="en-US" sz="1600" err="1">
                <a:latin typeface="Georgia Pro"/>
                <a:ea typeface="Calibri"/>
                <a:cs typeface="Calibri"/>
              </a:rPr>
              <a:t>testiä</a:t>
            </a:r>
            <a:r>
              <a:rPr lang="en-US" sz="1600">
                <a:latin typeface="Georgia Pro"/>
                <a:ea typeface="Calibri"/>
                <a:cs typeface="Calibri"/>
              </a:rPr>
              <a:t> </a:t>
            </a:r>
            <a:r>
              <a:rPr lang="en-US" sz="1600" err="1">
                <a:latin typeface="Georgia Pro"/>
                <a:ea typeface="Calibri"/>
                <a:cs typeface="Calibri"/>
              </a:rPr>
              <a:t>tiettyyn</a:t>
            </a:r>
            <a:r>
              <a:rPr lang="en-US" sz="1600">
                <a:latin typeface="Georgia Pro"/>
                <a:ea typeface="Calibri"/>
                <a:cs typeface="Calibri"/>
              </a:rPr>
              <a:t> </a:t>
            </a:r>
            <a:r>
              <a:rPr lang="en-US" sz="1600" err="1">
                <a:latin typeface="Georgia Pro"/>
                <a:ea typeface="Calibri"/>
                <a:cs typeface="Calibri"/>
              </a:rPr>
              <a:t>tarkoitukseen</a:t>
            </a:r>
            <a:r>
              <a:rPr lang="en-US" sz="1600">
                <a:latin typeface="Georgia Pro"/>
                <a:ea typeface="Calibri"/>
                <a:cs typeface="Calibri"/>
              </a:rPr>
              <a:t>. </a:t>
            </a:r>
          </a:p>
          <a:p>
            <a:endParaRPr lang="en-US" sz="1600">
              <a:latin typeface="Georgia Pro"/>
              <a:ea typeface="Calibri"/>
              <a:cs typeface="Calibri"/>
            </a:endParaRPr>
          </a:p>
        </p:txBody>
      </p:sp>
    </p:spTree>
    <p:extLst>
      <p:ext uri="{BB962C8B-B14F-4D97-AF65-F5344CB8AC3E}">
        <p14:creationId xmlns:p14="http://schemas.microsoft.com/office/powerpoint/2010/main" val="363016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9958-9E76-568F-E42F-3183EA905E34}"/>
              </a:ext>
            </a:extLst>
          </p:cNvPr>
          <p:cNvSpPr>
            <a:spLocks noGrp="1"/>
          </p:cNvSpPr>
          <p:nvPr>
            <p:ph type="title"/>
          </p:nvPr>
        </p:nvSpPr>
        <p:spPr/>
        <p:txBody>
          <a:bodyPr/>
          <a:lstStyle/>
          <a:p>
            <a:endParaRPr lang="en-US"/>
          </a:p>
        </p:txBody>
      </p:sp>
      <p:pic>
        <p:nvPicPr>
          <p:cNvPr id="10" name="Content Placeholder 9" descr="A graph with different colored bars&#10;&#10;Description automatically generated">
            <a:extLst>
              <a:ext uri="{FF2B5EF4-FFF2-40B4-BE49-F238E27FC236}">
                <a16:creationId xmlns:a16="http://schemas.microsoft.com/office/drawing/2014/main" id="{F0F5428E-4BF1-4C2F-D29C-4E9E89114BA3}"/>
              </a:ext>
            </a:extLst>
          </p:cNvPr>
          <p:cNvPicPr>
            <a:picLocks noGrp="1" noChangeAspect="1"/>
          </p:cNvPicPr>
          <p:nvPr>
            <p:ph idx="1"/>
          </p:nvPr>
        </p:nvPicPr>
        <p:blipFill>
          <a:blip r:embed="rId3"/>
          <a:stretch>
            <a:fillRect/>
          </a:stretch>
        </p:blipFill>
        <p:spPr>
          <a:xfrm>
            <a:off x="3169367" y="1664651"/>
            <a:ext cx="5869412" cy="3525457"/>
          </a:xfrm>
        </p:spPr>
      </p:pic>
    </p:spTree>
    <p:extLst>
      <p:ext uri="{BB962C8B-B14F-4D97-AF65-F5344CB8AC3E}">
        <p14:creationId xmlns:p14="http://schemas.microsoft.com/office/powerpoint/2010/main" val="74913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8DE7-2497-A01D-AF77-05046F93B6D7}"/>
              </a:ext>
            </a:extLst>
          </p:cNvPr>
          <p:cNvSpPr>
            <a:spLocks noGrp="1"/>
          </p:cNvSpPr>
          <p:nvPr>
            <p:ph type="title"/>
          </p:nvPr>
        </p:nvSpPr>
        <p:spPr>
          <a:xfrm>
            <a:off x="838200" y="388571"/>
            <a:ext cx="10515600" cy="1325563"/>
          </a:xfrm>
        </p:spPr>
        <p:txBody>
          <a:bodyPr/>
          <a:lstStyle/>
          <a:p>
            <a:r>
              <a:rPr lang="en-US" err="1">
                <a:latin typeface="Georgia Pro"/>
                <a:ea typeface="Calibri Light"/>
                <a:cs typeface="Calibri Light"/>
              </a:rPr>
              <a:t>Luentotehtävä</a:t>
            </a:r>
            <a:r>
              <a:rPr lang="en-US">
                <a:latin typeface="Georgia Pro"/>
                <a:ea typeface="Calibri Light"/>
                <a:cs typeface="Calibri Light"/>
              </a:rPr>
              <a:t> 1: </a:t>
            </a:r>
            <a:r>
              <a:rPr lang="en-US" err="1">
                <a:latin typeface="Georgia Pro"/>
                <a:ea typeface="Calibri Light"/>
                <a:cs typeface="Calibri Light"/>
              </a:rPr>
              <a:t>mikä</a:t>
            </a:r>
            <a:r>
              <a:rPr lang="en-US">
                <a:latin typeface="Georgia Pro"/>
                <a:ea typeface="Calibri Light"/>
                <a:cs typeface="Calibri Light"/>
              </a:rPr>
              <a:t> </a:t>
            </a:r>
            <a:r>
              <a:rPr lang="en-US" err="1">
                <a:latin typeface="Georgia Pro"/>
                <a:ea typeface="Calibri Light"/>
                <a:cs typeface="Calibri Light"/>
              </a:rPr>
              <a:t>testi</a:t>
            </a:r>
            <a:r>
              <a:rPr lang="en-US">
                <a:latin typeface="Georgia Pro"/>
                <a:ea typeface="Calibri Light"/>
                <a:cs typeface="Calibri Light"/>
              </a:rPr>
              <a:t> </a:t>
            </a:r>
            <a:r>
              <a:rPr lang="en-US" err="1">
                <a:latin typeface="Georgia Pro"/>
                <a:ea typeface="Calibri Light"/>
                <a:cs typeface="Calibri Light"/>
              </a:rPr>
              <a:t>valitaan</a:t>
            </a:r>
            <a:r>
              <a:rPr lang="en-US">
                <a:latin typeface="Georgia Pro"/>
                <a:ea typeface="Calibri Light"/>
                <a:cs typeface="Calibri Light"/>
              </a:rPr>
              <a:t>? </a:t>
            </a:r>
            <a:endParaRPr lang="en-US">
              <a:latin typeface="Georgia Pro"/>
            </a:endParaRPr>
          </a:p>
        </p:txBody>
      </p:sp>
      <p:sp>
        <p:nvSpPr>
          <p:cNvPr id="3" name="Content Placeholder 2">
            <a:extLst>
              <a:ext uri="{FF2B5EF4-FFF2-40B4-BE49-F238E27FC236}">
                <a16:creationId xmlns:a16="http://schemas.microsoft.com/office/drawing/2014/main" id="{C92DD68F-2FEA-D87B-C044-D9CB20695874}"/>
              </a:ext>
            </a:extLst>
          </p:cNvPr>
          <p:cNvSpPr>
            <a:spLocks noGrp="1"/>
          </p:cNvSpPr>
          <p:nvPr>
            <p:ph idx="1"/>
          </p:nvPr>
        </p:nvSpPr>
        <p:spPr/>
        <p:txBody>
          <a:bodyPr vert="horz" lIns="91440" tIns="45720" rIns="91440" bIns="45720" rtlCol="0" anchor="t">
            <a:normAutofit fontScale="92500"/>
          </a:bodyPr>
          <a:lstStyle/>
          <a:p>
            <a:r>
              <a:rPr lang="en-US" dirty="0" err="1">
                <a:latin typeface="Georgia Pro"/>
                <a:ea typeface="Calibri" panose="020F0502020204030204"/>
                <a:cs typeface="Calibri" panose="020F0502020204030204"/>
              </a:rPr>
              <a:t>Käyttäisitkö</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seuraavissa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tilanteissa</a:t>
            </a:r>
            <a:r>
              <a:rPr lang="en-US" dirty="0">
                <a:latin typeface="Georgia Pro"/>
                <a:ea typeface="Calibri" panose="020F0502020204030204"/>
                <a:cs typeface="Calibri" panose="020F0502020204030204"/>
              </a:rPr>
              <a:t> t-</a:t>
            </a:r>
            <a:r>
              <a:rPr lang="en-US" dirty="0" err="1">
                <a:latin typeface="Georgia Pro"/>
                <a:ea typeface="Calibri" panose="020F0502020204030204"/>
                <a:cs typeface="Calibri" panose="020F0502020204030204"/>
              </a:rPr>
              <a:t>testiä</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vai</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khiin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neliö</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testiä</a:t>
            </a:r>
            <a:r>
              <a:rPr lang="en-US" dirty="0">
                <a:latin typeface="Georgia Pro"/>
                <a:ea typeface="Calibri" panose="020F0502020204030204"/>
                <a:cs typeface="Calibri" panose="020F0502020204030204"/>
              </a:rPr>
              <a:t>? </a:t>
            </a:r>
          </a:p>
          <a:p>
            <a:pPr marL="914400" lvl="1" indent="-457200">
              <a:buAutoNum type="arabicPeriod"/>
            </a:pPr>
            <a:r>
              <a:rPr lang="en-US" dirty="0" err="1">
                <a:latin typeface="Georgia Pro"/>
                <a:ea typeface="+mn-lt"/>
                <a:cs typeface="+mn-lt"/>
              </a:rPr>
              <a:t>Haluat</a:t>
            </a:r>
            <a:r>
              <a:rPr lang="en-US" dirty="0">
                <a:latin typeface="Georgia Pro"/>
                <a:ea typeface="+mn-lt"/>
                <a:cs typeface="+mn-lt"/>
              </a:rPr>
              <a:t> </a:t>
            </a:r>
            <a:r>
              <a:rPr lang="en-US" dirty="0" err="1">
                <a:latin typeface="Georgia Pro"/>
                <a:ea typeface="+mn-lt"/>
                <a:cs typeface="+mn-lt"/>
              </a:rPr>
              <a:t>vertailla</a:t>
            </a:r>
            <a:r>
              <a:rPr lang="en-US" dirty="0">
                <a:latin typeface="Georgia Pro"/>
                <a:ea typeface="+mn-lt"/>
                <a:cs typeface="+mn-lt"/>
              </a:rPr>
              <a:t> </a:t>
            </a:r>
            <a:r>
              <a:rPr lang="en-US" dirty="0" err="1">
                <a:latin typeface="Georgia Pro"/>
                <a:ea typeface="+mn-lt"/>
                <a:cs typeface="+mn-lt"/>
              </a:rPr>
              <a:t>mies</a:t>
            </a:r>
            <a:r>
              <a:rPr lang="en-US" dirty="0">
                <a:latin typeface="Georgia Pro"/>
                <a:ea typeface="+mn-lt"/>
                <a:cs typeface="+mn-lt"/>
              </a:rPr>
              <a:t>- ja </a:t>
            </a:r>
            <a:r>
              <a:rPr lang="en-US" dirty="0" err="1">
                <a:latin typeface="Georgia Pro"/>
                <a:ea typeface="+mn-lt"/>
                <a:cs typeface="+mn-lt"/>
              </a:rPr>
              <a:t>naisopiskelijoiden</a:t>
            </a:r>
            <a:r>
              <a:rPr lang="en-US" dirty="0">
                <a:latin typeface="Georgia Pro"/>
                <a:ea typeface="+mn-lt"/>
                <a:cs typeface="+mn-lt"/>
              </a:rPr>
              <a:t> </a:t>
            </a:r>
            <a:r>
              <a:rPr lang="en-US" dirty="0" err="1">
                <a:latin typeface="Georgia Pro"/>
                <a:ea typeface="+mn-lt"/>
                <a:cs typeface="+mn-lt"/>
              </a:rPr>
              <a:t>keskimääräisiä</a:t>
            </a:r>
            <a:r>
              <a:rPr lang="en-US" dirty="0">
                <a:latin typeface="Georgia Pro"/>
                <a:ea typeface="+mn-lt"/>
                <a:cs typeface="+mn-lt"/>
              </a:rPr>
              <a:t> </a:t>
            </a:r>
            <a:r>
              <a:rPr lang="en-US" dirty="0" err="1">
                <a:latin typeface="Georgia Pro"/>
                <a:ea typeface="+mn-lt"/>
                <a:cs typeface="+mn-lt"/>
              </a:rPr>
              <a:t>tenttipisteitä</a:t>
            </a:r>
            <a:r>
              <a:rPr lang="en-US" dirty="0">
                <a:latin typeface="Georgia Pro"/>
                <a:ea typeface="+mn-lt"/>
                <a:cs typeface="+mn-lt"/>
              </a:rPr>
              <a:t> </a:t>
            </a:r>
          </a:p>
          <a:p>
            <a:pPr marL="914400" lvl="1" indent="-457200">
              <a:buAutoNum type="arabicPeriod"/>
            </a:pPr>
            <a:r>
              <a:rPr lang="en-US" dirty="0" err="1">
                <a:latin typeface="Georgia Pro"/>
                <a:ea typeface="Calibri" panose="020F0502020204030204"/>
                <a:cs typeface="Calibri" panose="020F0502020204030204"/>
              </a:rPr>
              <a:t>Haluat</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vertailla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naisten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miesten</a:t>
            </a:r>
            <a:r>
              <a:rPr lang="en-US" dirty="0">
                <a:latin typeface="Georgia Pro"/>
                <a:ea typeface="Calibri" panose="020F0502020204030204"/>
                <a:cs typeface="Calibri" panose="020F0502020204030204"/>
              </a:rPr>
              <a:t> ja </a:t>
            </a:r>
            <a:r>
              <a:rPr lang="en-US" dirty="0" err="1">
                <a:latin typeface="Georgia Pro"/>
                <a:ea typeface="Calibri" panose="020F0502020204030204"/>
                <a:cs typeface="Calibri" panose="020F0502020204030204"/>
              </a:rPr>
              <a:t>muunsukupuolisten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keskimääräisiä</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tenttipisteitä</a:t>
            </a:r>
            <a:r>
              <a:rPr lang="en-US" dirty="0">
                <a:latin typeface="Georgia Pro"/>
                <a:ea typeface="Calibri" panose="020F0502020204030204"/>
                <a:cs typeface="Calibri" panose="020F0502020204030204"/>
              </a:rPr>
              <a:t> </a:t>
            </a:r>
          </a:p>
          <a:p>
            <a:pPr marL="914400" lvl="1" indent="-457200">
              <a:buAutoNum type="arabicPeriod"/>
            </a:pPr>
            <a:r>
              <a:rPr lang="en-US" dirty="0" err="1">
                <a:latin typeface="Georgia Pro"/>
                <a:ea typeface="Calibri" panose="020F0502020204030204"/>
                <a:cs typeface="Calibri" panose="020F0502020204030204"/>
              </a:rPr>
              <a:t>Haluat</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tutkia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onko</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eri</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lääkkeitä</a:t>
            </a:r>
            <a:r>
              <a:rPr lang="en-US" dirty="0">
                <a:latin typeface="Georgia Pro"/>
                <a:ea typeface="Calibri" panose="020F0502020204030204"/>
                <a:cs typeface="Calibri" panose="020F0502020204030204"/>
              </a:rPr>
              <a:t> </a:t>
            </a:r>
            <a:r>
              <a:rPr lang="en-US" dirty="0">
                <a:latin typeface="Georgia Pro"/>
                <a:ea typeface="+mn-lt"/>
                <a:cs typeface="+mn-lt"/>
              </a:rPr>
              <a:t>(</a:t>
            </a:r>
            <a:r>
              <a:rPr lang="en-US" dirty="0" err="1">
                <a:latin typeface="Georgia Pro"/>
                <a:ea typeface="+mn-lt"/>
                <a:cs typeface="+mn-lt"/>
              </a:rPr>
              <a:t>lääke</a:t>
            </a:r>
            <a:r>
              <a:rPr lang="en-US" dirty="0">
                <a:latin typeface="Georgia Pro"/>
                <a:ea typeface="+mn-lt"/>
                <a:cs typeface="+mn-lt"/>
              </a:rPr>
              <a:t> A, </a:t>
            </a:r>
            <a:r>
              <a:rPr lang="en-US" dirty="0" err="1">
                <a:latin typeface="Georgia Pro"/>
                <a:ea typeface="+mn-lt"/>
                <a:cs typeface="+mn-lt"/>
              </a:rPr>
              <a:t>Lääke</a:t>
            </a:r>
            <a:r>
              <a:rPr lang="en-US" dirty="0">
                <a:latin typeface="Georgia Pro"/>
                <a:ea typeface="+mn-lt"/>
                <a:cs typeface="+mn-lt"/>
              </a:rPr>
              <a:t> B, </a:t>
            </a:r>
            <a:r>
              <a:rPr lang="en-US" dirty="0" err="1">
                <a:latin typeface="Georgia Pro"/>
                <a:ea typeface="+mn-lt"/>
                <a:cs typeface="+mn-lt"/>
              </a:rPr>
              <a:t>lumelääke</a:t>
            </a:r>
            <a:r>
              <a:rPr lang="en-US" dirty="0">
                <a:latin typeface="Georgia Pro"/>
                <a:ea typeface="+mn-lt"/>
                <a:cs typeface="+mn-lt"/>
              </a:rPr>
              <a:t>) </a:t>
            </a:r>
            <a:r>
              <a:rPr lang="en-US" dirty="0" err="1">
                <a:latin typeface="Georgia Pro"/>
                <a:ea typeface="+mn-lt"/>
                <a:cs typeface="+mn-lt"/>
              </a:rPr>
              <a:t>käyttävien</a:t>
            </a:r>
            <a:r>
              <a:rPr lang="en-US" dirty="0">
                <a:latin typeface="Georgia Pro"/>
                <a:ea typeface="+mn-lt"/>
                <a:cs typeface="+mn-lt"/>
              </a:rPr>
              <a:t> </a:t>
            </a:r>
            <a:r>
              <a:rPr lang="en-US" dirty="0" err="1">
                <a:latin typeface="Georgia Pro"/>
                <a:ea typeface="+mn-lt"/>
                <a:cs typeface="+mn-lt"/>
              </a:rPr>
              <a:t>potilaiden</a:t>
            </a:r>
            <a:r>
              <a:rPr lang="en-US" dirty="0">
                <a:latin typeface="Georgia Pro"/>
                <a:ea typeface="+mn-lt"/>
                <a:cs typeface="+mn-lt"/>
              </a:rPr>
              <a:t> </a:t>
            </a:r>
            <a:r>
              <a:rPr lang="en-US" dirty="0" err="1">
                <a:latin typeface="Georgia Pro"/>
                <a:ea typeface="+mn-lt"/>
                <a:cs typeface="+mn-lt"/>
              </a:rPr>
              <a:t>verenpainetasoissa</a:t>
            </a:r>
            <a:r>
              <a:rPr lang="en-US" dirty="0">
                <a:latin typeface="Georgia Pro"/>
                <a:ea typeface="+mn-lt"/>
                <a:cs typeface="+mn-lt"/>
              </a:rPr>
              <a:t> (</a:t>
            </a:r>
            <a:r>
              <a:rPr lang="en-US" dirty="0" err="1">
                <a:latin typeface="Georgia Pro"/>
                <a:ea typeface="+mn-lt"/>
                <a:cs typeface="+mn-lt"/>
              </a:rPr>
              <a:t>jatkuva</a:t>
            </a:r>
            <a:r>
              <a:rPr lang="en-US" dirty="0">
                <a:latin typeface="Georgia Pro"/>
                <a:ea typeface="+mn-lt"/>
                <a:cs typeface="+mn-lt"/>
              </a:rPr>
              <a:t> </a:t>
            </a:r>
            <a:r>
              <a:rPr lang="en-US" dirty="0" err="1">
                <a:latin typeface="Georgia Pro"/>
                <a:ea typeface="+mn-lt"/>
                <a:cs typeface="+mn-lt"/>
              </a:rPr>
              <a:t>muuttuja</a:t>
            </a:r>
            <a:r>
              <a:rPr lang="en-US" dirty="0">
                <a:latin typeface="Georgia Pro"/>
                <a:ea typeface="+mn-lt"/>
                <a:cs typeface="+mn-lt"/>
              </a:rPr>
              <a:t>) </a:t>
            </a:r>
            <a:r>
              <a:rPr lang="en-US" dirty="0" err="1">
                <a:latin typeface="Georgia Pro"/>
                <a:ea typeface="+mn-lt"/>
                <a:cs typeface="+mn-lt"/>
              </a:rPr>
              <a:t>merkittävää</a:t>
            </a:r>
            <a:r>
              <a:rPr lang="en-US" dirty="0">
                <a:latin typeface="Georgia Pro"/>
                <a:ea typeface="+mn-lt"/>
                <a:cs typeface="+mn-lt"/>
              </a:rPr>
              <a:t> </a:t>
            </a:r>
            <a:r>
              <a:rPr lang="en-US" dirty="0" err="1">
                <a:latin typeface="Georgia Pro"/>
                <a:ea typeface="+mn-lt"/>
                <a:cs typeface="+mn-lt"/>
              </a:rPr>
              <a:t>eroa</a:t>
            </a:r>
            <a:endParaRPr lang="en-US" dirty="0">
              <a:latin typeface="Georgia Pro"/>
              <a:ea typeface="+mn-lt"/>
              <a:cs typeface="+mn-lt"/>
            </a:endParaRPr>
          </a:p>
          <a:p>
            <a:pPr marL="914400" lvl="1" indent="-457200">
              <a:buAutoNum type="arabicPeriod"/>
            </a:pPr>
            <a:r>
              <a:rPr lang="en-US" dirty="0" err="1">
                <a:latin typeface="Georgia Pro"/>
                <a:ea typeface="Calibri" panose="020F0502020204030204"/>
                <a:cs typeface="Calibri" panose="020F0502020204030204"/>
              </a:rPr>
              <a:t>Haluat</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tutkia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kunnan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asukkaiden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jaoteltu</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iän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perusteella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kahteen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ryhmään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tyytyväisyyttä</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mitattu</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asteikolla</a:t>
            </a:r>
            <a:r>
              <a:rPr lang="en-US" dirty="0">
                <a:latin typeface="Georgia Pro"/>
                <a:ea typeface="Calibri" panose="020F0502020204030204"/>
                <a:cs typeface="Calibri" panose="020F0502020204030204"/>
              </a:rPr>
              <a:t> 1-5) </a:t>
            </a:r>
            <a:r>
              <a:rPr lang="en-US" dirty="0" err="1">
                <a:latin typeface="Georgia Pro"/>
                <a:ea typeface="Calibri" panose="020F0502020204030204"/>
                <a:cs typeface="Calibri" panose="020F0502020204030204"/>
              </a:rPr>
              <a:t>osallistavaan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budjetointiin</a:t>
            </a:r>
            <a:r>
              <a:rPr lang="en-US" dirty="0">
                <a:latin typeface="Georgia Pro"/>
                <a:ea typeface="Calibri" panose="020F0502020204030204"/>
                <a:cs typeface="Calibri" panose="020F0502020204030204"/>
              </a:rPr>
              <a:t> </a:t>
            </a:r>
          </a:p>
          <a:p>
            <a:pPr marL="914400" lvl="1" indent="-457200">
              <a:buAutoNum type="arabicPeriod"/>
            </a:pPr>
            <a:r>
              <a:rPr lang="en-US" dirty="0" err="1">
                <a:latin typeface="Georgia Pro"/>
                <a:ea typeface="Calibri" panose="020F0502020204030204"/>
                <a:cs typeface="Calibri" panose="020F0502020204030204"/>
              </a:rPr>
              <a:t>Haluat</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tutkia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kunnan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asukkaiden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jaoteltu</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iän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perusteella</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viiteen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ryhmään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tyytyväisyyttä</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mitattu</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asteikolla</a:t>
            </a:r>
            <a:r>
              <a:rPr lang="en-US" dirty="0">
                <a:latin typeface="Georgia Pro"/>
                <a:ea typeface="Calibri" panose="020F0502020204030204"/>
                <a:cs typeface="Calibri" panose="020F0502020204030204"/>
              </a:rPr>
              <a:t> 1-5) </a:t>
            </a:r>
            <a:r>
              <a:rPr lang="en-US" dirty="0" err="1">
                <a:latin typeface="Georgia Pro"/>
                <a:ea typeface="Calibri" panose="020F0502020204030204"/>
                <a:cs typeface="Calibri" panose="020F0502020204030204"/>
              </a:rPr>
              <a:t>osallistavaan</a:t>
            </a:r>
            <a:r>
              <a:rPr lang="en-US" dirty="0">
                <a:latin typeface="Georgia Pro"/>
                <a:ea typeface="Calibri" panose="020F0502020204030204"/>
                <a:cs typeface="Calibri" panose="020F0502020204030204"/>
              </a:rPr>
              <a:t> </a:t>
            </a:r>
            <a:r>
              <a:rPr lang="en-US" dirty="0" err="1">
                <a:latin typeface="Georgia Pro"/>
                <a:ea typeface="Calibri" panose="020F0502020204030204"/>
                <a:cs typeface="Calibri" panose="020F0502020204030204"/>
              </a:rPr>
              <a:t>budjetointiin</a:t>
            </a:r>
            <a:r>
              <a:rPr lang="en-US" dirty="0">
                <a:ea typeface="Calibri" panose="020F0502020204030204"/>
                <a:cs typeface="Calibri" panose="020F0502020204030204"/>
              </a:rPr>
              <a:t> </a:t>
            </a:r>
          </a:p>
          <a:p>
            <a:pPr marL="914400" lvl="1" indent="-457200">
              <a:buAutoNum type="arabicPeriod"/>
            </a:pPr>
            <a:endParaRPr lang="en-US">
              <a:ea typeface="Calibri" panose="020F0502020204030204"/>
              <a:cs typeface="Calibri" panose="020F0502020204030204"/>
            </a:endParaRPr>
          </a:p>
          <a:p>
            <a:pPr marL="914400" lvl="1" indent="-457200">
              <a:buAutoNum type="arabicPeriod"/>
            </a:pPr>
            <a:endParaRPr lang="en-US">
              <a:ea typeface="Calibri" panose="020F0502020204030204"/>
              <a:cs typeface="Calibri" panose="020F0502020204030204"/>
            </a:endParaRPr>
          </a:p>
          <a:p>
            <a:pPr marL="914400" lvl="1" indent="-457200">
              <a:buAutoNum type="arabicPeriod"/>
            </a:pPr>
            <a:endParaRPr lang="en-US">
              <a:ea typeface="Calibri" panose="020F0502020204030204"/>
              <a:cs typeface="Calibri" panose="020F0502020204030204"/>
            </a:endParaRPr>
          </a:p>
        </p:txBody>
      </p:sp>
    </p:spTree>
    <p:extLst>
      <p:ext uri="{BB962C8B-B14F-4D97-AF65-F5344CB8AC3E}">
        <p14:creationId xmlns:p14="http://schemas.microsoft.com/office/powerpoint/2010/main" val="3555499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10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Deskriptiiviset kuvaajat ja tilastolliset testit</vt:lpstr>
      <vt:lpstr>Osaamistavoitteet eli tämän luennon aiheet</vt:lpstr>
      <vt:lpstr>Kaikki rakentuu tällä luennolla tilastollisten testien ympärille </vt:lpstr>
      <vt:lpstr>PowerPoint Presentation</vt:lpstr>
      <vt:lpstr>T-testi </vt:lpstr>
      <vt:lpstr>PowerPoint Presentation</vt:lpstr>
      <vt:lpstr>Khiin neliö </vt:lpstr>
      <vt:lpstr>PowerPoint Presentation</vt:lpstr>
      <vt:lpstr>Luentotehtävä 1: mikä testi valitaan? </vt:lpstr>
      <vt:lpstr>Deskriptiiviset kuvaajat eli miten etsiä, mitä voisi testata tilastollisesti </vt:lpstr>
      <vt:lpstr>PowerPoint Presentation</vt:lpstr>
      <vt:lpstr>Hypoteesin muodostaminen </vt:lpstr>
      <vt:lpstr>PowerPoint Presentation</vt:lpstr>
      <vt:lpstr>Kumpi hypoteesi hylätään ja kumpi hyväksytään? p-arvo </vt:lpstr>
      <vt:lpstr>PowerPoint Presentation</vt:lpstr>
      <vt:lpstr>p-arvo video </vt:lpstr>
      <vt:lpstr>Tilastollisen testin p-arvon tulkinta</vt:lpstr>
      <vt:lpstr>PowerPoint Presentation</vt:lpstr>
      <vt:lpstr>T-testin tekeminen käytännössä Excelissä </vt:lpstr>
      <vt:lpstr>Khiin neliö -testin tekeminen käytännössä Excelissä </vt:lpstr>
      <vt:lpstr>Huomio Excelin käyttämisestä tilastollisessa testaamisessa: älä käytä Exceliä diplomityössä</vt:lpstr>
      <vt:lpstr>PowerPoint Presentation</vt:lpstr>
      <vt:lpstr>Muita mutkia, joita vedetään suoriksi </vt:lpstr>
      <vt:lpstr>Deskriptiivisten kuvaajien infomaation esittämisen periaatteita eli miten kuvaajilla voi valehdella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Palautus 5: deskriptiivinen kuvaaja ja tilastollinen testi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398</cp:revision>
  <dcterms:created xsi:type="dcterms:W3CDTF">2024-03-10T17:33:09Z</dcterms:created>
  <dcterms:modified xsi:type="dcterms:W3CDTF">2024-03-15T13:45:37Z</dcterms:modified>
</cp:coreProperties>
</file>